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Lst>
  <p:sldSz cy="6858000" cx="12192000"/>
  <p:notesSz cx="6858000" cy="9144000"/>
  <p:embeddedFontLst>
    <p:embeddedFont>
      <p:font typeface="Montserrat"/>
      <p:regular r:id="rId62"/>
      <p:bold r:id="rId63"/>
      <p:italic r:id="rId64"/>
      <p:boldItalic r:id="rId65"/>
    </p:embeddedFont>
    <p:embeddedFont>
      <p:font typeface="Montserrat Light"/>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0" roundtripDataSignature="AMtx7mj3/GQaD8dOOHJQ8Vx5fjNNyvqF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Montserrat-bold.fntdata"/><Relationship Id="rId21" Type="http://schemas.openxmlformats.org/officeDocument/2006/relationships/slide" Target="slides/slide17.xml"/><Relationship Id="rId68" Type="http://schemas.openxmlformats.org/officeDocument/2006/relationships/font" Target="fonts/MontserratLight-italic.fntdata"/><Relationship Id="rId2" Type="http://schemas.openxmlformats.org/officeDocument/2006/relationships/presProps" Target="presProps.xml"/><Relationship Id="rId29" Type="http://schemas.openxmlformats.org/officeDocument/2006/relationships/slide" Target="slides/slide25.xml"/><Relationship Id="rId16" Type="http://schemas.openxmlformats.org/officeDocument/2006/relationships/slide" Target="slides/slide12.xml"/><Relationship Id="rId40" Type="http://schemas.openxmlformats.org/officeDocument/2006/relationships/slide" Target="slides/slide36.xml"/><Relationship Id="rId45" Type="http://schemas.openxmlformats.org/officeDocument/2006/relationships/slide" Target="slides/slide41.xml"/><Relationship Id="rId32" Type="http://schemas.openxmlformats.org/officeDocument/2006/relationships/slide" Target="slides/slide28.xml"/><Relationship Id="rId37" Type="http://schemas.openxmlformats.org/officeDocument/2006/relationships/slide" Target="slides/slide33.xml"/><Relationship Id="rId66" Type="http://schemas.openxmlformats.org/officeDocument/2006/relationships/font" Target="fonts/MontserratLight-regular.fntdata"/><Relationship Id="rId24" Type="http://schemas.openxmlformats.org/officeDocument/2006/relationships/slide" Target="slides/slide20.xml"/><Relationship Id="rId53" Type="http://schemas.openxmlformats.org/officeDocument/2006/relationships/slide" Target="slides/slide49.xml"/><Relationship Id="rId11" Type="http://schemas.openxmlformats.org/officeDocument/2006/relationships/slide" Target="slides/slide7.xml"/><Relationship Id="rId58" Type="http://schemas.openxmlformats.org/officeDocument/2006/relationships/slide" Target="slides/slide54.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43" Type="http://schemas.openxmlformats.org/officeDocument/2006/relationships/slide" Target="slides/slide39.xml"/><Relationship Id="rId48" Type="http://schemas.openxmlformats.org/officeDocument/2006/relationships/slide" Target="slides/slide44.xml"/><Relationship Id="rId30" Type="http://schemas.openxmlformats.org/officeDocument/2006/relationships/slide" Target="slides/slide26.xml"/><Relationship Id="rId35" Type="http://schemas.openxmlformats.org/officeDocument/2006/relationships/slide" Target="slides/slide31.xml"/><Relationship Id="rId64" Type="http://schemas.openxmlformats.org/officeDocument/2006/relationships/font" Target="fonts/Montserrat-italic.fntdata"/><Relationship Id="rId22" Type="http://schemas.openxmlformats.org/officeDocument/2006/relationships/slide" Target="slides/slide18.xml"/><Relationship Id="rId69" Type="http://schemas.openxmlformats.org/officeDocument/2006/relationships/font" Target="fonts/MontserratLight-boldItalic.fntdata"/><Relationship Id="rId27" Type="http://schemas.openxmlformats.org/officeDocument/2006/relationships/slide" Target="slides/slide23.xml"/><Relationship Id="rId56" Type="http://schemas.openxmlformats.org/officeDocument/2006/relationships/slide" Target="slides/slide52.xml"/><Relationship Id="rId14" Type="http://schemas.openxmlformats.org/officeDocument/2006/relationships/slide" Target="slides/slide10.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customXml" Target="../customXml/item2.xml"/><Relationship Id="rId3" Type="http://schemas.openxmlformats.org/officeDocument/2006/relationships/slideMaster" Target="slideMasters/slideMaster1.xml"/><Relationship Id="rId46" Type="http://schemas.openxmlformats.org/officeDocument/2006/relationships/slide" Target="slides/slide42.xml"/><Relationship Id="rId33" Type="http://schemas.openxmlformats.org/officeDocument/2006/relationships/slide" Target="slides/slide29.xml"/><Relationship Id="rId38" Type="http://schemas.openxmlformats.org/officeDocument/2006/relationships/slide" Target="slides/slide34.xml"/><Relationship Id="rId67" Type="http://schemas.openxmlformats.org/officeDocument/2006/relationships/font" Target="fonts/MontserratLight-bold.fntdata"/><Relationship Id="rId25" Type="http://schemas.openxmlformats.org/officeDocument/2006/relationships/slide" Target="slides/slide21.xml"/><Relationship Id="rId12" Type="http://schemas.openxmlformats.org/officeDocument/2006/relationships/slide" Target="slides/slide8.xml"/><Relationship Id="rId59" Type="http://schemas.openxmlformats.org/officeDocument/2006/relationships/slide" Target="slides/slide55.xml"/><Relationship Id="rId17" Type="http://schemas.openxmlformats.org/officeDocument/2006/relationships/slide" Target="slides/slide13.xml"/><Relationship Id="rId41" Type="http://schemas.openxmlformats.org/officeDocument/2006/relationships/slide" Target="slides/slide37.xml"/><Relationship Id="rId70" Type="http://customschemas.google.com/relationships/presentationmetadata" Target="metadata"/><Relationship Id="rId62" Type="http://schemas.openxmlformats.org/officeDocument/2006/relationships/font" Target="fonts/Montserrat-regular.fntdata"/><Relationship Id="rId20" Type="http://schemas.openxmlformats.org/officeDocument/2006/relationships/slide" Target="slides/slide16.xml"/><Relationship Id="rId54" Type="http://schemas.openxmlformats.org/officeDocument/2006/relationships/slide" Target="slides/slide50.xml"/><Relationship Id="rId1" Type="http://schemas.openxmlformats.org/officeDocument/2006/relationships/theme" Target="theme/theme1.xml"/><Relationship Id="rId6" Type="http://schemas.openxmlformats.org/officeDocument/2006/relationships/slide" Target="slides/slide2.xml"/><Relationship Id="rId49" Type="http://schemas.openxmlformats.org/officeDocument/2006/relationships/slide" Target="slides/slide45.xml"/><Relationship Id="rId36" Type="http://schemas.openxmlformats.org/officeDocument/2006/relationships/slide" Target="slides/slide32.xml"/><Relationship Id="rId23" Type="http://schemas.openxmlformats.org/officeDocument/2006/relationships/slide" Target="slides/slide19.xml"/><Relationship Id="rId28" Type="http://schemas.openxmlformats.org/officeDocument/2006/relationships/slide" Target="slides/slide24.xml"/><Relationship Id="rId57" Type="http://schemas.openxmlformats.org/officeDocument/2006/relationships/slide" Target="slides/slide53.xml"/><Relationship Id="rId15" Type="http://schemas.openxmlformats.org/officeDocument/2006/relationships/slide" Target="slides/slide11.xml"/><Relationship Id="rId44" Type="http://schemas.openxmlformats.org/officeDocument/2006/relationships/slide" Target="slides/slide40.xml"/><Relationship Id="rId31" Type="http://schemas.openxmlformats.org/officeDocument/2006/relationships/slide" Target="slides/slide27.xml"/><Relationship Id="rId65" Type="http://schemas.openxmlformats.org/officeDocument/2006/relationships/font" Target="fonts/Montserrat-boldItalic.fntdata"/><Relationship Id="rId60" Type="http://schemas.openxmlformats.org/officeDocument/2006/relationships/slide" Target="slides/slide56.xml"/><Relationship Id="rId52" Type="http://schemas.openxmlformats.org/officeDocument/2006/relationships/slide" Target="slides/slide48.xml"/><Relationship Id="rId10" Type="http://schemas.openxmlformats.org/officeDocument/2006/relationships/slide" Target="slides/slide6.xml"/><Relationship Id="rId73" Type="http://schemas.openxmlformats.org/officeDocument/2006/relationships/customXml" Target="../customXml/item3.xml"/><Relationship Id="rId4" Type="http://schemas.openxmlformats.org/officeDocument/2006/relationships/notesMaster" Target="notesMasters/notesMaster1.xml"/><Relationship Id="rId9" Type="http://schemas.openxmlformats.org/officeDocument/2006/relationships/slide" Target="slides/slide5.xml"/><Relationship Id="rId39" Type="http://schemas.openxmlformats.org/officeDocument/2006/relationships/slide" Target="slides/slide35.xml"/><Relationship Id="rId13" Type="http://schemas.openxmlformats.org/officeDocument/2006/relationships/slide" Target="slides/slide9.xml"/><Relationship Id="rId18" Type="http://schemas.openxmlformats.org/officeDocument/2006/relationships/slide" Target="slides/slide14.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 name="Google Shape;16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 name="Google Shape;31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9" name="Google Shape;37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 name="Google Shape;454;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4" name="Google Shape;4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3" name="Google Shape;51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9" name="Google Shape;64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1" name="Google Shape;69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2" name="Google Shape;69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5" name="Google Shape;70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6" name="Google Shape;70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9" name="Google Shape;71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3" name="Google Shape;73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8" name="Google Shape;74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0" name="Google Shape;81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1" name="Google Shape;81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9" name="Google Shape;81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0" name="Google Shape;820;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5" name="Google Shape;95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6" name="Google Shape;95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3" name="Google Shape;963;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4" name="Google Shape;964;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2" name="Google Shape;97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3" name="Google Shape;97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1" name="Google Shape;98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2" name="Google Shape;98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1" name="Google Shape;991;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2" name="Google Shape;992;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7" name="Google Shape;1007;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8" name="Google Shape;1008;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6" name="Google Shape;1016;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7" name="Google Shape;1017;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3" name="Google Shape;1033;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2" name="Google Shape;1042;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3" name="Google Shape;1043;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9" name="Google Shape;1079;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1" name="Google Shape;112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3" name="Google Shape;116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4" name="Google Shape;1164;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2" name="Google Shape;1172;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3" name="Google Shape;1173;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8" name="Google Shape;1308;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9" name="Google Shape;1309;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6" name="Google Shape;131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5" name="Google Shape;1415;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4" name="Google Shape;142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5" name="Google Shape;1425;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8" name="Google Shape;1438;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9" name="Google Shape;1439;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3" name="Google Shape;1473;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0" name="Google Shape;152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1" name="Google Shape;1521;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8" name="Shape 1548"/>
        <p:cNvGrpSpPr/>
        <p:nvPr/>
      </p:nvGrpSpPr>
      <p:grpSpPr>
        <a:xfrm>
          <a:off x="0" y="0"/>
          <a:ext cx="0" cy="0"/>
          <a:chOff x="0" y="0"/>
          <a:chExt cx="0" cy="0"/>
        </a:xfrm>
      </p:grpSpPr>
      <p:sp>
        <p:nvSpPr>
          <p:cNvPr id="1549" name="Google Shape;154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0" name="Google Shape;155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1" name="Google Shape;1551;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4" name="Shape 1684"/>
        <p:cNvGrpSpPr/>
        <p:nvPr/>
      </p:nvGrpSpPr>
      <p:grpSpPr>
        <a:xfrm>
          <a:off x="0" y="0"/>
          <a:ext cx="0" cy="0"/>
          <a:chOff x="0" y="0"/>
          <a:chExt cx="0" cy="0"/>
        </a:xfrm>
      </p:grpSpPr>
      <p:sp>
        <p:nvSpPr>
          <p:cNvPr id="1685" name="Google Shape;1685;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6" name="Google Shape;1686;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7" name="Google Shape;1687;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2" name="Shape 1692"/>
        <p:cNvGrpSpPr/>
        <p:nvPr/>
      </p:nvGrpSpPr>
      <p:grpSpPr>
        <a:xfrm>
          <a:off x="0" y="0"/>
          <a:ext cx="0" cy="0"/>
          <a:chOff x="0" y="0"/>
          <a:chExt cx="0" cy="0"/>
        </a:xfrm>
      </p:grpSpPr>
      <p:sp>
        <p:nvSpPr>
          <p:cNvPr id="1693" name="Google Shape;1693;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4" name="Google Shape;1694;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5" name="Google Shape;1695;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1" name="Shape 1701"/>
        <p:cNvGrpSpPr/>
        <p:nvPr/>
      </p:nvGrpSpPr>
      <p:grpSpPr>
        <a:xfrm>
          <a:off x="0" y="0"/>
          <a:ext cx="0" cy="0"/>
          <a:chOff x="0" y="0"/>
          <a:chExt cx="0" cy="0"/>
        </a:xfrm>
      </p:grpSpPr>
      <p:sp>
        <p:nvSpPr>
          <p:cNvPr id="1702" name="Google Shape;1702;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3" name="Google Shape;170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4" name="Google Shape;1704;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2" name="Shape 1732"/>
        <p:cNvGrpSpPr/>
        <p:nvPr/>
      </p:nvGrpSpPr>
      <p:grpSpPr>
        <a:xfrm>
          <a:off x="0" y="0"/>
          <a:ext cx="0" cy="0"/>
          <a:chOff x="0" y="0"/>
          <a:chExt cx="0" cy="0"/>
        </a:xfrm>
      </p:grpSpPr>
      <p:sp>
        <p:nvSpPr>
          <p:cNvPr id="1733" name="Google Shape;1733;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4" name="Google Shape;1734;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5" name="Google Shape;1735;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0" name="Shape 1760"/>
        <p:cNvGrpSpPr/>
        <p:nvPr/>
      </p:nvGrpSpPr>
      <p:grpSpPr>
        <a:xfrm>
          <a:off x="0" y="0"/>
          <a:ext cx="0" cy="0"/>
          <a:chOff x="0" y="0"/>
          <a:chExt cx="0" cy="0"/>
        </a:xfrm>
      </p:grpSpPr>
      <p:sp>
        <p:nvSpPr>
          <p:cNvPr id="1761" name="Google Shape;1761;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2" name="Google Shape;176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2" name="Google Shape;1842;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3" name="Google Shape;1843;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8" name="Google Shape;187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59"/>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59"/>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59"/>
          <p:cNvSpPr/>
          <p:nvPr>
            <p:ph idx="2" type="pic"/>
          </p:nvPr>
        </p:nvSpPr>
        <p:spPr>
          <a:xfrm>
            <a:off x="414116" y="352414"/>
            <a:ext cx="5497412" cy="6099184"/>
          </a:xfrm>
          <a:prstGeom prst="rect">
            <a:avLst/>
          </a:prstGeom>
          <a:solidFill>
            <a:srgbClr val="F2F2F2"/>
          </a:solidFill>
          <a:ln>
            <a:noFill/>
          </a:ln>
        </p:spPr>
      </p:sp>
      <p:sp>
        <p:nvSpPr>
          <p:cNvPr id="16" name="Google Shape;16;p59"/>
          <p:cNvSpPr/>
          <p:nvPr/>
        </p:nvSpPr>
        <p:spPr>
          <a:xfrm>
            <a:off x="8160541" y="2351418"/>
            <a:ext cx="3617343" cy="3252603"/>
          </a:xfrm>
          <a:prstGeom prst="rect">
            <a:avLst/>
          </a:prstGeom>
          <a:noFill/>
          <a:ln>
            <a:noFill/>
          </a:ln>
        </p:spPr>
      </p:sp>
      <p:sp>
        <p:nvSpPr>
          <p:cNvPr id="17" name="Google Shape;17;p59"/>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19" name="Shape 19"/>
        <p:cNvGrpSpPr/>
        <p:nvPr/>
      </p:nvGrpSpPr>
      <p:grpSpPr>
        <a:xfrm>
          <a:off x="0" y="0"/>
          <a:ext cx="0" cy="0"/>
          <a:chOff x="0" y="0"/>
          <a:chExt cx="0" cy="0"/>
        </a:xfrm>
      </p:grpSpPr>
      <p:sp>
        <p:nvSpPr>
          <p:cNvPr id="20" name="Google Shape;20;p61"/>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 name="Google Shape;21;p61"/>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 name="Google Shape;22;p61"/>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61"/>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61"/>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 name="Google Shape;25;p61"/>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 name="Google Shape;26;p61"/>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61"/>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61"/>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 name="Google Shape;29;p61"/>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Google Shape;30;p61"/>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31" name="Google Shape;31;p61"/>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2" name="Google Shape;32;p61"/>
          <p:cNvPicPr preferRelativeResize="0"/>
          <p:nvPr/>
        </p:nvPicPr>
        <p:blipFill rotWithShape="1">
          <a:blip r:embed="rId2">
            <a:alphaModFix/>
          </a:blip>
          <a:srcRect b="0" l="0" r="0" t="0"/>
          <a:stretch/>
        </p:blipFill>
        <p:spPr>
          <a:xfrm>
            <a:off x="637636" y="5848192"/>
            <a:ext cx="6024421" cy="6069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33" name="Shape 33"/>
        <p:cNvGrpSpPr/>
        <p:nvPr/>
      </p:nvGrpSpPr>
      <p:grpSpPr>
        <a:xfrm>
          <a:off x="0" y="0"/>
          <a:ext cx="0" cy="0"/>
          <a:chOff x="0" y="0"/>
          <a:chExt cx="0" cy="0"/>
        </a:xfrm>
      </p:grpSpPr>
      <p:sp>
        <p:nvSpPr>
          <p:cNvPr id="34" name="Google Shape;34;p62"/>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 name="Google Shape;35;p62"/>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 name="Google Shape;36;p62"/>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62"/>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8" name="Google Shape;38;p62"/>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 name="Google Shape;39;p62"/>
          <p:cNvSpPr/>
          <p:nvPr/>
        </p:nvSpPr>
        <p:spPr>
          <a:xfrm>
            <a:off x="8574657" y="2880779"/>
            <a:ext cx="3617343" cy="325260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40" name="Shape 40"/>
        <p:cNvGrpSpPr/>
        <p:nvPr/>
      </p:nvGrpSpPr>
      <p:grpSpPr>
        <a:xfrm>
          <a:off x="0" y="0"/>
          <a:ext cx="0" cy="0"/>
          <a:chOff x="0" y="0"/>
          <a:chExt cx="0" cy="0"/>
        </a:xfrm>
      </p:grpSpPr>
      <p:sp>
        <p:nvSpPr>
          <p:cNvPr id="41" name="Google Shape;41;p63"/>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2" name="Google Shape;42;p63"/>
          <p:cNvSpPr/>
          <p:nvPr/>
        </p:nvSpPr>
        <p:spPr>
          <a:xfrm>
            <a:off x="4986068" y="3105178"/>
            <a:ext cx="7205932" cy="2633460"/>
          </a:xfrm>
          <a:prstGeom prst="rect">
            <a:avLst/>
          </a:prstGeom>
          <a:noFill/>
          <a:ln>
            <a:noFill/>
          </a:ln>
        </p:spPr>
      </p:sp>
      <p:sp>
        <p:nvSpPr>
          <p:cNvPr id="43" name="Google Shape;43;p63"/>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63"/>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63"/>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6" name="Google Shape;46;p63"/>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7" name="Google Shape;47;p63"/>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63"/>
          <p:cNvSpPr/>
          <p:nvPr>
            <p:ph idx="4" type="pic"/>
          </p:nvPr>
        </p:nvSpPr>
        <p:spPr>
          <a:xfrm>
            <a:off x="5736127" y="561497"/>
            <a:ext cx="5982506" cy="4551482"/>
          </a:xfrm>
          <a:prstGeom prst="rect">
            <a:avLst/>
          </a:prstGeom>
          <a:solidFill>
            <a:srgbClr val="F2F2F2"/>
          </a:solidFill>
          <a:ln>
            <a:noFill/>
          </a:ln>
        </p:spPr>
      </p:sp>
      <p:pic>
        <p:nvPicPr>
          <p:cNvPr id="49" name="Google Shape;49;p63"/>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50" name="Google Shape;50;p63"/>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51" name="Shape 51"/>
        <p:cNvGrpSpPr/>
        <p:nvPr/>
      </p:nvGrpSpPr>
      <p:grpSpPr>
        <a:xfrm>
          <a:off x="0" y="0"/>
          <a:ext cx="0" cy="0"/>
          <a:chOff x="0" y="0"/>
          <a:chExt cx="0" cy="0"/>
        </a:xfrm>
      </p:grpSpPr>
      <p:sp>
        <p:nvSpPr>
          <p:cNvPr id="52" name="Google Shape;52;p64"/>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 name="Google Shape;53;p64"/>
          <p:cNvSpPr/>
          <p:nvPr>
            <p:ph idx="2" type="pic"/>
          </p:nvPr>
        </p:nvSpPr>
        <p:spPr>
          <a:xfrm>
            <a:off x="0" y="0"/>
            <a:ext cx="12192000" cy="6858000"/>
          </a:xfrm>
          <a:prstGeom prst="rect">
            <a:avLst/>
          </a:prstGeom>
          <a:solidFill>
            <a:srgbClr val="F2F2F2"/>
          </a:solidFill>
          <a:ln>
            <a:noFill/>
          </a:ln>
        </p:spPr>
      </p:sp>
      <p:sp>
        <p:nvSpPr>
          <p:cNvPr id="54" name="Google Shape;54;p64"/>
          <p:cNvSpPr/>
          <p:nvPr/>
        </p:nvSpPr>
        <p:spPr>
          <a:xfrm flipH="1">
            <a:off x="0" y="2483963"/>
            <a:ext cx="3617343" cy="3252603"/>
          </a:xfrm>
          <a:prstGeom prst="rect">
            <a:avLst/>
          </a:prstGeom>
          <a:noFill/>
          <a:ln>
            <a:noFill/>
          </a:ln>
        </p:spPr>
      </p:sp>
      <p:sp>
        <p:nvSpPr>
          <p:cNvPr id="55" name="Google Shape;55;p64"/>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56" name="Shape 56"/>
        <p:cNvGrpSpPr/>
        <p:nvPr/>
      </p:nvGrpSpPr>
      <p:grpSpPr>
        <a:xfrm>
          <a:off x="0" y="0"/>
          <a:ext cx="0" cy="0"/>
          <a:chOff x="0" y="0"/>
          <a:chExt cx="0" cy="0"/>
        </a:xfrm>
      </p:grpSpPr>
      <p:sp>
        <p:nvSpPr>
          <p:cNvPr id="57" name="Google Shape;57;p65"/>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 name="Google Shape;58;p65"/>
          <p:cNvSpPr/>
          <p:nvPr>
            <p:ph idx="2" type="pic"/>
          </p:nvPr>
        </p:nvSpPr>
        <p:spPr>
          <a:xfrm>
            <a:off x="5888002" y="439730"/>
            <a:ext cx="5660531" cy="6045736"/>
          </a:xfrm>
          <a:prstGeom prst="rect">
            <a:avLst/>
          </a:prstGeom>
          <a:solidFill>
            <a:srgbClr val="F2F2F2"/>
          </a:solidFill>
          <a:ln>
            <a:noFill/>
          </a:ln>
        </p:spPr>
      </p:sp>
      <p:sp>
        <p:nvSpPr>
          <p:cNvPr id="59" name="Google Shape;59;p65"/>
          <p:cNvSpPr/>
          <p:nvPr/>
        </p:nvSpPr>
        <p:spPr>
          <a:xfrm flipH="1">
            <a:off x="0" y="3605397"/>
            <a:ext cx="3617343" cy="3252603"/>
          </a:xfrm>
          <a:prstGeom prst="rect">
            <a:avLst/>
          </a:prstGeom>
          <a:noFill/>
          <a:ln>
            <a:noFill/>
          </a:ln>
        </p:spPr>
      </p:sp>
      <p:sp>
        <p:nvSpPr>
          <p:cNvPr id="60" name="Google Shape;60;p65"/>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 name="Google Shape;61;p65"/>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62" name="Shape 62"/>
        <p:cNvGrpSpPr/>
        <p:nvPr/>
      </p:nvGrpSpPr>
      <p:grpSpPr>
        <a:xfrm>
          <a:off x="0" y="0"/>
          <a:ext cx="0" cy="0"/>
          <a:chOff x="0" y="0"/>
          <a:chExt cx="0" cy="0"/>
        </a:xfrm>
      </p:grpSpPr>
      <p:sp>
        <p:nvSpPr>
          <p:cNvPr id="63" name="Google Shape;63;p66"/>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 name="Google Shape;64;p66"/>
          <p:cNvSpPr/>
          <p:nvPr/>
        </p:nvSpPr>
        <p:spPr>
          <a:xfrm flipH="1">
            <a:off x="-1" y="2536167"/>
            <a:ext cx="4806475" cy="4321834"/>
          </a:xfrm>
          <a:prstGeom prst="rect">
            <a:avLst/>
          </a:prstGeom>
          <a:noFill/>
          <a:ln>
            <a:noFill/>
          </a:ln>
        </p:spPr>
      </p:sp>
      <p:sp>
        <p:nvSpPr>
          <p:cNvPr id="65" name="Google Shape;65;p66"/>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 name="Google Shape;66;p66"/>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 name="Google Shape;67;p66"/>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 name="Google Shape;68;p66"/>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69" name="Shape 69"/>
        <p:cNvGrpSpPr/>
        <p:nvPr/>
      </p:nvGrpSpPr>
      <p:grpSpPr>
        <a:xfrm>
          <a:off x="0" y="0"/>
          <a:ext cx="0" cy="0"/>
          <a:chOff x="0" y="0"/>
          <a:chExt cx="0" cy="0"/>
        </a:xfrm>
      </p:grpSpPr>
      <p:sp>
        <p:nvSpPr>
          <p:cNvPr id="70" name="Google Shape;70;p67"/>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 name="Google Shape;71;p67"/>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67"/>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67"/>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4" name="Google Shape;74;p67"/>
          <p:cNvSpPr/>
          <p:nvPr/>
        </p:nvSpPr>
        <p:spPr>
          <a:xfrm flipH="1">
            <a:off x="-1" y="3605397"/>
            <a:ext cx="1224951" cy="3252603"/>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75" name="Shape 75"/>
        <p:cNvGrpSpPr/>
        <p:nvPr/>
      </p:nvGrpSpPr>
      <p:grpSpPr>
        <a:xfrm>
          <a:off x="0" y="0"/>
          <a:ext cx="0" cy="0"/>
          <a:chOff x="0" y="0"/>
          <a:chExt cx="0" cy="0"/>
        </a:xfrm>
      </p:grpSpPr>
      <p:sp>
        <p:nvSpPr>
          <p:cNvPr id="76" name="Google Shape;76;p68"/>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7" name="Google Shape;77;p68"/>
          <p:cNvSpPr/>
          <p:nvPr/>
        </p:nvSpPr>
        <p:spPr>
          <a:xfrm flipH="1">
            <a:off x="3053750" y="2684947"/>
            <a:ext cx="4641011" cy="4173054"/>
          </a:xfrm>
          <a:prstGeom prst="rect">
            <a:avLst/>
          </a:prstGeom>
          <a:noFill/>
          <a:ln>
            <a:noFill/>
          </a:ln>
        </p:spPr>
      </p:sp>
      <p:sp>
        <p:nvSpPr>
          <p:cNvPr id="78" name="Google Shape;78;p68"/>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68"/>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80" name="Google Shape;80;p68"/>
          <p:cNvPicPr preferRelativeResize="0"/>
          <p:nvPr/>
        </p:nvPicPr>
        <p:blipFill rotWithShape="1">
          <a:blip r:embed="rId2">
            <a:alphaModFix/>
          </a:blip>
          <a:srcRect b="11083" l="-18315" r="29196" t="15976"/>
          <a:stretch/>
        </p:blipFill>
        <p:spPr>
          <a:xfrm flipH="1">
            <a:off x="0" y="1333922"/>
            <a:ext cx="8439100" cy="5375657"/>
          </a:xfrm>
          <a:prstGeom prst="rect">
            <a:avLst/>
          </a:prstGeom>
          <a:noFill/>
          <a:ln>
            <a:noFill/>
          </a:ln>
        </p:spPr>
      </p:pic>
      <p:sp>
        <p:nvSpPr>
          <p:cNvPr id="81" name="Google Shape;81;p68"/>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82" name="Shape 82"/>
        <p:cNvGrpSpPr/>
        <p:nvPr/>
      </p:nvGrpSpPr>
      <p:grpSpPr>
        <a:xfrm>
          <a:off x="0" y="0"/>
          <a:ext cx="0" cy="0"/>
          <a:chOff x="0" y="0"/>
          <a:chExt cx="0" cy="0"/>
        </a:xfrm>
      </p:grpSpPr>
      <p:sp>
        <p:nvSpPr>
          <p:cNvPr id="83" name="Google Shape;83;p69"/>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 name="Google Shape;84;p69"/>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 name="Google Shape;85;p69"/>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86" name="Google Shape;86;p69"/>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87" name="Google Shape;87;p69"/>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88" name="Shape 88"/>
        <p:cNvGrpSpPr/>
        <p:nvPr/>
      </p:nvGrpSpPr>
      <p:grpSpPr>
        <a:xfrm>
          <a:off x="0" y="0"/>
          <a:ext cx="0" cy="0"/>
          <a:chOff x="0" y="0"/>
          <a:chExt cx="0" cy="0"/>
        </a:xfrm>
      </p:grpSpPr>
      <p:sp>
        <p:nvSpPr>
          <p:cNvPr id="89" name="Google Shape;89;p70"/>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0" name="Google Shape;90;p70"/>
          <p:cNvSpPr/>
          <p:nvPr/>
        </p:nvSpPr>
        <p:spPr>
          <a:xfrm>
            <a:off x="8574657" y="3092939"/>
            <a:ext cx="3617343" cy="3252603"/>
          </a:xfrm>
          <a:prstGeom prst="rect">
            <a:avLst/>
          </a:prstGeom>
          <a:noFill/>
          <a:ln>
            <a:noFill/>
          </a:ln>
        </p:spPr>
      </p:sp>
      <p:sp>
        <p:nvSpPr>
          <p:cNvPr id="91" name="Google Shape;91;p70"/>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92" name="Google Shape;92;p70"/>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 name="Google Shape;93;p70"/>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 name="Google Shape;94;p70"/>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5" name="Google Shape;95;p70"/>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96" name="Google Shape;96;p70"/>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58"/>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58"/>
          <p:cNvPicPr preferRelativeResize="0"/>
          <p:nvPr/>
        </p:nvPicPr>
        <p:blipFill rotWithShape="1">
          <a:blip r:embed="rId1">
            <a:alphaModFix/>
          </a:blip>
          <a:srcRect b="13558" l="6057" r="7135" t="73356"/>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hyperlink" Target="https://ecosmartproject.eu/" TargetMode="External"/><Relationship Id="rId6" Type="http://schemas.openxmlformats.org/officeDocument/2006/relationships/image" Target="../media/image4.png"/><Relationship Id="rId7" Type="http://schemas.openxmlformats.org/officeDocument/2006/relationships/image" Target="../media/image17.jpg"/><Relationship Id="rId8"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14.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8.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www.ellenmacarthurfoundation.org/topics/circular-economy-introduction/overview?utm_source=chatgpt.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hyperlink" Target="https://www.ellenmacarthurfoundation.org/videos/basics-of-a-circular-economy?" TargetMode="External"/><Relationship Id="rId5"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0.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2.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45.jpg"/><Relationship Id="rId5" Type="http://schemas.openxmlformats.org/officeDocument/2006/relationships/hyperlink" Target="https://www.unep.org/resources/publication/food-waste-index-report-202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s://op.europa.eu/en/publication-detail/-/publication/8c2da441-f63c-11e5-8529-01aa75ed71a1/language-en" TargetMode="External"/><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6.png"/><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www.iso.org/home/insights-news/resources/iso-14001-explained.html" TargetMode="Externa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7.png"/><Relationship Id="rId4" Type="http://schemas.openxmlformats.org/officeDocument/2006/relationships/hyperlink" Target="https://www.unep.org/resources/publication/food-waste-index-report-2024"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5.png"/><Relationship Id="rId4" Type="http://schemas.openxmlformats.org/officeDocument/2006/relationships/image" Target="../media/image49.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5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s://www.winnowsolutions.com/lisbon-marriott-cuts-food-waste-by-50-with-winnows-ai-system"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55.png"/><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5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57.png"/><Relationship Id="rId4" Type="http://schemas.openxmlformats.org/officeDocument/2006/relationships/image" Target="../media/image56.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3.png"/><Relationship Id="rId4" Type="http://schemas.openxmlformats.org/officeDocument/2006/relationships/image" Target="../media/image2.jpg"/><Relationship Id="rId5" Type="http://schemas.openxmlformats.org/officeDocument/2006/relationships/hyperlink" Target="https://ecosmartproject.eu/" TargetMode="External"/><Relationship Id="rId6"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pic>
        <p:nvPicPr>
          <p:cNvPr id="101" name="Google Shape;101;p1"/>
          <p:cNvPicPr preferRelativeResize="0"/>
          <p:nvPr/>
        </p:nvPicPr>
        <p:blipFill rotWithShape="1">
          <a:blip r:embed="rId3">
            <a:alphaModFix/>
          </a:blip>
          <a:srcRect b="0" l="0" r="0" t="0"/>
          <a:stretch/>
        </p:blipFill>
        <p:spPr>
          <a:xfrm>
            <a:off x="257231" y="781665"/>
            <a:ext cx="4125188" cy="2499202"/>
          </a:xfrm>
          <a:prstGeom prst="rect">
            <a:avLst/>
          </a:prstGeom>
          <a:noFill/>
          <a:ln>
            <a:noFill/>
          </a:ln>
        </p:spPr>
      </p:pic>
      <p:pic>
        <p:nvPicPr>
          <p:cNvPr id="102" name="Google Shape;102;p1"/>
          <p:cNvPicPr preferRelativeResize="0"/>
          <p:nvPr/>
        </p:nvPicPr>
        <p:blipFill rotWithShape="1">
          <a:blip r:embed="rId4">
            <a:alphaModFix/>
          </a:blip>
          <a:srcRect b="0" l="0" r="0" t="0"/>
          <a:stretch/>
        </p:blipFill>
        <p:spPr>
          <a:xfrm>
            <a:off x="5534478" y="5952259"/>
            <a:ext cx="6024421" cy="606937"/>
          </a:xfrm>
          <a:prstGeom prst="rect">
            <a:avLst/>
          </a:prstGeom>
          <a:noFill/>
          <a:ln>
            <a:noFill/>
          </a:ln>
        </p:spPr>
      </p:pic>
      <p:sp>
        <p:nvSpPr>
          <p:cNvPr id="103" name="Google Shape;103;p1"/>
          <p:cNvSpPr txBox="1"/>
          <p:nvPr/>
        </p:nvSpPr>
        <p:spPr>
          <a:xfrm flipH="1">
            <a:off x="-71237" y="5717101"/>
            <a:ext cx="5352590"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5">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04" name="Google Shape;104;p1"/>
          <p:cNvSpPr txBox="1"/>
          <p:nvPr/>
        </p:nvSpPr>
        <p:spPr>
          <a:xfrm>
            <a:off x="257231" y="200460"/>
            <a:ext cx="4598105" cy="430887"/>
          </a:xfrm>
          <a:prstGeom prst="rect">
            <a:avLst/>
          </a:prstGeom>
          <a:solidFill>
            <a:srgbClr val="62A844"/>
          </a:solid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2150"/>
              <a:buFont typeface="Calibri"/>
              <a:buNone/>
            </a:pPr>
            <a:r>
              <a:rPr b="1" lang="en-US" sz="2150">
                <a:solidFill>
                  <a:schemeClr val="lt1"/>
                </a:solidFill>
                <a:latin typeface="Calibri"/>
                <a:ea typeface="Calibri"/>
                <a:cs typeface="Calibri"/>
                <a:sym typeface="Calibri"/>
              </a:rPr>
              <a:t>C1 Sostenibilidad e innovación ecológica</a:t>
            </a:r>
            <a:endParaRPr/>
          </a:p>
        </p:txBody>
      </p:sp>
      <p:sp>
        <p:nvSpPr>
          <p:cNvPr id="105" name="Google Shape;105;p1"/>
          <p:cNvSpPr txBox="1"/>
          <p:nvPr/>
        </p:nvSpPr>
        <p:spPr>
          <a:xfrm>
            <a:off x="351203" y="3169934"/>
            <a:ext cx="4525598"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rgbClr val="06677F"/>
                </a:solidFill>
                <a:latin typeface="Calibri"/>
                <a:ea typeface="Calibri"/>
                <a:cs typeface="Calibri"/>
                <a:sym typeface="Calibri"/>
              </a:rPr>
              <a:t>Módulo 2:</a:t>
            </a:r>
            <a:endParaRPr/>
          </a:p>
          <a:p>
            <a:pPr indent="0" lvl="0" marL="0" marR="0" rtl="0" algn="l">
              <a:spcBef>
                <a:spcPts val="0"/>
              </a:spcBef>
              <a:spcAft>
                <a:spcPts val="0"/>
              </a:spcAft>
              <a:buNone/>
            </a:pPr>
            <a:r>
              <a:rPr b="1" lang="en-US" sz="3600">
                <a:solidFill>
                  <a:srgbClr val="06677F"/>
                </a:solidFill>
                <a:latin typeface="Calibri"/>
                <a:ea typeface="Calibri"/>
                <a:cs typeface="Calibri"/>
                <a:sym typeface="Calibri"/>
              </a:rPr>
              <a:t>Economía circular y eficiencia de los recursos </a:t>
            </a:r>
            <a:endParaRPr/>
          </a:p>
          <a:p>
            <a:pPr indent="0" lvl="0" marL="0" marR="0" rtl="0" algn="l">
              <a:spcBef>
                <a:spcPts val="0"/>
              </a:spcBef>
              <a:spcAft>
                <a:spcPts val="0"/>
              </a:spcAft>
              <a:buClr>
                <a:schemeClr val="dk1"/>
              </a:buClr>
              <a:buSzPts val="4400"/>
              <a:buFont typeface="Calibri"/>
              <a:buNone/>
            </a:pPr>
            <a:r>
              <a:t/>
            </a:r>
            <a:endParaRPr b="1" sz="4400">
              <a:solidFill>
                <a:srgbClr val="06677F"/>
              </a:solidFill>
              <a:latin typeface="Calibri"/>
              <a:ea typeface="Calibri"/>
              <a:cs typeface="Calibri"/>
              <a:sym typeface="Calibri"/>
            </a:endParaRPr>
          </a:p>
        </p:txBody>
      </p:sp>
      <p:pic>
        <p:nvPicPr>
          <p:cNvPr id="106" name="Google Shape;106;p1"/>
          <p:cNvPicPr preferRelativeResize="0"/>
          <p:nvPr/>
        </p:nvPicPr>
        <p:blipFill>
          <a:blip r:embed="rId6">
            <a:alphaModFix/>
          </a:blip>
          <a:stretch>
            <a:fillRect/>
          </a:stretch>
        </p:blipFill>
        <p:spPr>
          <a:xfrm>
            <a:off x="5328241" y="-40900"/>
            <a:ext cx="6436889" cy="5647459"/>
          </a:xfrm>
          <a:prstGeom prst="rect">
            <a:avLst/>
          </a:prstGeom>
          <a:noFill/>
          <a:ln>
            <a:noFill/>
          </a:ln>
        </p:spPr>
      </p:pic>
      <p:pic>
        <p:nvPicPr>
          <p:cNvPr id="107" name="Google Shape;107;p1"/>
          <p:cNvPicPr preferRelativeResize="0"/>
          <p:nvPr/>
        </p:nvPicPr>
        <p:blipFill rotWithShape="1">
          <a:blip r:embed="rId7">
            <a:alphaModFix/>
          </a:blip>
          <a:srcRect b="0" l="0" r="0" t="0"/>
          <a:stretch/>
        </p:blipFill>
        <p:spPr>
          <a:xfrm>
            <a:off x="5328250" y="79125"/>
            <a:ext cx="6436875" cy="3241999"/>
          </a:xfrm>
          <a:prstGeom prst="rect">
            <a:avLst/>
          </a:prstGeom>
          <a:noFill/>
          <a:ln>
            <a:noFill/>
          </a:ln>
        </p:spPr>
      </p:pic>
      <p:pic>
        <p:nvPicPr>
          <p:cNvPr id="108" name="Google Shape;108;p1"/>
          <p:cNvPicPr preferRelativeResize="0"/>
          <p:nvPr/>
        </p:nvPicPr>
        <p:blipFill rotWithShape="1">
          <a:blip r:embed="rId8">
            <a:alphaModFix/>
          </a:blip>
          <a:srcRect b="0" l="0" r="0" t="0"/>
          <a:stretch/>
        </p:blipFill>
        <p:spPr>
          <a:xfrm>
            <a:off x="5534480" y="4678378"/>
            <a:ext cx="1100146" cy="71914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5" name="Google Shape;115;p2"/>
          <p:cNvSpPr txBox="1"/>
          <p:nvPr/>
        </p:nvSpPr>
        <p:spPr>
          <a:xfrm>
            <a:off x="576000" y="312221"/>
            <a:ext cx="10952172" cy="61555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1 – Sostenibilidad e innovación ecológica    |   Módulo 2 – Economía circular y eficiencia en el uso de los recursos</a:t>
            </a:r>
            <a:endParaRPr/>
          </a:p>
          <a:p>
            <a:pPr indent="0" lvl="0" marL="0" marR="0" rtl="0" algn="l">
              <a:spcBef>
                <a:spcPts val="0"/>
              </a:spcBef>
              <a:spcAft>
                <a:spcPts val="0"/>
              </a:spcAft>
              <a:buNone/>
            </a:pPr>
            <a:r>
              <a:t/>
            </a:r>
            <a:endParaRPr b="1" sz="2400">
              <a:solidFill>
                <a:schemeClr val="lt1"/>
              </a:solidFill>
              <a:latin typeface="Calibri"/>
              <a:ea typeface="Calibri"/>
              <a:cs typeface="Calibri"/>
              <a:sym typeface="Calibri"/>
            </a:endParaRPr>
          </a:p>
        </p:txBody>
      </p:sp>
      <p:sp>
        <p:nvSpPr>
          <p:cNvPr id="116" name="Google Shape;116;p2"/>
          <p:cNvSpPr txBox="1"/>
          <p:nvPr/>
        </p:nvSpPr>
        <p:spPr>
          <a:xfrm>
            <a:off x="576000" y="655653"/>
            <a:ext cx="10692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chemeClr val="lt1"/>
                </a:solidFill>
                <a:latin typeface="Calibri"/>
                <a:ea typeface="Calibri"/>
                <a:cs typeface="Calibri"/>
                <a:sym typeface="Calibri"/>
              </a:rPr>
              <a:t>Por qué este módulo es importante para su negocio</a:t>
            </a:r>
            <a:endParaRPr/>
          </a:p>
        </p:txBody>
      </p:sp>
      <p:sp>
        <p:nvSpPr>
          <p:cNvPr id="117" name="Google Shape;117;p2"/>
          <p:cNvSpPr txBox="1"/>
          <p:nvPr/>
        </p:nvSpPr>
        <p:spPr>
          <a:xfrm>
            <a:off x="671367" y="1512274"/>
            <a:ext cx="9185080"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1800">
                <a:solidFill>
                  <a:srgbClr val="262626"/>
                </a:solidFill>
                <a:latin typeface="Calibri"/>
                <a:ea typeface="Calibri"/>
                <a:cs typeface="Calibri"/>
                <a:sym typeface="Calibri"/>
              </a:rPr>
              <a:t>La economía circular consiste en obtener más valor de los recursos que ya utiliza. Para las pymes del sector hotelero, ayuda a reducir los residuos, disminuir los costes, prolongar la vida útil de los productos, mejorar las decisiones de aprovisionamiento y reforzar la resiliencia operativa.</a:t>
            </a:r>
            <a:endParaRPr b="0" i="1" sz="1800">
              <a:solidFill>
                <a:srgbClr val="262626"/>
              </a:solidFill>
              <a:latin typeface="Calibri"/>
              <a:ea typeface="Calibri"/>
              <a:cs typeface="Calibri"/>
              <a:sym typeface="Calibri"/>
            </a:endParaRPr>
          </a:p>
        </p:txBody>
      </p:sp>
      <p:sp>
        <p:nvSpPr>
          <p:cNvPr id="118" name="Google Shape;118;p2"/>
          <p:cNvSpPr/>
          <p:nvPr/>
        </p:nvSpPr>
        <p:spPr>
          <a:xfrm>
            <a:off x="576000" y="25091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9" name="Google Shape;119;p2"/>
          <p:cNvSpPr/>
          <p:nvPr/>
        </p:nvSpPr>
        <p:spPr>
          <a:xfrm>
            <a:off x="576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0" name="Google Shape;120;p2"/>
          <p:cNvSpPr txBox="1"/>
          <p:nvPr/>
        </p:nvSpPr>
        <p:spPr>
          <a:xfrm>
            <a:off x="792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01</a:t>
            </a:r>
            <a:endParaRPr/>
          </a:p>
        </p:txBody>
      </p:sp>
      <p:sp>
        <p:nvSpPr>
          <p:cNvPr id="121" name="Google Shape;121;p2"/>
          <p:cNvSpPr txBox="1"/>
          <p:nvPr/>
        </p:nvSpPr>
        <p:spPr>
          <a:xfrm>
            <a:off x="792000" y="3248649"/>
            <a:ext cx="2916000" cy="333425"/>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Identifica dónde se pierde valor</a:t>
            </a:r>
            <a:endParaRPr b="1" i="0" sz="2400">
              <a:solidFill>
                <a:srgbClr val="62A844"/>
              </a:solidFill>
              <a:latin typeface="Calibri"/>
              <a:ea typeface="Calibri"/>
              <a:cs typeface="Calibri"/>
              <a:sym typeface="Calibri"/>
            </a:endParaRPr>
          </a:p>
        </p:txBody>
      </p:sp>
      <p:sp>
        <p:nvSpPr>
          <p:cNvPr id="122" name="Google Shape;122;p2"/>
          <p:cNvSpPr txBox="1"/>
          <p:nvPr/>
        </p:nvSpPr>
        <p:spPr>
          <a:xfrm>
            <a:off x="792000" y="4002803"/>
            <a:ext cx="2916000" cy="851100"/>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a:solidFill>
                  <a:srgbClr val="262626"/>
                </a:solidFill>
                <a:latin typeface="Calibri"/>
                <a:ea typeface="Calibri"/>
                <a:cs typeface="Calibri"/>
                <a:sym typeface="Calibri"/>
              </a:rPr>
              <a:t>Identifica en qué puntos los alimentos, el agua, la energía, los materiales, los envases y los equipos abandonan el sistema demasiado pronto.</a:t>
            </a:r>
            <a:endParaRPr b="0" i="0">
              <a:solidFill>
                <a:srgbClr val="262626"/>
              </a:solidFill>
              <a:latin typeface="Calibri"/>
              <a:ea typeface="Calibri"/>
              <a:cs typeface="Calibri"/>
              <a:sym typeface="Calibri"/>
            </a:endParaRPr>
          </a:p>
        </p:txBody>
      </p:sp>
      <p:sp>
        <p:nvSpPr>
          <p:cNvPr id="123" name="Google Shape;123;p2"/>
          <p:cNvSpPr/>
          <p:nvPr/>
        </p:nvSpPr>
        <p:spPr>
          <a:xfrm>
            <a:off x="4248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4" name="Google Shape;124;p2"/>
          <p:cNvSpPr/>
          <p:nvPr/>
        </p:nvSpPr>
        <p:spPr>
          <a:xfrm>
            <a:off x="4248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5" name="Google Shape;125;p2"/>
          <p:cNvSpPr txBox="1"/>
          <p:nvPr/>
        </p:nvSpPr>
        <p:spPr>
          <a:xfrm>
            <a:off x="4464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02</a:t>
            </a:r>
            <a:endParaRPr/>
          </a:p>
        </p:txBody>
      </p:sp>
      <p:sp>
        <p:nvSpPr>
          <p:cNvPr id="126" name="Google Shape;126;p2"/>
          <p:cNvSpPr txBox="1"/>
          <p:nvPr/>
        </p:nvSpPr>
        <p:spPr>
          <a:xfrm>
            <a:off x="4404250" y="3105429"/>
            <a:ext cx="3035400" cy="11637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Mantener los recursos en funcionamiento durante más tiempo</a:t>
            </a:r>
            <a:endParaRPr b="1" i="0" sz="2400">
              <a:solidFill>
                <a:srgbClr val="62A844"/>
              </a:solidFill>
              <a:latin typeface="Calibri"/>
              <a:ea typeface="Calibri"/>
              <a:cs typeface="Calibri"/>
              <a:sym typeface="Calibri"/>
            </a:endParaRPr>
          </a:p>
        </p:txBody>
      </p:sp>
      <p:sp>
        <p:nvSpPr>
          <p:cNvPr id="127" name="Google Shape;127;p2"/>
          <p:cNvSpPr txBox="1"/>
          <p:nvPr/>
        </p:nvSpPr>
        <p:spPr>
          <a:xfrm>
            <a:off x="4464000" y="4215489"/>
            <a:ext cx="2916000" cy="896400"/>
          </a:xfrm>
          <a:prstGeom prst="rect">
            <a:avLst/>
          </a:prstGeom>
          <a:noFill/>
          <a:ln>
            <a:noFill/>
          </a:ln>
        </p:spPr>
        <p:txBody>
          <a:bodyPr anchorCtr="0" anchor="t" bIns="0" lIns="0" spcFirstLastPara="1" rIns="0" wrap="square" tIns="0">
            <a:spAutoFit/>
          </a:bodyPr>
          <a:lstStyle/>
          <a:p>
            <a:pPr indent="0" lvl="0" marL="0" marR="0" rtl="0" algn="l">
              <a:lnSpc>
                <a:spcPct val="105333"/>
              </a:lnSpc>
              <a:spcBef>
                <a:spcPts val="0"/>
              </a:spcBef>
              <a:spcAft>
                <a:spcPts val="0"/>
              </a:spcAft>
              <a:buNone/>
            </a:pPr>
            <a:r>
              <a:rPr b="0" i="0" lang="en-US">
                <a:solidFill>
                  <a:srgbClr val="262626"/>
                </a:solidFill>
                <a:latin typeface="Calibri"/>
                <a:ea typeface="Calibri"/>
                <a:cs typeface="Calibri"/>
                <a:sym typeface="Calibri"/>
              </a:rPr>
              <a:t>Aplica enfoques prácticos como la reparación, la reutilización, el rellenado, el reacondicionamiento y las compras más inteligentes.</a:t>
            </a:r>
            <a:endParaRPr b="0" i="0">
              <a:solidFill>
                <a:srgbClr val="262626"/>
              </a:solidFill>
              <a:latin typeface="Calibri"/>
              <a:ea typeface="Calibri"/>
              <a:cs typeface="Calibri"/>
              <a:sym typeface="Calibri"/>
            </a:endParaRPr>
          </a:p>
        </p:txBody>
      </p:sp>
      <p:sp>
        <p:nvSpPr>
          <p:cNvPr id="128" name="Google Shape;128;p2"/>
          <p:cNvSpPr/>
          <p:nvPr/>
        </p:nvSpPr>
        <p:spPr>
          <a:xfrm>
            <a:off x="7920000" y="2420650"/>
            <a:ext cx="3348000" cy="2700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2"/>
          <p:cNvSpPr/>
          <p:nvPr/>
        </p:nvSpPr>
        <p:spPr>
          <a:xfrm>
            <a:off x="7920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2"/>
          <p:cNvSpPr txBox="1"/>
          <p:nvPr/>
        </p:nvSpPr>
        <p:spPr>
          <a:xfrm>
            <a:off x="8136000" y="2672649"/>
            <a:ext cx="1080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03</a:t>
            </a:r>
            <a:endParaRPr/>
          </a:p>
        </p:txBody>
      </p:sp>
      <p:sp>
        <p:nvSpPr>
          <p:cNvPr id="131" name="Google Shape;131;p2"/>
          <p:cNvSpPr txBox="1"/>
          <p:nvPr/>
        </p:nvSpPr>
        <p:spPr>
          <a:xfrm>
            <a:off x="8135999" y="3248649"/>
            <a:ext cx="2798801" cy="666849"/>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400">
                <a:solidFill>
                  <a:srgbClr val="62A844"/>
                </a:solidFill>
                <a:latin typeface="Calibri"/>
                <a:ea typeface="Calibri"/>
                <a:cs typeface="Calibri"/>
                <a:sym typeface="Calibri"/>
              </a:rPr>
              <a:t>Convierte los residuos en valor operativo</a:t>
            </a:r>
            <a:endParaRPr b="1" i="0" sz="2400">
              <a:solidFill>
                <a:srgbClr val="62A844"/>
              </a:solidFill>
              <a:latin typeface="Calibri"/>
              <a:ea typeface="Calibri"/>
              <a:cs typeface="Calibri"/>
              <a:sym typeface="Calibri"/>
            </a:endParaRPr>
          </a:p>
        </p:txBody>
      </p:sp>
      <p:sp>
        <p:nvSpPr>
          <p:cNvPr id="132" name="Google Shape;132;p2"/>
          <p:cNvSpPr txBox="1"/>
          <p:nvPr/>
        </p:nvSpPr>
        <p:spPr>
          <a:xfrm>
            <a:off x="8136000" y="4081080"/>
            <a:ext cx="2916000" cy="851100"/>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a:solidFill>
                  <a:srgbClr val="262626"/>
                </a:solidFill>
                <a:latin typeface="Calibri"/>
                <a:ea typeface="Calibri"/>
                <a:cs typeface="Calibri"/>
                <a:sym typeface="Calibri"/>
              </a:rPr>
              <a:t>Utilice el pensamiento circular para mejorar la eficiencia, reducir costes y reforzar el rendimiento en materia de sostenibilidad.</a:t>
            </a:r>
            <a:endParaRPr b="0" i="0">
              <a:solidFill>
                <a:srgbClr val="262626"/>
              </a:solidFill>
              <a:latin typeface="Calibri"/>
              <a:ea typeface="Calibri"/>
              <a:cs typeface="Calibri"/>
              <a:sym typeface="Calibri"/>
            </a:endParaRPr>
          </a:p>
        </p:txBody>
      </p:sp>
      <p:sp>
        <p:nvSpPr>
          <p:cNvPr id="133" name="Google Shape;133;p2"/>
          <p:cNvSpPr/>
          <p:nvPr/>
        </p:nvSpPr>
        <p:spPr>
          <a:xfrm>
            <a:off x="-33000" y="5668074"/>
            <a:ext cx="10800000" cy="90515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4" name="Google Shape;134;p2"/>
          <p:cNvSpPr txBox="1"/>
          <p:nvPr/>
        </p:nvSpPr>
        <p:spPr>
          <a:xfrm>
            <a:off x="576000" y="5274647"/>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a:solidFill>
                  <a:srgbClr val="262626"/>
                </a:solidFill>
                <a:latin typeface="Calibri"/>
                <a:ea typeface="Calibri"/>
                <a:cs typeface="Calibri"/>
                <a:sym typeface="Calibri"/>
              </a:rPr>
              <a:t>Conoce las empresas de las que aprenderás en este módulo</a:t>
            </a:r>
            <a:endParaRPr/>
          </a:p>
        </p:txBody>
      </p:sp>
      <p:sp>
        <p:nvSpPr>
          <p:cNvPr id="135" name="Google Shape;135;p2"/>
          <p:cNvSpPr txBox="1"/>
          <p:nvPr/>
        </p:nvSpPr>
        <p:spPr>
          <a:xfrm>
            <a:off x="576000" y="5902826"/>
            <a:ext cx="9976064" cy="43088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1400">
                <a:solidFill>
                  <a:schemeClr val="lt1"/>
                </a:solidFill>
                <a:latin typeface="Calibri"/>
                <a:ea typeface="Calibri"/>
                <a:cs typeface="Calibri"/>
                <a:sym typeface="Calibri"/>
              </a:rPr>
              <a:t>Jinny's Bakery (Irlanda) Crolly Distillery (Irlanda) Kar Tanesi Boutique Hotel (Turquía) Hotel Bell Repos (España) Hotel GSH (Dinamarca) Hotel Luise (Alemania) Lakeside Willow Lodge (Reto del alumno)</a:t>
            </a:r>
            <a:endParaRPr b="0" i="1" sz="1400">
              <a:solidFill>
                <a:schemeClr val="lt1"/>
              </a:solidFill>
              <a:latin typeface="Calibri"/>
              <a:ea typeface="Calibri"/>
              <a:cs typeface="Calibri"/>
              <a:sym typeface="Calibri"/>
            </a:endParaRPr>
          </a:p>
        </p:txBody>
      </p:sp>
      <p:pic>
        <p:nvPicPr>
          <p:cNvPr id="136" name="Google Shape;136;p2"/>
          <p:cNvPicPr preferRelativeResize="0"/>
          <p:nvPr/>
        </p:nvPicPr>
        <p:blipFill>
          <a:blip r:embed="rId3">
            <a:alphaModFix/>
          </a:blip>
          <a:stretch>
            <a:fillRect/>
          </a:stretch>
        </p:blipFill>
        <p:spPr>
          <a:xfrm>
            <a:off x="9393200" y="-18000"/>
            <a:ext cx="2798800" cy="3115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3"/>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3" name="Google Shape;143;p3"/>
          <p:cNvSpPr txBox="1"/>
          <p:nvPr/>
        </p:nvSpPr>
        <p:spPr>
          <a:xfrm>
            <a:off x="576000" y="518838"/>
            <a:ext cx="10692000"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144" name="Google Shape;144;p3"/>
          <p:cNvSpPr txBox="1"/>
          <p:nvPr/>
        </p:nvSpPr>
        <p:spPr>
          <a:xfrm>
            <a:off x="540000" y="260741"/>
            <a:ext cx="10010769"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 Grupo 1 – Sostenibilidad e innovación ecológica    |   Módulo 2 – Economía circular y eficiencia de los recursos</a:t>
            </a:r>
            <a:endParaRPr/>
          </a:p>
          <a:p>
            <a:pPr indent="0" lvl="0" marL="0" marR="0" rtl="0" algn="l">
              <a:spcBef>
                <a:spcPts val="0"/>
              </a:spcBef>
              <a:spcAft>
                <a:spcPts val="0"/>
              </a:spcAft>
              <a:buNone/>
            </a:pPr>
            <a:r>
              <a:t/>
            </a:r>
            <a:endParaRPr b="1" sz="1600">
              <a:solidFill>
                <a:schemeClr val="lt1"/>
              </a:solidFill>
              <a:highlight>
                <a:srgbClr val="FFFF00"/>
              </a:highlight>
              <a:latin typeface="Calibri"/>
              <a:ea typeface="Calibri"/>
              <a:cs typeface="Calibri"/>
              <a:sym typeface="Calibri"/>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p:txBody>
      </p:sp>
      <p:sp>
        <p:nvSpPr>
          <p:cNvPr id="145" name="Google Shape;145;p3"/>
          <p:cNvSpPr/>
          <p:nvPr/>
        </p:nvSpPr>
        <p:spPr>
          <a:xfrm>
            <a:off x="468000" y="1536244"/>
            <a:ext cx="3672000" cy="1216908"/>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6" name="Google Shape;146;p3"/>
          <p:cNvSpPr txBox="1"/>
          <p:nvPr/>
        </p:nvSpPr>
        <p:spPr>
          <a:xfrm>
            <a:off x="529008" y="1621067"/>
            <a:ext cx="3564000" cy="1015663"/>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800">
                <a:solidFill>
                  <a:schemeClr val="lt1"/>
                </a:solidFill>
                <a:latin typeface="Calibri"/>
                <a:ea typeface="Calibri"/>
                <a:cs typeface="Calibri"/>
                <a:sym typeface="Calibri"/>
              </a:rPr>
              <a:t>Función: </a:t>
            </a:r>
            <a:r>
              <a:rPr lang="en-US" sz="1600">
                <a:solidFill>
                  <a:schemeClr val="lt1"/>
                </a:solidFill>
                <a:latin typeface="Calibri"/>
                <a:ea typeface="Calibri"/>
                <a:cs typeface="Calibri"/>
                <a:sym typeface="Calibri"/>
              </a:rPr>
              <a:t> Módulo básico sobre el enfoque de la economía circular, la eficiencia de los recursos, la prevención de residuos, la reutilización, la reparación y la regeneración en el sector hotelero.</a:t>
            </a:r>
            <a:endParaRPr b="0" i="0" sz="1800">
              <a:solidFill>
                <a:schemeClr val="lt1"/>
              </a:solidFill>
              <a:latin typeface="Calibri"/>
              <a:ea typeface="Calibri"/>
              <a:cs typeface="Calibri"/>
              <a:sym typeface="Calibri"/>
            </a:endParaRPr>
          </a:p>
        </p:txBody>
      </p:sp>
      <p:sp>
        <p:nvSpPr>
          <p:cNvPr id="147" name="Google Shape;147;p3"/>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8" name="Google Shape;148;p3"/>
          <p:cNvSpPr/>
          <p:nvPr/>
        </p:nvSpPr>
        <p:spPr>
          <a:xfrm>
            <a:off x="529008" y="4385537"/>
            <a:ext cx="3564000" cy="2110761"/>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9" name="Google Shape;149;p3"/>
          <p:cNvSpPr txBox="1"/>
          <p:nvPr/>
        </p:nvSpPr>
        <p:spPr>
          <a:xfrm>
            <a:off x="540000" y="4772749"/>
            <a:ext cx="3434015" cy="172354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rgbClr val="262626"/>
                </a:solidFill>
                <a:latin typeface="Calibri"/>
                <a:ea typeface="Calibri"/>
                <a:cs typeface="Calibri"/>
                <a:sym typeface="Calibri"/>
              </a:rPr>
              <a:t>C1 M3 (Diseño de una experiencia del cliente sostenible)</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C2 M2 (Análisis de datos en hostelería)</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C3 M1 (Liderazgo del cambio ecológico y digital)</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C3 M2 (Marketing digital para la sostenibilidad)</a:t>
            </a:r>
            <a:br>
              <a:rPr lang="en-US" sz="1600">
                <a:solidFill>
                  <a:schemeClr val="dk1"/>
                </a:solidFill>
                <a:latin typeface="Calibri"/>
                <a:ea typeface="Calibri"/>
                <a:cs typeface="Calibri"/>
                <a:sym typeface="Calibri"/>
              </a:rPr>
            </a:br>
            <a:endParaRPr b="0" i="0" sz="1600">
              <a:solidFill>
                <a:srgbClr val="262626"/>
              </a:solidFill>
              <a:latin typeface="Calibri"/>
              <a:ea typeface="Calibri"/>
              <a:cs typeface="Calibri"/>
              <a:sym typeface="Calibri"/>
            </a:endParaRPr>
          </a:p>
        </p:txBody>
      </p:sp>
      <p:sp>
        <p:nvSpPr>
          <p:cNvPr id="150" name="Google Shape;150;p3"/>
          <p:cNvSpPr txBox="1"/>
          <p:nvPr/>
        </p:nvSpPr>
        <p:spPr>
          <a:xfrm>
            <a:off x="576000" y="4478539"/>
            <a:ext cx="3276000" cy="302455"/>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400">
                <a:solidFill>
                  <a:srgbClr val="0289AE"/>
                </a:solidFill>
                <a:latin typeface="Calibri"/>
                <a:ea typeface="Calibri"/>
                <a:cs typeface="Calibri"/>
                <a:sym typeface="Calibri"/>
              </a:rPr>
              <a:t>Amplía o se relaciona con</a:t>
            </a:r>
            <a:endParaRPr/>
          </a:p>
        </p:txBody>
      </p:sp>
      <p:pic>
        <p:nvPicPr>
          <p:cNvPr id="151" name="Google Shape;151;p3"/>
          <p:cNvPicPr preferRelativeResize="0"/>
          <p:nvPr/>
        </p:nvPicPr>
        <p:blipFill rotWithShape="1">
          <a:blip r:embed="rId3">
            <a:alphaModFix/>
          </a:blip>
          <a:srcRect b="0" l="0" r="0" t="0"/>
          <a:stretch/>
        </p:blipFill>
        <p:spPr>
          <a:xfrm>
            <a:off x="4363169" y="1879426"/>
            <a:ext cx="3564000" cy="710162"/>
          </a:xfrm>
          <a:prstGeom prst="rect">
            <a:avLst/>
          </a:prstGeom>
          <a:noFill/>
          <a:ln>
            <a:noFill/>
          </a:ln>
        </p:spPr>
      </p:pic>
      <p:sp>
        <p:nvSpPr>
          <p:cNvPr id="152" name="Google Shape;152;p3"/>
          <p:cNvSpPr/>
          <p:nvPr/>
        </p:nvSpPr>
        <p:spPr>
          <a:xfrm>
            <a:off x="540000" y="3084942"/>
            <a:ext cx="3564000" cy="1213035"/>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Viene después de / presupone el conocimiento de</a:t>
            </a:r>
            <a:endParaRPr sz="1800">
              <a:solidFill>
                <a:schemeClr val="lt1"/>
              </a:solidFill>
              <a:latin typeface="Calibri"/>
              <a:ea typeface="Calibri"/>
              <a:cs typeface="Calibri"/>
              <a:sym typeface="Calibri"/>
            </a:endParaRPr>
          </a:p>
        </p:txBody>
      </p:sp>
      <p:sp>
        <p:nvSpPr>
          <p:cNvPr id="153" name="Google Shape;153;p3"/>
          <p:cNvSpPr txBox="1"/>
          <p:nvPr/>
        </p:nvSpPr>
        <p:spPr>
          <a:xfrm>
            <a:off x="576000" y="3133612"/>
            <a:ext cx="3517008" cy="597408"/>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lang="en-US" sz="2400">
                <a:solidFill>
                  <a:srgbClr val="0289AE"/>
                </a:solidFill>
                <a:latin typeface="Calibri"/>
                <a:ea typeface="Calibri"/>
                <a:cs typeface="Calibri"/>
                <a:sym typeface="Calibri"/>
              </a:rPr>
              <a:t>Viene después de / presupone familiaridad con</a:t>
            </a:r>
            <a:endParaRPr b="1" i="0" sz="2400">
              <a:solidFill>
                <a:srgbClr val="0289AE"/>
              </a:solidFill>
              <a:latin typeface="Calibri"/>
              <a:ea typeface="Calibri"/>
              <a:cs typeface="Calibri"/>
              <a:sym typeface="Calibri"/>
            </a:endParaRPr>
          </a:p>
        </p:txBody>
      </p:sp>
      <p:sp>
        <p:nvSpPr>
          <p:cNvPr id="154" name="Google Shape;154;p3"/>
          <p:cNvSpPr txBox="1"/>
          <p:nvPr/>
        </p:nvSpPr>
        <p:spPr>
          <a:xfrm>
            <a:off x="586992" y="3731020"/>
            <a:ext cx="3434015" cy="98488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600">
                <a:solidFill>
                  <a:srgbClr val="262626"/>
                </a:solidFill>
                <a:latin typeface="Calibri"/>
                <a:ea typeface="Calibri"/>
                <a:cs typeface="Calibri"/>
                <a:sym typeface="Calibri"/>
              </a:rPr>
              <a:t>C1 M1 (Sostenibilidad en las operaciones diarias de hostelería)</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 </a:t>
            </a:r>
            <a:br>
              <a:rPr lang="en-US" sz="1600">
                <a:solidFill>
                  <a:schemeClr val="dk1"/>
                </a:solidFill>
                <a:latin typeface="Calibri"/>
                <a:ea typeface="Calibri"/>
                <a:cs typeface="Calibri"/>
                <a:sym typeface="Calibri"/>
              </a:rPr>
            </a:br>
            <a:endParaRPr b="0" i="0" sz="1600">
              <a:solidFill>
                <a:srgbClr val="262626"/>
              </a:solidFill>
              <a:latin typeface="Calibri"/>
              <a:ea typeface="Calibri"/>
              <a:cs typeface="Calibri"/>
              <a:sym typeface="Calibri"/>
            </a:endParaRPr>
          </a:p>
        </p:txBody>
      </p:sp>
      <p:pic>
        <p:nvPicPr>
          <p:cNvPr id="155" name="Google Shape;155;p3"/>
          <p:cNvPicPr preferRelativeResize="0"/>
          <p:nvPr/>
        </p:nvPicPr>
        <p:blipFill rotWithShape="1">
          <a:blip r:embed="rId4">
            <a:alphaModFix/>
          </a:blip>
          <a:srcRect b="0" l="0" r="0" t="0"/>
          <a:stretch/>
        </p:blipFill>
        <p:spPr>
          <a:xfrm>
            <a:off x="4485620" y="2643742"/>
            <a:ext cx="3434015" cy="1995502"/>
          </a:xfrm>
          <a:prstGeom prst="rect">
            <a:avLst/>
          </a:prstGeom>
          <a:noFill/>
          <a:ln>
            <a:noFill/>
          </a:ln>
        </p:spPr>
      </p:pic>
      <p:pic>
        <p:nvPicPr>
          <p:cNvPr id="156" name="Google Shape;156;p3"/>
          <p:cNvPicPr preferRelativeResize="0"/>
          <p:nvPr/>
        </p:nvPicPr>
        <p:blipFill rotWithShape="1">
          <a:blip r:embed="rId5">
            <a:alphaModFix/>
          </a:blip>
          <a:srcRect b="0" l="0" r="0" t="0"/>
          <a:stretch/>
        </p:blipFill>
        <p:spPr>
          <a:xfrm>
            <a:off x="8119687" y="2636730"/>
            <a:ext cx="3434015" cy="1945942"/>
          </a:xfrm>
          <a:prstGeom prst="rect">
            <a:avLst/>
          </a:prstGeom>
          <a:noFill/>
          <a:ln>
            <a:noFill/>
          </a:ln>
        </p:spPr>
      </p:pic>
      <p:pic>
        <p:nvPicPr>
          <p:cNvPr id="157" name="Google Shape;157;p3"/>
          <p:cNvPicPr preferRelativeResize="0"/>
          <p:nvPr/>
        </p:nvPicPr>
        <p:blipFill rotWithShape="1">
          <a:blip r:embed="rId6">
            <a:alphaModFix/>
          </a:blip>
          <a:srcRect b="0" l="0" r="0" t="0"/>
          <a:stretch/>
        </p:blipFill>
        <p:spPr>
          <a:xfrm>
            <a:off x="4485620" y="4708210"/>
            <a:ext cx="3390562" cy="1852626"/>
          </a:xfrm>
          <a:prstGeom prst="rect">
            <a:avLst/>
          </a:prstGeom>
          <a:noFill/>
          <a:ln>
            <a:noFill/>
          </a:ln>
        </p:spPr>
      </p:pic>
      <p:pic>
        <p:nvPicPr>
          <p:cNvPr id="158" name="Google Shape;158;p3"/>
          <p:cNvPicPr preferRelativeResize="0"/>
          <p:nvPr/>
        </p:nvPicPr>
        <p:blipFill rotWithShape="1">
          <a:blip r:embed="rId7">
            <a:alphaModFix/>
          </a:blip>
          <a:srcRect b="0" l="0" r="0" t="0"/>
          <a:stretch/>
        </p:blipFill>
        <p:spPr>
          <a:xfrm>
            <a:off x="8119686" y="4676471"/>
            <a:ext cx="3434015" cy="1828949"/>
          </a:xfrm>
          <a:prstGeom prst="rect">
            <a:avLst/>
          </a:prstGeom>
          <a:noFill/>
          <a:ln>
            <a:noFill/>
          </a:ln>
        </p:spPr>
      </p:pic>
      <p:pic>
        <p:nvPicPr>
          <p:cNvPr id="159" name="Google Shape;159;p3"/>
          <p:cNvPicPr preferRelativeResize="0"/>
          <p:nvPr/>
        </p:nvPicPr>
        <p:blipFill>
          <a:blip r:embed="rId8">
            <a:alphaModFix/>
          </a:blip>
          <a:stretch>
            <a:fillRect/>
          </a:stretch>
        </p:blipFill>
        <p:spPr>
          <a:xfrm>
            <a:off x="9436823" y="-69925"/>
            <a:ext cx="2755177" cy="3067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4"/>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65" name="Google Shape;165;p4"/>
          <p:cNvSpPr txBox="1"/>
          <p:nvPr/>
        </p:nvSpPr>
        <p:spPr>
          <a:xfrm>
            <a:off x="579276" y="1788748"/>
            <a:ext cx="2735424"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Al finalizar este módulo, serás capaz de:</a:t>
            </a:r>
            <a:endParaRPr/>
          </a:p>
        </p:txBody>
      </p:sp>
      <p:sp>
        <p:nvSpPr>
          <p:cNvPr id="166" name="Google Shape;166;p4"/>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7" name="Google Shape;167;p4"/>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168" name="Google Shape;168;p4"/>
          <p:cNvSpPr txBox="1"/>
          <p:nvPr/>
        </p:nvSpPr>
        <p:spPr>
          <a:xfrm>
            <a:off x="4152900" y="1404662"/>
            <a:ext cx="7581900" cy="2831124"/>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explicar qué significa la economía circular en el contexto de una pyme del sector hotelero</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distinguir entre formas lineales y circulares de utilizar los recursos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identificar los puntos críticos de generación de residuos y uso de recursos en cocina, limpieza, mantenimiento y aprovisionamiento</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realizar una evaluación básica del flujo de materiales en una unidad de hostelería</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crear una lista de verificación para identificar oportunidades circulares en las operaciones diarias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recomendar intervenciones prácticas basadas en la reparación, la reutilización, el rellenado, el rediseño y las compras más inteligentes</a:t>
            </a:r>
            <a:endParaRPr/>
          </a:p>
          <a:p>
            <a:pPr indent="-342900" lvl="0" marL="342900" marR="0" rtl="0" algn="l">
              <a:lnSpc>
                <a:spcPct val="90000"/>
              </a:lnSpc>
              <a:spcBef>
                <a:spcPts val="400"/>
              </a:spcBef>
              <a:spcAft>
                <a:spcPts val="0"/>
              </a:spcAft>
              <a:buClr>
                <a:srgbClr val="62A844"/>
              </a:buClr>
              <a:buSzPts val="2200"/>
              <a:buFont typeface="Arial"/>
              <a:buChar char="•"/>
            </a:pPr>
            <a:r>
              <a:rPr lang="en-US" sz="2200">
                <a:solidFill>
                  <a:srgbClr val="262626"/>
                </a:solidFill>
                <a:latin typeface="Calibri"/>
                <a:ea typeface="Calibri"/>
                <a:cs typeface="Calibri"/>
                <a:sym typeface="Calibri"/>
              </a:rPr>
              <a:t>comparar los modelos lineales y circulares en términos de resultados medioambientales y financieros para las pymes</a:t>
            </a:r>
            <a:endParaRPr/>
          </a:p>
          <a:p>
            <a:pPr indent="-203200" lvl="0" marL="342900" marR="0" rtl="0" algn="l">
              <a:lnSpc>
                <a:spcPct val="90000"/>
              </a:lnSpc>
              <a:spcBef>
                <a:spcPts val="4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169" name="Google Shape;169;p4"/>
          <p:cNvSpPr/>
          <p:nvPr/>
        </p:nvSpPr>
        <p:spPr>
          <a:xfrm>
            <a:off x="2592099"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0" name="Google Shape;170;p4"/>
          <p:cNvPicPr preferRelativeResize="0"/>
          <p:nvPr/>
        </p:nvPicPr>
        <p:blipFill rotWithShape="1">
          <a:blip r:embed="rId3">
            <a:alphaModFix/>
          </a:blip>
          <a:srcRect b="0" l="0" r="0" t="10921"/>
          <a:stretch/>
        </p:blipFill>
        <p:spPr>
          <a:xfrm>
            <a:off x="8922125" y="-265800"/>
            <a:ext cx="3815999" cy="16086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5"/>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Las definiciones son las mismas en todos los módulos.</a:t>
            </a:r>
            <a:endParaRPr/>
          </a:p>
        </p:txBody>
      </p:sp>
      <p:sp>
        <p:nvSpPr>
          <p:cNvPr id="176" name="Google Shape;176;p5"/>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7" name="Google Shape;177;p5"/>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78" name="Google Shape;178;p5"/>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179" name="Google Shape;179;p5"/>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180" name="Google Shape;180;p5"/>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181" name="Google Shape;181;p5"/>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182" name="Google Shape;182;p5"/>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183" name="Google Shape;183;p5"/>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84" name="Google Shape;184;p5"/>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85" name="Google Shape;185;p5"/>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186" name="Google Shape;186;p5"/>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limitar las opciones.</a:t>
            </a:r>
            <a:endParaRPr/>
          </a:p>
        </p:txBody>
      </p:sp>
      <p:sp>
        <p:nvSpPr>
          <p:cNvPr id="187" name="Google Shape;187;p5"/>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188" name="Google Shape;188;p5"/>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189" name="Google Shape;189;p5"/>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190" name="Google Shape;190;p5"/>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191" name="Google Shape;191;p5"/>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92" name="Google Shape;192;p5"/>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193" name="Google Shape;193;p5"/>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194" name="Google Shape;194;p5"/>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195" name="Google Shape;195;p5"/>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196" name="Google Shape;196;p5"/>
          <p:cNvSpPr txBox="1"/>
          <p:nvPr/>
        </p:nvSpPr>
        <p:spPr>
          <a:xfrm>
            <a:off x="2232000" y="5027310"/>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diseñado para mantener los materiales y productos en uso el mayor tiempo posible mediante la reducción, la reutilización, la reparación, el reacondicionamiento y el reciclaje, de modo que los residuos se conviertan en un recurso.</a:t>
            </a:r>
            <a:endParaRPr/>
          </a:p>
        </p:txBody>
      </p:sp>
      <p:sp>
        <p:nvSpPr>
          <p:cNvPr id="197" name="Google Shape;197;p5"/>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198" name="Google Shape;198;p5"/>
          <p:cNvSpPr/>
          <p:nvPr/>
        </p:nvSpPr>
        <p:spPr>
          <a:xfrm>
            <a:off x="468000" y="5471670"/>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199" name="Google Shape;199;p5"/>
          <p:cNvSpPr txBox="1"/>
          <p:nvPr/>
        </p:nvSpPr>
        <p:spPr>
          <a:xfrm>
            <a:off x="540000" y="5600559"/>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200" name="Google Shape;200;p5"/>
          <p:cNvSpPr txBox="1"/>
          <p:nvPr/>
        </p:nvSpPr>
        <p:spPr>
          <a:xfrm>
            <a:off x="2232000" y="5531309"/>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201" name="Google Shape;201;p5"/>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02" name="Google Shape;202;p5"/>
          <p:cNvSpPr txBox="1"/>
          <p:nvPr/>
        </p:nvSpPr>
        <p:spPr>
          <a:xfrm>
            <a:off x="522000" y="6135335"/>
            <a:ext cx="1080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EcoSmart Hospitality – WP3   ·   Glosario compartido   ·   idéntico en los 7 módulos</a:t>
            </a:r>
            <a:endParaRPr/>
          </a:p>
        </p:txBody>
      </p:sp>
      <p:sp>
        <p:nvSpPr>
          <p:cNvPr id="203" name="Google Shape;203;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04" name="Google Shape;204;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5" name="Google Shape;205;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206" name="Google Shape;206;p5"/>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207" name="Google Shape;207;p5"/>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sp>
        <p:nvSpPr>
          <p:cNvPr id="208" name="Google Shape;208;p5"/>
          <p:cNvSpPr txBox="1"/>
          <p:nvPr/>
        </p:nvSpPr>
        <p:spPr>
          <a:xfrm>
            <a:off x="9432000" y="2110992"/>
            <a:ext cx="201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Tratamiento completo en</a:t>
            </a:r>
            <a:endParaRPr b="1" i="0" sz="1600">
              <a:solidFill>
                <a:srgbClr val="FFFFFF"/>
              </a:solidFill>
              <a:latin typeface="Calibri"/>
              <a:ea typeface="Calibri"/>
              <a:cs typeface="Calibri"/>
              <a:sym typeface="Calibri"/>
            </a:endParaRPr>
          </a:p>
        </p:txBody>
      </p:sp>
      <p:pic>
        <p:nvPicPr>
          <p:cNvPr id="209" name="Google Shape;209;p5"/>
          <p:cNvPicPr preferRelativeResize="0"/>
          <p:nvPr/>
        </p:nvPicPr>
        <p:blipFill rotWithShape="1">
          <a:blip r:embed="rId3">
            <a:alphaModFix/>
          </a:blip>
          <a:srcRect b="0" l="0" r="0" t="10921"/>
          <a:stretch/>
        </p:blipFill>
        <p:spPr>
          <a:xfrm>
            <a:off x="8922125" y="-265800"/>
            <a:ext cx="3815999" cy="1608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6"/>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01</a:t>
            </a:r>
            <a:endParaRPr/>
          </a:p>
        </p:txBody>
      </p:sp>
      <p:sp>
        <p:nvSpPr>
          <p:cNvPr id="216" name="Google Shape;216;p6"/>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Conceptos básicos de la economía circular para pymes del sector hotelero</a:t>
            </a:r>
            <a:endParaRPr sz="2400"/>
          </a:p>
        </p:txBody>
      </p:sp>
      <p:sp>
        <p:nvSpPr>
          <p:cNvPr id="217" name="Google Shape;217;p6"/>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02</a:t>
            </a:r>
            <a:endParaRPr/>
          </a:p>
        </p:txBody>
      </p:sp>
      <p:sp>
        <p:nvSpPr>
          <p:cNvPr id="218" name="Google Shape;218;p6"/>
          <p:cNvSpPr txBox="1"/>
          <p:nvPr>
            <p:ph idx="4" type="body"/>
          </p:nvPr>
        </p:nvSpPr>
        <p:spPr>
          <a:xfrm>
            <a:off x="1608004" y="2516115"/>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Identificación de recursos y puntos críticos de generación de residuos</a:t>
            </a:r>
            <a:endParaRPr sz="2400"/>
          </a:p>
        </p:txBody>
      </p:sp>
      <p:sp>
        <p:nvSpPr>
          <p:cNvPr id="219" name="Google Shape;219;p6"/>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03</a:t>
            </a:r>
            <a:endParaRPr/>
          </a:p>
        </p:txBody>
      </p:sp>
      <p:sp>
        <p:nvSpPr>
          <p:cNvPr id="220" name="Google Shape;220;p6"/>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Intervenciones circulares en la práctica</a:t>
            </a:r>
            <a:endParaRPr sz="2400"/>
          </a:p>
        </p:txBody>
      </p:sp>
      <p:sp>
        <p:nvSpPr>
          <p:cNvPr id="221" name="Google Shape;221;p6"/>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04</a:t>
            </a:r>
            <a:endParaRPr/>
          </a:p>
        </p:txBody>
      </p:sp>
      <p:sp>
        <p:nvSpPr>
          <p:cNvPr id="222" name="Google Shape;222;p6"/>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Medición de la eficiencia y el valor de los recursos</a:t>
            </a:r>
            <a:endParaRPr sz="2400"/>
          </a:p>
        </p:txBody>
      </p:sp>
      <p:sp>
        <p:nvSpPr>
          <p:cNvPr id="223" name="Google Shape;223;p6"/>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0289AE"/>
              </a:buClr>
              <a:buSzPts val="3200"/>
              <a:buNone/>
            </a:pPr>
            <a:r>
              <a:rPr lang="en-US"/>
              <a:t>05</a:t>
            </a:r>
            <a:endParaRPr/>
          </a:p>
        </p:txBody>
      </p:sp>
      <p:sp>
        <p:nvSpPr>
          <p:cNvPr id="224" name="Google Shape;224;p6"/>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262626"/>
              </a:buClr>
              <a:buSzPts val="2400"/>
              <a:buNone/>
            </a:pPr>
            <a:r>
              <a:rPr lang="en-US" sz="2400"/>
              <a:t>Práctica aplicada: elaboración de un plan de oportunidades circulares</a:t>
            </a:r>
            <a:endParaRPr sz="2400"/>
          </a:p>
        </p:txBody>
      </p:sp>
      <p:sp>
        <p:nvSpPr>
          <p:cNvPr id="225" name="Google Shape;225;p6"/>
          <p:cNvSpPr txBox="1"/>
          <p:nvPr/>
        </p:nvSpPr>
        <p:spPr>
          <a:xfrm>
            <a:off x="539627" y="412706"/>
            <a:ext cx="5041923" cy="72075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800"/>
              <a:buFont typeface="Arial"/>
              <a:buNone/>
            </a:pPr>
            <a:r>
              <a:rPr b="1" lang="en-US" sz="4800">
                <a:solidFill>
                  <a:schemeClr val="lt1"/>
                </a:solidFill>
                <a:latin typeface="Calibri"/>
                <a:ea typeface="Calibri"/>
                <a:cs typeface="Calibri"/>
                <a:sym typeface="Calibri"/>
              </a:rPr>
              <a:t>Índice</a:t>
            </a:r>
            <a:endParaRPr b="1" sz="4800">
              <a:solidFill>
                <a:schemeClr val="lt1"/>
              </a:solidFill>
              <a:latin typeface="Calibri"/>
              <a:ea typeface="Calibri"/>
              <a:cs typeface="Calibri"/>
              <a:sym typeface="Calibri"/>
            </a:endParaRPr>
          </a:p>
        </p:txBody>
      </p:sp>
      <p:pic>
        <p:nvPicPr>
          <p:cNvPr id="226" name="Google Shape;226;p6"/>
          <p:cNvPicPr preferRelativeResize="0"/>
          <p:nvPr/>
        </p:nvPicPr>
        <p:blipFill>
          <a:blip r:embed="rId3">
            <a:alphaModFix/>
          </a:blip>
          <a:stretch>
            <a:fillRect/>
          </a:stretch>
        </p:blipFill>
        <p:spPr>
          <a:xfrm>
            <a:off x="6284235" y="0"/>
            <a:ext cx="5901264" cy="46169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7"/>
          <p:cNvSpPr txBox="1"/>
          <p:nvPr>
            <p:ph idx="2" type="body"/>
          </p:nvPr>
        </p:nvSpPr>
        <p:spPr>
          <a:xfrm>
            <a:off x="660160" y="155918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01</a:t>
            </a:r>
            <a:endParaRPr/>
          </a:p>
        </p:txBody>
      </p:sp>
      <p:pic>
        <p:nvPicPr>
          <p:cNvPr id="233" name="Google Shape;233;p7"/>
          <p:cNvPicPr preferRelativeResize="0"/>
          <p:nvPr/>
        </p:nvPicPr>
        <p:blipFill rotWithShape="1">
          <a:blip r:embed="rId3">
            <a:alphaModFix/>
          </a:blip>
          <a:srcRect b="0" l="0" r="0" t="-1792"/>
          <a:stretch/>
        </p:blipFill>
        <p:spPr>
          <a:xfrm>
            <a:off x="3776625" y="433750"/>
            <a:ext cx="8415376" cy="5850975"/>
          </a:xfrm>
          <a:prstGeom prst="rect">
            <a:avLst/>
          </a:prstGeom>
          <a:noFill/>
          <a:ln>
            <a:noFill/>
          </a:ln>
        </p:spPr>
      </p:pic>
      <p:sp>
        <p:nvSpPr>
          <p:cNvPr id="234" name="Google Shape;234;p7"/>
          <p:cNvSpPr txBox="1"/>
          <p:nvPr>
            <p:ph idx="1" type="body"/>
          </p:nvPr>
        </p:nvSpPr>
        <p:spPr>
          <a:xfrm>
            <a:off x="4486544" y="1003335"/>
            <a:ext cx="7096800" cy="47118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3333"/>
              </a:lnSpc>
              <a:spcBef>
                <a:spcPts val="0"/>
              </a:spcBef>
              <a:spcAft>
                <a:spcPts val="0"/>
              </a:spcAft>
              <a:buClr>
                <a:schemeClr val="lt1"/>
              </a:buClr>
              <a:buSzPct val="100000"/>
              <a:buNone/>
            </a:pPr>
            <a:r>
              <a:rPr b="1" lang="en-US"/>
              <a:t>Conceptos básicos de la economía circular para pymes del sector hotelero</a:t>
            </a:r>
            <a:endParaRPr/>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lang="en-US" sz="2400"/>
              <a:t>Presentar el significado de la economía circular en el sector hotelero y mostrar cómo la prevención de residuos, la reutilización, el rediseño y la eficiencia en el uso de los recursos contribuyen tanto a la sostenibilidad como al rendimiento empresarial.</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8"/>
          <p:cNvSpPr txBox="1"/>
          <p:nvPr/>
        </p:nvSpPr>
        <p:spPr>
          <a:xfrm>
            <a:off x="6840638" y="869302"/>
            <a:ext cx="4654348" cy="90063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La circularidad empieza mucho antes de</a:t>
            </a:r>
            <a:endParaRPr/>
          </a:p>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 el contenedor de reciclaje: en el diseño, la compra, el uso, el mantenimiento y las rutinas diarias.</a:t>
            </a:r>
            <a:endParaRPr sz="2000">
              <a:solidFill>
                <a:srgbClr val="62A844"/>
              </a:solidFill>
              <a:latin typeface="Calibri"/>
              <a:ea typeface="Calibri"/>
              <a:cs typeface="Calibri"/>
              <a:sym typeface="Calibri"/>
            </a:endParaRPr>
          </a:p>
        </p:txBody>
      </p:sp>
      <p:sp>
        <p:nvSpPr>
          <p:cNvPr id="241" name="Google Shape;241;p8"/>
          <p:cNvSpPr txBox="1"/>
          <p:nvPr/>
        </p:nvSpPr>
        <p:spPr>
          <a:xfrm>
            <a:off x="183789" y="547577"/>
            <a:ext cx="715371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«tomar-usar-descartar» a sistemas de recursos más inteligentes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42" name="Google Shape;242;p8"/>
          <p:cNvCxnSpPr/>
          <p:nvPr/>
        </p:nvCxnSpPr>
        <p:spPr>
          <a:xfrm>
            <a:off x="0" y="1641270"/>
            <a:ext cx="6840638" cy="0"/>
          </a:xfrm>
          <a:prstGeom prst="straightConnector1">
            <a:avLst/>
          </a:prstGeom>
          <a:noFill/>
          <a:ln cap="flat" cmpd="sng" w="34925">
            <a:solidFill>
              <a:srgbClr val="62A844"/>
            </a:solidFill>
            <a:prstDash val="dot"/>
            <a:miter lim="8000"/>
            <a:headEnd len="sm" w="sm" type="none"/>
            <a:tailEnd len="sm" w="sm" type="none"/>
          </a:ln>
        </p:spPr>
      </p:cxnSp>
      <p:sp>
        <p:nvSpPr>
          <p:cNvPr id="243" name="Google Shape;243;p8"/>
          <p:cNvSpPr/>
          <p:nvPr/>
        </p:nvSpPr>
        <p:spPr>
          <a:xfrm flipH="1">
            <a:off x="586942" y="2047598"/>
            <a:ext cx="6036263"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 el sector hotelero, esto implica replantearse:</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ropa de</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ropa de cama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productos de cortesía para los huéspedes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mobiliario y accesorios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embalajes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agua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productos de limpieza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decisiones de compra</a:t>
            </a:r>
            <a:endParaRPr/>
          </a:p>
          <a:p>
            <a:pPr indent="-228600" lvl="0" marL="34290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Un modelo circular plantea una pregunta diferente:</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¿Cómo podemos mantener los materiales, los productos y el valor en uso durante más tiempo, al tiempo que reducimos los residuos y la presión sobre los nuevos recursos?</a:t>
            </a:r>
            <a:endParaRPr/>
          </a:p>
          <a:p>
            <a:pPr indent="-228600" lvl="0" marL="34290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p:txBody>
      </p:sp>
      <p:grpSp>
        <p:nvGrpSpPr>
          <p:cNvPr id="244" name="Google Shape;244;p8"/>
          <p:cNvGrpSpPr/>
          <p:nvPr/>
        </p:nvGrpSpPr>
        <p:grpSpPr>
          <a:xfrm>
            <a:off x="6205432" y="2280373"/>
            <a:ext cx="5399626" cy="4646732"/>
            <a:chOff x="6363259" y="947623"/>
            <a:chExt cx="5399626" cy="4646732"/>
          </a:xfrm>
        </p:grpSpPr>
        <p:grpSp>
          <p:nvGrpSpPr>
            <p:cNvPr id="245" name="Google Shape;245;p8"/>
            <p:cNvGrpSpPr/>
            <p:nvPr/>
          </p:nvGrpSpPr>
          <p:grpSpPr>
            <a:xfrm>
              <a:off x="6363259" y="947623"/>
              <a:ext cx="5399626" cy="1701293"/>
              <a:chOff x="1787525" y="3581400"/>
              <a:chExt cx="20802600" cy="7086600"/>
            </a:xfrm>
          </p:grpSpPr>
          <p:sp>
            <p:nvSpPr>
              <p:cNvPr id="246" name="Google Shape;246;p8"/>
              <p:cNvSpPr/>
              <p:nvPr/>
            </p:nvSpPr>
            <p:spPr>
              <a:xfrm>
                <a:off x="15503525" y="3581400"/>
                <a:ext cx="7086600" cy="7086600"/>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3"/>
                  </a:solidFill>
                  <a:latin typeface="Calibri"/>
                  <a:ea typeface="Calibri"/>
                  <a:cs typeface="Calibri"/>
                  <a:sym typeface="Calibri"/>
                </a:endParaRPr>
              </a:p>
            </p:txBody>
          </p:sp>
          <p:sp>
            <p:nvSpPr>
              <p:cNvPr id="247" name="Google Shape;247;p8"/>
              <p:cNvSpPr/>
              <p:nvPr/>
            </p:nvSpPr>
            <p:spPr>
              <a:xfrm>
                <a:off x="15843250" y="3921125"/>
                <a:ext cx="6407150" cy="64071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8"/>
              <p:cNvSpPr/>
              <p:nvPr/>
            </p:nvSpPr>
            <p:spPr>
              <a:xfrm>
                <a:off x="8550275" y="3581400"/>
                <a:ext cx="7086600" cy="7086600"/>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8"/>
              <p:cNvSpPr/>
              <p:nvPr/>
            </p:nvSpPr>
            <p:spPr>
              <a:xfrm>
                <a:off x="8890000" y="3921125"/>
                <a:ext cx="6407150" cy="640715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0" name="Google Shape;250;p8"/>
              <p:cNvSpPr/>
              <p:nvPr/>
            </p:nvSpPr>
            <p:spPr>
              <a:xfrm>
                <a:off x="1787525" y="3581400"/>
                <a:ext cx="7086600" cy="7086600"/>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1" name="Google Shape;251;p8"/>
              <p:cNvSpPr/>
              <p:nvPr/>
            </p:nvSpPr>
            <p:spPr>
              <a:xfrm>
                <a:off x="2127250" y="3921124"/>
                <a:ext cx="6407151" cy="640715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2" name="Google Shape;252;p8"/>
              <p:cNvSpPr/>
              <p:nvPr/>
            </p:nvSpPr>
            <p:spPr>
              <a:xfrm>
                <a:off x="7962900" y="6346825"/>
                <a:ext cx="1555750" cy="1555750"/>
              </a:xfrm>
              <a:prstGeom prst="ellipse">
                <a:avLst/>
              </a:prstGeom>
              <a:solidFill>
                <a:schemeClr val="lt1"/>
              </a:solidFill>
              <a:ln>
                <a:noFill/>
              </a:ln>
              <a:effectLst>
                <a:outerShdw blurRad="406400" sx="102000" rotWithShape="0" algn="ctr" sy="102000">
                  <a:srgbClr val="000000">
                    <a:alpha val="2901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3" name="Google Shape;253;p8"/>
              <p:cNvSpPr/>
              <p:nvPr/>
            </p:nvSpPr>
            <p:spPr>
              <a:xfrm>
                <a:off x="14787563" y="6346825"/>
                <a:ext cx="1554162" cy="1555750"/>
              </a:xfrm>
              <a:prstGeom prst="ellipse">
                <a:avLst/>
              </a:prstGeom>
              <a:solidFill>
                <a:schemeClr val="lt1"/>
              </a:solidFill>
              <a:ln>
                <a:noFill/>
              </a:ln>
              <a:effectLst>
                <a:outerShdw blurRad="406400" sx="102000" rotWithShape="0" algn="ctr" sy="102000">
                  <a:srgbClr val="000000">
                    <a:alpha val="2901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4" name="Google Shape;254;p8"/>
              <p:cNvSpPr/>
              <p:nvPr/>
            </p:nvSpPr>
            <p:spPr>
              <a:xfrm rot="2700000">
                <a:off x="8358981" y="6861970"/>
                <a:ext cx="523875" cy="525462"/>
              </a:xfrm>
              <a:custGeom>
                <a:rect b="b" l="l" r="r" t="t"/>
                <a:pathLst>
                  <a:path extrusionOk="0" h="1784233" w="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8"/>
              <p:cNvSpPr/>
              <p:nvPr/>
            </p:nvSpPr>
            <p:spPr>
              <a:xfrm rot="2700000">
                <a:off x="15169356" y="6861970"/>
                <a:ext cx="523875" cy="525462"/>
              </a:xfrm>
              <a:custGeom>
                <a:rect b="b" l="l" r="r" t="t"/>
                <a:pathLst>
                  <a:path extrusionOk="0" h="1784233" w="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56" name="Google Shape;256;p8"/>
            <p:cNvSpPr/>
            <p:nvPr/>
          </p:nvSpPr>
          <p:spPr>
            <a:xfrm flipH="1" rot="-2034318">
              <a:off x="10454335" y="3000659"/>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7" name="Google Shape;257;p8"/>
            <p:cNvSpPr/>
            <p:nvPr/>
          </p:nvSpPr>
          <p:spPr>
            <a:xfrm>
              <a:off x="6391309" y="1649580"/>
              <a:ext cx="1736794" cy="334707"/>
            </a:xfrm>
            <a:prstGeom prst="rect">
              <a:avLst/>
            </a:prstGeom>
            <a:noFill/>
            <a:ln>
              <a:noFill/>
            </a:ln>
          </p:spPr>
          <p:txBody>
            <a:bodyPr anchorCtr="0" anchor="ctr" bIns="0" lIns="0" spcFirstLastPara="1" rIns="0" wrap="square" tIns="0">
              <a:spAutoFit/>
            </a:bodyPr>
            <a:lstStyle/>
            <a:p>
              <a:pPr indent="0" lvl="0" marL="0" marR="0" rtl="0" algn="ctr">
                <a:lnSpc>
                  <a:spcPct val="103200"/>
                </a:lnSpc>
                <a:spcBef>
                  <a:spcPts val="0"/>
                </a:spcBef>
                <a:spcAft>
                  <a:spcPts val="0"/>
                </a:spcAft>
                <a:buNone/>
              </a:pPr>
              <a:r>
                <a:rPr b="1" lang="en-US" sz="2500">
                  <a:solidFill>
                    <a:srgbClr val="0289AE"/>
                  </a:solidFill>
                  <a:latin typeface="Calibri"/>
                  <a:ea typeface="Calibri"/>
                  <a:cs typeface="Calibri"/>
                  <a:sym typeface="Calibri"/>
                </a:rPr>
                <a:t>Toma</a:t>
              </a:r>
              <a:endParaRPr/>
            </a:p>
          </p:txBody>
        </p:sp>
        <p:sp>
          <p:nvSpPr>
            <p:cNvPr id="258" name="Google Shape;258;p8"/>
            <p:cNvSpPr/>
            <p:nvPr/>
          </p:nvSpPr>
          <p:spPr>
            <a:xfrm>
              <a:off x="8235513" y="1649580"/>
              <a:ext cx="1736794" cy="334707"/>
            </a:xfrm>
            <a:prstGeom prst="rect">
              <a:avLst/>
            </a:prstGeom>
            <a:noFill/>
            <a:ln>
              <a:noFill/>
            </a:ln>
          </p:spPr>
          <p:txBody>
            <a:bodyPr anchorCtr="0" anchor="ctr" bIns="0" lIns="0" spcFirstLastPara="1" rIns="0" wrap="square" tIns="0">
              <a:spAutoFit/>
            </a:bodyPr>
            <a:lstStyle/>
            <a:p>
              <a:pPr indent="0" lvl="0" marL="0" marR="0" rtl="0" algn="ctr">
                <a:lnSpc>
                  <a:spcPct val="103200"/>
                </a:lnSpc>
                <a:spcBef>
                  <a:spcPts val="0"/>
                </a:spcBef>
                <a:spcAft>
                  <a:spcPts val="0"/>
                </a:spcAft>
                <a:buNone/>
              </a:pPr>
              <a:r>
                <a:rPr b="1" lang="en-US" sz="2500">
                  <a:solidFill>
                    <a:srgbClr val="62A844"/>
                  </a:solidFill>
                  <a:latin typeface="Calibri"/>
                  <a:ea typeface="Calibri"/>
                  <a:cs typeface="Calibri"/>
                  <a:sym typeface="Calibri"/>
                </a:rPr>
                <a:t>Uso</a:t>
              </a:r>
              <a:endParaRPr/>
            </a:p>
          </p:txBody>
        </p:sp>
        <p:sp>
          <p:nvSpPr>
            <p:cNvPr id="259" name="Google Shape;259;p8"/>
            <p:cNvSpPr/>
            <p:nvPr/>
          </p:nvSpPr>
          <p:spPr>
            <a:xfrm>
              <a:off x="9971786" y="1649580"/>
              <a:ext cx="1736794" cy="334707"/>
            </a:xfrm>
            <a:prstGeom prst="rect">
              <a:avLst/>
            </a:prstGeom>
            <a:noFill/>
            <a:ln>
              <a:noFill/>
            </a:ln>
          </p:spPr>
          <p:txBody>
            <a:bodyPr anchorCtr="0" anchor="ctr" bIns="0" lIns="0" spcFirstLastPara="1" rIns="0" wrap="square" tIns="0">
              <a:spAutoFit/>
            </a:bodyPr>
            <a:lstStyle/>
            <a:p>
              <a:pPr indent="0" lvl="0" marL="0" marR="0" rtl="0" algn="ctr">
                <a:lnSpc>
                  <a:spcPct val="103200"/>
                </a:lnSpc>
                <a:spcBef>
                  <a:spcPts val="0"/>
                </a:spcBef>
                <a:spcAft>
                  <a:spcPts val="0"/>
                </a:spcAft>
                <a:buNone/>
              </a:pPr>
              <a:r>
                <a:rPr b="1" lang="en-US" sz="2500">
                  <a:solidFill>
                    <a:srgbClr val="EABB22"/>
                  </a:solidFill>
                  <a:latin typeface="Calibri"/>
                  <a:ea typeface="Calibri"/>
                  <a:cs typeface="Calibri"/>
                  <a:sym typeface="Calibri"/>
                </a:rPr>
                <a:t>Desechar</a:t>
              </a:r>
              <a:endParaRPr/>
            </a:p>
          </p:txBody>
        </p:sp>
        <p:grpSp>
          <p:nvGrpSpPr>
            <p:cNvPr id="260" name="Google Shape;260;p8"/>
            <p:cNvGrpSpPr/>
            <p:nvPr/>
          </p:nvGrpSpPr>
          <p:grpSpPr>
            <a:xfrm>
              <a:off x="7633496" y="2416840"/>
              <a:ext cx="3213089" cy="3177516"/>
              <a:chOff x="2261226" y="3169036"/>
              <a:chExt cx="3966736" cy="3922818"/>
            </a:xfrm>
          </p:grpSpPr>
          <p:grpSp>
            <p:nvGrpSpPr>
              <p:cNvPr id="261" name="Google Shape;261;p8"/>
              <p:cNvGrpSpPr/>
              <p:nvPr/>
            </p:nvGrpSpPr>
            <p:grpSpPr>
              <a:xfrm>
                <a:off x="2261226" y="3169036"/>
                <a:ext cx="3966736" cy="3922818"/>
                <a:chOff x="1149844" y="1001460"/>
                <a:chExt cx="3966736" cy="3922818"/>
              </a:xfrm>
            </p:grpSpPr>
            <p:sp>
              <p:nvSpPr>
                <p:cNvPr id="262" name="Google Shape;262;p8"/>
                <p:cNvSpPr/>
                <p:nvPr/>
              </p:nvSpPr>
              <p:spPr>
                <a:xfrm rot="1800000">
                  <a:off x="1831035" y="1241800"/>
                  <a:ext cx="1526496" cy="2109117"/>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8"/>
                <p:cNvSpPr/>
                <p:nvPr/>
              </p:nvSpPr>
              <p:spPr>
                <a:xfrm rot="1800000">
                  <a:off x="3146229" y="2005621"/>
                  <a:ext cx="1526460" cy="2184575"/>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8"/>
                <p:cNvSpPr/>
                <p:nvPr/>
              </p:nvSpPr>
              <p:spPr>
                <a:xfrm rot="1800000">
                  <a:off x="1257612" y="3284265"/>
                  <a:ext cx="2475631" cy="1094417"/>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65" name="Google Shape;265;p8"/>
              <p:cNvSpPr/>
              <p:nvPr/>
            </p:nvSpPr>
            <p:spPr>
              <a:xfrm>
                <a:off x="3135723" y="4244914"/>
                <a:ext cx="2033443" cy="1952523"/>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66" name="Google Shape;266;p8"/>
            <p:cNvSpPr/>
            <p:nvPr/>
          </p:nvSpPr>
          <p:spPr>
            <a:xfrm>
              <a:off x="8270958" y="3927109"/>
              <a:ext cx="1736794" cy="334707"/>
            </a:xfrm>
            <a:prstGeom prst="rect">
              <a:avLst/>
            </a:prstGeom>
            <a:noFill/>
            <a:ln>
              <a:noFill/>
            </a:ln>
          </p:spPr>
          <p:txBody>
            <a:bodyPr anchorCtr="0" anchor="ctr" bIns="0" lIns="0" spcFirstLastPara="1" rIns="0" wrap="square" tIns="0">
              <a:spAutoFit/>
            </a:bodyPr>
            <a:lstStyle/>
            <a:p>
              <a:pPr indent="0" lvl="0" marL="0" marR="0" rtl="0" algn="ctr">
                <a:lnSpc>
                  <a:spcPct val="103200"/>
                </a:lnSpc>
                <a:spcBef>
                  <a:spcPts val="0"/>
                </a:spcBef>
                <a:spcAft>
                  <a:spcPts val="0"/>
                </a:spcAft>
                <a:buNone/>
              </a:pPr>
              <a:r>
                <a:rPr b="1" lang="en-US" sz="2500">
                  <a:solidFill>
                    <a:srgbClr val="262626"/>
                  </a:solidFill>
                  <a:latin typeface="Calibri"/>
                  <a:ea typeface="Calibri"/>
                  <a:cs typeface="Calibri"/>
                  <a:sym typeface="Calibri"/>
                </a:rPr>
                <a:t>Circular</a:t>
              </a:r>
              <a:endParaRPr/>
            </a:p>
          </p:txBody>
        </p:sp>
      </p:grpSp>
      <p:sp>
        <p:nvSpPr>
          <p:cNvPr id="267" name="Google Shape;267;p8"/>
          <p:cNvSpPr/>
          <p:nvPr/>
        </p:nvSpPr>
        <p:spPr>
          <a:xfrm>
            <a:off x="630255" y="6165502"/>
            <a:ext cx="4086078" cy="319666"/>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68" name="Google Shape;268;p8"/>
          <p:cNvSpPr txBox="1"/>
          <p:nvPr/>
        </p:nvSpPr>
        <p:spPr>
          <a:xfrm>
            <a:off x="756255" y="6165502"/>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269" name="Google Shape;269;p8"/>
          <p:cNvSpPr txBox="1"/>
          <p:nvPr/>
        </p:nvSpPr>
        <p:spPr>
          <a:xfrm>
            <a:off x="1512256" y="624244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270" name="Google Shape;270;p8"/>
          <p:cNvSpPr txBox="1"/>
          <p:nvPr/>
        </p:nvSpPr>
        <p:spPr>
          <a:xfrm>
            <a:off x="2106255" y="6257835"/>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·Análisis de datos en el sector hotelero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grpSp>
        <p:nvGrpSpPr>
          <p:cNvPr id="275" name="Google Shape;275;p9"/>
          <p:cNvGrpSpPr/>
          <p:nvPr/>
        </p:nvGrpSpPr>
        <p:grpSpPr>
          <a:xfrm>
            <a:off x="420618" y="1072105"/>
            <a:ext cx="3966736" cy="3922818"/>
            <a:chOff x="1149844" y="1001460"/>
            <a:chExt cx="3966736" cy="3922818"/>
          </a:xfrm>
        </p:grpSpPr>
        <p:sp>
          <p:nvSpPr>
            <p:cNvPr id="276" name="Google Shape;276;p9"/>
            <p:cNvSpPr/>
            <p:nvPr/>
          </p:nvSpPr>
          <p:spPr>
            <a:xfrm rot="1800000">
              <a:off x="1831035" y="1241800"/>
              <a:ext cx="1526496" cy="2109117"/>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7" name="Google Shape;277;p9"/>
            <p:cNvSpPr/>
            <p:nvPr/>
          </p:nvSpPr>
          <p:spPr>
            <a:xfrm rot="1800000">
              <a:off x="3146229" y="2005621"/>
              <a:ext cx="1526460" cy="2184575"/>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8" name="Google Shape;278;p9"/>
            <p:cNvSpPr/>
            <p:nvPr/>
          </p:nvSpPr>
          <p:spPr>
            <a:xfrm rot="1800000">
              <a:off x="1257612" y="3284265"/>
              <a:ext cx="2475631" cy="1094417"/>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79" name="Google Shape;279;p9"/>
          <p:cNvSpPr txBox="1"/>
          <p:nvPr/>
        </p:nvSpPr>
        <p:spPr>
          <a:xfrm>
            <a:off x="517553" y="960870"/>
            <a:ext cx="10899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262626"/>
                </a:solidFill>
                <a:latin typeface="Calibri"/>
                <a:ea typeface="Calibri"/>
                <a:cs typeface="Calibri"/>
                <a:sym typeface="Calibri"/>
              </a:rPr>
              <a:t>La economía circular se basa en tres principios, todos ellos impulsados por el diseño.</a:t>
            </a:r>
            <a:endParaRPr sz="2400">
              <a:solidFill>
                <a:srgbClr val="262626"/>
              </a:solidFill>
              <a:latin typeface="Calibri"/>
              <a:ea typeface="Calibri"/>
              <a:cs typeface="Calibri"/>
              <a:sym typeface="Calibri"/>
            </a:endParaRPr>
          </a:p>
        </p:txBody>
      </p:sp>
      <p:sp>
        <p:nvSpPr>
          <p:cNvPr id="280" name="Google Shape;280;p9"/>
          <p:cNvSpPr txBox="1"/>
          <p:nvPr/>
        </p:nvSpPr>
        <p:spPr>
          <a:xfrm>
            <a:off x="676785" y="6269186"/>
            <a:ext cx="1094626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Más información:</a:t>
            </a:r>
            <a:r>
              <a:rPr lang="en-US" sz="1400" u="sng">
                <a:solidFill>
                  <a:srgbClr val="262626"/>
                </a:solidFill>
                <a:latin typeface="Calibri"/>
                <a:ea typeface="Calibri"/>
                <a:cs typeface="Calibri"/>
                <a:sym typeface="Calibri"/>
                <a:hlinkClick r:id="rId3">
                  <a:extLst>
                    <a:ext uri="{A12FA001-AC4F-418D-AE19-62706E023703}">
                      <ahyp:hlinkClr val="tx"/>
                    </a:ext>
                  </a:extLst>
                </a:hlinkClick>
              </a:rPr>
              <a:t> https://www.ellenmacarthurfoundation.org/topics/circular-economy-introduction/overview?utm_source=chatgpt.com</a:t>
            </a:r>
            <a:endParaRPr sz="14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400">
              <a:solidFill>
                <a:srgbClr val="262626"/>
              </a:solidFill>
              <a:latin typeface="Calibri"/>
              <a:ea typeface="Calibri"/>
              <a:cs typeface="Calibri"/>
              <a:sym typeface="Calibri"/>
            </a:endParaRPr>
          </a:p>
        </p:txBody>
      </p:sp>
      <p:sp>
        <p:nvSpPr>
          <p:cNvPr id="281" name="Google Shape;281;p9"/>
          <p:cNvSpPr txBox="1"/>
          <p:nvPr/>
        </p:nvSpPr>
        <p:spPr>
          <a:xfrm>
            <a:off x="1082050" y="5086010"/>
            <a:ext cx="3397872" cy="887038"/>
          </a:xfrm>
          <a:prstGeom prst="rect">
            <a:avLst/>
          </a:prstGeom>
          <a:noFill/>
          <a:ln>
            <a:noFill/>
          </a:ln>
        </p:spPr>
        <p:txBody>
          <a:bodyPr anchorCtr="0" anchor="b" bIns="45700" lIns="91425" spcFirstLastPara="1" rIns="91425" wrap="square" tIns="45700">
            <a:spAutoFit/>
          </a:bodyPr>
          <a:lstStyle/>
          <a:p>
            <a:pPr indent="0" lvl="0" marL="0" marR="0" rtl="0" algn="l">
              <a:lnSpc>
                <a:spcPct val="131250"/>
              </a:lnSpc>
              <a:spcBef>
                <a:spcPts val="0"/>
              </a:spcBef>
              <a:spcAft>
                <a:spcPts val="0"/>
              </a:spcAft>
              <a:buNone/>
            </a:pPr>
            <a:r>
              <a:rPr lang="en-US" sz="1600">
                <a:solidFill>
                  <a:srgbClr val="262626"/>
                </a:solidFill>
                <a:latin typeface="Calibri"/>
                <a:ea typeface="Calibri"/>
                <a:cs typeface="Calibri"/>
                <a:sym typeface="Calibri"/>
              </a:rPr>
              <a:t>Diseñar productos, servicios y rutinas de tal manera que, en primer lugar, se generen menos residuos.</a:t>
            </a:r>
            <a:endParaRPr/>
          </a:p>
        </p:txBody>
      </p:sp>
      <p:sp>
        <p:nvSpPr>
          <p:cNvPr id="282" name="Google Shape;282;p9"/>
          <p:cNvSpPr txBox="1"/>
          <p:nvPr/>
        </p:nvSpPr>
        <p:spPr>
          <a:xfrm>
            <a:off x="429115" y="315557"/>
            <a:ext cx="9992356" cy="669624"/>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Tres principios fundamentales de la economía circular</a:t>
            </a:r>
            <a:endParaRPr/>
          </a:p>
        </p:txBody>
      </p:sp>
      <p:cxnSp>
        <p:nvCxnSpPr>
          <p:cNvPr id="283" name="Google Shape;283;p9"/>
          <p:cNvCxnSpPr/>
          <p:nvPr/>
        </p:nvCxnSpPr>
        <p:spPr>
          <a:xfrm>
            <a:off x="32906" y="891695"/>
            <a:ext cx="9977718" cy="0"/>
          </a:xfrm>
          <a:prstGeom prst="straightConnector1">
            <a:avLst/>
          </a:prstGeom>
          <a:noFill/>
          <a:ln cap="flat" cmpd="sng" w="34925">
            <a:solidFill>
              <a:srgbClr val="62A844"/>
            </a:solidFill>
            <a:prstDash val="dot"/>
            <a:miter lim="8000"/>
            <a:headEnd len="sm" w="sm" type="none"/>
            <a:tailEnd len="sm" w="sm" type="none"/>
          </a:ln>
        </p:spPr>
      </p:cxnSp>
      <p:sp>
        <p:nvSpPr>
          <p:cNvPr id="284" name="Google Shape;284;p9"/>
          <p:cNvSpPr/>
          <p:nvPr/>
        </p:nvSpPr>
        <p:spPr>
          <a:xfrm>
            <a:off x="1295115" y="2147983"/>
            <a:ext cx="2033443" cy="1952523"/>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5" name="Google Shape;285;p9"/>
          <p:cNvSpPr/>
          <p:nvPr/>
        </p:nvSpPr>
        <p:spPr>
          <a:xfrm>
            <a:off x="1443439" y="2631929"/>
            <a:ext cx="1736794" cy="984629"/>
          </a:xfrm>
          <a:prstGeom prst="rect">
            <a:avLst/>
          </a:prstGeom>
          <a:noFill/>
          <a:ln>
            <a:noFill/>
          </a:ln>
        </p:spPr>
        <p:txBody>
          <a:bodyPr anchorCtr="0" anchor="ctr" bIns="0" lIns="0" spcFirstLastPara="1" rIns="0" wrap="square" tIns="0">
            <a:spAutoFit/>
          </a:bodyPr>
          <a:lstStyle/>
          <a:p>
            <a:pPr indent="0" lvl="0" marL="0" marR="0" rtl="0" algn="ctr">
              <a:lnSpc>
                <a:spcPct val="129000"/>
              </a:lnSpc>
              <a:spcBef>
                <a:spcPts val="0"/>
              </a:spcBef>
              <a:spcAft>
                <a:spcPts val="0"/>
              </a:spcAft>
              <a:buNone/>
            </a:pPr>
            <a:r>
              <a:rPr lang="en-US" sz="2000">
                <a:solidFill>
                  <a:srgbClr val="262626"/>
                </a:solidFill>
                <a:latin typeface="Calibri"/>
                <a:ea typeface="Calibri"/>
                <a:cs typeface="Calibri"/>
                <a:sym typeface="Calibri"/>
              </a:rPr>
              <a:t>Eliminar los residuos y la contaminación</a:t>
            </a:r>
            <a:endParaRPr b="1" sz="2000">
              <a:solidFill>
                <a:srgbClr val="262626"/>
              </a:solidFill>
              <a:latin typeface="Calibri"/>
              <a:ea typeface="Calibri"/>
              <a:cs typeface="Calibri"/>
              <a:sym typeface="Calibri"/>
            </a:endParaRPr>
          </a:p>
        </p:txBody>
      </p:sp>
      <p:grpSp>
        <p:nvGrpSpPr>
          <p:cNvPr id="286" name="Google Shape;286;p9"/>
          <p:cNvGrpSpPr/>
          <p:nvPr/>
        </p:nvGrpSpPr>
        <p:grpSpPr>
          <a:xfrm>
            <a:off x="4147268" y="1072105"/>
            <a:ext cx="3966736" cy="3922818"/>
            <a:chOff x="1149844" y="1001460"/>
            <a:chExt cx="3966736" cy="3922818"/>
          </a:xfrm>
        </p:grpSpPr>
        <p:sp>
          <p:nvSpPr>
            <p:cNvPr id="287" name="Google Shape;287;p9"/>
            <p:cNvSpPr/>
            <p:nvPr/>
          </p:nvSpPr>
          <p:spPr>
            <a:xfrm rot="1800000">
              <a:off x="1831035" y="1241800"/>
              <a:ext cx="1526496" cy="2109117"/>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8" name="Google Shape;288;p9"/>
            <p:cNvSpPr/>
            <p:nvPr/>
          </p:nvSpPr>
          <p:spPr>
            <a:xfrm rot="1800000">
              <a:off x="3146229" y="2005621"/>
              <a:ext cx="1526460" cy="2184575"/>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9"/>
            <p:cNvSpPr/>
            <p:nvPr/>
          </p:nvSpPr>
          <p:spPr>
            <a:xfrm rot="1800000">
              <a:off x="1257612" y="3284265"/>
              <a:ext cx="2475631" cy="1094417"/>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90" name="Google Shape;290;p9"/>
          <p:cNvSpPr txBox="1"/>
          <p:nvPr/>
        </p:nvSpPr>
        <p:spPr>
          <a:xfrm>
            <a:off x="4881258" y="4733777"/>
            <a:ext cx="3140700" cy="1535400"/>
          </a:xfrm>
          <a:prstGeom prst="rect">
            <a:avLst/>
          </a:prstGeom>
          <a:noFill/>
          <a:ln>
            <a:noFill/>
          </a:ln>
        </p:spPr>
        <p:txBody>
          <a:bodyPr anchorCtr="0" anchor="b" bIns="45700" lIns="91425" spcFirstLastPara="1" rIns="91425" wrap="square" tIns="45700">
            <a:spAutoFit/>
          </a:bodyPr>
          <a:lstStyle/>
          <a:p>
            <a:pPr indent="0" lvl="0" marL="0" marR="0" rtl="0" algn="l">
              <a:lnSpc>
                <a:spcPct val="131250"/>
              </a:lnSpc>
              <a:spcBef>
                <a:spcPts val="0"/>
              </a:spcBef>
              <a:spcAft>
                <a:spcPts val="0"/>
              </a:spcAft>
              <a:buNone/>
            </a:pPr>
            <a:r>
              <a:rPr lang="en-US" sz="1500">
                <a:solidFill>
                  <a:srgbClr val="262626"/>
                </a:solidFill>
                <a:latin typeface="Calibri"/>
                <a:ea typeface="Calibri"/>
                <a:cs typeface="Calibri"/>
                <a:sym typeface="Calibri"/>
              </a:rPr>
              <a:t>Mantener los materiales en uso mediante el mantenimiento, la reutilización, la reparación, el reacondicionamiento, el rellenado y el reciclaje.</a:t>
            </a:r>
            <a:endParaRPr sz="1300"/>
          </a:p>
        </p:txBody>
      </p:sp>
      <p:sp>
        <p:nvSpPr>
          <p:cNvPr id="291" name="Google Shape;291;p9"/>
          <p:cNvSpPr/>
          <p:nvPr/>
        </p:nvSpPr>
        <p:spPr>
          <a:xfrm>
            <a:off x="5021765" y="2147983"/>
            <a:ext cx="2033443" cy="1952523"/>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2" name="Google Shape;292;p9"/>
          <p:cNvSpPr/>
          <p:nvPr/>
        </p:nvSpPr>
        <p:spPr>
          <a:xfrm>
            <a:off x="5170089" y="2631930"/>
            <a:ext cx="1736794" cy="984629"/>
          </a:xfrm>
          <a:prstGeom prst="rect">
            <a:avLst/>
          </a:prstGeom>
          <a:noFill/>
          <a:ln>
            <a:noFill/>
          </a:ln>
        </p:spPr>
        <p:txBody>
          <a:bodyPr anchorCtr="0" anchor="ctr" bIns="0" lIns="0" spcFirstLastPara="1" rIns="0" wrap="square" tIns="0">
            <a:spAutoFit/>
          </a:bodyPr>
          <a:lstStyle/>
          <a:p>
            <a:pPr indent="0" lvl="0" marL="0" marR="0" rtl="0" algn="ctr">
              <a:lnSpc>
                <a:spcPct val="129000"/>
              </a:lnSpc>
              <a:spcBef>
                <a:spcPts val="0"/>
              </a:spcBef>
              <a:spcAft>
                <a:spcPts val="0"/>
              </a:spcAft>
              <a:buNone/>
            </a:pPr>
            <a:r>
              <a:rPr lang="en-US" sz="2000">
                <a:solidFill>
                  <a:srgbClr val="262626"/>
                </a:solidFill>
                <a:latin typeface="Calibri"/>
                <a:ea typeface="Calibri"/>
                <a:cs typeface="Calibri"/>
                <a:sym typeface="Calibri"/>
              </a:rPr>
              <a:t>Hacer circular los productos y materiales</a:t>
            </a:r>
            <a:endParaRPr/>
          </a:p>
        </p:txBody>
      </p:sp>
      <p:grpSp>
        <p:nvGrpSpPr>
          <p:cNvPr id="293" name="Google Shape;293;p9"/>
          <p:cNvGrpSpPr/>
          <p:nvPr/>
        </p:nvGrpSpPr>
        <p:grpSpPr>
          <a:xfrm>
            <a:off x="7769180" y="1072105"/>
            <a:ext cx="3966736" cy="3922818"/>
            <a:chOff x="1149844" y="1001460"/>
            <a:chExt cx="3966736" cy="3922818"/>
          </a:xfrm>
        </p:grpSpPr>
        <p:sp>
          <p:nvSpPr>
            <p:cNvPr id="294" name="Google Shape;294;p9"/>
            <p:cNvSpPr/>
            <p:nvPr/>
          </p:nvSpPr>
          <p:spPr>
            <a:xfrm rot="1800000">
              <a:off x="1831035" y="1241800"/>
              <a:ext cx="1526496" cy="2109117"/>
            </a:xfrm>
            <a:custGeom>
              <a:rect b="b" l="l" r="r" t="t"/>
              <a:pathLst>
                <a:path extrusionOk="0" h="2368677" w="1646133">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9"/>
            <p:cNvSpPr/>
            <p:nvPr/>
          </p:nvSpPr>
          <p:spPr>
            <a:xfrm rot="1800000">
              <a:off x="3146229" y="2005621"/>
              <a:ext cx="1526460" cy="2184575"/>
            </a:xfrm>
            <a:custGeom>
              <a:rect b="b" l="l" r="r" t="t"/>
              <a:pathLst>
                <a:path extrusionOk="0" h="2453421" w="1646094">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6" name="Google Shape;296;p9"/>
            <p:cNvSpPr/>
            <p:nvPr/>
          </p:nvSpPr>
          <p:spPr>
            <a:xfrm rot="1800000">
              <a:off x="1257612" y="3284265"/>
              <a:ext cx="2475631" cy="1094417"/>
            </a:xfrm>
            <a:custGeom>
              <a:rect b="b" l="l" r="r" t="t"/>
              <a:pathLst>
                <a:path extrusionOk="0" h="1229102" w="2669654">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297" name="Google Shape;297;p9"/>
          <p:cNvSpPr txBox="1"/>
          <p:nvPr/>
        </p:nvSpPr>
        <p:spPr>
          <a:xfrm>
            <a:off x="8423303" y="4803497"/>
            <a:ext cx="3181015" cy="1169551"/>
          </a:xfrm>
          <a:prstGeom prst="rect">
            <a:avLst/>
          </a:prstGeom>
          <a:noFill/>
          <a:ln>
            <a:noFill/>
          </a:ln>
        </p:spPr>
        <p:txBody>
          <a:bodyPr anchorCtr="0" anchor="b" bIns="45700" lIns="91425" spcFirstLastPara="1" rIns="91425" wrap="square" tIns="45700">
            <a:spAutoFit/>
          </a:bodyPr>
          <a:lstStyle/>
          <a:p>
            <a:pPr indent="0" lvl="0" marL="0" marR="0" rtl="0" algn="l">
              <a:lnSpc>
                <a:spcPct val="131250"/>
              </a:lnSpc>
              <a:spcBef>
                <a:spcPts val="0"/>
              </a:spcBef>
              <a:spcAft>
                <a:spcPts val="0"/>
              </a:spcAft>
              <a:buNone/>
            </a:pPr>
            <a:r>
              <a:rPr lang="en-US" sz="1600">
                <a:solidFill>
                  <a:srgbClr val="262626"/>
                </a:solidFill>
                <a:latin typeface="Calibri"/>
                <a:ea typeface="Calibri"/>
                <a:cs typeface="Calibri"/>
                <a:sym typeface="Calibri"/>
              </a:rPr>
              <a:t>Elegir sistemas que reduzcan el daño y favorezcan ciclos naturales más saludables a lo largo del tiempo.</a:t>
            </a:r>
            <a:endParaRPr/>
          </a:p>
        </p:txBody>
      </p:sp>
      <p:sp>
        <p:nvSpPr>
          <p:cNvPr id="298" name="Google Shape;298;p9"/>
          <p:cNvSpPr/>
          <p:nvPr/>
        </p:nvSpPr>
        <p:spPr>
          <a:xfrm>
            <a:off x="8643677" y="2147983"/>
            <a:ext cx="2033443" cy="1952523"/>
          </a:xfrm>
          <a:prstGeom prst="ellipse">
            <a:avLst/>
          </a:prstGeom>
          <a:solidFill>
            <a:schemeClr val="lt1"/>
          </a:solidFill>
          <a:ln>
            <a:noFill/>
          </a:ln>
          <a:effectLst>
            <a:outerShdw blurRad="63500" sx="102000" rotWithShape="0" algn="ctr" sy="102000">
              <a:srgbClr val="000000">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9" name="Google Shape;299;p9"/>
          <p:cNvSpPr/>
          <p:nvPr/>
        </p:nvSpPr>
        <p:spPr>
          <a:xfrm>
            <a:off x="8792000" y="2798642"/>
            <a:ext cx="1853113" cy="651204"/>
          </a:xfrm>
          <a:prstGeom prst="rect">
            <a:avLst/>
          </a:prstGeom>
          <a:noFill/>
          <a:ln>
            <a:noFill/>
          </a:ln>
        </p:spPr>
        <p:txBody>
          <a:bodyPr anchorCtr="0" anchor="ctr" bIns="0" lIns="0" spcFirstLastPara="1" rIns="0" wrap="square" tIns="0">
            <a:spAutoFit/>
          </a:bodyPr>
          <a:lstStyle/>
          <a:p>
            <a:pPr indent="0" lvl="0" marL="0" marR="0" rtl="0" algn="ctr">
              <a:lnSpc>
                <a:spcPct val="129000"/>
              </a:lnSpc>
              <a:spcBef>
                <a:spcPts val="0"/>
              </a:spcBef>
              <a:spcAft>
                <a:spcPts val="0"/>
              </a:spcAft>
              <a:buNone/>
            </a:pPr>
            <a:r>
              <a:rPr lang="en-US" sz="2000">
                <a:solidFill>
                  <a:srgbClr val="262626"/>
                </a:solidFill>
                <a:latin typeface="Calibri"/>
                <a:ea typeface="Calibri"/>
                <a:cs typeface="Calibri"/>
                <a:sym typeface="Calibri"/>
              </a:rPr>
              <a:t>Regenerar la naturaleza</a:t>
            </a:r>
            <a:endParaRPr/>
          </a:p>
        </p:txBody>
      </p:sp>
      <p:grpSp>
        <p:nvGrpSpPr>
          <p:cNvPr id="300" name="Google Shape;300;p9"/>
          <p:cNvGrpSpPr/>
          <p:nvPr/>
        </p:nvGrpSpPr>
        <p:grpSpPr>
          <a:xfrm>
            <a:off x="8190103" y="3758439"/>
            <a:ext cx="180145" cy="2295474"/>
            <a:chOff x="766854" y="3668337"/>
            <a:chExt cx="180145" cy="2295474"/>
          </a:xfrm>
        </p:grpSpPr>
        <p:cxnSp>
          <p:nvCxnSpPr>
            <p:cNvPr id="301" name="Google Shape;301;p9"/>
            <p:cNvCxnSpPr/>
            <p:nvPr/>
          </p:nvCxnSpPr>
          <p:spPr>
            <a:xfrm>
              <a:off x="856926" y="3668337"/>
              <a:ext cx="0" cy="2233937"/>
            </a:xfrm>
            <a:prstGeom prst="straightConnector1">
              <a:avLst/>
            </a:prstGeom>
            <a:noFill/>
            <a:ln cap="flat" cmpd="sng" w="25400">
              <a:solidFill>
                <a:srgbClr val="EABB22"/>
              </a:solidFill>
              <a:prstDash val="dot"/>
              <a:miter lim="8000"/>
              <a:headEnd len="sm" w="sm" type="none"/>
              <a:tailEnd len="sm" w="sm" type="none"/>
            </a:ln>
          </p:spPr>
        </p:cxnSp>
        <p:sp>
          <p:nvSpPr>
            <p:cNvPr id="302" name="Google Shape;302;p9"/>
            <p:cNvSpPr/>
            <p:nvPr/>
          </p:nvSpPr>
          <p:spPr>
            <a:xfrm>
              <a:off x="766854" y="5790835"/>
              <a:ext cx="180145" cy="172976"/>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03" name="Google Shape;303;p9"/>
          <p:cNvGrpSpPr/>
          <p:nvPr/>
        </p:nvGrpSpPr>
        <p:grpSpPr>
          <a:xfrm>
            <a:off x="4574615" y="3758439"/>
            <a:ext cx="180145" cy="2295474"/>
            <a:chOff x="766854" y="3668337"/>
            <a:chExt cx="180145" cy="2295474"/>
          </a:xfrm>
        </p:grpSpPr>
        <p:cxnSp>
          <p:nvCxnSpPr>
            <p:cNvPr id="304" name="Google Shape;304;p9"/>
            <p:cNvCxnSpPr/>
            <p:nvPr/>
          </p:nvCxnSpPr>
          <p:spPr>
            <a:xfrm>
              <a:off x="856926" y="3668337"/>
              <a:ext cx="0" cy="2233937"/>
            </a:xfrm>
            <a:prstGeom prst="straightConnector1">
              <a:avLst/>
            </a:prstGeom>
            <a:noFill/>
            <a:ln cap="flat" cmpd="sng" w="25400">
              <a:solidFill>
                <a:srgbClr val="EABB22"/>
              </a:solidFill>
              <a:prstDash val="dot"/>
              <a:miter lim="8000"/>
              <a:headEnd len="sm" w="sm" type="none"/>
              <a:tailEnd len="sm" w="sm" type="none"/>
            </a:ln>
          </p:spPr>
        </p:cxnSp>
        <p:sp>
          <p:nvSpPr>
            <p:cNvPr id="305" name="Google Shape;305;p9"/>
            <p:cNvSpPr/>
            <p:nvPr/>
          </p:nvSpPr>
          <p:spPr>
            <a:xfrm>
              <a:off x="766854" y="5790835"/>
              <a:ext cx="180145" cy="172976"/>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306" name="Google Shape;306;p9"/>
          <p:cNvGrpSpPr/>
          <p:nvPr/>
        </p:nvGrpSpPr>
        <p:grpSpPr>
          <a:xfrm>
            <a:off x="824658" y="3758439"/>
            <a:ext cx="180145" cy="2295474"/>
            <a:chOff x="766854" y="3668337"/>
            <a:chExt cx="180145" cy="2295474"/>
          </a:xfrm>
        </p:grpSpPr>
        <p:cxnSp>
          <p:nvCxnSpPr>
            <p:cNvPr id="307" name="Google Shape;307;p9"/>
            <p:cNvCxnSpPr/>
            <p:nvPr/>
          </p:nvCxnSpPr>
          <p:spPr>
            <a:xfrm>
              <a:off x="856926" y="3668337"/>
              <a:ext cx="0" cy="2233937"/>
            </a:xfrm>
            <a:prstGeom prst="straightConnector1">
              <a:avLst/>
            </a:prstGeom>
            <a:noFill/>
            <a:ln cap="flat" cmpd="sng" w="25400">
              <a:solidFill>
                <a:srgbClr val="EABB22"/>
              </a:solidFill>
              <a:prstDash val="dot"/>
              <a:miter lim="8000"/>
              <a:headEnd len="sm" w="sm" type="none"/>
              <a:tailEnd len="sm" w="sm" type="none"/>
            </a:ln>
          </p:spPr>
        </p:cxnSp>
        <p:sp>
          <p:nvSpPr>
            <p:cNvPr id="308" name="Google Shape;308;p9"/>
            <p:cNvSpPr/>
            <p:nvPr/>
          </p:nvSpPr>
          <p:spPr>
            <a:xfrm>
              <a:off x="766854" y="5790835"/>
              <a:ext cx="180145" cy="172976"/>
            </a:xfrm>
            <a:prstGeom prst="ellipse">
              <a:avLst/>
            </a:pr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10"/>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jerarquía de residuos</a:t>
            </a:r>
            <a:endParaRPr/>
          </a:p>
        </p:txBody>
      </p:sp>
      <p:cxnSp>
        <p:nvCxnSpPr>
          <p:cNvPr id="314" name="Google Shape;314;p10"/>
          <p:cNvCxnSpPr/>
          <p:nvPr/>
        </p:nvCxnSpPr>
        <p:spPr>
          <a:xfrm>
            <a:off x="0" y="1237859"/>
            <a:ext cx="5553635" cy="0"/>
          </a:xfrm>
          <a:prstGeom prst="straightConnector1">
            <a:avLst/>
          </a:prstGeom>
          <a:noFill/>
          <a:ln cap="flat" cmpd="sng" w="34925">
            <a:solidFill>
              <a:srgbClr val="62A844"/>
            </a:solidFill>
            <a:prstDash val="dot"/>
            <a:miter lim="8000"/>
            <a:headEnd len="sm" w="sm" type="none"/>
            <a:tailEnd len="sm" w="sm" type="none"/>
          </a:ln>
        </p:spPr>
      </p:cxnSp>
      <p:sp>
        <p:nvSpPr>
          <p:cNvPr id="315" name="Google Shape;315;p10"/>
          <p:cNvSpPr/>
          <p:nvPr/>
        </p:nvSpPr>
        <p:spPr>
          <a:xfrm flipH="1">
            <a:off x="586940" y="1766977"/>
            <a:ext cx="3326153" cy="35086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estrategia circular más eficaz previene los residuos antes de que se generen.</a:t>
            </a:r>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Evitar los pedidos excesivos antes de reciclar los envases</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Reparar o reutilizar los textiles antes de desecharlos</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Rediseñar las rutinas de bufé y servicio antes de aceptar los residuos alimentarios como algo normal</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316" name="Google Shape;316;p10"/>
          <p:cNvSpPr txBox="1"/>
          <p:nvPr/>
        </p:nvSpPr>
        <p:spPr>
          <a:xfrm>
            <a:off x="603659" y="5743453"/>
            <a:ext cx="984827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El reciclaje es importante, pero la prevención y la reutilización suelen generar un mayor valor.</a:t>
            </a:r>
            <a:endParaRPr sz="2400">
              <a:solidFill>
                <a:srgbClr val="62A844"/>
              </a:solidFill>
              <a:latin typeface="Calibri"/>
              <a:ea typeface="Calibri"/>
              <a:cs typeface="Calibri"/>
              <a:sym typeface="Calibri"/>
            </a:endParaRPr>
          </a:p>
        </p:txBody>
      </p:sp>
      <p:sp>
        <p:nvSpPr>
          <p:cNvPr id="317" name="Google Shape;317;p10"/>
          <p:cNvSpPr/>
          <p:nvPr/>
        </p:nvSpPr>
        <p:spPr>
          <a:xfrm>
            <a:off x="5810325" y="2217758"/>
            <a:ext cx="959304" cy="179462"/>
          </a:xfrm>
          <a:custGeom>
            <a:rect b="b" l="l" r="r" t="t"/>
            <a:pathLst>
              <a:path extrusionOk="0" h="4907" w="26230">
                <a:moveTo>
                  <a:pt x="14240" y="1"/>
                </a:moveTo>
                <a:lnTo>
                  <a:pt x="0" y="3454"/>
                </a:lnTo>
                <a:lnTo>
                  <a:pt x="17657" y="4906"/>
                </a:lnTo>
                <a:lnTo>
                  <a:pt x="26230" y="1144"/>
                </a:lnTo>
                <a:lnTo>
                  <a:pt x="14240" y="1"/>
                </a:lnTo>
                <a:close/>
              </a:path>
            </a:pathLst>
          </a:custGeom>
          <a:solidFill>
            <a:srgbClr val="295A2C"/>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8" name="Google Shape;318;p10"/>
          <p:cNvSpPr/>
          <p:nvPr/>
        </p:nvSpPr>
        <p:spPr>
          <a:xfrm>
            <a:off x="5743504" y="1145894"/>
            <a:ext cx="1046014" cy="1056191"/>
          </a:xfrm>
          <a:custGeom>
            <a:rect b="b" l="l" r="r" t="t"/>
            <a:pathLst>
              <a:path extrusionOk="0" h="22694" w="26230">
                <a:moveTo>
                  <a:pt x="13109" y="0"/>
                </a:moveTo>
                <a:lnTo>
                  <a:pt x="0" y="22694"/>
                </a:lnTo>
                <a:lnTo>
                  <a:pt x="26230" y="22694"/>
                </a:lnTo>
                <a:lnTo>
                  <a:pt x="13133"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19" name="Google Shape;319;p10"/>
          <p:cNvSpPr/>
          <p:nvPr/>
        </p:nvSpPr>
        <p:spPr>
          <a:xfrm>
            <a:off x="7496963" y="1471186"/>
            <a:ext cx="2091071" cy="551131"/>
          </a:xfrm>
          <a:prstGeom prst="roundRect">
            <a:avLst>
              <a:gd fmla="val 50000" name="adj"/>
            </a:avLst>
          </a:pr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04 Eliminación</a:t>
            </a:r>
            <a:endParaRPr b="1" sz="2000">
              <a:solidFill>
                <a:schemeClr val="lt1"/>
              </a:solidFill>
              <a:latin typeface="Calibri"/>
              <a:ea typeface="Calibri"/>
              <a:cs typeface="Calibri"/>
              <a:sym typeface="Calibri"/>
            </a:endParaRPr>
          </a:p>
        </p:txBody>
      </p:sp>
      <p:sp>
        <p:nvSpPr>
          <p:cNvPr id="320" name="Google Shape;320;p10"/>
          <p:cNvSpPr/>
          <p:nvPr/>
        </p:nvSpPr>
        <p:spPr>
          <a:xfrm>
            <a:off x="5220976" y="3085895"/>
            <a:ext cx="2091071" cy="198995"/>
          </a:xfrm>
          <a:custGeom>
            <a:rect b="b" l="l" r="r" t="t"/>
            <a:pathLst>
              <a:path extrusionOk="0" h="4990" w="52436">
                <a:moveTo>
                  <a:pt x="24837" y="1"/>
                </a:moveTo>
                <a:lnTo>
                  <a:pt x="0" y="3930"/>
                </a:lnTo>
                <a:lnTo>
                  <a:pt x="40744" y="4989"/>
                </a:lnTo>
                <a:lnTo>
                  <a:pt x="52436" y="1751"/>
                </a:lnTo>
                <a:lnTo>
                  <a:pt x="24837"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1" name="Google Shape;321;p10"/>
          <p:cNvSpPr/>
          <p:nvPr/>
        </p:nvSpPr>
        <p:spPr>
          <a:xfrm>
            <a:off x="5220976" y="2250717"/>
            <a:ext cx="2091071" cy="905003"/>
          </a:xfrm>
          <a:custGeom>
            <a:rect b="b" l="l" r="r" t="t"/>
            <a:pathLst>
              <a:path extrusionOk="0" h="22694" w="52436">
                <a:moveTo>
                  <a:pt x="13097" y="1"/>
                </a:moveTo>
                <a:lnTo>
                  <a:pt x="0" y="22694"/>
                </a:lnTo>
                <a:lnTo>
                  <a:pt x="52436" y="22694"/>
                </a:lnTo>
                <a:lnTo>
                  <a:pt x="39327"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2" name="Google Shape;322;p10"/>
          <p:cNvSpPr/>
          <p:nvPr/>
        </p:nvSpPr>
        <p:spPr>
          <a:xfrm>
            <a:off x="7952793" y="2460318"/>
            <a:ext cx="2091071" cy="551130"/>
          </a:xfrm>
          <a:prstGeom prst="roundRect">
            <a:avLst>
              <a:gd fmla="val 50000" name="adj"/>
            </a:avLst>
          </a:pr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03 Reciclaje</a:t>
            </a:r>
            <a:endParaRPr b="1" sz="2000">
              <a:solidFill>
                <a:schemeClr val="lt1"/>
              </a:solidFill>
              <a:latin typeface="Calibri"/>
              <a:ea typeface="Calibri"/>
              <a:cs typeface="Calibri"/>
              <a:sym typeface="Calibri"/>
            </a:endParaRPr>
          </a:p>
        </p:txBody>
      </p:sp>
      <p:sp>
        <p:nvSpPr>
          <p:cNvPr id="323" name="Google Shape;323;p10"/>
          <p:cNvSpPr/>
          <p:nvPr/>
        </p:nvSpPr>
        <p:spPr>
          <a:xfrm>
            <a:off x="4175920" y="4246330"/>
            <a:ext cx="4181186" cy="905005"/>
          </a:xfrm>
          <a:custGeom>
            <a:rect b="b" l="l" r="r" t="t"/>
            <a:pathLst>
              <a:path extrusionOk="0" h="22694" w="104848">
                <a:moveTo>
                  <a:pt x="13098" y="0"/>
                </a:moveTo>
                <a:lnTo>
                  <a:pt x="1" y="22694"/>
                </a:lnTo>
                <a:lnTo>
                  <a:pt x="104847" y="22694"/>
                </a:lnTo>
                <a:lnTo>
                  <a:pt x="91738" y="0"/>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4" name="Google Shape;324;p10"/>
          <p:cNvSpPr/>
          <p:nvPr/>
        </p:nvSpPr>
        <p:spPr>
          <a:xfrm>
            <a:off x="9006842" y="4438589"/>
            <a:ext cx="2209910" cy="551131"/>
          </a:xfrm>
          <a:prstGeom prst="roundRect">
            <a:avLst>
              <a:gd fmla="val 50000" name="adj"/>
            </a:avLst>
          </a:pr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01 Prevención</a:t>
            </a:r>
            <a:endParaRPr b="1" sz="2000">
              <a:solidFill>
                <a:schemeClr val="lt1"/>
              </a:solidFill>
              <a:latin typeface="Calibri"/>
              <a:ea typeface="Calibri"/>
              <a:cs typeface="Calibri"/>
              <a:sym typeface="Calibri"/>
            </a:endParaRPr>
          </a:p>
        </p:txBody>
      </p:sp>
      <p:sp>
        <p:nvSpPr>
          <p:cNvPr id="325" name="Google Shape;325;p10"/>
          <p:cNvSpPr/>
          <p:nvPr/>
        </p:nvSpPr>
        <p:spPr>
          <a:xfrm>
            <a:off x="4698451" y="4036922"/>
            <a:ext cx="3136129" cy="302479"/>
          </a:xfrm>
          <a:custGeom>
            <a:rect b="b" l="l" r="r" t="t"/>
            <a:pathLst>
              <a:path extrusionOk="0" h="7585" w="78642">
                <a:moveTo>
                  <a:pt x="34160" y="1"/>
                </a:moveTo>
                <a:lnTo>
                  <a:pt x="1" y="5251"/>
                </a:lnTo>
                <a:lnTo>
                  <a:pt x="62270" y="7585"/>
                </a:lnTo>
                <a:lnTo>
                  <a:pt x="78641" y="2775"/>
                </a:lnTo>
                <a:lnTo>
                  <a:pt x="34160" y="1"/>
                </a:lnTo>
                <a:close/>
              </a:path>
            </a:pathLst>
          </a:custGeom>
          <a:solidFill>
            <a:srgbClr val="084E6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6" name="Google Shape;326;p10"/>
          <p:cNvSpPr/>
          <p:nvPr/>
        </p:nvSpPr>
        <p:spPr>
          <a:xfrm>
            <a:off x="4698451" y="3242579"/>
            <a:ext cx="3136129" cy="905004"/>
          </a:xfrm>
          <a:custGeom>
            <a:rect b="b" l="l" r="r" t="t"/>
            <a:pathLst>
              <a:path extrusionOk="0" h="22694" w="78642">
                <a:moveTo>
                  <a:pt x="13109" y="1"/>
                </a:moveTo>
                <a:lnTo>
                  <a:pt x="1" y="22694"/>
                </a:lnTo>
                <a:lnTo>
                  <a:pt x="78641" y="22694"/>
                </a:lnTo>
                <a:lnTo>
                  <a:pt x="65545" y="1"/>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327" name="Google Shape;327;p10"/>
          <p:cNvSpPr/>
          <p:nvPr/>
        </p:nvSpPr>
        <p:spPr>
          <a:xfrm>
            <a:off x="8440421" y="3449450"/>
            <a:ext cx="3371820" cy="551131"/>
          </a:xfrm>
          <a:prstGeom prst="roundRect">
            <a:avLst>
              <a:gd fmla="val 50000" name="adj"/>
            </a:avLst>
          </a:pr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02 Preparación para la reutilización </a:t>
            </a:r>
            <a:endParaRPr b="1" sz="2000">
              <a:solidFill>
                <a:schemeClr val="lt1"/>
              </a:solidFill>
              <a:latin typeface="Calibri"/>
              <a:ea typeface="Calibri"/>
              <a:cs typeface="Calibri"/>
              <a:sym typeface="Calibri"/>
            </a:endParaRPr>
          </a:p>
        </p:txBody>
      </p:sp>
      <p:cxnSp>
        <p:nvCxnSpPr>
          <p:cNvPr id="328" name="Google Shape;328;p10"/>
          <p:cNvCxnSpPr/>
          <p:nvPr/>
        </p:nvCxnSpPr>
        <p:spPr>
          <a:xfrm>
            <a:off x="6266511" y="1774277"/>
            <a:ext cx="1328905" cy="0"/>
          </a:xfrm>
          <a:prstGeom prst="straightConnector1">
            <a:avLst/>
          </a:prstGeom>
          <a:noFill/>
          <a:ln cap="flat" cmpd="sng" w="34925">
            <a:solidFill>
              <a:srgbClr val="62A844"/>
            </a:solidFill>
            <a:prstDash val="dot"/>
            <a:miter lim="8000"/>
            <a:headEnd len="sm" w="sm" type="none"/>
            <a:tailEnd len="sm" w="sm" type="none"/>
          </a:ln>
        </p:spPr>
      </p:cxnSp>
      <p:cxnSp>
        <p:nvCxnSpPr>
          <p:cNvPr id="329" name="Google Shape;329;p10"/>
          <p:cNvCxnSpPr/>
          <p:nvPr/>
        </p:nvCxnSpPr>
        <p:spPr>
          <a:xfrm>
            <a:off x="6670228" y="2735883"/>
            <a:ext cx="1328905" cy="0"/>
          </a:xfrm>
          <a:prstGeom prst="straightConnector1">
            <a:avLst/>
          </a:prstGeom>
          <a:noFill/>
          <a:ln cap="flat" cmpd="sng" w="34925">
            <a:solidFill>
              <a:srgbClr val="3D8241"/>
            </a:solidFill>
            <a:prstDash val="dot"/>
            <a:miter lim="8000"/>
            <a:headEnd len="sm" w="sm" type="none"/>
            <a:tailEnd len="sm" w="sm" type="none"/>
          </a:ln>
        </p:spPr>
      </p:cxnSp>
      <p:cxnSp>
        <p:nvCxnSpPr>
          <p:cNvPr id="330" name="Google Shape;330;p10"/>
          <p:cNvCxnSpPr/>
          <p:nvPr/>
        </p:nvCxnSpPr>
        <p:spPr>
          <a:xfrm>
            <a:off x="7111516" y="3725015"/>
            <a:ext cx="1328905" cy="0"/>
          </a:xfrm>
          <a:prstGeom prst="straightConnector1">
            <a:avLst/>
          </a:prstGeom>
          <a:noFill/>
          <a:ln cap="flat" cmpd="sng" w="34925">
            <a:solidFill>
              <a:srgbClr val="0289AE"/>
            </a:solidFill>
            <a:prstDash val="dot"/>
            <a:miter lim="8000"/>
            <a:headEnd len="sm" w="sm" type="none"/>
            <a:tailEnd len="sm" w="sm" type="none"/>
          </a:ln>
        </p:spPr>
      </p:cxnSp>
      <p:cxnSp>
        <p:nvCxnSpPr>
          <p:cNvPr id="331" name="Google Shape;331;p10"/>
          <p:cNvCxnSpPr/>
          <p:nvPr/>
        </p:nvCxnSpPr>
        <p:spPr>
          <a:xfrm>
            <a:off x="7692653" y="4714153"/>
            <a:ext cx="1328905" cy="0"/>
          </a:xfrm>
          <a:prstGeom prst="straightConnector1">
            <a:avLst/>
          </a:prstGeom>
          <a:noFill/>
          <a:ln cap="flat" cmpd="sng" w="34925">
            <a:solidFill>
              <a:srgbClr val="06677F"/>
            </a:solidFill>
            <a:prstDash val="dot"/>
            <a:miter lim="8000"/>
            <a:headEnd len="sm" w="sm" type="none"/>
            <a:tailEnd len="sm" w="sm" type="none"/>
          </a:ln>
        </p:spPr>
      </p:cxnSp>
      <p:grpSp>
        <p:nvGrpSpPr>
          <p:cNvPr id="332" name="Google Shape;332;p10"/>
          <p:cNvGrpSpPr/>
          <p:nvPr/>
        </p:nvGrpSpPr>
        <p:grpSpPr>
          <a:xfrm>
            <a:off x="6077506" y="4469727"/>
            <a:ext cx="483686" cy="571348"/>
            <a:chOff x="7330526" y="755882"/>
            <a:chExt cx="1155971" cy="1365477"/>
          </a:xfrm>
        </p:grpSpPr>
        <p:sp>
          <p:nvSpPr>
            <p:cNvPr id="333" name="Google Shape;333;p10"/>
            <p:cNvSpPr/>
            <p:nvPr/>
          </p:nvSpPr>
          <p:spPr>
            <a:xfrm>
              <a:off x="7857115" y="1470469"/>
              <a:ext cx="488957" cy="140299"/>
            </a:xfrm>
            <a:custGeom>
              <a:rect b="b" l="l" r="r" t="t"/>
              <a:pathLst>
                <a:path extrusionOk="0" h="140299" w="488957">
                  <a:moveTo>
                    <a:pt x="465138" y="140300"/>
                  </a:moveTo>
                  <a:cubicBezTo>
                    <a:pt x="460048" y="140300"/>
                    <a:pt x="454958" y="138603"/>
                    <a:pt x="451564" y="136907"/>
                  </a:cubicBezTo>
                  <a:cubicBezTo>
                    <a:pt x="436294" y="126729"/>
                    <a:pt x="414236" y="123336"/>
                    <a:pt x="393876" y="126729"/>
                  </a:cubicBezTo>
                  <a:cubicBezTo>
                    <a:pt x="381999" y="128425"/>
                    <a:pt x="371819" y="123336"/>
                    <a:pt x="366729" y="113158"/>
                  </a:cubicBezTo>
                  <a:cubicBezTo>
                    <a:pt x="334491" y="57180"/>
                    <a:pt x="259836" y="35128"/>
                    <a:pt x="203845" y="67358"/>
                  </a:cubicBezTo>
                  <a:cubicBezTo>
                    <a:pt x="197058" y="70750"/>
                    <a:pt x="188574" y="72447"/>
                    <a:pt x="181787" y="69054"/>
                  </a:cubicBezTo>
                  <a:cubicBezTo>
                    <a:pt x="130886" y="50395"/>
                    <a:pt x="73198" y="74143"/>
                    <a:pt x="51141" y="123336"/>
                  </a:cubicBezTo>
                  <a:cubicBezTo>
                    <a:pt x="44354" y="136907"/>
                    <a:pt x="29084" y="141996"/>
                    <a:pt x="15510" y="136907"/>
                  </a:cubicBezTo>
                  <a:cubicBezTo>
                    <a:pt x="1936" y="130122"/>
                    <a:pt x="-3154" y="114855"/>
                    <a:pt x="1936" y="101284"/>
                  </a:cubicBezTo>
                  <a:cubicBezTo>
                    <a:pt x="34173" y="31735"/>
                    <a:pt x="113919" y="-3887"/>
                    <a:pt x="186877" y="16468"/>
                  </a:cubicBezTo>
                  <a:cubicBezTo>
                    <a:pt x="261533" y="-19154"/>
                    <a:pt x="351459" y="4594"/>
                    <a:pt x="400663" y="72447"/>
                  </a:cubicBezTo>
                  <a:cubicBezTo>
                    <a:pt x="427810" y="70750"/>
                    <a:pt x="454958" y="77536"/>
                    <a:pt x="477015" y="92803"/>
                  </a:cubicBezTo>
                  <a:cubicBezTo>
                    <a:pt x="488892" y="101284"/>
                    <a:pt x="492285" y="116551"/>
                    <a:pt x="485499" y="128425"/>
                  </a:cubicBezTo>
                  <a:cubicBezTo>
                    <a:pt x="482105" y="136907"/>
                    <a:pt x="473621" y="140300"/>
                    <a:pt x="465138" y="1403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4" name="Google Shape;334;p10"/>
            <p:cNvSpPr/>
            <p:nvPr/>
          </p:nvSpPr>
          <p:spPr>
            <a:xfrm>
              <a:off x="8057567" y="974596"/>
              <a:ext cx="247772" cy="553052"/>
            </a:xfrm>
            <a:custGeom>
              <a:rect b="b" l="l" r="r" t="t"/>
              <a:pathLst>
                <a:path extrusionOk="0" h="553052" w="247772">
                  <a:moveTo>
                    <a:pt x="27147" y="553052"/>
                  </a:moveTo>
                  <a:cubicBezTo>
                    <a:pt x="11877" y="553052"/>
                    <a:pt x="0" y="541178"/>
                    <a:pt x="0" y="525911"/>
                  </a:cubicBezTo>
                  <a:cubicBezTo>
                    <a:pt x="0" y="301997"/>
                    <a:pt x="66172" y="132366"/>
                    <a:pt x="203605" y="6838"/>
                  </a:cubicBezTo>
                  <a:cubicBezTo>
                    <a:pt x="213785" y="-3340"/>
                    <a:pt x="230752" y="-1644"/>
                    <a:pt x="240933" y="8534"/>
                  </a:cubicBezTo>
                  <a:cubicBezTo>
                    <a:pt x="251113" y="18712"/>
                    <a:pt x="249416" y="35675"/>
                    <a:pt x="239236" y="45853"/>
                  </a:cubicBezTo>
                  <a:cubicBezTo>
                    <a:pt x="113679" y="161203"/>
                    <a:pt x="52598" y="318961"/>
                    <a:pt x="52598" y="525911"/>
                  </a:cubicBezTo>
                  <a:cubicBezTo>
                    <a:pt x="52598" y="541178"/>
                    <a:pt x="40721" y="553052"/>
                    <a:pt x="27147" y="55305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5" name="Google Shape;335;p10"/>
            <p:cNvSpPr/>
            <p:nvPr/>
          </p:nvSpPr>
          <p:spPr>
            <a:xfrm>
              <a:off x="8034482" y="755882"/>
              <a:ext cx="399687" cy="527496"/>
            </a:xfrm>
            <a:custGeom>
              <a:rect b="b" l="l" r="r" t="t"/>
              <a:pathLst>
                <a:path extrusionOk="0" h="527496" w="399687">
                  <a:moveTo>
                    <a:pt x="174091" y="527497"/>
                  </a:moveTo>
                  <a:cubicBezTo>
                    <a:pt x="167305" y="527497"/>
                    <a:pt x="162214" y="527497"/>
                    <a:pt x="155427" y="525800"/>
                  </a:cubicBezTo>
                  <a:cubicBezTo>
                    <a:pt x="140157" y="524104"/>
                    <a:pt x="129977" y="510533"/>
                    <a:pt x="131674" y="496963"/>
                  </a:cubicBezTo>
                  <a:cubicBezTo>
                    <a:pt x="133370" y="481696"/>
                    <a:pt x="146944" y="471518"/>
                    <a:pt x="160517" y="473214"/>
                  </a:cubicBezTo>
                  <a:cubicBezTo>
                    <a:pt x="194452" y="476607"/>
                    <a:pt x="230083" y="464733"/>
                    <a:pt x="262320" y="435896"/>
                  </a:cubicBezTo>
                  <a:cubicBezTo>
                    <a:pt x="328492" y="378221"/>
                    <a:pt x="355639" y="261175"/>
                    <a:pt x="345459" y="81365"/>
                  </a:cubicBezTo>
                  <a:cubicBezTo>
                    <a:pt x="304738" y="113595"/>
                    <a:pt x="257230" y="135647"/>
                    <a:pt x="208026" y="159396"/>
                  </a:cubicBezTo>
                  <a:cubicBezTo>
                    <a:pt x="182575" y="171270"/>
                    <a:pt x="157124" y="184841"/>
                    <a:pt x="129977" y="198411"/>
                  </a:cubicBezTo>
                  <a:cubicBezTo>
                    <a:pt x="87559" y="220463"/>
                    <a:pt x="58715" y="266264"/>
                    <a:pt x="53625" y="318849"/>
                  </a:cubicBezTo>
                  <a:cubicBezTo>
                    <a:pt x="48535" y="371435"/>
                    <a:pt x="68895" y="420629"/>
                    <a:pt x="106223" y="451162"/>
                  </a:cubicBezTo>
                  <a:cubicBezTo>
                    <a:pt x="118100" y="459644"/>
                    <a:pt x="119796" y="476607"/>
                    <a:pt x="111313" y="488481"/>
                  </a:cubicBezTo>
                  <a:cubicBezTo>
                    <a:pt x="102829" y="500355"/>
                    <a:pt x="85862" y="502052"/>
                    <a:pt x="73985" y="493570"/>
                  </a:cubicBezTo>
                  <a:cubicBezTo>
                    <a:pt x="21387" y="452859"/>
                    <a:pt x="-5760" y="385006"/>
                    <a:pt x="1027" y="315457"/>
                  </a:cubicBezTo>
                  <a:cubicBezTo>
                    <a:pt x="7813" y="244212"/>
                    <a:pt x="46838" y="184841"/>
                    <a:pt x="104526" y="154307"/>
                  </a:cubicBezTo>
                  <a:cubicBezTo>
                    <a:pt x="131674" y="139040"/>
                    <a:pt x="158821" y="127166"/>
                    <a:pt x="184272" y="113595"/>
                  </a:cubicBezTo>
                  <a:cubicBezTo>
                    <a:pt x="248746" y="83061"/>
                    <a:pt x="304738" y="55920"/>
                    <a:pt x="347155" y="8423"/>
                  </a:cubicBezTo>
                  <a:cubicBezTo>
                    <a:pt x="353943" y="-58"/>
                    <a:pt x="365819" y="-1754"/>
                    <a:pt x="374303" y="1638"/>
                  </a:cubicBezTo>
                  <a:cubicBezTo>
                    <a:pt x="384483" y="5031"/>
                    <a:pt x="391270" y="13512"/>
                    <a:pt x="392967" y="23690"/>
                  </a:cubicBezTo>
                  <a:cubicBezTo>
                    <a:pt x="415024" y="256086"/>
                    <a:pt x="382786" y="400273"/>
                    <a:pt x="296254" y="476607"/>
                  </a:cubicBezTo>
                  <a:cubicBezTo>
                    <a:pt x="262320" y="510533"/>
                    <a:pt x="218206" y="527497"/>
                    <a:pt x="174091" y="52749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6" name="Google Shape;336;p10"/>
            <p:cNvSpPr/>
            <p:nvPr/>
          </p:nvSpPr>
          <p:spPr>
            <a:xfrm>
              <a:off x="7906937" y="1241348"/>
              <a:ext cx="205672" cy="286299"/>
            </a:xfrm>
            <a:custGeom>
              <a:rect b="b" l="l" r="r" t="t"/>
              <a:pathLst>
                <a:path extrusionOk="0" h="286299" w="205672">
                  <a:moveTo>
                    <a:pt x="177777" y="286300"/>
                  </a:moveTo>
                  <a:cubicBezTo>
                    <a:pt x="165900" y="286300"/>
                    <a:pt x="155720" y="277818"/>
                    <a:pt x="152326" y="265944"/>
                  </a:cubicBezTo>
                  <a:cubicBezTo>
                    <a:pt x="128572" y="169254"/>
                    <a:pt x="81065" y="96313"/>
                    <a:pt x="11499" y="48816"/>
                  </a:cubicBezTo>
                  <a:cubicBezTo>
                    <a:pt x="-378" y="40334"/>
                    <a:pt x="-3771" y="23371"/>
                    <a:pt x="4713" y="11497"/>
                  </a:cubicBezTo>
                  <a:cubicBezTo>
                    <a:pt x="13196" y="-378"/>
                    <a:pt x="30163" y="-3770"/>
                    <a:pt x="42040" y="4711"/>
                  </a:cubicBezTo>
                  <a:cubicBezTo>
                    <a:pt x="121786" y="58994"/>
                    <a:pt x="176080" y="143809"/>
                    <a:pt x="204924" y="252374"/>
                  </a:cubicBezTo>
                  <a:cubicBezTo>
                    <a:pt x="208318" y="265944"/>
                    <a:pt x="199834" y="281211"/>
                    <a:pt x="186260" y="284604"/>
                  </a:cubicBezTo>
                  <a:cubicBezTo>
                    <a:pt x="181170" y="286300"/>
                    <a:pt x="179474" y="286300"/>
                    <a:pt x="177777" y="2863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7" name="Google Shape;337;p10"/>
            <p:cNvSpPr/>
            <p:nvPr/>
          </p:nvSpPr>
          <p:spPr>
            <a:xfrm>
              <a:off x="7753439" y="1110968"/>
              <a:ext cx="303088" cy="299634"/>
            </a:xfrm>
            <a:custGeom>
              <a:rect b="b" l="l" r="r" t="t"/>
              <a:pathLst>
                <a:path extrusionOk="0" h="299634" w="303088">
                  <a:moveTo>
                    <a:pt x="195538" y="299635"/>
                  </a:moveTo>
                  <a:cubicBezTo>
                    <a:pt x="176875" y="299635"/>
                    <a:pt x="156514" y="294546"/>
                    <a:pt x="137850" y="286064"/>
                  </a:cubicBezTo>
                  <a:cubicBezTo>
                    <a:pt x="71679" y="255530"/>
                    <a:pt x="25867" y="172411"/>
                    <a:pt x="416" y="31616"/>
                  </a:cubicBezTo>
                  <a:cubicBezTo>
                    <a:pt x="-1280" y="21438"/>
                    <a:pt x="2113" y="11261"/>
                    <a:pt x="12294" y="4475"/>
                  </a:cubicBezTo>
                  <a:cubicBezTo>
                    <a:pt x="20777" y="-614"/>
                    <a:pt x="32654" y="-2310"/>
                    <a:pt x="41138" y="4475"/>
                  </a:cubicBezTo>
                  <a:cubicBezTo>
                    <a:pt x="71679" y="23135"/>
                    <a:pt x="109006" y="29920"/>
                    <a:pt x="149727" y="36705"/>
                  </a:cubicBezTo>
                  <a:cubicBezTo>
                    <a:pt x="166694" y="40098"/>
                    <a:pt x="183662" y="41794"/>
                    <a:pt x="202325" y="46883"/>
                  </a:cubicBezTo>
                  <a:cubicBezTo>
                    <a:pt x="253227" y="57061"/>
                    <a:pt x="292251" y="101165"/>
                    <a:pt x="302431" y="155448"/>
                  </a:cubicBezTo>
                  <a:cubicBezTo>
                    <a:pt x="305824" y="169018"/>
                    <a:pt x="295644" y="184285"/>
                    <a:pt x="282071" y="185981"/>
                  </a:cubicBezTo>
                  <a:cubicBezTo>
                    <a:pt x="266800" y="189374"/>
                    <a:pt x="253227" y="179196"/>
                    <a:pt x="251530" y="165626"/>
                  </a:cubicBezTo>
                  <a:cubicBezTo>
                    <a:pt x="244743" y="131699"/>
                    <a:pt x="220989" y="104558"/>
                    <a:pt x="192145" y="97773"/>
                  </a:cubicBezTo>
                  <a:cubicBezTo>
                    <a:pt x="175178" y="94380"/>
                    <a:pt x="158211" y="90987"/>
                    <a:pt x="141244" y="89291"/>
                  </a:cubicBezTo>
                  <a:cubicBezTo>
                    <a:pt x="114096" y="84202"/>
                    <a:pt x="88646" y="80810"/>
                    <a:pt x="63195" y="72328"/>
                  </a:cubicBezTo>
                  <a:cubicBezTo>
                    <a:pt x="85252" y="163929"/>
                    <a:pt x="117490" y="219908"/>
                    <a:pt x="159908" y="238567"/>
                  </a:cubicBezTo>
                  <a:cubicBezTo>
                    <a:pt x="192145" y="253834"/>
                    <a:pt x="224382" y="248745"/>
                    <a:pt x="239653" y="224997"/>
                  </a:cubicBezTo>
                  <a:cubicBezTo>
                    <a:pt x="248136" y="213122"/>
                    <a:pt x="265103" y="209730"/>
                    <a:pt x="276981" y="218211"/>
                  </a:cubicBezTo>
                  <a:cubicBezTo>
                    <a:pt x="288857" y="226693"/>
                    <a:pt x="292251" y="241960"/>
                    <a:pt x="283767" y="255530"/>
                  </a:cubicBezTo>
                  <a:cubicBezTo>
                    <a:pt x="263407" y="282671"/>
                    <a:pt x="231169" y="299635"/>
                    <a:pt x="195538" y="29963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8" name="Google Shape;338;p10"/>
            <p:cNvSpPr/>
            <p:nvPr/>
          </p:nvSpPr>
          <p:spPr>
            <a:xfrm>
              <a:off x="7640014" y="1605786"/>
              <a:ext cx="846483" cy="459595"/>
            </a:xfrm>
            <a:custGeom>
              <a:rect b="b" l="l" r="r" t="t"/>
              <a:pathLst>
                <a:path extrusionOk="0" h="459595" w="846483">
                  <a:moveTo>
                    <a:pt x="400586" y="459596"/>
                  </a:moveTo>
                  <a:cubicBezTo>
                    <a:pt x="337807" y="459596"/>
                    <a:pt x="229218" y="439240"/>
                    <a:pt x="112145" y="415491"/>
                  </a:cubicBezTo>
                  <a:cubicBezTo>
                    <a:pt x="71424" y="407010"/>
                    <a:pt x="37489" y="400224"/>
                    <a:pt x="23916" y="398528"/>
                  </a:cubicBezTo>
                  <a:cubicBezTo>
                    <a:pt x="10342" y="396832"/>
                    <a:pt x="-1535" y="383261"/>
                    <a:pt x="162" y="369691"/>
                  </a:cubicBezTo>
                  <a:cubicBezTo>
                    <a:pt x="1859" y="354424"/>
                    <a:pt x="15432" y="344246"/>
                    <a:pt x="29006" y="345942"/>
                  </a:cubicBezTo>
                  <a:cubicBezTo>
                    <a:pt x="45973" y="347639"/>
                    <a:pt x="79907" y="354424"/>
                    <a:pt x="122325" y="362905"/>
                  </a:cubicBezTo>
                  <a:cubicBezTo>
                    <a:pt x="213948" y="381565"/>
                    <a:pt x="368348" y="412099"/>
                    <a:pt x="417553" y="405313"/>
                  </a:cubicBezTo>
                  <a:cubicBezTo>
                    <a:pt x="480331" y="395135"/>
                    <a:pt x="753501" y="171222"/>
                    <a:pt x="787436" y="74531"/>
                  </a:cubicBezTo>
                  <a:cubicBezTo>
                    <a:pt x="794222" y="54176"/>
                    <a:pt x="792526" y="49087"/>
                    <a:pt x="792526" y="49087"/>
                  </a:cubicBezTo>
                  <a:cubicBezTo>
                    <a:pt x="760288" y="38909"/>
                    <a:pt x="583830" y="152562"/>
                    <a:pt x="556683" y="181399"/>
                  </a:cubicBezTo>
                  <a:cubicBezTo>
                    <a:pt x="546503" y="191577"/>
                    <a:pt x="529535" y="193274"/>
                    <a:pt x="519356" y="183096"/>
                  </a:cubicBezTo>
                  <a:cubicBezTo>
                    <a:pt x="509175" y="172918"/>
                    <a:pt x="507478" y="157651"/>
                    <a:pt x="517659" y="147473"/>
                  </a:cubicBezTo>
                  <a:cubicBezTo>
                    <a:pt x="526142" y="137295"/>
                    <a:pt x="748411" y="-35729"/>
                    <a:pt x="823067" y="6679"/>
                  </a:cubicBezTo>
                  <a:cubicBezTo>
                    <a:pt x="840034" y="16857"/>
                    <a:pt x="857001" y="38909"/>
                    <a:pt x="838337" y="93191"/>
                  </a:cubicBezTo>
                  <a:cubicBezTo>
                    <a:pt x="799313" y="205148"/>
                    <a:pt x="517659" y="444329"/>
                    <a:pt x="427733" y="459596"/>
                  </a:cubicBezTo>
                  <a:cubicBezTo>
                    <a:pt x="417553" y="457899"/>
                    <a:pt x="409069" y="459596"/>
                    <a:pt x="400586" y="4595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39" name="Google Shape;339;p10"/>
            <p:cNvSpPr/>
            <p:nvPr/>
          </p:nvSpPr>
          <p:spPr>
            <a:xfrm>
              <a:off x="7470607" y="1608013"/>
              <a:ext cx="733034" cy="269076"/>
            </a:xfrm>
            <a:custGeom>
              <a:rect b="b" l="l" r="r" t="t"/>
              <a:pathLst>
                <a:path extrusionOk="0" h="269076" w="733034">
                  <a:moveTo>
                    <a:pt x="595443" y="269076"/>
                  </a:moveTo>
                  <a:lnTo>
                    <a:pt x="568296" y="269076"/>
                  </a:lnTo>
                  <a:cubicBezTo>
                    <a:pt x="508911" y="267380"/>
                    <a:pt x="452919" y="267380"/>
                    <a:pt x="386748" y="258898"/>
                  </a:cubicBezTo>
                  <a:cubicBezTo>
                    <a:pt x="371477" y="257202"/>
                    <a:pt x="361297" y="243632"/>
                    <a:pt x="364691" y="230061"/>
                  </a:cubicBezTo>
                  <a:cubicBezTo>
                    <a:pt x="366387" y="214794"/>
                    <a:pt x="379961" y="206313"/>
                    <a:pt x="393534" y="208009"/>
                  </a:cubicBezTo>
                  <a:cubicBezTo>
                    <a:pt x="456313" y="216490"/>
                    <a:pt x="508911" y="216490"/>
                    <a:pt x="569993" y="218187"/>
                  </a:cubicBezTo>
                  <a:lnTo>
                    <a:pt x="597140" y="218187"/>
                  </a:lnTo>
                  <a:cubicBezTo>
                    <a:pt x="651435" y="218187"/>
                    <a:pt x="683672" y="192742"/>
                    <a:pt x="683672" y="180868"/>
                  </a:cubicBezTo>
                  <a:cubicBezTo>
                    <a:pt x="683672" y="174083"/>
                    <a:pt x="666705" y="157119"/>
                    <a:pt x="610714" y="150334"/>
                  </a:cubicBezTo>
                  <a:cubicBezTo>
                    <a:pt x="512304" y="138460"/>
                    <a:pt x="451223" y="107926"/>
                    <a:pt x="400322" y="84178"/>
                  </a:cubicBezTo>
                  <a:cubicBezTo>
                    <a:pt x="369780" y="68911"/>
                    <a:pt x="344330" y="57037"/>
                    <a:pt x="318879" y="53644"/>
                  </a:cubicBezTo>
                  <a:cubicBezTo>
                    <a:pt x="252708" y="45163"/>
                    <a:pt x="106790" y="104534"/>
                    <a:pt x="47406" y="175779"/>
                  </a:cubicBezTo>
                  <a:cubicBezTo>
                    <a:pt x="38922" y="187653"/>
                    <a:pt x="21955" y="189350"/>
                    <a:pt x="10078" y="179172"/>
                  </a:cubicBezTo>
                  <a:cubicBezTo>
                    <a:pt x="-1799" y="170690"/>
                    <a:pt x="-3496" y="153727"/>
                    <a:pt x="6685" y="141853"/>
                  </a:cubicBezTo>
                  <a:cubicBezTo>
                    <a:pt x="77947" y="55340"/>
                    <a:pt x="244224" y="-9120"/>
                    <a:pt x="323970" y="1058"/>
                  </a:cubicBezTo>
                  <a:cubicBezTo>
                    <a:pt x="357904" y="6147"/>
                    <a:pt x="388444" y="19718"/>
                    <a:pt x="422379" y="36681"/>
                  </a:cubicBezTo>
                  <a:cubicBezTo>
                    <a:pt x="469886" y="60429"/>
                    <a:pt x="525878" y="87570"/>
                    <a:pt x="614107" y="97748"/>
                  </a:cubicBezTo>
                  <a:cubicBezTo>
                    <a:pt x="724393" y="111319"/>
                    <a:pt x="734573" y="162208"/>
                    <a:pt x="732876" y="184261"/>
                  </a:cubicBezTo>
                  <a:cubicBezTo>
                    <a:pt x="732876" y="231757"/>
                    <a:pt x="670098" y="269076"/>
                    <a:pt x="595443" y="2690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0" name="Google Shape;340;p10"/>
            <p:cNvSpPr/>
            <p:nvPr/>
          </p:nvSpPr>
          <p:spPr>
            <a:xfrm>
              <a:off x="7330526" y="1676931"/>
              <a:ext cx="312194" cy="444428"/>
            </a:xfrm>
            <a:custGeom>
              <a:rect b="b" l="l" r="r" t="t"/>
              <a:pathLst>
                <a:path extrusionOk="0" h="444428" w="312194">
                  <a:moveTo>
                    <a:pt x="165430" y="444428"/>
                  </a:moveTo>
                  <a:cubicBezTo>
                    <a:pt x="162036" y="444428"/>
                    <a:pt x="158643" y="444428"/>
                    <a:pt x="155249" y="442732"/>
                  </a:cubicBezTo>
                  <a:cubicBezTo>
                    <a:pt x="148462" y="439340"/>
                    <a:pt x="143372" y="434251"/>
                    <a:pt x="141676" y="429162"/>
                  </a:cubicBezTo>
                  <a:lnTo>
                    <a:pt x="117921" y="371487"/>
                  </a:lnTo>
                  <a:cubicBezTo>
                    <a:pt x="112831" y="357916"/>
                    <a:pt x="119618" y="342649"/>
                    <a:pt x="133192" y="337561"/>
                  </a:cubicBezTo>
                  <a:cubicBezTo>
                    <a:pt x="146766" y="332472"/>
                    <a:pt x="162036" y="339257"/>
                    <a:pt x="167126" y="352827"/>
                  </a:cubicBezTo>
                  <a:lnTo>
                    <a:pt x="180700" y="385057"/>
                  </a:lnTo>
                  <a:lnTo>
                    <a:pt x="250265" y="356220"/>
                  </a:lnTo>
                  <a:lnTo>
                    <a:pt x="129798" y="61061"/>
                  </a:lnTo>
                  <a:lnTo>
                    <a:pt x="60233" y="88202"/>
                  </a:lnTo>
                  <a:lnTo>
                    <a:pt x="131495" y="261226"/>
                  </a:lnTo>
                  <a:cubicBezTo>
                    <a:pt x="136585" y="274797"/>
                    <a:pt x="129798" y="290064"/>
                    <a:pt x="116225" y="295153"/>
                  </a:cubicBezTo>
                  <a:cubicBezTo>
                    <a:pt x="102651" y="300241"/>
                    <a:pt x="87381" y="293456"/>
                    <a:pt x="82291" y="279886"/>
                  </a:cubicBezTo>
                  <a:lnTo>
                    <a:pt x="2545" y="81417"/>
                  </a:lnTo>
                  <a:cubicBezTo>
                    <a:pt x="-848" y="74631"/>
                    <a:pt x="-848" y="67846"/>
                    <a:pt x="2545" y="61061"/>
                  </a:cubicBezTo>
                  <a:cubicBezTo>
                    <a:pt x="5939" y="54275"/>
                    <a:pt x="11029" y="49187"/>
                    <a:pt x="17816" y="47490"/>
                  </a:cubicBezTo>
                  <a:lnTo>
                    <a:pt x="134888" y="1690"/>
                  </a:lnTo>
                  <a:cubicBezTo>
                    <a:pt x="148462" y="-3399"/>
                    <a:pt x="163733" y="3386"/>
                    <a:pt x="168823" y="16956"/>
                  </a:cubicBezTo>
                  <a:lnTo>
                    <a:pt x="309650" y="361309"/>
                  </a:lnTo>
                  <a:cubicBezTo>
                    <a:pt x="313043" y="368094"/>
                    <a:pt x="313043" y="374879"/>
                    <a:pt x="309650" y="381665"/>
                  </a:cubicBezTo>
                  <a:cubicBezTo>
                    <a:pt x="306256" y="388450"/>
                    <a:pt x="301166" y="393539"/>
                    <a:pt x="296076" y="395235"/>
                  </a:cubicBezTo>
                  <a:lnTo>
                    <a:pt x="179003" y="442732"/>
                  </a:lnTo>
                  <a:cubicBezTo>
                    <a:pt x="172216" y="442732"/>
                    <a:pt x="168823" y="444428"/>
                    <a:pt x="165430" y="4444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grpSp>
      <p:grpSp>
        <p:nvGrpSpPr>
          <p:cNvPr id="341" name="Google Shape;341;p10"/>
          <p:cNvGrpSpPr/>
          <p:nvPr/>
        </p:nvGrpSpPr>
        <p:grpSpPr>
          <a:xfrm>
            <a:off x="6050275" y="1601339"/>
            <a:ext cx="446088" cy="570662"/>
            <a:chOff x="9338583" y="4689584"/>
            <a:chExt cx="1066116" cy="1363839"/>
          </a:xfrm>
        </p:grpSpPr>
        <p:sp>
          <p:nvSpPr>
            <p:cNvPr id="342" name="Google Shape;342;p10"/>
            <p:cNvSpPr/>
            <p:nvPr/>
          </p:nvSpPr>
          <p:spPr>
            <a:xfrm>
              <a:off x="9771178" y="5118752"/>
              <a:ext cx="271539" cy="196772"/>
            </a:xfrm>
            <a:custGeom>
              <a:rect b="b" l="l" r="r" t="t"/>
              <a:pathLst>
                <a:path extrusionOk="0" h="196772" w="271539">
                  <a:moveTo>
                    <a:pt x="246089" y="196773"/>
                  </a:moveTo>
                  <a:cubicBezTo>
                    <a:pt x="237605" y="196773"/>
                    <a:pt x="227424" y="191684"/>
                    <a:pt x="224032" y="183202"/>
                  </a:cubicBezTo>
                  <a:lnTo>
                    <a:pt x="166343" y="84816"/>
                  </a:lnTo>
                  <a:cubicBezTo>
                    <a:pt x="152770" y="57675"/>
                    <a:pt x="129015" y="52586"/>
                    <a:pt x="113745" y="52586"/>
                  </a:cubicBezTo>
                  <a:cubicBezTo>
                    <a:pt x="96778" y="52586"/>
                    <a:pt x="73024" y="57675"/>
                    <a:pt x="59451" y="83119"/>
                  </a:cubicBezTo>
                  <a:lnTo>
                    <a:pt x="47573" y="101779"/>
                  </a:lnTo>
                  <a:cubicBezTo>
                    <a:pt x="39090" y="113653"/>
                    <a:pt x="23819" y="117046"/>
                    <a:pt x="11943" y="110261"/>
                  </a:cubicBezTo>
                  <a:cubicBezTo>
                    <a:pt x="66" y="101779"/>
                    <a:pt x="-3328" y="86512"/>
                    <a:pt x="3459" y="74638"/>
                  </a:cubicBezTo>
                  <a:lnTo>
                    <a:pt x="13639" y="57675"/>
                  </a:lnTo>
                  <a:cubicBezTo>
                    <a:pt x="32303" y="22052"/>
                    <a:pt x="69630" y="0"/>
                    <a:pt x="113745" y="0"/>
                  </a:cubicBezTo>
                  <a:cubicBezTo>
                    <a:pt x="157859" y="0"/>
                    <a:pt x="193490" y="22052"/>
                    <a:pt x="212154" y="59371"/>
                  </a:cubicBezTo>
                  <a:lnTo>
                    <a:pt x="268146" y="156061"/>
                  </a:lnTo>
                  <a:cubicBezTo>
                    <a:pt x="274933" y="167935"/>
                    <a:pt x="271539" y="184898"/>
                    <a:pt x="257966" y="191684"/>
                  </a:cubicBezTo>
                  <a:cubicBezTo>
                    <a:pt x="254572" y="195077"/>
                    <a:pt x="249482" y="196773"/>
                    <a:pt x="246089" y="1967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3" name="Google Shape;343;p10"/>
            <p:cNvSpPr/>
            <p:nvPr/>
          </p:nvSpPr>
          <p:spPr>
            <a:xfrm>
              <a:off x="9934128" y="5231982"/>
              <a:ext cx="169671" cy="183626"/>
            </a:xfrm>
            <a:custGeom>
              <a:rect b="b" l="l" r="r" t="t"/>
              <a:pathLst>
                <a:path extrusionOk="0" h="183626" w="169671">
                  <a:moveTo>
                    <a:pt x="142524" y="183626"/>
                  </a:moveTo>
                  <a:cubicBezTo>
                    <a:pt x="137434" y="183626"/>
                    <a:pt x="134041" y="181930"/>
                    <a:pt x="128951" y="180233"/>
                  </a:cubicBezTo>
                  <a:lnTo>
                    <a:pt x="13573" y="114077"/>
                  </a:lnTo>
                  <a:cubicBezTo>
                    <a:pt x="5090" y="108988"/>
                    <a:pt x="0" y="100507"/>
                    <a:pt x="0" y="92025"/>
                  </a:cubicBezTo>
                  <a:cubicBezTo>
                    <a:pt x="0" y="81847"/>
                    <a:pt x="5090" y="73366"/>
                    <a:pt x="13573" y="69973"/>
                  </a:cubicBezTo>
                  <a:lnTo>
                    <a:pt x="128951" y="3817"/>
                  </a:lnTo>
                  <a:cubicBezTo>
                    <a:pt x="137434" y="-1272"/>
                    <a:pt x="147614" y="-1272"/>
                    <a:pt x="154401" y="3817"/>
                  </a:cubicBezTo>
                  <a:cubicBezTo>
                    <a:pt x="162885" y="8905"/>
                    <a:pt x="167975" y="17387"/>
                    <a:pt x="167975" y="25868"/>
                  </a:cubicBezTo>
                  <a:lnTo>
                    <a:pt x="169671" y="158182"/>
                  </a:lnTo>
                  <a:cubicBezTo>
                    <a:pt x="169671" y="168360"/>
                    <a:pt x="164581" y="176841"/>
                    <a:pt x="156098" y="181930"/>
                  </a:cubicBezTo>
                  <a:cubicBezTo>
                    <a:pt x="151008" y="181930"/>
                    <a:pt x="145918" y="183626"/>
                    <a:pt x="142524" y="183626"/>
                  </a:cubicBezTo>
                  <a:close/>
                  <a:moveTo>
                    <a:pt x="78049" y="90329"/>
                  </a:moveTo>
                  <a:lnTo>
                    <a:pt x="115376" y="110684"/>
                  </a:lnTo>
                  <a:lnTo>
                    <a:pt x="115376" y="68276"/>
                  </a:lnTo>
                  <a:lnTo>
                    <a:pt x="78049" y="9032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4" name="Google Shape;344;p10"/>
            <p:cNvSpPr/>
            <p:nvPr/>
          </p:nvSpPr>
          <p:spPr>
            <a:xfrm>
              <a:off x="9601997" y="5349805"/>
              <a:ext cx="164156" cy="284627"/>
            </a:xfrm>
            <a:custGeom>
              <a:rect b="b" l="l" r="r" t="t"/>
              <a:pathLst>
                <a:path extrusionOk="0" h="284627" w="164156">
                  <a:moveTo>
                    <a:pt x="137009" y="284628"/>
                  </a:moveTo>
                  <a:lnTo>
                    <a:pt x="116648" y="284628"/>
                  </a:lnTo>
                  <a:cubicBezTo>
                    <a:pt x="74230" y="284628"/>
                    <a:pt x="38600" y="264272"/>
                    <a:pt x="16543" y="226953"/>
                  </a:cubicBezTo>
                  <a:cubicBezTo>
                    <a:pt x="-5514" y="191330"/>
                    <a:pt x="-5514" y="147226"/>
                    <a:pt x="16543" y="111603"/>
                  </a:cubicBezTo>
                  <a:lnTo>
                    <a:pt x="74230" y="13217"/>
                  </a:lnTo>
                  <a:cubicBezTo>
                    <a:pt x="81018" y="1343"/>
                    <a:pt x="97985" y="-3746"/>
                    <a:pt x="109862" y="3039"/>
                  </a:cubicBezTo>
                  <a:cubicBezTo>
                    <a:pt x="121739" y="9824"/>
                    <a:pt x="126829" y="26787"/>
                    <a:pt x="120042" y="38662"/>
                  </a:cubicBezTo>
                  <a:lnTo>
                    <a:pt x="62354" y="137048"/>
                  </a:lnTo>
                  <a:cubicBezTo>
                    <a:pt x="50477" y="157404"/>
                    <a:pt x="50477" y="179456"/>
                    <a:pt x="62354" y="198116"/>
                  </a:cubicBezTo>
                  <a:cubicBezTo>
                    <a:pt x="74230" y="220168"/>
                    <a:pt x="92895" y="230346"/>
                    <a:pt x="116648" y="230346"/>
                  </a:cubicBezTo>
                  <a:lnTo>
                    <a:pt x="137009" y="230346"/>
                  </a:lnTo>
                  <a:cubicBezTo>
                    <a:pt x="152280" y="230346"/>
                    <a:pt x="164157" y="242220"/>
                    <a:pt x="164157" y="257487"/>
                  </a:cubicBezTo>
                  <a:cubicBezTo>
                    <a:pt x="164157" y="272753"/>
                    <a:pt x="152280" y="284628"/>
                    <a:pt x="137009" y="28462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5" name="Google Shape;345;p10"/>
            <p:cNvSpPr/>
            <p:nvPr/>
          </p:nvSpPr>
          <p:spPr>
            <a:xfrm>
              <a:off x="9615146" y="5250641"/>
              <a:ext cx="171367" cy="185322"/>
            </a:xfrm>
            <a:custGeom>
              <a:rect b="b" l="l" r="r" t="t"/>
              <a:pathLst>
                <a:path extrusionOk="0" h="185322" w="171367">
                  <a:moveTo>
                    <a:pt x="142524" y="185323"/>
                  </a:moveTo>
                  <a:cubicBezTo>
                    <a:pt x="137433" y="185323"/>
                    <a:pt x="134041" y="183627"/>
                    <a:pt x="128950" y="181930"/>
                  </a:cubicBezTo>
                  <a:lnTo>
                    <a:pt x="13573" y="115774"/>
                  </a:lnTo>
                  <a:cubicBezTo>
                    <a:pt x="5090" y="110685"/>
                    <a:pt x="0" y="102203"/>
                    <a:pt x="0" y="93722"/>
                  </a:cubicBezTo>
                  <a:cubicBezTo>
                    <a:pt x="0" y="83544"/>
                    <a:pt x="5090" y="75062"/>
                    <a:pt x="13573" y="71670"/>
                  </a:cubicBezTo>
                  <a:lnTo>
                    <a:pt x="128950" y="3817"/>
                  </a:lnTo>
                  <a:cubicBezTo>
                    <a:pt x="137433" y="-1272"/>
                    <a:pt x="147614" y="-1272"/>
                    <a:pt x="156098" y="3817"/>
                  </a:cubicBezTo>
                  <a:cubicBezTo>
                    <a:pt x="164581" y="8906"/>
                    <a:pt x="169671" y="17387"/>
                    <a:pt x="169671" y="25869"/>
                  </a:cubicBezTo>
                  <a:lnTo>
                    <a:pt x="171367" y="159878"/>
                  </a:lnTo>
                  <a:cubicBezTo>
                    <a:pt x="171367" y="170056"/>
                    <a:pt x="166277" y="178537"/>
                    <a:pt x="157794" y="183627"/>
                  </a:cubicBezTo>
                  <a:cubicBezTo>
                    <a:pt x="152704" y="183627"/>
                    <a:pt x="147614" y="185323"/>
                    <a:pt x="142524" y="185323"/>
                  </a:cubicBezTo>
                  <a:close/>
                  <a:moveTo>
                    <a:pt x="79746" y="92025"/>
                  </a:moveTo>
                  <a:lnTo>
                    <a:pt x="117073" y="114078"/>
                  </a:lnTo>
                  <a:lnTo>
                    <a:pt x="117073" y="71670"/>
                  </a:lnTo>
                  <a:lnTo>
                    <a:pt x="79746" y="9202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6" name="Google Shape;346;p10"/>
            <p:cNvSpPr/>
            <p:nvPr/>
          </p:nvSpPr>
          <p:spPr>
            <a:xfrm>
              <a:off x="9905283" y="5427882"/>
              <a:ext cx="257694" cy="206550"/>
            </a:xfrm>
            <a:custGeom>
              <a:rect b="b" l="l" r="r" t="t"/>
              <a:pathLst>
                <a:path extrusionOk="0" h="206550" w="257694">
                  <a:moveTo>
                    <a:pt x="140828" y="206550"/>
                  </a:moveTo>
                  <a:lnTo>
                    <a:pt x="27148" y="206550"/>
                  </a:lnTo>
                  <a:cubicBezTo>
                    <a:pt x="11877" y="206550"/>
                    <a:pt x="0" y="194676"/>
                    <a:pt x="0" y="179409"/>
                  </a:cubicBezTo>
                  <a:cubicBezTo>
                    <a:pt x="0" y="164143"/>
                    <a:pt x="11877" y="152268"/>
                    <a:pt x="27148" y="152268"/>
                  </a:cubicBezTo>
                  <a:lnTo>
                    <a:pt x="140828" y="152268"/>
                  </a:lnTo>
                  <a:cubicBezTo>
                    <a:pt x="164581" y="152268"/>
                    <a:pt x="184942" y="140394"/>
                    <a:pt x="195122" y="121735"/>
                  </a:cubicBezTo>
                  <a:cubicBezTo>
                    <a:pt x="206999" y="101379"/>
                    <a:pt x="206999" y="79327"/>
                    <a:pt x="196819" y="58971"/>
                  </a:cubicBezTo>
                  <a:lnTo>
                    <a:pt x="186638" y="38615"/>
                  </a:lnTo>
                  <a:cubicBezTo>
                    <a:pt x="179852" y="25044"/>
                    <a:pt x="184942" y="9778"/>
                    <a:pt x="198515" y="2992"/>
                  </a:cubicBezTo>
                  <a:cubicBezTo>
                    <a:pt x="212089" y="-3793"/>
                    <a:pt x="227360" y="1296"/>
                    <a:pt x="234147" y="14867"/>
                  </a:cubicBezTo>
                  <a:lnTo>
                    <a:pt x="242630" y="33526"/>
                  </a:lnTo>
                  <a:cubicBezTo>
                    <a:pt x="262990" y="67452"/>
                    <a:pt x="262990" y="111557"/>
                    <a:pt x="240933" y="147179"/>
                  </a:cubicBezTo>
                  <a:cubicBezTo>
                    <a:pt x="222270" y="184499"/>
                    <a:pt x="184942" y="206550"/>
                    <a:pt x="140828" y="20655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7" name="Google Shape;347;p10"/>
            <p:cNvSpPr/>
            <p:nvPr/>
          </p:nvSpPr>
          <p:spPr>
            <a:xfrm>
              <a:off x="9791605" y="5516963"/>
              <a:ext cx="167973" cy="183626"/>
            </a:xfrm>
            <a:custGeom>
              <a:rect b="b" l="l" r="r" t="t"/>
              <a:pathLst>
                <a:path extrusionOk="0" h="183626" w="167973">
                  <a:moveTo>
                    <a:pt x="142523" y="183626"/>
                  </a:moveTo>
                  <a:cubicBezTo>
                    <a:pt x="137433" y="183626"/>
                    <a:pt x="134039" y="181930"/>
                    <a:pt x="128950" y="180234"/>
                  </a:cubicBezTo>
                  <a:lnTo>
                    <a:pt x="13573" y="114077"/>
                  </a:lnTo>
                  <a:cubicBezTo>
                    <a:pt x="5090" y="108988"/>
                    <a:pt x="0" y="100507"/>
                    <a:pt x="0" y="92025"/>
                  </a:cubicBezTo>
                  <a:cubicBezTo>
                    <a:pt x="0" y="81847"/>
                    <a:pt x="5090" y="73366"/>
                    <a:pt x="13573" y="69973"/>
                  </a:cubicBezTo>
                  <a:lnTo>
                    <a:pt x="128950" y="3817"/>
                  </a:lnTo>
                  <a:cubicBezTo>
                    <a:pt x="137433" y="-1272"/>
                    <a:pt x="147613" y="-1272"/>
                    <a:pt x="154400" y="3817"/>
                  </a:cubicBezTo>
                  <a:cubicBezTo>
                    <a:pt x="162884" y="8906"/>
                    <a:pt x="167974" y="17387"/>
                    <a:pt x="167974" y="25869"/>
                  </a:cubicBezTo>
                  <a:lnTo>
                    <a:pt x="167974" y="158182"/>
                  </a:lnTo>
                  <a:cubicBezTo>
                    <a:pt x="167974" y="168360"/>
                    <a:pt x="162884" y="176841"/>
                    <a:pt x="154400" y="180234"/>
                  </a:cubicBezTo>
                  <a:cubicBezTo>
                    <a:pt x="151007" y="181930"/>
                    <a:pt x="145917" y="183626"/>
                    <a:pt x="142523" y="183626"/>
                  </a:cubicBezTo>
                  <a:close/>
                  <a:moveTo>
                    <a:pt x="78048" y="90329"/>
                  </a:moveTo>
                  <a:lnTo>
                    <a:pt x="115376" y="110685"/>
                  </a:lnTo>
                  <a:lnTo>
                    <a:pt x="115376" y="68277"/>
                  </a:lnTo>
                  <a:lnTo>
                    <a:pt x="78048" y="9032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8" name="Google Shape;348;p10"/>
            <p:cNvSpPr/>
            <p:nvPr/>
          </p:nvSpPr>
          <p:spPr>
            <a:xfrm>
              <a:off x="9338583" y="5714160"/>
              <a:ext cx="341038" cy="339263"/>
            </a:xfrm>
            <a:custGeom>
              <a:rect b="b" l="l" r="r" t="t"/>
              <a:pathLst>
                <a:path extrusionOk="0" h="339263" w="341038">
                  <a:moveTo>
                    <a:pt x="169671" y="339263"/>
                  </a:moveTo>
                  <a:cubicBezTo>
                    <a:pt x="76352" y="339263"/>
                    <a:pt x="0" y="262929"/>
                    <a:pt x="0" y="169632"/>
                  </a:cubicBezTo>
                  <a:cubicBezTo>
                    <a:pt x="0" y="76334"/>
                    <a:pt x="76352" y="0"/>
                    <a:pt x="169671" y="0"/>
                  </a:cubicBezTo>
                  <a:cubicBezTo>
                    <a:pt x="195122" y="0"/>
                    <a:pt x="220572" y="5089"/>
                    <a:pt x="244326" y="16963"/>
                  </a:cubicBezTo>
                  <a:cubicBezTo>
                    <a:pt x="257900" y="23748"/>
                    <a:pt x="262990" y="39015"/>
                    <a:pt x="257900" y="52585"/>
                  </a:cubicBezTo>
                  <a:cubicBezTo>
                    <a:pt x="251113" y="66156"/>
                    <a:pt x="235842" y="71245"/>
                    <a:pt x="222269" y="66156"/>
                  </a:cubicBezTo>
                  <a:cubicBezTo>
                    <a:pt x="205302" y="57675"/>
                    <a:pt x="188334" y="54282"/>
                    <a:pt x="169671" y="54282"/>
                  </a:cubicBezTo>
                  <a:cubicBezTo>
                    <a:pt x="105196" y="54282"/>
                    <a:pt x="54294" y="106868"/>
                    <a:pt x="54294" y="169632"/>
                  </a:cubicBezTo>
                  <a:cubicBezTo>
                    <a:pt x="54294" y="234092"/>
                    <a:pt x="106893" y="286678"/>
                    <a:pt x="169671" y="286678"/>
                  </a:cubicBezTo>
                  <a:cubicBezTo>
                    <a:pt x="234146" y="286678"/>
                    <a:pt x="286743" y="234092"/>
                    <a:pt x="286743" y="169632"/>
                  </a:cubicBezTo>
                  <a:cubicBezTo>
                    <a:pt x="286743" y="152669"/>
                    <a:pt x="283351" y="135705"/>
                    <a:pt x="274867" y="118742"/>
                  </a:cubicBezTo>
                  <a:cubicBezTo>
                    <a:pt x="268080" y="105171"/>
                    <a:pt x="274867" y="89905"/>
                    <a:pt x="288441" y="83119"/>
                  </a:cubicBezTo>
                  <a:cubicBezTo>
                    <a:pt x="302014" y="76334"/>
                    <a:pt x="317285" y="83119"/>
                    <a:pt x="324071" y="96690"/>
                  </a:cubicBezTo>
                  <a:cubicBezTo>
                    <a:pt x="334252" y="120438"/>
                    <a:pt x="341038" y="144187"/>
                    <a:pt x="341038" y="169632"/>
                  </a:cubicBezTo>
                  <a:cubicBezTo>
                    <a:pt x="341038" y="262929"/>
                    <a:pt x="264686" y="339263"/>
                    <a:pt x="169671" y="33926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49" name="Google Shape;349;p10"/>
            <p:cNvSpPr/>
            <p:nvPr/>
          </p:nvSpPr>
          <p:spPr>
            <a:xfrm>
              <a:off x="9482803" y="5854954"/>
              <a:ext cx="54294" cy="54282"/>
            </a:xfrm>
            <a:custGeom>
              <a:rect b="b" l="l" r="r" t="t"/>
              <a:pathLst>
                <a:path extrusionOk="0" h="54282" w="54294">
                  <a:moveTo>
                    <a:pt x="27147" y="54282"/>
                  </a:moveTo>
                  <a:cubicBezTo>
                    <a:pt x="11877" y="54282"/>
                    <a:pt x="0" y="42408"/>
                    <a:pt x="0" y="27141"/>
                  </a:cubicBezTo>
                  <a:cubicBezTo>
                    <a:pt x="0" y="11874"/>
                    <a:pt x="10180" y="0"/>
                    <a:pt x="25451" y="0"/>
                  </a:cubicBezTo>
                  <a:lnTo>
                    <a:pt x="27147" y="0"/>
                  </a:lnTo>
                  <a:cubicBezTo>
                    <a:pt x="42418" y="0"/>
                    <a:pt x="54294" y="11874"/>
                    <a:pt x="54294" y="27141"/>
                  </a:cubicBezTo>
                  <a:cubicBezTo>
                    <a:pt x="54294" y="42408"/>
                    <a:pt x="42418" y="54282"/>
                    <a:pt x="27147" y="5428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0" name="Google Shape;350;p10"/>
            <p:cNvSpPr/>
            <p:nvPr/>
          </p:nvSpPr>
          <p:spPr>
            <a:xfrm>
              <a:off x="9408148" y="4830378"/>
              <a:ext cx="951855" cy="1078857"/>
            </a:xfrm>
            <a:custGeom>
              <a:rect b="b" l="l" r="r" t="t"/>
              <a:pathLst>
                <a:path extrusionOk="0" h="1078857" w="951855">
                  <a:moveTo>
                    <a:pt x="765217" y="1078858"/>
                  </a:moveTo>
                  <a:lnTo>
                    <a:pt x="337646" y="1078858"/>
                  </a:lnTo>
                  <a:cubicBezTo>
                    <a:pt x="322375" y="1078858"/>
                    <a:pt x="310498" y="1066984"/>
                    <a:pt x="310498" y="1051717"/>
                  </a:cubicBezTo>
                  <a:cubicBezTo>
                    <a:pt x="310498" y="1036450"/>
                    <a:pt x="322375" y="1024576"/>
                    <a:pt x="337646" y="1024576"/>
                  </a:cubicBezTo>
                  <a:lnTo>
                    <a:pt x="765217" y="1024576"/>
                  </a:lnTo>
                  <a:cubicBezTo>
                    <a:pt x="838175" y="1024576"/>
                    <a:pt x="897560" y="965204"/>
                    <a:pt x="897560" y="892263"/>
                  </a:cubicBezTo>
                  <a:lnTo>
                    <a:pt x="897560" y="27141"/>
                  </a:lnTo>
                  <a:cubicBezTo>
                    <a:pt x="897560" y="11874"/>
                    <a:pt x="909437" y="0"/>
                    <a:pt x="924707" y="0"/>
                  </a:cubicBezTo>
                  <a:cubicBezTo>
                    <a:pt x="939978" y="0"/>
                    <a:pt x="951855" y="11874"/>
                    <a:pt x="951855" y="27141"/>
                  </a:cubicBezTo>
                  <a:lnTo>
                    <a:pt x="951855" y="892263"/>
                  </a:lnTo>
                  <a:cubicBezTo>
                    <a:pt x="950158" y="997434"/>
                    <a:pt x="867020" y="1078858"/>
                    <a:pt x="765217" y="1078858"/>
                  </a:cubicBezTo>
                  <a:close/>
                  <a:moveTo>
                    <a:pt x="27147" y="856640"/>
                  </a:moveTo>
                  <a:cubicBezTo>
                    <a:pt x="11877" y="856640"/>
                    <a:pt x="0" y="844766"/>
                    <a:pt x="0" y="829499"/>
                  </a:cubicBezTo>
                  <a:lnTo>
                    <a:pt x="0" y="28837"/>
                  </a:lnTo>
                  <a:cubicBezTo>
                    <a:pt x="0" y="13570"/>
                    <a:pt x="11877" y="1696"/>
                    <a:pt x="27147" y="1696"/>
                  </a:cubicBezTo>
                  <a:cubicBezTo>
                    <a:pt x="42418" y="1696"/>
                    <a:pt x="54295" y="13570"/>
                    <a:pt x="54295" y="28837"/>
                  </a:cubicBezTo>
                  <a:lnTo>
                    <a:pt x="54295" y="829499"/>
                  </a:lnTo>
                  <a:cubicBezTo>
                    <a:pt x="52598" y="844766"/>
                    <a:pt x="40721" y="856640"/>
                    <a:pt x="27147" y="85664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1" name="Google Shape;351;p10"/>
            <p:cNvSpPr/>
            <p:nvPr/>
          </p:nvSpPr>
          <p:spPr>
            <a:xfrm>
              <a:off x="9357246" y="4689584"/>
              <a:ext cx="1047453" cy="196772"/>
            </a:xfrm>
            <a:custGeom>
              <a:rect b="b" l="l" r="r" t="t"/>
              <a:pathLst>
                <a:path extrusionOk="0" h="196772" w="1047453">
                  <a:moveTo>
                    <a:pt x="1023116" y="196773"/>
                  </a:moveTo>
                  <a:lnTo>
                    <a:pt x="27147" y="196773"/>
                  </a:lnTo>
                  <a:cubicBezTo>
                    <a:pt x="11877" y="196773"/>
                    <a:pt x="0" y="184899"/>
                    <a:pt x="0" y="169632"/>
                  </a:cubicBezTo>
                  <a:lnTo>
                    <a:pt x="0" y="96690"/>
                  </a:lnTo>
                  <a:cubicBezTo>
                    <a:pt x="0" y="42408"/>
                    <a:pt x="44115" y="0"/>
                    <a:pt x="98410" y="0"/>
                  </a:cubicBezTo>
                  <a:lnTo>
                    <a:pt x="950158" y="0"/>
                  </a:lnTo>
                  <a:cubicBezTo>
                    <a:pt x="1002756" y="0"/>
                    <a:pt x="1046870" y="44104"/>
                    <a:pt x="1046870" y="96690"/>
                  </a:cubicBezTo>
                  <a:lnTo>
                    <a:pt x="1046870" y="169632"/>
                  </a:lnTo>
                  <a:cubicBezTo>
                    <a:pt x="1050264" y="184899"/>
                    <a:pt x="1038387" y="196773"/>
                    <a:pt x="1023116" y="196773"/>
                  </a:cubicBezTo>
                  <a:close/>
                  <a:moveTo>
                    <a:pt x="54295" y="144187"/>
                  </a:moveTo>
                  <a:lnTo>
                    <a:pt x="997665" y="144187"/>
                  </a:lnTo>
                  <a:lnTo>
                    <a:pt x="997665" y="98387"/>
                  </a:lnTo>
                  <a:cubicBezTo>
                    <a:pt x="997665" y="74638"/>
                    <a:pt x="977306" y="54282"/>
                    <a:pt x="953551" y="54282"/>
                  </a:cubicBezTo>
                  <a:lnTo>
                    <a:pt x="101803" y="54282"/>
                  </a:lnTo>
                  <a:cubicBezTo>
                    <a:pt x="76352" y="54282"/>
                    <a:pt x="55992" y="74638"/>
                    <a:pt x="55992" y="98387"/>
                  </a:cubicBezTo>
                  <a:lnTo>
                    <a:pt x="55992" y="144187"/>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2" name="Google Shape;352;p10"/>
            <p:cNvSpPr/>
            <p:nvPr/>
          </p:nvSpPr>
          <p:spPr>
            <a:xfrm>
              <a:off x="9973152" y="4927068"/>
              <a:ext cx="385153" cy="54282"/>
            </a:xfrm>
            <a:custGeom>
              <a:rect b="b" l="l" r="r" t="t"/>
              <a:pathLst>
                <a:path extrusionOk="0" h="54282" w="385153">
                  <a:moveTo>
                    <a:pt x="358007" y="54282"/>
                  </a:moveTo>
                  <a:lnTo>
                    <a:pt x="27148" y="54282"/>
                  </a:lnTo>
                  <a:cubicBezTo>
                    <a:pt x="11877" y="54282"/>
                    <a:pt x="0" y="42408"/>
                    <a:pt x="0" y="27141"/>
                  </a:cubicBezTo>
                  <a:cubicBezTo>
                    <a:pt x="0" y="11874"/>
                    <a:pt x="11877" y="0"/>
                    <a:pt x="27148" y="0"/>
                  </a:cubicBezTo>
                  <a:lnTo>
                    <a:pt x="358007" y="0"/>
                  </a:lnTo>
                  <a:cubicBezTo>
                    <a:pt x="373276" y="0"/>
                    <a:pt x="385153" y="11874"/>
                    <a:pt x="385153" y="27141"/>
                  </a:cubicBezTo>
                  <a:cubicBezTo>
                    <a:pt x="385153" y="42408"/>
                    <a:pt x="373276" y="54282"/>
                    <a:pt x="358007" y="5428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3" name="Google Shape;353;p10"/>
            <p:cNvSpPr/>
            <p:nvPr/>
          </p:nvSpPr>
          <p:spPr>
            <a:xfrm>
              <a:off x="10195422" y="4925372"/>
              <a:ext cx="54294" cy="96689"/>
            </a:xfrm>
            <a:custGeom>
              <a:rect b="b" l="l" r="r" t="t"/>
              <a:pathLst>
                <a:path extrusionOk="0" h="96689" w="54294">
                  <a:moveTo>
                    <a:pt x="27147" y="96690"/>
                  </a:moveTo>
                  <a:cubicBezTo>
                    <a:pt x="11877" y="96690"/>
                    <a:pt x="0" y="84816"/>
                    <a:pt x="0" y="69549"/>
                  </a:cubicBezTo>
                  <a:lnTo>
                    <a:pt x="0" y="27141"/>
                  </a:lnTo>
                  <a:cubicBezTo>
                    <a:pt x="0" y="11874"/>
                    <a:pt x="11877" y="0"/>
                    <a:pt x="27147" y="0"/>
                  </a:cubicBezTo>
                  <a:cubicBezTo>
                    <a:pt x="42418" y="0"/>
                    <a:pt x="54295" y="11874"/>
                    <a:pt x="54295" y="27141"/>
                  </a:cubicBezTo>
                  <a:lnTo>
                    <a:pt x="54295" y="69549"/>
                  </a:lnTo>
                  <a:cubicBezTo>
                    <a:pt x="54295" y="84816"/>
                    <a:pt x="42418" y="96690"/>
                    <a:pt x="27147" y="9669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4" name="Google Shape;354;p10"/>
            <p:cNvSpPr/>
            <p:nvPr/>
          </p:nvSpPr>
          <p:spPr>
            <a:xfrm>
              <a:off x="10049504" y="4925372"/>
              <a:ext cx="54294" cy="96689"/>
            </a:xfrm>
            <a:custGeom>
              <a:rect b="b" l="l" r="r" t="t"/>
              <a:pathLst>
                <a:path extrusionOk="0" h="96689" w="54294">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2599" y="84816"/>
                    <a:pt x="40721" y="96690"/>
                    <a:pt x="27148" y="9669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5" name="Google Shape;355;p10"/>
            <p:cNvSpPr/>
            <p:nvPr/>
          </p:nvSpPr>
          <p:spPr>
            <a:xfrm>
              <a:off x="9408148" y="4927068"/>
              <a:ext cx="385153" cy="54282"/>
            </a:xfrm>
            <a:custGeom>
              <a:rect b="b" l="l" r="r" t="t"/>
              <a:pathLst>
                <a:path extrusionOk="0" h="54282" w="385153">
                  <a:moveTo>
                    <a:pt x="358007" y="54282"/>
                  </a:moveTo>
                  <a:lnTo>
                    <a:pt x="27147" y="54282"/>
                  </a:lnTo>
                  <a:cubicBezTo>
                    <a:pt x="11877" y="54282"/>
                    <a:pt x="0" y="42408"/>
                    <a:pt x="0" y="27141"/>
                  </a:cubicBezTo>
                  <a:cubicBezTo>
                    <a:pt x="0" y="11874"/>
                    <a:pt x="11877" y="0"/>
                    <a:pt x="27147" y="0"/>
                  </a:cubicBezTo>
                  <a:lnTo>
                    <a:pt x="358007" y="0"/>
                  </a:lnTo>
                  <a:cubicBezTo>
                    <a:pt x="373276" y="0"/>
                    <a:pt x="385153" y="11874"/>
                    <a:pt x="385153" y="27141"/>
                  </a:cubicBezTo>
                  <a:cubicBezTo>
                    <a:pt x="383457" y="42408"/>
                    <a:pt x="373276" y="54282"/>
                    <a:pt x="358007" y="5428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6" name="Google Shape;356;p10"/>
            <p:cNvSpPr/>
            <p:nvPr/>
          </p:nvSpPr>
          <p:spPr>
            <a:xfrm>
              <a:off x="9515041" y="4925372"/>
              <a:ext cx="54294" cy="96689"/>
            </a:xfrm>
            <a:custGeom>
              <a:rect b="b" l="l" r="r" t="t"/>
              <a:pathLst>
                <a:path extrusionOk="0" h="96689" w="54294">
                  <a:moveTo>
                    <a:pt x="27147" y="96690"/>
                  </a:moveTo>
                  <a:cubicBezTo>
                    <a:pt x="11877" y="96690"/>
                    <a:pt x="0" y="84816"/>
                    <a:pt x="0" y="69549"/>
                  </a:cubicBezTo>
                  <a:lnTo>
                    <a:pt x="0" y="27141"/>
                  </a:lnTo>
                  <a:cubicBezTo>
                    <a:pt x="0" y="11874"/>
                    <a:pt x="11877" y="0"/>
                    <a:pt x="27147" y="0"/>
                  </a:cubicBezTo>
                  <a:cubicBezTo>
                    <a:pt x="42417" y="0"/>
                    <a:pt x="54294" y="11874"/>
                    <a:pt x="54294" y="27141"/>
                  </a:cubicBezTo>
                  <a:lnTo>
                    <a:pt x="54294" y="69549"/>
                  </a:lnTo>
                  <a:cubicBezTo>
                    <a:pt x="54294" y="84816"/>
                    <a:pt x="42417" y="96690"/>
                    <a:pt x="27147" y="9669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7" name="Google Shape;357;p10"/>
            <p:cNvSpPr/>
            <p:nvPr/>
          </p:nvSpPr>
          <p:spPr>
            <a:xfrm>
              <a:off x="9662654" y="4925372"/>
              <a:ext cx="54294" cy="96689"/>
            </a:xfrm>
            <a:custGeom>
              <a:rect b="b" l="l" r="r" t="t"/>
              <a:pathLst>
                <a:path extrusionOk="0" h="96689" w="54294">
                  <a:moveTo>
                    <a:pt x="27148" y="96690"/>
                  </a:moveTo>
                  <a:cubicBezTo>
                    <a:pt x="11877" y="96690"/>
                    <a:pt x="0" y="84816"/>
                    <a:pt x="0" y="69549"/>
                  </a:cubicBezTo>
                  <a:lnTo>
                    <a:pt x="0" y="27141"/>
                  </a:lnTo>
                  <a:cubicBezTo>
                    <a:pt x="0" y="11874"/>
                    <a:pt x="11877" y="0"/>
                    <a:pt x="27148" y="0"/>
                  </a:cubicBezTo>
                  <a:cubicBezTo>
                    <a:pt x="42418" y="0"/>
                    <a:pt x="54295" y="11874"/>
                    <a:pt x="54295" y="27141"/>
                  </a:cubicBezTo>
                  <a:lnTo>
                    <a:pt x="54295" y="69549"/>
                  </a:lnTo>
                  <a:cubicBezTo>
                    <a:pt x="54295" y="84816"/>
                    <a:pt x="42418" y="96690"/>
                    <a:pt x="27148" y="9669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58" name="Google Shape;358;p10"/>
            <p:cNvSpPr/>
            <p:nvPr/>
          </p:nvSpPr>
          <p:spPr>
            <a:xfrm>
              <a:off x="10063078" y="5856650"/>
              <a:ext cx="139129" cy="196772"/>
            </a:xfrm>
            <a:custGeom>
              <a:rect b="b" l="l" r="r" t="t"/>
              <a:pathLst>
                <a:path extrusionOk="0" h="196772" w="139129">
                  <a:moveTo>
                    <a:pt x="110286" y="196773"/>
                  </a:moveTo>
                  <a:lnTo>
                    <a:pt x="27147" y="196773"/>
                  </a:lnTo>
                  <a:cubicBezTo>
                    <a:pt x="11876" y="196773"/>
                    <a:pt x="0" y="184898"/>
                    <a:pt x="0" y="169632"/>
                  </a:cubicBezTo>
                  <a:lnTo>
                    <a:pt x="0" y="106868"/>
                  </a:lnTo>
                  <a:cubicBezTo>
                    <a:pt x="0" y="91601"/>
                    <a:pt x="11876" y="79727"/>
                    <a:pt x="27147" y="79727"/>
                  </a:cubicBezTo>
                  <a:cubicBezTo>
                    <a:pt x="42418" y="79727"/>
                    <a:pt x="54294" y="91601"/>
                    <a:pt x="54294" y="106868"/>
                  </a:cubicBezTo>
                  <a:lnTo>
                    <a:pt x="54294" y="144187"/>
                  </a:lnTo>
                  <a:lnTo>
                    <a:pt x="84836" y="144187"/>
                  </a:lnTo>
                  <a:lnTo>
                    <a:pt x="84836" y="27141"/>
                  </a:lnTo>
                  <a:cubicBezTo>
                    <a:pt x="84836" y="11874"/>
                    <a:pt x="96712" y="0"/>
                    <a:pt x="111982" y="0"/>
                  </a:cubicBezTo>
                  <a:cubicBezTo>
                    <a:pt x="127253" y="0"/>
                    <a:pt x="139129" y="11874"/>
                    <a:pt x="139129" y="27141"/>
                  </a:cubicBezTo>
                  <a:lnTo>
                    <a:pt x="139129" y="171328"/>
                  </a:lnTo>
                  <a:cubicBezTo>
                    <a:pt x="135737" y="184898"/>
                    <a:pt x="125556" y="196773"/>
                    <a:pt x="110286" y="19677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grpSp>
      <p:grpSp>
        <p:nvGrpSpPr>
          <p:cNvPr id="359" name="Google Shape;359;p10"/>
          <p:cNvGrpSpPr/>
          <p:nvPr/>
        </p:nvGrpSpPr>
        <p:grpSpPr>
          <a:xfrm>
            <a:off x="5965883" y="3419525"/>
            <a:ext cx="572669" cy="571373"/>
            <a:chOff x="5255569" y="2721856"/>
            <a:chExt cx="1368631" cy="1365535"/>
          </a:xfrm>
        </p:grpSpPr>
        <p:sp>
          <p:nvSpPr>
            <p:cNvPr id="360" name="Google Shape;360;p10"/>
            <p:cNvSpPr/>
            <p:nvPr/>
          </p:nvSpPr>
          <p:spPr>
            <a:xfrm>
              <a:off x="5259691" y="2933843"/>
              <a:ext cx="914323" cy="1153548"/>
            </a:xfrm>
            <a:custGeom>
              <a:rect b="b" l="l" r="r" t="t"/>
              <a:pathLst>
                <a:path extrusionOk="0" h="1153548" w="914323">
                  <a:moveTo>
                    <a:pt x="680381" y="1153548"/>
                  </a:moveTo>
                  <a:cubicBezTo>
                    <a:pt x="305408" y="1153548"/>
                    <a:pt x="0" y="846515"/>
                    <a:pt x="0" y="469933"/>
                  </a:cubicBezTo>
                  <a:cubicBezTo>
                    <a:pt x="0" y="298605"/>
                    <a:pt x="62778" y="134062"/>
                    <a:pt x="178155" y="8534"/>
                  </a:cubicBezTo>
                  <a:cubicBezTo>
                    <a:pt x="188335" y="-1644"/>
                    <a:pt x="205302" y="-3340"/>
                    <a:pt x="215482" y="6838"/>
                  </a:cubicBezTo>
                  <a:cubicBezTo>
                    <a:pt x="225663" y="17016"/>
                    <a:pt x="227360" y="33979"/>
                    <a:pt x="217179" y="44157"/>
                  </a:cubicBezTo>
                  <a:cubicBezTo>
                    <a:pt x="110286" y="159507"/>
                    <a:pt x="52598" y="310479"/>
                    <a:pt x="52598" y="469933"/>
                  </a:cubicBezTo>
                  <a:cubicBezTo>
                    <a:pt x="52598" y="817678"/>
                    <a:pt x="334252" y="1100963"/>
                    <a:pt x="680381" y="1100963"/>
                  </a:cubicBezTo>
                  <a:cubicBezTo>
                    <a:pt x="744856" y="1100963"/>
                    <a:pt x="811028" y="1089089"/>
                    <a:pt x="878896" y="1068733"/>
                  </a:cubicBezTo>
                  <a:cubicBezTo>
                    <a:pt x="892470" y="1063644"/>
                    <a:pt x="907740" y="1072125"/>
                    <a:pt x="912830" y="1085696"/>
                  </a:cubicBezTo>
                  <a:cubicBezTo>
                    <a:pt x="917920" y="1099267"/>
                    <a:pt x="909437" y="1114533"/>
                    <a:pt x="895863" y="1119622"/>
                  </a:cubicBezTo>
                  <a:cubicBezTo>
                    <a:pt x="822905" y="1141674"/>
                    <a:pt x="749946" y="1153548"/>
                    <a:pt x="680381" y="11535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1" name="Google Shape;361;p10"/>
            <p:cNvSpPr/>
            <p:nvPr/>
          </p:nvSpPr>
          <p:spPr>
            <a:xfrm>
              <a:off x="5255569" y="2736043"/>
              <a:ext cx="403381" cy="452300"/>
            </a:xfrm>
            <a:custGeom>
              <a:rect b="b" l="l" r="r" t="t"/>
              <a:pathLst>
                <a:path extrusionOk="0" h="452300" w="403381">
                  <a:moveTo>
                    <a:pt x="163614" y="452300"/>
                  </a:moveTo>
                  <a:cubicBezTo>
                    <a:pt x="131376" y="452300"/>
                    <a:pt x="99138" y="443819"/>
                    <a:pt x="71991" y="426856"/>
                  </a:cubicBezTo>
                  <a:cubicBezTo>
                    <a:pt x="60114" y="420070"/>
                    <a:pt x="55024" y="403107"/>
                    <a:pt x="61811" y="391233"/>
                  </a:cubicBezTo>
                  <a:cubicBezTo>
                    <a:pt x="68598" y="379359"/>
                    <a:pt x="85565" y="374270"/>
                    <a:pt x="97441" y="381055"/>
                  </a:cubicBezTo>
                  <a:cubicBezTo>
                    <a:pt x="134769" y="403107"/>
                    <a:pt x="183974" y="404803"/>
                    <a:pt x="226392" y="382751"/>
                  </a:cubicBezTo>
                  <a:cubicBezTo>
                    <a:pt x="268809" y="362396"/>
                    <a:pt x="297654" y="325077"/>
                    <a:pt x="302744" y="282669"/>
                  </a:cubicBezTo>
                  <a:cubicBezTo>
                    <a:pt x="306137" y="255527"/>
                    <a:pt x="309530" y="230083"/>
                    <a:pt x="311227" y="204638"/>
                  </a:cubicBezTo>
                  <a:cubicBezTo>
                    <a:pt x="316317" y="155445"/>
                    <a:pt x="319711" y="109644"/>
                    <a:pt x="333285" y="65540"/>
                  </a:cubicBezTo>
                  <a:cubicBezTo>
                    <a:pt x="180581" y="111340"/>
                    <a:pt x="90655" y="172408"/>
                    <a:pt x="63507" y="245350"/>
                  </a:cubicBezTo>
                  <a:cubicBezTo>
                    <a:pt x="51631" y="274187"/>
                    <a:pt x="49934" y="301328"/>
                    <a:pt x="56721" y="326773"/>
                  </a:cubicBezTo>
                  <a:cubicBezTo>
                    <a:pt x="60114" y="340343"/>
                    <a:pt x="51631" y="355610"/>
                    <a:pt x="38057" y="359003"/>
                  </a:cubicBezTo>
                  <a:cubicBezTo>
                    <a:pt x="24483" y="362396"/>
                    <a:pt x="9213" y="353914"/>
                    <a:pt x="5819" y="340343"/>
                  </a:cubicBezTo>
                  <a:cubicBezTo>
                    <a:pt x="-4361" y="303024"/>
                    <a:pt x="-968" y="264009"/>
                    <a:pt x="14303" y="226690"/>
                  </a:cubicBezTo>
                  <a:cubicBezTo>
                    <a:pt x="49934" y="128304"/>
                    <a:pt x="167007" y="53666"/>
                    <a:pt x="370612" y="1080"/>
                  </a:cubicBezTo>
                  <a:cubicBezTo>
                    <a:pt x="380792" y="-2313"/>
                    <a:pt x="390973" y="2776"/>
                    <a:pt x="397759" y="9561"/>
                  </a:cubicBezTo>
                  <a:cubicBezTo>
                    <a:pt x="404546" y="18043"/>
                    <a:pt x="404546" y="28221"/>
                    <a:pt x="401153" y="38399"/>
                  </a:cubicBezTo>
                  <a:cubicBezTo>
                    <a:pt x="374006" y="89288"/>
                    <a:pt x="368915" y="145267"/>
                    <a:pt x="363825" y="209727"/>
                  </a:cubicBezTo>
                  <a:cubicBezTo>
                    <a:pt x="362128" y="235172"/>
                    <a:pt x="358735" y="262313"/>
                    <a:pt x="355342" y="289454"/>
                  </a:cubicBezTo>
                  <a:cubicBezTo>
                    <a:pt x="346858" y="348825"/>
                    <a:pt x="307834" y="401411"/>
                    <a:pt x="250145" y="430248"/>
                  </a:cubicBezTo>
                  <a:cubicBezTo>
                    <a:pt x="222998" y="445515"/>
                    <a:pt x="192457" y="452300"/>
                    <a:pt x="163614" y="45230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2" name="Google Shape;362;p10"/>
            <p:cNvSpPr/>
            <p:nvPr/>
          </p:nvSpPr>
          <p:spPr>
            <a:xfrm>
              <a:off x="5368077" y="2831302"/>
              <a:ext cx="1145170" cy="1147524"/>
            </a:xfrm>
            <a:custGeom>
              <a:rect b="b" l="l" r="r" t="t"/>
              <a:pathLst>
                <a:path extrusionOk="0" h="1147524" w="1145170">
                  <a:moveTo>
                    <a:pt x="573692" y="1147524"/>
                  </a:moveTo>
                  <a:cubicBezTo>
                    <a:pt x="424382" y="1147524"/>
                    <a:pt x="276768" y="1089850"/>
                    <a:pt x="168178" y="979589"/>
                  </a:cubicBezTo>
                  <a:cubicBezTo>
                    <a:pt x="17171" y="830313"/>
                    <a:pt x="-37124" y="611488"/>
                    <a:pt x="25655" y="406234"/>
                  </a:cubicBezTo>
                  <a:cubicBezTo>
                    <a:pt x="30745" y="392663"/>
                    <a:pt x="44318" y="384182"/>
                    <a:pt x="57892" y="389271"/>
                  </a:cubicBezTo>
                  <a:cubicBezTo>
                    <a:pt x="71466" y="394360"/>
                    <a:pt x="79949" y="407930"/>
                    <a:pt x="74859" y="421501"/>
                  </a:cubicBezTo>
                  <a:cubicBezTo>
                    <a:pt x="18867" y="606399"/>
                    <a:pt x="68072" y="806565"/>
                    <a:pt x="203809" y="942270"/>
                  </a:cubicBezTo>
                  <a:cubicBezTo>
                    <a:pt x="364997" y="1103420"/>
                    <a:pt x="616110" y="1142436"/>
                    <a:pt x="816321" y="1033871"/>
                  </a:cubicBezTo>
                  <a:cubicBezTo>
                    <a:pt x="829895" y="1027086"/>
                    <a:pt x="845166" y="1032175"/>
                    <a:pt x="851952" y="1044049"/>
                  </a:cubicBezTo>
                  <a:cubicBezTo>
                    <a:pt x="858739" y="1057620"/>
                    <a:pt x="853649" y="1072887"/>
                    <a:pt x="841772" y="1079672"/>
                  </a:cubicBezTo>
                  <a:cubicBezTo>
                    <a:pt x="758633" y="1125473"/>
                    <a:pt x="667011" y="1147524"/>
                    <a:pt x="573692" y="1147524"/>
                  </a:cubicBezTo>
                  <a:close/>
                  <a:moveTo>
                    <a:pt x="1094582" y="760764"/>
                  </a:moveTo>
                  <a:cubicBezTo>
                    <a:pt x="1091189" y="760764"/>
                    <a:pt x="1089492" y="760764"/>
                    <a:pt x="1086099" y="759068"/>
                  </a:cubicBezTo>
                  <a:cubicBezTo>
                    <a:pt x="1072525" y="753979"/>
                    <a:pt x="1064041" y="740408"/>
                    <a:pt x="1069132" y="726838"/>
                  </a:cubicBezTo>
                  <a:cubicBezTo>
                    <a:pt x="1114942" y="575866"/>
                    <a:pt x="1091189" y="407930"/>
                    <a:pt x="1001263" y="280706"/>
                  </a:cubicBezTo>
                  <a:cubicBezTo>
                    <a:pt x="992780" y="268832"/>
                    <a:pt x="996173" y="251869"/>
                    <a:pt x="1008050" y="243387"/>
                  </a:cubicBezTo>
                  <a:cubicBezTo>
                    <a:pt x="1019927" y="234906"/>
                    <a:pt x="1036894" y="238298"/>
                    <a:pt x="1045377" y="250173"/>
                  </a:cubicBezTo>
                  <a:cubicBezTo>
                    <a:pt x="1143787" y="390967"/>
                    <a:pt x="1170934" y="574169"/>
                    <a:pt x="1120033" y="742105"/>
                  </a:cubicBezTo>
                  <a:cubicBezTo>
                    <a:pt x="1116639" y="753979"/>
                    <a:pt x="1104762" y="760764"/>
                    <a:pt x="1094582" y="760764"/>
                  </a:cubicBezTo>
                  <a:close/>
                  <a:moveTo>
                    <a:pt x="882493" y="148394"/>
                  </a:moveTo>
                  <a:cubicBezTo>
                    <a:pt x="877403" y="148394"/>
                    <a:pt x="872313" y="146697"/>
                    <a:pt x="867223" y="143305"/>
                  </a:cubicBezTo>
                  <a:cubicBezTo>
                    <a:pt x="706035" y="33044"/>
                    <a:pt x="499037" y="21170"/>
                    <a:pt x="327669" y="114467"/>
                  </a:cubicBezTo>
                  <a:cubicBezTo>
                    <a:pt x="314095" y="121252"/>
                    <a:pt x="298825" y="116164"/>
                    <a:pt x="292038" y="104289"/>
                  </a:cubicBezTo>
                  <a:cubicBezTo>
                    <a:pt x="285251" y="90719"/>
                    <a:pt x="290341" y="75452"/>
                    <a:pt x="302218" y="68667"/>
                  </a:cubicBezTo>
                  <a:cubicBezTo>
                    <a:pt x="490553" y="-33112"/>
                    <a:pt x="717912" y="-21238"/>
                    <a:pt x="896067" y="100897"/>
                  </a:cubicBezTo>
                  <a:cubicBezTo>
                    <a:pt x="907944" y="109378"/>
                    <a:pt x="911337" y="124645"/>
                    <a:pt x="902854" y="138216"/>
                  </a:cubicBezTo>
                  <a:cubicBezTo>
                    <a:pt x="899461" y="145001"/>
                    <a:pt x="890977" y="148394"/>
                    <a:pt x="882493" y="1483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3" name="Google Shape;363;p10"/>
            <p:cNvSpPr/>
            <p:nvPr/>
          </p:nvSpPr>
          <p:spPr>
            <a:xfrm>
              <a:off x="5667750" y="3171380"/>
              <a:ext cx="546340" cy="461398"/>
            </a:xfrm>
            <a:custGeom>
              <a:rect b="b" l="l" r="r" t="t"/>
              <a:pathLst>
                <a:path extrusionOk="0" h="461398" w="546340">
                  <a:moveTo>
                    <a:pt x="207847" y="461398"/>
                  </a:moveTo>
                  <a:cubicBezTo>
                    <a:pt x="201060" y="461398"/>
                    <a:pt x="194273" y="458005"/>
                    <a:pt x="189183" y="452917"/>
                  </a:cubicBezTo>
                  <a:lnTo>
                    <a:pt x="7635" y="271411"/>
                  </a:lnTo>
                  <a:cubicBezTo>
                    <a:pt x="-2545" y="261233"/>
                    <a:pt x="-2545" y="244270"/>
                    <a:pt x="7635" y="234092"/>
                  </a:cubicBezTo>
                  <a:lnTo>
                    <a:pt x="102651" y="139098"/>
                  </a:lnTo>
                  <a:cubicBezTo>
                    <a:pt x="107741" y="134009"/>
                    <a:pt x="114528" y="130616"/>
                    <a:pt x="121315" y="130616"/>
                  </a:cubicBezTo>
                  <a:cubicBezTo>
                    <a:pt x="129798" y="130616"/>
                    <a:pt x="134888" y="134009"/>
                    <a:pt x="139979" y="139098"/>
                  </a:cubicBezTo>
                  <a:lnTo>
                    <a:pt x="207847" y="208647"/>
                  </a:lnTo>
                  <a:lnTo>
                    <a:pt x="406362" y="8482"/>
                  </a:lnTo>
                  <a:cubicBezTo>
                    <a:pt x="411452" y="3393"/>
                    <a:pt x="418239" y="0"/>
                    <a:pt x="425026" y="0"/>
                  </a:cubicBezTo>
                  <a:lnTo>
                    <a:pt x="425026" y="0"/>
                  </a:lnTo>
                  <a:cubicBezTo>
                    <a:pt x="431812" y="0"/>
                    <a:pt x="438600" y="3393"/>
                    <a:pt x="443690" y="8482"/>
                  </a:cubicBezTo>
                  <a:lnTo>
                    <a:pt x="538706" y="103475"/>
                  </a:lnTo>
                  <a:cubicBezTo>
                    <a:pt x="548886" y="113653"/>
                    <a:pt x="548886" y="130616"/>
                    <a:pt x="538706" y="140794"/>
                  </a:cubicBezTo>
                  <a:lnTo>
                    <a:pt x="479321" y="201862"/>
                  </a:lnTo>
                  <a:cubicBezTo>
                    <a:pt x="469140" y="212039"/>
                    <a:pt x="452173" y="212039"/>
                    <a:pt x="441993" y="201862"/>
                  </a:cubicBezTo>
                  <a:cubicBezTo>
                    <a:pt x="431812" y="191684"/>
                    <a:pt x="431812" y="174721"/>
                    <a:pt x="441993" y="164543"/>
                  </a:cubicBezTo>
                  <a:lnTo>
                    <a:pt x="482714" y="122135"/>
                  </a:lnTo>
                  <a:lnTo>
                    <a:pt x="425026" y="64460"/>
                  </a:lnTo>
                  <a:lnTo>
                    <a:pt x="226511" y="266322"/>
                  </a:lnTo>
                  <a:cubicBezTo>
                    <a:pt x="221420" y="271411"/>
                    <a:pt x="214634" y="273107"/>
                    <a:pt x="207847" y="274803"/>
                  </a:cubicBezTo>
                  <a:cubicBezTo>
                    <a:pt x="201060" y="274803"/>
                    <a:pt x="194273" y="271411"/>
                    <a:pt x="189183" y="266322"/>
                  </a:cubicBezTo>
                  <a:lnTo>
                    <a:pt x="121315" y="196773"/>
                  </a:lnTo>
                  <a:lnTo>
                    <a:pt x="63627" y="254447"/>
                  </a:lnTo>
                  <a:lnTo>
                    <a:pt x="207847" y="398634"/>
                  </a:lnTo>
                  <a:lnTo>
                    <a:pt x="386002" y="220521"/>
                  </a:lnTo>
                  <a:cubicBezTo>
                    <a:pt x="396182" y="210344"/>
                    <a:pt x="413149" y="210344"/>
                    <a:pt x="423329" y="220521"/>
                  </a:cubicBezTo>
                  <a:cubicBezTo>
                    <a:pt x="433509" y="230699"/>
                    <a:pt x="433509" y="247662"/>
                    <a:pt x="423329" y="257840"/>
                  </a:cubicBezTo>
                  <a:lnTo>
                    <a:pt x="226511" y="454613"/>
                  </a:lnTo>
                  <a:cubicBezTo>
                    <a:pt x="221420" y="459702"/>
                    <a:pt x="214634" y="461398"/>
                    <a:pt x="207847" y="4613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4" name="Google Shape;364;p10"/>
            <p:cNvSpPr/>
            <p:nvPr/>
          </p:nvSpPr>
          <p:spPr>
            <a:xfrm>
              <a:off x="6217800" y="3621427"/>
              <a:ext cx="406400" cy="452394"/>
            </a:xfrm>
            <a:custGeom>
              <a:rect b="b" l="l" r="r" t="t"/>
              <a:pathLst>
                <a:path extrusionOk="0" h="452394" w="406400">
                  <a:moveTo>
                    <a:pt x="25983" y="452394"/>
                  </a:moveTo>
                  <a:cubicBezTo>
                    <a:pt x="17499" y="452394"/>
                    <a:pt x="10712" y="449001"/>
                    <a:pt x="5622" y="442216"/>
                  </a:cubicBezTo>
                  <a:cubicBezTo>
                    <a:pt x="-1164" y="433734"/>
                    <a:pt x="-1164" y="421861"/>
                    <a:pt x="2229" y="413379"/>
                  </a:cubicBezTo>
                  <a:cubicBezTo>
                    <a:pt x="27679" y="364185"/>
                    <a:pt x="32770" y="308207"/>
                    <a:pt x="39557" y="245443"/>
                  </a:cubicBezTo>
                  <a:cubicBezTo>
                    <a:pt x="41253" y="218302"/>
                    <a:pt x="44647" y="191161"/>
                    <a:pt x="48040" y="162324"/>
                  </a:cubicBezTo>
                  <a:cubicBezTo>
                    <a:pt x="56524" y="101256"/>
                    <a:pt x="97245" y="48671"/>
                    <a:pt x="154933" y="19833"/>
                  </a:cubicBezTo>
                  <a:cubicBezTo>
                    <a:pt x="212621" y="-9004"/>
                    <a:pt x="278793" y="-5612"/>
                    <a:pt x="333087" y="24922"/>
                  </a:cubicBezTo>
                  <a:cubicBezTo>
                    <a:pt x="344964" y="31708"/>
                    <a:pt x="350054" y="48671"/>
                    <a:pt x="343268" y="60545"/>
                  </a:cubicBezTo>
                  <a:cubicBezTo>
                    <a:pt x="336481" y="72419"/>
                    <a:pt x="319514" y="77508"/>
                    <a:pt x="307637" y="70723"/>
                  </a:cubicBezTo>
                  <a:cubicBezTo>
                    <a:pt x="270309" y="48671"/>
                    <a:pt x="221104" y="46974"/>
                    <a:pt x="180383" y="67330"/>
                  </a:cubicBezTo>
                  <a:cubicBezTo>
                    <a:pt x="137966" y="87686"/>
                    <a:pt x="109122" y="125005"/>
                    <a:pt x="102335" y="169109"/>
                  </a:cubicBezTo>
                  <a:cubicBezTo>
                    <a:pt x="98941" y="196250"/>
                    <a:pt x="95548" y="223391"/>
                    <a:pt x="93851" y="248836"/>
                  </a:cubicBezTo>
                  <a:cubicBezTo>
                    <a:pt x="90458" y="296333"/>
                    <a:pt x="85367" y="342133"/>
                    <a:pt x="73491" y="384541"/>
                  </a:cubicBezTo>
                  <a:cubicBezTo>
                    <a:pt x="226195" y="337045"/>
                    <a:pt x="316120" y="277674"/>
                    <a:pt x="343268" y="204732"/>
                  </a:cubicBezTo>
                  <a:cubicBezTo>
                    <a:pt x="355145" y="175895"/>
                    <a:pt x="356841" y="147057"/>
                    <a:pt x="348358" y="125005"/>
                  </a:cubicBezTo>
                  <a:cubicBezTo>
                    <a:pt x="343268" y="111434"/>
                    <a:pt x="351751" y="96167"/>
                    <a:pt x="365325" y="91079"/>
                  </a:cubicBezTo>
                  <a:cubicBezTo>
                    <a:pt x="378899" y="85989"/>
                    <a:pt x="394169" y="94471"/>
                    <a:pt x="399259" y="108042"/>
                  </a:cubicBezTo>
                  <a:cubicBezTo>
                    <a:pt x="411136" y="141968"/>
                    <a:pt x="407742" y="182680"/>
                    <a:pt x="392472" y="223391"/>
                  </a:cubicBezTo>
                  <a:cubicBezTo>
                    <a:pt x="355145" y="321777"/>
                    <a:pt x="241465" y="394719"/>
                    <a:pt x="36163" y="449001"/>
                  </a:cubicBezTo>
                  <a:cubicBezTo>
                    <a:pt x="31073" y="452394"/>
                    <a:pt x="27679" y="452394"/>
                    <a:pt x="25983" y="4523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5" name="Google Shape;365;p10"/>
            <p:cNvSpPr/>
            <p:nvPr/>
          </p:nvSpPr>
          <p:spPr>
            <a:xfrm>
              <a:off x="5705952" y="2721856"/>
              <a:ext cx="916198" cy="1153495"/>
            </a:xfrm>
            <a:custGeom>
              <a:rect b="b" l="l" r="r" t="t"/>
              <a:pathLst>
                <a:path extrusionOk="0" h="1153495" w="916198">
                  <a:moveTo>
                    <a:pt x="715986" y="1153496"/>
                  </a:moveTo>
                  <a:cubicBezTo>
                    <a:pt x="709199" y="1153496"/>
                    <a:pt x="702412" y="1151800"/>
                    <a:pt x="697323" y="1146710"/>
                  </a:cubicBezTo>
                  <a:cubicBezTo>
                    <a:pt x="687142" y="1136532"/>
                    <a:pt x="685445" y="1119569"/>
                    <a:pt x="695626" y="1109392"/>
                  </a:cubicBezTo>
                  <a:cubicBezTo>
                    <a:pt x="802518" y="992345"/>
                    <a:pt x="861903" y="841373"/>
                    <a:pt x="861903" y="683616"/>
                  </a:cubicBezTo>
                  <a:cubicBezTo>
                    <a:pt x="861903" y="337567"/>
                    <a:pt x="580249" y="54282"/>
                    <a:pt x="232423" y="54282"/>
                  </a:cubicBezTo>
                  <a:cubicBezTo>
                    <a:pt x="162859" y="54282"/>
                    <a:pt x="96687" y="64460"/>
                    <a:pt x="35606" y="86512"/>
                  </a:cubicBezTo>
                  <a:cubicBezTo>
                    <a:pt x="22032" y="91601"/>
                    <a:pt x="6761" y="84816"/>
                    <a:pt x="1671" y="69549"/>
                  </a:cubicBezTo>
                  <a:cubicBezTo>
                    <a:pt x="-3419" y="55979"/>
                    <a:pt x="3368" y="40712"/>
                    <a:pt x="18638" y="35623"/>
                  </a:cubicBezTo>
                  <a:cubicBezTo>
                    <a:pt x="86507" y="11874"/>
                    <a:pt x="157768" y="0"/>
                    <a:pt x="234120" y="0"/>
                  </a:cubicBezTo>
                  <a:cubicBezTo>
                    <a:pt x="609093" y="0"/>
                    <a:pt x="916198" y="305337"/>
                    <a:pt x="916198" y="681920"/>
                  </a:cubicBezTo>
                  <a:cubicBezTo>
                    <a:pt x="916198" y="853248"/>
                    <a:pt x="851723" y="1017790"/>
                    <a:pt x="736347" y="1145014"/>
                  </a:cubicBezTo>
                  <a:cubicBezTo>
                    <a:pt x="729560" y="1150103"/>
                    <a:pt x="722773" y="1153496"/>
                    <a:pt x="715986" y="11534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grpSp>
      <p:grpSp>
        <p:nvGrpSpPr>
          <p:cNvPr id="366" name="Google Shape;366;p10"/>
          <p:cNvGrpSpPr/>
          <p:nvPr/>
        </p:nvGrpSpPr>
        <p:grpSpPr>
          <a:xfrm>
            <a:off x="6039980" y="2527278"/>
            <a:ext cx="548432" cy="551498"/>
            <a:chOff x="3291083" y="6779447"/>
            <a:chExt cx="1310709" cy="1318038"/>
          </a:xfrm>
        </p:grpSpPr>
        <p:sp>
          <p:nvSpPr>
            <p:cNvPr id="367" name="Google Shape;367;p10"/>
            <p:cNvSpPr/>
            <p:nvPr/>
          </p:nvSpPr>
          <p:spPr>
            <a:xfrm>
              <a:off x="3731309" y="6779447"/>
              <a:ext cx="593560" cy="415597"/>
            </a:xfrm>
            <a:custGeom>
              <a:rect b="b" l="l" r="r" t="t"/>
              <a:pathLst>
                <a:path extrusionOk="0" h="415597" w="593560">
                  <a:moveTo>
                    <a:pt x="568044" y="415598"/>
                  </a:moveTo>
                  <a:cubicBezTo>
                    <a:pt x="559561" y="415598"/>
                    <a:pt x="551077" y="410509"/>
                    <a:pt x="545987" y="403723"/>
                  </a:cubicBezTo>
                  <a:lnTo>
                    <a:pt x="388193" y="132313"/>
                  </a:lnTo>
                  <a:cubicBezTo>
                    <a:pt x="357652" y="79727"/>
                    <a:pt x="306751" y="50890"/>
                    <a:pt x="247366" y="50890"/>
                  </a:cubicBezTo>
                  <a:cubicBezTo>
                    <a:pt x="186285" y="50890"/>
                    <a:pt x="137080" y="79727"/>
                    <a:pt x="104842" y="132313"/>
                  </a:cubicBezTo>
                  <a:lnTo>
                    <a:pt x="47154" y="234092"/>
                  </a:lnTo>
                  <a:cubicBezTo>
                    <a:pt x="40368" y="245966"/>
                    <a:pt x="25097" y="251055"/>
                    <a:pt x="13220" y="244270"/>
                  </a:cubicBezTo>
                  <a:cubicBezTo>
                    <a:pt x="1343" y="237484"/>
                    <a:pt x="-3747" y="222218"/>
                    <a:pt x="3040" y="210343"/>
                  </a:cubicBezTo>
                  <a:lnTo>
                    <a:pt x="60728" y="106868"/>
                  </a:lnTo>
                  <a:cubicBezTo>
                    <a:pt x="103146" y="37319"/>
                    <a:pt x="169317" y="0"/>
                    <a:pt x="247366" y="0"/>
                  </a:cubicBezTo>
                  <a:cubicBezTo>
                    <a:pt x="325415" y="0"/>
                    <a:pt x="393283" y="39015"/>
                    <a:pt x="432308" y="106868"/>
                  </a:cubicBezTo>
                  <a:lnTo>
                    <a:pt x="590102" y="378279"/>
                  </a:lnTo>
                  <a:cubicBezTo>
                    <a:pt x="596888" y="390153"/>
                    <a:pt x="593495" y="405420"/>
                    <a:pt x="581618" y="412205"/>
                  </a:cubicBezTo>
                  <a:cubicBezTo>
                    <a:pt x="576528" y="415598"/>
                    <a:pt x="571438" y="415598"/>
                    <a:pt x="568044" y="41559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8" name="Google Shape;368;p10"/>
            <p:cNvSpPr/>
            <p:nvPr/>
          </p:nvSpPr>
          <p:spPr>
            <a:xfrm>
              <a:off x="3844635" y="6921937"/>
              <a:ext cx="369948" cy="456309"/>
            </a:xfrm>
            <a:custGeom>
              <a:rect b="b" l="l" r="r" t="t"/>
              <a:pathLst>
                <a:path extrusionOk="0" h="456309" w="369948">
                  <a:moveTo>
                    <a:pt x="344432" y="456309"/>
                  </a:moveTo>
                  <a:cubicBezTo>
                    <a:pt x="335949" y="456309"/>
                    <a:pt x="327465" y="451221"/>
                    <a:pt x="322375" y="442739"/>
                  </a:cubicBezTo>
                  <a:lnTo>
                    <a:pt x="132343" y="113653"/>
                  </a:lnTo>
                  <a:cubicBezTo>
                    <a:pt x="110286" y="72942"/>
                    <a:pt x="71262" y="50890"/>
                    <a:pt x="25451" y="50890"/>
                  </a:cubicBezTo>
                  <a:cubicBezTo>
                    <a:pt x="11877" y="50890"/>
                    <a:pt x="0" y="39016"/>
                    <a:pt x="0" y="25445"/>
                  </a:cubicBezTo>
                  <a:cubicBezTo>
                    <a:pt x="0" y="11874"/>
                    <a:pt x="11877" y="0"/>
                    <a:pt x="25451" y="0"/>
                  </a:cubicBezTo>
                  <a:cubicBezTo>
                    <a:pt x="89926" y="0"/>
                    <a:pt x="144220" y="32230"/>
                    <a:pt x="176458" y="88209"/>
                  </a:cubicBezTo>
                  <a:lnTo>
                    <a:pt x="366490" y="417294"/>
                  </a:lnTo>
                  <a:cubicBezTo>
                    <a:pt x="373276" y="429169"/>
                    <a:pt x="369883" y="444435"/>
                    <a:pt x="358006" y="451221"/>
                  </a:cubicBezTo>
                  <a:cubicBezTo>
                    <a:pt x="352916" y="454613"/>
                    <a:pt x="349522" y="456309"/>
                    <a:pt x="344432" y="45630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69" name="Google Shape;369;p10"/>
            <p:cNvSpPr/>
            <p:nvPr/>
          </p:nvSpPr>
          <p:spPr>
            <a:xfrm>
              <a:off x="4068601" y="7179543"/>
              <a:ext cx="402120" cy="381906"/>
            </a:xfrm>
            <a:custGeom>
              <a:rect b="b" l="l" r="r" t="t"/>
              <a:pathLst>
                <a:path extrusionOk="0" h="381906" w="402120">
                  <a:moveTo>
                    <a:pt x="334252" y="381906"/>
                  </a:moveTo>
                  <a:cubicBezTo>
                    <a:pt x="330859" y="381906"/>
                    <a:pt x="327465" y="381906"/>
                    <a:pt x="324072" y="380210"/>
                  </a:cubicBezTo>
                  <a:lnTo>
                    <a:pt x="15270" y="249593"/>
                  </a:lnTo>
                  <a:cubicBezTo>
                    <a:pt x="6787" y="246201"/>
                    <a:pt x="0" y="237719"/>
                    <a:pt x="0" y="227541"/>
                  </a:cubicBezTo>
                  <a:cubicBezTo>
                    <a:pt x="0" y="217363"/>
                    <a:pt x="5090" y="208882"/>
                    <a:pt x="13573" y="203793"/>
                  </a:cubicBezTo>
                  <a:lnTo>
                    <a:pt x="108589" y="149511"/>
                  </a:lnTo>
                  <a:cubicBezTo>
                    <a:pt x="120466" y="142726"/>
                    <a:pt x="135737" y="146118"/>
                    <a:pt x="142524" y="159689"/>
                  </a:cubicBezTo>
                  <a:cubicBezTo>
                    <a:pt x="149310" y="171563"/>
                    <a:pt x="145917" y="186830"/>
                    <a:pt x="132343" y="193615"/>
                  </a:cubicBezTo>
                  <a:lnTo>
                    <a:pt x="83139" y="222453"/>
                  </a:lnTo>
                  <a:lnTo>
                    <a:pt x="312195" y="319142"/>
                  </a:lnTo>
                  <a:lnTo>
                    <a:pt x="342735" y="73176"/>
                  </a:lnTo>
                  <a:lnTo>
                    <a:pt x="291834" y="102014"/>
                  </a:lnTo>
                  <a:cubicBezTo>
                    <a:pt x="279957" y="108799"/>
                    <a:pt x="264687" y="105406"/>
                    <a:pt x="257900" y="91836"/>
                  </a:cubicBezTo>
                  <a:cubicBezTo>
                    <a:pt x="251113" y="79962"/>
                    <a:pt x="254507" y="64695"/>
                    <a:pt x="268080" y="57910"/>
                  </a:cubicBezTo>
                  <a:lnTo>
                    <a:pt x="363096" y="3627"/>
                  </a:lnTo>
                  <a:cubicBezTo>
                    <a:pt x="371579" y="-1461"/>
                    <a:pt x="381760" y="-1461"/>
                    <a:pt x="390243" y="5324"/>
                  </a:cubicBezTo>
                  <a:cubicBezTo>
                    <a:pt x="398727" y="10413"/>
                    <a:pt x="402120" y="20590"/>
                    <a:pt x="402120" y="29072"/>
                  </a:cubicBezTo>
                  <a:lnTo>
                    <a:pt x="361399" y="359854"/>
                  </a:lnTo>
                  <a:cubicBezTo>
                    <a:pt x="359703" y="368336"/>
                    <a:pt x="356309" y="375121"/>
                    <a:pt x="349522" y="378514"/>
                  </a:cubicBezTo>
                  <a:cubicBezTo>
                    <a:pt x="342735" y="381906"/>
                    <a:pt x="339342" y="381906"/>
                    <a:pt x="334252" y="381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0" name="Google Shape;370;p10"/>
            <p:cNvSpPr/>
            <p:nvPr/>
          </p:nvSpPr>
          <p:spPr>
            <a:xfrm>
              <a:off x="3291083" y="7344674"/>
              <a:ext cx="360126" cy="605231"/>
            </a:xfrm>
            <a:custGeom>
              <a:rect b="b" l="l" r="r" t="t"/>
              <a:pathLst>
                <a:path extrusionOk="0" h="605231" w="360126">
                  <a:moveTo>
                    <a:pt x="334676" y="605232"/>
                  </a:moveTo>
                  <a:lnTo>
                    <a:pt x="215906" y="605232"/>
                  </a:lnTo>
                  <a:cubicBezTo>
                    <a:pt x="136161" y="605232"/>
                    <a:pt x="68293" y="566217"/>
                    <a:pt x="29268" y="498364"/>
                  </a:cubicBezTo>
                  <a:cubicBezTo>
                    <a:pt x="-9756" y="430511"/>
                    <a:pt x="-9756" y="352480"/>
                    <a:pt x="29268" y="284628"/>
                  </a:cubicBezTo>
                  <a:lnTo>
                    <a:pt x="185366" y="13217"/>
                  </a:lnTo>
                  <a:cubicBezTo>
                    <a:pt x="192153" y="1343"/>
                    <a:pt x="207423" y="-3746"/>
                    <a:pt x="219300" y="3039"/>
                  </a:cubicBezTo>
                  <a:cubicBezTo>
                    <a:pt x="231177" y="9824"/>
                    <a:pt x="236267" y="25091"/>
                    <a:pt x="229480" y="36965"/>
                  </a:cubicBezTo>
                  <a:lnTo>
                    <a:pt x="73383" y="308376"/>
                  </a:lnTo>
                  <a:cubicBezTo>
                    <a:pt x="42842" y="360962"/>
                    <a:pt x="42842" y="420333"/>
                    <a:pt x="73383" y="471222"/>
                  </a:cubicBezTo>
                  <a:cubicBezTo>
                    <a:pt x="103923" y="523809"/>
                    <a:pt x="154825" y="552646"/>
                    <a:pt x="215906" y="552646"/>
                  </a:cubicBezTo>
                  <a:lnTo>
                    <a:pt x="334676" y="552646"/>
                  </a:lnTo>
                  <a:cubicBezTo>
                    <a:pt x="348250" y="552646"/>
                    <a:pt x="360127" y="564520"/>
                    <a:pt x="360127" y="578091"/>
                  </a:cubicBezTo>
                  <a:cubicBezTo>
                    <a:pt x="360127" y="591661"/>
                    <a:pt x="348250" y="605232"/>
                    <a:pt x="334676" y="60523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1" name="Google Shape;371;p10"/>
            <p:cNvSpPr/>
            <p:nvPr/>
          </p:nvSpPr>
          <p:spPr>
            <a:xfrm>
              <a:off x="3474960" y="7348590"/>
              <a:ext cx="261904" cy="528374"/>
            </a:xfrm>
            <a:custGeom>
              <a:rect b="b" l="l" r="r" t="t"/>
              <a:pathLst>
                <a:path extrusionOk="0" h="528374" w="261904">
                  <a:moveTo>
                    <a:pt x="45603" y="528374"/>
                  </a:moveTo>
                  <a:cubicBezTo>
                    <a:pt x="37120" y="528374"/>
                    <a:pt x="28636" y="523285"/>
                    <a:pt x="23546" y="514804"/>
                  </a:cubicBezTo>
                  <a:cubicBezTo>
                    <a:pt x="-8691" y="458825"/>
                    <a:pt x="-6995" y="396062"/>
                    <a:pt x="23546" y="341779"/>
                  </a:cubicBezTo>
                  <a:lnTo>
                    <a:pt x="215274" y="12693"/>
                  </a:lnTo>
                  <a:cubicBezTo>
                    <a:pt x="222061" y="819"/>
                    <a:pt x="237332" y="-4270"/>
                    <a:pt x="249209" y="4212"/>
                  </a:cubicBezTo>
                  <a:cubicBezTo>
                    <a:pt x="261086" y="10997"/>
                    <a:pt x="266176" y="26264"/>
                    <a:pt x="257692" y="38138"/>
                  </a:cubicBezTo>
                  <a:lnTo>
                    <a:pt x="65964" y="367224"/>
                  </a:lnTo>
                  <a:cubicBezTo>
                    <a:pt x="43907" y="406239"/>
                    <a:pt x="43907" y="450343"/>
                    <a:pt x="65964" y="489359"/>
                  </a:cubicBezTo>
                  <a:cubicBezTo>
                    <a:pt x="72751" y="501232"/>
                    <a:pt x="69357" y="516500"/>
                    <a:pt x="55784" y="523285"/>
                  </a:cubicBezTo>
                  <a:cubicBezTo>
                    <a:pt x="54087" y="528374"/>
                    <a:pt x="50694" y="528374"/>
                    <a:pt x="45603" y="52837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2" name="Google Shape;372;p10"/>
            <p:cNvSpPr/>
            <p:nvPr/>
          </p:nvSpPr>
          <p:spPr>
            <a:xfrm>
              <a:off x="3426919" y="7071061"/>
              <a:ext cx="401073" cy="383520"/>
            </a:xfrm>
            <a:custGeom>
              <a:rect b="b" l="l" r="r" t="t"/>
              <a:pathLst>
                <a:path extrusionOk="0" h="383520" w="401073">
                  <a:moveTo>
                    <a:pt x="378692" y="383520"/>
                  </a:moveTo>
                  <a:cubicBezTo>
                    <a:pt x="373601" y="383520"/>
                    <a:pt x="370208" y="381825"/>
                    <a:pt x="366814" y="380128"/>
                  </a:cubicBezTo>
                  <a:lnTo>
                    <a:pt x="271799" y="325846"/>
                  </a:lnTo>
                  <a:cubicBezTo>
                    <a:pt x="259922" y="319061"/>
                    <a:pt x="254832" y="303794"/>
                    <a:pt x="261618" y="291919"/>
                  </a:cubicBezTo>
                  <a:cubicBezTo>
                    <a:pt x="268405" y="280045"/>
                    <a:pt x="283676" y="274956"/>
                    <a:pt x="295553" y="281741"/>
                  </a:cubicBezTo>
                  <a:lnTo>
                    <a:pt x="344757" y="310579"/>
                  </a:lnTo>
                  <a:lnTo>
                    <a:pt x="314217" y="62917"/>
                  </a:lnTo>
                  <a:lnTo>
                    <a:pt x="83464" y="159607"/>
                  </a:lnTo>
                  <a:lnTo>
                    <a:pt x="134365" y="188444"/>
                  </a:lnTo>
                  <a:cubicBezTo>
                    <a:pt x="146242" y="195230"/>
                    <a:pt x="151332" y="210496"/>
                    <a:pt x="142849" y="224067"/>
                  </a:cubicBezTo>
                  <a:cubicBezTo>
                    <a:pt x="136062" y="235941"/>
                    <a:pt x="120791" y="241030"/>
                    <a:pt x="107218" y="232548"/>
                  </a:cubicBezTo>
                  <a:lnTo>
                    <a:pt x="12202" y="176570"/>
                  </a:lnTo>
                  <a:cubicBezTo>
                    <a:pt x="3718" y="171481"/>
                    <a:pt x="-1372" y="162999"/>
                    <a:pt x="325" y="152822"/>
                  </a:cubicBezTo>
                  <a:cubicBezTo>
                    <a:pt x="325" y="142644"/>
                    <a:pt x="7112" y="134162"/>
                    <a:pt x="15595" y="130769"/>
                  </a:cubicBezTo>
                  <a:lnTo>
                    <a:pt x="324397" y="1849"/>
                  </a:lnTo>
                  <a:cubicBezTo>
                    <a:pt x="331184" y="-1543"/>
                    <a:pt x="339667" y="153"/>
                    <a:pt x="346454" y="3545"/>
                  </a:cubicBezTo>
                  <a:cubicBezTo>
                    <a:pt x="353241" y="6938"/>
                    <a:pt x="358331" y="13723"/>
                    <a:pt x="358331" y="22205"/>
                  </a:cubicBezTo>
                  <a:lnTo>
                    <a:pt x="400749" y="352987"/>
                  </a:lnTo>
                  <a:cubicBezTo>
                    <a:pt x="402445" y="363165"/>
                    <a:pt x="397355" y="371647"/>
                    <a:pt x="388872" y="376735"/>
                  </a:cubicBezTo>
                  <a:cubicBezTo>
                    <a:pt x="388872" y="381825"/>
                    <a:pt x="383782" y="383520"/>
                    <a:pt x="378692" y="3835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3" name="Google Shape;373;p10"/>
            <p:cNvSpPr/>
            <p:nvPr/>
          </p:nvSpPr>
          <p:spPr>
            <a:xfrm>
              <a:off x="4049937" y="7551206"/>
              <a:ext cx="551855" cy="437715"/>
            </a:xfrm>
            <a:custGeom>
              <a:rect b="b" l="l" r="r" t="t"/>
              <a:pathLst>
                <a:path extrusionOk="0" h="437715" w="551855">
                  <a:moveTo>
                    <a:pt x="335949" y="437715"/>
                  </a:moveTo>
                  <a:lnTo>
                    <a:pt x="25451" y="437715"/>
                  </a:lnTo>
                  <a:cubicBezTo>
                    <a:pt x="11877" y="437715"/>
                    <a:pt x="0" y="425841"/>
                    <a:pt x="0" y="412271"/>
                  </a:cubicBezTo>
                  <a:cubicBezTo>
                    <a:pt x="0" y="398700"/>
                    <a:pt x="11877" y="386826"/>
                    <a:pt x="25451" y="386826"/>
                  </a:cubicBezTo>
                  <a:lnTo>
                    <a:pt x="335949" y="386826"/>
                  </a:lnTo>
                  <a:cubicBezTo>
                    <a:pt x="395334" y="386826"/>
                    <a:pt x="447931" y="356292"/>
                    <a:pt x="478472" y="305403"/>
                  </a:cubicBezTo>
                  <a:cubicBezTo>
                    <a:pt x="509013" y="252817"/>
                    <a:pt x="509013" y="195142"/>
                    <a:pt x="478472" y="140860"/>
                  </a:cubicBezTo>
                  <a:lnTo>
                    <a:pt x="419087" y="39081"/>
                  </a:lnTo>
                  <a:cubicBezTo>
                    <a:pt x="412301" y="27207"/>
                    <a:pt x="415694" y="11940"/>
                    <a:pt x="427571" y="3458"/>
                  </a:cubicBezTo>
                  <a:cubicBezTo>
                    <a:pt x="439448" y="-3327"/>
                    <a:pt x="454718" y="66"/>
                    <a:pt x="463202" y="11940"/>
                  </a:cubicBezTo>
                  <a:lnTo>
                    <a:pt x="522587" y="113719"/>
                  </a:lnTo>
                  <a:cubicBezTo>
                    <a:pt x="561611" y="183268"/>
                    <a:pt x="561611" y="261299"/>
                    <a:pt x="522587" y="329152"/>
                  </a:cubicBezTo>
                  <a:cubicBezTo>
                    <a:pt x="481866" y="398700"/>
                    <a:pt x="412301" y="437715"/>
                    <a:pt x="335949" y="4377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4" name="Google Shape;374;p10"/>
            <p:cNvSpPr/>
            <p:nvPr/>
          </p:nvSpPr>
          <p:spPr>
            <a:xfrm>
              <a:off x="3943044" y="7677676"/>
              <a:ext cx="559036" cy="124649"/>
            </a:xfrm>
            <a:custGeom>
              <a:rect b="b" l="l" r="r" t="t"/>
              <a:pathLst>
                <a:path extrusionOk="0" h="124649" w="559036">
                  <a:moveTo>
                    <a:pt x="405514" y="124650"/>
                  </a:moveTo>
                  <a:lnTo>
                    <a:pt x="25451" y="124650"/>
                  </a:lnTo>
                  <a:cubicBezTo>
                    <a:pt x="11877" y="124650"/>
                    <a:pt x="0" y="112775"/>
                    <a:pt x="0" y="99205"/>
                  </a:cubicBezTo>
                  <a:cubicBezTo>
                    <a:pt x="0" y="85635"/>
                    <a:pt x="11877" y="73760"/>
                    <a:pt x="25451" y="73760"/>
                  </a:cubicBezTo>
                  <a:lnTo>
                    <a:pt x="405514" y="73760"/>
                  </a:lnTo>
                  <a:cubicBezTo>
                    <a:pt x="451325" y="73760"/>
                    <a:pt x="488653" y="51708"/>
                    <a:pt x="512406" y="12693"/>
                  </a:cubicBezTo>
                  <a:cubicBezTo>
                    <a:pt x="519193" y="819"/>
                    <a:pt x="534464" y="-4270"/>
                    <a:pt x="546341" y="4212"/>
                  </a:cubicBezTo>
                  <a:cubicBezTo>
                    <a:pt x="558218" y="10997"/>
                    <a:pt x="563308" y="26264"/>
                    <a:pt x="554824" y="38138"/>
                  </a:cubicBezTo>
                  <a:cubicBezTo>
                    <a:pt x="525980" y="94116"/>
                    <a:pt x="469989" y="124650"/>
                    <a:pt x="405514" y="12465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sp>
          <p:nvSpPr>
            <p:cNvPr id="375" name="Google Shape;375;p10"/>
            <p:cNvSpPr/>
            <p:nvPr/>
          </p:nvSpPr>
          <p:spPr>
            <a:xfrm>
              <a:off x="3678357" y="7643192"/>
              <a:ext cx="317284" cy="454293"/>
            </a:xfrm>
            <a:custGeom>
              <a:rect b="b" l="l" r="r" t="t"/>
              <a:pathLst>
                <a:path extrusionOk="0" h="454293" w="317284">
                  <a:moveTo>
                    <a:pt x="291834" y="454293"/>
                  </a:moveTo>
                  <a:cubicBezTo>
                    <a:pt x="286744" y="454293"/>
                    <a:pt x="281654" y="452596"/>
                    <a:pt x="276564" y="449205"/>
                  </a:cubicBezTo>
                  <a:lnTo>
                    <a:pt x="10180" y="247342"/>
                  </a:lnTo>
                  <a:cubicBezTo>
                    <a:pt x="3393" y="242254"/>
                    <a:pt x="0" y="235468"/>
                    <a:pt x="0" y="226986"/>
                  </a:cubicBezTo>
                  <a:cubicBezTo>
                    <a:pt x="0" y="218505"/>
                    <a:pt x="3393" y="211720"/>
                    <a:pt x="10180" y="206630"/>
                  </a:cubicBezTo>
                  <a:lnTo>
                    <a:pt x="276564" y="4769"/>
                  </a:lnTo>
                  <a:cubicBezTo>
                    <a:pt x="285047" y="-320"/>
                    <a:pt x="295227" y="-2016"/>
                    <a:pt x="303711" y="3073"/>
                  </a:cubicBezTo>
                  <a:cubicBezTo>
                    <a:pt x="312195" y="8162"/>
                    <a:pt x="317285" y="16643"/>
                    <a:pt x="317285" y="25125"/>
                  </a:cubicBezTo>
                  <a:lnTo>
                    <a:pt x="317285" y="133689"/>
                  </a:lnTo>
                  <a:cubicBezTo>
                    <a:pt x="317285" y="147259"/>
                    <a:pt x="305408" y="159134"/>
                    <a:pt x="291834" y="159134"/>
                  </a:cubicBezTo>
                  <a:cubicBezTo>
                    <a:pt x="278260" y="159134"/>
                    <a:pt x="266383" y="147259"/>
                    <a:pt x="266383" y="133689"/>
                  </a:cubicBezTo>
                  <a:lnTo>
                    <a:pt x="266383" y="76015"/>
                  </a:lnTo>
                  <a:lnTo>
                    <a:pt x="67868" y="226986"/>
                  </a:lnTo>
                  <a:lnTo>
                    <a:pt x="266383" y="377959"/>
                  </a:lnTo>
                  <a:lnTo>
                    <a:pt x="266383" y="320284"/>
                  </a:lnTo>
                  <a:cubicBezTo>
                    <a:pt x="266383" y="306714"/>
                    <a:pt x="278260" y="294839"/>
                    <a:pt x="291834" y="294839"/>
                  </a:cubicBezTo>
                  <a:cubicBezTo>
                    <a:pt x="305408" y="294839"/>
                    <a:pt x="317285" y="306714"/>
                    <a:pt x="317285" y="320284"/>
                  </a:cubicBezTo>
                  <a:lnTo>
                    <a:pt x="317285" y="428849"/>
                  </a:lnTo>
                  <a:cubicBezTo>
                    <a:pt x="317285" y="439026"/>
                    <a:pt x="312195" y="447508"/>
                    <a:pt x="303711" y="450901"/>
                  </a:cubicBezTo>
                  <a:cubicBezTo>
                    <a:pt x="298621" y="452596"/>
                    <a:pt x="295227" y="454293"/>
                    <a:pt x="291834" y="45429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99">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id="381" name="Google Shape;381;p11"/>
          <p:cNvPicPr preferRelativeResize="0"/>
          <p:nvPr/>
        </p:nvPicPr>
        <p:blipFill rotWithShape="1">
          <a:blip r:embed="rId3">
            <a:alphaModFix/>
          </a:blip>
          <a:srcRect b="19081" l="2248" r="22567" t="27126"/>
          <a:stretch/>
        </p:blipFill>
        <p:spPr>
          <a:xfrm>
            <a:off x="0" y="1041722"/>
            <a:ext cx="12196984" cy="5816278"/>
          </a:xfrm>
          <a:prstGeom prst="rect">
            <a:avLst/>
          </a:prstGeom>
          <a:noFill/>
          <a:ln>
            <a:noFill/>
          </a:ln>
        </p:spPr>
      </p:pic>
      <p:grpSp>
        <p:nvGrpSpPr>
          <p:cNvPr id="382" name="Google Shape;382;p11"/>
          <p:cNvGrpSpPr/>
          <p:nvPr/>
        </p:nvGrpSpPr>
        <p:grpSpPr>
          <a:xfrm>
            <a:off x="5465058" y="4543782"/>
            <a:ext cx="261801" cy="393785"/>
            <a:chOff x="6623037" y="3176847"/>
            <a:chExt cx="246156" cy="370253"/>
          </a:xfrm>
        </p:grpSpPr>
        <p:sp>
          <p:nvSpPr>
            <p:cNvPr id="383" name="Google Shape;383;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4" name="Google Shape;384;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5" name="Google Shape;385;p11"/>
          <p:cNvGrpSpPr/>
          <p:nvPr/>
        </p:nvGrpSpPr>
        <p:grpSpPr>
          <a:xfrm>
            <a:off x="4006284" y="2810494"/>
            <a:ext cx="261801" cy="393785"/>
            <a:chOff x="6623037" y="3176847"/>
            <a:chExt cx="246156" cy="370253"/>
          </a:xfrm>
        </p:grpSpPr>
        <p:sp>
          <p:nvSpPr>
            <p:cNvPr id="386" name="Google Shape;386;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7" name="Google Shape;387;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88" name="Google Shape;388;p11"/>
          <p:cNvGrpSpPr/>
          <p:nvPr/>
        </p:nvGrpSpPr>
        <p:grpSpPr>
          <a:xfrm>
            <a:off x="1382513" y="4664354"/>
            <a:ext cx="261801" cy="393786"/>
            <a:chOff x="6623037" y="3176847"/>
            <a:chExt cx="246156" cy="370253"/>
          </a:xfrm>
        </p:grpSpPr>
        <p:sp>
          <p:nvSpPr>
            <p:cNvPr id="389" name="Google Shape;389;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0" name="Google Shape;390;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91" name="Google Shape;391;p11"/>
          <p:cNvGrpSpPr/>
          <p:nvPr/>
        </p:nvGrpSpPr>
        <p:grpSpPr>
          <a:xfrm>
            <a:off x="7650122" y="3685058"/>
            <a:ext cx="261801" cy="393785"/>
            <a:chOff x="6623037" y="3176847"/>
            <a:chExt cx="246156" cy="370253"/>
          </a:xfrm>
        </p:grpSpPr>
        <p:sp>
          <p:nvSpPr>
            <p:cNvPr id="392" name="Google Shape;392;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3" name="Google Shape;393;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94" name="Google Shape;394;p11"/>
          <p:cNvGrpSpPr/>
          <p:nvPr/>
        </p:nvGrpSpPr>
        <p:grpSpPr>
          <a:xfrm>
            <a:off x="9648425" y="5713374"/>
            <a:ext cx="261801" cy="393785"/>
            <a:chOff x="6623037" y="3176847"/>
            <a:chExt cx="246156" cy="370253"/>
          </a:xfrm>
        </p:grpSpPr>
        <p:sp>
          <p:nvSpPr>
            <p:cNvPr id="395" name="Google Shape;395;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6" name="Google Shape;396;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397" name="Google Shape;397;p11"/>
          <p:cNvGrpSpPr/>
          <p:nvPr/>
        </p:nvGrpSpPr>
        <p:grpSpPr>
          <a:xfrm>
            <a:off x="3072507" y="1244110"/>
            <a:ext cx="261801" cy="393785"/>
            <a:chOff x="6623037" y="3176847"/>
            <a:chExt cx="246156" cy="370253"/>
          </a:xfrm>
        </p:grpSpPr>
        <p:sp>
          <p:nvSpPr>
            <p:cNvPr id="398" name="Google Shape;398;p11"/>
            <p:cNvSpPr/>
            <p:nvPr/>
          </p:nvSpPr>
          <p:spPr>
            <a:xfrm>
              <a:off x="6623037" y="3176847"/>
              <a:ext cx="246156" cy="370253"/>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9" name="Google Shape;399;p11"/>
            <p:cNvSpPr/>
            <p:nvPr/>
          </p:nvSpPr>
          <p:spPr>
            <a:xfrm>
              <a:off x="6659140" y="3220909"/>
              <a:ext cx="174955" cy="174955"/>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400" name="Google Shape;400;p11"/>
          <p:cNvSpPr txBox="1"/>
          <p:nvPr/>
        </p:nvSpPr>
        <p:spPr>
          <a:xfrm>
            <a:off x="57130" y="6012886"/>
            <a:ext cx="6910829" cy="646331"/>
          </a:xfrm>
          <a:prstGeom prst="rect">
            <a:avLst/>
          </a:prstGeom>
          <a:solidFill>
            <a:srgbClr val="62A844"/>
          </a:solidFill>
          <a:ln>
            <a:noFill/>
          </a:ln>
        </p:spPr>
        <p:txBody>
          <a:bodyPr anchorCtr="0" anchor="t" bIns="45700" lIns="91425" spcFirstLastPara="1" rIns="91425" wrap="square" tIns="45700">
            <a:spAutoFit/>
          </a:bodyPr>
          <a:lstStyle/>
          <a:p>
            <a:pPr indent="0" lvl="0" marL="412750" marR="0" rtl="0" algn="l">
              <a:spcBef>
                <a:spcPts val="0"/>
              </a:spcBef>
              <a:spcAft>
                <a:spcPts val="0"/>
              </a:spcAft>
              <a:buNone/>
            </a:pPr>
            <a:r>
              <a:rPr b="1" lang="en-US" sz="1800">
                <a:solidFill>
                  <a:schemeClr val="lt1"/>
                </a:solidFill>
                <a:latin typeface="Calibri"/>
                <a:ea typeface="Calibri"/>
                <a:cs typeface="Calibri"/>
                <a:sym typeface="Calibri"/>
              </a:rPr>
              <a:t>La circularidad es una lógica operativa transversal a todos los departamentos.</a:t>
            </a:r>
            <a:endParaRPr sz="1800">
              <a:solidFill>
                <a:schemeClr val="lt1"/>
              </a:solidFill>
              <a:latin typeface="Calibri"/>
              <a:ea typeface="Calibri"/>
              <a:cs typeface="Calibri"/>
              <a:sym typeface="Calibri"/>
            </a:endParaRPr>
          </a:p>
        </p:txBody>
      </p:sp>
      <p:grpSp>
        <p:nvGrpSpPr>
          <p:cNvPr id="401" name="Google Shape;401;p11"/>
          <p:cNvGrpSpPr/>
          <p:nvPr/>
        </p:nvGrpSpPr>
        <p:grpSpPr>
          <a:xfrm>
            <a:off x="7081905" y="934151"/>
            <a:ext cx="4968000" cy="306000"/>
            <a:chOff x="630255" y="6179168"/>
            <a:chExt cx="4968000" cy="306000"/>
          </a:xfrm>
        </p:grpSpPr>
        <p:sp>
          <p:nvSpPr>
            <p:cNvPr id="402" name="Google Shape;402;p11"/>
            <p:cNvSpPr/>
            <p:nvPr/>
          </p:nvSpPr>
          <p:spPr>
            <a:xfrm>
              <a:off x="630255" y="6179168"/>
              <a:ext cx="4891981"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403" name="Google Shape;403;p11"/>
            <p:cNvSpPr txBox="1"/>
            <p:nvPr/>
          </p:nvSpPr>
          <p:spPr>
            <a:xfrm>
              <a:off x="756255" y="6242446"/>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404" name="Google Shape;404;p11"/>
            <p:cNvSpPr txBox="1"/>
            <p:nvPr/>
          </p:nvSpPr>
          <p:spPr>
            <a:xfrm>
              <a:off x="1512256" y="624244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M1</a:t>
              </a:r>
              <a:endParaRPr b="1" i="0" sz="1400">
                <a:solidFill>
                  <a:srgbClr val="262626"/>
                </a:solidFill>
                <a:latin typeface="Calibri"/>
                <a:ea typeface="Calibri"/>
                <a:cs typeface="Calibri"/>
                <a:sym typeface="Calibri"/>
              </a:endParaRPr>
            </a:p>
          </p:txBody>
        </p:sp>
        <p:sp>
          <p:nvSpPr>
            <p:cNvPr id="405" name="Google Shape;405;p11"/>
            <p:cNvSpPr txBox="1"/>
            <p:nvPr/>
          </p:nvSpPr>
          <p:spPr>
            <a:xfrm>
              <a:off x="2106255" y="6265529"/>
              <a:ext cx="3492000" cy="169277"/>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100">
                  <a:solidFill>
                    <a:srgbClr val="262626"/>
                  </a:solidFill>
                  <a:latin typeface="Calibri"/>
                  <a:ea typeface="Calibri"/>
                  <a:cs typeface="Calibri"/>
                  <a:sym typeface="Calibri"/>
                </a:rPr>
                <a:t>- Integración de la sostenibilidad en las operaciones diarias</a:t>
              </a:r>
              <a:endParaRPr/>
            </a:p>
          </p:txBody>
        </p:sp>
      </p:grpSp>
      <p:sp>
        <p:nvSpPr>
          <p:cNvPr id="406" name="Google Shape;406;p11"/>
          <p:cNvSpPr txBox="1"/>
          <p:nvPr/>
        </p:nvSpPr>
        <p:spPr>
          <a:xfrm>
            <a:off x="429114" y="306377"/>
            <a:ext cx="1011542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importancia de la circularidad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407" name="Google Shape;407;p11"/>
          <p:cNvSpPr txBox="1"/>
          <p:nvPr/>
        </p:nvSpPr>
        <p:spPr>
          <a:xfrm>
            <a:off x="1606985" y="4677335"/>
            <a:ext cx="3118839" cy="767774"/>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Limpieza y lavandería</a:t>
            </a:r>
            <a:r>
              <a:rPr lang="en-US" sz="2000">
                <a:solidFill>
                  <a:srgbClr val="0289AE"/>
                </a:solidFill>
                <a:highlight>
                  <a:srgbClr val="0289AE"/>
                </a:highlight>
                <a:latin typeface="Calibri"/>
                <a:ea typeface="Calibri"/>
                <a:cs typeface="Calibri"/>
                <a:sym typeface="Calibri"/>
              </a:rPr>
              <a:t>... </a:t>
            </a:r>
            <a:r>
              <a:rPr lang="en-US" sz="2000">
                <a:solidFill>
                  <a:schemeClr val="lt1"/>
                </a:solidFill>
                <a:highlight>
                  <a:srgbClr val="0289AE"/>
                </a:highlight>
                <a:latin typeface="Calibri"/>
                <a:ea typeface="Calibri"/>
                <a:cs typeface="Calibri"/>
                <a:sym typeface="Calibri"/>
              </a:rPr>
              <a:t> </a:t>
            </a:r>
            <a:endParaRPr/>
          </a:p>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ciclo de vida de la ropa de cama, uso de productos químicos, artículos de un solo uso </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
        <p:nvSpPr>
          <p:cNvPr id="408" name="Google Shape;408;p11"/>
          <p:cNvSpPr txBox="1"/>
          <p:nvPr/>
        </p:nvSpPr>
        <p:spPr>
          <a:xfrm>
            <a:off x="5689530" y="4556763"/>
            <a:ext cx="3958895" cy="56400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Habitaciones de huéspedes </a:t>
            </a:r>
            <a:r>
              <a:rPr lang="en-US" sz="2000">
                <a:solidFill>
                  <a:srgbClr val="0289AE"/>
                </a:solidFill>
                <a:highlight>
                  <a:srgbClr val="0289AE"/>
                </a:highlight>
                <a:latin typeface="Calibri"/>
                <a:ea typeface="Calibri"/>
                <a:cs typeface="Calibri"/>
                <a:sym typeface="Calibri"/>
              </a:rPr>
              <a:t>..</a:t>
            </a:r>
            <a:endParaRPr sz="2000">
              <a:solidFill>
                <a:schemeClr val="lt1"/>
              </a:solidFill>
              <a:highlight>
                <a:srgbClr val="0289AE"/>
              </a:highlight>
              <a:latin typeface="Calibri"/>
              <a:ea typeface="Calibri"/>
              <a:cs typeface="Calibri"/>
              <a:sym typeface="Calibri"/>
            </a:endParaRPr>
          </a:p>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artículos de cortesía, dispensadores, mantenimiento, ciclos de sustitución </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
        <p:nvSpPr>
          <p:cNvPr id="409" name="Google Shape;409;p11"/>
          <p:cNvSpPr txBox="1"/>
          <p:nvPr/>
        </p:nvSpPr>
        <p:spPr>
          <a:xfrm>
            <a:off x="4230756" y="2823475"/>
            <a:ext cx="3730492" cy="56400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Cocina y restauración </a:t>
            </a:r>
            <a:r>
              <a:rPr lang="en-US" sz="2000">
                <a:solidFill>
                  <a:srgbClr val="0289AE"/>
                </a:solidFill>
                <a:highlight>
                  <a:srgbClr val="0289AE"/>
                </a:highlight>
                <a:latin typeface="Calibri"/>
                <a:ea typeface="Calibri"/>
                <a:cs typeface="Calibri"/>
                <a:sym typeface="Calibri"/>
              </a:rPr>
              <a:t>..</a:t>
            </a:r>
            <a:endParaRPr sz="2000">
              <a:solidFill>
                <a:schemeClr val="lt1"/>
              </a:solidFill>
              <a:highlight>
                <a:srgbClr val="0289AE"/>
              </a:highlight>
              <a:latin typeface="Calibri"/>
              <a:ea typeface="Calibri"/>
              <a:cs typeface="Calibri"/>
              <a:sym typeface="Calibri"/>
            </a:endParaRPr>
          </a:p>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ingredientes, residuos de preparación, excedentes del bufé, envases </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
        <p:nvSpPr>
          <p:cNvPr id="410" name="Google Shape;410;p11"/>
          <p:cNvSpPr txBox="1"/>
          <p:nvPr/>
        </p:nvSpPr>
        <p:spPr>
          <a:xfrm>
            <a:off x="3296978" y="1257091"/>
            <a:ext cx="4100599" cy="56400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Almacenamiento y zona de servicio</a:t>
            </a:r>
            <a:r>
              <a:rPr lang="en-US" sz="2000">
                <a:solidFill>
                  <a:srgbClr val="0289AE"/>
                </a:solidFill>
                <a:highlight>
                  <a:srgbClr val="0289AE"/>
                </a:highlight>
                <a:latin typeface="Calibri"/>
                <a:ea typeface="Calibri"/>
                <a:cs typeface="Calibri"/>
                <a:sym typeface="Calibri"/>
              </a:rPr>
              <a:t>...</a:t>
            </a:r>
            <a:r>
              <a:rPr lang="en-US" sz="2000">
                <a:solidFill>
                  <a:schemeClr val="lt1"/>
                </a:solidFill>
                <a:highlight>
                  <a:srgbClr val="0289AE"/>
                </a:highlight>
                <a:latin typeface="Calibri"/>
                <a:ea typeface="Calibri"/>
                <a:cs typeface="Calibri"/>
                <a:sym typeface="Calibri"/>
              </a:rPr>
              <a:t> </a:t>
            </a:r>
            <a:endParaRPr/>
          </a:p>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rotación de existencias, mermas, pedidos excesivos, productos dañados</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
        <p:nvSpPr>
          <p:cNvPr id="411" name="Google Shape;411;p11"/>
          <p:cNvSpPr txBox="1"/>
          <p:nvPr/>
        </p:nvSpPr>
        <p:spPr>
          <a:xfrm>
            <a:off x="7874594" y="3698039"/>
            <a:ext cx="3730492" cy="56400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Aprovisionamiento</a:t>
            </a:r>
            <a:r>
              <a:rPr lang="en-US" sz="2000">
                <a:solidFill>
                  <a:srgbClr val="0289AE"/>
                </a:solidFill>
                <a:highlight>
                  <a:srgbClr val="0289AE"/>
                </a:highlight>
                <a:latin typeface="Calibri"/>
                <a:ea typeface="Calibri"/>
                <a:cs typeface="Calibri"/>
                <a:sym typeface="Calibri"/>
              </a:rPr>
              <a:t>...</a:t>
            </a:r>
            <a:endParaRPr sz="2000">
              <a:solidFill>
                <a:schemeClr val="lt1"/>
              </a:solidFill>
              <a:highlight>
                <a:srgbClr val="0289AE"/>
              </a:highlight>
              <a:latin typeface="Calibri"/>
              <a:ea typeface="Calibri"/>
              <a:cs typeface="Calibri"/>
              <a:sym typeface="Calibri"/>
            </a:endParaRPr>
          </a:p>
          <a:p>
            <a:pPr indent="0" lvl="0" marL="0" marR="0" rtl="0" algn="l">
              <a:lnSpc>
                <a:spcPct val="90000"/>
              </a:lnSpc>
              <a:spcBef>
                <a:spcPts val="0"/>
              </a:spcBef>
              <a:spcAft>
                <a:spcPts val="0"/>
              </a:spcAft>
              <a:buNone/>
            </a:pP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patrones de entrega, embalaje, durabilidad, elección de proveedores</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
        <p:nvSpPr>
          <p:cNvPr id="412" name="Google Shape;412;p11"/>
          <p:cNvSpPr txBox="1"/>
          <p:nvPr/>
        </p:nvSpPr>
        <p:spPr>
          <a:xfrm>
            <a:off x="9872898" y="5779082"/>
            <a:ext cx="2319102" cy="925894"/>
          </a:xfrm>
          <a:prstGeom prst="rect">
            <a:avLst/>
          </a:prstGeom>
          <a:noFill/>
          <a:ln>
            <a:noFill/>
          </a:ln>
        </p:spPr>
        <p:txBody>
          <a:bodyPr anchorCtr="0" anchor="t" bIns="45700" lIns="91425" spcFirstLastPara="1" rIns="91425" wrap="square" tIns="45700">
            <a:spAutoFit/>
          </a:bodyPr>
          <a:lstStyle/>
          <a:p>
            <a:pPr indent="0" lvl="0" marL="0" marR="0" rtl="0" algn="l">
              <a:lnSpc>
                <a:spcPct val="65000"/>
              </a:lnSpc>
              <a:spcBef>
                <a:spcPts val="0"/>
              </a:spcBef>
              <a:spcAft>
                <a:spcPts val="0"/>
              </a:spcAft>
              <a:buNone/>
            </a:pPr>
            <a:r>
              <a:rPr lang="en-US" sz="2000">
                <a:solidFill>
                  <a:schemeClr val="lt1"/>
                </a:solidFill>
                <a:highlight>
                  <a:srgbClr val="0289AE"/>
                </a:highlight>
                <a:latin typeface="Calibri"/>
                <a:ea typeface="Calibri"/>
                <a:cs typeface="Calibri"/>
                <a:sym typeface="Calibri"/>
              </a:rPr>
              <a:t> Mantenimiento</a:t>
            </a:r>
            <a:r>
              <a:rPr lang="en-US" sz="2000">
                <a:solidFill>
                  <a:srgbClr val="0289AE"/>
                </a:solidFill>
                <a:highlight>
                  <a:srgbClr val="0289AE"/>
                </a:highlight>
                <a:latin typeface="Calibri"/>
                <a:ea typeface="Calibri"/>
                <a:cs typeface="Calibri"/>
                <a:sym typeface="Calibri"/>
              </a:rPr>
              <a:t>...</a:t>
            </a:r>
            <a:br>
              <a:rPr lang="en-US" sz="2000">
                <a:solidFill>
                  <a:schemeClr val="lt1"/>
                </a:solidFill>
                <a:highlight>
                  <a:srgbClr val="0289AE"/>
                </a:highlight>
                <a:latin typeface="Calibri"/>
                <a:ea typeface="Calibri"/>
                <a:cs typeface="Calibri"/>
                <a:sym typeface="Calibri"/>
              </a:rPr>
            </a:br>
            <a:r>
              <a:rPr lang="en-US" sz="2000">
                <a:solidFill>
                  <a:schemeClr val="lt1"/>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reparar vs. sustituir, equipamiento,</a:t>
            </a:r>
            <a:r>
              <a:rPr lang="en-US" sz="1200">
                <a:solidFill>
                  <a:srgbClr val="0289AE"/>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   </a:t>
            </a:r>
            <a:endParaRPr/>
          </a:p>
          <a:p>
            <a:pPr indent="0" lvl="0" marL="0" marR="0" rtl="0" algn="l">
              <a:lnSpc>
                <a:spcPct val="108333"/>
              </a:lnSpc>
              <a:spcBef>
                <a:spcPts val="0"/>
              </a:spcBef>
              <a:spcAft>
                <a:spcPts val="0"/>
              </a:spcAft>
              <a:buNone/>
            </a:pPr>
            <a:r>
              <a:rPr lang="en-US" sz="1200">
                <a:solidFill>
                  <a:schemeClr val="lt1"/>
                </a:solidFill>
                <a:highlight>
                  <a:srgbClr val="0289AE"/>
                </a:highlight>
                <a:latin typeface="Calibri"/>
                <a:ea typeface="Calibri"/>
                <a:cs typeface="Calibri"/>
                <a:sym typeface="Calibri"/>
              </a:rPr>
              <a:t>rendimiento, agua y</a:t>
            </a:r>
            <a:r>
              <a:rPr lang="en-US" sz="1200">
                <a:solidFill>
                  <a:srgbClr val="0289AE"/>
                </a:solidFill>
                <a:highlight>
                  <a:srgbClr val="0289AE"/>
                </a:highlight>
                <a:latin typeface="Calibri"/>
                <a:ea typeface="Calibri"/>
                <a:cs typeface="Calibri"/>
                <a:sym typeface="Calibri"/>
              </a:rPr>
              <a:t>... </a:t>
            </a:r>
            <a:r>
              <a:rPr lang="en-US" sz="1200">
                <a:solidFill>
                  <a:schemeClr val="lt1"/>
                </a:solidFill>
                <a:highlight>
                  <a:srgbClr val="0289AE"/>
                </a:highlight>
                <a:latin typeface="Calibri"/>
                <a:ea typeface="Calibri"/>
                <a:cs typeface="Calibri"/>
                <a:sym typeface="Calibri"/>
              </a:rPr>
              <a:t>  </a:t>
            </a:r>
            <a:endParaRPr/>
          </a:p>
          <a:p>
            <a:pPr indent="0" lvl="0" marL="0" marR="0" rtl="0" algn="l">
              <a:lnSpc>
                <a:spcPct val="108333"/>
              </a:lnSpc>
              <a:spcBef>
                <a:spcPts val="0"/>
              </a:spcBef>
              <a:spcAft>
                <a:spcPts val="0"/>
              </a:spcAft>
              <a:buNone/>
            </a:pPr>
            <a:r>
              <a:rPr lang="en-US" sz="1200">
                <a:solidFill>
                  <a:schemeClr val="lt1"/>
                </a:solidFill>
                <a:highlight>
                  <a:srgbClr val="0289AE"/>
                </a:highlight>
                <a:latin typeface="Calibri"/>
                <a:ea typeface="Calibri"/>
                <a:cs typeface="Calibri"/>
                <a:sym typeface="Calibri"/>
              </a:rPr>
              <a:t>  eficiencia energética</a:t>
            </a:r>
            <a:r>
              <a:rPr lang="en-US" sz="1200">
                <a:solidFill>
                  <a:srgbClr val="0289AE"/>
                </a:solidFill>
                <a:highlight>
                  <a:srgbClr val="0289AE"/>
                </a:highlight>
                <a:latin typeface="Calibri"/>
                <a:ea typeface="Calibri"/>
                <a:cs typeface="Calibri"/>
                <a:sym typeface="Calibri"/>
              </a:rPr>
              <a:t>.</a:t>
            </a:r>
            <a:endParaRPr sz="1200">
              <a:solidFill>
                <a:schemeClr val="lt1"/>
              </a:solidFill>
              <a:highlight>
                <a:srgbClr val="0289AE"/>
              </a:highlight>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12"/>
          <p:cNvSpPr txBox="1"/>
          <p:nvPr/>
        </p:nvSpPr>
        <p:spPr>
          <a:xfrm>
            <a:off x="429115" y="525832"/>
            <a:ext cx="874195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Piensa en flujos, más allá de los contenedores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18" name="Google Shape;418;p12"/>
          <p:cNvCxnSpPr/>
          <p:nvPr/>
        </p:nvCxnSpPr>
        <p:spPr>
          <a:xfrm>
            <a:off x="0" y="1237859"/>
            <a:ext cx="5553635" cy="0"/>
          </a:xfrm>
          <a:prstGeom prst="straightConnector1">
            <a:avLst/>
          </a:prstGeom>
          <a:noFill/>
          <a:ln cap="flat" cmpd="sng" w="34925">
            <a:solidFill>
              <a:srgbClr val="62A844"/>
            </a:solidFill>
            <a:prstDash val="dot"/>
            <a:miter lim="8000"/>
            <a:headEnd len="sm" w="sm" type="none"/>
            <a:tailEnd len="sm" w="sm" type="none"/>
          </a:ln>
        </p:spPr>
      </p:cxnSp>
      <p:sp>
        <p:nvSpPr>
          <p:cNvPr id="419" name="Google Shape;419;p12"/>
          <p:cNvSpPr/>
          <p:nvPr/>
        </p:nvSpPr>
        <p:spPr>
          <a:xfrm flipH="1">
            <a:off x="515448" y="1250354"/>
            <a:ext cx="5253160"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Un negocio circular comienza con las preguntas:</a:t>
            </a:r>
            <a:br>
              <a:rPr b="1" lang="en-US" sz="2000">
                <a:solidFill>
                  <a:srgbClr val="0289AE"/>
                </a:solidFill>
                <a:latin typeface="Calibri"/>
                <a:ea typeface="Calibri"/>
                <a:cs typeface="Calibri"/>
                <a:sym typeface="Calibri"/>
              </a:rPr>
            </a:br>
            <a:r>
              <a:rPr b="1" lang="en-US" sz="2000">
                <a:solidFill>
                  <a:srgbClr val="0289AE"/>
                </a:solidFill>
                <a:latin typeface="Calibri"/>
                <a:ea typeface="Calibri"/>
                <a:cs typeface="Calibri"/>
                <a:sym typeface="Calibri"/>
              </a:rPr>
              <a:t>¿Qué entra?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se almacena?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se utiliza?</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¿Dónde se pierde valor?</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se puede reutilizar, reparar o rediseñar?</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debe seguir saliendo del sistema como residuo?</a:t>
            </a:r>
            <a:endParaRPr/>
          </a:p>
          <a:p>
            <a:pPr indent="-228600" lvl="0" marL="34290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Un ingrediente alimentario conserva su valor a lo largo de todo su flujo. El valor puede perderse en la compra, el almacenamiento, el recorte, la preparación, la presentación en el bufé y la devolución de los platos.</a:t>
            </a:r>
            <a:endParaRPr/>
          </a:p>
          <a:p>
            <a:pPr indent="0" lvl="0" marL="0" marR="0" rtl="0" algn="l">
              <a:spcBef>
                <a:spcPts val="0"/>
              </a:spcBef>
              <a:spcAft>
                <a:spcPts val="0"/>
              </a:spcAft>
              <a:buNone/>
            </a:pPr>
            <a:r>
              <a:rPr b="1" lang="en-US" sz="2000">
                <a:solidFill>
                  <a:srgbClr val="62A844"/>
                </a:solidFill>
                <a:latin typeface="Calibri"/>
                <a:ea typeface="Calibri"/>
                <a:cs typeface="Calibri"/>
                <a:sym typeface="Calibri"/>
              </a:rPr>
              <a:t>Para gestionar bien la circularidad, debemos comprender el ciclo de vida completo de los materiales operativos.</a:t>
            </a:r>
            <a:endParaRPr/>
          </a:p>
        </p:txBody>
      </p:sp>
      <p:grpSp>
        <p:nvGrpSpPr>
          <p:cNvPr id="420" name="Google Shape;420;p12"/>
          <p:cNvGrpSpPr/>
          <p:nvPr/>
        </p:nvGrpSpPr>
        <p:grpSpPr>
          <a:xfrm>
            <a:off x="5229024" y="2044680"/>
            <a:ext cx="6656463" cy="3361573"/>
            <a:chOff x="4975652" y="2114080"/>
            <a:chExt cx="7235451" cy="3653967"/>
          </a:xfrm>
        </p:grpSpPr>
        <p:grpSp>
          <p:nvGrpSpPr>
            <p:cNvPr id="421" name="Google Shape;421;p12"/>
            <p:cNvGrpSpPr/>
            <p:nvPr/>
          </p:nvGrpSpPr>
          <p:grpSpPr>
            <a:xfrm>
              <a:off x="9686246" y="4155881"/>
              <a:ext cx="1412714" cy="1413784"/>
              <a:chOff x="7388538" y="2283426"/>
              <a:chExt cx="1312931" cy="1313926"/>
            </a:xfrm>
          </p:grpSpPr>
          <p:sp>
            <p:nvSpPr>
              <p:cNvPr id="422" name="Google Shape;422;p12"/>
              <p:cNvSpPr/>
              <p:nvPr/>
            </p:nvSpPr>
            <p:spPr>
              <a:xfrm>
                <a:off x="7388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295A2C"/>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3" name="Google Shape;423;p12"/>
              <p:cNvSpPr/>
              <p:nvPr/>
            </p:nvSpPr>
            <p:spPr>
              <a:xfrm>
                <a:off x="76389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424" name="Google Shape;424;p12"/>
            <p:cNvGrpSpPr/>
            <p:nvPr/>
          </p:nvGrpSpPr>
          <p:grpSpPr>
            <a:xfrm>
              <a:off x="9688485" y="3307954"/>
              <a:ext cx="811129" cy="811743"/>
              <a:chOff x="442538" y="2283426"/>
              <a:chExt cx="1312931" cy="1313926"/>
            </a:xfrm>
          </p:grpSpPr>
          <p:sp>
            <p:nvSpPr>
              <p:cNvPr id="425" name="Google Shape;425;p12"/>
              <p:cNvSpPr/>
              <p:nvPr/>
            </p:nvSpPr>
            <p:spPr>
              <a:xfrm>
                <a:off x="442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6" name="Google Shape;426;p12"/>
              <p:cNvSpPr/>
              <p:nvPr/>
            </p:nvSpPr>
            <p:spPr>
              <a:xfrm>
                <a:off x="6943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427" name="Google Shape;427;p12"/>
            <p:cNvGrpSpPr/>
            <p:nvPr/>
          </p:nvGrpSpPr>
          <p:grpSpPr>
            <a:xfrm>
              <a:off x="8435637" y="2114080"/>
              <a:ext cx="1092227" cy="1093055"/>
              <a:chOff x="5652038" y="2283426"/>
              <a:chExt cx="1312931" cy="1313926"/>
            </a:xfrm>
          </p:grpSpPr>
          <p:sp>
            <p:nvSpPr>
              <p:cNvPr id="428" name="Google Shape;428;p12"/>
              <p:cNvSpPr/>
              <p:nvPr/>
            </p:nvSpPr>
            <p:spPr>
              <a:xfrm>
                <a:off x="56520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29" name="Google Shape;429;p12"/>
              <p:cNvSpPr/>
              <p:nvPr/>
            </p:nvSpPr>
            <p:spPr>
              <a:xfrm>
                <a:off x="59024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430" name="Google Shape;430;p12"/>
            <p:cNvGrpSpPr/>
            <p:nvPr/>
          </p:nvGrpSpPr>
          <p:grpSpPr>
            <a:xfrm>
              <a:off x="7798763" y="3257297"/>
              <a:ext cx="1806331" cy="1807699"/>
              <a:chOff x="3915538" y="2283426"/>
              <a:chExt cx="1312931" cy="1313926"/>
            </a:xfrm>
          </p:grpSpPr>
          <p:sp>
            <p:nvSpPr>
              <p:cNvPr id="431" name="Google Shape;431;p12"/>
              <p:cNvSpPr/>
              <p:nvPr/>
            </p:nvSpPr>
            <p:spPr>
              <a:xfrm>
                <a:off x="3915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2" name="Google Shape;432;p12"/>
              <p:cNvSpPr/>
              <p:nvPr/>
            </p:nvSpPr>
            <p:spPr>
              <a:xfrm>
                <a:off x="4165963"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433" name="Google Shape;433;p12"/>
            <p:cNvGrpSpPr/>
            <p:nvPr/>
          </p:nvGrpSpPr>
          <p:grpSpPr>
            <a:xfrm>
              <a:off x="6860426" y="3394379"/>
              <a:ext cx="811129" cy="811743"/>
              <a:chOff x="442538" y="2283426"/>
              <a:chExt cx="1312931" cy="1313926"/>
            </a:xfrm>
          </p:grpSpPr>
          <p:sp>
            <p:nvSpPr>
              <p:cNvPr id="434" name="Google Shape;434;p12"/>
              <p:cNvSpPr/>
              <p:nvPr/>
            </p:nvSpPr>
            <p:spPr>
              <a:xfrm>
                <a:off x="442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5" name="Google Shape;435;p12"/>
              <p:cNvSpPr/>
              <p:nvPr/>
            </p:nvSpPr>
            <p:spPr>
              <a:xfrm>
                <a:off x="6943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436" name="Google Shape;436;p12"/>
            <p:cNvGrpSpPr/>
            <p:nvPr/>
          </p:nvGrpSpPr>
          <p:grpSpPr>
            <a:xfrm>
              <a:off x="7233177" y="2259747"/>
              <a:ext cx="1153279" cy="1153364"/>
              <a:chOff x="2179038" y="2283426"/>
              <a:chExt cx="1312931" cy="1313926"/>
            </a:xfrm>
          </p:grpSpPr>
          <p:sp>
            <p:nvSpPr>
              <p:cNvPr id="437" name="Google Shape;437;p12"/>
              <p:cNvSpPr/>
              <p:nvPr/>
            </p:nvSpPr>
            <p:spPr>
              <a:xfrm>
                <a:off x="21790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38" name="Google Shape;438;p12"/>
              <p:cNvSpPr/>
              <p:nvPr/>
            </p:nvSpPr>
            <p:spPr>
              <a:xfrm>
                <a:off x="2429463"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cxnSp>
          <p:nvCxnSpPr>
            <p:cNvPr id="439" name="Google Shape;439;p12"/>
            <p:cNvCxnSpPr/>
            <p:nvPr/>
          </p:nvCxnSpPr>
          <p:spPr>
            <a:xfrm>
              <a:off x="9319541" y="2497718"/>
              <a:ext cx="636148" cy="0"/>
            </a:xfrm>
            <a:prstGeom prst="straightConnector1">
              <a:avLst/>
            </a:prstGeom>
            <a:noFill/>
            <a:ln cap="flat" cmpd="sng" w="19050">
              <a:solidFill>
                <a:srgbClr val="0289AE"/>
              </a:solidFill>
              <a:prstDash val="dot"/>
              <a:miter lim="8000"/>
              <a:headEnd len="sm" w="sm" type="none"/>
              <a:tailEnd len="sm" w="sm" type="none"/>
            </a:ln>
          </p:spPr>
        </p:cxnSp>
        <p:sp>
          <p:nvSpPr>
            <p:cNvPr id="440" name="Google Shape;440;p12"/>
            <p:cNvSpPr/>
            <p:nvPr/>
          </p:nvSpPr>
          <p:spPr>
            <a:xfrm flipH="1">
              <a:off x="9881844" y="2256630"/>
              <a:ext cx="1709910" cy="468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Reordenar</a:t>
              </a:r>
              <a:endParaRPr b="1" sz="2200">
                <a:solidFill>
                  <a:srgbClr val="62A844"/>
                </a:solidFill>
                <a:latin typeface="Calibri"/>
                <a:ea typeface="Calibri"/>
                <a:cs typeface="Calibri"/>
                <a:sym typeface="Calibri"/>
              </a:endParaRPr>
            </a:p>
          </p:txBody>
        </p:sp>
        <p:cxnSp>
          <p:nvCxnSpPr>
            <p:cNvPr id="441" name="Google Shape;441;p12"/>
            <p:cNvCxnSpPr/>
            <p:nvPr/>
          </p:nvCxnSpPr>
          <p:spPr>
            <a:xfrm>
              <a:off x="10337925" y="3590279"/>
              <a:ext cx="636148" cy="0"/>
            </a:xfrm>
            <a:prstGeom prst="straightConnector1">
              <a:avLst/>
            </a:prstGeom>
            <a:noFill/>
            <a:ln cap="flat" cmpd="sng" w="19050">
              <a:solidFill>
                <a:srgbClr val="EABB22"/>
              </a:solidFill>
              <a:prstDash val="dot"/>
              <a:miter lim="8000"/>
              <a:headEnd len="sm" w="sm" type="none"/>
              <a:tailEnd len="sm" w="sm" type="none"/>
            </a:ln>
          </p:spPr>
        </p:cxnSp>
        <p:sp>
          <p:nvSpPr>
            <p:cNvPr id="442" name="Google Shape;442;p12"/>
            <p:cNvSpPr/>
            <p:nvPr/>
          </p:nvSpPr>
          <p:spPr>
            <a:xfrm flipH="1">
              <a:off x="10900230" y="3349191"/>
              <a:ext cx="1310873" cy="468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EABB22"/>
                  </a:solidFill>
                  <a:latin typeface="Calibri"/>
                  <a:ea typeface="Calibri"/>
                  <a:cs typeface="Calibri"/>
                  <a:sym typeface="Calibri"/>
                </a:rPr>
                <a:t>Entrada</a:t>
              </a:r>
              <a:endParaRPr/>
            </a:p>
          </p:txBody>
        </p:sp>
        <p:cxnSp>
          <p:nvCxnSpPr>
            <p:cNvPr id="443" name="Google Shape;443;p12"/>
            <p:cNvCxnSpPr/>
            <p:nvPr/>
          </p:nvCxnSpPr>
          <p:spPr>
            <a:xfrm>
              <a:off x="9728057" y="5540769"/>
              <a:ext cx="636148" cy="0"/>
            </a:xfrm>
            <a:prstGeom prst="straightConnector1">
              <a:avLst/>
            </a:prstGeom>
            <a:noFill/>
            <a:ln cap="flat" cmpd="sng" w="19050">
              <a:solidFill>
                <a:srgbClr val="295A2C"/>
              </a:solidFill>
              <a:prstDash val="dot"/>
              <a:miter lim="8000"/>
              <a:headEnd len="sm" w="sm" type="none"/>
              <a:tailEnd len="sm" w="sm" type="none"/>
            </a:ln>
          </p:spPr>
        </p:cxnSp>
        <p:sp>
          <p:nvSpPr>
            <p:cNvPr id="444" name="Google Shape;444;p12"/>
            <p:cNvSpPr/>
            <p:nvPr/>
          </p:nvSpPr>
          <p:spPr>
            <a:xfrm flipH="1">
              <a:off x="7798763" y="5299681"/>
              <a:ext cx="1929293"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295A2C"/>
                  </a:solidFill>
                  <a:latin typeface="Calibri"/>
                  <a:ea typeface="Calibri"/>
                  <a:cs typeface="Calibri"/>
                  <a:sym typeface="Calibri"/>
                </a:rPr>
                <a:t>Recuperación</a:t>
              </a:r>
              <a:endParaRPr/>
            </a:p>
          </p:txBody>
        </p:sp>
        <p:cxnSp>
          <p:nvCxnSpPr>
            <p:cNvPr id="445" name="Google Shape;445;p12"/>
            <p:cNvCxnSpPr/>
            <p:nvPr/>
          </p:nvCxnSpPr>
          <p:spPr>
            <a:xfrm>
              <a:off x="7969133" y="5014192"/>
              <a:ext cx="636148" cy="0"/>
            </a:xfrm>
            <a:prstGeom prst="straightConnector1">
              <a:avLst/>
            </a:prstGeom>
            <a:noFill/>
            <a:ln cap="flat" cmpd="sng" w="19050">
              <a:solidFill>
                <a:srgbClr val="06677F"/>
              </a:solidFill>
              <a:prstDash val="dot"/>
              <a:miter lim="8000"/>
              <a:headEnd len="sm" w="sm" type="none"/>
              <a:tailEnd len="sm" w="sm" type="none"/>
            </a:ln>
          </p:spPr>
        </p:cxnSp>
        <p:sp>
          <p:nvSpPr>
            <p:cNvPr id="446" name="Google Shape;446;p12"/>
            <p:cNvSpPr/>
            <p:nvPr/>
          </p:nvSpPr>
          <p:spPr>
            <a:xfrm flipH="1">
              <a:off x="6876906" y="4773104"/>
              <a:ext cx="1092227" cy="43088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06677F"/>
                  </a:solidFill>
                  <a:latin typeface="Calibri"/>
                  <a:ea typeface="Calibri"/>
                  <a:cs typeface="Calibri"/>
                  <a:sym typeface="Calibri"/>
                </a:rPr>
                <a:t>Uso</a:t>
              </a:r>
              <a:endParaRPr/>
            </a:p>
          </p:txBody>
        </p:sp>
        <p:cxnSp>
          <p:nvCxnSpPr>
            <p:cNvPr id="447" name="Google Shape;447;p12"/>
            <p:cNvCxnSpPr/>
            <p:nvPr/>
          </p:nvCxnSpPr>
          <p:spPr>
            <a:xfrm>
              <a:off x="6786804" y="2663239"/>
              <a:ext cx="636148" cy="0"/>
            </a:xfrm>
            <a:prstGeom prst="straightConnector1">
              <a:avLst/>
            </a:prstGeom>
            <a:noFill/>
            <a:ln cap="flat" cmpd="sng" w="19050">
              <a:solidFill>
                <a:srgbClr val="62A844"/>
              </a:solidFill>
              <a:prstDash val="dot"/>
              <a:miter lim="8000"/>
              <a:headEnd len="sm" w="sm" type="none"/>
              <a:tailEnd len="sm" w="sm" type="none"/>
            </a:ln>
          </p:spPr>
        </p:cxnSp>
        <p:sp>
          <p:nvSpPr>
            <p:cNvPr id="448" name="Google Shape;448;p12"/>
            <p:cNvSpPr/>
            <p:nvPr/>
          </p:nvSpPr>
          <p:spPr>
            <a:xfrm flipH="1">
              <a:off x="5548053" y="2422151"/>
              <a:ext cx="1304811"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62A844"/>
                  </a:solidFill>
                  <a:latin typeface="Calibri"/>
                  <a:ea typeface="Calibri"/>
                  <a:cs typeface="Calibri"/>
                  <a:sym typeface="Calibri"/>
                </a:rPr>
                <a:t>Almacenamiento</a:t>
              </a:r>
              <a:endParaRPr/>
            </a:p>
          </p:txBody>
        </p:sp>
        <p:cxnSp>
          <p:nvCxnSpPr>
            <p:cNvPr id="449" name="Google Shape;449;p12"/>
            <p:cNvCxnSpPr/>
            <p:nvPr/>
          </p:nvCxnSpPr>
          <p:spPr>
            <a:xfrm>
              <a:off x="6420725" y="3909695"/>
              <a:ext cx="636148" cy="0"/>
            </a:xfrm>
            <a:prstGeom prst="straightConnector1">
              <a:avLst/>
            </a:prstGeom>
            <a:noFill/>
            <a:ln cap="flat" cmpd="sng" w="19050">
              <a:solidFill>
                <a:srgbClr val="3D8241"/>
              </a:solidFill>
              <a:prstDash val="dot"/>
              <a:miter lim="8000"/>
              <a:headEnd len="sm" w="sm" type="none"/>
              <a:tailEnd len="sm" w="sm" type="none"/>
            </a:ln>
          </p:spPr>
        </p:cxnSp>
        <p:sp>
          <p:nvSpPr>
            <p:cNvPr id="450" name="Google Shape;450;p12"/>
            <p:cNvSpPr/>
            <p:nvPr/>
          </p:nvSpPr>
          <p:spPr>
            <a:xfrm flipH="1">
              <a:off x="4975652" y="3668607"/>
              <a:ext cx="1445073"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3D8241"/>
                  </a:solidFill>
                  <a:latin typeface="Calibri"/>
                  <a:ea typeface="Calibri"/>
                  <a:cs typeface="Calibri"/>
                  <a:sym typeface="Calibri"/>
                </a:rPr>
                <a:t>Pérdida</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13"/>
          <p:cNvSpPr txBox="1"/>
          <p:nvPr/>
        </p:nvSpPr>
        <p:spPr>
          <a:xfrm>
            <a:off x="2473250" y="259600"/>
            <a:ext cx="8002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Destilería Crolly</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57" name="Google Shape;457;p13"/>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458" name="Google Shape;458;p13"/>
          <p:cNvSpPr/>
          <p:nvPr/>
        </p:nvSpPr>
        <p:spPr>
          <a:xfrm flipH="1">
            <a:off x="341709" y="1029391"/>
            <a:ext cx="7328683" cy="53553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La destilería Crolly demuestra cómo el pensamiento circular comienza al analizar los flujos de recursos en lugar de los flujos de residuos. A medida que la producción se expandía, la empresa examinó cómo la energía, el agua, las materias primas y los subproductos se movían a lo largo del proceso operativo e identificó oportunidades para recuperar valor que, de otro modo, se habría perdido.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La destilería introdujo sistemas de recuperación de calor, tecnologías de energía renovable y procesos que dan a los residuos de grano una segunda vida productiva en lugar de tratarlos como residuos. Al comprender qué entra, se mueve a través y sale del sistema, la empresa redujo la pérdida de recursos al tiempo que reforzó la eficiencia operativa. El caso ilustra un principio central del pensamiento de la economía circular: </a:t>
            </a:r>
            <a:r>
              <a:rPr b="1" lang="en-US" sz="1800">
                <a:solidFill>
                  <a:srgbClr val="06677F"/>
                </a:solidFill>
                <a:latin typeface="Calibri"/>
                <a:ea typeface="Calibri"/>
                <a:cs typeface="Calibri"/>
                <a:sym typeface="Calibri"/>
              </a:rPr>
              <a:t>los residuos suelen ser una señal de que el valor está saliendo del sistema demasiado pronto. </a:t>
            </a:r>
            <a:r>
              <a:rPr lang="en-US" sz="1800">
                <a:solidFill>
                  <a:srgbClr val="262626"/>
                </a:solidFill>
                <a:latin typeface="Calibri"/>
                <a:ea typeface="Calibri"/>
                <a:cs typeface="Calibri"/>
                <a:sym typeface="Calibri"/>
              </a:rPr>
              <a:t>Trazar los flujos ayuda a las empresas a identificar dónde se pueden retener, reutilizar o recuperar los recursos.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Las empresas circulares se centran en cómo se mueve el valor a través de un sistema, no simplemente en lo que acaba en la basura.</a:t>
            </a:r>
            <a:endParaRPr/>
          </a:p>
        </p:txBody>
      </p:sp>
      <p:pic>
        <p:nvPicPr>
          <p:cNvPr id="459" name="Google Shape;459;p13"/>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460" name="Google Shape;460;p13"/>
          <p:cNvPicPr preferRelativeResize="0"/>
          <p:nvPr/>
        </p:nvPicPr>
        <p:blipFill rotWithShape="1">
          <a:blip r:embed="rId4">
            <a:alphaModFix/>
          </a:blip>
          <a:srcRect b="0" l="0" r="0" t="0"/>
          <a:stretch/>
        </p:blipFill>
        <p:spPr>
          <a:xfrm>
            <a:off x="7848378" y="473121"/>
            <a:ext cx="4287693" cy="6125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grpSp>
        <p:nvGrpSpPr>
          <p:cNvPr id="466" name="Google Shape;466;p14"/>
          <p:cNvGrpSpPr/>
          <p:nvPr/>
        </p:nvGrpSpPr>
        <p:grpSpPr>
          <a:xfrm>
            <a:off x="4342047" y="386543"/>
            <a:ext cx="7250913" cy="6049273"/>
            <a:chOff x="9515475" y="838200"/>
            <a:chExt cx="13261817" cy="12065000"/>
          </a:xfrm>
        </p:grpSpPr>
        <p:sp>
          <p:nvSpPr>
            <p:cNvPr id="467" name="Google Shape;467;p14"/>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68" name="Google Shape;468;p14"/>
            <p:cNvCxnSpPr/>
            <p:nvPr/>
          </p:nvCxnSpPr>
          <p:spPr>
            <a:xfrm>
              <a:off x="12843344" y="6324599"/>
              <a:ext cx="9933948" cy="0"/>
            </a:xfrm>
            <a:prstGeom prst="straightConnector1">
              <a:avLst/>
            </a:prstGeom>
            <a:noFill/>
            <a:ln cap="flat" cmpd="sng" w="25400">
              <a:solidFill>
                <a:srgbClr val="62A844"/>
              </a:solidFill>
              <a:prstDash val="dot"/>
              <a:miter lim="8000"/>
              <a:headEnd len="sm" w="sm" type="none"/>
              <a:tailEnd len="sm" w="sm" type="none"/>
            </a:ln>
          </p:spPr>
        </p:cxnSp>
        <p:sp>
          <p:nvSpPr>
            <p:cNvPr id="469" name="Google Shape;469;p14"/>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0" name="Google Shape;470;p14"/>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471" name="Google Shape;471;p14"/>
            <p:cNvCxnSpPr/>
            <p:nvPr/>
          </p:nvCxnSpPr>
          <p:spPr>
            <a:xfrm>
              <a:off x="12366037" y="9996488"/>
              <a:ext cx="10411254" cy="0"/>
            </a:xfrm>
            <a:prstGeom prst="straightConnector1">
              <a:avLst/>
            </a:prstGeom>
            <a:noFill/>
            <a:ln cap="flat" cmpd="sng" w="25400">
              <a:solidFill>
                <a:srgbClr val="EABB22"/>
              </a:solidFill>
              <a:prstDash val="dot"/>
              <a:miter lim="8000"/>
              <a:headEnd len="sm" w="sm" type="none"/>
              <a:tailEnd len="sm" w="sm" type="none"/>
            </a:ln>
          </p:spPr>
        </p:cxnSp>
        <p:cxnSp>
          <p:nvCxnSpPr>
            <p:cNvPr id="472" name="Google Shape;472;p14"/>
            <p:cNvCxnSpPr/>
            <p:nvPr/>
          </p:nvCxnSpPr>
          <p:spPr>
            <a:xfrm>
              <a:off x="12676959" y="2376489"/>
              <a:ext cx="10100332" cy="0"/>
            </a:xfrm>
            <a:prstGeom prst="straightConnector1">
              <a:avLst/>
            </a:prstGeom>
            <a:noFill/>
            <a:ln cap="flat" cmpd="sng" w="25400">
              <a:solidFill>
                <a:srgbClr val="0289AE"/>
              </a:solidFill>
              <a:prstDash val="dot"/>
              <a:miter lim="8000"/>
              <a:headEnd len="sm" w="sm" type="none"/>
              <a:tailEnd len="sm" w="sm" type="none"/>
            </a:ln>
          </p:spPr>
        </p:cxnSp>
        <p:sp>
          <p:nvSpPr>
            <p:cNvPr id="473" name="Google Shape;473;p14"/>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4" name="Google Shape;474;p14"/>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5" name="Google Shape;475;p14"/>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6" name="Google Shape;476;p14"/>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7" name="Google Shape;477;p14"/>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8" name="Google Shape;478;p14"/>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479" name="Google Shape;479;p14"/>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480" name="Google Shape;480;p14"/>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481" name="Google Shape;481;p14"/>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482" name="Google Shape;482;p14"/>
          <p:cNvSpPr txBox="1"/>
          <p:nvPr/>
        </p:nvSpPr>
        <p:spPr>
          <a:xfrm>
            <a:off x="429116" y="609471"/>
            <a:ext cx="421827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Otros ejemplos de EcoSmart Hospitality</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83" name="Google Shape;483;p14"/>
          <p:cNvCxnSpPr/>
          <p:nvPr/>
        </p:nvCxnSpPr>
        <p:spPr>
          <a:xfrm>
            <a:off x="-27709" y="1644585"/>
            <a:ext cx="3840292" cy="0"/>
          </a:xfrm>
          <a:prstGeom prst="straightConnector1">
            <a:avLst/>
          </a:prstGeom>
          <a:noFill/>
          <a:ln cap="flat" cmpd="sng" w="34925">
            <a:solidFill>
              <a:srgbClr val="62A844"/>
            </a:solidFill>
            <a:prstDash val="dot"/>
            <a:miter lim="8000"/>
            <a:headEnd len="sm" w="sm" type="none"/>
            <a:tailEnd len="sm" w="sm" type="none"/>
          </a:ln>
        </p:spPr>
      </p:cxnSp>
      <p:sp>
        <p:nvSpPr>
          <p:cNvPr id="484" name="Google Shape;484;p14"/>
          <p:cNvSpPr txBox="1"/>
          <p:nvPr/>
        </p:nvSpPr>
        <p:spPr>
          <a:xfrm>
            <a:off x="7108158" y="5116914"/>
            <a:ext cx="4400365" cy="1272913"/>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Clr>
                <a:srgbClr val="EABB22"/>
              </a:buClr>
              <a:buSzPts val="1800"/>
              <a:buFont typeface="Calibri"/>
              <a:buNone/>
            </a:pPr>
            <a:r>
              <a:rPr lang="en-US" sz="1800">
                <a:solidFill>
                  <a:srgbClr val="262626"/>
                </a:solidFill>
                <a:latin typeface="Calibri"/>
                <a:ea typeface="Calibri"/>
                <a:cs typeface="Calibri"/>
                <a:sym typeface="Calibri"/>
              </a:rPr>
              <a:t>Los gerentes de restaurantes rediseñan los menús para aprovechar al máximo los ingredientes.</a:t>
            </a:r>
            <a:endParaRPr/>
          </a:p>
          <a:p>
            <a:pPr indent="-146050" lvl="0" marL="285750" marR="0" rtl="0" algn="l">
              <a:lnSpc>
                <a:spcPct val="106363"/>
              </a:lnSpc>
              <a:spcBef>
                <a:spcPts val="0"/>
              </a:spcBef>
              <a:spcAft>
                <a:spcPts val="0"/>
              </a:spcAft>
              <a:buClr>
                <a:srgbClr val="EABB22"/>
              </a:buClr>
              <a:buSzPts val="2200"/>
              <a:buFont typeface="Arial"/>
              <a:buNone/>
            </a:pPr>
            <a:r>
              <a:t/>
            </a:r>
            <a:endParaRPr sz="2200">
              <a:solidFill>
                <a:srgbClr val="262626"/>
              </a:solidFill>
              <a:latin typeface="Calibri"/>
              <a:ea typeface="Calibri"/>
              <a:cs typeface="Calibri"/>
              <a:sym typeface="Calibri"/>
            </a:endParaRPr>
          </a:p>
        </p:txBody>
      </p:sp>
      <p:sp>
        <p:nvSpPr>
          <p:cNvPr id="485" name="Google Shape;485;p14"/>
          <p:cNvSpPr txBox="1"/>
          <p:nvPr/>
        </p:nvSpPr>
        <p:spPr>
          <a:xfrm>
            <a:off x="7108159" y="2604766"/>
            <a:ext cx="4400364" cy="47872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2800">
                <a:solidFill>
                  <a:srgbClr val="62A844"/>
                </a:solidFill>
                <a:latin typeface="Calibri"/>
                <a:ea typeface="Calibri"/>
                <a:cs typeface="Calibri"/>
                <a:sym typeface="Calibri"/>
              </a:rPr>
              <a:t>Mejora de la eficiencia hídrica</a:t>
            </a:r>
            <a:endParaRPr/>
          </a:p>
        </p:txBody>
      </p:sp>
      <p:sp>
        <p:nvSpPr>
          <p:cNvPr id="486" name="Google Shape;486;p14"/>
          <p:cNvSpPr txBox="1"/>
          <p:nvPr/>
        </p:nvSpPr>
        <p:spPr>
          <a:xfrm>
            <a:off x="7119442" y="1386612"/>
            <a:ext cx="4423783" cy="1272913"/>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Clr>
                <a:srgbClr val="0289AE"/>
              </a:buClr>
              <a:buSzPts val="1800"/>
              <a:buFont typeface="Calibri"/>
              <a:buNone/>
            </a:pPr>
            <a:r>
              <a:rPr lang="en-US" sz="1800">
                <a:solidFill>
                  <a:srgbClr val="262626"/>
                </a:solidFill>
                <a:latin typeface="Calibri"/>
                <a:ea typeface="Calibri"/>
                <a:cs typeface="Calibri"/>
                <a:sym typeface="Calibri"/>
              </a:rPr>
              <a:t>Un complejo turístico reutiliza la ropa de cama desgastada para convertirla en bolsas de lavandería o delantales para el personal.</a:t>
            </a:r>
            <a:endParaRPr/>
          </a:p>
          <a:p>
            <a:pPr indent="0" lvl="0" marL="0" marR="0" rtl="0" algn="l">
              <a:lnSpc>
                <a:spcPct val="106363"/>
              </a:lnSpc>
              <a:spcBef>
                <a:spcPts val="0"/>
              </a:spcBef>
              <a:spcAft>
                <a:spcPts val="0"/>
              </a:spcAft>
              <a:buClr>
                <a:srgbClr val="0289AE"/>
              </a:buClr>
              <a:buSzPts val="2200"/>
              <a:buFont typeface="Arial"/>
              <a:buNone/>
            </a:pPr>
            <a:r>
              <a:t/>
            </a:r>
            <a:endParaRPr sz="2200">
              <a:solidFill>
                <a:srgbClr val="262626"/>
              </a:solidFill>
              <a:latin typeface="Calibri"/>
              <a:ea typeface="Calibri"/>
              <a:cs typeface="Calibri"/>
              <a:sym typeface="Calibri"/>
            </a:endParaRPr>
          </a:p>
        </p:txBody>
      </p:sp>
      <p:sp>
        <p:nvSpPr>
          <p:cNvPr id="487" name="Google Shape;487;p14"/>
          <p:cNvSpPr txBox="1"/>
          <p:nvPr/>
        </p:nvSpPr>
        <p:spPr>
          <a:xfrm>
            <a:off x="7108158" y="3259994"/>
            <a:ext cx="4600375" cy="1272849"/>
          </a:xfrm>
          <a:prstGeom prst="rect">
            <a:avLst/>
          </a:prstGeom>
          <a:no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Clr>
                <a:srgbClr val="62A844"/>
              </a:buClr>
              <a:buSzPts val="1800"/>
              <a:buFont typeface="Calibri"/>
              <a:buNone/>
            </a:pPr>
            <a:r>
              <a:rPr lang="en-US" sz="1800">
                <a:solidFill>
                  <a:srgbClr val="262626"/>
                </a:solidFill>
                <a:latin typeface="Calibri"/>
                <a:ea typeface="Calibri"/>
                <a:cs typeface="Calibri"/>
                <a:sym typeface="Calibri"/>
              </a:rPr>
              <a:t>Los equipos de instalaciones auditan el consumo de agua en las habitaciones e instalan grifos de bajo caudal.</a:t>
            </a:r>
            <a:endParaRPr/>
          </a:p>
          <a:p>
            <a:pPr indent="0" lvl="0" marL="0" marR="0" rtl="0" algn="l">
              <a:lnSpc>
                <a:spcPct val="106363"/>
              </a:lnSpc>
              <a:spcBef>
                <a:spcPts val="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488" name="Google Shape;488;p14"/>
          <p:cNvSpPr txBox="1"/>
          <p:nvPr/>
        </p:nvSpPr>
        <p:spPr>
          <a:xfrm>
            <a:off x="6993001" y="794532"/>
            <a:ext cx="4960002" cy="47872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2800">
                <a:solidFill>
                  <a:srgbClr val="0289AE"/>
                </a:solidFill>
                <a:latin typeface="Calibri"/>
                <a:ea typeface="Calibri"/>
                <a:cs typeface="Calibri"/>
                <a:sym typeface="Calibri"/>
              </a:rPr>
              <a:t>Reutilización de la ropa de cama alojamiento</a:t>
            </a:r>
            <a:endParaRPr b="1" baseline="30000" sz="2800">
              <a:solidFill>
                <a:srgbClr val="0289AE"/>
              </a:solidFill>
              <a:latin typeface="Calibri"/>
              <a:ea typeface="Calibri"/>
              <a:cs typeface="Calibri"/>
              <a:sym typeface="Calibri"/>
            </a:endParaRPr>
          </a:p>
        </p:txBody>
      </p:sp>
      <p:sp>
        <p:nvSpPr>
          <p:cNvPr id="489" name="Google Shape;489;p14"/>
          <p:cNvSpPr txBox="1"/>
          <p:nvPr/>
        </p:nvSpPr>
        <p:spPr>
          <a:xfrm>
            <a:off x="7108158" y="4472635"/>
            <a:ext cx="4137387" cy="47872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2800">
                <a:solidFill>
                  <a:srgbClr val="EABB22"/>
                </a:solidFill>
                <a:latin typeface="Calibri"/>
                <a:ea typeface="Calibri"/>
                <a:cs typeface="Calibri"/>
                <a:sym typeface="Calibri"/>
              </a:rPr>
              <a:t>Diseño de menús sin residuos</a:t>
            </a:r>
            <a:endParaRPr/>
          </a:p>
        </p:txBody>
      </p:sp>
      <p:sp>
        <p:nvSpPr>
          <p:cNvPr id="490" name="Google Shape;490;p14"/>
          <p:cNvSpPr txBox="1"/>
          <p:nvPr/>
        </p:nvSpPr>
        <p:spPr>
          <a:xfrm>
            <a:off x="483467" y="2027220"/>
            <a:ext cx="3522300" cy="46917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16999"/>
              </a:lnSpc>
              <a:spcBef>
                <a:spcPts val="0"/>
              </a:spcBef>
              <a:spcAft>
                <a:spcPts val="0"/>
              </a:spcAft>
              <a:buNone/>
            </a:pPr>
            <a:r>
              <a:rPr b="1" lang="en-US" sz="2000">
                <a:solidFill>
                  <a:srgbClr val="0289AE"/>
                </a:solidFill>
                <a:latin typeface="Calibri"/>
                <a:ea typeface="Calibri"/>
                <a:cs typeface="Calibri"/>
                <a:sym typeface="Calibri"/>
              </a:rPr>
              <a:t>Lo que muestran estos ejemplos</a:t>
            </a:r>
            <a:endParaRPr/>
          </a:p>
          <a:p>
            <a:pPr indent="0" lvl="0" marL="0" marR="0" rtl="0" algn="l">
              <a:lnSpc>
                <a:spcPct val="116999"/>
              </a:lnSpc>
              <a:spcBef>
                <a:spcPts val="0"/>
              </a:spcBef>
              <a:spcAft>
                <a:spcPts val="0"/>
              </a:spcAft>
              <a:buNone/>
            </a:pPr>
            <a:r>
              <a:t/>
            </a:r>
            <a:endParaRPr b="1" sz="2000">
              <a:solidFill>
                <a:srgbClr val="0289AE"/>
              </a:solidFill>
              <a:latin typeface="Calibri"/>
              <a:ea typeface="Calibri"/>
              <a:cs typeface="Calibri"/>
              <a:sym typeface="Calibri"/>
            </a:endParaRPr>
          </a:p>
          <a:p>
            <a:pPr indent="-285750" lvl="0" marL="285750" marR="0" rtl="0" algn="l">
              <a:lnSpc>
                <a:spcPct val="13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circularidad puede ser práctica</a:t>
            </a:r>
            <a:endParaRPr/>
          </a:p>
          <a:p>
            <a:pPr indent="-285750" lvl="0" marL="285750" marR="0" rtl="0" algn="l">
              <a:lnSpc>
                <a:spcPct val="13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circularidad puede reducir los costes</a:t>
            </a:r>
            <a:endParaRPr/>
          </a:p>
          <a:p>
            <a:pPr indent="-285750" lvl="0" marL="285750" marR="0" rtl="0" algn="l">
              <a:lnSpc>
                <a:spcPct val="13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circularidad puede mejorar el diseño y la disciplina de los procesos</a:t>
            </a:r>
            <a:endParaRPr/>
          </a:p>
          <a:p>
            <a:pPr indent="-285750" lvl="0" marL="285750" marR="0" rtl="0" algn="l">
              <a:lnSpc>
                <a:spcPct val="13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circularidad se puede aplicar en diferentes departamentos</a:t>
            </a:r>
            <a:endParaRPr/>
          </a:p>
          <a:p>
            <a:pPr indent="0" lvl="0" marL="0" marR="0" rtl="0" algn="l">
              <a:lnSpc>
                <a:spcPct val="130000"/>
              </a:lnSpc>
              <a:spcBef>
                <a:spcPts val="0"/>
              </a:spcBef>
              <a:spcAft>
                <a:spcPts val="0"/>
              </a:spcAft>
              <a:buNone/>
            </a:pPr>
            <a:r>
              <a:t/>
            </a:r>
            <a:endParaRPr baseline="30000" sz="1800">
              <a:solidFill>
                <a:srgbClr val="262626"/>
              </a:solidFill>
              <a:latin typeface="Calibri"/>
              <a:ea typeface="Calibri"/>
              <a:cs typeface="Calibri"/>
              <a:sym typeface="Calibri"/>
            </a:endParaRPr>
          </a:p>
        </p:txBody>
      </p:sp>
      <p:pic>
        <p:nvPicPr>
          <p:cNvPr id="491" name="Google Shape;491;p14"/>
          <p:cNvPicPr preferRelativeResize="0"/>
          <p:nvPr/>
        </p:nvPicPr>
        <p:blipFill>
          <a:blip r:embed="rId3">
            <a:alphaModFix/>
          </a:blip>
          <a:stretch>
            <a:fillRect/>
          </a:stretch>
        </p:blipFill>
        <p:spPr>
          <a:xfrm>
            <a:off x="-228225" y="4309410"/>
            <a:ext cx="4675099" cy="33525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pic>
        <p:nvPicPr>
          <p:cNvPr id="497" name="Google Shape;497;p15"/>
          <p:cNvPicPr preferRelativeResize="0"/>
          <p:nvPr/>
        </p:nvPicPr>
        <p:blipFill rotWithShape="1">
          <a:blip r:embed="rId3">
            <a:alphaModFix/>
          </a:blip>
          <a:srcRect b="0" l="0" r="0" t="0"/>
          <a:stretch/>
        </p:blipFill>
        <p:spPr>
          <a:xfrm>
            <a:off x="6167067" y="2209970"/>
            <a:ext cx="5437988" cy="4122198"/>
          </a:xfrm>
          <a:prstGeom prst="rect">
            <a:avLst/>
          </a:prstGeom>
          <a:noFill/>
          <a:ln>
            <a:noFill/>
          </a:ln>
        </p:spPr>
      </p:pic>
      <p:sp>
        <p:nvSpPr>
          <p:cNvPr id="498" name="Google Shape;498;p15"/>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499" name="Google Shape;499;p15"/>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500" name="Google Shape;500;p15"/>
          <p:cNvSpPr/>
          <p:nvPr/>
        </p:nvSpPr>
        <p:spPr>
          <a:xfrm flipH="1">
            <a:off x="586945" y="2047598"/>
            <a:ext cx="5800975" cy="37856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Piensa en un lugar de hostelería que conozcas bien.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es lo que se tira con más frecuencia?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artículos se renuevan demasiado rápido?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¿Dónde se pierde valor antes incluso de que aparezca el desperdicio?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rutina te parece más «lineal»?</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Pregunta para el debate: ¿Qué cambio tendría mayor efecto: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comprar de otra manera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usar de otra manera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almacenar de otra manera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reparar de otra manera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comunicarse de otra manera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6"/>
          <p:cNvSpPr txBox="1"/>
          <p:nvPr/>
        </p:nvSpPr>
        <p:spPr>
          <a:xfrm>
            <a:off x="429115" y="573739"/>
            <a:ext cx="566688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Mira y reflexiona</a:t>
            </a:r>
            <a:endParaRPr/>
          </a:p>
        </p:txBody>
      </p:sp>
      <p:cxnSp>
        <p:nvCxnSpPr>
          <p:cNvPr id="507" name="Google Shape;507;p16"/>
          <p:cNvCxnSpPr/>
          <p:nvPr/>
        </p:nvCxnSpPr>
        <p:spPr>
          <a:xfrm>
            <a:off x="0" y="1320259"/>
            <a:ext cx="6096000" cy="0"/>
          </a:xfrm>
          <a:prstGeom prst="straightConnector1">
            <a:avLst/>
          </a:prstGeom>
          <a:noFill/>
          <a:ln cap="flat" cmpd="sng" w="34925">
            <a:solidFill>
              <a:srgbClr val="62A844"/>
            </a:solidFill>
            <a:prstDash val="dot"/>
            <a:miter lim="8000"/>
            <a:headEnd len="sm" w="sm" type="none"/>
            <a:tailEnd len="sm" w="sm" type="none"/>
          </a:ln>
        </p:spPr>
      </p:cxnSp>
      <p:sp>
        <p:nvSpPr>
          <p:cNvPr id="508" name="Google Shape;508;p16"/>
          <p:cNvSpPr/>
          <p:nvPr/>
        </p:nvSpPr>
        <p:spPr>
          <a:xfrm flipH="1">
            <a:off x="586941" y="1641270"/>
            <a:ext cx="5258274" cy="34470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Mientras lo ves, toma nota:</a:t>
            </a:r>
            <a:endParaRPr/>
          </a:p>
          <a:p>
            <a:pPr indent="0" lvl="0" marL="0" marR="0" rtl="0" algn="l">
              <a:spcBef>
                <a:spcPts val="0"/>
              </a:spcBef>
              <a:spcAft>
                <a:spcPts val="0"/>
              </a:spcAft>
              <a:buNone/>
            </a:pPr>
            <a:r>
              <a:t/>
            </a:r>
            <a:endParaRPr b="1" sz="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idea que cambie tu forma de pensar sobre los residuos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principio que se adapte a las operaciones de hostelería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ejemplo que podrías aplicar en tu propio lugar de trabajo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Pregunta para la reflexión:</a:t>
            </a:r>
            <a:endParaRPr/>
          </a:p>
          <a:p>
            <a:pPr indent="0" lvl="0" marL="0" marR="0" rtl="0" algn="l">
              <a:spcBef>
                <a:spcPts val="0"/>
              </a:spcBef>
              <a:spcAft>
                <a:spcPts val="0"/>
              </a:spcAft>
              <a:buNone/>
            </a:pPr>
            <a:br>
              <a:rPr lang="en-US" sz="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¿Qué significaría «valor circulante» en un hotel, restaurante o cafetería?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pic>
        <p:nvPicPr>
          <p:cNvPr id="509" name="Google Shape;509;p16"/>
          <p:cNvPicPr preferRelativeResize="0"/>
          <p:nvPr/>
        </p:nvPicPr>
        <p:blipFill rotWithShape="1">
          <a:blip r:embed="rId3">
            <a:alphaModFix/>
          </a:blip>
          <a:srcRect b="16922" l="-761" r="29196" t="12298"/>
          <a:stretch/>
        </p:blipFill>
        <p:spPr>
          <a:xfrm>
            <a:off x="5243332" y="538526"/>
            <a:ext cx="6938002" cy="5340374"/>
          </a:xfrm>
          <a:prstGeom prst="rect">
            <a:avLst/>
          </a:prstGeom>
          <a:noFill/>
          <a:ln>
            <a:noFill/>
          </a:ln>
        </p:spPr>
      </p:pic>
      <p:pic>
        <p:nvPicPr>
          <p:cNvPr descr="The image is a YouTube video thumbnail featuring Ellen MacArthur Foundation, discussing the concept of a Circular Economy.&#10;&#10;KI-generierte Inhalte können fehlerhaft sein." id="510" name="Google Shape;510;p16">
            <a:hlinkClick r:id="rId4"/>
          </p:cNvPr>
          <p:cNvPicPr preferRelativeResize="0"/>
          <p:nvPr/>
        </p:nvPicPr>
        <p:blipFill rotWithShape="1">
          <a:blip r:embed="rId5">
            <a:alphaModFix/>
          </a:blip>
          <a:srcRect b="0" l="3403" r="24493" t="0"/>
          <a:stretch/>
        </p:blipFill>
        <p:spPr>
          <a:xfrm>
            <a:off x="6886936" y="979100"/>
            <a:ext cx="5294397" cy="4102186"/>
          </a:xfrm>
          <a:prstGeom prst="rect">
            <a:avLst/>
          </a:prstGeom>
          <a:solidFill>
            <a:srgbClr val="D8D8D8"/>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17"/>
          <p:cNvSpPr/>
          <p:nvPr/>
        </p:nvSpPr>
        <p:spPr>
          <a:xfrm flipH="1">
            <a:off x="688773" y="1388001"/>
            <a:ext cx="2699981" cy="1169936"/>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700">
                <a:solidFill>
                  <a:srgbClr val="262626"/>
                </a:solidFill>
                <a:latin typeface="Calibri"/>
                <a:ea typeface="Calibri"/>
                <a:cs typeface="Calibri"/>
                <a:sym typeface="Calibri"/>
              </a:rPr>
              <a:t>La economía circular elimina los residuos desde el principio.</a:t>
            </a:r>
            <a:endParaRPr sz="17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517" name="Google Shape;517;p17"/>
          <p:cNvSpPr/>
          <p:nvPr/>
        </p:nvSpPr>
        <p:spPr>
          <a:xfrm flipH="1">
            <a:off x="688772" y="3321344"/>
            <a:ext cx="3411274" cy="143924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700">
                <a:solidFill>
                  <a:srgbClr val="262626"/>
                </a:solidFill>
                <a:latin typeface="Calibri"/>
                <a:ea typeface="Calibri"/>
                <a:cs typeface="Calibri"/>
                <a:sym typeface="Calibri"/>
              </a:rPr>
              <a:t>Las estrategias más valiosas suelen aplicarse antes de la eliminación: prevención, reutilización, reparación y rediseño.</a:t>
            </a:r>
            <a:endParaRPr sz="13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518" name="Google Shape;518;p17"/>
          <p:cNvSpPr/>
          <p:nvPr/>
        </p:nvSpPr>
        <p:spPr>
          <a:xfrm flipH="1">
            <a:off x="688775" y="5251620"/>
            <a:ext cx="4091100" cy="17082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700">
                <a:solidFill>
                  <a:srgbClr val="262626"/>
                </a:solidFill>
                <a:latin typeface="Calibri"/>
                <a:ea typeface="Calibri"/>
                <a:cs typeface="Calibri"/>
                <a:sym typeface="Calibri"/>
              </a:rPr>
              <a:t>Las operaciones hoteleras contienen muchos puntos clave de la economía circular en los ámbitos de la alimentación, la ropa de cama, las habitaciones, las compras y el mantenimiento.</a:t>
            </a:r>
            <a:endParaRPr sz="1300"/>
          </a:p>
          <a:p>
            <a:pPr indent="0" lvl="0" marL="0" marR="0" rtl="0" algn="l">
              <a:lnSpc>
                <a:spcPct val="116666"/>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519" name="Google Shape;519;p17"/>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0" name="Google Shape;520;p17"/>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1" name="Google Shape;521;p17"/>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17"/>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17"/>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524" name="Google Shape;524;p17"/>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525" name="Google Shape;525;p17"/>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6" name="Google Shape;526;p17"/>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7" name="Google Shape;527;p17"/>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8" name="Google Shape;528;p17"/>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9" name="Google Shape;529;p17"/>
          <p:cNvSpPr/>
          <p:nvPr/>
        </p:nvSpPr>
        <p:spPr>
          <a:xfrm>
            <a:off x="8279462" y="2567406"/>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0" name="Google Shape;530;p17"/>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17"/>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2" name="Google Shape;532;p17"/>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3" name="Google Shape;533;p17"/>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4" name="Google Shape;534;p17"/>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5" name="Google Shape;535;p17"/>
          <p:cNvSpPr/>
          <p:nvPr/>
        </p:nvSpPr>
        <p:spPr>
          <a:xfrm>
            <a:off x="7684160" y="1595653"/>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6" name="Google Shape;536;p17"/>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7" name="Google Shape;537;p17"/>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8" name="Google Shape;538;p17"/>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9" name="Google Shape;539;p17"/>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0" name="Google Shape;540;p17"/>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1" name="Google Shape;541;p17"/>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2" name="Google Shape;542;p17"/>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3" name="Google Shape;543;p17"/>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4" name="Google Shape;544;p17"/>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5" name="Google Shape;545;p17"/>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6" name="Google Shape;546;p17"/>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7" name="Google Shape;547;p17"/>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8" name="Google Shape;548;p17"/>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17"/>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p17"/>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1" name="Google Shape;551;p17"/>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2" name="Google Shape;552;p17"/>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3" name="Google Shape;553;p17"/>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4" name="Google Shape;554;p17"/>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5" name="Google Shape;555;p17"/>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6" name="Google Shape;556;p17"/>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7" name="Google Shape;557;p17"/>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17"/>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9" name="Google Shape;559;p17"/>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0" name="Google Shape;560;p17"/>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1" name="Google Shape;561;p17"/>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2" name="Google Shape;562;p17"/>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3" name="Google Shape;563;p17"/>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4" name="Google Shape;564;p17"/>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17"/>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566" name="Google Shape;566;p17"/>
          <p:cNvGrpSpPr/>
          <p:nvPr/>
        </p:nvGrpSpPr>
        <p:grpSpPr>
          <a:xfrm>
            <a:off x="3837266" y="376731"/>
            <a:ext cx="509758" cy="507781"/>
            <a:chOff x="3368999" y="3590525"/>
            <a:chExt cx="509758" cy="507781"/>
          </a:xfrm>
        </p:grpSpPr>
        <p:sp>
          <p:nvSpPr>
            <p:cNvPr id="567" name="Google Shape;567;p17"/>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7"/>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9" name="Google Shape;569;p17"/>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0" name="Google Shape;570;p17"/>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1" name="Google Shape;571;p17"/>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2" name="Google Shape;572;p17"/>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3" name="Google Shape;573;p17"/>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4" name="Google Shape;574;p17"/>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5" name="Google Shape;575;p17"/>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17"/>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7" name="Google Shape;577;p17"/>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8" name="Google Shape;578;p17"/>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9" name="Google Shape;579;p17"/>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7"/>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7"/>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2" name="Google Shape;582;p17"/>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3" name="Google Shape;583;p17"/>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4" name="Google Shape;584;p17"/>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17"/>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17"/>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7" name="Google Shape;587;p17"/>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8" name="Google Shape;588;p17"/>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9" name="Google Shape;589;p17"/>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0" name="Google Shape;590;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1" name="Google Shape;591;p17"/>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2" name="Google Shape;592;p17"/>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3" name="Google Shape;593;p17"/>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17"/>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17"/>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6" name="Google Shape;596;p17"/>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7" name="Google Shape;597;p17"/>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8" name="Google Shape;598;p17"/>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9" name="Google Shape;599;p17"/>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0" name="Google Shape;600;p17"/>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1" name="Google Shape;601;p17"/>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2" name="Google Shape;602;p17"/>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17"/>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7"/>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5" name="Google Shape;605;p17"/>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6" name="Google Shape;606;p17"/>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7" name="Google Shape;607;p17"/>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8" name="Google Shape;608;p17"/>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9" name="Google Shape;609;p17"/>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0" name="Google Shape;610;p17"/>
          <p:cNvSpPr/>
          <p:nvPr/>
        </p:nvSpPr>
        <p:spPr>
          <a:xfrm>
            <a:off x="7777021" y="1708274"/>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611" name="Google Shape;611;p17"/>
          <p:cNvGrpSpPr/>
          <p:nvPr/>
        </p:nvGrpSpPr>
        <p:grpSpPr>
          <a:xfrm>
            <a:off x="4807386" y="4855038"/>
            <a:ext cx="2845161" cy="4607676"/>
            <a:chOff x="5111659" y="4855036"/>
            <a:chExt cx="2414432" cy="3910120"/>
          </a:xfrm>
        </p:grpSpPr>
        <p:sp>
          <p:nvSpPr>
            <p:cNvPr id="612" name="Google Shape;612;p17"/>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3" name="Google Shape;613;p17"/>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4" name="Google Shape;614;p17"/>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5" name="Google Shape;615;p17"/>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6" name="Google Shape;616;p17"/>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7" name="Google Shape;617;p17"/>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618" name="Google Shape;618;p17"/>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9" name="Google Shape;619;p17"/>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17"/>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17"/>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2" name="Google Shape;622;p17"/>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3" name="Google Shape;623;p17"/>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17"/>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625" name="Google Shape;625;p17"/>
          <p:cNvGrpSpPr/>
          <p:nvPr/>
        </p:nvGrpSpPr>
        <p:grpSpPr>
          <a:xfrm>
            <a:off x="0" y="582317"/>
            <a:ext cx="1448894" cy="883507"/>
            <a:chOff x="0" y="582317"/>
            <a:chExt cx="1448894" cy="883507"/>
          </a:xfrm>
        </p:grpSpPr>
        <p:cxnSp>
          <p:nvCxnSpPr>
            <p:cNvPr id="626" name="Google Shape;626;p17"/>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627" name="Google Shape;627;p17"/>
            <p:cNvGrpSpPr/>
            <p:nvPr/>
          </p:nvGrpSpPr>
          <p:grpSpPr>
            <a:xfrm>
              <a:off x="708799" y="582317"/>
              <a:ext cx="740095" cy="883507"/>
              <a:chOff x="4051865" y="5165558"/>
              <a:chExt cx="946855" cy="1130331"/>
            </a:xfrm>
          </p:grpSpPr>
          <p:sp>
            <p:nvSpPr>
              <p:cNvPr id="628" name="Google Shape;628;p17"/>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29" name="Google Shape;629;p17"/>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630" name="Google Shape;630;p17"/>
          <p:cNvGrpSpPr/>
          <p:nvPr/>
        </p:nvGrpSpPr>
        <p:grpSpPr>
          <a:xfrm>
            <a:off x="0" y="2603236"/>
            <a:ext cx="1448894" cy="870102"/>
            <a:chOff x="0" y="582324"/>
            <a:chExt cx="1448894" cy="870102"/>
          </a:xfrm>
        </p:grpSpPr>
        <p:cxnSp>
          <p:nvCxnSpPr>
            <p:cNvPr id="631" name="Google Shape;631;p17"/>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632" name="Google Shape;632;p17"/>
            <p:cNvGrpSpPr/>
            <p:nvPr/>
          </p:nvGrpSpPr>
          <p:grpSpPr>
            <a:xfrm>
              <a:off x="708799" y="582324"/>
              <a:ext cx="740095" cy="870102"/>
              <a:chOff x="4051865" y="5165558"/>
              <a:chExt cx="946855" cy="1113179"/>
            </a:xfrm>
          </p:grpSpPr>
          <p:sp>
            <p:nvSpPr>
              <p:cNvPr id="633" name="Google Shape;633;p17"/>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34" name="Google Shape;634;p17"/>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635" name="Google Shape;635;p17"/>
          <p:cNvGrpSpPr/>
          <p:nvPr/>
        </p:nvGrpSpPr>
        <p:grpSpPr>
          <a:xfrm>
            <a:off x="0" y="4666940"/>
            <a:ext cx="1448895" cy="869802"/>
            <a:chOff x="0" y="582318"/>
            <a:chExt cx="1448895" cy="869802"/>
          </a:xfrm>
        </p:grpSpPr>
        <p:cxnSp>
          <p:nvCxnSpPr>
            <p:cNvPr id="636" name="Google Shape;636;p17"/>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637" name="Google Shape;637;p17"/>
            <p:cNvGrpSpPr/>
            <p:nvPr/>
          </p:nvGrpSpPr>
          <p:grpSpPr>
            <a:xfrm>
              <a:off x="700348" y="582318"/>
              <a:ext cx="748547" cy="869802"/>
              <a:chOff x="4041052" y="5165558"/>
              <a:chExt cx="957668" cy="1112797"/>
            </a:xfrm>
          </p:grpSpPr>
          <p:sp>
            <p:nvSpPr>
              <p:cNvPr id="638" name="Google Shape;638;p17"/>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39" name="Google Shape;639;p17"/>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640" name="Google Shape;640;p17"/>
          <p:cNvSpPr/>
          <p:nvPr/>
        </p:nvSpPr>
        <p:spPr>
          <a:xfrm flipH="1">
            <a:off x="8616736" y="1405843"/>
            <a:ext cx="2886489" cy="1708545"/>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700">
                <a:solidFill>
                  <a:srgbClr val="262626"/>
                </a:solidFill>
                <a:latin typeface="Calibri"/>
                <a:ea typeface="Calibri"/>
                <a:cs typeface="Calibri"/>
                <a:sym typeface="Calibri"/>
              </a:rPr>
              <a:t>El pensamiento sistémico ayuda a las empresas a comprender dónde se pierde valor y dónde se puede conservar.</a:t>
            </a:r>
            <a:endParaRPr sz="1700"/>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641" name="Google Shape;641;p17"/>
          <p:cNvGrpSpPr/>
          <p:nvPr/>
        </p:nvGrpSpPr>
        <p:grpSpPr>
          <a:xfrm>
            <a:off x="10752228" y="582319"/>
            <a:ext cx="1501995" cy="883506"/>
            <a:chOff x="708799" y="582319"/>
            <a:chExt cx="1501995" cy="883506"/>
          </a:xfrm>
        </p:grpSpPr>
        <p:cxnSp>
          <p:nvCxnSpPr>
            <p:cNvPr id="642" name="Google Shape;642;p17"/>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643" name="Google Shape;643;p17"/>
            <p:cNvGrpSpPr/>
            <p:nvPr/>
          </p:nvGrpSpPr>
          <p:grpSpPr>
            <a:xfrm>
              <a:off x="708799" y="582319"/>
              <a:ext cx="740095" cy="883506"/>
              <a:chOff x="4051865" y="5165558"/>
              <a:chExt cx="946855" cy="1130329"/>
            </a:xfrm>
          </p:grpSpPr>
          <p:sp>
            <p:nvSpPr>
              <p:cNvPr id="644" name="Google Shape;644;p17"/>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645" name="Google Shape;645;p17"/>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646" name="Google Shape;646;p17"/>
          <p:cNvSpPr txBox="1"/>
          <p:nvPr/>
        </p:nvSpPr>
        <p:spPr>
          <a:xfrm>
            <a:off x="7956820" y="5467409"/>
            <a:ext cx="3447196" cy="1169936"/>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b="1" lang="en-US" sz="1800">
                <a:solidFill>
                  <a:srgbClr val="62A844"/>
                </a:solidFill>
                <a:latin typeface="Calibri"/>
                <a:ea typeface="Calibri"/>
                <a:cs typeface="Calibri"/>
                <a:sym typeface="Calibri"/>
              </a:rPr>
              <a:t>La circularidad resulta práctica cuando se traduce en decisiones cotidianas en el sector hotelero.</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18"/>
          <p:cNvSpPr txBox="1"/>
          <p:nvPr>
            <p:ph idx="2" type="body"/>
          </p:nvPr>
        </p:nvSpPr>
        <p:spPr>
          <a:xfrm>
            <a:off x="660160" y="1546637"/>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02</a:t>
            </a:r>
            <a:endParaRPr/>
          </a:p>
        </p:txBody>
      </p:sp>
      <p:pic>
        <p:nvPicPr>
          <p:cNvPr id="653" name="Google Shape;653;p18"/>
          <p:cNvPicPr preferRelativeResize="0"/>
          <p:nvPr/>
        </p:nvPicPr>
        <p:blipFill>
          <a:blip r:embed="rId3">
            <a:alphaModFix/>
          </a:blip>
          <a:stretch>
            <a:fillRect/>
          </a:stretch>
        </p:blipFill>
        <p:spPr>
          <a:xfrm>
            <a:off x="3319119" y="474912"/>
            <a:ext cx="8976607" cy="5851418"/>
          </a:xfrm>
          <a:prstGeom prst="rect">
            <a:avLst/>
          </a:prstGeom>
          <a:noFill/>
          <a:ln>
            <a:noFill/>
          </a:ln>
        </p:spPr>
      </p:pic>
      <p:sp>
        <p:nvSpPr>
          <p:cNvPr id="654" name="Google Shape;654;p18"/>
          <p:cNvSpPr txBox="1"/>
          <p:nvPr>
            <p:ph idx="1" type="body"/>
          </p:nvPr>
        </p:nvSpPr>
        <p:spPr>
          <a:xfrm>
            <a:off x="4259019" y="933443"/>
            <a:ext cx="7096800" cy="49911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103333"/>
              </a:lnSpc>
              <a:spcBef>
                <a:spcPts val="0"/>
              </a:spcBef>
              <a:spcAft>
                <a:spcPts val="0"/>
              </a:spcAft>
              <a:buClr>
                <a:schemeClr val="lt1"/>
              </a:buClr>
              <a:buSzPts val="4800"/>
              <a:buNone/>
            </a:pPr>
            <a:r>
              <a:rPr b="1" lang="en-US"/>
              <a:t>Localización de recursos y puntos críticos de generación de residuos</a:t>
            </a:r>
            <a:endParaRPr/>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200"/>
              <a:buNone/>
            </a:pPr>
            <a:r>
              <a:t/>
            </a:r>
            <a:endParaRPr sz="2200"/>
          </a:p>
          <a:p>
            <a:pPr indent="0" lvl="0" marL="0" rtl="0" algn="l">
              <a:lnSpc>
                <a:spcPct val="90000"/>
              </a:lnSpc>
              <a:spcBef>
                <a:spcPts val="1000"/>
              </a:spcBef>
              <a:spcAft>
                <a:spcPts val="0"/>
              </a:spcAft>
              <a:buClr>
                <a:schemeClr val="lt1"/>
              </a:buClr>
              <a:buSzPts val="2400"/>
              <a:buNone/>
            </a:pPr>
            <a:r>
              <a:rPr b="1" lang="en-US" sz="2400"/>
              <a:t>Considerar la operación como un sistema de flujos</a:t>
            </a:r>
            <a:endParaRPr/>
          </a:p>
          <a:p>
            <a:pPr indent="0" lvl="0" marL="0" rtl="0" algn="l">
              <a:lnSpc>
                <a:spcPct val="90000"/>
              </a:lnSpc>
              <a:spcBef>
                <a:spcPts val="1000"/>
              </a:spcBef>
              <a:spcAft>
                <a:spcPts val="0"/>
              </a:spcAft>
              <a:buClr>
                <a:schemeClr val="lt1"/>
              </a:buClr>
              <a:buSzPts val="2400"/>
              <a:buNone/>
            </a:pPr>
            <a:r>
              <a:rPr lang="en-US" sz="2400"/>
              <a:t>Identificar por dónde circulan los materiales, la energía, el agua, los envases y los productos a lo largo de las operaciones hoteleras, y dónde se producen residuos, fugas e ineficiencias.</a:t>
            </a:r>
            <a:endParaRPr/>
          </a:p>
          <a:p>
            <a:pPr indent="0" lvl="0" marL="0" rtl="0" algn="l">
              <a:lnSpc>
                <a:spcPct val="90000"/>
              </a:lnSpc>
              <a:spcBef>
                <a:spcPts val="1000"/>
              </a:spcBef>
              <a:spcAft>
                <a:spcPts val="0"/>
              </a:spcAft>
              <a:buClr>
                <a:schemeClr val="lt1"/>
              </a:buClr>
              <a:buSzPts val="2400"/>
              <a:buNone/>
            </a:pPr>
            <a:r>
              <a:t/>
            </a:r>
            <a:endParaRPr sz="2400"/>
          </a:p>
          <a:p>
            <a:pPr indent="0" lvl="0" marL="0" rtl="0" algn="l">
              <a:lnSpc>
                <a:spcPct val="90000"/>
              </a:lnSpc>
              <a:spcBef>
                <a:spcPts val="1000"/>
              </a:spcBef>
              <a:spcAft>
                <a:spcPts val="0"/>
              </a:spcAft>
              <a:buClr>
                <a:schemeClr val="lt1"/>
              </a:buClr>
              <a:buSzPts val="2200"/>
              <a:buNone/>
            </a:pPr>
            <a:r>
              <a:t/>
            </a:r>
            <a:endParaRPr sz="22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grpSp>
        <p:nvGrpSpPr>
          <p:cNvPr id="659" name="Google Shape;659;p19"/>
          <p:cNvGrpSpPr/>
          <p:nvPr/>
        </p:nvGrpSpPr>
        <p:grpSpPr>
          <a:xfrm>
            <a:off x="4865297" y="1305643"/>
            <a:ext cx="6823909" cy="4690656"/>
            <a:chOff x="2138559" y="1370098"/>
            <a:chExt cx="8091790" cy="3754057"/>
          </a:xfrm>
        </p:grpSpPr>
        <p:sp>
          <p:nvSpPr>
            <p:cNvPr id="660" name="Google Shape;660;p19"/>
            <p:cNvSpPr/>
            <p:nvPr/>
          </p:nvSpPr>
          <p:spPr>
            <a:xfrm>
              <a:off x="3384510" y="1370098"/>
              <a:ext cx="1076211" cy="464296"/>
            </a:xfrm>
            <a:prstGeom prst="roundRect">
              <a:avLst>
                <a:gd fmla="val 50000" name="adj"/>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Inicio</a:t>
              </a:r>
              <a:endParaRPr b="1" sz="1600">
                <a:solidFill>
                  <a:schemeClr val="lt1"/>
                </a:solidFill>
                <a:latin typeface="Calibri"/>
                <a:ea typeface="Calibri"/>
                <a:cs typeface="Calibri"/>
                <a:sym typeface="Calibri"/>
              </a:endParaRPr>
            </a:p>
          </p:txBody>
        </p:sp>
        <p:sp>
          <p:nvSpPr>
            <p:cNvPr id="661" name="Google Shape;661;p19"/>
            <p:cNvSpPr/>
            <p:nvPr/>
          </p:nvSpPr>
          <p:spPr>
            <a:xfrm>
              <a:off x="8728999" y="3074093"/>
              <a:ext cx="1501350" cy="871186"/>
            </a:xfrm>
            <a:prstGeom prst="flowChartDecision">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1600">
                <a:solidFill>
                  <a:schemeClr val="lt1"/>
                </a:solidFill>
                <a:latin typeface="Calibri"/>
                <a:ea typeface="Calibri"/>
                <a:cs typeface="Calibri"/>
                <a:sym typeface="Calibri"/>
              </a:endParaRPr>
            </a:p>
          </p:txBody>
        </p:sp>
        <p:sp>
          <p:nvSpPr>
            <p:cNvPr id="662" name="Google Shape;662;p19"/>
            <p:cNvSpPr/>
            <p:nvPr/>
          </p:nvSpPr>
          <p:spPr>
            <a:xfrm>
              <a:off x="3171941" y="2240231"/>
              <a:ext cx="1501350" cy="464296"/>
            </a:xfrm>
            <a:prstGeom prst="parallelogram">
              <a:avLst>
                <a:gd fmla="val 25000" name="adj"/>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3" name="Google Shape;663;p19"/>
            <p:cNvSpPr/>
            <p:nvPr/>
          </p:nvSpPr>
          <p:spPr>
            <a:xfrm>
              <a:off x="2138559" y="3277538"/>
              <a:ext cx="1501350" cy="464296"/>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4" name="Google Shape;664;p19"/>
            <p:cNvSpPr/>
            <p:nvPr/>
          </p:nvSpPr>
          <p:spPr>
            <a:xfrm>
              <a:off x="4399478" y="3277538"/>
              <a:ext cx="1501350" cy="464296"/>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5" name="Google Shape;665;p19"/>
            <p:cNvSpPr/>
            <p:nvPr/>
          </p:nvSpPr>
          <p:spPr>
            <a:xfrm>
              <a:off x="3171941" y="4304272"/>
              <a:ext cx="1501350" cy="464296"/>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6" name="Google Shape;666;p19"/>
            <p:cNvSpPr/>
            <p:nvPr/>
          </p:nvSpPr>
          <p:spPr>
            <a:xfrm>
              <a:off x="6768036" y="3277538"/>
              <a:ext cx="1501350" cy="464296"/>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7" name="Google Shape;667;p19"/>
            <p:cNvSpPr/>
            <p:nvPr/>
          </p:nvSpPr>
          <p:spPr>
            <a:xfrm>
              <a:off x="8728999" y="1915432"/>
              <a:ext cx="1501350" cy="464296"/>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Proceso</a:t>
              </a:r>
              <a:endParaRPr b="1" sz="1600">
                <a:solidFill>
                  <a:schemeClr val="lt1"/>
                </a:solidFill>
                <a:latin typeface="Calibri"/>
                <a:ea typeface="Calibri"/>
                <a:cs typeface="Calibri"/>
                <a:sym typeface="Calibri"/>
              </a:endParaRPr>
            </a:p>
          </p:txBody>
        </p:sp>
        <p:sp>
          <p:nvSpPr>
            <p:cNvPr id="668" name="Google Shape;668;p19"/>
            <p:cNvSpPr/>
            <p:nvPr/>
          </p:nvSpPr>
          <p:spPr>
            <a:xfrm>
              <a:off x="6956516" y="1915432"/>
              <a:ext cx="1039058" cy="464296"/>
            </a:xfrm>
            <a:prstGeom prst="roundRect">
              <a:avLst>
                <a:gd fmla="val 50000" name="adj"/>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Inicio</a:t>
              </a:r>
              <a:endParaRPr b="1" sz="1600">
                <a:solidFill>
                  <a:schemeClr val="lt1"/>
                </a:solidFill>
                <a:latin typeface="Calibri"/>
                <a:ea typeface="Calibri"/>
                <a:cs typeface="Calibri"/>
                <a:sym typeface="Calibri"/>
              </a:endParaRPr>
            </a:p>
          </p:txBody>
        </p:sp>
        <p:cxnSp>
          <p:nvCxnSpPr>
            <p:cNvPr id="669" name="Google Shape;669;p19"/>
            <p:cNvCxnSpPr>
              <a:stCxn id="661" idx="2"/>
              <a:endCxn id="665" idx="2"/>
            </p:cNvCxnSpPr>
            <p:nvPr/>
          </p:nvCxnSpPr>
          <p:spPr>
            <a:xfrm rot="5400000">
              <a:off x="6289474" y="1578279"/>
              <a:ext cx="823200" cy="5557200"/>
            </a:xfrm>
            <a:prstGeom prst="bentConnector3">
              <a:avLst>
                <a:gd fmla="val 120240" name="adj1"/>
              </a:avLst>
            </a:prstGeom>
            <a:noFill/>
            <a:ln cap="flat" cmpd="sng" w="9525">
              <a:solidFill>
                <a:srgbClr val="262626"/>
              </a:solidFill>
              <a:prstDash val="solid"/>
              <a:miter lim="8000"/>
              <a:headEnd len="sm" w="sm" type="none"/>
              <a:tailEnd len="med" w="med" type="triangle"/>
            </a:ln>
          </p:spPr>
        </p:cxnSp>
        <p:cxnSp>
          <p:nvCxnSpPr>
            <p:cNvPr id="670" name="Google Shape;670;p19"/>
            <p:cNvCxnSpPr>
              <a:stCxn id="663" idx="2"/>
              <a:endCxn id="665" idx="1"/>
            </p:cNvCxnSpPr>
            <p:nvPr/>
          </p:nvCxnSpPr>
          <p:spPr>
            <a:xfrm flipH="1" rot="-5400000">
              <a:off x="2633184" y="3997884"/>
              <a:ext cx="794700" cy="282600"/>
            </a:xfrm>
            <a:prstGeom prst="bentConnector2">
              <a:avLst/>
            </a:prstGeom>
            <a:noFill/>
            <a:ln cap="flat" cmpd="sng" w="9525">
              <a:solidFill>
                <a:srgbClr val="262626"/>
              </a:solidFill>
              <a:prstDash val="solid"/>
              <a:miter lim="8000"/>
              <a:headEnd len="sm" w="sm" type="none"/>
              <a:tailEnd len="med" w="med" type="triangle"/>
            </a:ln>
          </p:spPr>
        </p:cxnSp>
        <p:cxnSp>
          <p:nvCxnSpPr>
            <p:cNvPr id="671" name="Google Shape;671;p19"/>
            <p:cNvCxnSpPr>
              <a:stCxn id="664" idx="2"/>
              <a:endCxn id="665" idx="3"/>
            </p:cNvCxnSpPr>
            <p:nvPr/>
          </p:nvCxnSpPr>
          <p:spPr>
            <a:xfrm rot="5400000">
              <a:off x="4514303" y="3900684"/>
              <a:ext cx="794700" cy="477000"/>
            </a:xfrm>
            <a:prstGeom prst="bentConnector2">
              <a:avLst/>
            </a:prstGeom>
            <a:noFill/>
            <a:ln cap="flat" cmpd="sng" w="9525">
              <a:solidFill>
                <a:srgbClr val="262626"/>
              </a:solidFill>
              <a:prstDash val="solid"/>
              <a:miter lim="8000"/>
              <a:headEnd len="sm" w="sm" type="none"/>
              <a:tailEnd len="med" w="med" type="triangle"/>
            </a:ln>
          </p:spPr>
        </p:cxnSp>
        <p:cxnSp>
          <p:nvCxnSpPr>
            <p:cNvPr id="672" name="Google Shape;672;p19"/>
            <p:cNvCxnSpPr>
              <a:stCxn id="662" idx="4"/>
              <a:endCxn id="664" idx="0"/>
            </p:cNvCxnSpPr>
            <p:nvPr/>
          </p:nvCxnSpPr>
          <p:spPr>
            <a:xfrm flipH="1" rot="-5400000">
              <a:off x="4249916" y="2377227"/>
              <a:ext cx="573000" cy="1227600"/>
            </a:xfrm>
            <a:prstGeom prst="bentConnector3">
              <a:avLst>
                <a:gd fmla="val 2519" name="adj1"/>
              </a:avLst>
            </a:prstGeom>
            <a:noFill/>
            <a:ln cap="flat" cmpd="sng" w="9525">
              <a:solidFill>
                <a:schemeClr val="accent1"/>
              </a:solidFill>
              <a:prstDash val="solid"/>
              <a:miter lim="8000"/>
              <a:headEnd len="sm" w="sm" type="none"/>
              <a:tailEnd len="med" w="med" type="triangle"/>
            </a:ln>
          </p:spPr>
        </p:cxnSp>
        <p:cxnSp>
          <p:nvCxnSpPr>
            <p:cNvPr id="673" name="Google Shape;673;p19"/>
            <p:cNvCxnSpPr>
              <a:stCxn id="662" idx="4"/>
              <a:endCxn id="663" idx="0"/>
            </p:cNvCxnSpPr>
            <p:nvPr/>
          </p:nvCxnSpPr>
          <p:spPr>
            <a:xfrm rot="5400000">
              <a:off x="3119366" y="2474277"/>
              <a:ext cx="573000" cy="1033500"/>
            </a:xfrm>
            <a:prstGeom prst="bentConnector3">
              <a:avLst>
                <a:gd fmla="val 2519" name="adj1"/>
              </a:avLst>
            </a:prstGeom>
            <a:noFill/>
            <a:ln cap="flat" cmpd="sng" w="9525">
              <a:solidFill>
                <a:srgbClr val="262626"/>
              </a:solidFill>
              <a:prstDash val="solid"/>
              <a:miter lim="8000"/>
              <a:headEnd len="sm" w="sm" type="none"/>
              <a:tailEnd len="med" w="med" type="triangle"/>
            </a:ln>
          </p:spPr>
        </p:cxnSp>
        <p:cxnSp>
          <p:nvCxnSpPr>
            <p:cNvPr id="674" name="Google Shape;674;p19"/>
            <p:cNvCxnSpPr>
              <a:stCxn id="660" idx="2"/>
              <a:endCxn id="662" idx="0"/>
            </p:cNvCxnSpPr>
            <p:nvPr/>
          </p:nvCxnSpPr>
          <p:spPr>
            <a:xfrm>
              <a:off x="3922616" y="1834394"/>
              <a:ext cx="0" cy="405900"/>
            </a:xfrm>
            <a:prstGeom prst="straightConnector1">
              <a:avLst/>
            </a:prstGeom>
            <a:noFill/>
            <a:ln cap="flat" cmpd="sng" w="9525">
              <a:solidFill>
                <a:srgbClr val="262626"/>
              </a:solidFill>
              <a:prstDash val="solid"/>
              <a:miter lim="8000"/>
              <a:headEnd len="sm" w="sm" type="none"/>
              <a:tailEnd len="med" w="med" type="triangle"/>
            </a:ln>
          </p:spPr>
        </p:cxnSp>
        <p:cxnSp>
          <p:nvCxnSpPr>
            <p:cNvPr id="675" name="Google Shape;675;p19"/>
            <p:cNvCxnSpPr>
              <a:stCxn id="664" idx="3"/>
              <a:endCxn id="666" idx="1"/>
            </p:cNvCxnSpPr>
            <p:nvPr/>
          </p:nvCxnSpPr>
          <p:spPr>
            <a:xfrm>
              <a:off x="5900828" y="3509686"/>
              <a:ext cx="867300" cy="0"/>
            </a:xfrm>
            <a:prstGeom prst="straightConnector1">
              <a:avLst/>
            </a:prstGeom>
            <a:noFill/>
            <a:ln cap="flat" cmpd="sng" w="9525">
              <a:solidFill>
                <a:schemeClr val="accent1"/>
              </a:solidFill>
              <a:prstDash val="solid"/>
              <a:miter lim="8000"/>
              <a:headEnd len="sm" w="sm" type="none"/>
              <a:tailEnd len="med" w="med" type="triangle"/>
            </a:ln>
          </p:spPr>
        </p:cxnSp>
        <p:cxnSp>
          <p:nvCxnSpPr>
            <p:cNvPr id="676" name="Google Shape;676;p19"/>
            <p:cNvCxnSpPr>
              <a:stCxn id="666" idx="3"/>
              <a:endCxn id="661" idx="1"/>
            </p:cNvCxnSpPr>
            <p:nvPr/>
          </p:nvCxnSpPr>
          <p:spPr>
            <a:xfrm>
              <a:off x="8269386" y="3509686"/>
              <a:ext cx="459600" cy="0"/>
            </a:xfrm>
            <a:prstGeom prst="straightConnector1">
              <a:avLst/>
            </a:prstGeom>
            <a:noFill/>
            <a:ln cap="flat" cmpd="sng" w="9525">
              <a:solidFill>
                <a:schemeClr val="accent1"/>
              </a:solidFill>
              <a:prstDash val="solid"/>
              <a:miter lim="8000"/>
              <a:headEnd len="sm" w="sm" type="none"/>
              <a:tailEnd len="med" w="med" type="triangle"/>
            </a:ln>
          </p:spPr>
        </p:cxnSp>
        <p:cxnSp>
          <p:nvCxnSpPr>
            <p:cNvPr id="677" name="Google Shape;677;p19"/>
            <p:cNvCxnSpPr>
              <a:stCxn id="667" idx="1"/>
              <a:endCxn id="668" idx="3"/>
            </p:cNvCxnSpPr>
            <p:nvPr/>
          </p:nvCxnSpPr>
          <p:spPr>
            <a:xfrm rot="10800000">
              <a:off x="7995499" y="2147580"/>
              <a:ext cx="733500" cy="0"/>
            </a:xfrm>
            <a:prstGeom prst="straightConnector1">
              <a:avLst/>
            </a:prstGeom>
            <a:noFill/>
            <a:ln cap="flat" cmpd="sng" w="9525">
              <a:solidFill>
                <a:srgbClr val="262626"/>
              </a:solidFill>
              <a:prstDash val="solid"/>
              <a:miter lim="8000"/>
              <a:headEnd len="sm" w="sm" type="none"/>
              <a:tailEnd len="med" w="med" type="triangle"/>
            </a:ln>
          </p:spPr>
        </p:cxnSp>
        <p:cxnSp>
          <p:nvCxnSpPr>
            <p:cNvPr id="678" name="Google Shape;678;p19"/>
            <p:cNvCxnSpPr>
              <a:stCxn id="661" idx="0"/>
              <a:endCxn id="667" idx="2"/>
            </p:cNvCxnSpPr>
            <p:nvPr/>
          </p:nvCxnSpPr>
          <p:spPr>
            <a:xfrm rot="10800000">
              <a:off x="9479674" y="2379593"/>
              <a:ext cx="0" cy="694500"/>
            </a:xfrm>
            <a:prstGeom prst="straightConnector1">
              <a:avLst/>
            </a:prstGeom>
            <a:noFill/>
            <a:ln cap="flat" cmpd="sng" w="9525">
              <a:solidFill>
                <a:srgbClr val="262626"/>
              </a:solidFill>
              <a:prstDash val="solid"/>
              <a:miter lim="8000"/>
              <a:headEnd len="sm" w="sm" type="none"/>
              <a:tailEnd len="med" w="med" type="triangle"/>
            </a:ln>
          </p:spPr>
        </p:cxnSp>
        <p:sp>
          <p:nvSpPr>
            <p:cNvPr id="679" name="Google Shape;679;p19"/>
            <p:cNvSpPr/>
            <p:nvPr/>
          </p:nvSpPr>
          <p:spPr>
            <a:xfrm>
              <a:off x="7041849" y="4819869"/>
              <a:ext cx="789436" cy="304286"/>
            </a:xfrm>
            <a:prstGeom prst="roundRect">
              <a:avLst>
                <a:gd fmla="val 50000" name="adj"/>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No</a:t>
              </a:r>
              <a:endParaRPr b="1" sz="1600">
                <a:solidFill>
                  <a:schemeClr val="lt1"/>
                </a:solidFill>
                <a:latin typeface="Calibri"/>
                <a:ea typeface="Calibri"/>
                <a:cs typeface="Calibri"/>
                <a:sym typeface="Calibri"/>
              </a:endParaRPr>
            </a:p>
          </p:txBody>
        </p:sp>
      </p:grpSp>
      <p:sp>
        <p:nvSpPr>
          <p:cNvPr id="680" name="Google Shape;680;p19"/>
          <p:cNvSpPr txBox="1"/>
          <p:nvPr/>
        </p:nvSpPr>
        <p:spPr>
          <a:xfrm>
            <a:off x="470650" y="1554600"/>
            <a:ext cx="4202700" cy="51270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b="1" i="1" lang="en-US" sz="1500">
                <a:solidFill>
                  <a:srgbClr val="262626"/>
                </a:solidFill>
                <a:latin typeface="Calibri"/>
                <a:ea typeface="Calibri"/>
                <a:cs typeface="Calibri"/>
                <a:sym typeface="Calibri"/>
              </a:rPr>
              <a:t>Un mapa de flujo de materiales ayuda a los equipos a ver cómo se mueven los recursos por la empresa.</a:t>
            </a:r>
            <a:endParaRPr sz="1500"/>
          </a:p>
          <a:p>
            <a:pPr indent="0" lvl="0" marL="0" marR="0" rtl="0" algn="l">
              <a:spcBef>
                <a:spcPts val="0"/>
              </a:spcBef>
              <a:spcAft>
                <a:spcPts val="0"/>
              </a:spcAft>
              <a:buNone/>
            </a:pPr>
            <a:r>
              <a:t/>
            </a:r>
            <a:endParaRPr sz="15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500">
                <a:solidFill>
                  <a:srgbClr val="0289AE"/>
                </a:solidFill>
                <a:latin typeface="Calibri"/>
                <a:ea typeface="Calibri"/>
                <a:cs typeface="Calibri"/>
                <a:sym typeface="Calibri"/>
              </a:rPr>
              <a:t>Para cada departamento, pregúntese:</a:t>
            </a:r>
            <a:endParaRPr sz="1500"/>
          </a:p>
          <a:p>
            <a:pPr indent="-279400" lvl="0" marL="28575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¿Qué entra?</a:t>
            </a:r>
            <a:endParaRPr sz="1500"/>
          </a:p>
          <a:p>
            <a:pPr indent="-279400" lvl="0" marL="28575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¿Dónde se almacena?</a:t>
            </a:r>
            <a:endParaRPr sz="1500"/>
          </a:p>
          <a:p>
            <a:pPr indent="-279400" lvl="0" marL="28575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¿Cómo se utiliza?</a:t>
            </a:r>
            <a:endParaRPr sz="1500"/>
          </a:p>
          <a:p>
            <a:pPr indent="-279400" lvl="0" marL="28575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¿Dónde se producen excedentes, deterioros o daños?</a:t>
            </a:r>
            <a:endParaRPr sz="1500"/>
          </a:p>
          <a:p>
            <a:pPr indent="-279400" lvl="0" marL="28575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¿Qué sale como residuo, reciclaje, devolución de lavandería o reutilización?</a:t>
            </a:r>
            <a:endParaRPr sz="1500"/>
          </a:p>
          <a:p>
            <a:pPr indent="0" lvl="0" marL="0" marR="0" rtl="0" algn="l">
              <a:lnSpc>
                <a:spcPct val="118750"/>
              </a:lnSpc>
              <a:spcBef>
                <a:spcPts val="0"/>
              </a:spcBef>
              <a:spcAft>
                <a:spcPts val="0"/>
              </a:spcAft>
              <a:buNone/>
            </a:pPr>
            <a:r>
              <a:t/>
            </a:r>
            <a:endParaRPr b="1" sz="1500">
              <a:solidFill>
                <a:srgbClr val="262626"/>
              </a:solidFill>
              <a:latin typeface="Calibri"/>
              <a:ea typeface="Calibri"/>
              <a:cs typeface="Calibri"/>
              <a:sym typeface="Calibri"/>
            </a:endParaRPr>
          </a:p>
          <a:p>
            <a:pPr indent="0" lvl="0" marL="0" marR="0" rtl="0" algn="l">
              <a:lnSpc>
                <a:spcPct val="105555"/>
              </a:lnSpc>
              <a:spcBef>
                <a:spcPts val="0"/>
              </a:spcBef>
              <a:spcAft>
                <a:spcPts val="0"/>
              </a:spcAft>
              <a:buNone/>
            </a:pPr>
            <a:r>
              <a:rPr b="1" lang="en-US" sz="1500">
                <a:solidFill>
                  <a:srgbClr val="0289AE"/>
                </a:solidFill>
                <a:latin typeface="Calibri"/>
                <a:ea typeface="Calibri"/>
                <a:cs typeface="Calibri"/>
                <a:sym typeface="Calibri"/>
              </a:rPr>
              <a:t>Lo que esto revela</a:t>
            </a:r>
            <a:endParaRPr sz="1500">
              <a:solidFill>
                <a:srgbClr val="0289AE"/>
              </a:solidFill>
              <a:latin typeface="Calibri"/>
              <a:ea typeface="Calibri"/>
              <a:cs typeface="Calibri"/>
              <a:sym typeface="Calibri"/>
            </a:endParaRPr>
          </a:p>
          <a:p>
            <a:pPr indent="6350" lvl="0" marL="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Duplicación</a:t>
            </a:r>
            <a:endParaRPr sz="1500">
              <a:solidFill>
                <a:srgbClr val="262626"/>
              </a:solidFill>
              <a:latin typeface="Calibri"/>
              <a:ea typeface="Calibri"/>
              <a:cs typeface="Calibri"/>
              <a:sym typeface="Calibri"/>
            </a:endParaRPr>
          </a:p>
          <a:p>
            <a:pPr indent="6350" lvl="0" marL="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Exceso de pedidos</a:t>
            </a:r>
            <a:endParaRPr sz="1500"/>
          </a:p>
          <a:p>
            <a:pPr indent="6350" lvl="0" marL="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Desperdicio oculto</a:t>
            </a:r>
            <a:endParaRPr sz="1500"/>
          </a:p>
          <a:p>
            <a:pPr indent="6350" lvl="0" marL="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Pérdida de valor reutilizable</a:t>
            </a:r>
            <a:endParaRPr sz="1500"/>
          </a:p>
          <a:p>
            <a:pPr indent="6350" lvl="0" marL="0" marR="0" rtl="0" algn="l">
              <a:lnSpc>
                <a:spcPct val="11875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Coordinación deficiente entre equipos</a:t>
            </a:r>
            <a:endParaRPr sz="1500"/>
          </a:p>
        </p:txBody>
      </p:sp>
      <p:sp>
        <p:nvSpPr>
          <p:cNvPr id="681" name="Google Shape;681;p19"/>
          <p:cNvSpPr txBox="1"/>
          <p:nvPr/>
        </p:nvSpPr>
        <p:spPr>
          <a:xfrm>
            <a:off x="429114" y="250048"/>
            <a:ext cx="617117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Mapeo de los flujos de materiales en toda la propiedad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82" name="Google Shape;682;p19"/>
          <p:cNvCxnSpPr/>
          <p:nvPr/>
        </p:nvCxnSpPr>
        <p:spPr>
          <a:xfrm>
            <a:off x="0" y="1320259"/>
            <a:ext cx="5138058" cy="0"/>
          </a:xfrm>
          <a:prstGeom prst="straightConnector1">
            <a:avLst/>
          </a:prstGeom>
          <a:noFill/>
          <a:ln cap="flat" cmpd="sng" w="34925">
            <a:solidFill>
              <a:srgbClr val="62A844"/>
            </a:solidFill>
            <a:prstDash val="dot"/>
            <a:miter lim="8000"/>
            <a:headEnd len="sm" w="sm" type="none"/>
            <a:tailEnd len="sm" w="sm" type="none"/>
          </a:ln>
        </p:spPr>
      </p:cxnSp>
      <p:sp>
        <p:nvSpPr>
          <p:cNvPr id="683" name="Google Shape;683;p19"/>
          <p:cNvSpPr/>
          <p:nvPr/>
        </p:nvSpPr>
        <p:spPr>
          <a:xfrm>
            <a:off x="6233878" y="6212343"/>
            <a:ext cx="526513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84" name="Google Shape;684;p19"/>
          <p:cNvSpPr txBox="1"/>
          <p:nvPr/>
        </p:nvSpPr>
        <p:spPr>
          <a:xfrm>
            <a:off x="6359878" y="6180677"/>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685" name="Google Shape;685;p19"/>
          <p:cNvSpPr txBox="1"/>
          <p:nvPr/>
        </p:nvSpPr>
        <p:spPr>
          <a:xfrm>
            <a:off x="7115879" y="6275621"/>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686" name="Google Shape;686;p19"/>
          <p:cNvSpPr txBox="1"/>
          <p:nvPr/>
        </p:nvSpPr>
        <p:spPr>
          <a:xfrm>
            <a:off x="7709877" y="6291010"/>
            <a:ext cx="3689999"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Integración de la sostenibilidad en las operaciones diarias</a:t>
            </a:r>
            <a:endParaRPr/>
          </a:p>
        </p:txBody>
      </p:sp>
      <p:sp>
        <p:nvSpPr>
          <p:cNvPr id="687" name="Google Shape;687;p19"/>
          <p:cNvSpPr txBox="1"/>
          <p:nvPr/>
        </p:nvSpPr>
        <p:spPr>
          <a:xfrm>
            <a:off x="10476067" y="3809758"/>
            <a:ext cx="116094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Decisión</a:t>
            </a:r>
            <a:endParaRPr b="1" sz="1600">
              <a:solidFill>
                <a:schemeClr val="lt1"/>
              </a:solidFill>
              <a:latin typeface="Calibri"/>
              <a:ea typeface="Calibri"/>
              <a:cs typeface="Calibri"/>
              <a:sym typeface="Calibri"/>
            </a:endParaRPr>
          </a:p>
        </p:txBody>
      </p:sp>
      <p:sp>
        <p:nvSpPr>
          <p:cNvPr id="688" name="Google Shape;688;p19"/>
          <p:cNvSpPr/>
          <p:nvPr/>
        </p:nvSpPr>
        <p:spPr>
          <a:xfrm>
            <a:off x="10717967" y="2350196"/>
            <a:ext cx="632171" cy="433862"/>
          </a:xfrm>
          <a:prstGeom prst="roundRect">
            <a:avLst>
              <a:gd fmla="val 28657" name="adj"/>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lt1"/>
                </a:solidFill>
                <a:latin typeface="Calibri"/>
                <a:ea typeface="Calibri"/>
                <a:cs typeface="Calibri"/>
                <a:sym typeface="Calibri"/>
              </a:rPr>
              <a:t>Sí</a:t>
            </a:r>
            <a:endParaRPr b="1" sz="16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3" name="Shape 693"/>
        <p:cNvGrpSpPr/>
        <p:nvPr/>
      </p:nvGrpSpPr>
      <p:grpSpPr>
        <a:xfrm>
          <a:off x="0" y="0"/>
          <a:ext cx="0" cy="0"/>
          <a:chOff x="0" y="0"/>
          <a:chExt cx="0" cy="0"/>
        </a:xfrm>
      </p:grpSpPr>
      <p:pic>
        <p:nvPicPr>
          <p:cNvPr id="694" name="Google Shape;694;p20"/>
          <p:cNvPicPr preferRelativeResize="0"/>
          <p:nvPr/>
        </p:nvPicPr>
        <p:blipFill rotWithShape="1">
          <a:blip r:embed="rId3">
            <a:alphaModFix/>
          </a:blip>
          <a:srcRect b="0" l="0" r="0" t="0"/>
          <a:stretch/>
        </p:blipFill>
        <p:spPr>
          <a:xfrm>
            <a:off x="5961605" y="694482"/>
            <a:ext cx="5959910" cy="4868659"/>
          </a:xfrm>
          <a:prstGeom prst="rect">
            <a:avLst/>
          </a:prstGeom>
          <a:noFill/>
          <a:ln>
            <a:noFill/>
          </a:ln>
        </p:spPr>
      </p:pic>
      <p:sp>
        <p:nvSpPr>
          <p:cNvPr id="695" name="Google Shape;695;p20"/>
          <p:cNvSpPr txBox="1"/>
          <p:nvPr/>
        </p:nvSpPr>
        <p:spPr>
          <a:xfrm>
            <a:off x="429115" y="354068"/>
            <a:ext cx="590223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Cocina y restauración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96" name="Google Shape;696;p20"/>
          <p:cNvCxnSpPr/>
          <p:nvPr/>
        </p:nvCxnSpPr>
        <p:spPr>
          <a:xfrm>
            <a:off x="0" y="1069820"/>
            <a:ext cx="3981691" cy="0"/>
          </a:xfrm>
          <a:prstGeom prst="straightConnector1">
            <a:avLst/>
          </a:prstGeom>
          <a:noFill/>
          <a:ln cap="flat" cmpd="sng" w="34925">
            <a:solidFill>
              <a:srgbClr val="62A844"/>
            </a:solidFill>
            <a:prstDash val="dot"/>
            <a:miter lim="8000"/>
            <a:headEnd len="sm" w="sm" type="none"/>
            <a:tailEnd len="sm" w="sm" type="none"/>
          </a:ln>
        </p:spPr>
      </p:cxnSp>
      <p:sp>
        <p:nvSpPr>
          <p:cNvPr id="697" name="Google Shape;697;p20"/>
          <p:cNvSpPr/>
          <p:nvPr/>
        </p:nvSpPr>
        <p:spPr>
          <a:xfrm flipH="1">
            <a:off x="518351" y="1133099"/>
            <a:ext cx="6242116" cy="43396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Entre los puntos clave habituales de la circularidad en las operaciones alimentarias se incluyen: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sobreproducción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rotación deficiente de existencias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recortes excesivos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sobrellenado de los bufés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desperdicio evitable en el plato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artículos de un solo uso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embalajes de los proveedores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mal uso de los excedentes comestibles</a:t>
            </a:r>
            <a:endParaRPr/>
          </a:p>
          <a:p>
            <a:pPr indent="0" lvl="0" marL="0" marR="0" rtl="0" algn="l">
              <a:spcBef>
                <a:spcPts val="0"/>
              </a:spcBef>
              <a:spcAft>
                <a:spcPts val="0"/>
              </a:spcAft>
              <a:buNone/>
            </a:pPr>
            <a:r>
              <a:t/>
            </a:r>
            <a:endParaRPr sz="2000">
              <a:solidFill>
                <a:srgbClr val="0289AE"/>
              </a:solidFill>
              <a:latin typeface="Calibri"/>
              <a:ea typeface="Calibri"/>
              <a:cs typeface="Calibri"/>
              <a:sym typeface="Calibri"/>
            </a:endParaRPr>
          </a:p>
          <a:p>
            <a:pPr indent="0" lvl="0" marL="0" marR="0" rtl="0" algn="l">
              <a:spcBef>
                <a:spcPts val="0"/>
              </a:spcBef>
              <a:spcAft>
                <a:spcPts val="0"/>
              </a:spcAft>
              <a:buNone/>
            </a:pPr>
            <a:r>
              <a:rPr lang="en-US" sz="2000">
                <a:solidFill>
                  <a:srgbClr val="0289AE"/>
                </a:solidFill>
                <a:latin typeface="Calibri"/>
                <a:ea typeface="Calibri"/>
                <a:cs typeface="Calibri"/>
                <a:sym typeface="Calibri"/>
              </a:rPr>
              <a:t>Preguntas circulares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¿Puede el diseño del menú aprovechar mejor los ingredientes?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¿Puede la presentación del bufé reducir el exceso de exposición?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¿Pueden los lotes de preparación y servicio ser más pequeños o más adaptables?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 puede reducir el embalaje en origen?</a:t>
            </a:r>
            <a:endParaRPr/>
          </a:p>
        </p:txBody>
      </p:sp>
      <p:sp>
        <p:nvSpPr>
          <p:cNvPr id="698" name="Google Shape;698;p20"/>
          <p:cNvSpPr/>
          <p:nvPr/>
        </p:nvSpPr>
        <p:spPr>
          <a:xfrm>
            <a:off x="6331352" y="6031348"/>
            <a:ext cx="503999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99" name="Google Shape;699;p20"/>
          <p:cNvSpPr txBox="1"/>
          <p:nvPr/>
        </p:nvSpPr>
        <p:spPr>
          <a:xfrm>
            <a:off x="6457352" y="6033071"/>
            <a:ext cx="756000" cy="33855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a:p>
        </p:txBody>
      </p:sp>
      <p:sp>
        <p:nvSpPr>
          <p:cNvPr id="700" name="Google Shape;700;p20"/>
          <p:cNvSpPr txBox="1"/>
          <p:nvPr/>
        </p:nvSpPr>
        <p:spPr>
          <a:xfrm>
            <a:off x="7213353" y="60946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01" name="Google Shape;701;p20"/>
          <p:cNvSpPr txBox="1"/>
          <p:nvPr/>
        </p:nvSpPr>
        <p:spPr>
          <a:xfrm>
            <a:off x="7807352" y="6117709"/>
            <a:ext cx="3492000" cy="169277"/>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100">
                <a:solidFill>
                  <a:srgbClr val="262626"/>
                </a:solidFill>
                <a:latin typeface="Calibri"/>
                <a:ea typeface="Calibri"/>
                <a:cs typeface="Calibri"/>
                <a:sym typeface="Calibri"/>
              </a:rPr>
              <a:t>- Integración de la sostenibilidad en las operaciones diarias</a:t>
            </a:r>
            <a:endParaRPr/>
          </a:p>
        </p:txBody>
      </p:sp>
      <p:pic>
        <p:nvPicPr>
          <p:cNvPr id="702" name="Google Shape;702;p20"/>
          <p:cNvPicPr preferRelativeResize="0"/>
          <p:nvPr/>
        </p:nvPicPr>
        <p:blipFill rotWithShape="1">
          <a:blip r:embed="rId4">
            <a:alphaModFix/>
          </a:blip>
          <a:srcRect b="0" l="0" r="0" t="0"/>
          <a:stretch/>
        </p:blipFill>
        <p:spPr>
          <a:xfrm>
            <a:off x="9470390" y="2096729"/>
            <a:ext cx="705320" cy="42731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pic>
        <p:nvPicPr>
          <p:cNvPr id="708" name="Google Shape;708;p21"/>
          <p:cNvPicPr preferRelativeResize="0"/>
          <p:nvPr/>
        </p:nvPicPr>
        <p:blipFill rotWithShape="1">
          <a:blip r:embed="rId3">
            <a:alphaModFix/>
          </a:blip>
          <a:srcRect b="0" l="0" r="0" t="0"/>
          <a:stretch/>
        </p:blipFill>
        <p:spPr>
          <a:xfrm>
            <a:off x="6795731" y="935114"/>
            <a:ext cx="4755467" cy="5081447"/>
          </a:xfrm>
          <a:prstGeom prst="rect">
            <a:avLst/>
          </a:prstGeom>
          <a:noFill/>
          <a:ln>
            <a:noFill/>
          </a:ln>
        </p:spPr>
      </p:pic>
      <p:sp>
        <p:nvSpPr>
          <p:cNvPr id="709" name="Google Shape;709;p21"/>
          <p:cNvSpPr txBox="1"/>
          <p:nvPr/>
        </p:nvSpPr>
        <p:spPr>
          <a:xfrm>
            <a:off x="429115" y="354068"/>
            <a:ext cx="445343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Puntos clave de limpieza y lavandería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10" name="Google Shape;710;p21"/>
          <p:cNvCxnSpPr/>
          <p:nvPr/>
        </p:nvCxnSpPr>
        <p:spPr>
          <a:xfrm>
            <a:off x="0" y="1469506"/>
            <a:ext cx="4317357" cy="0"/>
          </a:xfrm>
          <a:prstGeom prst="straightConnector1">
            <a:avLst/>
          </a:prstGeom>
          <a:noFill/>
          <a:ln cap="flat" cmpd="sng" w="34925">
            <a:solidFill>
              <a:srgbClr val="62A844"/>
            </a:solidFill>
            <a:prstDash val="dot"/>
            <a:miter lim="8000"/>
            <a:headEnd len="sm" w="sm" type="none"/>
            <a:tailEnd len="sm" w="sm" type="none"/>
          </a:ln>
        </p:spPr>
      </p:cxnSp>
      <p:sp>
        <p:nvSpPr>
          <p:cNvPr id="711" name="Google Shape;711;p21"/>
          <p:cNvSpPr/>
          <p:nvPr/>
        </p:nvSpPr>
        <p:spPr>
          <a:xfrm flipH="1">
            <a:off x="586947" y="1813033"/>
            <a:ext cx="5744405" cy="430887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limpieza y la lavandería son áreas clave para la circularidad, ya que influyen en: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ciclos de sustitución de la ropa de cama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desgaste y los daños en los textiles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uso de productos químicos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demanda de agua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envases de los productos de aseo y los suministros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eliminación de productos parcialmente utilizados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Oportunidades circulares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mayor vida útil de los textiles gracias a un cuidado adecuado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reparar antes de sustituir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sistemas de recarga en lugar de productos desechables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dosificación precisa de productos químicos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sustitución más selectiva de los artículos desgastados</a:t>
            </a:r>
            <a:endParaRPr/>
          </a:p>
        </p:txBody>
      </p:sp>
      <p:pic>
        <p:nvPicPr>
          <p:cNvPr id="712" name="Google Shape;712;p21"/>
          <p:cNvPicPr preferRelativeResize="0"/>
          <p:nvPr/>
        </p:nvPicPr>
        <p:blipFill rotWithShape="1">
          <a:blip r:embed="rId4">
            <a:alphaModFix/>
          </a:blip>
          <a:srcRect b="0" l="0" r="0" t="0"/>
          <a:stretch/>
        </p:blipFill>
        <p:spPr>
          <a:xfrm>
            <a:off x="7565817" y="4214896"/>
            <a:ext cx="705320" cy="427311"/>
          </a:xfrm>
          <a:prstGeom prst="rect">
            <a:avLst/>
          </a:prstGeom>
          <a:noFill/>
          <a:ln>
            <a:noFill/>
          </a:ln>
        </p:spPr>
      </p:pic>
      <p:sp>
        <p:nvSpPr>
          <p:cNvPr id="713" name="Google Shape;713;p21"/>
          <p:cNvSpPr/>
          <p:nvPr/>
        </p:nvSpPr>
        <p:spPr>
          <a:xfrm>
            <a:off x="6331352" y="6031348"/>
            <a:ext cx="5039999"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14" name="Google Shape;714;p21"/>
          <p:cNvSpPr txBox="1"/>
          <p:nvPr/>
        </p:nvSpPr>
        <p:spPr>
          <a:xfrm>
            <a:off x="6457352" y="6033071"/>
            <a:ext cx="756000" cy="33855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a:p>
        </p:txBody>
      </p:sp>
      <p:sp>
        <p:nvSpPr>
          <p:cNvPr id="715" name="Google Shape;715;p21"/>
          <p:cNvSpPr txBox="1"/>
          <p:nvPr/>
        </p:nvSpPr>
        <p:spPr>
          <a:xfrm>
            <a:off x="7213353" y="60946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16" name="Google Shape;716;p21"/>
          <p:cNvSpPr txBox="1"/>
          <p:nvPr/>
        </p:nvSpPr>
        <p:spPr>
          <a:xfrm>
            <a:off x="7807352" y="6117709"/>
            <a:ext cx="3492000" cy="169277"/>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100">
                <a:solidFill>
                  <a:srgbClr val="262626"/>
                </a:solidFill>
                <a:latin typeface="Calibri"/>
                <a:ea typeface="Calibri"/>
                <a:cs typeface="Calibri"/>
                <a:sym typeface="Calibri"/>
              </a:rPr>
              <a:t>- Integración de la sostenibilidad en las operaciones diarias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pic>
        <p:nvPicPr>
          <p:cNvPr id="722" name="Google Shape;722;p22"/>
          <p:cNvPicPr preferRelativeResize="0"/>
          <p:nvPr/>
        </p:nvPicPr>
        <p:blipFill rotWithShape="1">
          <a:blip r:embed="rId3">
            <a:alphaModFix/>
          </a:blip>
          <a:srcRect b="0" l="0" r="0" t="0"/>
          <a:stretch/>
        </p:blipFill>
        <p:spPr>
          <a:xfrm>
            <a:off x="6694929" y="730073"/>
            <a:ext cx="4812779" cy="5070606"/>
          </a:xfrm>
          <a:prstGeom prst="rect">
            <a:avLst/>
          </a:prstGeom>
          <a:noFill/>
          <a:ln>
            <a:noFill/>
          </a:ln>
        </p:spPr>
      </p:pic>
      <p:sp>
        <p:nvSpPr>
          <p:cNvPr id="723" name="Google Shape;723;p22"/>
          <p:cNvSpPr txBox="1"/>
          <p:nvPr/>
        </p:nvSpPr>
        <p:spPr>
          <a:xfrm>
            <a:off x="429115" y="354068"/>
            <a:ext cx="535708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Puntos clave de las habitaciones y los servicios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24" name="Google Shape;724;p22"/>
          <p:cNvCxnSpPr/>
          <p:nvPr/>
        </p:nvCxnSpPr>
        <p:spPr>
          <a:xfrm>
            <a:off x="0" y="1469506"/>
            <a:ext cx="4676172" cy="0"/>
          </a:xfrm>
          <a:prstGeom prst="straightConnector1">
            <a:avLst/>
          </a:prstGeom>
          <a:noFill/>
          <a:ln cap="flat" cmpd="sng" w="34925">
            <a:solidFill>
              <a:srgbClr val="62A844"/>
            </a:solidFill>
            <a:prstDash val="dot"/>
            <a:miter lim="8000"/>
            <a:headEnd len="sm" w="sm" type="none"/>
            <a:tailEnd len="sm" w="sm" type="none"/>
          </a:ln>
        </p:spPr>
      </p:cxnSp>
      <p:sp>
        <p:nvSpPr>
          <p:cNvPr id="725" name="Google Shape;725;p22"/>
          <p:cNvSpPr/>
          <p:nvPr/>
        </p:nvSpPr>
        <p:spPr>
          <a:xfrm flipH="1">
            <a:off x="586947" y="1813033"/>
            <a:ext cx="5744405" cy="3477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Las habitaciones plantean cuestiones de circularidad en torno 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artículos de aseo desechables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envases de productos en miniatura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frecuencia de sustitución de los artículos de aseo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sustitución de mobiliario y accesorios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tiempo de respuesta del servicio de mantenimiento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separación de residuos en las habitaciones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opciones de frecuencia de limpieza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Lección operativa:</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Las pequeñas decisiones repetidas en las habitaciones pueden tener un gran impacto en los materiales y los residuos a lo largo del tiempo.</a:t>
            </a:r>
            <a:endParaRPr/>
          </a:p>
        </p:txBody>
      </p:sp>
      <p:pic>
        <p:nvPicPr>
          <p:cNvPr id="726" name="Google Shape;726;p22"/>
          <p:cNvPicPr preferRelativeResize="0"/>
          <p:nvPr/>
        </p:nvPicPr>
        <p:blipFill rotWithShape="1">
          <a:blip r:embed="rId4">
            <a:alphaModFix/>
          </a:blip>
          <a:srcRect b="0" l="0" r="0" t="0"/>
          <a:stretch/>
        </p:blipFill>
        <p:spPr>
          <a:xfrm>
            <a:off x="10279055" y="3765388"/>
            <a:ext cx="705320" cy="427311"/>
          </a:xfrm>
          <a:prstGeom prst="rect">
            <a:avLst/>
          </a:prstGeom>
          <a:noFill/>
          <a:ln>
            <a:noFill/>
          </a:ln>
        </p:spPr>
      </p:pic>
      <p:sp>
        <p:nvSpPr>
          <p:cNvPr id="727" name="Google Shape;727;p22"/>
          <p:cNvSpPr/>
          <p:nvPr/>
        </p:nvSpPr>
        <p:spPr>
          <a:xfrm>
            <a:off x="6331352" y="6031348"/>
            <a:ext cx="465302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28" name="Google Shape;728;p22"/>
          <p:cNvSpPr txBox="1"/>
          <p:nvPr/>
        </p:nvSpPr>
        <p:spPr>
          <a:xfrm>
            <a:off x="6457352" y="6017682"/>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729" name="Google Shape;729;p22"/>
          <p:cNvSpPr txBox="1"/>
          <p:nvPr/>
        </p:nvSpPr>
        <p:spPr>
          <a:xfrm>
            <a:off x="7213353" y="60946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M3</a:t>
            </a:r>
            <a:endParaRPr b="1" i="0" sz="1400">
              <a:solidFill>
                <a:srgbClr val="262626"/>
              </a:solidFill>
              <a:latin typeface="Calibri"/>
              <a:ea typeface="Calibri"/>
              <a:cs typeface="Calibri"/>
              <a:sym typeface="Calibri"/>
            </a:endParaRPr>
          </a:p>
        </p:txBody>
      </p:sp>
      <p:sp>
        <p:nvSpPr>
          <p:cNvPr id="730" name="Google Shape;730;p22"/>
          <p:cNvSpPr txBox="1"/>
          <p:nvPr/>
        </p:nvSpPr>
        <p:spPr>
          <a:xfrm>
            <a:off x="7825353" y="6105881"/>
            <a:ext cx="3700356"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Diseño sostenible de la experiencia del cliente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23"/>
          <p:cNvPicPr preferRelativeResize="0"/>
          <p:nvPr/>
        </p:nvPicPr>
        <p:blipFill rotWithShape="1">
          <a:blip r:embed="rId3">
            <a:alphaModFix/>
          </a:blip>
          <a:srcRect b="0" l="0" r="0" t="0"/>
          <a:stretch/>
        </p:blipFill>
        <p:spPr>
          <a:xfrm>
            <a:off x="5975254" y="1064302"/>
            <a:ext cx="5787631" cy="4595938"/>
          </a:xfrm>
          <a:prstGeom prst="rect">
            <a:avLst/>
          </a:prstGeom>
          <a:noFill/>
          <a:ln>
            <a:noFill/>
          </a:ln>
        </p:spPr>
      </p:pic>
      <p:sp>
        <p:nvSpPr>
          <p:cNvPr id="737" name="Google Shape;737;p23"/>
          <p:cNvSpPr txBox="1"/>
          <p:nvPr/>
        </p:nvSpPr>
        <p:spPr>
          <a:xfrm>
            <a:off x="429115" y="354068"/>
            <a:ext cx="749954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Puntos clave en materia de mantenimiento, agua y equipamiento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38" name="Google Shape;738;p23"/>
          <p:cNvCxnSpPr/>
          <p:nvPr/>
        </p:nvCxnSpPr>
        <p:spPr>
          <a:xfrm>
            <a:off x="0" y="1469506"/>
            <a:ext cx="4676172" cy="0"/>
          </a:xfrm>
          <a:prstGeom prst="straightConnector1">
            <a:avLst/>
          </a:prstGeom>
          <a:noFill/>
          <a:ln cap="flat" cmpd="sng" w="34925">
            <a:solidFill>
              <a:srgbClr val="62A844"/>
            </a:solidFill>
            <a:prstDash val="dot"/>
            <a:miter lim="8000"/>
            <a:headEnd len="sm" w="sm" type="none"/>
            <a:tailEnd len="sm" w="sm" type="none"/>
          </a:ln>
        </p:spPr>
      </p:cxnSp>
      <p:sp>
        <p:nvSpPr>
          <p:cNvPr id="739" name="Google Shape;739;p23"/>
          <p:cNvSpPr/>
          <p:nvPr/>
        </p:nvSpPr>
        <p:spPr>
          <a:xfrm flipH="1">
            <a:off x="586947" y="1813033"/>
            <a:ext cx="5744405" cy="38472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La circularidad también depende de los sistemas técnicos.</a:t>
            </a:r>
            <a:endParaRPr/>
          </a:p>
          <a:p>
            <a:pPr indent="0" lvl="0" marL="0" marR="0" rtl="0" algn="l">
              <a:spcBef>
                <a:spcPts val="0"/>
              </a:spcBef>
              <a:spcAft>
                <a:spcPts val="0"/>
              </a:spcAft>
              <a:buNone/>
            </a:pPr>
            <a:r>
              <a:t/>
            </a:r>
            <a:endParaRPr b="1"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Busque:</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fugas y mal funcionamiento de las instalaciones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vida útil corta de los equipos debido a un mantenimiento deficiente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rutinas de sustitución en las que bastaría con una reparación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controles o ajustes ineficientes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oportunidades de renovación perdidas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piezas de repuesto y consumibles sin control</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Principio circular:</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El mantenimiento protege el valor al prolongar la vida útil del producto y evitar la pérdida evitable de recursos.</a:t>
            </a:r>
            <a:endParaRPr/>
          </a:p>
        </p:txBody>
      </p:sp>
      <p:pic>
        <p:nvPicPr>
          <p:cNvPr id="740" name="Google Shape;740;p23"/>
          <p:cNvPicPr preferRelativeResize="0"/>
          <p:nvPr/>
        </p:nvPicPr>
        <p:blipFill rotWithShape="1">
          <a:blip r:embed="rId4">
            <a:alphaModFix/>
          </a:blip>
          <a:srcRect b="0" l="0" r="0" t="0"/>
          <a:stretch/>
        </p:blipFill>
        <p:spPr>
          <a:xfrm>
            <a:off x="7407212" y="4413570"/>
            <a:ext cx="705320" cy="427311"/>
          </a:xfrm>
          <a:prstGeom prst="rect">
            <a:avLst/>
          </a:prstGeom>
          <a:noFill/>
          <a:ln>
            <a:noFill/>
          </a:ln>
        </p:spPr>
      </p:pic>
      <p:sp>
        <p:nvSpPr>
          <p:cNvPr id="741" name="Google Shape;741;p23"/>
          <p:cNvSpPr/>
          <p:nvPr/>
        </p:nvSpPr>
        <p:spPr>
          <a:xfrm>
            <a:off x="7928658" y="6031348"/>
            <a:ext cx="3074121" cy="339126"/>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42" name="Google Shape;742;p23"/>
          <p:cNvSpPr txBox="1"/>
          <p:nvPr/>
        </p:nvSpPr>
        <p:spPr>
          <a:xfrm>
            <a:off x="8054658" y="6017682"/>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743" name="Google Shape;743;p23"/>
          <p:cNvSpPr txBox="1"/>
          <p:nvPr/>
        </p:nvSpPr>
        <p:spPr>
          <a:xfrm>
            <a:off x="8810659" y="60946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44" name="Google Shape;744;p23"/>
          <p:cNvSpPr txBox="1"/>
          <p:nvPr/>
        </p:nvSpPr>
        <p:spPr>
          <a:xfrm>
            <a:off x="9404658" y="6110015"/>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IA en el sector hotelero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id="750" name="Google Shape;750;p24"/>
          <p:cNvPicPr preferRelativeResize="0"/>
          <p:nvPr/>
        </p:nvPicPr>
        <p:blipFill rotWithShape="1">
          <a:blip r:embed="rId3">
            <a:alphaModFix/>
          </a:blip>
          <a:srcRect b="0" l="0" r="0" t="0"/>
          <a:stretch/>
        </p:blipFill>
        <p:spPr>
          <a:xfrm>
            <a:off x="5762932" y="592466"/>
            <a:ext cx="6260434" cy="5123177"/>
          </a:xfrm>
          <a:prstGeom prst="rect">
            <a:avLst/>
          </a:prstGeom>
          <a:noFill/>
          <a:ln>
            <a:noFill/>
          </a:ln>
        </p:spPr>
      </p:pic>
      <p:sp>
        <p:nvSpPr>
          <p:cNvPr id="751" name="Google Shape;751;p24"/>
          <p:cNvSpPr txBox="1"/>
          <p:nvPr/>
        </p:nvSpPr>
        <p:spPr>
          <a:xfrm>
            <a:off x="429115" y="354068"/>
            <a:ext cx="553184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Puntos clave en la adquisición y el embalaje</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52" name="Google Shape;752;p24"/>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753" name="Google Shape;753;p24"/>
          <p:cNvSpPr/>
          <p:nvPr/>
        </p:nvSpPr>
        <p:spPr>
          <a:xfrm flipH="1">
            <a:off x="586946" y="1583614"/>
            <a:ext cx="5374015" cy="43704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Las decisiones de aprovisionamiento suelen determinar el rendimiento circular antes de que el producto llegue al mercado.</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Fíjate en:</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volumen de compra y la frecuencia de los pedidos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formatos de un solo uso frente a recargables o a granel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intensidad del embalaje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durabilidad y facilidad de reparación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disponibilidad de piezas de repuesto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programas de recogida o reutilización del proveedor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oportunidades de abastecimiento local/regional</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Lección clave: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Un problema de residuos que surge a posteriori suele ser consecuencia de una decisión de compra tomada mucho antes.</a:t>
            </a:r>
            <a:endParaRPr/>
          </a:p>
        </p:txBody>
      </p:sp>
      <p:sp>
        <p:nvSpPr>
          <p:cNvPr id="754" name="Google Shape;754;p24"/>
          <p:cNvSpPr/>
          <p:nvPr/>
        </p:nvSpPr>
        <p:spPr>
          <a:xfrm>
            <a:off x="6367467" y="5896876"/>
            <a:ext cx="5237587"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55" name="Google Shape;755;p24"/>
          <p:cNvSpPr txBox="1"/>
          <p:nvPr/>
        </p:nvSpPr>
        <p:spPr>
          <a:xfrm>
            <a:off x="6493467" y="5960154"/>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756" name="Google Shape;756;p24"/>
          <p:cNvSpPr txBox="1"/>
          <p:nvPr/>
        </p:nvSpPr>
        <p:spPr>
          <a:xfrm>
            <a:off x="7249468" y="5960154"/>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57" name="Google Shape;757;p24"/>
          <p:cNvSpPr txBox="1"/>
          <p:nvPr/>
        </p:nvSpPr>
        <p:spPr>
          <a:xfrm>
            <a:off x="7843466" y="5975543"/>
            <a:ext cx="3675433"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Integración de la sostenibilidad en las operaciones diarias</a:t>
            </a:r>
            <a:endParaRPr/>
          </a:p>
        </p:txBody>
      </p:sp>
      <p:pic>
        <p:nvPicPr>
          <p:cNvPr id="758" name="Google Shape;758;p24"/>
          <p:cNvPicPr preferRelativeResize="0"/>
          <p:nvPr/>
        </p:nvPicPr>
        <p:blipFill rotWithShape="1">
          <a:blip r:embed="rId4">
            <a:alphaModFix/>
          </a:blip>
          <a:srcRect b="0" l="0" r="0" t="0"/>
          <a:stretch/>
        </p:blipFill>
        <p:spPr>
          <a:xfrm>
            <a:off x="7584808" y="4303754"/>
            <a:ext cx="1017180" cy="61624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25"/>
          <p:cNvSpPr txBox="1"/>
          <p:nvPr/>
        </p:nvSpPr>
        <p:spPr>
          <a:xfrm>
            <a:off x="2254625" y="259600"/>
            <a:ext cx="9173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Kar Tanesi Boutique Hotel</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65" name="Google Shape;765;p25"/>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766" name="Google Shape;766;p25"/>
          <p:cNvSpPr/>
          <p:nvPr/>
        </p:nvSpPr>
        <p:spPr>
          <a:xfrm flipH="1">
            <a:off x="341709" y="904179"/>
            <a:ext cx="7328683" cy="59400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El Hotel Boutique Kar Tanesi demuestra cómo los principios de la economía circular pueden integrarse en las operaciones diarias del sector hotelero. La empresa ha desarrollado procedimientos coherentes para el uso del agua, la gestión energética, el abastecimiento local, el compostaje y la reutilización de materiales en múltiples departamentos.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 lugar de basarse en proyectos de sostenibilidad individuales, la circularidad se integra en las rutinas diarias y en las decisiones operativas. El personal sigue procedimientos estandarizados que ayudan a reducir los residuos, utilizar los recursos de forma más eficiente y prolongar la vida útil de los productos y materiales.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Estas prácticas favorecen el rendimiento medioambiental al tiempo que mantienen la calidad del servicio y la coherencia operativa.</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El caso demuestra que la circularidad resulta más eficaz cuando se traduce en rutinas repetibles que el personal puede aplicar a diario.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La economía circular tiene éxito cuando la gestión sostenible de los recursos se convierte en parte de la práctica operativa habitual, en lugar de una iniciativa ocasional.</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pic>
        <p:nvPicPr>
          <p:cNvPr id="767" name="Google Shape;767;p25"/>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768" name="Google Shape;768;p25"/>
          <p:cNvPicPr preferRelativeResize="0"/>
          <p:nvPr/>
        </p:nvPicPr>
        <p:blipFill rotWithShape="1">
          <a:blip r:embed="rId4">
            <a:alphaModFix/>
          </a:blip>
          <a:srcRect b="0" l="0" r="0" t="0"/>
          <a:stretch/>
        </p:blipFill>
        <p:spPr>
          <a:xfrm>
            <a:off x="7769597" y="773895"/>
            <a:ext cx="4319316" cy="59744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26"/>
          <p:cNvSpPr txBox="1"/>
          <p:nvPr/>
        </p:nvSpPr>
        <p:spPr>
          <a:xfrm>
            <a:off x="429114" y="525832"/>
            <a:ext cx="959118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Actividad: Elaborar un mapa de flujos de materiales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74" name="Google Shape;774;p26"/>
          <p:cNvCxnSpPr/>
          <p:nvPr/>
        </p:nvCxnSpPr>
        <p:spPr>
          <a:xfrm>
            <a:off x="0" y="1237859"/>
            <a:ext cx="5553635" cy="0"/>
          </a:xfrm>
          <a:prstGeom prst="straightConnector1">
            <a:avLst/>
          </a:prstGeom>
          <a:noFill/>
          <a:ln cap="flat" cmpd="sng" w="34925">
            <a:solidFill>
              <a:srgbClr val="62A844"/>
            </a:solidFill>
            <a:prstDash val="dot"/>
            <a:miter lim="8000"/>
            <a:headEnd len="sm" w="sm" type="none"/>
            <a:tailEnd len="sm" w="sm" type="none"/>
          </a:ln>
        </p:spPr>
      </p:cxnSp>
      <p:sp>
        <p:nvSpPr>
          <p:cNvPr id="775" name="Google Shape;775;p26"/>
          <p:cNvSpPr/>
          <p:nvPr/>
        </p:nvSpPr>
        <p:spPr>
          <a:xfrm flipH="1">
            <a:off x="586938" y="1641270"/>
            <a:ext cx="5253160" cy="430887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Elige una unidad:</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servicio de desayuno</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sistema de carros de limpieza</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artículos de cortesía para las habitaciones</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lavandería</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servicio de bar</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almacenes de mantenimiento</a:t>
            </a:r>
            <a:endParaRPr sz="1800">
              <a:solidFill>
                <a:srgbClr val="262626"/>
              </a:solidFill>
              <a:latin typeface="Calibri"/>
              <a:ea typeface="Calibri"/>
              <a:cs typeface="Calibri"/>
              <a:sym typeface="Calibri"/>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Trazar el flujo</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Entradas / Almacenamiento / Uso / Pérdida / Recuperación / Reposición</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Salida - Identificar:</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dos puntos principales de desperdicio</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coste oculto</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una oportunidad circular</a:t>
            </a:r>
            <a:endParaRPr sz="1800">
              <a:solidFill>
                <a:srgbClr val="262626"/>
              </a:solidFill>
              <a:latin typeface="Calibri"/>
              <a:ea typeface="Calibri"/>
              <a:cs typeface="Calibri"/>
              <a:sym typeface="Calibri"/>
            </a:endParaRPr>
          </a:p>
        </p:txBody>
      </p:sp>
      <p:grpSp>
        <p:nvGrpSpPr>
          <p:cNvPr id="776" name="Google Shape;776;p26"/>
          <p:cNvGrpSpPr/>
          <p:nvPr/>
        </p:nvGrpSpPr>
        <p:grpSpPr>
          <a:xfrm>
            <a:off x="4673599" y="1971151"/>
            <a:ext cx="7305577" cy="3361573"/>
            <a:chOff x="4371916" y="2114080"/>
            <a:chExt cx="7941027" cy="3653967"/>
          </a:xfrm>
        </p:grpSpPr>
        <p:grpSp>
          <p:nvGrpSpPr>
            <p:cNvPr id="777" name="Google Shape;777;p26"/>
            <p:cNvGrpSpPr/>
            <p:nvPr/>
          </p:nvGrpSpPr>
          <p:grpSpPr>
            <a:xfrm>
              <a:off x="9686246" y="4155881"/>
              <a:ext cx="1412714" cy="1413784"/>
              <a:chOff x="7388538" y="2283426"/>
              <a:chExt cx="1312931" cy="1313926"/>
            </a:xfrm>
          </p:grpSpPr>
          <p:sp>
            <p:nvSpPr>
              <p:cNvPr id="778" name="Google Shape;778;p26"/>
              <p:cNvSpPr/>
              <p:nvPr/>
            </p:nvSpPr>
            <p:spPr>
              <a:xfrm>
                <a:off x="7388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295A2C"/>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79" name="Google Shape;779;p26"/>
              <p:cNvSpPr/>
              <p:nvPr/>
            </p:nvSpPr>
            <p:spPr>
              <a:xfrm>
                <a:off x="76389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780" name="Google Shape;780;p26"/>
            <p:cNvGrpSpPr/>
            <p:nvPr/>
          </p:nvGrpSpPr>
          <p:grpSpPr>
            <a:xfrm>
              <a:off x="9688485" y="3307954"/>
              <a:ext cx="811129" cy="811743"/>
              <a:chOff x="442538" y="2283426"/>
              <a:chExt cx="1312931" cy="1313926"/>
            </a:xfrm>
          </p:grpSpPr>
          <p:sp>
            <p:nvSpPr>
              <p:cNvPr id="781" name="Google Shape;781;p26"/>
              <p:cNvSpPr/>
              <p:nvPr/>
            </p:nvSpPr>
            <p:spPr>
              <a:xfrm>
                <a:off x="442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chemeClr val="accent5"/>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82" name="Google Shape;782;p26"/>
              <p:cNvSpPr/>
              <p:nvPr/>
            </p:nvSpPr>
            <p:spPr>
              <a:xfrm>
                <a:off x="6943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783" name="Google Shape;783;p26"/>
            <p:cNvGrpSpPr/>
            <p:nvPr/>
          </p:nvGrpSpPr>
          <p:grpSpPr>
            <a:xfrm>
              <a:off x="8435637" y="2114080"/>
              <a:ext cx="1092227" cy="1093055"/>
              <a:chOff x="5652038" y="2283426"/>
              <a:chExt cx="1312931" cy="1313926"/>
            </a:xfrm>
          </p:grpSpPr>
          <p:sp>
            <p:nvSpPr>
              <p:cNvPr id="784" name="Google Shape;784;p26"/>
              <p:cNvSpPr/>
              <p:nvPr/>
            </p:nvSpPr>
            <p:spPr>
              <a:xfrm>
                <a:off x="56520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85" name="Google Shape;785;p26"/>
              <p:cNvSpPr/>
              <p:nvPr/>
            </p:nvSpPr>
            <p:spPr>
              <a:xfrm>
                <a:off x="59024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786" name="Google Shape;786;p26"/>
            <p:cNvGrpSpPr/>
            <p:nvPr/>
          </p:nvGrpSpPr>
          <p:grpSpPr>
            <a:xfrm>
              <a:off x="7798763" y="3257297"/>
              <a:ext cx="1806331" cy="1807699"/>
              <a:chOff x="3915538" y="2283426"/>
              <a:chExt cx="1312931" cy="1313926"/>
            </a:xfrm>
          </p:grpSpPr>
          <p:sp>
            <p:nvSpPr>
              <p:cNvPr id="787" name="Google Shape;787;p26"/>
              <p:cNvSpPr/>
              <p:nvPr/>
            </p:nvSpPr>
            <p:spPr>
              <a:xfrm>
                <a:off x="3915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88" name="Google Shape;788;p26"/>
              <p:cNvSpPr/>
              <p:nvPr/>
            </p:nvSpPr>
            <p:spPr>
              <a:xfrm>
                <a:off x="4165963"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789" name="Google Shape;789;p26"/>
            <p:cNvGrpSpPr/>
            <p:nvPr/>
          </p:nvGrpSpPr>
          <p:grpSpPr>
            <a:xfrm>
              <a:off x="6860426" y="3394379"/>
              <a:ext cx="811129" cy="811743"/>
              <a:chOff x="442538" y="2283426"/>
              <a:chExt cx="1312931" cy="1313926"/>
            </a:xfrm>
          </p:grpSpPr>
          <p:sp>
            <p:nvSpPr>
              <p:cNvPr id="790" name="Google Shape;790;p26"/>
              <p:cNvSpPr/>
              <p:nvPr/>
            </p:nvSpPr>
            <p:spPr>
              <a:xfrm>
                <a:off x="4425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91" name="Google Shape;791;p26"/>
              <p:cNvSpPr/>
              <p:nvPr/>
            </p:nvSpPr>
            <p:spPr>
              <a:xfrm>
                <a:off x="694350"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792" name="Google Shape;792;p26"/>
            <p:cNvGrpSpPr/>
            <p:nvPr/>
          </p:nvGrpSpPr>
          <p:grpSpPr>
            <a:xfrm>
              <a:off x="7233177" y="2259747"/>
              <a:ext cx="1153279" cy="1153364"/>
              <a:chOff x="2179038" y="2283426"/>
              <a:chExt cx="1312931" cy="1313926"/>
            </a:xfrm>
          </p:grpSpPr>
          <p:sp>
            <p:nvSpPr>
              <p:cNvPr id="793" name="Google Shape;793;p26"/>
              <p:cNvSpPr/>
              <p:nvPr/>
            </p:nvSpPr>
            <p:spPr>
              <a:xfrm>
                <a:off x="2179038" y="2283426"/>
                <a:ext cx="1312931" cy="1313926"/>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794" name="Google Shape;794;p26"/>
              <p:cNvSpPr/>
              <p:nvPr/>
            </p:nvSpPr>
            <p:spPr>
              <a:xfrm>
                <a:off x="2429463" y="2534338"/>
                <a:ext cx="812100" cy="8121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cxnSp>
          <p:nvCxnSpPr>
            <p:cNvPr id="795" name="Google Shape;795;p26"/>
            <p:cNvCxnSpPr/>
            <p:nvPr/>
          </p:nvCxnSpPr>
          <p:spPr>
            <a:xfrm>
              <a:off x="9319541" y="2497718"/>
              <a:ext cx="636148" cy="0"/>
            </a:xfrm>
            <a:prstGeom prst="straightConnector1">
              <a:avLst/>
            </a:prstGeom>
            <a:noFill/>
            <a:ln cap="flat" cmpd="sng" w="19050">
              <a:solidFill>
                <a:srgbClr val="0289AE"/>
              </a:solidFill>
              <a:prstDash val="dot"/>
              <a:miter lim="8000"/>
              <a:headEnd len="sm" w="sm" type="none"/>
              <a:tailEnd len="sm" w="sm" type="none"/>
            </a:ln>
          </p:spPr>
        </p:cxnSp>
        <p:sp>
          <p:nvSpPr>
            <p:cNvPr id="796" name="Google Shape;796;p26"/>
            <p:cNvSpPr/>
            <p:nvPr/>
          </p:nvSpPr>
          <p:spPr>
            <a:xfrm flipH="1">
              <a:off x="9881843" y="2256630"/>
              <a:ext cx="1861763" cy="468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Reordenar</a:t>
              </a:r>
              <a:endParaRPr b="1" sz="2200">
                <a:solidFill>
                  <a:srgbClr val="62A844"/>
                </a:solidFill>
                <a:latin typeface="Calibri"/>
                <a:ea typeface="Calibri"/>
                <a:cs typeface="Calibri"/>
                <a:sym typeface="Calibri"/>
              </a:endParaRPr>
            </a:p>
          </p:txBody>
        </p:sp>
        <p:cxnSp>
          <p:nvCxnSpPr>
            <p:cNvPr id="797" name="Google Shape;797;p26"/>
            <p:cNvCxnSpPr/>
            <p:nvPr/>
          </p:nvCxnSpPr>
          <p:spPr>
            <a:xfrm>
              <a:off x="10337925" y="3590279"/>
              <a:ext cx="636148" cy="0"/>
            </a:xfrm>
            <a:prstGeom prst="straightConnector1">
              <a:avLst/>
            </a:prstGeom>
            <a:noFill/>
            <a:ln cap="flat" cmpd="sng" w="19050">
              <a:solidFill>
                <a:srgbClr val="EABB22"/>
              </a:solidFill>
              <a:prstDash val="dot"/>
              <a:miter lim="8000"/>
              <a:headEnd len="sm" w="sm" type="none"/>
              <a:tailEnd len="sm" w="sm" type="none"/>
            </a:ln>
          </p:spPr>
        </p:cxnSp>
        <p:sp>
          <p:nvSpPr>
            <p:cNvPr id="798" name="Google Shape;798;p26"/>
            <p:cNvSpPr/>
            <p:nvPr/>
          </p:nvSpPr>
          <p:spPr>
            <a:xfrm flipH="1">
              <a:off x="10900229" y="3349191"/>
              <a:ext cx="1412714" cy="4683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EABB22"/>
                  </a:solidFill>
                  <a:latin typeface="Calibri"/>
                  <a:ea typeface="Calibri"/>
                  <a:cs typeface="Calibri"/>
                  <a:sym typeface="Calibri"/>
                </a:rPr>
                <a:t>Entrada</a:t>
              </a:r>
              <a:endParaRPr/>
            </a:p>
          </p:txBody>
        </p:sp>
        <p:cxnSp>
          <p:nvCxnSpPr>
            <p:cNvPr id="799" name="Google Shape;799;p26"/>
            <p:cNvCxnSpPr/>
            <p:nvPr/>
          </p:nvCxnSpPr>
          <p:spPr>
            <a:xfrm>
              <a:off x="9728057" y="5540769"/>
              <a:ext cx="636148" cy="0"/>
            </a:xfrm>
            <a:prstGeom prst="straightConnector1">
              <a:avLst/>
            </a:prstGeom>
            <a:noFill/>
            <a:ln cap="flat" cmpd="sng" w="19050">
              <a:solidFill>
                <a:srgbClr val="295A2C"/>
              </a:solidFill>
              <a:prstDash val="dot"/>
              <a:miter lim="8000"/>
              <a:headEnd len="sm" w="sm" type="none"/>
              <a:tailEnd len="sm" w="sm" type="none"/>
            </a:ln>
          </p:spPr>
        </p:cxnSp>
        <p:sp>
          <p:nvSpPr>
            <p:cNvPr id="800" name="Google Shape;800;p26"/>
            <p:cNvSpPr/>
            <p:nvPr/>
          </p:nvSpPr>
          <p:spPr>
            <a:xfrm flipH="1">
              <a:off x="7671556" y="5299681"/>
              <a:ext cx="2056501"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295A2C"/>
                  </a:solidFill>
                  <a:latin typeface="Calibri"/>
                  <a:ea typeface="Calibri"/>
                  <a:cs typeface="Calibri"/>
                  <a:sym typeface="Calibri"/>
                </a:rPr>
                <a:t>Recuperación</a:t>
              </a:r>
              <a:endParaRPr/>
            </a:p>
          </p:txBody>
        </p:sp>
        <p:cxnSp>
          <p:nvCxnSpPr>
            <p:cNvPr id="801" name="Google Shape;801;p26"/>
            <p:cNvCxnSpPr/>
            <p:nvPr/>
          </p:nvCxnSpPr>
          <p:spPr>
            <a:xfrm>
              <a:off x="7969133" y="5014192"/>
              <a:ext cx="636148" cy="0"/>
            </a:xfrm>
            <a:prstGeom prst="straightConnector1">
              <a:avLst/>
            </a:prstGeom>
            <a:noFill/>
            <a:ln cap="flat" cmpd="sng" w="19050">
              <a:solidFill>
                <a:srgbClr val="06677F"/>
              </a:solidFill>
              <a:prstDash val="dot"/>
              <a:miter lim="8000"/>
              <a:headEnd len="sm" w="sm" type="none"/>
              <a:tailEnd len="sm" w="sm" type="none"/>
            </a:ln>
          </p:spPr>
        </p:cxnSp>
        <p:sp>
          <p:nvSpPr>
            <p:cNvPr id="802" name="Google Shape;802;p26"/>
            <p:cNvSpPr/>
            <p:nvPr/>
          </p:nvSpPr>
          <p:spPr>
            <a:xfrm flipH="1">
              <a:off x="6876906" y="4773104"/>
              <a:ext cx="1092227" cy="430887"/>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06677F"/>
                  </a:solidFill>
                  <a:latin typeface="Calibri"/>
                  <a:ea typeface="Calibri"/>
                  <a:cs typeface="Calibri"/>
                  <a:sym typeface="Calibri"/>
                </a:rPr>
                <a:t>Uso</a:t>
              </a:r>
              <a:endParaRPr/>
            </a:p>
          </p:txBody>
        </p:sp>
        <p:cxnSp>
          <p:nvCxnSpPr>
            <p:cNvPr id="803" name="Google Shape;803;p26"/>
            <p:cNvCxnSpPr/>
            <p:nvPr/>
          </p:nvCxnSpPr>
          <p:spPr>
            <a:xfrm>
              <a:off x="6786804" y="2663239"/>
              <a:ext cx="636148" cy="0"/>
            </a:xfrm>
            <a:prstGeom prst="straightConnector1">
              <a:avLst/>
            </a:prstGeom>
            <a:noFill/>
            <a:ln cap="flat" cmpd="sng" w="19050">
              <a:solidFill>
                <a:srgbClr val="62A844"/>
              </a:solidFill>
              <a:prstDash val="dot"/>
              <a:miter lim="8000"/>
              <a:headEnd len="sm" w="sm" type="none"/>
              <a:tailEnd len="sm" w="sm" type="none"/>
            </a:ln>
          </p:spPr>
        </p:cxnSp>
        <p:sp>
          <p:nvSpPr>
            <p:cNvPr id="804" name="Google Shape;804;p26"/>
            <p:cNvSpPr/>
            <p:nvPr/>
          </p:nvSpPr>
          <p:spPr>
            <a:xfrm flipH="1">
              <a:off x="4371916" y="2422151"/>
              <a:ext cx="2480948"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62A844"/>
                  </a:solidFill>
                  <a:latin typeface="Calibri"/>
                  <a:ea typeface="Calibri"/>
                  <a:cs typeface="Calibri"/>
                  <a:sym typeface="Calibri"/>
                </a:rPr>
                <a:t>Almacenamiento</a:t>
              </a:r>
              <a:endParaRPr/>
            </a:p>
          </p:txBody>
        </p:sp>
        <p:cxnSp>
          <p:nvCxnSpPr>
            <p:cNvPr id="805" name="Google Shape;805;p26"/>
            <p:cNvCxnSpPr/>
            <p:nvPr/>
          </p:nvCxnSpPr>
          <p:spPr>
            <a:xfrm>
              <a:off x="6420725" y="3909695"/>
              <a:ext cx="636148" cy="0"/>
            </a:xfrm>
            <a:prstGeom prst="straightConnector1">
              <a:avLst/>
            </a:prstGeom>
            <a:noFill/>
            <a:ln cap="flat" cmpd="sng" w="19050">
              <a:solidFill>
                <a:srgbClr val="3D8241"/>
              </a:solidFill>
              <a:prstDash val="dot"/>
              <a:miter lim="8000"/>
              <a:headEnd len="sm" w="sm" type="none"/>
              <a:tailEnd len="sm" w="sm" type="none"/>
            </a:ln>
          </p:spPr>
        </p:cxnSp>
        <p:sp>
          <p:nvSpPr>
            <p:cNvPr id="806" name="Google Shape;806;p26"/>
            <p:cNvSpPr/>
            <p:nvPr/>
          </p:nvSpPr>
          <p:spPr>
            <a:xfrm flipH="1">
              <a:off x="5115915" y="3668607"/>
              <a:ext cx="1304810" cy="468366"/>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200">
                  <a:solidFill>
                    <a:srgbClr val="3D8241"/>
                  </a:solidFill>
                  <a:latin typeface="Calibri"/>
                  <a:ea typeface="Calibri"/>
                  <a:cs typeface="Calibri"/>
                  <a:sym typeface="Calibri"/>
                </a:rPr>
                <a:t>Pérdida</a:t>
              </a:r>
              <a:endParaRPr/>
            </a:p>
          </p:txBody>
        </p:sp>
      </p:grpSp>
      <p:sp>
        <p:nvSpPr>
          <p:cNvPr id="807" name="Google Shape;807;p26"/>
          <p:cNvSpPr/>
          <p:nvPr/>
        </p:nvSpPr>
        <p:spPr>
          <a:xfrm flipH="1" rot="9346130">
            <a:off x="4486344" y="3387643"/>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pic>
        <p:nvPicPr>
          <p:cNvPr id="813" name="Google Shape;813;p27"/>
          <p:cNvPicPr preferRelativeResize="0"/>
          <p:nvPr/>
        </p:nvPicPr>
        <p:blipFill rotWithShape="1">
          <a:blip r:embed="rId3">
            <a:alphaModFix/>
          </a:blip>
          <a:srcRect b="0" l="0" r="0" t="0"/>
          <a:stretch/>
        </p:blipFill>
        <p:spPr>
          <a:xfrm>
            <a:off x="6167067" y="2209970"/>
            <a:ext cx="5437988" cy="4122198"/>
          </a:xfrm>
          <a:prstGeom prst="rect">
            <a:avLst/>
          </a:prstGeom>
          <a:noFill/>
          <a:ln>
            <a:noFill/>
          </a:ln>
        </p:spPr>
      </p:pic>
      <p:sp>
        <p:nvSpPr>
          <p:cNvPr id="814" name="Google Shape;814;p27"/>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815" name="Google Shape;815;p27"/>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816" name="Google Shape;816;p27"/>
          <p:cNvSpPr/>
          <p:nvPr/>
        </p:nvSpPr>
        <p:spPr>
          <a:xfrm flipH="1">
            <a:off x="586944" y="2047598"/>
            <a:ext cx="4873698" cy="35086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¿En qué parte del proceso que has elegido se pierde valor con mayor frecuencia?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¿Antes del servicio?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¿Durante el servicio?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¿Durante la limpieza o el reinicio?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 través de los hábitos de sustitución?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 través del embalaje del proveedor?</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Pregunta:</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¿Qué pérdidas son evidentes y cuáles permanecen invisibles porque se consideran «normales»?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28"/>
          <p:cNvSpPr/>
          <p:nvPr/>
        </p:nvSpPr>
        <p:spPr>
          <a:xfrm flipH="1">
            <a:off x="700626" y="1288452"/>
            <a:ext cx="2976599"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La circularidad mejora cuando los equipos comprenden los flujos junto a los contenedores de residuos.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823" name="Google Shape;823;p28"/>
          <p:cNvSpPr/>
          <p:nvPr/>
        </p:nvSpPr>
        <p:spPr>
          <a:xfrm flipH="1">
            <a:off x="688773" y="3649539"/>
            <a:ext cx="3243331" cy="1169936"/>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alimentos, la ropa de cama, los artículos de aseo, los envases y el equipo circulan por los sistemas.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824" name="Google Shape;824;p28"/>
          <p:cNvSpPr/>
          <p:nvPr/>
        </p:nvSpPr>
        <p:spPr>
          <a:xfrm flipH="1">
            <a:off x="688772" y="5718773"/>
            <a:ext cx="3756226" cy="900631"/>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diferentes departamentos generan diferentes tipos de pérdidas.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825" name="Google Shape;825;p28"/>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28"/>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7" name="Google Shape;827;p28"/>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8" name="Google Shape;828;p28"/>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29" name="Google Shape;829;p28"/>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830" name="Google Shape;830;p28"/>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831" name="Google Shape;831;p28"/>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2" name="Google Shape;832;p28"/>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3" name="Google Shape;833;p28"/>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4" name="Google Shape;834;p28"/>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5" name="Google Shape;835;p28"/>
          <p:cNvSpPr/>
          <p:nvPr/>
        </p:nvSpPr>
        <p:spPr>
          <a:xfrm>
            <a:off x="8279462" y="2567406"/>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6" name="Google Shape;836;p28"/>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7" name="Google Shape;837;p28"/>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8" name="Google Shape;838;p28"/>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28"/>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0" name="Google Shape;840;p28"/>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1" name="Google Shape;841;p28"/>
          <p:cNvSpPr/>
          <p:nvPr/>
        </p:nvSpPr>
        <p:spPr>
          <a:xfrm>
            <a:off x="7684160" y="1595653"/>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2" name="Google Shape;842;p28"/>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3" name="Google Shape;843;p28"/>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4" name="Google Shape;844;p28"/>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5" name="Google Shape;845;p28"/>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6" name="Google Shape;846;p28"/>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28"/>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8" name="Google Shape;848;p28"/>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49" name="Google Shape;849;p28"/>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0" name="Google Shape;850;p28"/>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28"/>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28"/>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3" name="Google Shape;853;p28"/>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p28"/>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5" name="Google Shape;855;p28"/>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6" name="Google Shape;856;p28"/>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7" name="Google Shape;857;p28"/>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8" name="Google Shape;858;p28"/>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9" name="Google Shape;859;p28"/>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0" name="Google Shape;860;p28"/>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1" name="Google Shape;861;p28"/>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2" name="Google Shape;862;p28"/>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3" name="Google Shape;863;p28"/>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4" name="Google Shape;864;p28"/>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5" name="Google Shape;865;p28"/>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6" name="Google Shape;866;p28"/>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7" name="Google Shape;867;p28"/>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8" name="Google Shape;868;p28"/>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69" name="Google Shape;869;p28"/>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0" name="Google Shape;870;p28"/>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1" name="Google Shape;871;p28"/>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872" name="Google Shape;872;p28"/>
          <p:cNvGrpSpPr/>
          <p:nvPr/>
        </p:nvGrpSpPr>
        <p:grpSpPr>
          <a:xfrm>
            <a:off x="2988463" y="2788343"/>
            <a:ext cx="509758" cy="507781"/>
            <a:chOff x="3368999" y="3590525"/>
            <a:chExt cx="509758" cy="507781"/>
          </a:xfrm>
        </p:grpSpPr>
        <p:sp>
          <p:nvSpPr>
            <p:cNvPr id="873" name="Google Shape;873;p28"/>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4" name="Google Shape;874;p28"/>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5" name="Google Shape;875;p28"/>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6" name="Google Shape;876;p28"/>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7" name="Google Shape;877;p28"/>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78" name="Google Shape;878;p28"/>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79" name="Google Shape;879;p28"/>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0" name="Google Shape;880;p28"/>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1" name="Google Shape;881;p28"/>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2" name="Google Shape;882;p28"/>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3" name="Google Shape;883;p28"/>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4" name="Google Shape;884;p28"/>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5" name="Google Shape;885;p28"/>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6" name="Google Shape;886;p28"/>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7" name="Google Shape;887;p28"/>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8" name="Google Shape;888;p28"/>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9" name="Google Shape;889;p28"/>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0" name="Google Shape;890;p28"/>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1" name="Google Shape;891;p28"/>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2" name="Google Shape;892;p28"/>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3" name="Google Shape;893;p28"/>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4" name="Google Shape;894;p28"/>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5" name="Google Shape;895;p28"/>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6" name="Google Shape;896;p28"/>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7" name="Google Shape;897;p28"/>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8" name="Google Shape;898;p28"/>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99" name="Google Shape;899;p28"/>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0" name="Google Shape;900;p28"/>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1" name="Google Shape;901;p28"/>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2" name="Google Shape;902;p28"/>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3" name="Google Shape;903;p28"/>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4" name="Google Shape;904;p28"/>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28"/>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6" name="Google Shape;906;p28"/>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7" name="Google Shape;907;p28"/>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8" name="Google Shape;908;p28"/>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09" name="Google Shape;909;p28"/>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0" name="Google Shape;910;p28"/>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1" name="Google Shape;911;p28"/>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2" name="Google Shape;912;p28"/>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3" name="Google Shape;913;p28"/>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4" name="Google Shape;914;p28"/>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5" name="Google Shape;915;p28"/>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6" name="Google Shape;916;p28"/>
          <p:cNvSpPr/>
          <p:nvPr/>
        </p:nvSpPr>
        <p:spPr>
          <a:xfrm>
            <a:off x="7777021" y="1708274"/>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917" name="Google Shape;917;p28"/>
          <p:cNvGrpSpPr/>
          <p:nvPr/>
        </p:nvGrpSpPr>
        <p:grpSpPr>
          <a:xfrm>
            <a:off x="4807386" y="4855038"/>
            <a:ext cx="2845161" cy="4607676"/>
            <a:chOff x="5111659" y="4855036"/>
            <a:chExt cx="2414432" cy="3910120"/>
          </a:xfrm>
        </p:grpSpPr>
        <p:sp>
          <p:nvSpPr>
            <p:cNvPr id="918" name="Google Shape;918;p28"/>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19" name="Google Shape;919;p28"/>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28"/>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28"/>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2" name="Google Shape;922;p28"/>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3" name="Google Shape;923;p28"/>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924" name="Google Shape;924;p28"/>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5" name="Google Shape;925;p28"/>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6" name="Google Shape;926;p28"/>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7" name="Google Shape;927;p28"/>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8" name="Google Shape;928;p28"/>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29" name="Google Shape;929;p28"/>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30" name="Google Shape;930;p28"/>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931" name="Google Shape;931;p28"/>
          <p:cNvGrpSpPr/>
          <p:nvPr/>
        </p:nvGrpSpPr>
        <p:grpSpPr>
          <a:xfrm>
            <a:off x="0" y="582317"/>
            <a:ext cx="1448894" cy="883507"/>
            <a:chOff x="0" y="582317"/>
            <a:chExt cx="1448894" cy="883507"/>
          </a:xfrm>
        </p:grpSpPr>
        <p:cxnSp>
          <p:nvCxnSpPr>
            <p:cNvPr id="932" name="Google Shape;932;p28"/>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933" name="Google Shape;933;p28"/>
            <p:cNvGrpSpPr/>
            <p:nvPr/>
          </p:nvGrpSpPr>
          <p:grpSpPr>
            <a:xfrm>
              <a:off x="708799" y="582317"/>
              <a:ext cx="740095" cy="883507"/>
              <a:chOff x="4051865" y="5165558"/>
              <a:chExt cx="946855" cy="1130331"/>
            </a:xfrm>
          </p:grpSpPr>
          <p:sp>
            <p:nvSpPr>
              <p:cNvPr id="934" name="Google Shape;934;p28"/>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35" name="Google Shape;935;p28"/>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936" name="Google Shape;936;p28"/>
          <p:cNvGrpSpPr/>
          <p:nvPr/>
        </p:nvGrpSpPr>
        <p:grpSpPr>
          <a:xfrm>
            <a:off x="0" y="2931431"/>
            <a:ext cx="1448894" cy="870102"/>
            <a:chOff x="0" y="582324"/>
            <a:chExt cx="1448894" cy="870102"/>
          </a:xfrm>
        </p:grpSpPr>
        <p:cxnSp>
          <p:nvCxnSpPr>
            <p:cNvPr id="937" name="Google Shape;937;p28"/>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938" name="Google Shape;938;p28"/>
            <p:cNvGrpSpPr/>
            <p:nvPr/>
          </p:nvGrpSpPr>
          <p:grpSpPr>
            <a:xfrm>
              <a:off x="708799" y="582324"/>
              <a:ext cx="740095" cy="870102"/>
              <a:chOff x="4051865" y="5165558"/>
              <a:chExt cx="946855" cy="1113179"/>
            </a:xfrm>
          </p:grpSpPr>
          <p:sp>
            <p:nvSpPr>
              <p:cNvPr id="939" name="Google Shape;939;p28"/>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40" name="Google Shape;940;p28"/>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941" name="Google Shape;941;p28"/>
          <p:cNvGrpSpPr/>
          <p:nvPr/>
        </p:nvGrpSpPr>
        <p:grpSpPr>
          <a:xfrm>
            <a:off x="0" y="4939996"/>
            <a:ext cx="1448895" cy="869802"/>
            <a:chOff x="0" y="582318"/>
            <a:chExt cx="1448895" cy="869802"/>
          </a:xfrm>
        </p:grpSpPr>
        <p:cxnSp>
          <p:nvCxnSpPr>
            <p:cNvPr id="942" name="Google Shape;942;p28"/>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943" name="Google Shape;943;p28"/>
            <p:cNvGrpSpPr/>
            <p:nvPr/>
          </p:nvGrpSpPr>
          <p:grpSpPr>
            <a:xfrm>
              <a:off x="700348" y="582318"/>
              <a:ext cx="748547" cy="869802"/>
              <a:chOff x="4041052" y="5165558"/>
              <a:chExt cx="957668" cy="1112797"/>
            </a:xfrm>
          </p:grpSpPr>
          <p:sp>
            <p:nvSpPr>
              <p:cNvPr id="944" name="Google Shape;944;p28"/>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45" name="Google Shape;945;p28"/>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946" name="Google Shape;946;p28"/>
          <p:cNvSpPr/>
          <p:nvPr/>
        </p:nvSpPr>
        <p:spPr>
          <a:xfrm flipH="1">
            <a:off x="9104763" y="1405843"/>
            <a:ext cx="2398461" cy="1708545"/>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lang="en-US" sz="2000">
                <a:solidFill>
                  <a:srgbClr val="262626"/>
                </a:solidFill>
                <a:latin typeface="Calibri"/>
                <a:ea typeface="Calibri"/>
                <a:cs typeface="Calibri"/>
                <a:sym typeface="Calibri"/>
              </a:rPr>
              <a:t>El mapeo de flujos de materiales ayuda a los equipos a ver dónde son más viables las oportunidades de circularidad.</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947" name="Google Shape;947;p28"/>
          <p:cNvGrpSpPr/>
          <p:nvPr/>
        </p:nvGrpSpPr>
        <p:grpSpPr>
          <a:xfrm>
            <a:off x="10752228" y="582319"/>
            <a:ext cx="1501995" cy="883506"/>
            <a:chOff x="708799" y="582319"/>
            <a:chExt cx="1501995" cy="883506"/>
          </a:xfrm>
        </p:grpSpPr>
        <p:cxnSp>
          <p:nvCxnSpPr>
            <p:cNvPr id="948" name="Google Shape;948;p28"/>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949" name="Google Shape;949;p28"/>
            <p:cNvGrpSpPr/>
            <p:nvPr/>
          </p:nvGrpSpPr>
          <p:grpSpPr>
            <a:xfrm>
              <a:off x="708799" y="582319"/>
              <a:ext cx="740095" cy="883506"/>
              <a:chOff x="4051865" y="5165558"/>
              <a:chExt cx="946855" cy="1130329"/>
            </a:xfrm>
          </p:grpSpPr>
          <p:sp>
            <p:nvSpPr>
              <p:cNvPr id="950" name="Google Shape;950;p28"/>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951" name="Google Shape;951;p28"/>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952" name="Google Shape;952;p28"/>
          <p:cNvSpPr txBox="1"/>
          <p:nvPr/>
        </p:nvSpPr>
        <p:spPr>
          <a:xfrm>
            <a:off x="9030272" y="5238216"/>
            <a:ext cx="2373744"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No se puede rediseñar lo que aún no se ha mapeado.</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29"/>
          <p:cNvSpPr txBox="1"/>
          <p:nvPr>
            <p:ph idx="2" type="body"/>
          </p:nvPr>
        </p:nvSpPr>
        <p:spPr>
          <a:xfrm>
            <a:off x="622560" y="15968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03</a:t>
            </a:r>
            <a:endParaRPr/>
          </a:p>
        </p:txBody>
      </p:sp>
      <p:pic>
        <p:nvPicPr>
          <p:cNvPr id="959" name="Google Shape;959;p29"/>
          <p:cNvPicPr preferRelativeResize="0"/>
          <p:nvPr/>
        </p:nvPicPr>
        <p:blipFill>
          <a:blip r:embed="rId3">
            <a:alphaModFix/>
          </a:blip>
          <a:stretch>
            <a:fillRect/>
          </a:stretch>
        </p:blipFill>
        <p:spPr>
          <a:xfrm>
            <a:off x="3647553" y="437162"/>
            <a:ext cx="9204550" cy="5983675"/>
          </a:xfrm>
          <a:prstGeom prst="rect">
            <a:avLst/>
          </a:prstGeom>
          <a:noFill/>
          <a:ln>
            <a:noFill/>
          </a:ln>
        </p:spPr>
      </p:pic>
      <p:sp>
        <p:nvSpPr>
          <p:cNvPr id="960" name="Google Shape;960;p29"/>
          <p:cNvSpPr txBox="1"/>
          <p:nvPr>
            <p:ph idx="1" type="body"/>
          </p:nvPr>
        </p:nvSpPr>
        <p:spPr>
          <a:xfrm>
            <a:off x="4348719" y="1073113"/>
            <a:ext cx="6139800" cy="47118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103333"/>
              </a:lnSpc>
              <a:spcBef>
                <a:spcPts val="0"/>
              </a:spcBef>
              <a:spcAft>
                <a:spcPts val="0"/>
              </a:spcAft>
              <a:buClr>
                <a:schemeClr val="lt1"/>
              </a:buClr>
              <a:buSzPct val="100000"/>
              <a:buNone/>
            </a:pPr>
            <a:r>
              <a:rPr b="1" lang="en-US"/>
              <a:t>Intervenciones circulares en la práctica</a:t>
            </a:r>
            <a:endParaRPr/>
          </a:p>
          <a:p>
            <a:pPr indent="0" lvl="0" marL="0" rtl="0" algn="l">
              <a:lnSpc>
                <a:spcPct val="90000"/>
              </a:lnSpc>
              <a:spcBef>
                <a:spcPts val="1000"/>
              </a:spcBef>
              <a:spcAft>
                <a:spcPts val="0"/>
              </a:spcAft>
              <a:buClr>
                <a:schemeClr val="lt1"/>
              </a:buClr>
              <a:buSzPct val="100000"/>
              <a:buNone/>
            </a:pPr>
            <a:r>
              <a:t/>
            </a:r>
            <a:endParaRPr b="1"/>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b="1" lang="en-US" sz="2400"/>
              <a:t>Cómo las empresas del sector hotelero pueden reducir los insumos, prolongar la vida útil de los productos y crear valor circular</a:t>
            </a:r>
            <a:endParaRPr sz="2400"/>
          </a:p>
          <a:p>
            <a:pPr indent="0" lvl="0" marL="0" rtl="0" algn="l">
              <a:lnSpc>
                <a:spcPct val="90000"/>
              </a:lnSpc>
              <a:spcBef>
                <a:spcPts val="1000"/>
              </a:spcBef>
              <a:spcAft>
                <a:spcPts val="0"/>
              </a:spcAft>
              <a:buClr>
                <a:schemeClr val="lt1"/>
              </a:buClr>
              <a:buSzPct val="100000"/>
              <a:buNone/>
            </a:pPr>
            <a:r>
              <a:rPr lang="en-US" sz="2400"/>
              <a:t>Explorar estrategias circulares concretas que puedan aplicarse en las operaciones, las compras y el diseño de servicios del sector hotelero.</a:t>
            </a:r>
            <a:endParaRPr/>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pic>
        <p:nvPicPr>
          <p:cNvPr id="966" name="Google Shape;966;p30"/>
          <p:cNvPicPr preferRelativeResize="0"/>
          <p:nvPr/>
        </p:nvPicPr>
        <p:blipFill rotWithShape="1">
          <a:blip r:embed="rId3">
            <a:alphaModFix/>
          </a:blip>
          <a:srcRect b="0" l="0" r="0" t="0"/>
          <a:stretch/>
        </p:blipFill>
        <p:spPr>
          <a:xfrm>
            <a:off x="5921094" y="2460676"/>
            <a:ext cx="5776561" cy="3778379"/>
          </a:xfrm>
          <a:prstGeom prst="rect">
            <a:avLst/>
          </a:prstGeom>
          <a:noFill/>
          <a:ln>
            <a:noFill/>
          </a:ln>
        </p:spPr>
      </p:pic>
      <p:sp>
        <p:nvSpPr>
          <p:cNvPr id="967" name="Google Shape;967;p30"/>
          <p:cNvSpPr txBox="1"/>
          <p:nvPr/>
        </p:nvSpPr>
        <p:spPr>
          <a:xfrm>
            <a:off x="429114" y="525832"/>
            <a:ext cx="749954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Evitar los residuos desde el diseño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68" name="Google Shape;968;p30"/>
          <p:cNvCxnSpPr/>
          <p:nvPr/>
        </p:nvCxnSpPr>
        <p:spPr>
          <a:xfrm>
            <a:off x="0" y="1275808"/>
            <a:ext cx="7928657" cy="0"/>
          </a:xfrm>
          <a:prstGeom prst="straightConnector1">
            <a:avLst/>
          </a:prstGeom>
          <a:noFill/>
          <a:ln cap="flat" cmpd="sng" w="34925">
            <a:solidFill>
              <a:srgbClr val="62A844"/>
            </a:solidFill>
            <a:prstDash val="dot"/>
            <a:miter lim="8000"/>
            <a:headEnd len="sm" w="sm" type="none"/>
            <a:tailEnd len="sm" w="sm" type="none"/>
          </a:ln>
        </p:spPr>
      </p:cxnSp>
      <p:sp>
        <p:nvSpPr>
          <p:cNvPr id="969" name="Google Shape;969;p30"/>
          <p:cNvSpPr/>
          <p:nvPr/>
        </p:nvSpPr>
        <p:spPr>
          <a:xfrm flipH="1">
            <a:off x="586942" y="1780166"/>
            <a:ext cx="7341714" cy="40934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La intervención circular más eficaz es una mejor decisión de diseño.</a:t>
            </a:r>
            <a:endParaRPr/>
          </a:p>
          <a:p>
            <a:pPr indent="0" lvl="0" marL="0" marR="0" rtl="0" algn="l">
              <a:spcBef>
                <a:spcPts val="0"/>
              </a:spcBef>
              <a:spcAft>
                <a:spcPts val="0"/>
              </a:spcAft>
              <a:buNone/>
            </a:pPr>
            <a:r>
              <a:t/>
            </a:r>
            <a:endParaRPr b="1"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Preguntas de diseño</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 puede alargar la vida útil del producto?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 puede reducir el embalaje con este formato?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 puede ajustar el tamaño del servicio?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¿Puede el menú o la oferta reducir los materiales sobrantes?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¿Puede un mismo artículo servir para múltiples fines?</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Ejemplos del sector hostelero</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Dispensadores de recarga en lugar de envases pequeños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Recipientes de recarga para bufé más pequeños y prácticos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Vajilla duradera en lugar de la de un solo uso habitual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Mobiliario y accesorios modulares que se pueden reparar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pic>
        <p:nvPicPr>
          <p:cNvPr id="975" name="Google Shape;975;p31"/>
          <p:cNvPicPr preferRelativeResize="0"/>
          <p:nvPr/>
        </p:nvPicPr>
        <p:blipFill rotWithShape="1">
          <a:blip r:embed="rId3">
            <a:alphaModFix/>
          </a:blip>
          <a:srcRect b="0" l="0" r="0" t="0"/>
          <a:stretch/>
        </p:blipFill>
        <p:spPr>
          <a:xfrm>
            <a:off x="5840189" y="2257063"/>
            <a:ext cx="5922696" cy="4600936"/>
          </a:xfrm>
          <a:prstGeom prst="rect">
            <a:avLst/>
          </a:prstGeom>
          <a:noFill/>
          <a:ln>
            <a:noFill/>
          </a:ln>
        </p:spPr>
      </p:pic>
      <p:sp>
        <p:nvSpPr>
          <p:cNvPr id="976" name="Google Shape;976;p31"/>
          <p:cNvSpPr txBox="1"/>
          <p:nvPr/>
        </p:nvSpPr>
        <p:spPr>
          <a:xfrm>
            <a:off x="429114" y="525832"/>
            <a:ext cx="749954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Evitar los residuos desde el diseño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77" name="Google Shape;977;p31"/>
          <p:cNvCxnSpPr/>
          <p:nvPr/>
        </p:nvCxnSpPr>
        <p:spPr>
          <a:xfrm>
            <a:off x="0" y="1275808"/>
            <a:ext cx="7928657" cy="0"/>
          </a:xfrm>
          <a:prstGeom prst="straightConnector1">
            <a:avLst/>
          </a:prstGeom>
          <a:noFill/>
          <a:ln cap="flat" cmpd="sng" w="34925">
            <a:solidFill>
              <a:srgbClr val="62A844"/>
            </a:solidFill>
            <a:prstDash val="dot"/>
            <a:miter lim="8000"/>
            <a:headEnd len="sm" w="sm" type="none"/>
            <a:tailEnd len="sm" w="sm" type="none"/>
          </a:ln>
        </p:spPr>
      </p:cxnSp>
      <p:sp>
        <p:nvSpPr>
          <p:cNvPr id="978" name="Google Shape;978;p31"/>
          <p:cNvSpPr/>
          <p:nvPr/>
        </p:nvSpPr>
        <p:spPr>
          <a:xfrm flipH="1">
            <a:off x="429114" y="1501570"/>
            <a:ext cx="10398559" cy="33547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62A844"/>
                </a:solidFill>
                <a:latin typeface="Calibri"/>
                <a:ea typeface="Calibri"/>
                <a:cs typeface="Calibri"/>
                <a:sym typeface="Calibri"/>
              </a:rPr>
              <a:t>Reparar: </a:t>
            </a:r>
            <a:r>
              <a:rPr lang="en-US" sz="2000">
                <a:solidFill>
                  <a:srgbClr val="262626"/>
                </a:solidFill>
                <a:latin typeface="Calibri"/>
                <a:ea typeface="Calibri"/>
                <a:cs typeface="Calibri"/>
                <a:sym typeface="Calibri"/>
              </a:rPr>
              <a:t>    Prolonga la vida útil del producto mediante el mantenimiento y reparaciones sencillas.</a:t>
            </a:r>
            <a:endParaRPr/>
          </a:p>
          <a:p>
            <a:pPr indent="0" lvl="0" marL="0" marR="0" rtl="0" algn="l">
              <a:spcBef>
                <a:spcPts val="0"/>
              </a:spcBef>
              <a:spcAft>
                <a:spcPts val="0"/>
              </a:spcAft>
              <a:buNone/>
            </a:pPr>
            <a:r>
              <a:rPr b="1" lang="en-US" sz="2000">
                <a:solidFill>
                  <a:srgbClr val="62A844"/>
                </a:solidFill>
                <a:latin typeface="Calibri"/>
                <a:ea typeface="Calibri"/>
                <a:cs typeface="Calibri"/>
                <a:sym typeface="Calibri"/>
              </a:rPr>
              <a:t>Reutilizar: </a:t>
            </a:r>
            <a:r>
              <a:rPr lang="en-US" sz="2000">
                <a:solidFill>
                  <a:srgbClr val="262626"/>
                </a:solidFill>
                <a:latin typeface="Calibri"/>
                <a:ea typeface="Calibri"/>
                <a:cs typeface="Calibri"/>
                <a:sym typeface="Calibri"/>
              </a:rPr>
              <a:t>    Utilizar el mismo artículo varias veces para su función original.</a:t>
            </a:r>
            <a:endParaRPr/>
          </a:p>
          <a:p>
            <a:pPr indent="0" lvl="0" marL="0" marR="0" rtl="0" algn="l">
              <a:spcBef>
                <a:spcPts val="0"/>
              </a:spcBef>
              <a:spcAft>
                <a:spcPts val="0"/>
              </a:spcAft>
              <a:buNone/>
            </a:pPr>
            <a:r>
              <a:rPr b="1" lang="en-US" sz="2000">
                <a:solidFill>
                  <a:srgbClr val="62A844"/>
                </a:solidFill>
                <a:latin typeface="Calibri"/>
                <a:ea typeface="Calibri"/>
                <a:cs typeface="Calibri"/>
                <a:sym typeface="Calibri"/>
              </a:rPr>
              <a:t>Reutilizar: </a:t>
            </a:r>
            <a:r>
              <a:rPr lang="en-US" sz="2000">
                <a:solidFill>
                  <a:srgbClr val="262626"/>
                </a:solidFill>
                <a:latin typeface="Calibri"/>
                <a:ea typeface="Calibri"/>
                <a:cs typeface="Calibri"/>
                <a:sym typeface="Calibri"/>
              </a:rPr>
              <a:t>    Utilizar un producto o material con una función diferente.</a:t>
            </a:r>
            <a:endParaRPr/>
          </a:p>
          <a:p>
            <a:pPr indent="0" lvl="0" marL="0" marR="0" rtl="0" algn="l">
              <a:spcBef>
                <a:spcPts val="0"/>
              </a:spcBef>
              <a:spcAft>
                <a:spcPts val="0"/>
              </a:spcAft>
              <a:buNone/>
            </a:pPr>
            <a:r>
              <a:rPr b="1" lang="en-US" sz="2000">
                <a:solidFill>
                  <a:srgbClr val="62A844"/>
                </a:solidFill>
                <a:latin typeface="Calibri"/>
                <a:ea typeface="Calibri"/>
                <a:cs typeface="Calibri"/>
                <a:sym typeface="Calibri"/>
              </a:rPr>
              <a:t>Reacondicionar: </a:t>
            </a:r>
            <a:r>
              <a:rPr lang="en-US" sz="2000">
                <a:solidFill>
                  <a:srgbClr val="262626"/>
                </a:solidFill>
                <a:latin typeface="Calibri"/>
                <a:ea typeface="Calibri"/>
                <a:cs typeface="Calibri"/>
                <a:sym typeface="Calibri"/>
              </a:rPr>
              <a:t>    Recuperar el valor mediante la renovación, la sustitución de piezas o la mejora.</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Ejemplos en el sector hotelero</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Reparar sillas como norma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Reutilización de dispensadores y envases duraderos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Reutilizar la ropa de cama desgastada para operaciones internas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Reacondicionar los accesorios como norma general</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32"/>
          <p:cNvSpPr txBox="1"/>
          <p:nvPr/>
        </p:nvSpPr>
        <p:spPr>
          <a:xfrm>
            <a:off x="2197525" y="259600"/>
            <a:ext cx="8277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Hotel Luise</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85" name="Google Shape;985;p32"/>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986" name="Google Shape;986;p32"/>
          <p:cNvSpPr/>
          <p:nvPr/>
        </p:nvSpPr>
        <p:spPr>
          <a:xfrm flipH="1">
            <a:off x="341709" y="904179"/>
            <a:ext cx="7328683" cy="62478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El Hotel Luise demuestra cómo el enfoque de la economía circular puede influir en las decisiones de compra, renovación e inversión. El hotel es reconocido por su concepto de habitaciones circulares, en el que los materiales, el mobiliario y los productos se seleccionan teniendo en cuenta su ciclo de vida completo.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 lugar de centrarse únicamente en el precio de compra, la empresa tiene en cuenta la durabilidad, la reparabilidad, el potencial de reutilización, el impacto medioambiental y la recuperación al final de la vida útil. Este enfoque favorece una mayor vida útil de los productos, reduce las sustituciones innecesarias y disminuye la huella medioambiental de los proyectos de remodelación y renovación.</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El caso destaca un principio importante de la economía circular: muchos problemas de residuos se generan mucho antes de que los productos entren en el uso diario. Las mejores decisiones de compra suelen generar los mayores beneficios circulares a largo plazo.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La intervención circular más eficaz suele ser una decisión de compra o de diseño más inteligente tomada antes de que se generen los residuos.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pic>
        <p:nvPicPr>
          <p:cNvPr id="987" name="Google Shape;987;p32"/>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988" name="Google Shape;988;p32"/>
          <p:cNvPicPr preferRelativeResize="0"/>
          <p:nvPr/>
        </p:nvPicPr>
        <p:blipFill rotWithShape="1">
          <a:blip r:embed="rId4">
            <a:alphaModFix/>
          </a:blip>
          <a:srcRect b="0" l="0" r="0" t="0"/>
          <a:stretch/>
        </p:blipFill>
        <p:spPr>
          <a:xfrm>
            <a:off x="7769597" y="345275"/>
            <a:ext cx="4312966" cy="624785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33"/>
          <p:cNvSpPr txBox="1"/>
          <p:nvPr/>
        </p:nvSpPr>
        <p:spPr>
          <a:xfrm>
            <a:off x="429115" y="212965"/>
            <a:ext cx="6333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Sistemas alimentarios circulares </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y menús sin residuos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95" name="Google Shape;995;p33"/>
          <p:cNvCxnSpPr/>
          <p:nvPr/>
        </p:nvCxnSpPr>
        <p:spPr>
          <a:xfrm>
            <a:off x="0" y="1320259"/>
            <a:ext cx="6096000" cy="0"/>
          </a:xfrm>
          <a:prstGeom prst="straightConnector1">
            <a:avLst/>
          </a:prstGeom>
          <a:noFill/>
          <a:ln cap="flat" cmpd="sng" w="34925">
            <a:solidFill>
              <a:srgbClr val="62A844"/>
            </a:solidFill>
            <a:prstDash val="dot"/>
            <a:miter lim="8000"/>
            <a:headEnd len="sm" w="sm" type="none"/>
            <a:tailEnd len="sm" w="sm" type="none"/>
          </a:ln>
        </p:spPr>
      </p:cxnSp>
      <p:sp>
        <p:nvSpPr>
          <p:cNvPr id="996" name="Google Shape;996;p33"/>
          <p:cNvSpPr/>
          <p:nvPr/>
        </p:nvSpPr>
        <p:spPr>
          <a:xfrm flipH="1">
            <a:off x="418863" y="1328407"/>
            <a:ext cx="5258274" cy="55399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El enfoque circular de la alimentación tiene como objetivo mantener un alto valor comestible y reducir los residuos.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2000">
                <a:solidFill>
                  <a:srgbClr val="262626"/>
                </a:solidFill>
                <a:latin typeface="Calibri"/>
                <a:ea typeface="Calibri"/>
                <a:cs typeface="Calibri"/>
                <a:sym typeface="Calibri"/>
              </a:rPr>
              <a:t>Estrategias prácticas</a:t>
            </a:r>
            <a:endParaRPr sz="2000">
              <a:solidFill>
                <a:srgbClr val="262626"/>
              </a:solidFill>
              <a:latin typeface="Calibri"/>
              <a:ea typeface="Calibri"/>
              <a:cs typeface="Calibri"/>
              <a:sym typeface="Calibri"/>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Aprovechamiento total de los ingredientes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Mejor previsión</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Cocina en lotes más pequeños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Aprovechamiento cruzado entre los platos del menú</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Reposición adaptativa del bufé</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Rutinas claras de almacenamiento y etiquetado</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Prevención de excedentes antes de su eliminación o compostaje</a:t>
            </a:r>
            <a:endParaRPr/>
          </a:p>
          <a:p>
            <a:pPr indent="-171450" lvl="0" marL="285750" marR="0" rtl="0" algn="l">
              <a:lnSpc>
                <a:spcPct val="100000"/>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Lección operativa:</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Una cocina circular suele ser una cocina más disciplinada y más rentable.</a:t>
            </a:r>
            <a:endParaRPr/>
          </a:p>
          <a:p>
            <a:pPr indent="0" lvl="0" marL="0" marR="0" rtl="0" algn="l">
              <a:lnSpc>
                <a:spcPct val="100000"/>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997" name="Google Shape;997;p33"/>
          <p:cNvSpPr/>
          <p:nvPr/>
        </p:nvSpPr>
        <p:spPr>
          <a:xfrm>
            <a:off x="6637060" y="6071044"/>
            <a:ext cx="4686356"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98" name="Google Shape;998;p33"/>
          <p:cNvSpPr txBox="1"/>
          <p:nvPr/>
        </p:nvSpPr>
        <p:spPr>
          <a:xfrm>
            <a:off x="6763059" y="6072767"/>
            <a:ext cx="756000" cy="33855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a:p>
        </p:txBody>
      </p:sp>
      <p:sp>
        <p:nvSpPr>
          <p:cNvPr id="999" name="Google Shape;999;p33"/>
          <p:cNvSpPr txBox="1"/>
          <p:nvPr/>
        </p:nvSpPr>
        <p:spPr>
          <a:xfrm>
            <a:off x="7519060" y="61343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M3</a:t>
            </a:r>
            <a:endParaRPr b="1" i="0" sz="1400">
              <a:solidFill>
                <a:srgbClr val="262626"/>
              </a:solidFill>
              <a:latin typeface="Calibri"/>
              <a:ea typeface="Calibri"/>
              <a:cs typeface="Calibri"/>
              <a:sym typeface="Calibri"/>
            </a:endParaRPr>
          </a:p>
        </p:txBody>
      </p:sp>
      <p:sp>
        <p:nvSpPr>
          <p:cNvPr id="1000" name="Google Shape;1000;p33"/>
          <p:cNvSpPr txBox="1"/>
          <p:nvPr/>
        </p:nvSpPr>
        <p:spPr>
          <a:xfrm>
            <a:off x="8113059" y="6149711"/>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Diseño sostenible de la experiencia del cliente</a:t>
            </a:r>
            <a:endParaRPr/>
          </a:p>
        </p:txBody>
      </p:sp>
      <p:grpSp>
        <p:nvGrpSpPr>
          <p:cNvPr id="1001" name="Google Shape;1001;p33"/>
          <p:cNvGrpSpPr/>
          <p:nvPr/>
        </p:nvGrpSpPr>
        <p:grpSpPr>
          <a:xfrm>
            <a:off x="5243332" y="538526"/>
            <a:ext cx="6938002" cy="5340374"/>
            <a:chOff x="5851199" y="761530"/>
            <a:chExt cx="6037053" cy="4646888"/>
          </a:xfrm>
        </p:grpSpPr>
        <p:pic>
          <p:nvPicPr>
            <p:cNvPr id="1002" name="Google Shape;1002;p33"/>
            <p:cNvPicPr preferRelativeResize="0"/>
            <p:nvPr/>
          </p:nvPicPr>
          <p:blipFill rotWithShape="1">
            <a:blip r:embed="rId3">
              <a:alphaModFix/>
            </a:blip>
            <a:srcRect b="16922" l="-761" r="29196" t="12298"/>
            <a:stretch/>
          </p:blipFill>
          <p:spPr>
            <a:xfrm>
              <a:off x="5851199" y="761530"/>
              <a:ext cx="6037053" cy="4646888"/>
            </a:xfrm>
            <a:prstGeom prst="rect">
              <a:avLst/>
            </a:prstGeom>
            <a:noFill/>
            <a:ln>
              <a:noFill/>
            </a:ln>
          </p:spPr>
        </p:pic>
        <p:pic>
          <p:nvPicPr>
            <p:cNvPr descr="The image features a collection of recyclable and reusable items, including a plastic bag, utensils, and a tote bag, arranged against a vibrant green background, emphasizing the concept of reducing waste.&#10;&#10;KI-generierte Inhalte können fehlerhaft sein." id="1003" name="Google Shape;1003;p33"/>
            <p:cNvPicPr preferRelativeResize="0"/>
            <p:nvPr/>
          </p:nvPicPr>
          <p:blipFill rotWithShape="1">
            <a:blip r:embed="rId4">
              <a:alphaModFix/>
            </a:blip>
            <a:srcRect b="0" l="1762" r="0" t="0"/>
            <a:stretch/>
          </p:blipFill>
          <p:spPr>
            <a:xfrm>
              <a:off x="7249467" y="1144893"/>
              <a:ext cx="4638784" cy="3647026"/>
            </a:xfrm>
            <a:prstGeom prst="rect">
              <a:avLst/>
            </a:prstGeom>
            <a:solidFill>
              <a:srgbClr val="D8D8D8"/>
            </a:solidFill>
            <a:ln>
              <a:noFill/>
            </a:ln>
          </p:spPr>
        </p:pic>
      </p:grpSp>
      <p:sp>
        <p:nvSpPr>
          <p:cNvPr id="1004" name="Google Shape;1004;p33"/>
          <p:cNvSpPr txBox="1"/>
          <p:nvPr/>
        </p:nvSpPr>
        <p:spPr>
          <a:xfrm>
            <a:off x="7999015" y="1077722"/>
            <a:ext cx="3987976" cy="1531510"/>
          </a:xfrm>
          <a:prstGeom prst="rect">
            <a:avLst/>
          </a:prstGeom>
          <a:noFill/>
          <a:ln>
            <a:noFill/>
          </a:ln>
        </p:spPr>
        <p:txBody>
          <a:bodyPr anchorCtr="0" anchor="t" bIns="45700" lIns="91425" spcFirstLastPara="1" rIns="91425" wrap="square" tIns="45700">
            <a:spAutoFit/>
          </a:bodyPr>
          <a:lstStyle/>
          <a:p>
            <a:pPr indent="0" lvl="0" marL="0" marR="0" rtl="0" algn="r">
              <a:lnSpc>
                <a:spcPct val="98750"/>
              </a:lnSpc>
              <a:spcBef>
                <a:spcPts val="0"/>
              </a:spcBef>
              <a:spcAft>
                <a:spcPts val="0"/>
              </a:spcAft>
              <a:buNone/>
            </a:pPr>
            <a:r>
              <a:rPr b="1" lang="en-US" sz="1600">
                <a:solidFill>
                  <a:schemeClr val="lt1"/>
                </a:solidFill>
                <a:latin typeface="Calibri"/>
                <a:ea typeface="Calibri"/>
                <a:cs typeface="Calibri"/>
                <a:sym typeface="Calibri"/>
              </a:rPr>
              <a:t>Lecturas recomendadas: </a:t>
            </a:r>
            <a:r>
              <a:rPr lang="en-US" sz="1600">
                <a:solidFill>
                  <a:schemeClr val="lt1"/>
                </a:solidFill>
                <a:latin typeface="Calibri"/>
                <a:ea typeface="Calibri"/>
                <a:cs typeface="Calibri"/>
                <a:sym typeface="Calibri"/>
              </a:rPr>
              <a:t>El Índice de Desperdicio Alimentario 2024 del PNUMA subraya que la medición es la base para una reducción efectiva del desperdicio alimentario.</a:t>
            </a:r>
            <a:br>
              <a:rPr lang="en-US" sz="1600">
                <a:solidFill>
                  <a:schemeClr val="lt1"/>
                </a:solidFill>
                <a:latin typeface="Calibri"/>
                <a:ea typeface="Calibri"/>
                <a:cs typeface="Calibri"/>
                <a:sym typeface="Calibri"/>
              </a:rPr>
            </a:br>
            <a:endParaRPr sz="1600">
              <a:solidFill>
                <a:schemeClr val="lt1"/>
              </a:solidFill>
              <a:latin typeface="Calibri"/>
              <a:ea typeface="Calibri"/>
              <a:cs typeface="Calibri"/>
              <a:sym typeface="Calibri"/>
            </a:endParaRPr>
          </a:p>
          <a:p>
            <a:pPr indent="0" lvl="0" marL="0" marR="0" rtl="0" algn="r">
              <a:lnSpc>
                <a:spcPct val="98750"/>
              </a:lnSpc>
              <a:spcBef>
                <a:spcPts val="0"/>
              </a:spcBef>
              <a:spcAft>
                <a:spcPts val="0"/>
              </a:spcAft>
              <a:buNone/>
            </a:pPr>
            <a:r>
              <a:rPr lang="en-US" sz="1600" u="sng">
                <a:solidFill>
                  <a:schemeClr val="lt1"/>
                </a:solidFill>
                <a:latin typeface="Calibri"/>
                <a:ea typeface="Calibri"/>
                <a:cs typeface="Calibri"/>
                <a:sym typeface="Calibri"/>
                <a:hlinkClick r:id="rId5">
                  <a:extLst>
                    <a:ext uri="{A12FA001-AC4F-418D-AE19-62706E023703}">
                      <ahyp:hlinkClr val="tx"/>
                    </a:ext>
                  </a:extLst>
                </a:hlinkClick>
              </a:rPr>
              <a:t>https://www.unep.org/resources/publication/food-waste-index-report-2024</a:t>
            </a:r>
            <a:endParaRPr sz="1600">
              <a:solidFill>
                <a:schemeClr val="lt1"/>
              </a:solidFill>
              <a:latin typeface="Calibri"/>
              <a:ea typeface="Calibri"/>
              <a:cs typeface="Calibri"/>
              <a:sym typeface="Calibri"/>
            </a:endParaRPr>
          </a:p>
          <a:p>
            <a:pPr indent="0" lvl="0" marL="0" marR="0" rtl="0" algn="r">
              <a:lnSpc>
                <a:spcPct val="98750"/>
              </a:lnSpc>
              <a:spcBef>
                <a:spcPts val="0"/>
              </a:spcBef>
              <a:spcAft>
                <a:spcPts val="0"/>
              </a:spcAft>
              <a:buNone/>
            </a:pPr>
            <a:r>
              <a:t/>
            </a:r>
            <a:endParaRPr sz="1600">
              <a:solidFill>
                <a:schemeClr val="lt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34"/>
          <p:cNvSpPr txBox="1"/>
          <p:nvPr/>
        </p:nvSpPr>
        <p:spPr>
          <a:xfrm>
            <a:off x="429114" y="525832"/>
            <a:ext cx="608743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La eficiencia hídrica como gestión circular de los recursos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11" name="Google Shape;1011;p34"/>
          <p:cNvCxnSpPr/>
          <p:nvPr/>
        </p:nvCxnSpPr>
        <p:spPr>
          <a:xfrm>
            <a:off x="0" y="1609139"/>
            <a:ext cx="7928657" cy="0"/>
          </a:xfrm>
          <a:prstGeom prst="straightConnector1">
            <a:avLst/>
          </a:prstGeom>
          <a:noFill/>
          <a:ln cap="flat" cmpd="sng" w="34925">
            <a:solidFill>
              <a:srgbClr val="62A844"/>
            </a:solidFill>
            <a:prstDash val="dot"/>
            <a:miter lim="8000"/>
            <a:headEnd len="sm" w="sm" type="none"/>
            <a:tailEnd len="sm" w="sm" type="none"/>
          </a:ln>
        </p:spPr>
      </p:cxnSp>
      <p:sp>
        <p:nvSpPr>
          <p:cNvPr id="1012" name="Google Shape;1012;p34"/>
          <p:cNvSpPr/>
          <p:nvPr/>
        </p:nvSpPr>
        <p:spPr>
          <a:xfrm flipH="1">
            <a:off x="552217" y="2034809"/>
            <a:ext cx="6839183"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La eficiencia circular de los recursos también implica reducir el consumo innecesario de agua, al tiempo que se mantienen los estándares de comodidad e higiene para los huéspedes.</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accesorios de bajo caudal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notificación más rápida de fugas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frecuencia selectiva de la limpieza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cargas de lavandería eficientes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revisión del riego en complejos turísticos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mejor supervisión de las habitaciones o zonas con un uso inusualmente elevado</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Lección clave: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El uso eficiente del agua forma parte de un uso más inteligente de los recursos.</a:t>
            </a:r>
            <a:endParaRPr/>
          </a:p>
        </p:txBody>
      </p:sp>
      <p:pic>
        <p:nvPicPr>
          <p:cNvPr id="1013" name="Google Shape;1013;p34"/>
          <p:cNvPicPr preferRelativeResize="0"/>
          <p:nvPr/>
        </p:nvPicPr>
        <p:blipFill rotWithShape="1">
          <a:blip r:embed="rId3">
            <a:alphaModFix/>
          </a:blip>
          <a:srcRect b="0" l="0" r="0" t="0"/>
          <a:stretch/>
        </p:blipFill>
        <p:spPr>
          <a:xfrm>
            <a:off x="6651906" y="1915461"/>
            <a:ext cx="4640630" cy="464063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35"/>
          <p:cNvSpPr/>
          <p:nvPr/>
        </p:nvSpPr>
        <p:spPr>
          <a:xfrm>
            <a:off x="0" y="0"/>
            <a:ext cx="12294694" cy="137888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0" name="Google Shape;1020;p35"/>
          <p:cNvSpPr txBox="1"/>
          <p:nvPr/>
        </p:nvSpPr>
        <p:spPr>
          <a:xfrm>
            <a:off x="375235" y="1818227"/>
            <a:ext cx="7386399" cy="44319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289AE"/>
                </a:solidFill>
                <a:latin typeface="Calibri"/>
                <a:ea typeface="Calibri"/>
                <a:cs typeface="Calibri"/>
                <a:sym typeface="Calibri"/>
              </a:rPr>
              <a:t>Una decisión de compra circular va más allá de preguntarse: </a:t>
            </a:r>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«¿Cuál es la oferta más barata?». </a:t>
            </a:r>
            <a:r>
              <a:rPr lang="en-US" sz="2000">
                <a:solidFill>
                  <a:srgbClr val="0289AE"/>
                </a:solidFill>
                <a:latin typeface="Calibri"/>
                <a:ea typeface="Calibri"/>
                <a:cs typeface="Calibri"/>
                <a:sym typeface="Calibri"/>
              </a:rPr>
              <a:t> También se pregunta: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¿Cuánto tiempo durará?</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 puede reparar, reutilizar o rellenar?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¿Cuánto embalaje genera?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¿Qué mantenimiento requiere?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¿Cuál es el coste de su eliminación?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¿Existe alguna alternativa local o de menor impacto?</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Lección sobre compras:</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Un precio de compra más bajo puede suponer un coste total más elevado a largo plazo.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400">
                <a:solidFill>
                  <a:srgbClr val="262626"/>
                </a:solidFill>
                <a:latin typeface="Calibri"/>
                <a:ea typeface="Calibri"/>
                <a:cs typeface="Calibri"/>
                <a:sym typeface="Calibri"/>
              </a:rPr>
              <a:t>El manual </a:t>
            </a:r>
            <a:r>
              <a:rPr i="1" lang="en-US" sz="1400">
                <a:solidFill>
                  <a:srgbClr val="262626"/>
                </a:solidFill>
                <a:latin typeface="Calibri"/>
                <a:ea typeface="Calibri"/>
                <a:cs typeface="Calibri"/>
                <a:sym typeface="Calibri"/>
              </a:rPr>
              <a:t>«¡Comprar verde!» </a:t>
            </a:r>
            <a:r>
              <a:rPr lang="en-US" sz="1400">
                <a:solidFill>
                  <a:srgbClr val="262626"/>
                </a:solidFill>
                <a:latin typeface="Calibri"/>
                <a:ea typeface="Calibri"/>
                <a:cs typeface="Calibri"/>
                <a:sym typeface="Calibri"/>
              </a:rPr>
              <a:t>de la Comisión Europea destaca explícitamente el cálculo de los costes del ciclo de vida y los criterios medioambientales en las decisiones de compra:</a:t>
            </a:r>
            <a:r>
              <a:rPr lang="en-US" sz="1400" u="sng">
                <a:solidFill>
                  <a:srgbClr val="262626"/>
                </a:solidFill>
                <a:latin typeface="Calibri"/>
                <a:ea typeface="Calibri"/>
                <a:cs typeface="Calibri"/>
                <a:sym typeface="Calibri"/>
                <a:hlinkClick r:id="rId3">
                  <a:extLst>
                    <a:ext uri="{A12FA001-AC4F-418D-AE19-62706E023703}">
                      <ahyp:hlinkClr val="tx"/>
                    </a:ext>
                  </a:extLst>
                </a:hlinkClick>
              </a:rPr>
              <a:t> https://op.europa.eu/en/publication-detail/-/publication/8c2da441-f63c-11e5-8529-01aa75ed71a1/language-en </a:t>
            </a:r>
            <a:r>
              <a:rPr lang="en-US" sz="1400">
                <a:solidFill>
                  <a:srgbClr val="262626"/>
                </a:solidFill>
                <a:latin typeface="Calibri"/>
                <a:ea typeface="Calibri"/>
                <a:cs typeface="Calibri"/>
                <a:sym typeface="Calibri"/>
              </a:rPr>
              <a:t>(disponible en todas las lenguas de la UE)</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021" name="Google Shape;1021;p35"/>
          <p:cNvSpPr txBox="1"/>
          <p:nvPr/>
        </p:nvSpPr>
        <p:spPr>
          <a:xfrm>
            <a:off x="375236" y="229460"/>
            <a:ext cx="6560700" cy="1686900"/>
          </a:xfrm>
          <a:prstGeom prst="rect">
            <a:avLst/>
          </a:prstGeom>
          <a:noFill/>
          <a:ln>
            <a:noFill/>
          </a:ln>
        </p:spPr>
        <p:txBody>
          <a:bodyPr anchorCtr="0" anchor="t" bIns="45700" lIns="91425" spcFirstLastPara="1" rIns="91425" wrap="square" tIns="45700">
            <a:spAutoFit/>
          </a:bodyPr>
          <a:lstStyle/>
          <a:p>
            <a:pPr indent="0" lvl="0" marL="0" marR="0" rtl="0" algn="l">
              <a:lnSpc>
                <a:spcPct val="102352"/>
              </a:lnSpc>
              <a:spcBef>
                <a:spcPts val="0"/>
              </a:spcBef>
              <a:spcAft>
                <a:spcPts val="0"/>
              </a:spcAft>
              <a:buNone/>
            </a:pPr>
            <a:r>
              <a:rPr b="1" lang="en-US" sz="3400">
                <a:solidFill>
                  <a:schemeClr val="lt1"/>
                </a:solidFill>
                <a:latin typeface="Calibri"/>
                <a:ea typeface="Calibri"/>
                <a:cs typeface="Calibri"/>
                <a:sym typeface="Calibri"/>
              </a:rPr>
              <a:t>La eficiencia hídrica como gestión circular de los recursos</a:t>
            </a:r>
            <a:endParaRPr/>
          </a:p>
          <a:p>
            <a:pPr indent="0" lvl="0" marL="0" marR="0" rtl="0" algn="l">
              <a:lnSpc>
                <a:spcPct val="102352"/>
              </a:lnSpc>
              <a:spcBef>
                <a:spcPts val="0"/>
              </a:spcBef>
              <a:spcAft>
                <a:spcPts val="0"/>
              </a:spcAft>
              <a:buNone/>
            </a:pPr>
            <a:r>
              <a:t/>
            </a:r>
            <a:endParaRPr b="1" sz="3400">
              <a:solidFill>
                <a:schemeClr val="lt1"/>
              </a:solidFill>
              <a:latin typeface="Calibri"/>
              <a:ea typeface="Calibri"/>
              <a:cs typeface="Calibri"/>
              <a:sym typeface="Calibri"/>
            </a:endParaRPr>
          </a:p>
        </p:txBody>
      </p:sp>
      <p:sp>
        <p:nvSpPr>
          <p:cNvPr id="1022" name="Google Shape;1022;p35"/>
          <p:cNvSpPr/>
          <p:nvPr/>
        </p:nvSpPr>
        <p:spPr>
          <a:xfrm>
            <a:off x="7706917" y="6158261"/>
            <a:ext cx="3794082"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23" name="Google Shape;1023;p35"/>
          <p:cNvSpPr txBox="1"/>
          <p:nvPr/>
        </p:nvSpPr>
        <p:spPr>
          <a:xfrm>
            <a:off x="7832916" y="622153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024" name="Google Shape;1024;p35"/>
          <p:cNvSpPr txBox="1"/>
          <p:nvPr/>
        </p:nvSpPr>
        <p:spPr>
          <a:xfrm>
            <a:off x="8588917" y="622153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1025" name="Google Shape;1025;p35"/>
          <p:cNvSpPr txBox="1"/>
          <p:nvPr/>
        </p:nvSpPr>
        <p:spPr>
          <a:xfrm>
            <a:off x="9182916" y="6235178"/>
            <a:ext cx="248126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Análisis de datos en el sector hotelero</a:t>
            </a:r>
            <a:endParaRPr/>
          </a:p>
        </p:txBody>
      </p:sp>
      <p:sp>
        <p:nvSpPr>
          <p:cNvPr id="1026" name="Google Shape;1026;p35"/>
          <p:cNvSpPr/>
          <p:nvPr/>
        </p:nvSpPr>
        <p:spPr>
          <a:xfrm rot="5400000">
            <a:off x="1314218" y="554034"/>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027" name="Google Shape;1027;p35"/>
          <p:cNvPicPr preferRelativeResize="0"/>
          <p:nvPr/>
        </p:nvPicPr>
        <p:blipFill>
          <a:blip r:embed="rId4">
            <a:alphaModFix/>
          </a:blip>
          <a:stretch>
            <a:fillRect/>
          </a:stretch>
        </p:blipFill>
        <p:spPr>
          <a:xfrm>
            <a:off x="7086313" y="-232037"/>
            <a:ext cx="5514975" cy="2609850"/>
          </a:xfrm>
          <a:prstGeom prst="rect">
            <a:avLst/>
          </a:prstGeom>
          <a:noFill/>
          <a:ln>
            <a:noFill/>
          </a:ln>
        </p:spPr>
      </p:pic>
      <p:pic>
        <p:nvPicPr>
          <p:cNvPr descr="iPhone6_mockup_front_white.png" id="1028" name="Google Shape;1028;p35"/>
          <p:cNvPicPr preferRelativeResize="0"/>
          <p:nvPr/>
        </p:nvPicPr>
        <p:blipFill rotWithShape="1">
          <a:blip r:embed="rId5">
            <a:alphaModFix/>
          </a:blip>
          <a:srcRect b="0" l="0" r="0" t="0"/>
          <a:stretch/>
        </p:blipFill>
        <p:spPr>
          <a:xfrm>
            <a:off x="7995052" y="6"/>
            <a:ext cx="4094254" cy="6404163"/>
          </a:xfrm>
          <a:prstGeom prst="rect">
            <a:avLst/>
          </a:prstGeom>
          <a:noFill/>
          <a:ln>
            <a:noFill/>
          </a:ln>
        </p:spPr>
      </p:pic>
      <p:pic>
        <p:nvPicPr>
          <p:cNvPr descr="The image is a green-themed European Commission handbook cover for the third edition, featuring a cityscape and environmental symbols.&#10;&#10;KI-generierte Inhalte können fehlerhaft sein." id="1029" name="Google Shape;1029;p35"/>
          <p:cNvPicPr preferRelativeResize="0"/>
          <p:nvPr/>
        </p:nvPicPr>
        <p:blipFill rotWithShape="1">
          <a:blip r:embed="rId6">
            <a:alphaModFix/>
          </a:blip>
          <a:srcRect b="0" l="9763" r="9763" t="0"/>
          <a:stretch/>
        </p:blipFill>
        <p:spPr>
          <a:xfrm>
            <a:off x="8782475" y="997575"/>
            <a:ext cx="2481250" cy="4373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36"/>
          <p:cNvSpPr txBox="1"/>
          <p:nvPr/>
        </p:nvSpPr>
        <p:spPr>
          <a:xfrm>
            <a:off x="2235125" y="259600"/>
            <a:ext cx="8240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a:t>
            </a:r>
            <a:r>
              <a:rPr b="1" lang="en-US" sz="2400">
                <a:solidFill>
                  <a:schemeClr val="dk1"/>
                </a:solidFill>
                <a:latin typeface="Calibri"/>
                <a:ea typeface="Calibri"/>
                <a:cs typeface="Calibri"/>
                <a:sym typeface="Calibri"/>
              </a:rPr>
              <a:t>Hotel GSH</a:t>
            </a:r>
            <a:endParaRPr b="1" sz="3400">
              <a:solidFill>
                <a:srgbClr val="262626"/>
              </a:solidFill>
              <a:latin typeface="Calibri"/>
              <a:ea typeface="Calibri"/>
              <a:cs typeface="Calibri"/>
              <a:sym typeface="Calibri"/>
            </a:endParaRPr>
          </a:p>
        </p:txBody>
      </p:sp>
      <p:cxnSp>
        <p:nvCxnSpPr>
          <p:cNvPr id="1036" name="Google Shape;1036;p36"/>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sp>
        <p:nvSpPr>
          <p:cNvPr id="1037" name="Google Shape;1037;p36"/>
          <p:cNvSpPr/>
          <p:nvPr/>
        </p:nvSpPr>
        <p:spPr>
          <a:xfrm flipH="1">
            <a:off x="341709" y="904179"/>
            <a:ext cx="7214964" cy="58939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rgbClr val="262626"/>
                </a:solidFill>
                <a:latin typeface="Calibri"/>
                <a:ea typeface="Calibri"/>
                <a:cs typeface="Calibri"/>
                <a:sym typeface="Calibri"/>
              </a:rPr>
              <a:t>El Hotel GSH demuestra cómo la economía circular puede ir más allá de la reducción de residuos para adoptar un enfoque más amplio de la hostelería regenerativa. El hotel integra los principios del diseño circular a través de los materiales de construcción, la recogida de agua de lluvia, la producción de alimentos in situ, los sistemas de recuperación de recursos y la planificación medioambiental a largo plazo.</a:t>
            </a:r>
            <a:endParaRPr/>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La circularidad es visible tanto en las operaciones como en la experiencia de los huéspedes. Los recursos se gestionan como parte de sistemas interconectados en los que las decisiones sobre el agua, los materiales, la producción de alimentos, la energía y el mantenimiento se complementan entre sí. El resultado es un modelo de hostelería que se centra en conservar el valor, reducir la presión sobre los recursos y reforzar el desempeño medioambiental a lo largo del tiempo. El caso muestra cómo la economía circular no se limita a gestionar los residuos de forma más eficaz, sino que consiste en diseñar sistemas que mantengan los recursos productivos durante el mayor tiempo posible, al tiempo que se favorecen resultados medioambientales más saludables.</a:t>
            </a:r>
            <a:endParaRPr/>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700">
                <a:solidFill>
                  <a:srgbClr val="62A844"/>
                </a:solidFill>
                <a:latin typeface="Calibri"/>
                <a:ea typeface="Calibri"/>
                <a:cs typeface="Calibri"/>
                <a:sym typeface="Calibri"/>
              </a:rPr>
              <a:t>Lección clave: </a:t>
            </a:r>
            <a:r>
              <a:rPr lang="en-US" sz="1700">
                <a:solidFill>
                  <a:srgbClr val="262626"/>
                </a:solidFill>
                <a:latin typeface="Calibri"/>
                <a:ea typeface="Calibri"/>
                <a:cs typeface="Calibri"/>
                <a:sym typeface="Calibri"/>
              </a:rPr>
              <a:t>Los sistemas circulares más sólidos están diseñados para conservar el valor, regenerar los recursos y reducir los residuos antes de que se generen.</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p:txBody>
      </p:sp>
      <p:pic>
        <p:nvPicPr>
          <p:cNvPr id="1038" name="Google Shape;1038;p36"/>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pic>
        <p:nvPicPr>
          <p:cNvPr id="1039" name="Google Shape;1039;p36"/>
          <p:cNvPicPr preferRelativeResize="0"/>
          <p:nvPr/>
        </p:nvPicPr>
        <p:blipFill rotWithShape="1">
          <a:blip r:embed="rId4">
            <a:alphaModFix/>
          </a:blip>
          <a:srcRect b="0" l="0" r="0" t="0"/>
          <a:stretch/>
        </p:blipFill>
        <p:spPr>
          <a:xfrm>
            <a:off x="7556673" y="106587"/>
            <a:ext cx="4584839" cy="654103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37"/>
          <p:cNvSpPr txBox="1"/>
          <p:nvPr/>
        </p:nvSpPr>
        <p:spPr>
          <a:xfrm>
            <a:off x="429114" y="525832"/>
            <a:ext cx="515764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Certificaciones, normas y afirmaciones fiables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46" name="Google Shape;1046;p37"/>
          <p:cNvCxnSpPr/>
          <p:nvPr/>
        </p:nvCxnSpPr>
        <p:spPr>
          <a:xfrm>
            <a:off x="0" y="1609139"/>
            <a:ext cx="7928657" cy="0"/>
          </a:xfrm>
          <a:prstGeom prst="straightConnector1">
            <a:avLst/>
          </a:prstGeom>
          <a:noFill/>
          <a:ln cap="flat" cmpd="sng" w="34925">
            <a:solidFill>
              <a:srgbClr val="62A844"/>
            </a:solidFill>
            <a:prstDash val="dot"/>
            <a:miter lim="8000"/>
            <a:headEnd len="sm" w="sm" type="none"/>
            <a:tailEnd len="sm" w="sm" type="none"/>
          </a:ln>
        </p:spPr>
      </p:cxnSp>
      <p:sp>
        <p:nvSpPr>
          <p:cNvPr id="1047" name="Google Shape;1047;p37"/>
          <p:cNvSpPr/>
          <p:nvPr/>
        </p:nvSpPr>
        <p:spPr>
          <a:xfrm flipH="1">
            <a:off x="552246" y="2034809"/>
            <a:ext cx="6493200" cy="3801000"/>
          </a:xfrm>
          <a:prstGeom prst="rect">
            <a:avLst/>
          </a:prstGeom>
          <a:noFill/>
          <a:ln>
            <a:noFill/>
          </a:ln>
        </p:spPr>
        <p:txBody>
          <a:bodyPr anchorCtr="0" anchor="t" bIns="45700" lIns="91425" spcFirstLastPara="1" rIns="91425" wrap="square" tIns="45700">
            <a:spAutoFit/>
          </a:bodyPr>
          <a:lstStyle/>
          <a:p>
            <a:pPr indent="0" lvl="0" marL="0" marR="0" rtl="0" algn="l">
              <a:lnSpc>
                <a:spcPct val="98000"/>
              </a:lnSpc>
              <a:spcBef>
                <a:spcPts val="0"/>
              </a:spcBef>
              <a:spcAft>
                <a:spcPts val="0"/>
              </a:spcAft>
              <a:buNone/>
            </a:pPr>
            <a:r>
              <a:rPr b="1" i="1" lang="en-US" sz="2000">
                <a:solidFill>
                  <a:srgbClr val="262626"/>
                </a:solidFill>
                <a:latin typeface="Calibri"/>
                <a:ea typeface="Calibri"/>
                <a:cs typeface="Calibri"/>
                <a:sym typeface="Calibri"/>
              </a:rPr>
              <a:t>Las certificaciones ayudan a mejorar la estructura; el cambio operativo real sigue siendo la base.</a:t>
            </a:r>
            <a:endParaRPr/>
          </a:p>
          <a:p>
            <a:pPr indent="0" lvl="0" marL="0" marR="0" rtl="0" algn="l">
              <a:spcBef>
                <a:spcPts val="1000"/>
              </a:spcBef>
              <a:spcAft>
                <a:spcPts val="0"/>
              </a:spcAft>
              <a:buNone/>
            </a:pPr>
            <a:r>
              <a:t/>
            </a:r>
            <a:endParaRPr b="1" sz="800">
              <a:solidFill>
                <a:srgbClr val="262626"/>
              </a:solidFill>
              <a:latin typeface="Calibri"/>
              <a:ea typeface="Calibri"/>
              <a:cs typeface="Calibri"/>
              <a:sym typeface="Calibri"/>
            </a:endParaRPr>
          </a:p>
          <a:p>
            <a:pPr indent="0" lvl="0" marL="0" marR="0" rtl="0" algn="l">
              <a:lnSpc>
                <a:spcPct val="98000"/>
              </a:lnSpc>
              <a:spcBef>
                <a:spcPts val="1000"/>
              </a:spcBef>
              <a:spcAft>
                <a:spcPts val="0"/>
              </a:spcAft>
              <a:buNone/>
            </a:pPr>
            <a:r>
              <a:rPr b="1" lang="en-US" sz="2000">
                <a:solidFill>
                  <a:srgbClr val="0289AE"/>
                </a:solidFill>
                <a:latin typeface="Calibri"/>
                <a:ea typeface="Calibri"/>
                <a:cs typeface="Calibri"/>
                <a:sym typeface="Calibri"/>
              </a:rPr>
              <a:t>Buenas prácticas</a:t>
            </a:r>
            <a:endParaRPr/>
          </a:p>
          <a:p>
            <a:pPr indent="-179388" lvl="0" marL="179388" marR="0" rtl="0" algn="l">
              <a:lnSpc>
                <a:spcPct val="108888"/>
              </a:lnSpc>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utilizar normas para organizar la actuación</a:t>
            </a:r>
            <a:endParaRPr/>
          </a:p>
          <a:p>
            <a:pPr indent="-179388" lvl="0" marL="179388" marR="0" rtl="0" algn="l">
              <a:lnSpc>
                <a:spcPct val="108888"/>
              </a:lnSpc>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documentar las pruebas</a:t>
            </a:r>
            <a:endParaRPr/>
          </a:p>
          <a:p>
            <a:pPr indent="-179388" lvl="0" marL="179388" marR="0" rtl="0" algn="l">
              <a:lnSpc>
                <a:spcPct val="108888"/>
              </a:lnSpc>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formar al personal</a:t>
            </a:r>
            <a:endParaRPr/>
          </a:p>
          <a:p>
            <a:pPr indent="-179388" lvl="0" marL="179388" marR="0" rtl="0" algn="l">
              <a:lnSpc>
                <a:spcPct val="108888"/>
              </a:lnSpc>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comunicarse claramente con los huéspedes</a:t>
            </a:r>
            <a:endParaRPr/>
          </a:p>
          <a:p>
            <a:pPr indent="-179388" lvl="0" marL="179388" marR="0" rtl="0" algn="l">
              <a:lnSpc>
                <a:spcPct val="108888"/>
              </a:lnSpc>
              <a:spcBef>
                <a:spcPts val="0"/>
              </a:spcBef>
              <a:spcAft>
                <a:spcPts val="0"/>
              </a:spcAft>
              <a:buClr>
                <a:srgbClr val="262626"/>
              </a:buClr>
              <a:buSzPts val="1800"/>
              <a:buFont typeface="Arial"/>
              <a:buChar char="•"/>
            </a:pPr>
            <a:r>
              <a:rPr lang="en-US" sz="1800">
                <a:solidFill>
                  <a:srgbClr val="262626"/>
                </a:solidFill>
                <a:latin typeface="Calibri"/>
                <a:ea typeface="Calibri"/>
                <a:cs typeface="Calibri"/>
                <a:sym typeface="Calibri"/>
              </a:rPr>
              <a:t>utilizar afirmaciones específicas y cuantificables</a:t>
            </a:r>
            <a:endParaRPr/>
          </a:p>
          <a:p>
            <a:pPr indent="0" lvl="0" marL="0" marR="0" rtl="0" algn="l">
              <a:spcBef>
                <a:spcPts val="1000"/>
              </a:spcBef>
              <a:spcAft>
                <a:spcPts val="0"/>
              </a:spcAft>
              <a:buNone/>
            </a:pPr>
            <a:r>
              <a:t/>
            </a:r>
            <a:endParaRPr b="1" sz="800">
              <a:solidFill>
                <a:srgbClr val="262626"/>
              </a:solidFill>
              <a:latin typeface="Calibri"/>
              <a:ea typeface="Calibri"/>
              <a:cs typeface="Calibri"/>
              <a:sym typeface="Calibri"/>
            </a:endParaRPr>
          </a:p>
          <a:p>
            <a:pPr indent="0" lvl="0" marL="0" marR="0" rtl="0" algn="l">
              <a:lnSpc>
                <a:spcPct val="98000"/>
              </a:lnSpc>
              <a:spcBef>
                <a:spcPts val="1000"/>
              </a:spcBef>
              <a:spcAft>
                <a:spcPts val="0"/>
              </a:spcAft>
              <a:buNone/>
            </a:pPr>
            <a:r>
              <a:rPr b="1" lang="en-US" sz="2000">
                <a:solidFill>
                  <a:srgbClr val="0289AE"/>
                </a:solidFill>
                <a:latin typeface="Calibri"/>
                <a:ea typeface="Calibri"/>
                <a:cs typeface="Calibri"/>
                <a:sym typeface="Calibri"/>
              </a:rPr>
              <a:t>Pregunta clave:</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¿Respalda la etiqueta la práctica real o solo las apariencias?</a:t>
            </a:r>
            <a:endParaRPr/>
          </a:p>
          <a:p>
            <a:pPr indent="0" lvl="0" marL="0" marR="0" rtl="0" algn="l">
              <a:lnSpc>
                <a:spcPct val="108888"/>
              </a:lnSpc>
              <a:spcBef>
                <a:spcPts val="1000"/>
              </a:spcBef>
              <a:spcAft>
                <a:spcPts val="0"/>
              </a:spcAft>
              <a:buNone/>
            </a:pPr>
            <a:r>
              <a:t/>
            </a:r>
            <a:endParaRPr sz="1800">
              <a:solidFill>
                <a:srgbClr val="262626"/>
              </a:solidFill>
              <a:latin typeface="Calibri"/>
              <a:ea typeface="Calibri"/>
              <a:cs typeface="Calibri"/>
              <a:sym typeface="Calibri"/>
            </a:endParaRPr>
          </a:p>
        </p:txBody>
      </p:sp>
      <p:grpSp>
        <p:nvGrpSpPr>
          <p:cNvPr id="1048" name="Google Shape;1048;p37"/>
          <p:cNvGrpSpPr/>
          <p:nvPr/>
        </p:nvGrpSpPr>
        <p:grpSpPr>
          <a:xfrm>
            <a:off x="658946" y="5849516"/>
            <a:ext cx="4433723" cy="340277"/>
            <a:chOff x="8467147" y="5829462"/>
            <a:chExt cx="4599103" cy="340277"/>
          </a:xfrm>
        </p:grpSpPr>
        <p:sp>
          <p:nvSpPr>
            <p:cNvPr id="1049" name="Google Shape;1049;p37"/>
            <p:cNvSpPr/>
            <p:nvPr/>
          </p:nvSpPr>
          <p:spPr>
            <a:xfrm>
              <a:off x="8467147" y="5829462"/>
              <a:ext cx="4473105"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50" name="Google Shape;1050;p37"/>
            <p:cNvSpPr txBox="1"/>
            <p:nvPr/>
          </p:nvSpPr>
          <p:spPr>
            <a:xfrm>
              <a:off x="8593146" y="5831185"/>
              <a:ext cx="756000" cy="33855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100">
                  <a:solidFill>
                    <a:srgbClr val="0289AE"/>
                  </a:solidFill>
                  <a:latin typeface="Calibri"/>
                  <a:ea typeface="Calibri"/>
                  <a:cs typeface="Calibri"/>
                  <a:sym typeface="Calibri"/>
                </a:rPr>
                <a:t>Véase también ›</a:t>
              </a:r>
              <a:endParaRPr/>
            </a:p>
          </p:txBody>
        </p:sp>
        <p:sp>
          <p:nvSpPr>
            <p:cNvPr id="1051" name="Google Shape;1051;p37"/>
            <p:cNvSpPr txBox="1"/>
            <p:nvPr/>
          </p:nvSpPr>
          <p:spPr>
            <a:xfrm>
              <a:off x="9349147" y="589274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1052" name="Google Shape;1052;p37"/>
            <p:cNvSpPr txBox="1"/>
            <p:nvPr/>
          </p:nvSpPr>
          <p:spPr>
            <a:xfrm>
              <a:off x="10069144" y="5923518"/>
              <a:ext cx="2997106"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grpSp>
      <p:sp>
        <p:nvSpPr>
          <p:cNvPr id="1053" name="Google Shape;1053;p37"/>
          <p:cNvSpPr/>
          <p:nvPr/>
        </p:nvSpPr>
        <p:spPr>
          <a:xfrm flipH="1">
            <a:off x="6969232" y="4698754"/>
            <a:ext cx="4314740" cy="2015936"/>
          </a:xfrm>
          <a:prstGeom prst="rect">
            <a:avLst/>
          </a:prstGeom>
          <a:noFill/>
          <a:ln>
            <a:noFill/>
          </a:ln>
        </p:spPr>
        <p:txBody>
          <a:bodyPr anchorCtr="0" anchor="t" bIns="45700" lIns="91425" spcFirstLastPara="1" rIns="91425" wrap="square" tIns="45700">
            <a:spAutoFit/>
          </a:bodyPr>
          <a:lstStyle/>
          <a:p>
            <a:pPr indent="0" lvl="0" marL="0" marR="0" rtl="0" algn="r">
              <a:lnSpc>
                <a:spcPct val="108888"/>
              </a:lnSpc>
              <a:spcBef>
                <a:spcPts val="0"/>
              </a:spcBef>
              <a:spcAft>
                <a:spcPts val="0"/>
              </a:spcAft>
              <a:buNone/>
            </a:pPr>
            <a:r>
              <a:rPr b="1" lang="en-US" sz="1800">
                <a:solidFill>
                  <a:srgbClr val="262626"/>
                </a:solidFill>
                <a:latin typeface="Calibri"/>
                <a:ea typeface="Calibri"/>
                <a:cs typeface="Calibri"/>
                <a:sym typeface="Calibri"/>
              </a:rPr>
              <a:t>Un ejemplo de norma bien establecida es</a:t>
            </a:r>
            <a:r>
              <a:rPr lang="en-US" sz="1800">
                <a:solidFill>
                  <a:srgbClr val="262626"/>
                </a:solidFill>
                <a:latin typeface="Calibri"/>
                <a:ea typeface="Calibri"/>
                <a:cs typeface="Calibri"/>
                <a:sym typeface="Calibri"/>
              </a:rPr>
              <a:t>: ISO 14001:2015 Sistemas de gestión medioambiental:  Requisitos con orientación para su uso. Lecturas recomendadas:</a:t>
            </a:r>
            <a:r>
              <a:rPr lang="en-US" sz="1800" u="sng">
                <a:solidFill>
                  <a:srgbClr val="262626"/>
                </a:solidFill>
                <a:latin typeface="Calibri"/>
                <a:ea typeface="Calibri"/>
                <a:cs typeface="Calibri"/>
                <a:sym typeface="Calibri"/>
                <a:hlinkClick r:id="rId3">
                  <a:extLst>
                    <a:ext uri="{A12FA001-AC4F-418D-AE19-62706E023703}">
                      <ahyp:hlinkClr val="tx"/>
                    </a:ext>
                  </a:extLst>
                </a:hlinkClick>
              </a:rPr>
              <a:t> https://www.iso.org/home/insights-news/resources/iso-14001-explained.html</a:t>
            </a:r>
            <a:endParaRPr sz="1800">
              <a:solidFill>
                <a:srgbClr val="262626"/>
              </a:solidFill>
              <a:latin typeface="Calibri"/>
              <a:ea typeface="Calibri"/>
              <a:cs typeface="Calibri"/>
              <a:sym typeface="Calibri"/>
            </a:endParaRPr>
          </a:p>
          <a:p>
            <a:pPr indent="0" lvl="0" marL="0" marR="0" rtl="0" algn="r">
              <a:lnSpc>
                <a:spcPct val="108888"/>
              </a:lnSpc>
              <a:spcBef>
                <a:spcPts val="1000"/>
              </a:spcBef>
              <a:spcAft>
                <a:spcPts val="0"/>
              </a:spcAft>
              <a:buNone/>
            </a:pPr>
            <a:r>
              <a:t/>
            </a:r>
            <a:endParaRPr sz="1800">
              <a:solidFill>
                <a:srgbClr val="262626"/>
              </a:solidFill>
              <a:latin typeface="Calibri"/>
              <a:ea typeface="Calibri"/>
              <a:cs typeface="Calibri"/>
              <a:sym typeface="Calibri"/>
            </a:endParaRPr>
          </a:p>
        </p:txBody>
      </p:sp>
      <p:pic>
        <p:nvPicPr>
          <p:cNvPr id="1054" name="Google Shape;1054;p37"/>
          <p:cNvPicPr preferRelativeResize="0"/>
          <p:nvPr/>
        </p:nvPicPr>
        <p:blipFill>
          <a:blip r:embed="rId4">
            <a:alphaModFix/>
          </a:blip>
          <a:stretch>
            <a:fillRect/>
          </a:stretch>
        </p:blipFill>
        <p:spPr>
          <a:xfrm>
            <a:off x="6894850" y="-74875"/>
            <a:ext cx="5297151" cy="3368050"/>
          </a:xfrm>
          <a:prstGeom prst="rect">
            <a:avLst/>
          </a:prstGeom>
          <a:noFill/>
          <a:ln>
            <a:noFill/>
          </a:ln>
        </p:spPr>
      </p:pic>
      <p:grpSp>
        <p:nvGrpSpPr>
          <p:cNvPr id="1055" name="Google Shape;1055;p37"/>
          <p:cNvGrpSpPr/>
          <p:nvPr/>
        </p:nvGrpSpPr>
        <p:grpSpPr>
          <a:xfrm flipH="1">
            <a:off x="8699019" y="573575"/>
            <a:ext cx="4269181" cy="4468285"/>
            <a:chOff x="-183942" y="3161395"/>
            <a:chExt cx="4269181" cy="4468285"/>
          </a:xfrm>
        </p:grpSpPr>
        <p:sp>
          <p:nvSpPr>
            <p:cNvPr id="1056" name="Google Shape;1056;p37"/>
            <p:cNvSpPr/>
            <p:nvPr/>
          </p:nvSpPr>
          <p:spPr>
            <a:xfrm>
              <a:off x="691190" y="4165415"/>
              <a:ext cx="1372594" cy="1652286"/>
            </a:xfrm>
            <a:custGeom>
              <a:rect b="b" l="l" r="r" t="t"/>
              <a:pathLst>
                <a:path extrusionOk="0" h="1045" w="82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57" name="Google Shape;1057;p37"/>
            <p:cNvSpPr/>
            <p:nvPr/>
          </p:nvSpPr>
          <p:spPr>
            <a:xfrm>
              <a:off x="548108" y="5428741"/>
              <a:ext cx="853504" cy="493314"/>
            </a:xfrm>
            <a:custGeom>
              <a:rect b="b" l="l" r="r" t="t"/>
              <a:pathLst>
                <a:path extrusionOk="0" h="312" w="513">
                  <a:moveTo>
                    <a:pt x="513" y="231"/>
                  </a:moveTo>
                  <a:lnTo>
                    <a:pt x="42" y="0"/>
                  </a:lnTo>
                  <a:lnTo>
                    <a:pt x="0" y="87"/>
                  </a:lnTo>
                  <a:lnTo>
                    <a:pt x="474" y="312"/>
                  </a:lnTo>
                  <a:lnTo>
                    <a:pt x="513" y="231"/>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58" name="Google Shape;1058;p37"/>
            <p:cNvSpPr/>
            <p:nvPr/>
          </p:nvSpPr>
          <p:spPr>
            <a:xfrm>
              <a:off x="1205288" y="5922055"/>
              <a:ext cx="131437" cy="246657"/>
            </a:xfrm>
            <a:custGeom>
              <a:rect b="b" l="l" r="r" t="t"/>
              <a:pathLst>
                <a:path extrusionOk="0" h="156" w="79">
                  <a:moveTo>
                    <a:pt x="2" y="156"/>
                  </a:moveTo>
                  <a:lnTo>
                    <a:pt x="79" y="0"/>
                  </a:lnTo>
                  <a:lnTo>
                    <a:pt x="0" y="154"/>
                  </a:lnTo>
                  <a:lnTo>
                    <a:pt x="2" y="15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59" name="Google Shape;1059;p37"/>
            <p:cNvSpPr/>
            <p:nvPr/>
          </p:nvSpPr>
          <p:spPr>
            <a:xfrm>
              <a:off x="-183942" y="5564719"/>
              <a:ext cx="1520667" cy="2064961"/>
            </a:xfrm>
            <a:custGeom>
              <a:rect b="b" l="l" r="r" t="t"/>
              <a:pathLst>
                <a:path extrusionOk="0" h="1306" w="914">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0" name="Google Shape;1060;p37"/>
            <p:cNvSpPr/>
            <p:nvPr/>
          </p:nvSpPr>
          <p:spPr>
            <a:xfrm>
              <a:off x="63956" y="5714926"/>
              <a:ext cx="1272769" cy="1914754"/>
            </a:xfrm>
            <a:custGeom>
              <a:rect b="b" l="l" r="r" t="t"/>
              <a:pathLst>
                <a:path extrusionOk="0" h="1211" w="765">
                  <a:moveTo>
                    <a:pt x="686" y="287"/>
                  </a:moveTo>
                  <a:lnTo>
                    <a:pt x="765" y="131"/>
                  </a:lnTo>
                  <a:lnTo>
                    <a:pt x="765" y="131"/>
                  </a:lnTo>
                  <a:lnTo>
                    <a:pt x="489" y="0"/>
                  </a:lnTo>
                  <a:lnTo>
                    <a:pt x="0" y="938"/>
                  </a:lnTo>
                  <a:lnTo>
                    <a:pt x="234" y="1211"/>
                  </a:lnTo>
                  <a:lnTo>
                    <a:pt x="686" y="287"/>
                  </a:lnTo>
                  <a:close/>
                </a:path>
              </a:pathLst>
            </a:custGeom>
            <a:solidFill>
              <a:srgbClr val="1A353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1" name="Google Shape;1061;p37"/>
            <p:cNvSpPr/>
            <p:nvPr/>
          </p:nvSpPr>
          <p:spPr>
            <a:xfrm>
              <a:off x="1113783" y="3161395"/>
              <a:ext cx="2971456" cy="3121159"/>
            </a:xfrm>
            <a:custGeom>
              <a:rect b="b" l="l" r="r" t="t"/>
              <a:pathLst>
                <a:path extrusionOk="0" h="1974" w="1786">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0">
                  <a:srgbClr val="055152"/>
                </a:gs>
                <a:gs pos="100000">
                  <a:schemeClr val="accent1"/>
                </a:gs>
              </a:gsLst>
              <a:lin ang="0" scaled="0"/>
            </a:gra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2" name="Google Shape;1062;p37"/>
            <p:cNvSpPr/>
            <p:nvPr/>
          </p:nvSpPr>
          <p:spPr>
            <a:xfrm>
              <a:off x="1203625" y="3259425"/>
              <a:ext cx="2805081" cy="2902962"/>
            </a:xfrm>
            <a:custGeom>
              <a:rect b="b" l="l" r="r" t="t"/>
              <a:pathLst>
                <a:path extrusionOk="0" h="1836" w="1686">
                  <a:moveTo>
                    <a:pt x="1016" y="1836"/>
                  </a:moveTo>
                  <a:lnTo>
                    <a:pt x="0" y="1320"/>
                  </a:lnTo>
                  <a:lnTo>
                    <a:pt x="670" y="0"/>
                  </a:lnTo>
                  <a:lnTo>
                    <a:pt x="1686" y="516"/>
                  </a:lnTo>
                  <a:lnTo>
                    <a:pt x="1604" y="679"/>
                  </a:lnTo>
                  <a:lnTo>
                    <a:pt x="1016" y="1836"/>
                  </a:lnTo>
                  <a:close/>
                </a:path>
              </a:pathLst>
            </a:custGeom>
            <a:solidFill>
              <a:srgbClr val="FFFFFF"/>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3" name="Google Shape;1063;p37"/>
            <p:cNvSpPr/>
            <p:nvPr/>
          </p:nvSpPr>
          <p:spPr>
            <a:xfrm>
              <a:off x="2912295" y="3273655"/>
              <a:ext cx="693784" cy="479084"/>
            </a:xfrm>
            <a:custGeom>
              <a:rect b="b" l="l" r="r" t="t"/>
              <a:pathLst>
                <a:path extrusionOk="0" h="303" w="417">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4" name="Google Shape;1064;p37"/>
            <p:cNvSpPr/>
            <p:nvPr/>
          </p:nvSpPr>
          <p:spPr>
            <a:xfrm>
              <a:off x="2644432"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5" name="Google Shape;1065;p37"/>
            <p:cNvSpPr/>
            <p:nvPr/>
          </p:nvSpPr>
          <p:spPr>
            <a:xfrm>
              <a:off x="2644432" y="3411214"/>
              <a:ext cx="1013224" cy="550235"/>
            </a:xfrm>
            <a:custGeom>
              <a:rect b="b" l="l" r="r" t="t"/>
              <a:pathLst>
                <a:path extrusionOk="0" h="348" w="609">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6" name="Google Shape;1066;p37"/>
            <p:cNvSpPr/>
            <p:nvPr/>
          </p:nvSpPr>
          <p:spPr>
            <a:xfrm>
              <a:off x="1749335" y="4650823"/>
              <a:ext cx="1395886" cy="709929"/>
            </a:xfrm>
            <a:custGeom>
              <a:rect b="b" l="l" r="r" t="t"/>
              <a:pathLst>
                <a:path extrusionOk="0" h="449" w="839">
                  <a:moveTo>
                    <a:pt x="827" y="449"/>
                  </a:moveTo>
                  <a:lnTo>
                    <a:pt x="0" y="22"/>
                  </a:lnTo>
                  <a:lnTo>
                    <a:pt x="12" y="0"/>
                  </a:lnTo>
                  <a:lnTo>
                    <a:pt x="839" y="427"/>
                  </a:lnTo>
                  <a:lnTo>
                    <a:pt x="827"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7" name="Google Shape;1067;p37"/>
            <p:cNvSpPr/>
            <p:nvPr/>
          </p:nvSpPr>
          <p:spPr>
            <a:xfrm>
              <a:off x="1802575" y="4552793"/>
              <a:ext cx="1395886" cy="711511"/>
            </a:xfrm>
            <a:custGeom>
              <a:rect b="b" l="l" r="r" t="t"/>
              <a:pathLst>
                <a:path extrusionOk="0" h="450" w="839">
                  <a:moveTo>
                    <a:pt x="827" y="450"/>
                  </a:moveTo>
                  <a:lnTo>
                    <a:pt x="0" y="23"/>
                  </a:lnTo>
                  <a:lnTo>
                    <a:pt x="12"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8" name="Google Shape;1068;p37"/>
            <p:cNvSpPr/>
            <p:nvPr/>
          </p:nvSpPr>
          <p:spPr>
            <a:xfrm>
              <a:off x="1855815" y="4457925"/>
              <a:ext cx="1395886" cy="708348"/>
            </a:xfrm>
            <a:custGeom>
              <a:rect b="b" l="l" r="r" t="t"/>
              <a:pathLst>
                <a:path extrusionOk="0" h="448" w="839">
                  <a:moveTo>
                    <a:pt x="827" y="448"/>
                  </a:moveTo>
                  <a:lnTo>
                    <a:pt x="0" y="21"/>
                  </a:lnTo>
                  <a:lnTo>
                    <a:pt x="11" y="0"/>
                  </a:lnTo>
                  <a:lnTo>
                    <a:pt x="839" y="427"/>
                  </a:lnTo>
                  <a:lnTo>
                    <a:pt x="827" y="448"/>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69" name="Google Shape;1069;p37"/>
            <p:cNvSpPr/>
            <p:nvPr/>
          </p:nvSpPr>
          <p:spPr>
            <a:xfrm>
              <a:off x="1909054" y="4359895"/>
              <a:ext cx="1395886" cy="711511"/>
            </a:xfrm>
            <a:custGeom>
              <a:rect b="b" l="l" r="r" t="t"/>
              <a:pathLst>
                <a:path extrusionOk="0" h="450" w="839">
                  <a:moveTo>
                    <a:pt x="827" y="450"/>
                  </a:moveTo>
                  <a:lnTo>
                    <a:pt x="0" y="21"/>
                  </a:lnTo>
                  <a:lnTo>
                    <a:pt x="11" y="0"/>
                  </a:lnTo>
                  <a:lnTo>
                    <a:pt x="839" y="427"/>
                  </a:lnTo>
                  <a:lnTo>
                    <a:pt x="827"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0" name="Google Shape;1070;p37"/>
            <p:cNvSpPr/>
            <p:nvPr/>
          </p:nvSpPr>
          <p:spPr>
            <a:xfrm>
              <a:off x="1960631" y="4261864"/>
              <a:ext cx="1397549" cy="711511"/>
            </a:xfrm>
            <a:custGeom>
              <a:rect b="b" l="l" r="r" t="t"/>
              <a:pathLst>
                <a:path extrusionOk="0" h="450" w="840">
                  <a:moveTo>
                    <a:pt x="828" y="450"/>
                  </a:moveTo>
                  <a:lnTo>
                    <a:pt x="0" y="23"/>
                  </a:lnTo>
                  <a:lnTo>
                    <a:pt x="12" y="0"/>
                  </a:lnTo>
                  <a:lnTo>
                    <a:pt x="840" y="428"/>
                  </a:lnTo>
                  <a:lnTo>
                    <a:pt x="828" y="45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1" name="Google Shape;1071;p37"/>
            <p:cNvSpPr/>
            <p:nvPr/>
          </p:nvSpPr>
          <p:spPr>
            <a:xfrm>
              <a:off x="2013870" y="4165415"/>
              <a:ext cx="1395886" cy="709929"/>
            </a:xfrm>
            <a:custGeom>
              <a:rect b="b" l="l" r="r" t="t"/>
              <a:pathLst>
                <a:path extrusionOk="0" h="449" w="839">
                  <a:moveTo>
                    <a:pt x="828" y="449"/>
                  </a:moveTo>
                  <a:lnTo>
                    <a:pt x="0" y="22"/>
                  </a:lnTo>
                  <a:lnTo>
                    <a:pt x="12" y="0"/>
                  </a:lnTo>
                  <a:lnTo>
                    <a:pt x="839" y="427"/>
                  </a:lnTo>
                  <a:lnTo>
                    <a:pt x="828" y="44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2" name="Google Shape;1072;p37"/>
            <p:cNvSpPr/>
            <p:nvPr/>
          </p:nvSpPr>
          <p:spPr>
            <a:xfrm>
              <a:off x="2067110" y="4067385"/>
              <a:ext cx="1395886" cy="713092"/>
            </a:xfrm>
            <a:custGeom>
              <a:rect b="b" l="l" r="r" t="t"/>
              <a:pathLst>
                <a:path extrusionOk="0" h="451" w="839">
                  <a:moveTo>
                    <a:pt x="827" y="451"/>
                  </a:moveTo>
                  <a:lnTo>
                    <a:pt x="0" y="22"/>
                  </a:lnTo>
                  <a:lnTo>
                    <a:pt x="12" y="0"/>
                  </a:lnTo>
                  <a:lnTo>
                    <a:pt x="839" y="427"/>
                  </a:lnTo>
                  <a:lnTo>
                    <a:pt x="827" y="451"/>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3" name="Google Shape;1073;p37"/>
            <p:cNvSpPr/>
            <p:nvPr/>
          </p:nvSpPr>
          <p:spPr>
            <a:xfrm>
              <a:off x="2765885" y="3797011"/>
              <a:ext cx="524082" cy="284604"/>
            </a:xfrm>
            <a:custGeom>
              <a:rect b="b" l="l" r="r" t="t"/>
              <a:pathLst>
                <a:path extrusionOk="0" h="180" w="315">
                  <a:moveTo>
                    <a:pt x="304" y="180"/>
                  </a:moveTo>
                  <a:lnTo>
                    <a:pt x="0" y="22"/>
                  </a:lnTo>
                  <a:lnTo>
                    <a:pt x="10" y="0"/>
                  </a:lnTo>
                  <a:lnTo>
                    <a:pt x="315" y="156"/>
                  </a:lnTo>
                  <a:lnTo>
                    <a:pt x="304" y="180"/>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4" name="Google Shape;1074;p37"/>
            <p:cNvSpPr/>
            <p:nvPr/>
          </p:nvSpPr>
          <p:spPr>
            <a:xfrm>
              <a:off x="1902400" y="5384470"/>
              <a:ext cx="524082" cy="283024"/>
            </a:xfrm>
            <a:custGeom>
              <a:rect b="b" l="l" r="r" t="t"/>
              <a:pathLst>
                <a:path extrusionOk="0" h="179" w="315">
                  <a:moveTo>
                    <a:pt x="303" y="179"/>
                  </a:moveTo>
                  <a:lnTo>
                    <a:pt x="0" y="22"/>
                  </a:lnTo>
                  <a:lnTo>
                    <a:pt x="12" y="0"/>
                  </a:lnTo>
                  <a:lnTo>
                    <a:pt x="315" y="157"/>
                  </a:lnTo>
                  <a:lnTo>
                    <a:pt x="303" y="179"/>
                  </a:lnTo>
                  <a:close/>
                </a:path>
              </a:pathLst>
            </a:custGeom>
            <a:solidFill>
              <a:srgbClr val="B8B8BD"/>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5" name="Google Shape;1075;p37"/>
            <p:cNvSpPr/>
            <p:nvPr/>
          </p:nvSpPr>
          <p:spPr>
            <a:xfrm>
              <a:off x="1002311"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sp>
          <p:nvSpPr>
            <p:cNvPr id="1076" name="Google Shape;1076;p37"/>
            <p:cNvSpPr/>
            <p:nvPr/>
          </p:nvSpPr>
          <p:spPr>
            <a:xfrm>
              <a:off x="1002311" y="4642917"/>
              <a:ext cx="925044" cy="592926"/>
            </a:xfrm>
            <a:custGeom>
              <a:rect b="b" l="l" r="r" t="t"/>
              <a:pathLst>
                <a:path extrusionOk="0" h="375" w="556">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p:spPr>
          <p:txBody>
            <a:bodyPr anchorCtr="0" anchor="t" bIns="73025" lIns="146075" spcFirstLastPara="1" rIns="146075" wrap="square" tIns="73025">
              <a:noAutofit/>
            </a:bodyPr>
            <a:lstStyle/>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38"/>
          <p:cNvSpPr/>
          <p:nvPr/>
        </p:nvSpPr>
        <p:spPr>
          <a:xfrm>
            <a:off x="385834" y="1946795"/>
            <a:ext cx="3009653" cy="3092077"/>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82" name="Google Shape;1082;p38"/>
          <p:cNvSpPr/>
          <p:nvPr/>
        </p:nvSpPr>
        <p:spPr>
          <a:xfrm>
            <a:off x="2215483" y="5119885"/>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083" name="Google Shape;1083;p38"/>
          <p:cNvGrpSpPr/>
          <p:nvPr/>
        </p:nvGrpSpPr>
        <p:grpSpPr>
          <a:xfrm>
            <a:off x="8202898" y="3134095"/>
            <a:ext cx="3009653" cy="3236401"/>
            <a:chOff x="6966864" y="3020639"/>
            <a:chExt cx="2633660" cy="2746181"/>
          </a:xfrm>
        </p:grpSpPr>
        <p:sp>
          <p:nvSpPr>
            <p:cNvPr id="1084" name="Google Shape;1084;p38"/>
            <p:cNvSpPr/>
            <p:nvPr/>
          </p:nvSpPr>
          <p:spPr>
            <a:xfrm>
              <a:off x="6966864" y="3142866"/>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85" name="Google Shape;1085;p38"/>
            <p:cNvSpPr/>
            <p:nvPr/>
          </p:nvSpPr>
          <p:spPr>
            <a:xfrm>
              <a:off x="8792159" y="3020639"/>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086" name="Google Shape;1086;p38"/>
          <p:cNvGrpSpPr/>
          <p:nvPr/>
        </p:nvGrpSpPr>
        <p:grpSpPr>
          <a:xfrm>
            <a:off x="2569878" y="3134095"/>
            <a:ext cx="3009828" cy="3236401"/>
            <a:chOff x="2582322" y="3020639"/>
            <a:chExt cx="2633813" cy="2746181"/>
          </a:xfrm>
        </p:grpSpPr>
        <p:sp>
          <p:nvSpPr>
            <p:cNvPr id="1087" name="Google Shape;1087;p38"/>
            <p:cNvSpPr/>
            <p:nvPr/>
          </p:nvSpPr>
          <p:spPr>
            <a:xfrm>
              <a:off x="2582322" y="3142866"/>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88" name="Google Shape;1088;p38"/>
            <p:cNvSpPr/>
            <p:nvPr/>
          </p:nvSpPr>
          <p:spPr>
            <a:xfrm>
              <a:off x="4373286" y="3020639"/>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089" name="Google Shape;1089;p38"/>
          <p:cNvGrpSpPr/>
          <p:nvPr/>
        </p:nvGrpSpPr>
        <p:grpSpPr>
          <a:xfrm>
            <a:off x="5356829" y="1946795"/>
            <a:ext cx="3009653" cy="3222681"/>
            <a:chOff x="4774592" y="2011867"/>
            <a:chExt cx="2633660" cy="2734539"/>
          </a:xfrm>
        </p:grpSpPr>
        <p:sp>
          <p:nvSpPr>
            <p:cNvPr id="1090" name="Google Shape;1090;p38"/>
            <p:cNvSpPr/>
            <p:nvPr/>
          </p:nvSpPr>
          <p:spPr>
            <a:xfrm>
              <a:off x="4774592" y="2011867"/>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91" name="Google Shape;1091;p38"/>
            <p:cNvSpPr/>
            <p:nvPr/>
          </p:nvSpPr>
          <p:spPr>
            <a:xfrm>
              <a:off x="6531088" y="4353869"/>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092" name="Google Shape;1092;p38"/>
          <p:cNvGrpSpPr/>
          <p:nvPr/>
        </p:nvGrpSpPr>
        <p:grpSpPr>
          <a:xfrm>
            <a:off x="8609245" y="5728883"/>
            <a:ext cx="850349" cy="953046"/>
            <a:chOff x="7845316" y="5238165"/>
            <a:chExt cx="876752" cy="982638"/>
          </a:xfrm>
        </p:grpSpPr>
        <p:sp>
          <p:nvSpPr>
            <p:cNvPr id="1093" name="Google Shape;1093;p38"/>
            <p:cNvSpPr/>
            <p:nvPr/>
          </p:nvSpPr>
          <p:spPr>
            <a:xfrm>
              <a:off x="7845316" y="5238165"/>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094" name="Google Shape;1094;p38"/>
            <p:cNvGrpSpPr/>
            <p:nvPr/>
          </p:nvGrpSpPr>
          <p:grpSpPr>
            <a:xfrm>
              <a:off x="7918121" y="5311945"/>
              <a:ext cx="731141" cy="908858"/>
              <a:chOff x="7918121" y="5311945"/>
              <a:chExt cx="731141" cy="908858"/>
            </a:xfrm>
          </p:grpSpPr>
          <p:sp>
            <p:nvSpPr>
              <p:cNvPr id="1095" name="Google Shape;1095;p38"/>
              <p:cNvSpPr/>
              <p:nvPr/>
            </p:nvSpPr>
            <p:spPr>
              <a:xfrm>
                <a:off x="7918121" y="5311945"/>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96" name="Google Shape;1096;p38"/>
              <p:cNvSpPr txBox="1"/>
              <p:nvPr/>
            </p:nvSpPr>
            <p:spPr>
              <a:xfrm>
                <a:off x="7938549" y="5369542"/>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097" name="Google Shape;1097;p38"/>
          <p:cNvGrpSpPr/>
          <p:nvPr/>
        </p:nvGrpSpPr>
        <p:grpSpPr>
          <a:xfrm>
            <a:off x="2956983" y="5728597"/>
            <a:ext cx="850598" cy="943820"/>
            <a:chOff x="3460723" y="5238165"/>
            <a:chExt cx="877009" cy="973126"/>
          </a:xfrm>
        </p:grpSpPr>
        <p:sp>
          <p:nvSpPr>
            <p:cNvPr id="1098" name="Google Shape;1098;p38"/>
            <p:cNvSpPr/>
            <p:nvPr/>
          </p:nvSpPr>
          <p:spPr>
            <a:xfrm>
              <a:off x="3533720" y="5311945"/>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099" name="Google Shape;1099;p38"/>
            <p:cNvSpPr/>
            <p:nvPr/>
          </p:nvSpPr>
          <p:spPr>
            <a:xfrm>
              <a:off x="3460723" y="5238165"/>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00" name="Google Shape;1100;p38"/>
            <p:cNvSpPr txBox="1"/>
            <p:nvPr/>
          </p:nvSpPr>
          <p:spPr>
            <a:xfrm>
              <a:off x="3533720" y="536003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nvGrpSpPr>
          <p:cNvPr id="1101" name="Google Shape;1101;p38"/>
          <p:cNvGrpSpPr/>
          <p:nvPr/>
        </p:nvGrpSpPr>
        <p:grpSpPr>
          <a:xfrm>
            <a:off x="720343" y="1626273"/>
            <a:ext cx="850224" cy="943675"/>
            <a:chOff x="1264352" y="1641270"/>
            <a:chExt cx="876623" cy="972976"/>
          </a:xfrm>
        </p:grpSpPr>
        <p:sp>
          <p:nvSpPr>
            <p:cNvPr id="1102" name="Google Shape;1102;p38"/>
            <p:cNvSpPr/>
            <p:nvPr/>
          </p:nvSpPr>
          <p:spPr>
            <a:xfrm>
              <a:off x="1337157" y="1714919"/>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03" name="Google Shape;1103;p38"/>
            <p:cNvGrpSpPr/>
            <p:nvPr/>
          </p:nvGrpSpPr>
          <p:grpSpPr>
            <a:xfrm>
              <a:off x="1264352" y="1641270"/>
              <a:ext cx="876623" cy="972976"/>
              <a:chOff x="1264352" y="1641270"/>
              <a:chExt cx="876623" cy="972976"/>
            </a:xfrm>
          </p:grpSpPr>
          <p:sp>
            <p:nvSpPr>
              <p:cNvPr id="1104" name="Google Shape;1104;p38"/>
              <p:cNvSpPr/>
              <p:nvPr/>
            </p:nvSpPr>
            <p:spPr>
              <a:xfrm>
                <a:off x="1264352" y="1641270"/>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05" name="Google Shape;1105;p38"/>
              <p:cNvSpPr txBox="1"/>
              <p:nvPr/>
            </p:nvSpPr>
            <p:spPr>
              <a:xfrm>
                <a:off x="1357600"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106" name="Google Shape;1106;p38"/>
          <p:cNvGrpSpPr/>
          <p:nvPr/>
        </p:nvGrpSpPr>
        <p:grpSpPr>
          <a:xfrm>
            <a:off x="5754376" y="1626273"/>
            <a:ext cx="850349" cy="943675"/>
            <a:chOff x="5653046" y="1641270"/>
            <a:chExt cx="876752" cy="972976"/>
          </a:xfrm>
        </p:grpSpPr>
        <p:sp>
          <p:nvSpPr>
            <p:cNvPr id="1107" name="Google Shape;1107;p38"/>
            <p:cNvSpPr/>
            <p:nvPr/>
          </p:nvSpPr>
          <p:spPr>
            <a:xfrm>
              <a:off x="5725914" y="1714919"/>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08" name="Google Shape;1108;p38"/>
            <p:cNvGrpSpPr/>
            <p:nvPr/>
          </p:nvGrpSpPr>
          <p:grpSpPr>
            <a:xfrm>
              <a:off x="5653046" y="1641270"/>
              <a:ext cx="876752" cy="972976"/>
              <a:chOff x="5653046" y="1641270"/>
              <a:chExt cx="876752" cy="972976"/>
            </a:xfrm>
          </p:grpSpPr>
          <p:sp>
            <p:nvSpPr>
              <p:cNvPr id="1109" name="Google Shape;1109;p38"/>
              <p:cNvSpPr/>
              <p:nvPr/>
            </p:nvSpPr>
            <p:spPr>
              <a:xfrm>
                <a:off x="5653046" y="1641270"/>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10" name="Google Shape;1110;p38"/>
              <p:cNvSpPr txBox="1"/>
              <p:nvPr/>
            </p:nvSpPr>
            <p:spPr>
              <a:xfrm>
                <a:off x="5736063"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111" name="Google Shape;1111;p38"/>
          <p:cNvSpPr txBox="1"/>
          <p:nvPr/>
        </p:nvSpPr>
        <p:spPr>
          <a:xfrm>
            <a:off x="702776" y="2547925"/>
            <a:ext cx="1958400" cy="2616000"/>
          </a:xfrm>
          <a:prstGeom prst="rect">
            <a:avLst/>
          </a:prstGeom>
          <a:noFill/>
          <a:ln>
            <a:noFill/>
          </a:ln>
        </p:spPr>
        <p:txBody>
          <a:bodyPr anchorCtr="0" anchor="t" bIns="45700" lIns="91425" spcFirstLastPara="1" rIns="91425" wrap="square" tIns="45700">
            <a:spAutoFit/>
          </a:bodyPr>
          <a:lstStyle/>
          <a:p>
            <a:pPr indent="0" lvl="0" marL="0" marR="0" rtl="0" algn="l">
              <a:lnSpc>
                <a:spcPct val="94500"/>
              </a:lnSpc>
              <a:spcBef>
                <a:spcPts val="0"/>
              </a:spcBef>
              <a:spcAft>
                <a:spcPts val="0"/>
              </a:spcAft>
              <a:buNone/>
            </a:pPr>
            <a:r>
              <a:rPr b="1" lang="en-US" sz="2000">
                <a:solidFill>
                  <a:srgbClr val="0289AE"/>
                </a:solidFill>
                <a:latin typeface="Calibri"/>
                <a:ea typeface="Calibri"/>
                <a:cs typeface="Calibri"/>
                <a:sym typeface="Calibri"/>
              </a:rPr>
              <a:t>Caso A: Reutilización de ropa de cama</a:t>
            </a:r>
            <a:endParaRPr/>
          </a:p>
          <a:p>
            <a:pPr indent="0" lvl="0" marL="0" marR="0" rtl="0" algn="l">
              <a:lnSpc>
                <a:spcPct val="104999"/>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Los textiles desgastados se reutilizan para uso interno.</a:t>
            </a:r>
            <a:endParaRPr sz="1300"/>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12" name="Google Shape;1112;p38"/>
          <p:cNvSpPr txBox="1"/>
          <p:nvPr/>
        </p:nvSpPr>
        <p:spPr>
          <a:xfrm>
            <a:off x="2770825" y="3620800"/>
            <a:ext cx="2700300" cy="2341200"/>
          </a:xfrm>
          <a:prstGeom prst="rect">
            <a:avLst/>
          </a:prstGeom>
          <a:noFill/>
          <a:ln>
            <a:noFill/>
          </a:ln>
        </p:spPr>
        <p:txBody>
          <a:bodyPr anchorCtr="0" anchor="t" bIns="45700" lIns="91425" spcFirstLastPara="1" rIns="91425" wrap="square" tIns="45700">
            <a:spAutoFit/>
          </a:bodyPr>
          <a:lstStyle/>
          <a:p>
            <a:pPr indent="0" lvl="0" marL="0" marR="0" rtl="0" algn="l">
              <a:lnSpc>
                <a:spcPct val="94500"/>
              </a:lnSpc>
              <a:spcBef>
                <a:spcPts val="0"/>
              </a:spcBef>
              <a:spcAft>
                <a:spcPts val="0"/>
              </a:spcAft>
              <a:buNone/>
            </a:pPr>
            <a:r>
              <a:rPr b="1" lang="en-US" sz="2000">
                <a:solidFill>
                  <a:srgbClr val="06677F"/>
                </a:solidFill>
                <a:latin typeface="Calibri"/>
                <a:ea typeface="Calibri"/>
                <a:cs typeface="Calibri"/>
                <a:sym typeface="Calibri"/>
              </a:rPr>
              <a:t>Caso B: Diseño de menús sin desperdicio</a:t>
            </a:r>
            <a:endParaRPr/>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Los ingredientes se seleccionan y combinan para aprovecharlos al máximo en todos los platos.</a:t>
            </a:r>
            <a:endParaRPr sz="1300"/>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13" name="Google Shape;1113;p38"/>
          <p:cNvSpPr txBox="1"/>
          <p:nvPr/>
        </p:nvSpPr>
        <p:spPr>
          <a:xfrm>
            <a:off x="5753973" y="2702996"/>
            <a:ext cx="2304300" cy="2066400"/>
          </a:xfrm>
          <a:prstGeom prst="rect">
            <a:avLst/>
          </a:prstGeom>
          <a:noFill/>
          <a:ln>
            <a:noFill/>
          </a:ln>
        </p:spPr>
        <p:txBody>
          <a:bodyPr anchorCtr="0" anchor="t" bIns="45700" lIns="91425" spcFirstLastPara="1" rIns="91425" wrap="square" tIns="45700">
            <a:spAutoFit/>
          </a:bodyPr>
          <a:lstStyle/>
          <a:p>
            <a:pPr indent="0" lvl="0" marL="0" marR="0" rtl="0" algn="l">
              <a:lnSpc>
                <a:spcPct val="94500"/>
              </a:lnSpc>
              <a:spcBef>
                <a:spcPts val="0"/>
              </a:spcBef>
              <a:spcAft>
                <a:spcPts val="0"/>
              </a:spcAft>
              <a:buNone/>
            </a:pPr>
            <a:r>
              <a:rPr b="1" lang="en-US" sz="2000">
                <a:solidFill>
                  <a:srgbClr val="62A844"/>
                </a:solidFill>
                <a:latin typeface="Calibri"/>
                <a:ea typeface="Calibri"/>
                <a:cs typeface="Calibri"/>
                <a:sym typeface="Calibri"/>
              </a:rPr>
              <a:t>Caso C: Artículos de aseo recargables</a:t>
            </a:r>
            <a:endParaRPr/>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Los dispensadores reducen los residuos de envases y recambios.</a:t>
            </a:r>
            <a:endParaRPr sz="1300"/>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14" name="Google Shape;1114;p38"/>
          <p:cNvSpPr txBox="1"/>
          <p:nvPr/>
        </p:nvSpPr>
        <p:spPr>
          <a:xfrm>
            <a:off x="8491925" y="3558925"/>
            <a:ext cx="2628900" cy="2341200"/>
          </a:xfrm>
          <a:prstGeom prst="rect">
            <a:avLst/>
          </a:prstGeom>
          <a:noFill/>
          <a:ln>
            <a:noFill/>
          </a:ln>
        </p:spPr>
        <p:txBody>
          <a:bodyPr anchorCtr="0" anchor="t" bIns="45700" lIns="91425" spcFirstLastPara="1" rIns="91425" wrap="square" tIns="45700">
            <a:spAutoFit/>
          </a:bodyPr>
          <a:lstStyle/>
          <a:p>
            <a:pPr indent="0" lvl="0" marL="0" marR="0" rtl="0" algn="l">
              <a:lnSpc>
                <a:spcPct val="94500"/>
              </a:lnSpc>
              <a:spcBef>
                <a:spcPts val="0"/>
              </a:spcBef>
              <a:spcAft>
                <a:spcPts val="0"/>
              </a:spcAft>
              <a:buNone/>
            </a:pPr>
            <a:r>
              <a:rPr b="1" lang="en-US" sz="2000">
                <a:solidFill>
                  <a:srgbClr val="3D8241"/>
                </a:solidFill>
                <a:latin typeface="Calibri"/>
                <a:ea typeface="Calibri"/>
                <a:cs typeface="Calibri"/>
                <a:sym typeface="Calibri"/>
              </a:rPr>
              <a:t>Caso D: Reformas para reducir el consumo de agua</a:t>
            </a:r>
            <a:endParaRPr/>
          </a:p>
          <a:p>
            <a:pPr indent="0" lvl="0" marL="0" marR="0" rtl="0" algn="l">
              <a:lnSpc>
                <a:spcPct val="104999"/>
              </a:lnSpc>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lang="en-US" sz="1700">
                <a:solidFill>
                  <a:srgbClr val="262626"/>
                </a:solidFill>
                <a:latin typeface="Calibri"/>
                <a:ea typeface="Calibri"/>
                <a:cs typeface="Calibri"/>
                <a:sym typeface="Calibri"/>
              </a:rPr>
              <a:t>Pequeños cambios técnicos reducen el consumo de recursos a largo plazo.</a:t>
            </a:r>
            <a:endParaRPr sz="1300"/>
          </a:p>
          <a:p>
            <a:pPr indent="0" lvl="0" marL="0" marR="0" rtl="0" algn="l">
              <a:lnSpc>
                <a:spcPct val="104999"/>
              </a:lnSpc>
              <a:spcBef>
                <a:spcPts val="0"/>
              </a:spcBef>
              <a:spcAft>
                <a:spcPts val="0"/>
              </a:spcAft>
              <a:buNone/>
            </a:pPr>
            <a:r>
              <a:t/>
            </a:r>
            <a:endParaRPr sz="1800">
              <a:solidFill>
                <a:srgbClr val="262626"/>
              </a:solidFill>
              <a:latin typeface="Calibri"/>
              <a:ea typeface="Calibri"/>
              <a:cs typeface="Calibri"/>
              <a:sym typeface="Calibri"/>
            </a:endParaRPr>
          </a:p>
        </p:txBody>
      </p:sp>
      <p:sp>
        <p:nvSpPr>
          <p:cNvPr id="1115" name="Google Shape;1115;p38"/>
          <p:cNvSpPr txBox="1"/>
          <p:nvPr/>
        </p:nvSpPr>
        <p:spPr>
          <a:xfrm>
            <a:off x="429114" y="510835"/>
            <a:ext cx="777378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del sector hotelero (I/II)</a:t>
            </a:r>
            <a:endParaRPr/>
          </a:p>
        </p:txBody>
      </p:sp>
      <p:cxnSp>
        <p:nvCxnSpPr>
          <p:cNvPr id="1116" name="Google Shape;1116;p38"/>
          <p:cNvCxnSpPr/>
          <p:nvPr/>
        </p:nvCxnSpPr>
        <p:spPr>
          <a:xfrm>
            <a:off x="0" y="1271187"/>
            <a:ext cx="8783331" cy="0"/>
          </a:xfrm>
          <a:prstGeom prst="straightConnector1">
            <a:avLst/>
          </a:prstGeom>
          <a:noFill/>
          <a:ln cap="flat" cmpd="sng" w="34925">
            <a:solidFill>
              <a:srgbClr val="62A844"/>
            </a:solidFill>
            <a:prstDash val="dot"/>
            <a:miter lim="8000"/>
            <a:headEnd len="sm" w="sm" type="none"/>
            <a:tailEnd len="sm" w="sm" type="none"/>
          </a:ln>
        </p:spPr>
      </p:cxnSp>
      <p:sp>
        <p:nvSpPr>
          <p:cNvPr id="1117" name="Google Shape;1117;p38"/>
          <p:cNvSpPr/>
          <p:nvPr/>
        </p:nvSpPr>
        <p:spPr>
          <a:xfrm flipH="1">
            <a:off x="8963614" y="487504"/>
            <a:ext cx="2829392"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289AE"/>
                </a:solidFill>
                <a:latin typeface="Calibri"/>
                <a:ea typeface="Calibri"/>
                <a:cs typeface="Calibri"/>
                <a:sym typeface="Calibri"/>
              </a:rPr>
              <a:t>Pregunta de reflexión:</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¿Cuál de estos cambios es:</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más fácil de poner a prueba</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más rápido de medir</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más visible para el personal</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más visible para los huéspedes</a:t>
            </a:r>
            <a:endParaRPr/>
          </a:p>
        </p:txBody>
      </p:sp>
      <p:sp>
        <p:nvSpPr>
          <p:cNvPr id="1118" name="Google Shape;1118;p38"/>
          <p:cNvSpPr/>
          <p:nvPr/>
        </p:nvSpPr>
        <p:spPr>
          <a:xfrm>
            <a:off x="8783331" y="368443"/>
            <a:ext cx="3009653" cy="2194289"/>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39"/>
          <p:cNvSpPr/>
          <p:nvPr/>
        </p:nvSpPr>
        <p:spPr>
          <a:xfrm>
            <a:off x="385834" y="2011073"/>
            <a:ext cx="3009653" cy="3092077"/>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24" name="Google Shape;1124;p39"/>
          <p:cNvSpPr/>
          <p:nvPr/>
        </p:nvSpPr>
        <p:spPr>
          <a:xfrm>
            <a:off x="2215483" y="5184163"/>
            <a:ext cx="299846" cy="392537"/>
          </a:xfrm>
          <a:custGeom>
            <a:rect b="b" l="l" r="r" t="t"/>
            <a:pathLst>
              <a:path extrusionOk="0" h="3006" w="2329">
                <a:moveTo>
                  <a:pt x="1" y="0"/>
                </a:moveTo>
                <a:lnTo>
                  <a:pt x="1" y="3006"/>
                </a:lnTo>
                <a:lnTo>
                  <a:pt x="2329" y="1503"/>
                </a:lnTo>
                <a:lnTo>
                  <a:pt x="1" y="0"/>
                </a:lnTo>
                <a:close/>
              </a:path>
            </a:pathLst>
          </a:cu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25" name="Google Shape;1125;p39"/>
          <p:cNvGrpSpPr/>
          <p:nvPr/>
        </p:nvGrpSpPr>
        <p:grpSpPr>
          <a:xfrm>
            <a:off x="8202898" y="3198373"/>
            <a:ext cx="3009653" cy="3236401"/>
            <a:chOff x="6966864" y="3020639"/>
            <a:chExt cx="2633660" cy="2746181"/>
          </a:xfrm>
        </p:grpSpPr>
        <p:sp>
          <p:nvSpPr>
            <p:cNvPr id="1126" name="Google Shape;1126;p39"/>
            <p:cNvSpPr/>
            <p:nvPr/>
          </p:nvSpPr>
          <p:spPr>
            <a:xfrm>
              <a:off x="6966864" y="3142866"/>
              <a:ext cx="2633660" cy="2623954"/>
            </a:xfrm>
            <a:custGeom>
              <a:rect b="b" l="l" r="r" t="t"/>
              <a:pathLst>
                <a:path extrusionOk="0" h="22164" w="17244">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27" name="Google Shape;1127;p39"/>
            <p:cNvSpPr/>
            <p:nvPr/>
          </p:nvSpPr>
          <p:spPr>
            <a:xfrm>
              <a:off x="8792159" y="3020639"/>
              <a:ext cx="299846" cy="392667"/>
            </a:xfrm>
            <a:custGeom>
              <a:rect b="b" l="l" r="r" t="t"/>
              <a:pathLst>
                <a:path extrusionOk="0" h="3007" w="2329">
                  <a:moveTo>
                    <a:pt x="1" y="1"/>
                  </a:moveTo>
                  <a:lnTo>
                    <a:pt x="1" y="3006"/>
                  </a:lnTo>
                  <a:lnTo>
                    <a:pt x="2328" y="1504"/>
                  </a:lnTo>
                  <a:lnTo>
                    <a:pt x="1" y="1"/>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28" name="Google Shape;1128;p39"/>
          <p:cNvGrpSpPr/>
          <p:nvPr/>
        </p:nvGrpSpPr>
        <p:grpSpPr>
          <a:xfrm>
            <a:off x="2569878" y="3198373"/>
            <a:ext cx="3009828" cy="3236401"/>
            <a:chOff x="2582322" y="3020639"/>
            <a:chExt cx="2633813" cy="2746181"/>
          </a:xfrm>
        </p:grpSpPr>
        <p:sp>
          <p:nvSpPr>
            <p:cNvPr id="1129" name="Google Shape;1129;p39"/>
            <p:cNvSpPr/>
            <p:nvPr/>
          </p:nvSpPr>
          <p:spPr>
            <a:xfrm>
              <a:off x="2582322" y="3142866"/>
              <a:ext cx="2633813" cy="2623954"/>
            </a:xfrm>
            <a:custGeom>
              <a:rect b="b" l="l" r="r" t="t"/>
              <a:pathLst>
                <a:path extrusionOk="0" h="22164" w="17245">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0" name="Google Shape;1130;p39"/>
            <p:cNvSpPr/>
            <p:nvPr/>
          </p:nvSpPr>
          <p:spPr>
            <a:xfrm>
              <a:off x="4373286" y="3020639"/>
              <a:ext cx="299717" cy="392667"/>
            </a:xfrm>
            <a:custGeom>
              <a:rect b="b" l="l" r="r" t="t"/>
              <a:pathLst>
                <a:path extrusionOk="0" h="3007" w="2328">
                  <a:moveTo>
                    <a:pt x="1" y="1"/>
                  </a:moveTo>
                  <a:lnTo>
                    <a:pt x="1" y="3006"/>
                  </a:lnTo>
                  <a:lnTo>
                    <a:pt x="2328" y="1504"/>
                  </a:lnTo>
                  <a:lnTo>
                    <a:pt x="1" y="1"/>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31" name="Google Shape;1131;p39"/>
          <p:cNvGrpSpPr/>
          <p:nvPr/>
        </p:nvGrpSpPr>
        <p:grpSpPr>
          <a:xfrm>
            <a:off x="5356829" y="2011073"/>
            <a:ext cx="3009653" cy="3222681"/>
            <a:chOff x="4774592" y="2011867"/>
            <a:chExt cx="2633660" cy="2734539"/>
          </a:xfrm>
        </p:grpSpPr>
        <p:sp>
          <p:nvSpPr>
            <p:cNvPr id="1132" name="Google Shape;1132;p39"/>
            <p:cNvSpPr/>
            <p:nvPr/>
          </p:nvSpPr>
          <p:spPr>
            <a:xfrm>
              <a:off x="4774592" y="2011867"/>
              <a:ext cx="2633660" cy="2623718"/>
            </a:xfrm>
            <a:custGeom>
              <a:rect b="b" l="l" r="r" t="t"/>
              <a:pathLst>
                <a:path extrusionOk="0" h="22162" w="17244">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3" name="Google Shape;1133;p39"/>
            <p:cNvSpPr/>
            <p:nvPr/>
          </p:nvSpPr>
          <p:spPr>
            <a:xfrm>
              <a:off x="6531088" y="4353869"/>
              <a:ext cx="299846" cy="392537"/>
            </a:xfrm>
            <a:custGeom>
              <a:rect b="b" l="l" r="r" t="t"/>
              <a:pathLst>
                <a:path extrusionOk="0" h="3006" w="2329">
                  <a:moveTo>
                    <a:pt x="1" y="0"/>
                  </a:moveTo>
                  <a:lnTo>
                    <a:pt x="1" y="3006"/>
                  </a:lnTo>
                  <a:lnTo>
                    <a:pt x="2328"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grpSp>
        <p:nvGrpSpPr>
          <p:cNvPr id="1134" name="Google Shape;1134;p39"/>
          <p:cNvGrpSpPr/>
          <p:nvPr/>
        </p:nvGrpSpPr>
        <p:grpSpPr>
          <a:xfrm>
            <a:off x="8609245" y="5793161"/>
            <a:ext cx="850349" cy="953046"/>
            <a:chOff x="7845316" y="5238165"/>
            <a:chExt cx="876752" cy="982638"/>
          </a:xfrm>
        </p:grpSpPr>
        <p:sp>
          <p:nvSpPr>
            <p:cNvPr id="1135" name="Google Shape;1135;p39"/>
            <p:cNvSpPr/>
            <p:nvPr/>
          </p:nvSpPr>
          <p:spPr>
            <a:xfrm>
              <a:off x="7845316" y="5238165"/>
              <a:ext cx="876752" cy="889019"/>
            </a:xfrm>
            <a:custGeom>
              <a:rect b="b" l="l" r="r" t="t"/>
              <a:pathLst>
                <a:path extrusionOk="0" h="6808" w="681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36" name="Google Shape;1136;p39"/>
            <p:cNvGrpSpPr/>
            <p:nvPr/>
          </p:nvGrpSpPr>
          <p:grpSpPr>
            <a:xfrm>
              <a:off x="7918121" y="5311945"/>
              <a:ext cx="731141" cy="908858"/>
              <a:chOff x="7918121" y="5311945"/>
              <a:chExt cx="731141" cy="908858"/>
            </a:xfrm>
          </p:grpSpPr>
          <p:sp>
            <p:nvSpPr>
              <p:cNvPr id="1137" name="Google Shape;1137;p39"/>
              <p:cNvSpPr/>
              <p:nvPr/>
            </p:nvSpPr>
            <p:spPr>
              <a:xfrm>
                <a:off x="7918121" y="5311945"/>
                <a:ext cx="731141" cy="741589"/>
              </a:xfrm>
              <a:custGeom>
                <a:rect b="b" l="l" r="r" t="t"/>
                <a:pathLst>
                  <a:path extrusionOk="0" h="5679" w="5679">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38" name="Google Shape;1138;p39"/>
              <p:cNvSpPr txBox="1"/>
              <p:nvPr/>
            </p:nvSpPr>
            <p:spPr>
              <a:xfrm>
                <a:off x="7938549" y="5369542"/>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grpSp>
        <p:nvGrpSpPr>
          <p:cNvPr id="1139" name="Google Shape;1139;p39"/>
          <p:cNvGrpSpPr/>
          <p:nvPr/>
        </p:nvGrpSpPr>
        <p:grpSpPr>
          <a:xfrm>
            <a:off x="2956983" y="5792875"/>
            <a:ext cx="850598" cy="943820"/>
            <a:chOff x="3460723" y="5238165"/>
            <a:chExt cx="877009" cy="973126"/>
          </a:xfrm>
        </p:grpSpPr>
        <p:sp>
          <p:nvSpPr>
            <p:cNvPr id="1140" name="Google Shape;1140;p39"/>
            <p:cNvSpPr/>
            <p:nvPr/>
          </p:nvSpPr>
          <p:spPr>
            <a:xfrm>
              <a:off x="3533720" y="5311945"/>
              <a:ext cx="731013" cy="741589"/>
            </a:xfrm>
            <a:custGeom>
              <a:rect b="b" l="l" r="r" t="t"/>
              <a:pathLst>
                <a:path extrusionOk="0" h="5679" w="5678">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41" name="Google Shape;1141;p39"/>
            <p:cNvSpPr/>
            <p:nvPr/>
          </p:nvSpPr>
          <p:spPr>
            <a:xfrm>
              <a:off x="3460723" y="5238165"/>
              <a:ext cx="877009" cy="889019"/>
            </a:xfrm>
            <a:custGeom>
              <a:rect b="b" l="l" r="r" t="t"/>
              <a:pathLst>
                <a:path extrusionOk="0" h="6808" w="6812">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42" name="Google Shape;1142;p39"/>
            <p:cNvSpPr txBox="1"/>
            <p:nvPr/>
          </p:nvSpPr>
          <p:spPr>
            <a:xfrm>
              <a:off x="3533720" y="536003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nvGrpSpPr>
          <p:cNvPr id="1143" name="Google Shape;1143;p39"/>
          <p:cNvGrpSpPr/>
          <p:nvPr/>
        </p:nvGrpSpPr>
        <p:grpSpPr>
          <a:xfrm>
            <a:off x="720343" y="1690551"/>
            <a:ext cx="850224" cy="943675"/>
            <a:chOff x="1264352" y="1641270"/>
            <a:chExt cx="876623" cy="972976"/>
          </a:xfrm>
        </p:grpSpPr>
        <p:sp>
          <p:nvSpPr>
            <p:cNvPr id="1144" name="Google Shape;1144;p39"/>
            <p:cNvSpPr/>
            <p:nvPr/>
          </p:nvSpPr>
          <p:spPr>
            <a:xfrm>
              <a:off x="1337157" y="1714919"/>
              <a:ext cx="731013" cy="741459"/>
            </a:xfrm>
            <a:custGeom>
              <a:rect b="b" l="l" r="r" t="t"/>
              <a:pathLst>
                <a:path extrusionOk="0" h="5678" w="5678">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45" name="Google Shape;1145;p39"/>
            <p:cNvGrpSpPr/>
            <p:nvPr/>
          </p:nvGrpSpPr>
          <p:grpSpPr>
            <a:xfrm>
              <a:off x="1264352" y="1641270"/>
              <a:ext cx="876623" cy="972976"/>
              <a:chOff x="1264352" y="1641270"/>
              <a:chExt cx="876623" cy="972976"/>
            </a:xfrm>
          </p:grpSpPr>
          <p:sp>
            <p:nvSpPr>
              <p:cNvPr id="1146" name="Google Shape;1146;p39"/>
              <p:cNvSpPr/>
              <p:nvPr/>
            </p:nvSpPr>
            <p:spPr>
              <a:xfrm>
                <a:off x="1264352" y="1641270"/>
                <a:ext cx="876623" cy="889149"/>
              </a:xfrm>
              <a:custGeom>
                <a:rect b="b" l="l" r="r" t="t"/>
                <a:pathLst>
                  <a:path extrusionOk="0" h="6809" w="6809">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47" name="Google Shape;1147;p39"/>
              <p:cNvSpPr txBox="1"/>
              <p:nvPr/>
            </p:nvSpPr>
            <p:spPr>
              <a:xfrm>
                <a:off x="1357600"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148" name="Google Shape;1148;p39"/>
          <p:cNvGrpSpPr/>
          <p:nvPr/>
        </p:nvGrpSpPr>
        <p:grpSpPr>
          <a:xfrm>
            <a:off x="5754376" y="1690551"/>
            <a:ext cx="850349" cy="943675"/>
            <a:chOff x="5653046" y="1641270"/>
            <a:chExt cx="876752" cy="972976"/>
          </a:xfrm>
        </p:grpSpPr>
        <p:sp>
          <p:nvSpPr>
            <p:cNvPr id="1149" name="Google Shape;1149;p39"/>
            <p:cNvSpPr/>
            <p:nvPr/>
          </p:nvSpPr>
          <p:spPr>
            <a:xfrm>
              <a:off x="5725914" y="1714919"/>
              <a:ext cx="731013" cy="741459"/>
            </a:xfrm>
            <a:custGeom>
              <a:rect b="b" l="l" r="r" t="t"/>
              <a:pathLst>
                <a:path extrusionOk="0" h="5678" w="5678">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150" name="Google Shape;1150;p39"/>
            <p:cNvGrpSpPr/>
            <p:nvPr/>
          </p:nvGrpSpPr>
          <p:grpSpPr>
            <a:xfrm>
              <a:off x="5653046" y="1641270"/>
              <a:ext cx="876752" cy="972976"/>
              <a:chOff x="5653046" y="1641270"/>
              <a:chExt cx="876752" cy="972976"/>
            </a:xfrm>
          </p:grpSpPr>
          <p:sp>
            <p:nvSpPr>
              <p:cNvPr id="1151" name="Google Shape;1151;p39"/>
              <p:cNvSpPr/>
              <p:nvPr/>
            </p:nvSpPr>
            <p:spPr>
              <a:xfrm>
                <a:off x="5653046" y="1641270"/>
                <a:ext cx="876752" cy="889149"/>
              </a:xfrm>
              <a:custGeom>
                <a:rect b="b" l="l" r="r" t="t"/>
                <a:pathLst>
                  <a:path extrusionOk="0" h="6809" w="681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152" name="Google Shape;1152;p39"/>
              <p:cNvSpPr txBox="1"/>
              <p:nvPr/>
            </p:nvSpPr>
            <p:spPr>
              <a:xfrm>
                <a:off x="5736063" y="1762985"/>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153" name="Google Shape;1153;p39"/>
          <p:cNvSpPr txBox="1"/>
          <p:nvPr/>
        </p:nvSpPr>
        <p:spPr>
          <a:xfrm>
            <a:off x="711908" y="2616280"/>
            <a:ext cx="1804387"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289AE"/>
                </a:solidFill>
                <a:latin typeface="Calibri"/>
                <a:ea typeface="Calibri"/>
                <a:cs typeface="Calibri"/>
                <a:sym typeface="Calibri"/>
              </a:rPr>
              <a:t>Caso A: Reutilización de ropa de cama</a:t>
            </a:r>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Los textiles desgastados se reutilizan para uso interno.</a:t>
            </a:r>
            <a:endParaRPr sz="1600">
              <a:solidFill>
                <a:srgbClr val="262626"/>
              </a:solidFill>
              <a:latin typeface="Calibri"/>
              <a:ea typeface="Calibri"/>
              <a:cs typeface="Calibri"/>
              <a:sym typeface="Calibri"/>
            </a:endParaRPr>
          </a:p>
        </p:txBody>
      </p:sp>
      <p:sp>
        <p:nvSpPr>
          <p:cNvPr id="1154" name="Google Shape;1154;p39"/>
          <p:cNvSpPr txBox="1"/>
          <p:nvPr/>
        </p:nvSpPr>
        <p:spPr>
          <a:xfrm>
            <a:off x="2871654" y="3693498"/>
            <a:ext cx="2303203"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6677F"/>
                </a:solidFill>
                <a:latin typeface="Calibri"/>
                <a:ea typeface="Calibri"/>
                <a:cs typeface="Calibri"/>
                <a:sym typeface="Calibri"/>
              </a:rPr>
              <a:t>Caso B: Diseño de menús sin desperdicio</a:t>
            </a:r>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Los ingredientes se seleccionan y combinan para aprovecharlos al máximo en todos los platos.</a:t>
            </a:r>
            <a:endParaRPr sz="1600">
              <a:solidFill>
                <a:srgbClr val="262626"/>
              </a:solidFill>
              <a:latin typeface="Calibri"/>
              <a:ea typeface="Calibri"/>
              <a:cs typeface="Calibri"/>
              <a:sym typeface="Calibri"/>
            </a:endParaRPr>
          </a:p>
        </p:txBody>
      </p:sp>
      <p:sp>
        <p:nvSpPr>
          <p:cNvPr id="1155" name="Google Shape;1155;p39"/>
          <p:cNvSpPr txBox="1"/>
          <p:nvPr/>
        </p:nvSpPr>
        <p:spPr>
          <a:xfrm>
            <a:off x="5753973" y="2767274"/>
            <a:ext cx="2304405"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62A844"/>
                </a:solidFill>
                <a:latin typeface="Calibri"/>
                <a:ea typeface="Calibri"/>
                <a:cs typeface="Calibri"/>
                <a:sym typeface="Calibri"/>
              </a:rPr>
              <a:t>Caso C: Artículos de aseo recargables</a:t>
            </a:r>
            <a:endParaRPr b="1" sz="1800">
              <a:solidFill>
                <a:srgbClr val="62A844"/>
              </a:solidFill>
              <a:latin typeface="Calibri"/>
              <a:ea typeface="Calibri"/>
              <a:cs typeface="Calibri"/>
              <a:sym typeface="Calibri"/>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Los dispensadores reducen los residuos de envases y recambios.</a:t>
            </a:r>
            <a:endParaRPr/>
          </a:p>
        </p:txBody>
      </p:sp>
      <p:sp>
        <p:nvSpPr>
          <p:cNvPr id="1156" name="Google Shape;1156;p39"/>
          <p:cNvSpPr txBox="1"/>
          <p:nvPr/>
        </p:nvSpPr>
        <p:spPr>
          <a:xfrm>
            <a:off x="8511002" y="3661135"/>
            <a:ext cx="2190556"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3D8241"/>
                </a:solidFill>
                <a:latin typeface="Calibri"/>
                <a:ea typeface="Calibri"/>
                <a:cs typeface="Calibri"/>
                <a:sym typeface="Calibri"/>
              </a:rPr>
              <a:t>Caso D: Reformas para reducir el consumo de agua</a:t>
            </a:r>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lang="en-US" sz="1600">
                <a:solidFill>
                  <a:srgbClr val="262626"/>
                </a:solidFill>
                <a:latin typeface="Calibri"/>
                <a:ea typeface="Calibri"/>
                <a:cs typeface="Calibri"/>
                <a:sym typeface="Calibri"/>
              </a:rPr>
              <a:t>Pequeños cambios técnicos reducen el consumo de recursos a largo plazo.</a:t>
            </a:r>
            <a:endParaRPr sz="1600">
              <a:solidFill>
                <a:srgbClr val="262626"/>
              </a:solidFill>
              <a:latin typeface="Calibri"/>
              <a:ea typeface="Calibri"/>
              <a:cs typeface="Calibri"/>
              <a:sym typeface="Calibri"/>
            </a:endParaRPr>
          </a:p>
        </p:txBody>
      </p:sp>
      <p:sp>
        <p:nvSpPr>
          <p:cNvPr id="1157" name="Google Shape;1157;p39"/>
          <p:cNvSpPr txBox="1"/>
          <p:nvPr/>
        </p:nvSpPr>
        <p:spPr>
          <a:xfrm>
            <a:off x="429114" y="510835"/>
            <a:ext cx="777378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Ejemplos del sector hotelero (II/II)</a:t>
            </a:r>
            <a:endParaRPr/>
          </a:p>
        </p:txBody>
      </p:sp>
      <p:cxnSp>
        <p:nvCxnSpPr>
          <p:cNvPr id="1158" name="Google Shape;1158;p39"/>
          <p:cNvCxnSpPr/>
          <p:nvPr/>
        </p:nvCxnSpPr>
        <p:spPr>
          <a:xfrm>
            <a:off x="0" y="1271187"/>
            <a:ext cx="8783331" cy="0"/>
          </a:xfrm>
          <a:prstGeom prst="straightConnector1">
            <a:avLst/>
          </a:prstGeom>
          <a:noFill/>
          <a:ln cap="flat" cmpd="sng" w="34925">
            <a:solidFill>
              <a:srgbClr val="62A844"/>
            </a:solidFill>
            <a:prstDash val="dot"/>
            <a:miter lim="8000"/>
            <a:headEnd len="sm" w="sm" type="none"/>
            <a:tailEnd len="sm" w="sm" type="none"/>
          </a:ln>
        </p:spPr>
      </p:cxnSp>
      <p:sp>
        <p:nvSpPr>
          <p:cNvPr id="1159" name="Google Shape;1159;p39"/>
          <p:cNvSpPr/>
          <p:nvPr/>
        </p:nvSpPr>
        <p:spPr>
          <a:xfrm flipH="1">
            <a:off x="8904779" y="361639"/>
            <a:ext cx="2846089" cy="261610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289AE"/>
                </a:solidFill>
                <a:latin typeface="Calibri"/>
                <a:ea typeface="Calibri"/>
                <a:cs typeface="Calibri"/>
                <a:sym typeface="Calibri"/>
              </a:rPr>
              <a:t>Para cada intervención, evalúela en función de:</a:t>
            </a:r>
            <a:endParaRPr/>
          </a:p>
          <a:p>
            <a:pPr indent="-342900" lvl="0" marL="3429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Impacto</a:t>
            </a:r>
            <a:endParaRPr/>
          </a:p>
          <a:p>
            <a:pPr indent="-342900" lvl="0" marL="3429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Coste</a:t>
            </a:r>
            <a:endParaRPr/>
          </a:p>
          <a:p>
            <a:pPr indent="-342900" lvl="0" marL="3429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Facilidad de implementación</a:t>
            </a:r>
            <a:endParaRPr/>
          </a:p>
          <a:p>
            <a:pPr indent="-342900" lvl="0" marL="3429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Aceptación por parte del personal</a:t>
            </a:r>
            <a:endParaRPr/>
          </a:p>
          <a:p>
            <a:pPr indent="-342900" lvl="0" marL="34290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Rapidez de los resultados visibles</a:t>
            </a:r>
            <a:endParaRPr/>
          </a:p>
        </p:txBody>
      </p:sp>
      <p:sp>
        <p:nvSpPr>
          <p:cNvPr id="1160" name="Google Shape;1160;p39"/>
          <p:cNvSpPr/>
          <p:nvPr/>
        </p:nvSpPr>
        <p:spPr>
          <a:xfrm>
            <a:off x="8783331" y="368443"/>
            <a:ext cx="3009653" cy="2609297"/>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pic>
        <p:nvPicPr>
          <p:cNvPr id="1166" name="Google Shape;1166;p40"/>
          <p:cNvPicPr preferRelativeResize="0"/>
          <p:nvPr/>
        </p:nvPicPr>
        <p:blipFill rotWithShape="1">
          <a:blip r:embed="rId3">
            <a:alphaModFix/>
          </a:blip>
          <a:srcRect b="0" l="0" r="0" t="0"/>
          <a:stretch/>
        </p:blipFill>
        <p:spPr>
          <a:xfrm>
            <a:off x="5394335" y="2391246"/>
            <a:ext cx="5437988" cy="4122198"/>
          </a:xfrm>
          <a:prstGeom prst="rect">
            <a:avLst/>
          </a:prstGeom>
          <a:noFill/>
          <a:ln>
            <a:noFill/>
          </a:ln>
        </p:spPr>
      </p:pic>
      <p:sp>
        <p:nvSpPr>
          <p:cNvPr id="1167" name="Google Shape;1167;p40"/>
          <p:cNvSpPr txBox="1"/>
          <p:nvPr/>
        </p:nvSpPr>
        <p:spPr>
          <a:xfrm>
            <a:off x="429115" y="525832"/>
            <a:ext cx="6318926"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Reflexión y debate</a:t>
            </a:r>
            <a:endParaRPr/>
          </a:p>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 </a:t>
            </a:r>
            <a:endParaRPr/>
          </a:p>
        </p:txBody>
      </p:sp>
      <p:cxnSp>
        <p:nvCxnSpPr>
          <p:cNvPr id="1168" name="Google Shape;1168;p40"/>
          <p:cNvCxnSpPr/>
          <p:nvPr/>
        </p:nvCxnSpPr>
        <p:spPr>
          <a:xfrm>
            <a:off x="0" y="1275808"/>
            <a:ext cx="6840638" cy="0"/>
          </a:xfrm>
          <a:prstGeom prst="straightConnector1">
            <a:avLst/>
          </a:prstGeom>
          <a:noFill/>
          <a:ln cap="flat" cmpd="sng" w="34925">
            <a:solidFill>
              <a:srgbClr val="62A844"/>
            </a:solidFill>
            <a:prstDash val="dot"/>
            <a:miter lim="8000"/>
            <a:headEnd len="sm" w="sm" type="none"/>
            <a:tailEnd len="sm" w="sm" type="none"/>
          </a:ln>
        </p:spPr>
      </p:cxnSp>
      <p:sp>
        <p:nvSpPr>
          <p:cNvPr id="1169" name="Google Shape;1169;p40"/>
          <p:cNvSpPr/>
          <p:nvPr/>
        </p:nvSpPr>
        <p:spPr>
          <a:xfrm flipH="1">
            <a:off x="586944" y="2047598"/>
            <a:ext cx="5343956" cy="20621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Tema de debate</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¿Por qué algunas buenas ideas circulares fracasan en la práctica?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¿Cuál es tu estrategia para evitar que tu próxima idea circular fracase?</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41"/>
          <p:cNvSpPr/>
          <p:nvPr/>
        </p:nvSpPr>
        <p:spPr>
          <a:xfrm flipH="1">
            <a:off x="688772" y="1388001"/>
            <a:ext cx="2976599" cy="1169936"/>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Las medidas circulares deben partir de la prevención y el rediseño.</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176" name="Google Shape;1176;p41"/>
          <p:cNvSpPr/>
          <p:nvPr/>
        </p:nvSpPr>
        <p:spPr>
          <a:xfrm flipH="1">
            <a:off x="668203" y="3288214"/>
            <a:ext cx="25941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 reparación, la reutilización, el rellenado y la renovación ayudan a conservar el valor.</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177" name="Google Shape;1177;p41"/>
          <p:cNvSpPr/>
          <p:nvPr/>
        </p:nvSpPr>
        <p:spPr>
          <a:xfrm flipH="1">
            <a:off x="688772" y="5329802"/>
            <a:ext cx="2865955" cy="1708545"/>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 alimentación, el agua, las compras y la vida útil de los productos son todos temas relacionados con la circularidad.</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178" name="Google Shape;1178;p41"/>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79" name="Google Shape;1179;p41"/>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0" name="Google Shape;1180;p41"/>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1" name="Google Shape;1181;p41"/>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2" name="Google Shape;1182;p41"/>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183" name="Google Shape;1183;p41"/>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184" name="Google Shape;1184;p41"/>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5" name="Google Shape;1185;p41"/>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6" name="Google Shape;1186;p41"/>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7" name="Google Shape;1187;p41"/>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8" name="Google Shape;1188;p41"/>
          <p:cNvSpPr/>
          <p:nvPr/>
        </p:nvSpPr>
        <p:spPr>
          <a:xfrm>
            <a:off x="8279462" y="2567406"/>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9" name="Google Shape;1189;p41"/>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0" name="Google Shape;1190;p41"/>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1" name="Google Shape;1191;p41"/>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2" name="Google Shape;1192;p41"/>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3" name="Google Shape;1193;p41"/>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4" name="Google Shape;1194;p41"/>
          <p:cNvSpPr/>
          <p:nvPr/>
        </p:nvSpPr>
        <p:spPr>
          <a:xfrm>
            <a:off x="7684160" y="1595653"/>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5" name="Google Shape;1195;p41"/>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6" name="Google Shape;1196;p41"/>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7" name="Google Shape;1197;p41"/>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8" name="Google Shape;1198;p41"/>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99" name="Google Shape;1199;p41"/>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0" name="Google Shape;1200;p41"/>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1" name="Google Shape;1201;p41"/>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2" name="Google Shape;1202;p41"/>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3" name="Google Shape;1203;p41"/>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4" name="Google Shape;1204;p41"/>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5" name="Google Shape;1205;p41"/>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6" name="Google Shape;1206;p41"/>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7" name="Google Shape;1207;p41"/>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8" name="Google Shape;1208;p41"/>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09" name="Google Shape;1209;p41"/>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0" name="Google Shape;1210;p41"/>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1" name="Google Shape;1211;p41"/>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2" name="Google Shape;1212;p41"/>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3" name="Google Shape;1213;p41"/>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4" name="Google Shape;1214;p41"/>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5" name="Google Shape;1215;p41"/>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6" name="Google Shape;1216;p41"/>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7" name="Google Shape;1217;p41"/>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8" name="Google Shape;1218;p41"/>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9" name="Google Shape;1219;p41"/>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0" name="Google Shape;1220;p41"/>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1" name="Google Shape;1221;p41"/>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2" name="Google Shape;1222;p41"/>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3" name="Google Shape;1223;p41"/>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4" name="Google Shape;1224;p41"/>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25" name="Google Shape;1225;p41"/>
          <p:cNvGrpSpPr/>
          <p:nvPr/>
        </p:nvGrpSpPr>
        <p:grpSpPr>
          <a:xfrm>
            <a:off x="3306711" y="3082823"/>
            <a:ext cx="509758" cy="507781"/>
            <a:chOff x="3368999" y="3590525"/>
            <a:chExt cx="509758" cy="507781"/>
          </a:xfrm>
        </p:grpSpPr>
        <p:sp>
          <p:nvSpPr>
            <p:cNvPr id="1226" name="Google Shape;1226;p41"/>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7" name="Google Shape;1227;p41"/>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8" name="Google Shape;1228;p41"/>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29" name="Google Shape;1229;p41"/>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0" name="Google Shape;1230;p41"/>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231" name="Google Shape;1231;p41"/>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2" name="Google Shape;1232;p41"/>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3" name="Google Shape;1233;p41"/>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4" name="Google Shape;1234;p41"/>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5" name="Google Shape;1235;p41"/>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6" name="Google Shape;1236;p41"/>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7" name="Google Shape;1237;p41"/>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8" name="Google Shape;1238;p41"/>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39" name="Google Shape;1239;p41"/>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0" name="Google Shape;1240;p41"/>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1" name="Google Shape;1241;p41"/>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2" name="Google Shape;1242;p41"/>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3" name="Google Shape;1243;p41"/>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4" name="Google Shape;1244;p41"/>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5" name="Google Shape;1245;p41"/>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6" name="Google Shape;1246;p41"/>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7" name="Google Shape;1247;p41"/>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8" name="Google Shape;1248;p41"/>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49" name="Google Shape;1249;p41"/>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0" name="Google Shape;1250;p41"/>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1" name="Google Shape;1251;p41"/>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2" name="Google Shape;1252;p41"/>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3" name="Google Shape;1253;p41"/>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4" name="Google Shape;1254;p41"/>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5" name="Google Shape;1255;p41"/>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6" name="Google Shape;1256;p41"/>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7" name="Google Shape;1257;p41"/>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8" name="Google Shape;1258;p41"/>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59" name="Google Shape;1259;p41"/>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0" name="Google Shape;1260;p41"/>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1" name="Google Shape;1261;p41"/>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2" name="Google Shape;1262;p41"/>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3" name="Google Shape;1263;p41"/>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4" name="Google Shape;1264;p41"/>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5" name="Google Shape;1265;p41"/>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6" name="Google Shape;1266;p41"/>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7" name="Google Shape;1267;p41"/>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8" name="Google Shape;1268;p41"/>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69" name="Google Shape;1269;p41"/>
          <p:cNvSpPr/>
          <p:nvPr/>
        </p:nvSpPr>
        <p:spPr>
          <a:xfrm>
            <a:off x="7777021" y="1708274"/>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270" name="Google Shape;1270;p41"/>
          <p:cNvGrpSpPr/>
          <p:nvPr/>
        </p:nvGrpSpPr>
        <p:grpSpPr>
          <a:xfrm>
            <a:off x="4807386" y="4855038"/>
            <a:ext cx="2845161" cy="4607676"/>
            <a:chOff x="5111659" y="4855036"/>
            <a:chExt cx="2414432" cy="3910120"/>
          </a:xfrm>
        </p:grpSpPr>
        <p:sp>
          <p:nvSpPr>
            <p:cNvPr id="1271" name="Google Shape;1271;p41"/>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2" name="Google Shape;1272;p41"/>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3" name="Google Shape;1273;p41"/>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4" name="Google Shape;1274;p41"/>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5" name="Google Shape;1275;p41"/>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6" name="Google Shape;1276;p41"/>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277" name="Google Shape;1277;p41"/>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8" name="Google Shape;1278;p41"/>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79" name="Google Shape;1279;p41"/>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0" name="Google Shape;1280;p41"/>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1" name="Google Shape;1281;p41"/>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2" name="Google Shape;1282;p41"/>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3" name="Google Shape;1283;p41"/>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284" name="Google Shape;1284;p41"/>
          <p:cNvGrpSpPr/>
          <p:nvPr/>
        </p:nvGrpSpPr>
        <p:grpSpPr>
          <a:xfrm>
            <a:off x="0" y="582317"/>
            <a:ext cx="1448894" cy="883507"/>
            <a:chOff x="0" y="582317"/>
            <a:chExt cx="1448894" cy="883507"/>
          </a:xfrm>
        </p:grpSpPr>
        <p:cxnSp>
          <p:nvCxnSpPr>
            <p:cNvPr id="1285" name="Google Shape;1285;p41"/>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286" name="Google Shape;1286;p41"/>
            <p:cNvGrpSpPr/>
            <p:nvPr/>
          </p:nvGrpSpPr>
          <p:grpSpPr>
            <a:xfrm>
              <a:off x="708799" y="582317"/>
              <a:ext cx="740095" cy="883507"/>
              <a:chOff x="4051865" y="5165558"/>
              <a:chExt cx="946855" cy="1130331"/>
            </a:xfrm>
          </p:grpSpPr>
          <p:sp>
            <p:nvSpPr>
              <p:cNvPr id="1287" name="Google Shape;1287;p41"/>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88" name="Google Shape;1288;p41"/>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289" name="Google Shape;1289;p41"/>
          <p:cNvGrpSpPr/>
          <p:nvPr/>
        </p:nvGrpSpPr>
        <p:grpSpPr>
          <a:xfrm>
            <a:off x="0" y="2662981"/>
            <a:ext cx="1448894" cy="870102"/>
            <a:chOff x="0" y="582324"/>
            <a:chExt cx="1448894" cy="870102"/>
          </a:xfrm>
        </p:grpSpPr>
        <p:cxnSp>
          <p:nvCxnSpPr>
            <p:cNvPr id="1290" name="Google Shape;1290;p41"/>
            <p:cNvCxnSpPr/>
            <p:nvPr/>
          </p:nvCxnSpPr>
          <p:spPr>
            <a:xfrm>
              <a:off x="0" y="951782"/>
              <a:ext cx="1320800" cy="0"/>
            </a:xfrm>
            <a:prstGeom prst="straightConnector1">
              <a:avLst/>
            </a:prstGeom>
            <a:noFill/>
            <a:ln cap="flat" cmpd="sng" w="25400">
              <a:solidFill>
                <a:srgbClr val="06677F"/>
              </a:solidFill>
              <a:prstDash val="dot"/>
              <a:miter lim="8000"/>
              <a:headEnd len="sm" w="sm" type="none"/>
              <a:tailEnd len="sm" w="sm" type="none"/>
            </a:ln>
          </p:spPr>
        </p:cxnSp>
        <p:grpSp>
          <p:nvGrpSpPr>
            <p:cNvPr id="1291" name="Google Shape;1291;p41"/>
            <p:cNvGrpSpPr/>
            <p:nvPr/>
          </p:nvGrpSpPr>
          <p:grpSpPr>
            <a:xfrm>
              <a:off x="708799" y="582324"/>
              <a:ext cx="740095" cy="870102"/>
              <a:chOff x="4051865" y="5165558"/>
              <a:chExt cx="946855" cy="1113179"/>
            </a:xfrm>
          </p:grpSpPr>
          <p:sp>
            <p:nvSpPr>
              <p:cNvPr id="1292" name="Google Shape;1292;p41"/>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3" name="Google Shape;1293;p41"/>
              <p:cNvSpPr txBox="1"/>
              <p:nvPr/>
            </p:nvSpPr>
            <p:spPr>
              <a:xfrm>
                <a:off x="4055862" y="518966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294" name="Google Shape;1294;p41"/>
          <p:cNvGrpSpPr/>
          <p:nvPr/>
        </p:nvGrpSpPr>
        <p:grpSpPr>
          <a:xfrm>
            <a:off x="0" y="4551025"/>
            <a:ext cx="1448895" cy="869802"/>
            <a:chOff x="0" y="582318"/>
            <a:chExt cx="1448895" cy="869802"/>
          </a:xfrm>
        </p:grpSpPr>
        <p:cxnSp>
          <p:nvCxnSpPr>
            <p:cNvPr id="1295" name="Google Shape;1295;p41"/>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296" name="Google Shape;1296;p41"/>
            <p:cNvGrpSpPr/>
            <p:nvPr/>
          </p:nvGrpSpPr>
          <p:grpSpPr>
            <a:xfrm>
              <a:off x="700348" y="582318"/>
              <a:ext cx="748547" cy="869802"/>
              <a:chOff x="4041052" y="5165558"/>
              <a:chExt cx="957668" cy="1112797"/>
            </a:xfrm>
          </p:grpSpPr>
          <p:sp>
            <p:nvSpPr>
              <p:cNvPr id="1297" name="Google Shape;1297;p41"/>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298" name="Google Shape;1298;p41"/>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299" name="Google Shape;1299;p41"/>
          <p:cNvSpPr/>
          <p:nvPr/>
        </p:nvSpPr>
        <p:spPr>
          <a:xfrm flipH="1">
            <a:off x="8189956" y="1405843"/>
            <a:ext cx="3313268" cy="1439240"/>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Las buenas prácticas circulares combinan la lógica medioambiental con el realismo operativo.</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300" name="Google Shape;1300;p41"/>
          <p:cNvGrpSpPr/>
          <p:nvPr/>
        </p:nvGrpSpPr>
        <p:grpSpPr>
          <a:xfrm>
            <a:off x="10752228" y="582319"/>
            <a:ext cx="1501995" cy="883506"/>
            <a:chOff x="708799" y="582319"/>
            <a:chExt cx="1501995" cy="883506"/>
          </a:xfrm>
        </p:grpSpPr>
        <p:cxnSp>
          <p:nvCxnSpPr>
            <p:cNvPr id="1301" name="Google Shape;1301;p41"/>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302" name="Google Shape;1302;p41"/>
            <p:cNvGrpSpPr/>
            <p:nvPr/>
          </p:nvGrpSpPr>
          <p:grpSpPr>
            <a:xfrm>
              <a:off x="708799" y="582319"/>
              <a:ext cx="740095" cy="883506"/>
              <a:chOff x="4051865" y="5165558"/>
              <a:chExt cx="946855" cy="1130329"/>
            </a:xfrm>
          </p:grpSpPr>
          <p:sp>
            <p:nvSpPr>
              <p:cNvPr id="1303" name="Google Shape;1303;p41"/>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304" name="Google Shape;1304;p41"/>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1305" name="Google Shape;1305;p41"/>
          <p:cNvSpPr txBox="1"/>
          <p:nvPr/>
        </p:nvSpPr>
        <p:spPr>
          <a:xfrm>
            <a:off x="7956820" y="5467409"/>
            <a:ext cx="3447196" cy="1169936"/>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La circularidad funciona mejor cuando mejora tanto el uso de los recursos como la calidad de las decisiones.</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0" name="Shape 1310"/>
        <p:cNvGrpSpPr/>
        <p:nvPr/>
      </p:nvGrpSpPr>
      <p:grpSpPr>
        <a:xfrm>
          <a:off x="0" y="0"/>
          <a:ext cx="0" cy="0"/>
          <a:chOff x="0" y="0"/>
          <a:chExt cx="0" cy="0"/>
        </a:xfrm>
      </p:grpSpPr>
      <p:sp>
        <p:nvSpPr>
          <p:cNvPr id="1311" name="Google Shape;1311;p42"/>
          <p:cNvSpPr txBox="1"/>
          <p:nvPr>
            <p:ph idx="2" type="body"/>
          </p:nvPr>
        </p:nvSpPr>
        <p:spPr>
          <a:xfrm>
            <a:off x="660160" y="1634387"/>
            <a:ext cx="2066906" cy="58222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04</a:t>
            </a:r>
            <a:endParaRPr/>
          </a:p>
        </p:txBody>
      </p:sp>
      <p:pic>
        <p:nvPicPr>
          <p:cNvPr id="1312" name="Google Shape;1312;p42"/>
          <p:cNvPicPr preferRelativeResize="0"/>
          <p:nvPr/>
        </p:nvPicPr>
        <p:blipFill>
          <a:blip r:embed="rId3">
            <a:alphaModFix/>
          </a:blip>
          <a:stretch>
            <a:fillRect/>
          </a:stretch>
        </p:blipFill>
        <p:spPr>
          <a:xfrm>
            <a:off x="3794375" y="601275"/>
            <a:ext cx="8397625" cy="5584925"/>
          </a:xfrm>
          <a:prstGeom prst="rect">
            <a:avLst/>
          </a:prstGeom>
          <a:noFill/>
          <a:ln>
            <a:noFill/>
          </a:ln>
        </p:spPr>
      </p:pic>
      <p:sp>
        <p:nvSpPr>
          <p:cNvPr id="1313" name="Google Shape;1313;p42"/>
          <p:cNvSpPr txBox="1"/>
          <p:nvPr>
            <p:ph idx="1" type="body"/>
          </p:nvPr>
        </p:nvSpPr>
        <p:spPr>
          <a:xfrm>
            <a:off x="4298544" y="1037838"/>
            <a:ext cx="7016100" cy="47118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3333"/>
              </a:lnSpc>
              <a:spcBef>
                <a:spcPts val="0"/>
              </a:spcBef>
              <a:spcAft>
                <a:spcPts val="0"/>
              </a:spcAft>
              <a:buClr>
                <a:schemeClr val="lt1"/>
              </a:buClr>
              <a:buSzPts val="4800"/>
              <a:buNone/>
            </a:pPr>
            <a:r>
              <a:rPr b="1" lang="en-US"/>
              <a:t>Medición de la eficiencia de los recursos y el valor</a:t>
            </a:r>
            <a:endParaRPr/>
          </a:p>
          <a:p>
            <a:pPr indent="0" lvl="0" marL="0" rtl="0" algn="l">
              <a:lnSpc>
                <a:spcPct val="90000"/>
              </a:lnSpc>
              <a:spcBef>
                <a:spcPts val="1000"/>
              </a:spcBef>
              <a:spcAft>
                <a:spcPts val="0"/>
              </a:spcAft>
              <a:buClr>
                <a:schemeClr val="lt1"/>
              </a:buClr>
              <a:buSzPts val="4800"/>
              <a:buNone/>
            </a:pPr>
            <a:r>
              <a:t/>
            </a:r>
            <a:endParaRPr b="1"/>
          </a:p>
          <a:p>
            <a:pPr indent="0" lvl="0" marL="0" rtl="0" algn="l">
              <a:lnSpc>
                <a:spcPct val="90000"/>
              </a:lnSpc>
              <a:spcBef>
                <a:spcPts val="1000"/>
              </a:spcBef>
              <a:spcAft>
                <a:spcPts val="0"/>
              </a:spcAft>
              <a:buClr>
                <a:schemeClr val="lt1"/>
              </a:buClr>
              <a:buSzPts val="900"/>
              <a:buNone/>
            </a:pPr>
            <a:r>
              <a:t/>
            </a:r>
            <a:endParaRPr b="1" sz="900"/>
          </a:p>
          <a:p>
            <a:pPr indent="0" lvl="0" marL="0" rtl="0" algn="l">
              <a:lnSpc>
                <a:spcPct val="90000"/>
              </a:lnSpc>
              <a:spcBef>
                <a:spcPts val="1000"/>
              </a:spcBef>
              <a:spcAft>
                <a:spcPts val="0"/>
              </a:spcAft>
              <a:buClr>
                <a:schemeClr val="lt1"/>
              </a:buClr>
              <a:buSzPts val="2400"/>
              <a:buNone/>
            </a:pPr>
            <a:r>
              <a:rPr b="1" lang="en-US" sz="2400"/>
              <a:t>De las ideas circulares al rendimiento visible</a:t>
            </a:r>
            <a:endParaRPr sz="2400"/>
          </a:p>
          <a:p>
            <a:pPr indent="0" lvl="0" marL="0" rtl="0" algn="l">
              <a:lnSpc>
                <a:spcPct val="90000"/>
              </a:lnSpc>
              <a:spcBef>
                <a:spcPts val="1000"/>
              </a:spcBef>
              <a:spcAft>
                <a:spcPts val="0"/>
              </a:spcAft>
              <a:buClr>
                <a:schemeClr val="lt1"/>
              </a:buClr>
              <a:buSzPts val="2400"/>
              <a:buNone/>
            </a:pPr>
            <a:r>
              <a:rPr lang="en-US" sz="2400"/>
              <a:t>Mostrar cómo las pymes del sector hotelero pueden utilizar indicadores sencillos para supervisar la circularidad, comparar opciones y elaborar el caso de negocio para el cambio.</a:t>
            </a:r>
            <a:endParaRPr/>
          </a:p>
          <a:p>
            <a:pPr indent="0" lvl="0" marL="0" rtl="0" algn="l">
              <a:lnSpc>
                <a:spcPct val="90000"/>
              </a:lnSpc>
              <a:spcBef>
                <a:spcPts val="1000"/>
              </a:spcBef>
              <a:spcAft>
                <a:spcPts val="0"/>
              </a:spcAft>
              <a:buClr>
                <a:schemeClr val="lt1"/>
              </a:buClr>
              <a:buSzPts val="2200"/>
              <a:buNone/>
            </a:pPr>
            <a:r>
              <a:t/>
            </a:r>
            <a:endParaRPr sz="22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43"/>
          <p:cNvSpPr/>
          <p:nvPr/>
        </p:nvSpPr>
        <p:spPr>
          <a:xfrm>
            <a:off x="7177472" y="1"/>
            <a:ext cx="4225633" cy="6862634"/>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19" name="Google Shape;1319;p43"/>
          <p:cNvSpPr txBox="1"/>
          <p:nvPr/>
        </p:nvSpPr>
        <p:spPr>
          <a:xfrm>
            <a:off x="429114" y="525832"/>
            <a:ext cx="692921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Por qué es importante la medición</a:t>
            </a:r>
            <a:endParaRPr/>
          </a:p>
        </p:txBody>
      </p:sp>
      <p:cxnSp>
        <p:nvCxnSpPr>
          <p:cNvPr id="1320" name="Google Shape;1320;p43"/>
          <p:cNvCxnSpPr/>
          <p:nvPr/>
        </p:nvCxnSpPr>
        <p:spPr>
          <a:xfrm>
            <a:off x="0" y="1275808"/>
            <a:ext cx="6373906" cy="0"/>
          </a:xfrm>
          <a:prstGeom prst="straightConnector1">
            <a:avLst/>
          </a:prstGeom>
          <a:noFill/>
          <a:ln cap="flat" cmpd="sng" w="34925">
            <a:solidFill>
              <a:srgbClr val="62A844"/>
            </a:solidFill>
            <a:prstDash val="dot"/>
            <a:miter lim="8000"/>
            <a:headEnd len="sm" w="sm" type="none"/>
            <a:tailEnd len="sm" w="sm" type="none"/>
          </a:ln>
        </p:spPr>
      </p:cxnSp>
      <p:sp>
        <p:nvSpPr>
          <p:cNvPr id="1321" name="Google Shape;1321;p43"/>
          <p:cNvSpPr/>
          <p:nvPr/>
        </p:nvSpPr>
        <p:spPr>
          <a:xfrm flipH="1">
            <a:off x="586945" y="1690062"/>
            <a:ext cx="5801632" cy="357020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Medir la circularidad convierte una buena intención </a:t>
            </a:r>
            <a:endParaRPr/>
          </a:p>
          <a:p>
            <a:pPr indent="0" lvl="0" marL="0" marR="0" rtl="0" algn="l">
              <a:spcBef>
                <a:spcPts val="0"/>
              </a:spcBef>
              <a:spcAft>
                <a:spcPts val="0"/>
              </a:spcAft>
              <a:buNone/>
            </a:pPr>
            <a:r>
              <a:rPr b="1" i="1" lang="en-US" sz="2000">
                <a:solidFill>
                  <a:srgbClr val="262626"/>
                </a:solidFill>
                <a:latin typeface="Calibri"/>
                <a:ea typeface="Calibri"/>
                <a:cs typeface="Calibri"/>
                <a:sym typeface="Calibri"/>
              </a:rPr>
              <a:t>en una práctica de gestión.</a:t>
            </a:r>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La medición ayuda a los equipos 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detectar el desperdicio oculto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comparar las prácticas actuales con las mejoradas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identificar oportunidades de ahorro de costes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justificar las decisiones de inversión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mostrar el progreso a los directivos, al personal y a los huéspedes</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La realidad de las pymes:</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A menudo, un simple seguimiento es suficiente para tomar mejores decisiones.</a:t>
            </a:r>
            <a:endParaRPr/>
          </a:p>
        </p:txBody>
      </p:sp>
      <p:sp>
        <p:nvSpPr>
          <p:cNvPr id="1322" name="Google Shape;1322;p43"/>
          <p:cNvSpPr/>
          <p:nvPr/>
        </p:nvSpPr>
        <p:spPr>
          <a:xfrm>
            <a:off x="664043" y="6134322"/>
            <a:ext cx="4466757" cy="242722"/>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323" name="Google Shape;1323;p43"/>
          <p:cNvSpPr txBox="1"/>
          <p:nvPr/>
        </p:nvSpPr>
        <p:spPr>
          <a:xfrm>
            <a:off x="790042" y="6057378"/>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pic>
        <p:nvPicPr>
          <p:cNvPr id="1324" name="Google Shape;1324;p43"/>
          <p:cNvPicPr preferRelativeResize="0"/>
          <p:nvPr/>
        </p:nvPicPr>
        <p:blipFill>
          <a:blip r:embed="rId3">
            <a:alphaModFix/>
          </a:blip>
          <a:stretch>
            <a:fillRect/>
          </a:stretch>
        </p:blipFill>
        <p:spPr>
          <a:xfrm>
            <a:off x="6832900" y="-128875"/>
            <a:ext cx="5359101" cy="3407425"/>
          </a:xfrm>
          <a:prstGeom prst="rect">
            <a:avLst/>
          </a:prstGeom>
          <a:noFill/>
          <a:ln>
            <a:noFill/>
          </a:ln>
        </p:spPr>
      </p:pic>
      <p:sp>
        <p:nvSpPr>
          <p:cNvPr id="1325" name="Google Shape;1325;p43"/>
          <p:cNvSpPr txBox="1"/>
          <p:nvPr/>
        </p:nvSpPr>
        <p:spPr>
          <a:xfrm>
            <a:off x="1546043" y="61343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1326" name="Google Shape;1326;p43"/>
          <p:cNvSpPr txBox="1"/>
          <p:nvPr/>
        </p:nvSpPr>
        <p:spPr>
          <a:xfrm>
            <a:off x="2140042" y="6134322"/>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Análisis de datos en el sector hotelero</a:t>
            </a:r>
            <a:endParaRPr/>
          </a:p>
        </p:txBody>
      </p:sp>
      <p:pic>
        <p:nvPicPr>
          <p:cNvPr descr="The image is a layout template for a nonprofit organization's annual report, featuring sections for organization details, impact, vision, mission, and project descriptions.&#10;&#10;KI-generierte Inhalte können fehlerhaft sein." id="1327" name="Google Shape;1327;p43"/>
          <p:cNvPicPr preferRelativeResize="0"/>
          <p:nvPr/>
        </p:nvPicPr>
        <p:blipFill rotWithShape="1">
          <a:blip r:embed="rId4">
            <a:alphaModFix/>
          </a:blip>
          <a:srcRect b="0" l="0" r="0" t="0"/>
          <a:stretch/>
        </p:blipFill>
        <p:spPr>
          <a:xfrm rot="-550843">
            <a:off x="6895999" y="786289"/>
            <a:ext cx="2582776" cy="3804360"/>
          </a:xfrm>
          <a:prstGeom prst="rect">
            <a:avLst/>
          </a:prstGeom>
          <a:noFill/>
          <a:ln cap="flat" cmpd="sng" w="952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pic>
        <p:nvPicPr>
          <p:cNvPr descr="The image presents a detailed overview of a funding initiative, including statistics on volunteer engagement, financial contributions, and strategic outcomes, with a focus on community projects and corporate partnerships.&#10;&#10;KI-generierte Inhalte können fehlerhaft sein." id="1328" name="Google Shape;1328;p43"/>
          <p:cNvPicPr preferRelativeResize="0"/>
          <p:nvPr/>
        </p:nvPicPr>
        <p:blipFill rotWithShape="1">
          <a:blip r:embed="rId5">
            <a:alphaModFix/>
          </a:blip>
          <a:srcRect b="0" l="0" r="0" t="0"/>
          <a:stretch/>
        </p:blipFill>
        <p:spPr>
          <a:xfrm rot="755573">
            <a:off x="8868783" y="2567844"/>
            <a:ext cx="2582776" cy="3747555"/>
          </a:xfrm>
          <a:prstGeom prst="rect">
            <a:avLst/>
          </a:prstGeom>
          <a:noFill/>
          <a:ln cap="flat" cmpd="sng" w="9525">
            <a:solidFill>
              <a:schemeClr val="dk1"/>
            </a:solidFill>
            <a:prstDash val="solid"/>
            <a:round/>
            <a:headEnd len="sm" w="sm" type="none"/>
            <a:tailEnd len="sm" w="sm" type="none"/>
          </a:ln>
          <a:effectLst>
            <a:outerShdw blurRad="50800" rotWithShape="0" algn="tl" dir="2700000" dist="38100">
              <a:srgbClr val="000000">
                <a:alpha val="4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44"/>
          <p:cNvSpPr/>
          <p:nvPr/>
        </p:nvSpPr>
        <p:spPr>
          <a:xfrm>
            <a:off x="11331615" y="4283748"/>
            <a:ext cx="752355" cy="245271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334" name="Google Shape;1334;p44"/>
          <p:cNvGrpSpPr/>
          <p:nvPr/>
        </p:nvGrpSpPr>
        <p:grpSpPr>
          <a:xfrm>
            <a:off x="379911" y="1421466"/>
            <a:ext cx="1433695" cy="3031072"/>
            <a:chOff x="531450" y="747750"/>
            <a:chExt cx="1346700" cy="2847150"/>
          </a:xfrm>
        </p:grpSpPr>
        <p:sp>
          <p:nvSpPr>
            <p:cNvPr id="1335" name="Google Shape;1335;p44"/>
            <p:cNvSpPr/>
            <p:nvPr/>
          </p:nvSpPr>
          <p:spPr>
            <a:xfrm rot="10800000">
              <a:off x="531450" y="2248200"/>
              <a:ext cx="1346700" cy="1346700"/>
            </a:xfrm>
            <a:prstGeom prst="arc">
              <a:avLst>
                <a:gd fmla="val 10811050" name="adj1"/>
                <a:gd fmla="val 0" name="adj2"/>
              </a:avLst>
            </a:prstGeom>
            <a:noFill/>
            <a:ln cap="flat" cmpd="sng" w="76200">
              <a:solidFill>
                <a:srgbClr val="62A84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1336" name="Google Shape;1336;p44"/>
            <p:cNvCxnSpPr>
              <a:stCxn id="1335" idx="2"/>
            </p:cNvCxnSpPr>
            <p:nvPr/>
          </p:nvCxnSpPr>
          <p:spPr>
            <a:xfrm rot="10800000">
              <a:off x="531450" y="747750"/>
              <a:ext cx="0" cy="2173800"/>
            </a:xfrm>
            <a:prstGeom prst="straightConnector1">
              <a:avLst/>
            </a:prstGeom>
            <a:noFill/>
            <a:ln cap="flat" cmpd="sng" w="76200">
              <a:solidFill>
                <a:srgbClr val="62A844"/>
              </a:solidFill>
              <a:prstDash val="solid"/>
              <a:round/>
              <a:headEnd len="sm" w="sm" type="none"/>
              <a:tailEnd len="sm" w="sm" type="none"/>
            </a:ln>
          </p:spPr>
        </p:cxnSp>
        <p:grpSp>
          <p:nvGrpSpPr>
            <p:cNvPr id="1337" name="Google Shape;1337;p44"/>
            <p:cNvGrpSpPr/>
            <p:nvPr/>
          </p:nvGrpSpPr>
          <p:grpSpPr>
            <a:xfrm>
              <a:off x="836677" y="2156250"/>
              <a:ext cx="736471" cy="1142036"/>
              <a:chOff x="836677" y="2156250"/>
              <a:chExt cx="736471" cy="1142036"/>
            </a:xfrm>
          </p:grpSpPr>
          <p:cxnSp>
            <p:nvCxnSpPr>
              <p:cNvPr id="1338" name="Google Shape;1338;p44"/>
              <p:cNvCxnSpPr/>
              <p:nvPr/>
            </p:nvCxnSpPr>
            <p:spPr>
              <a:xfrm rot="10800000">
                <a:off x="1200425"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39" name="Google Shape;1339;p44"/>
              <p:cNvGrpSpPr/>
              <p:nvPr/>
            </p:nvGrpSpPr>
            <p:grpSpPr>
              <a:xfrm>
                <a:off x="836677" y="2561257"/>
                <a:ext cx="736471" cy="737029"/>
                <a:chOff x="836677" y="2561257"/>
                <a:chExt cx="736471" cy="737029"/>
              </a:xfrm>
            </p:grpSpPr>
            <p:sp>
              <p:nvSpPr>
                <p:cNvPr id="1340" name="Google Shape;1340;p44"/>
                <p:cNvSpPr/>
                <p:nvPr/>
              </p:nvSpPr>
              <p:spPr>
                <a:xfrm>
                  <a:off x="83667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41" name="Google Shape;1341;p44"/>
                <p:cNvSpPr/>
                <p:nvPr/>
              </p:nvSpPr>
              <p:spPr>
                <a:xfrm>
                  <a:off x="94863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700"/>
                    <a:buFont typeface="Calibri"/>
                    <a:buNone/>
                  </a:pPr>
                  <a:r>
                    <a:t/>
                  </a:r>
                  <a:endParaRPr sz="1700">
                    <a:solidFill>
                      <a:schemeClr val="accent1"/>
                    </a:solidFill>
                    <a:latin typeface="Calibri"/>
                    <a:ea typeface="Calibri"/>
                    <a:cs typeface="Calibri"/>
                    <a:sym typeface="Calibri"/>
                  </a:endParaRPr>
                </a:p>
              </p:txBody>
            </p:sp>
          </p:grpSp>
        </p:grpSp>
      </p:grpSp>
      <p:grpSp>
        <p:nvGrpSpPr>
          <p:cNvPr id="1342" name="Google Shape;1342;p44"/>
          <p:cNvGrpSpPr/>
          <p:nvPr/>
        </p:nvGrpSpPr>
        <p:grpSpPr>
          <a:xfrm>
            <a:off x="3247805" y="2920953"/>
            <a:ext cx="1433694" cy="1531584"/>
            <a:chOff x="3225325" y="2156250"/>
            <a:chExt cx="1346700" cy="1438650"/>
          </a:xfrm>
        </p:grpSpPr>
        <p:sp>
          <p:nvSpPr>
            <p:cNvPr id="1343" name="Google Shape;1343;p44"/>
            <p:cNvSpPr/>
            <p:nvPr/>
          </p:nvSpPr>
          <p:spPr>
            <a:xfrm rot="10800000">
              <a:off x="3225325" y="2248200"/>
              <a:ext cx="1346700" cy="1346700"/>
            </a:xfrm>
            <a:prstGeom prst="arc">
              <a:avLst>
                <a:gd fmla="val 10811050" name="adj1"/>
                <a:gd fmla="val 0" name="adj2"/>
              </a:avLst>
            </a:prstGeom>
            <a:noFill/>
            <a:ln cap="flat" cmpd="sng" w="76200">
              <a:solidFill>
                <a:srgbClr val="0289A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344" name="Google Shape;1344;p44"/>
            <p:cNvGrpSpPr/>
            <p:nvPr/>
          </p:nvGrpSpPr>
          <p:grpSpPr>
            <a:xfrm>
              <a:off x="3530407" y="2156250"/>
              <a:ext cx="736471" cy="1142036"/>
              <a:chOff x="3530407" y="2156250"/>
              <a:chExt cx="736471" cy="1142036"/>
            </a:xfrm>
          </p:grpSpPr>
          <p:cxnSp>
            <p:nvCxnSpPr>
              <p:cNvPr id="1345" name="Google Shape;1345;p44"/>
              <p:cNvCxnSpPr/>
              <p:nvPr/>
            </p:nvCxnSpPr>
            <p:spPr>
              <a:xfrm rot="10800000">
                <a:off x="3898644"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46" name="Google Shape;1346;p44"/>
              <p:cNvGrpSpPr/>
              <p:nvPr/>
            </p:nvGrpSpPr>
            <p:grpSpPr>
              <a:xfrm>
                <a:off x="3530407" y="2561257"/>
                <a:ext cx="736471" cy="737029"/>
                <a:chOff x="3530407" y="2561257"/>
                <a:chExt cx="736471" cy="737029"/>
              </a:xfrm>
            </p:grpSpPr>
            <p:sp>
              <p:nvSpPr>
                <p:cNvPr id="1347" name="Google Shape;1347;p44"/>
                <p:cNvSpPr/>
                <p:nvPr/>
              </p:nvSpPr>
              <p:spPr>
                <a:xfrm>
                  <a:off x="353040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48" name="Google Shape;1348;p44"/>
                <p:cNvSpPr/>
                <p:nvPr/>
              </p:nvSpPr>
              <p:spPr>
                <a:xfrm>
                  <a:off x="3643185"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3"/>
                    </a:solidFill>
                    <a:latin typeface="Calibri"/>
                    <a:ea typeface="Calibri"/>
                    <a:cs typeface="Calibri"/>
                    <a:sym typeface="Calibri"/>
                  </a:endParaRPr>
                </a:p>
              </p:txBody>
            </p:sp>
          </p:grpSp>
        </p:grpSp>
      </p:grpSp>
      <p:grpSp>
        <p:nvGrpSpPr>
          <p:cNvPr id="1349" name="Google Shape;1349;p44"/>
          <p:cNvGrpSpPr/>
          <p:nvPr/>
        </p:nvGrpSpPr>
        <p:grpSpPr>
          <a:xfrm>
            <a:off x="6115486" y="2920952"/>
            <a:ext cx="1433694" cy="1531584"/>
            <a:chOff x="5919000" y="2156250"/>
            <a:chExt cx="1346700" cy="1438650"/>
          </a:xfrm>
        </p:grpSpPr>
        <p:sp>
          <p:nvSpPr>
            <p:cNvPr id="1350" name="Google Shape;1350;p44"/>
            <p:cNvSpPr/>
            <p:nvPr/>
          </p:nvSpPr>
          <p:spPr>
            <a:xfrm rot="10800000">
              <a:off x="5919000" y="2248200"/>
              <a:ext cx="1346700" cy="1346700"/>
            </a:xfrm>
            <a:prstGeom prst="arc">
              <a:avLst>
                <a:gd fmla="val 10811050" name="adj1"/>
                <a:gd fmla="val 0" name="adj2"/>
              </a:avLst>
            </a:prstGeom>
            <a:noFill/>
            <a:ln cap="flat" cmpd="sng" w="76200">
              <a:solidFill>
                <a:srgbClr val="EABB2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1351" name="Google Shape;1351;p44"/>
            <p:cNvCxnSpPr/>
            <p:nvPr/>
          </p:nvCxnSpPr>
          <p:spPr>
            <a:xfrm rot="10800000">
              <a:off x="6592350"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52" name="Google Shape;1352;p44"/>
            <p:cNvGrpSpPr/>
            <p:nvPr/>
          </p:nvGrpSpPr>
          <p:grpSpPr>
            <a:xfrm>
              <a:off x="6224137" y="2561257"/>
              <a:ext cx="736471" cy="737029"/>
              <a:chOff x="6224137" y="2561257"/>
              <a:chExt cx="736471" cy="737029"/>
            </a:xfrm>
          </p:grpSpPr>
          <p:sp>
            <p:nvSpPr>
              <p:cNvPr id="1353" name="Google Shape;1353;p44"/>
              <p:cNvSpPr/>
              <p:nvPr/>
            </p:nvSpPr>
            <p:spPr>
              <a:xfrm>
                <a:off x="622413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54" name="Google Shape;1354;p44"/>
              <p:cNvSpPr/>
              <p:nvPr/>
            </p:nvSpPr>
            <p:spPr>
              <a:xfrm>
                <a:off x="6336910"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5"/>
                  </a:solidFill>
                  <a:latin typeface="Calibri"/>
                  <a:ea typeface="Calibri"/>
                  <a:cs typeface="Calibri"/>
                  <a:sym typeface="Calibri"/>
                </a:endParaRPr>
              </a:p>
            </p:txBody>
          </p:sp>
        </p:grpSp>
      </p:grpSp>
      <p:grpSp>
        <p:nvGrpSpPr>
          <p:cNvPr id="1355" name="Google Shape;1355;p44"/>
          <p:cNvGrpSpPr/>
          <p:nvPr/>
        </p:nvGrpSpPr>
        <p:grpSpPr>
          <a:xfrm>
            <a:off x="1812145" y="3025683"/>
            <a:ext cx="1437209" cy="1542231"/>
            <a:chOff x="1876776" y="2254625"/>
            <a:chExt cx="1350000" cy="1448650"/>
          </a:xfrm>
        </p:grpSpPr>
        <p:sp>
          <p:nvSpPr>
            <p:cNvPr id="1356" name="Google Shape;1356;p44"/>
            <p:cNvSpPr/>
            <p:nvPr/>
          </p:nvSpPr>
          <p:spPr>
            <a:xfrm>
              <a:off x="1876776" y="2254625"/>
              <a:ext cx="1350000" cy="1350000"/>
            </a:xfrm>
            <a:prstGeom prst="arc">
              <a:avLst>
                <a:gd fmla="val 10811050" name="adj1"/>
                <a:gd fmla="val 0" name="adj2"/>
              </a:avLst>
            </a:prstGeom>
            <a:noFill/>
            <a:ln cap="flat" cmpd="sng" w="76200">
              <a:solidFill>
                <a:srgbClr val="3D82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357" name="Google Shape;1357;p44"/>
            <p:cNvGrpSpPr/>
            <p:nvPr/>
          </p:nvGrpSpPr>
          <p:grpSpPr>
            <a:xfrm>
              <a:off x="2183542" y="2561257"/>
              <a:ext cx="736471" cy="1142018"/>
              <a:chOff x="2183542" y="2561257"/>
              <a:chExt cx="736471" cy="1142018"/>
            </a:xfrm>
          </p:grpSpPr>
          <p:cxnSp>
            <p:nvCxnSpPr>
              <p:cNvPr id="1358" name="Google Shape;1358;p44"/>
              <p:cNvCxnSpPr/>
              <p:nvPr/>
            </p:nvCxnSpPr>
            <p:spPr>
              <a:xfrm rot="10800000">
                <a:off x="25518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59" name="Google Shape;1359;p44"/>
              <p:cNvGrpSpPr/>
              <p:nvPr/>
            </p:nvGrpSpPr>
            <p:grpSpPr>
              <a:xfrm>
                <a:off x="2183542" y="2561257"/>
                <a:ext cx="736471" cy="737029"/>
                <a:chOff x="2183542" y="2561257"/>
                <a:chExt cx="736471" cy="737029"/>
              </a:xfrm>
            </p:grpSpPr>
            <p:sp>
              <p:nvSpPr>
                <p:cNvPr id="1360" name="Google Shape;1360;p44"/>
                <p:cNvSpPr/>
                <p:nvPr/>
              </p:nvSpPr>
              <p:spPr>
                <a:xfrm>
                  <a:off x="218354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1" name="Google Shape;1361;p44"/>
                <p:cNvSpPr/>
                <p:nvPr/>
              </p:nvSpPr>
              <p:spPr>
                <a:xfrm>
                  <a:off x="2296297"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2"/>
                    </a:solidFill>
                    <a:latin typeface="Calibri"/>
                    <a:ea typeface="Calibri"/>
                    <a:cs typeface="Calibri"/>
                    <a:sym typeface="Calibri"/>
                  </a:endParaRPr>
                </a:p>
              </p:txBody>
            </p:sp>
          </p:grpSp>
        </p:grpSp>
      </p:grpSp>
      <p:grpSp>
        <p:nvGrpSpPr>
          <p:cNvPr id="1362" name="Google Shape;1362;p44"/>
          <p:cNvGrpSpPr/>
          <p:nvPr/>
        </p:nvGrpSpPr>
        <p:grpSpPr>
          <a:xfrm>
            <a:off x="4679881" y="3025684"/>
            <a:ext cx="1437208" cy="1542231"/>
            <a:chOff x="4570501" y="2254625"/>
            <a:chExt cx="1350000" cy="1448650"/>
          </a:xfrm>
        </p:grpSpPr>
        <p:sp>
          <p:nvSpPr>
            <p:cNvPr id="1363" name="Google Shape;1363;p44"/>
            <p:cNvSpPr/>
            <p:nvPr/>
          </p:nvSpPr>
          <p:spPr>
            <a:xfrm>
              <a:off x="4570501" y="2254625"/>
              <a:ext cx="1350000" cy="1350000"/>
            </a:xfrm>
            <a:prstGeom prst="arc">
              <a:avLst>
                <a:gd fmla="val 10811050" name="adj1"/>
                <a:gd fmla="val 0" name="adj2"/>
              </a:avLst>
            </a:prstGeom>
            <a:noFill/>
            <a:ln cap="flat" cmpd="sng" w="76200">
              <a:solidFill>
                <a:srgbClr val="06677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364" name="Google Shape;1364;p44"/>
            <p:cNvGrpSpPr/>
            <p:nvPr/>
          </p:nvGrpSpPr>
          <p:grpSpPr>
            <a:xfrm>
              <a:off x="4877272" y="2561257"/>
              <a:ext cx="736471" cy="1142018"/>
              <a:chOff x="4877272" y="2561257"/>
              <a:chExt cx="736471" cy="1142018"/>
            </a:xfrm>
          </p:grpSpPr>
          <p:cxnSp>
            <p:nvCxnSpPr>
              <p:cNvPr id="1365" name="Google Shape;1365;p44"/>
              <p:cNvCxnSpPr/>
              <p:nvPr/>
            </p:nvCxnSpPr>
            <p:spPr>
              <a:xfrm rot="10800000">
                <a:off x="52455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66" name="Google Shape;1366;p44"/>
              <p:cNvGrpSpPr/>
              <p:nvPr/>
            </p:nvGrpSpPr>
            <p:grpSpPr>
              <a:xfrm>
                <a:off x="4877272" y="2561257"/>
                <a:ext cx="736471" cy="737029"/>
                <a:chOff x="4877272" y="2561257"/>
                <a:chExt cx="736471" cy="737029"/>
              </a:xfrm>
            </p:grpSpPr>
            <p:sp>
              <p:nvSpPr>
                <p:cNvPr id="1367" name="Google Shape;1367;p44"/>
                <p:cNvSpPr/>
                <p:nvPr/>
              </p:nvSpPr>
              <p:spPr>
                <a:xfrm>
                  <a:off x="487727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68" name="Google Shape;1368;p44"/>
                <p:cNvSpPr/>
                <p:nvPr/>
              </p:nvSpPr>
              <p:spPr>
                <a:xfrm>
                  <a:off x="499007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4"/>
                    </a:solidFill>
                    <a:latin typeface="Calibri"/>
                    <a:ea typeface="Calibri"/>
                    <a:cs typeface="Calibri"/>
                    <a:sym typeface="Calibri"/>
                  </a:endParaRPr>
                </a:p>
              </p:txBody>
            </p:sp>
          </p:grpSp>
        </p:grpSp>
      </p:grpSp>
      <p:grpSp>
        <p:nvGrpSpPr>
          <p:cNvPr id="1369" name="Google Shape;1369;p44"/>
          <p:cNvGrpSpPr/>
          <p:nvPr/>
        </p:nvGrpSpPr>
        <p:grpSpPr>
          <a:xfrm>
            <a:off x="10435674" y="3050038"/>
            <a:ext cx="1437207" cy="3807962"/>
            <a:chOff x="7264226" y="2254625"/>
            <a:chExt cx="1350000" cy="3576900"/>
          </a:xfrm>
        </p:grpSpPr>
        <p:cxnSp>
          <p:nvCxnSpPr>
            <p:cNvPr id="1370" name="Google Shape;1370;p44"/>
            <p:cNvCxnSpPr/>
            <p:nvPr/>
          </p:nvCxnSpPr>
          <p:spPr>
            <a:xfrm rot="10800000">
              <a:off x="8614214" y="2929625"/>
              <a:ext cx="0" cy="2901900"/>
            </a:xfrm>
            <a:prstGeom prst="straightConnector1">
              <a:avLst/>
            </a:prstGeom>
            <a:noFill/>
            <a:ln cap="flat" cmpd="sng" w="76200">
              <a:solidFill>
                <a:srgbClr val="0289AE"/>
              </a:solidFill>
              <a:prstDash val="solid"/>
              <a:round/>
              <a:headEnd len="sm" w="sm" type="none"/>
              <a:tailEnd len="sm" w="sm" type="none"/>
            </a:ln>
          </p:spPr>
        </p:cxnSp>
        <p:sp>
          <p:nvSpPr>
            <p:cNvPr id="1371" name="Google Shape;1371;p44"/>
            <p:cNvSpPr/>
            <p:nvPr/>
          </p:nvSpPr>
          <p:spPr>
            <a:xfrm>
              <a:off x="7264226" y="2254625"/>
              <a:ext cx="1350000" cy="1350000"/>
            </a:xfrm>
            <a:prstGeom prst="arc">
              <a:avLst>
                <a:gd fmla="val 10811050" name="adj1"/>
                <a:gd fmla="val 0" name="adj2"/>
              </a:avLst>
            </a:prstGeom>
            <a:noFill/>
            <a:ln cap="flat" cmpd="sng" w="76200">
              <a:solidFill>
                <a:srgbClr val="0289AE"/>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372" name="Google Shape;1372;p44"/>
            <p:cNvGrpSpPr/>
            <p:nvPr/>
          </p:nvGrpSpPr>
          <p:grpSpPr>
            <a:xfrm>
              <a:off x="7570887" y="2561257"/>
              <a:ext cx="736471" cy="1142018"/>
              <a:chOff x="7570887" y="2561257"/>
              <a:chExt cx="736471" cy="1142018"/>
            </a:xfrm>
          </p:grpSpPr>
          <p:cxnSp>
            <p:nvCxnSpPr>
              <p:cNvPr id="1373" name="Google Shape;1373;p44"/>
              <p:cNvCxnSpPr/>
              <p:nvPr/>
            </p:nvCxnSpPr>
            <p:spPr>
              <a:xfrm rot="10800000">
                <a:off x="7939225"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74" name="Google Shape;1374;p44"/>
              <p:cNvGrpSpPr/>
              <p:nvPr/>
            </p:nvGrpSpPr>
            <p:grpSpPr>
              <a:xfrm>
                <a:off x="7570887" y="2561257"/>
                <a:ext cx="736471" cy="737029"/>
                <a:chOff x="7570887" y="2561257"/>
                <a:chExt cx="736471" cy="737029"/>
              </a:xfrm>
            </p:grpSpPr>
            <p:sp>
              <p:nvSpPr>
                <p:cNvPr id="1375" name="Google Shape;1375;p44"/>
                <p:cNvSpPr/>
                <p:nvPr/>
              </p:nvSpPr>
              <p:spPr>
                <a:xfrm>
                  <a:off x="757088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76" name="Google Shape;1376;p44"/>
                <p:cNvSpPr/>
                <p:nvPr/>
              </p:nvSpPr>
              <p:spPr>
                <a:xfrm>
                  <a:off x="768452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6"/>
                    </a:solidFill>
                    <a:latin typeface="Calibri"/>
                    <a:ea typeface="Calibri"/>
                    <a:cs typeface="Calibri"/>
                    <a:sym typeface="Calibri"/>
                  </a:endParaRPr>
                </a:p>
              </p:txBody>
            </p:sp>
          </p:grpSp>
        </p:grpSp>
      </p:grpSp>
      <p:grpSp>
        <p:nvGrpSpPr>
          <p:cNvPr id="1377" name="Google Shape;1377;p44"/>
          <p:cNvGrpSpPr/>
          <p:nvPr/>
        </p:nvGrpSpPr>
        <p:grpSpPr>
          <a:xfrm>
            <a:off x="8998881" y="2921498"/>
            <a:ext cx="1433694" cy="1531585"/>
            <a:chOff x="5919000" y="2156250"/>
            <a:chExt cx="1346700" cy="1438650"/>
          </a:xfrm>
        </p:grpSpPr>
        <p:sp>
          <p:nvSpPr>
            <p:cNvPr id="1378" name="Google Shape;1378;p44"/>
            <p:cNvSpPr/>
            <p:nvPr/>
          </p:nvSpPr>
          <p:spPr>
            <a:xfrm rot="10800000">
              <a:off x="5919000" y="2248200"/>
              <a:ext cx="1346700" cy="1346700"/>
            </a:xfrm>
            <a:prstGeom prst="arc">
              <a:avLst>
                <a:gd fmla="val 10811050" name="adj1"/>
                <a:gd fmla="val 0" name="adj2"/>
              </a:avLst>
            </a:prstGeom>
            <a:noFill/>
            <a:ln cap="flat" cmpd="sng" w="76200">
              <a:solidFill>
                <a:srgbClr val="3D824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cxnSp>
          <p:nvCxnSpPr>
            <p:cNvPr id="1379" name="Google Shape;1379;p44"/>
            <p:cNvCxnSpPr/>
            <p:nvPr/>
          </p:nvCxnSpPr>
          <p:spPr>
            <a:xfrm rot="10800000">
              <a:off x="6592350" y="2156250"/>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80" name="Google Shape;1380;p44"/>
            <p:cNvGrpSpPr/>
            <p:nvPr/>
          </p:nvGrpSpPr>
          <p:grpSpPr>
            <a:xfrm>
              <a:off x="6224137" y="2561257"/>
              <a:ext cx="736471" cy="737029"/>
              <a:chOff x="6224137" y="2561257"/>
              <a:chExt cx="736471" cy="737029"/>
            </a:xfrm>
          </p:grpSpPr>
          <p:sp>
            <p:nvSpPr>
              <p:cNvPr id="1381" name="Google Shape;1381;p44"/>
              <p:cNvSpPr/>
              <p:nvPr/>
            </p:nvSpPr>
            <p:spPr>
              <a:xfrm>
                <a:off x="6224137"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82" name="Google Shape;1382;p44"/>
              <p:cNvSpPr/>
              <p:nvPr/>
            </p:nvSpPr>
            <p:spPr>
              <a:xfrm>
                <a:off x="6336910"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5"/>
                  </a:solidFill>
                  <a:latin typeface="Calibri"/>
                  <a:ea typeface="Calibri"/>
                  <a:cs typeface="Calibri"/>
                  <a:sym typeface="Calibri"/>
                </a:endParaRPr>
              </a:p>
            </p:txBody>
          </p:sp>
        </p:grpSp>
      </p:grpSp>
      <p:grpSp>
        <p:nvGrpSpPr>
          <p:cNvPr id="1383" name="Google Shape;1383;p44"/>
          <p:cNvGrpSpPr/>
          <p:nvPr/>
        </p:nvGrpSpPr>
        <p:grpSpPr>
          <a:xfrm>
            <a:off x="7554132" y="3026228"/>
            <a:ext cx="1437208" cy="1542231"/>
            <a:chOff x="4570501" y="2254625"/>
            <a:chExt cx="1350000" cy="1448650"/>
          </a:xfrm>
        </p:grpSpPr>
        <p:sp>
          <p:nvSpPr>
            <p:cNvPr id="1384" name="Google Shape;1384;p44"/>
            <p:cNvSpPr/>
            <p:nvPr/>
          </p:nvSpPr>
          <p:spPr>
            <a:xfrm>
              <a:off x="4570501" y="2254625"/>
              <a:ext cx="1350000" cy="1350000"/>
            </a:xfrm>
            <a:prstGeom prst="arc">
              <a:avLst>
                <a:gd fmla="val 10811050" name="adj1"/>
                <a:gd fmla="val 0" name="adj2"/>
              </a:avLst>
            </a:prstGeom>
            <a:noFill/>
            <a:ln cap="flat" cmpd="sng" w="76200">
              <a:solidFill>
                <a:srgbClr val="62A84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1385" name="Google Shape;1385;p44"/>
            <p:cNvGrpSpPr/>
            <p:nvPr/>
          </p:nvGrpSpPr>
          <p:grpSpPr>
            <a:xfrm>
              <a:off x="4877272" y="2561257"/>
              <a:ext cx="736471" cy="1142018"/>
              <a:chOff x="4877272" y="2561257"/>
              <a:chExt cx="736471" cy="1142018"/>
            </a:xfrm>
          </p:grpSpPr>
          <p:cxnSp>
            <p:nvCxnSpPr>
              <p:cNvPr id="1386" name="Google Shape;1386;p44"/>
              <p:cNvCxnSpPr/>
              <p:nvPr/>
            </p:nvCxnSpPr>
            <p:spPr>
              <a:xfrm rot="10800000">
                <a:off x="5245500" y="3413475"/>
                <a:ext cx="0" cy="289800"/>
              </a:xfrm>
              <a:prstGeom prst="straightConnector1">
                <a:avLst/>
              </a:prstGeom>
              <a:noFill/>
              <a:ln cap="flat" cmpd="sng" w="9525">
                <a:solidFill>
                  <a:schemeClr val="dk2"/>
                </a:solidFill>
                <a:prstDash val="solid"/>
                <a:round/>
                <a:headEnd len="med" w="med" type="oval"/>
                <a:tailEnd len="med" w="med" type="oval"/>
              </a:ln>
            </p:spPr>
          </p:cxnSp>
          <p:grpSp>
            <p:nvGrpSpPr>
              <p:cNvPr id="1387" name="Google Shape;1387;p44"/>
              <p:cNvGrpSpPr/>
              <p:nvPr/>
            </p:nvGrpSpPr>
            <p:grpSpPr>
              <a:xfrm>
                <a:off x="4877272" y="2561257"/>
                <a:ext cx="736471" cy="737029"/>
                <a:chOff x="4877272" y="2561257"/>
                <a:chExt cx="736471" cy="737029"/>
              </a:xfrm>
            </p:grpSpPr>
            <p:sp>
              <p:nvSpPr>
                <p:cNvPr id="1388" name="Google Shape;1388;p44"/>
                <p:cNvSpPr/>
                <p:nvPr/>
              </p:nvSpPr>
              <p:spPr>
                <a:xfrm>
                  <a:off x="4877272" y="2561257"/>
                  <a:ext cx="736471" cy="737029"/>
                </a:xfrm>
                <a:custGeom>
                  <a:rect b="b" l="l" r="r" t="t"/>
                  <a:pathLst>
                    <a:path extrusionOk="0" h="42279" w="42247">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1389" name="Google Shape;1389;p44"/>
                <p:cNvSpPr/>
                <p:nvPr/>
              </p:nvSpPr>
              <p:spPr>
                <a:xfrm>
                  <a:off x="4990072" y="2674263"/>
                  <a:ext cx="510900" cy="5109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spcBef>
                      <a:spcPts val="0"/>
                    </a:spcBef>
                    <a:spcAft>
                      <a:spcPts val="0"/>
                    </a:spcAft>
                    <a:buClr>
                      <a:schemeClr val="dk1"/>
                    </a:buClr>
                    <a:buSzPts val="1100"/>
                    <a:buFont typeface="Arial"/>
                    <a:buNone/>
                  </a:pPr>
                  <a:r>
                    <a:t/>
                  </a:r>
                  <a:endParaRPr sz="1800">
                    <a:solidFill>
                      <a:schemeClr val="accent4"/>
                    </a:solidFill>
                    <a:latin typeface="Calibri"/>
                    <a:ea typeface="Calibri"/>
                    <a:cs typeface="Calibri"/>
                    <a:sym typeface="Calibri"/>
                  </a:endParaRPr>
                </a:p>
              </p:txBody>
            </p:sp>
          </p:grpSp>
        </p:grpSp>
      </p:grpSp>
      <p:sp>
        <p:nvSpPr>
          <p:cNvPr id="1390" name="Google Shape;1390;p44"/>
          <p:cNvSpPr txBox="1"/>
          <p:nvPr/>
        </p:nvSpPr>
        <p:spPr>
          <a:xfrm>
            <a:off x="1912374" y="4217446"/>
            <a:ext cx="1251049" cy="642592"/>
          </a:xfrm>
          <a:prstGeom prst="rect">
            <a:avLst/>
          </a:prstGeom>
          <a:noFill/>
          <a:ln>
            <a:noFill/>
          </a:ln>
        </p:spPr>
        <p:txBody>
          <a:bodyPr anchorCtr="0" anchor="t"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Residuos alimentarios por comensal</a:t>
            </a:r>
            <a:endParaRPr/>
          </a:p>
          <a:p>
            <a:pPr indent="0" lvl="0" marL="0" marR="0" rtl="0" algn="ctr">
              <a:lnSpc>
                <a:spcPct val="101250"/>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391" name="Google Shape;1391;p44"/>
          <p:cNvSpPr txBox="1"/>
          <p:nvPr/>
        </p:nvSpPr>
        <p:spPr>
          <a:xfrm>
            <a:off x="366737" y="2621996"/>
            <a:ext cx="1460254" cy="642592"/>
          </a:xfrm>
          <a:prstGeom prst="rect">
            <a:avLst/>
          </a:prstGeom>
          <a:noFill/>
          <a:ln>
            <a:noFill/>
          </a:ln>
        </p:spPr>
        <p:txBody>
          <a:bodyPr anchorCtr="0" anchor="b"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Cargas de lavandería por habitación ocupada</a:t>
            </a:r>
            <a:endParaRPr/>
          </a:p>
        </p:txBody>
      </p:sp>
      <p:sp>
        <p:nvSpPr>
          <p:cNvPr id="1392" name="Google Shape;1392;p44"/>
          <p:cNvSpPr txBox="1"/>
          <p:nvPr/>
        </p:nvSpPr>
        <p:spPr>
          <a:xfrm>
            <a:off x="3232103" y="2621677"/>
            <a:ext cx="1460254" cy="642911"/>
          </a:xfrm>
          <a:prstGeom prst="rect">
            <a:avLst/>
          </a:prstGeom>
          <a:noFill/>
          <a:ln>
            <a:noFill/>
          </a:ln>
        </p:spPr>
        <p:txBody>
          <a:bodyPr anchorCtr="0" anchor="b"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Uso de envases de productos de aseo por estancia</a:t>
            </a:r>
            <a:endParaRPr/>
          </a:p>
        </p:txBody>
      </p:sp>
      <p:sp>
        <p:nvSpPr>
          <p:cNvPr id="1393" name="Google Shape;1393;p44"/>
          <p:cNvSpPr txBox="1"/>
          <p:nvPr/>
        </p:nvSpPr>
        <p:spPr>
          <a:xfrm>
            <a:off x="4668407" y="4217446"/>
            <a:ext cx="1460254" cy="642911"/>
          </a:xfrm>
          <a:prstGeom prst="rect">
            <a:avLst/>
          </a:prstGeom>
          <a:noFill/>
          <a:ln>
            <a:noFill/>
          </a:ln>
        </p:spPr>
        <p:txBody>
          <a:bodyPr anchorCtr="0" anchor="t"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Consumo de agua en zonas de alta demanda</a:t>
            </a:r>
            <a:endParaRPr/>
          </a:p>
          <a:p>
            <a:pPr indent="0" lvl="0" marL="0" marR="0" rtl="0" algn="ctr">
              <a:lnSpc>
                <a:spcPct val="101250"/>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394" name="Google Shape;1394;p44"/>
          <p:cNvSpPr txBox="1"/>
          <p:nvPr/>
        </p:nvSpPr>
        <p:spPr>
          <a:xfrm>
            <a:off x="7582515" y="4217446"/>
            <a:ext cx="1460254" cy="642592"/>
          </a:xfrm>
          <a:prstGeom prst="rect">
            <a:avLst/>
          </a:prstGeom>
          <a:noFill/>
          <a:ln>
            <a:noFill/>
          </a:ln>
        </p:spPr>
        <p:txBody>
          <a:bodyPr anchorCtr="0" anchor="t"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Porcentaje de compras de recambios/a granel</a:t>
            </a:r>
            <a:endParaRPr/>
          </a:p>
          <a:p>
            <a:pPr indent="0" lvl="0" marL="0" marR="0" rtl="0" algn="ctr">
              <a:lnSpc>
                <a:spcPct val="101250"/>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395" name="Google Shape;1395;p44"/>
          <p:cNvSpPr txBox="1"/>
          <p:nvPr/>
        </p:nvSpPr>
        <p:spPr>
          <a:xfrm>
            <a:off x="6095481" y="2621996"/>
            <a:ext cx="1460254" cy="642592"/>
          </a:xfrm>
          <a:prstGeom prst="rect">
            <a:avLst/>
          </a:prstGeom>
          <a:noFill/>
          <a:ln>
            <a:noFill/>
          </a:ln>
        </p:spPr>
        <p:txBody>
          <a:bodyPr anchorCtr="0" anchor="b"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Índice de reparación frente a sustitución</a:t>
            </a:r>
            <a:endParaRPr/>
          </a:p>
        </p:txBody>
      </p:sp>
      <p:sp>
        <p:nvSpPr>
          <p:cNvPr id="1396" name="Google Shape;1396;p44"/>
          <p:cNvSpPr txBox="1"/>
          <p:nvPr/>
        </p:nvSpPr>
        <p:spPr>
          <a:xfrm>
            <a:off x="8979862" y="2621677"/>
            <a:ext cx="1460254" cy="642911"/>
          </a:xfrm>
          <a:prstGeom prst="rect">
            <a:avLst/>
          </a:prstGeom>
          <a:noFill/>
          <a:ln>
            <a:noFill/>
          </a:ln>
        </p:spPr>
        <p:txBody>
          <a:bodyPr anchorCtr="0" anchor="b"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Unidades de envase por entrega</a:t>
            </a:r>
            <a:endParaRPr/>
          </a:p>
        </p:txBody>
      </p:sp>
      <p:sp>
        <p:nvSpPr>
          <p:cNvPr id="1397" name="Google Shape;1397;p44"/>
          <p:cNvSpPr txBox="1"/>
          <p:nvPr/>
        </p:nvSpPr>
        <p:spPr>
          <a:xfrm>
            <a:off x="10444817" y="4217446"/>
            <a:ext cx="1350403" cy="642911"/>
          </a:xfrm>
          <a:prstGeom prst="rect">
            <a:avLst/>
          </a:prstGeom>
          <a:noFill/>
          <a:ln>
            <a:noFill/>
          </a:ln>
        </p:spPr>
        <p:txBody>
          <a:bodyPr anchorCtr="0" anchor="t" bIns="91425" lIns="91425" spcFirstLastPara="1" rIns="91425" wrap="square" tIns="91425">
            <a:noAutofit/>
          </a:bodyPr>
          <a:lstStyle/>
          <a:p>
            <a:pPr indent="0" lvl="0" marL="0" marR="0" rtl="0" algn="ctr">
              <a:lnSpc>
                <a:spcPct val="101250"/>
              </a:lnSpc>
              <a:spcBef>
                <a:spcPts val="0"/>
              </a:spcBef>
              <a:spcAft>
                <a:spcPts val="0"/>
              </a:spcAft>
              <a:buNone/>
            </a:pPr>
            <a:r>
              <a:rPr lang="en-US" sz="1600">
                <a:solidFill>
                  <a:srgbClr val="262626"/>
                </a:solidFill>
                <a:latin typeface="Calibri"/>
                <a:ea typeface="Calibri"/>
                <a:cs typeface="Calibri"/>
                <a:sym typeface="Calibri"/>
              </a:rPr>
              <a:t>Unidades de envase por entrega</a:t>
            </a:r>
            <a:endParaRPr/>
          </a:p>
          <a:p>
            <a:pPr indent="0" lvl="0" marL="0" marR="0" rtl="0" algn="ctr">
              <a:lnSpc>
                <a:spcPct val="101250"/>
              </a:lnSpc>
              <a:spcBef>
                <a:spcPts val="0"/>
              </a:spcBef>
              <a:spcAft>
                <a:spcPts val="0"/>
              </a:spcAft>
              <a:buNone/>
            </a:pPr>
            <a:r>
              <a:t/>
            </a:r>
            <a:endParaRPr sz="1600">
              <a:solidFill>
                <a:srgbClr val="262626"/>
              </a:solidFill>
              <a:latin typeface="Calibri"/>
              <a:ea typeface="Calibri"/>
              <a:cs typeface="Calibri"/>
              <a:sym typeface="Calibri"/>
            </a:endParaRPr>
          </a:p>
        </p:txBody>
      </p:sp>
      <p:sp>
        <p:nvSpPr>
          <p:cNvPr id="1398" name="Google Shape;1398;p44"/>
          <p:cNvSpPr txBox="1"/>
          <p:nvPr/>
        </p:nvSpPr>
        <p:spPr>
          <a:xfrm>
            <a:off x="429114" y="305913"/>
            <a:ext cx="846088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Indicadores clave de circularidad sencillos para pymes del sector hostelero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399" name="Google Shape;1399;p44"/>
          <p:cNvCxnSpPr/>
          <p:nvPr/>
        </p:nvCxnSpPr>
        <p:spPr>
          <a:xfrm>
            <a:off x="0" y="1421351"/>
            <a:ext cx="6373906" cy="0"/>
          </a:xfrm>
          <a:prstGeom prst="straightConnector1">
            <a:avLst/>
          </a:prstGeom>
          <a:noFill/>
          <a:ln cap="flat" cmpd="sng" w="34925">
            <a:solidFill>
              <a:srgbClr val="62A844"/>
            </a:solidFill>
            <a:prstDash val="dot"/>
            <a:miter lim="8000"/>
            <a:headEnd len="sm" w="sm" type="none"/>
            <a:tailEnd len="sm" w="sm" type="none"/>
          </a:ln>
        </p:spPr>
      </p:cxnSp>
      <p:sp>
        <p:nvSpPr>
          <p:cNvPr id="1400" name="Google Shape;1400;p44"/>
          <p:cNvSpPr txBox="1"/>
          <p:nvPr/>
        </p:nvSpPr>
        <p:spPr>
          <a:xfrm>
            <a:off x="815707"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62A844"/>
                </a:solidFill>
                <a:latin typeface="Calibri"/>
                <a:ea typeface="Calibri"/>
                <a:cs typeface="Calibri"/>
                <a:sym typeface="Calibri"/>
              </a:rPr>
              <a:t>01</a:t>
            </a:r>
            <a:endParaRPr b="1" sz="2200">
              <a:solidFill>
                <a:srgbClr val="62A844"/>
              </a:solidFill>
              <a:latin typeface="Calibri"/>
              <a:ea typeface="Calibri"/>
              <a:cs typeface="Calibri"/>
              <a:sym typeface="Calibri"/>
            </a:endParaRPr>
          </a:p>
        </p:txBody>
      </p:sp>
      <p:sp>
        <p:nvSpPr>
          <p:cNvPr id="1401" name="Google Shape;1401;p44"/>
          <p:cNvSpPr txBox="1"/>
          <p:nvPr/>
        </p:nvSpPr>
        <p:spPr>
          <a:xfrm>
            <a:off x="2265948"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3D8241"/>
                </a:solidFill>
                <a:latin typeface="Calibri"/>
                <a:ea typeface="Calibri"/>
                <a:cs typeface="Calibri"/>
                <a:sym typeface="Calibri"/>
              </a:rPr>
              <a:t>02</a:t>
            </a:r>
            <a:endParaRPr b="1" sz="2200">
              <a:solidFill>
                <a:srgbClr val="3D8241"/>
              </a:solidFill>
              <a:latin typeface="Calibri"/>
              <a:ea typeface="Calibri"/>
              <a:cs typeface="Calibri"/>
              <a:sym typeface="Calibri"/>
            </a:endParaRPr>
          </a:p>
        </p:txBody>
      </p:sp>
      <p:sp>
        <p:nvSpPr>
          <p:cNvPr id="1402" name="Google Shape;1402;p44"/>
          <p:cNvSpPr txBox="1"/>
          <p:nvPr/>
        </p:nvSpPr>
        <p:spPr>
          <a:xfrm>
            <a:off x="3676315"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0289AE"/>
                </a:solidFill>
                <a:latin typeface="Calibri"/>
                <a:ea typeface="Calibri"/>
                <a:cs typeface="Calibri"/>
                <a:sym typeface="Calibri"/>
              </a:rPr>
              <a:t>03</a:t>
            </a:r>
            <a:endParaRPr b="1" sz="2200">
              <a:solidFill>
                <a:srgbClr val="0289AE"/>
              </a:solidFill>
              <a:latin typeface="Calibri"/>
              <a:ea typeface="Calibri"/>
              <a:cs typeface="Calibri"/>
              <a:sym typeface="Calibri"/>
            </a:endParaRPr>
          </a:p>
        </p:txBody>
      </p:sp>
      <p:sp>
        <p:nvSpPr>
          <p:cNvPr id="1403" name="Google Shape;1403;p44"/>
          <p:cNvSpPr txBox="1"/>
          <p:nvPr/>
        </p:nvSpPr>
        <p:spPr>
          <a:xfrm>
            <a:off x="5126556"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06677F"/>
                </a:solidFill>
                <a:latin typeface="Calibri"/>
                <a:ea typeface="Calibri"/>
                <a:cs typeface="Calibri"/>
                <a:sym typeface="Calibri"/>
              </a:rPr>
              <a:t>04</a:t>
            </a:r>
            <a:endParaRPr b="1" sz="2200">
              <a:solidFill>
                <a:srgbClr val="06677F"/>
              </a:solidFill>
              <a:latin typeface="Calibri"/>
              <a:ea typeface="Calibri"/>
              <a:cs typeface="Calibri"/>
              <a:sym typeface="Calibri"/>
            </a:endParaRPr>
          </a:p>
        </p:txBody>
      </p:sp>
      <p:sp>
        <p:nvSpPr>
          <p:cNvPr id="1404" name="Google Shape;1404;p44"/>
          <p:cNvSpPr txBox="1"/>
          <p:nvPr/>
        </p:nvSpPr>
        <p:spPr>
          <a:xfrm>
            <a:off x="6573100"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EABB22"/>
                </a:solidFill>
                <a:latin typeface="Calibri"/>
                <a:ea typeface="Calibri"/>
                <a:cs typeface="Calibri"/>
                <a:sym typeface="Calibri"/>
              </a:rPr>
              <a:t>05</a:t>
            </a:r>
            <a:endParaRPr b="1" sz="2200">
              <a:solidFill>
                <a:srgbClr val="EABB22"/>
              </a:solidFill>
              <a:latin typeface="Calibri"/>
              <a:ea typeface="Calibri"/>
              <a:cs typeface="Calibri"/>
              <a:sym typeface="Calibri"/>
            </a:endParaRPr>
          </a:p>
        </p:txBody>
      </p:sp>
      <p:sp>
        <p:nvSpPr>
          <p:cNvPr id="1405" name="Google Shape;1405;p44"/>
          <p:cNvSpPr txBox="1"/>
          <p:nvPr/>
        </p:nvSpPr>
        <p:spPr>
          <a:xfrm>
            <a:off x="7995909"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62A844"/>
                </a:solidFill>
                <a:latin typeface="Calibri"/>
                <a:ea typeface="Calibri"/>
                <a:cs typeface="Calibri"/>
                <a:sym typeface="Calibri"/>
              </a:rPr>
              <a:t>06</a:t>
            </a:r>
            <a:endParaRPr b="1" sz="2200">
              <a:solidFill>
                <a:srgbClr val="62A844"/>
              </a:solidFill>
              <a:latin typeface="Calibri"/>
              <a:ea typeface="Calibri"/>
              <a:cs typeface="Calibri"/>
              <a:sym typeface="Calibri"/>
            </a:endParaRPr>
          </a:p>
        </p:txBody>
      </p:sp>
      <p:sp>
        <p:nvSpPr>
          <p:cNvPr id="1406" name="Google Shape;1406;p44"/>
          <p:cNvSpPr txBox="1"/>
          <p:nvPr/>
        </p:nvSpPr>
        <p:spPr>
          <a:xfrm>
            <a:off x="9424564"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3D8241"/>
                </a:solidFill>
                <a:latin typeface="Calibri"/>
                <a:ea typeface="Calibri"/>
                <a:cs typeface="Calibri"/>
                <a:sym typeface="Calibri"/>
              </a:rPr>
              <a:t>07</a:t>
            </a:r>
            <a:endParaRPr b="1" sz="2200">
              <a:solidFill>
                <a:srgbClr val="3D8241"/>
              </a:solidFill>
              <a:latin typeface="Calibri"/>
              <a:ea typeface="Calibri"/>
              <a:cs typeface="Calibri"/>
              <a:sym typeface="Calibri"/>
            </a:endParaRPr>
          </a:p>
        </p:txBody>
      </p:sp>
      <p:sp>
        <p:nvSpPr>
          <p:cNvPr id="1407" name="Google Shape;1407;p44"/>
          <p:cNvSpPr txBox="1"/>
          <p:nvPr/>
        </p:nvSpPr>
        <p:spPr>
          <a:xfrm>
            <a:off x="10883949" y="3598856"/>
            <a:ext cx="543903" cy="543903"/>
          </a:xfrm>
          <a:prstGeom prst="rect">
            <a:avLst/>
          </a:prstGeom>
          <a:noFill/>
          <a:ln>
            <a:noFill/>
          </a:ln>
        </p:spPr>
        <p:txBody>
          <a:bodyPr anchorCtr="0" anchor="t" bIns="91425" lIns="91425" spcFirstLastPara="1" rIns="91425" wrap="square" tIns="91425">
            <a:noAutofit/>
          </a:bodyPr>
          <a:lstStyle/>
          <a:p>
            <a:pPr indent="0" lvl="0" marL="0" marR="0" rtl="0" algn="ctr">
              <a:lnSpc>
                <a:spcPct val="73636"/>
              </a:lnSpc>
              <a:spcBef>
                <a:spcPts val="0"/>
              </a:spcBef>
              <a:spcAft>
                <a:spcPts val="0"/>
              </a:spcAft>
              <a:buNone/>
            </a:pPr>
            <a:r>
              <a:rPr b="1" lang="en-US" sz="2200">
                <a:solidFill>
                  <a:srgbClr val="0289AE"/>
                </a:solidFill>
                <a:latin typeface="Calibri"/>
                <a:ea typeface="Calibri"/>
                <a:cs typeface="Calibri"/>
                <a:sym typeface="Calibri"/>
              </a:rPr>
              <a:t>08</a:t>
            </a:r>
            <a:endParaRPr b="1" sz="2200">
              <a:solidFill>
                <a:srgbClr val="0289AE"/>
              </a:solidFill>
              <a:latin typeface="Calibri"/>
              <a:ea typeface="Calibri"/>
              <a:cs typeface="Calibri"/>
              <a:sym typeface="Calibri"/>
            </a:endParaRPr>
          </a:p>
        </p:txBody>
      </p:sp>
      <p:sp>
        <p:nvSpPr>
          <p:cNvPr id="1408" name="Google Shape;1408;p44"/>
          <p:cNvSpPr/>
          <p:nvPr/>
        </p:nvSpPr>
        <p:spPr>
          <a:xfrm flipH="1">
            <a:off x="454697" y="5641880"/>
            <a:ext cx="5464512"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62A844"/>
                </a:solidFill>
                <a:latin typeface="Calibri"/>
                <a:ea typeface="Calibri"/>
                <a:cs typeface="Calibri"/>
                <a:sym typeface="Calibri"/>
              </a:rPr>
              <a:t>Consejo práctico: Elige un número reducido de indicadores que los equipos puedan registrar y revisar de verdad.</a:t>
            </a:r>
            <a:endParaRPr/>
          </a:p>
        </p:txBody>
      </p:sp>
      <p:sp>
        <p:nvSpPr>
          <p:cNvPr id="1409" name="Google Shape;1409;p44"/>
          <p:cNvSpPr/>
          <p:nvPr/>
        </p:nvSpPr>
        <p:spPr>
          <a:xfrm>
            <a:off x="7299074" y="6071044"/>
            <a:ext cx="3855203"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10" name="Google Shape;1410;p44"/>
          <p:cNvSpPr txBox="1"/>
          <p:nvPr/>
        </p:nvSpPr>
        <p:spPr>
          <a:xfrm>
            <a:off x="7425073" y="6057378"/>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411" name="Google Shape;1411;p44"/>
          <p:cNvSpPr txBox="1"/>
          <p:nvPr/>
        </p:nvSpPr>
        <p:spPr>
          <a:xfrm>
            <a:off x="8181074" y="61343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a:t>
            </a:r>
            <a:r>
              <a:rPr b="1"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1412" name="Google Shape;1412;p44"/>
          <p:cNvSpPr txBox="1"/>
          <p:nvPr/>
        </p:nvSpPr>
        <p:spPr>
          <a:xfrm>
            <a:off x="8775073" y="6134322"/>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Análisis de datos en hostelería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pic>
        <p:nvPicPr>
          <p:cNvPr id="1417" name="Google Shape;1417;p45"/>
          <p:cNvPicPr preferRelativeResize="0"/>
          <p:nvPr/>
        </p:nvPicPr>
        <p:blipFill rotWithShape="1">
          <a:blip r:embed="rId3">
            <a:alphaModFix/>
          </a:blip>
          <a:srcRect b="0" l="0" r="0" t="0"/>
          <a:stretch/>
        </p:blipFill>
        <p:spPr>
          <a:xfrm>
            <a:off x="6920200" y="525832"/>
            <a:ext cx="4684855" cy="4367835"/>
          </a:xfrm>
          <a:prstGeom prst="rect">
            <a:avLst/>
          </a:prstGeom>
          <a:noFill/>
          <a:ln>
            <a:noFill/>
          </a:ln>
        </p:spPr>
      </p:pic>
      <p:sp>
        <p:nvSpPr>
          <p:cNvPr id="1418" name="Google Shape;1418;p45"/>
          <p:cNvSpPr txBox="1"/>
          <p:nvPr/>
        </p:nvSpPr>
        <p:spPr>
          <a:xfrm>
            <a:off x="441639" y="160409"/>
            <a:ext cx="69291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Enfoque en los KPI: desperdicio de alimentos por comensal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19" name="Google Shape;1419;p45"/>
          <p:cNvCxnSpPr/>
          <p:nvPr/>
        </p:nvCxnSpPr>
        <p:spPr>
          <a:xfrm>
            <a:off x="0" y="1275808"/>
            <a:ext cx="6921661" cy="0"/>
          </a:xfrm>
          <a:prstGeom prst="straightConnector1">
            <a:avLst/>
          </a:prstGeom>
          <a:noFill/>
          <a:ln cap="flat" cmpd="sng" w="34925">
            <a:solidFill>
              <a:srgbClr val="62A844"/>
            </a:solidFill>
            <a:prstDash val="dot"/>
            <a:miter lim="8000"/>
            <a:headEnd len="sm" w="sm" type="none"/>
            <a:tailEnd len="sm" w="sm" type="none"/>
          </a:ln>
        </p:spPr>
      </p:cxnSp>
      <p:sp>
        <p:nvSpPr>
          <p:cNvPr id="1420" name="Google Shape;1420;p45"/>
          <p:cNvSpPr/>
          <p:nvPr/>
        </p:nvSpPr>
        <p:spPr>
          <a:xfrm flipH="1">
            <a:off x="586945" y="1690062"/>
            <a:ext cx="5801632" cy="461664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Una forma práctica de hacer visible el desperdicio de alimentos es relacionarlo con la actividad.</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0289AE"/>
                </a:solidFill>
                <a:latin typeface="Calibri"/>
                <a:ea typeface="Calibri"/>
                <a:cs typeface="Calibri"/>
                <a:sym typeface="Calibri"/>
              </a:rPr>
              <a:t>Lógica básica</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Desperdicio de alimentos por comensal = desperdicio total de alimentos de un servicio o día ÷ número de comensales atendidos</a:t>
            </a:r>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0289AE"/>
                </a:solidFill>
                <a:latin typeface="Calibri"/>
                <a:ea typeface="Calibri"/>
                <a:cs typeface="Calibri"/>
                <a:sym typeface="Calibri"/>
              </a:rPr>
              <a:t>Esto ayuda a los equipos a:</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comparar servicios de forma justa</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realizar un seguimiento de la mejora a lo largo del tiempo</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comprobar si las previsiones, el rediseño del bufé o los cambios en los lotes están funcionando</a:t>
            </a:r>
            <a:endParaRPr/>
          </a:p>
          <a:p>
            <a:pPr indent="-285750" lvl="0" marL="285750" marR="0" rtl="0" algn="l">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vincular la reducción de residuos a las decisiones operativas</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0289AE"/>
                </a:solidFill>
                <a:latin typeface="Calibri"/>
                <a:ea typeface="Calibri"/>
                <a:cs typeface="Calibri"/>
                <a:sym typeface="Calibri"/>
              </a:rPr>
              <a:t>Lección clave:</a:t>
            </a:r>
            <a:br>
              <a:rPr lang="en-US" sz="1600">
                <a:solidFill>
                  <a:srgbClr val="262626"/>
                </a:solidFill>
                <a:latin typeface="Calibri"/>
                <a:ea typeface="Calibri"/>
                <a:cs typeface="Calibri"/>
                <a:sym typeface="Calibri"/>
              </a:rPr>
            </a:br>
            <a:r>
              <a:rPr lang="en-US" sz="1600">
                <a:solidFill>
                  <a:srgbClr val="262626"/>
                </a:solidFill>
                <a:latin typeface="Calibri"/>
                <a:ea typeface="Calibri"/>
                <a:cs typeface="Calibri"/>
                <a:sym typeface="Calibri"/>
              </a:rPr>
              <a:t>A menudo, un ratio resulta más útil que una cifra total de residuos aislada.</a:t>
            </a:r>
            <a:endParaRPr/>
          </a:p>
        </p:txBody>
      </p:sp>
      <p:sp>
        <p:nvSpPr>
          <p:cNvPr id="1421" name="Google Shape;1421;p45"/>
          <p:cNvSpPr txBox="1"/>
          <p:nvPr/>
        </p:nvSpPr>
        <p:spPr>
          <a:xfrm>
            <a:off x="7314832" y="4893667"/>
            <a:ext cx="3895589" cy="156966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600">
                <a:solidFill>
                  <a:srgbClr val="262626"/>
                </a:solidFill>
                <a:latin typeface="Calibri"/>
                <a:ea typeface="Calibri"/>
                <a:cs typeface="Calibri"/>
                <a:sym typeface="Calibri"/>
              </a:rPr>
              <a:t>Lectura recomendada: </a:t>
            </a:r>
            <a:r>
              <a:rPr lang="en-US" sz="1600">
                <a:solidFill>
                  <a:srgbClr val="262626"/>
                </a:solidFill>
                <a:latin typeface="Calibri"/>
                <a:ea typeface="Calibri"/>
                <a:cs typeface="Calibri"/>
                <a:sym typeface="Calibri"/>
              </a:rPr>
              <a:t>El Índice de Desperdicio Alimentario 2024 del PNUMA subraya que la medición es la base para una reducción eficaz del desperdicio de alimentos. </a:t>
            </a:r>
            <a:r>
              <a:rPr lang="en-US" sz="1600" u="sng">
                <a:solidFill>
                  <a:srgbClr val="262626"/>
                </a:solidFill>
                <a:latin typeface="Calibri"/>
                <a:ea typeface="Calibri"/>
                <a:cs typeface="Calibri"/>
                <a:sym typeface="Calibri"/>
                <a:hlinkClick r:id="rId4">
                  <a:extLst>
                    <a:ext uri="{A12FA001-AC4F-418D-AE19-62706E023703}">
                      <ahyp:hlinkClr val="tx"/>
                    </a:ext>
                  </a:extLst>
                </a:hlinkClick>
              </a:rPr>
              <a:t> https://www.unep.org/resources/publication/food-waste-index-report-2024</a:t>
            </a:r>
            <a:endParaRPr sz="1600">
              <a:solidFill>
                <a:srgbClr val="262626"/>
              </a:solidFill>
              <a:latin typeface="Calibri"/>
              <a:ea typeface="Calibri"/>
              <a:cs typeface="Calibri"/>
              <a:sym typeface="Calibri"/>
            </a:endParaRPr>
          </a:p>
          <a:p>
            <a:pPr indent="0" lvl="0" marL="0" marR="0" rtl="0" algn="r">
              <a:spcBef>
                <a:spcPts val="0"/>
              </a:spcBef>
              <a:spcAft>
                <a:spcPts val="0"/>
              </a:spcAft>
              <a:buNone/>
            </a:pPr>
            <a:r>
              <a:t/>
            </a:r>
            <a:endParaRPr sz="1600">
              <a:solidFill>
                <a:srgbClr val="262626"/>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sp>
        <p:nvSpPr>
          <p:cNvPr id="1427" name="Google Shape;1427;p46"/>
          <p:cNvSpPr txBox="1"/>
          <p:nvPr/>
        </p:nvSpPr>
        <p:spPr>
          <a:xfrm>
            <a:off x="429115" y="307596"/>
            <a:ext cx="597435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Creación de un panel de control sencillo sobre circularidad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28" name="Google Shape;1428;p46"/>
          <p:cNvCxnSpPr/>
          <p:nvPr/>
        </p:nvCxnSpPr>
        <p:spPr>
          <a:xfrm>
            <a:off x="0" y="1375127"/>
            <a:ext cx="6096000" cy="0"/>
          </a:xfrm>
          <a:prstGeom prst="straightConnector1">
            <a:avLst/>
          </a:prstGeom>
          <a:noFill/>
          <a:ln cap="flat" cmpd="sng" w="34925">
            <a:solidFill>
              <a:srgbClr val="62A844"/>
            </a:solidFill>
            <a:prstDash val="dot"/>
            <a:miter lim="8000"/>
            <a:headEnd len="sm" w="sm" type="none"/>
            <a:tailEnd len="sm" w="sm" type="none"/>
          </a:ln>
        </p:spPr>
      </p:cxnSp>
      <p:sp>
        <p:nvSpPr>
          <p:cNvPr id="1429" name="Google Shape;1429;p46"/>
          <p:cNvSpPr/>
          <p:nvPr/>
        </p:nvSpPr>
        <p:spPr>
          <a:xfrm flipH="1">
            <a:off x="586940" y="1451404"/>
            <a:ext cx="5974353" cy="48628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Un panel de control inteligente para el sector hostelero podría hacer un seguimiento de:</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desperdicio de alimentos por comensal</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cantidad de coladas por habitación ocupada</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uso de los artículos de cortesía de las habitaciones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unidades de embalaje recibidas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reparaciones realizadas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fugas detectadas y reparadas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porcentaje de compras en formato de recambio/a granel</a:t>
            </a:r>
            <a:endParaRPr/>
          </a:p>
          <a:p>
            <a:pPr indent="-171450" lvl="0" marL="285750" marR="0" rtl="0" algn="l">
              <a:lnSpc>
                <a:spcPct val="100000"/>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0000"/>
              </a:lnSpc>
              <a:spcBef>
                <a:spcPts val="0"/>
              </a:spcBef>
              <a:spcAft>
                <a:spcPts val="0"/>
              </a:spcAft>
              <a:buClr>
                <a:srgbClr val="62A844"/>
              </a:buClr>
              <a:buSzPts val="2000"/>
              <a:buFont typeface="Calibri"/>
              <a:buNone/>
            </a:pPr>
            <a:r>
              <a:rPr b="1" lang="en-US" sz="2000">
                <a:solidFill>
                  <a:srgbClr val="0289AE"/>
                </a:solidFill>
                <a:latin typeface="Calibri"/>
                <a:ea typeface="Calibri"/>
                <a:cs typeface="Calibri"/>
                <a:sym typeface="Calibri"/>
              </a:rPr>
              <a:t>Frecuencia de revisión:</a:t>
            </a:r>
            <a:endParaRPr sz="2000">
              <a:solidFill>
                <a:srgbClr val="0289AE"/>
              </a:solidFill>
              <a:latin typeface="Calibri"/>
              <a:ea typeface="Calibri"/>
              <a:cs typeface="Calibri"/>
              <a:sym typeface="Calibri"/>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diario: excepciones operativas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semanal: tendencias</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mensual: decisiones y prioridades</a:t>
            </a:r>
            <a:endParaRPr/>
          </a:p>
          <a:p>
            <a:pPr indent="-171450" lvl="0" marL="285750" marR="0" rtl="0" algn="l">
              <a:lnSpc>
                <a:spcPct val="100000"/>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lnSpc>
                <a:spcPct val="100000"/>
              </a:lnSpc>
              <a:spcBef>
                <a:spcPts val="0"/>
              </a:spcBef>
              <a:spcAft>
                <a:spcPts val="0"/>
              </a:spcAft>
              <a:buNone/>
            </a:pPr>
            <a:r>
              <a:rPr b="1" lang="en-US" sz="2000">
                <a:solidFill>
                  <a:srgbClr val="0289AE"/>
                </a:solidFill>
                <a:latin typeface="Calibri"/>
                <a:ea typeface="Calibri"/>
                <a:cs typeface="Calibri"/>
                <a:sym typeface="Calibri"/>
              </a:rPr>
              <a:t>Lección clave:</a:t>
            </a:r>
            <a:endParaRPr/>
          </a:p>
          <a:p>
            <a:pPr indent="-285750" lvl="0" marL="285750" marR="0" rtl="0" algn="l">
              <a:lnSpc>
                <a:spcPct val="100000"/>
              </a:lnSpc>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Un panel de control útil es breve, visible y se analiza con regularidad.</a:t>
            </a:r>
            <a:endParaRPr/>
          </a:p>
          <a:p>
            <a:pPr indent="0" lvl="0" marL="0" marR="0" rtl="0" algn="l">
              <a:lnSpc>
                <a:spcPct val="100000"/>
              </a:lnSpc>
              <a:spcBef>
                <a:spcPts val="0"/>
              </a:spcBef>
              <a:spcAft>
                <a:spcPts val="0"/>
              </a:spcAft>
              <a:buNone/>
            </a:pPr>
            <a:r>
              <a:t/>
            </a:r>
            <a:endParaRPr sz="1800">
              <a:solidFill>
                <a:srgbClr val="262626"/>
              </a:solidFill>
              <a:latin typeface="Calibri"/>
              <a:ea typeface="Calibri"/>
              <a:cs typeface="Calibri"/>
              <a:sym typeface="Calibri"/>
            </a:endParaRPr>
          </a:p>
        </p:txBody>
      </p:sp>
      <p:pic>
        <p:nvPicPr>
          <p:cNvPr id="1430" name="Google Shape;1430;p46"/>
          <p:cNvPicPr preferRelativeResize="0"/>
          <p:nvPr/>
        </p:nvPicPr>
        <p:blipFill rotWithShape="1">
          <a:blip r:embed="rId3">
            <a:alphaModFix/>
          </a:blip>
          <a:srcRect b="16922" l="-761" r="29196" t="12298"/>
          <a:stretch/>
        </p:blipFill>
        <p:spPr>
          <a:xfrm>
            <a:off x="5243332" y="307596"/>
            <a:ext cx="6938002" cy="5340374"/>
          </a:xfrm>
          <a:prstGeom prst="rect">
            <a:avLst/>
          </a:prstGeom>
          <a:noFill/>
          <a:ln>
            <a:noFill/>
          </a:ln>
        </p:spPr>
      </p:pic>
      <p:pic>
        <p:nvPicPr>
          <p:cNvPr descr="A collaborative meeting in a conference room, with a presentation screen displaying an ESG (Environmental, Social, and Governance) dashboard and a discussion on ESG reporting and data gathering.&#10;&#10;KI-generierte Inhalte können fehlerhaft sein." id="1431" name="Google Shape;1431;p46"/>
          <p:cNvPicPr preferRelativeResize="0"/>
          <p:nvPr/>
        </p:nvPicPr>
        <p:blipFill rotWithShape="1">
          <a:blip r:embed="rId4">
            <a:alphaModFix/>
          </a:blip>
          <a:srcRect b="0" l="10531" r="10531" t="0"/>
          <a:stretch/>
        </p:blipFill>
        <p:spPr>
          <a:xfrm>
            <a:off x="6910086" y="748170"/>
            <a:ext cx="5271248" cy="4086808"/>
          </a:xfrm>
          <a:prstGeom prst="rect">
            <a:avLst/>
          </a:prstGeom>
          <a:solidFill>
            <a:srgbClr val="D8D8D8"/>
          </a:solidFill>
          <a:ln>
            <a:noFill/>
          </a:ln>
        </p:spPr>
      </p:pic>
      <p:sp>
        <p:nvSpPr>
          <p:cNvPr id="1432" name="Google Shape;1432;p46"/>
          <p:cNvSpPr/>
          <p:nvPr/>
        </p:nvSpPr>
        <p:spPr>
          <a:xfrm>
            <a:off x="7813764" y="5859777"/>
            <a:ext cx="3362236"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33" name="Google Shape;1433;p46"/>
          <p:cNvSpPr txBox="1"/>
          <p:nvPr/>
        </p:nvSpPr>
        <p:spPr>
          <a:xfrm>
            <a:off x="7939763" y="5846111"/>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434" name="Google Shape;1434;p46"/>
          <p:cNvSpPr txBox="1"/>
          <p:nvPr/>
        </p:nvSpPr>
        <p:spPr>
          <a:xfrm>
            <a:off x="8695764" y="5923055"/>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M21</a:t>
            </a:r>
            <a:endParaRPr b="1" i="0" sz="1400">
              <a:solidFill>
                <a:srgbClr val="262626"/>
              </a:solidFill>
              <a:latin typeface="Calibri"/>
              <a:ea typeface="Calibri"/>
              <a:cs typeface="Calibri"/>
              <a:sym typeface="Calibri"/>
            </a:endParaRPr>
          </a:p>
        </p:txBody>
      </p:sp>
      <p:sp>
        <p:nvSpPr>
          <p:cNvPr id="1435" name="Google Shape;1435;p46"/>
          <p:cNvSpPr txBox="1"/>
          <p:nvPr/>
        </p:nvSpPr>
        <p:spPr>
          <a:xfrm>
            <a:off x="9415762" y="5938444"/>
            <a:ext cx="2298639"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La IA en el sector hotelero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grpSp>
        <p:nvGrpSpPr>
          <p:cNvPr id="1441" name="Google Shape;1441;p47"/>
          <p:cNvGrpSpPr/>
          <p:nvPr/>
        </p:nvGrpSpPr>
        <p:grpSpPr>
          <a:xfrm>
            <a:off x="4342047" y="386543"/>
            <a:ext cx="7250913" cy="6049273"/>
            <a:chOff x="9515475" y="838200"/>
            <a:chExt cx="13261817" cy="12065000"/>
          </a:xfrm>
        </p:grpSpPr>
        <p:sp>
          <p:nvSpPr>
            <p:cNvPr id="1442" name="Google Shape;1442;p47"/>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443" name="Google Shape;1443;p47"/>
            <p:cNvCxnSpPr/>
            <p:nvPr/>
          </p:nvCxnSpPr>
          <p:spPr>
            <a:xfrm>
              <a:off x="12843344" y="5381625"/>
              <a:ext cx="9933948" cy="0"/>
            </a:xfrm>
            <a:prstGeom prst="straightConnector1">
              <a:avLst/>
            </a:prstGeom>
            <a:noFill/>
            <a:ln cap="flat" cmpd="sng" w="25400">
              <a:solidFill>
                <a:srgbClr val="62A844"/>
              </a:solidFill>
              <a:prstDash val="dot"/>
              <a:miter lim="8000"/>
              <a:headEnd len="sm" w="sm" type="none"/>
              <a:tailEnd len="sm" w="sm" type="none"/>
            </a:ln>
          </p:spPr>
        </p:cxnSp>
        <p:sp>
          <p:nvSpPr>
            <p:cNvPr id="1444" name="Google Shape;1444;p47"/>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45" name="Google Shape;1445;p47"/>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446" name="Google Shape;1446;p47"/>
            <p:cNvCxnSpPr/>
            <p:nvPr/>
          </p:nvCxnSpPr>
          <p:spPr>
            <a:xfrm>
              <a:off x="12366037" y="9561912"/>
              <a:ext cx="10411255" cy="0"/>
            </a:xfrm>
            <a:prstGeom prst="straightConnector1">
              <a:avLst/>
            </a:prstGeom>
            <a:noFill/>
            <a:ln cap="flat" cmpd="sng" w="25400">
              <a:solidFill>
                <a:srgbClr val="EABB22"/>
              </a:solidFill>
              <a:prstDash val="dot"/>
              <a:miter lim="8000"/>
              <a:headEnd len="sm" w="sm" type="none"/>
              <a:tailEnd len="sm" w="sm" type="none"/>
            </a:ln>
          </p:spPr>
        </p:cxnSp>
        <p:cxnSp>
          <p:nvCxnSpPr>
            <p:cNvPr id="1447" name="Google Shape;1447;p47"/>
            <p:cNvCxnSpPr/>
            <p:nvPr/>
          </p:nvCxnSpPr>
          <p:spPr>
            <a:xfrm>
              <a:off x="12676959" y="1947376"/>
              <a:ext cx="10100333" cy="0"/>
            </a:xfrm>
            <a:prstGeom prst="straightConnector1">
              <a:avLst/>
            </a:prstGeom>
            <a:noFill/>
            <a:ln cap="flat" cmpd="sng" w="25400">
              <a:solidFill>
                <a:srgbClr val="0289AE"/>
              </a:solidFill>
              <a:prstDash val="dot"/>
              <a:miter lim="8000"/>
              <a:headEnd len="sm" w="sm" type="none"/>
              <a:tailEnd len="sm" w="sm" type="none"/>
            </a:ln>
          </p:spPr>
        </p:cxnSp>
        <p:sp>
          <p:nvSpPr>
            <p:cNvPr id="1448" name="Google Shape;1448;p47"/>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49" name="Google Shape;1449;p47"/>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50" name="Google Shape;1450;p47"/>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51" name="Google Shape;1451;p47"/>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52" name="Google Shape;1452;p47"/>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53" name="Google Shape;1453;p47"/>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454" name="Google Shape;1454;p47"/>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1455" name="Google Shape;1455;p47"/>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1456" name="Google Shape;1456;p47"/>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1457" name="Google Shape;1457;p47"/>
          <p:cNvSpPr txBox="1"/>
          <p:nvPr/>
        </p:nvSpPr>
        <p:spPr>
          <a:xfrm>
            <a:off x="429116" y="571871"/>
            <a:ext cx="3274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Costes directos, costes ocultos y valor retenido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58" name="Google Shape;1458;p47"/>
          <p:cNvCxnSpPr/>
          <p:nvPr/>
        </p:nvCxnSpPr>
        <p:spPr>
          <a:xfrm>
            <a:off x="-27709" y="2166574"/>
            <a:ext cx="3840292" cy="0"/>
          </a:xfrm>
          <a:prstGeom prst="straightConnector1">
            <a:avLst/>
          </a:prstGeom>
          <a:noFill/>
          <a:ln cap="flat" cmpd="sng" w="34925">
            <a:solidFill>
              <a:srgbClr val="62A844"/>
            </a:solidFill>
            <a:prstDash val="dot"/>
            <a:miter lim="8000"/>
            <a:headEnd len="sm" w="sm" type="none"/>
            <a:tailEnd len="sm" w="sm" type="none"/>
          </a:ln>
        </p:spPr>
      </p:cxnSp>
      <p:sp>
        <p:nvSpPr>
          <p:cNvPr id="1459" name="Google Shape;1459;p47"/>
          <p:cNvSpPr txBox="1"/>
          <p:nvPr/>
        </p:nvSpPr>
        <p:spPr>
          <a:xfrm>
            <a:off x="483467" y="2549209"/>
            <a:ext cx="2605235" cy="1533946"/>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30000"/>
              </a:lnSpc>
              <a:spcBef>
                <a:spcPts val="0"/>
              </a:spcBef>
              <a:spcAft>
                <a:spcPts val="0"/>
              </a:spcAft>
              <a:buNone/>
            </a:pPr>
            <a:r>
              <a:rPr lang="en-US" sz="1800">
                <a:solidFill>
                  <a:srgbClr val="262626"/>
                </a:solidFill>
                <a:latin typeface="Calibri"/>
                <a:ea typeface="Calibri"/>
                <a:cs typeface="Calibri"/>
                <a:sym typeface="Calibri"/>
              </a:rPr>
              <a:t>Las decisiones circulares son tanto medioambientales como financieras: afectan al coste de varias maneras.</a:t>
            </a:r>
            <a:endParaRPr/>
          </a:p>
          <a:p>
            <a:pPr indent="0" lvl="0" marL="0" marR="0" rtl="0" algn="l">
              <a:lnSpc>
                <a:spcPct val="130000"/>
              </a:lnSpc>
              <a:spcBef>
                <a:spcPts val="0"/>
              </a:spcBef>
              <a:spcAft>
                <a:spcPts val="0"/>
              </a:spcAft>
              <a:buNone/>
            </a:pPr>
            <a:r>
              <a:t/>
            </a:r>
            <a:endParaRPr baseline="30000" sz="1800">
              <a:solidFill>
                <a:srgbClr val="262626"/>
              </a:solidFill>
              <a:latin typeface="Calibri"/>
              <a:ea typeface="Calibri"/>
              <a:cs typeface="Calibri"/>
              <a:sym typeface="Calibri"/>
            </a:endParaRPr>
          </a:p>
        </p:txBody>
      </p:sp>
      <p:sp>
        <p:nvSpPr>
          <p:cNvPr id="1460" name="Google Shape;1460;p47"/>
          <p:cNvSpPr txBox="1"/>
          <p:nvPr/>
        </p:nvSpPr>
        <p:spPr>
          <a:xfrm>
            <a:off x="8721943" y="4932328"/>
            <a:ext cx="2965200" cy="2049000"/>
          </a:xfrm>
          <a:prstGeom prst="rect">
            <a:avLst/>
          </a:prstGeom>
          <a:noFill/>
          <a:ln>
            <a:noFill/>
          </a:ln>
        </p:spPr>
        <p:txBody>
          <a:bodyPr anchorCtr="0" anchor="t" bIns="45700" lIns="91425" spcFirstLastPara="1" rIns="91425" wrap="square" tIns="45700">
            <a:spAutoFit/>
          </a:bodyPr>
          <a:lstStyle/>
          <a:p>
            <a:pPr indent="-336550" lvl="0" marL="342900" marR="0" rtl="0" algn="l">
              <a:lnSpc>
                <a:spcPct val="121250"/>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Mayor vida útil del producto</a:t>
            </a:r>
            <a:endParaRPr sz="1500">
              <a:solidFill>
                <a:srgbClr val="262626"/>
              </a:solidFill>
              <a:latin typeface="Calibri"/>
              <a:ea typeface="Calibri"/>
              <a:cs typeface="Calibri"/>
              <a:sym typeface="Calibri"/>
            </a:endParaRPr>
          </a:p>
          <a:p>
            <a:pPr indent="-336550" lvl="0" marL="342900" marR="0" rtl="0" algn="l">
              <a:lnSpc>
                <a:spcPct val="121250"/>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menor volumen de compras</a:t>
            </a:r>
            <a:endParaRPr sz="1500">
              <a:solidFill>
                <a:srgbClr val="262626"/>
              </a:solidFill>
              <a:latin typeface="Calibri"/>
              <a:ea typeface="Calibri"/>
              <a:cs typeface="Calibri"/>
              <a:sym typeface="Calibri"/>
            </a:endParaRPr>
          </a:p>
          <a:p>
            <a:pPr indent="-336550" lvl="0" marL="342900" marR="0" rtl="0" algn="l">
              <a:lnSpc>
                <a:spcPct val="121250"/>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Menos productos desechables</a:t>
            </a:r>
            <a:endParaRPr sz="1500">
              <a:solidFill>
                <a:srgbClr val="262626"/>
              </a:solidFill>
              <a:latin typeface="Calibri"/>
              <a:ea typeface="Calibri"/>
              <a:cs typeface="Calibri"/>
              <a:sym typeface="Calibri"/>
            </a:endParaRPr>
          </a:p>
          <a:p>
            <a:pPr indent="-336550" lvl="0" marL="342900" marR="0" rtl="0" algn="l">
              <a:lnSpc>
                <a:spcPct val="121250"/>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menor gestión de residuos</a:t>
            </a:r>
            <a:endParaRPr sz="1500">
              <a:solidFill>
                <a:srgbClr val="262626"/>
              </a:solidFill>
              <a:latin typeface="Calibri"/>
              <a:ea typeface="Calibri"/>
              <a:cs typeface="Calibri"/>
              <a:sym typeface="Calibri"/>
            </a:endParaRPr>
          </a:p>
          <a:p>
            <a:pPr indent="-336550" lvl="0" marL="342900" marR="0" rtl="0" algn="l">
              <a:lnSpc>
                <a:spcPct val="121250"/>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mayor disciplina en los procesos</a:t>
            </a:r>
            <a:endParaRPr sz="1500">
              <a:solidFill>
                <a:srgbClr val="262626"/>
              </a:solidFill>
              <a:latin typeface="Calibri"/>
              <a:ea typeface="Calibri"/>
              <a:cs typeface="Calibri"/>
              <a:sym typeface="Calibri"/>
            </a:endParaRPr>
          </a:p>
          <a:p>
            <a:pPr indent="-228600" lvl="0" marL="342900" marR="0" rtl="0" algn="l">
              <a:lnSpc>
                <a:spcPct val="107777"/>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1461" name="Google Shape;1461;p47"/>
          <p:cNvSpPr txBox="1"/>
          <p:nvPr/>
        </p:nvSpPr>
        <p:spPr>
          <a:xfrm>
            <a:off x="6987030" y="2721460"/>
            <a:ext cx="1430723" cy="964367"/>
          </a:xfrm>
          <a:prstGeom prst="rect">
            <a:avLst/>
          </a:prstGeom>
          <a:noFill/>
          <a:ln>
            <a:noFill/>
          </a:ln>
        </p:spPr>
        <p:txBody>
          <a:bodyPr anchorCtr="0" anchor="t" bIns="45700" lIns="91425" spcFirstLastPara="1" rIns="91425" wrap="square" tIns="45700">
            <a:spAutoFit/>
          </a:bodyPr>
          <a:lstStyle/>
          <a:p>
            <a:pPr indent="0" lvl="0" marL="0" marR="0" rtl="0" algn="l">
              <a:lnSpc>
                <a:spcPct val="105625"/>
              </a:lnSpc>
              <a:spcBef>
                <a:spcPts val="0"/>
              </a:spcBef>
              <a:spcAft>
                <a:spcPts val="0"/>
              </a:spcAft>
              <a:buNone/>
            </a:pPr>
            <a:r>
              <a:rPr b="1" lang="en-US" sz="3200">
                <a:solidFill>
                  <a:srgbClr val="62A844"/>
                </a:solidFill>
                <a:latin typeface="Calibri"/>
                <a:ea typeface="Calibri"/>
                <a:cs typeface="Calibri"/>
                <a:sym typeface="Calibri"/>
              </a:rPr>
              <a:t>Coste oculto</a:t>
            </a:r>
            <a:endParaRPr/>
          </a:p>
        </p:txBody>
      </p:sp>
      <p:sp>
        <p:nvSpPr>
          <p:cNvPr id="1462" name="Google Shape;1462;p47"/>
          <p:cNvSpPr txBox="1"/>
          <p:nvPr/>
        </p:nvSpPr>
        <p:spPr>
          <a:xfrm>
            <a:off x="8721943" y="1019112"/>
            <a:ext cx="2293800" cy="12093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21250"/>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precio de compra</a:t>
            </a:r>
            <a:endParaRPr sz="1500">
              <a:solidFill>
                <a:srgbClr val="262626"/>
              </a:solidFill>
              <a:latin typeface="Calibri"/>
              <a:ea typeface="Calibri"/>
              <a:cs typeface="Calibri"/>
              <a:sym typeface="Calibri"/>
            </a:endParaRPr>
          </a:p>
          <a:p>
            <a:pPr indent="-279400" lvl="0" marL="285750" marR="0" rtl="0" algn="l">
              <a:lnSpc>
                <a:spcPct val="121250"/>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servicios públicos</a:t>
            </a:r>
            <a:endParaRPr sz="1500"/>
          </a:p>
          <a:p>
            <a:pPr indent="-279400" lvl="0" marL="285750" marR="0" rtl="0" algn="l">
              <a:lnSpc>
                <a:spcPct val="121250"/>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tasas de eliminación</a:t>
            </a:r>
            <a:endParaRPr sz="1500">
              <a:solidFill>
                <a:srgbClr val="262626"/>
              </a:solidFill>
              <a:latin typeface="Calibri"/>
              <a:ea typeface="Calibri"/>
              <a:cs typeface="Calibri"/>
              <a:sym typeface="Calibri"/>
            </a:endParaRPr>
          </a:p>
          <a:p>
            <a:pPr indent="-171450" lvl="0" marL="285750" marR="0" rtl="0" algn="l">
              <a:lnSpc>
                <a:spcPct val="107777"/>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463" name="Google Shape;1463;p47"/>
          <p:cNvSpPr txBox="1"/>
          <p:nvPr/>
        </p:nvSpPr>
        <p:spPr>
          <a:xfrm>
            <a:off x="8721943" y="2775248"/>
            <a:ext cx="2385300" cy="23289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presión de almacenamiento</a:t>
            </a:r>
            <a:endParaRPr sz="1500"/>
          </a:p>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roturas</a:t>
            </a:r>
            <a:endParaRPr sz="1500"/>
          </a:p>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pedidos excesivos</a:t>
            </a:r>
            <a:endParaRPr sz="1500"/>
          </a:p>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tiempo del personal</a:t>
            </a:r>
            <a:endParaRPr sz="1500"/>
          </a:p>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deterioro</a:t>
            </a:r>
            <a:endParaRPr sz="1500"/>
          </a:p>
          <a:p>
            <a:pPr indent="-279400" lvl="0" marL="285750" marR="0" rtl="0" algn="l">
              <a:lnSpc>
                <a:spcPct val="121250"/>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sustitución frecuente</a:t>
            </a:r>
            <a:endParaRPr sz="1500"/>
          </a:p>
          <a:p>
            <a:pPr indent="-171450" lvl="0" marL="285750" marR="0" rtl="0" algn="l">
              <a:lnSpc>
                <a:spcPct val="107777"/>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1464" name="Google Shape;1464;p47"/>
          <p:cNvSpPr txBox="1"/>
          <p:nvPr/>
        </p:nvSpPr>
        <p:spPr>
          <a:xfrm>
            <a:off x="6987030" y="965324"/>
            <a:ext cx="1680365" cy="964367"/>
          </a:xfrm>
          <a:prstGeom prst="rect">
            <a:avLst/>
          </a:prstGeom>
          <a:noFill/>
          <a:ln>
            <a:noFill/>
          </a:ln>
        </p:spPr>
        <p:txBody>
          <a:bodyPr anchorCtr="0" anchor="t" bIns="45700" lIns="91425" spcFirstLastPara="1" rIns="91425" wrap="square" tIns="45700">
            <a:spAutoFit/>
          </a:bodyPr>
          <a:lstStyle/>
          <a:p>
            <a:pPr indent="0" lvl="0" marL="0" marR="0" rtl="0" algn="l">
              <a:lnSpc>
                <a:spcPct val="105625"/>
              </a:lnSpc>
              <a:spcBef>
                <a:spcPts val="0"/>
              </a:spcBef>
              <a:spcAft>
                <a:spcPts val="0"/>
              </a:spcAft>
              <a:buNone/>
            </a:pPr>
            <a:r>
              <a:rPr b="1" lang="en-US" sz="3200">
                <a:solidFill>
                  <a:srgbClr val="0289AE"/>
                </a:solidFill>
                <a:latin typeface="Calibri"/>
                <a:ea typeface="Calibri"/>
                <a:cs typeface="Calibri"/>
                <a:sym typeface="Calibri"/>
              </a:rPr>
              <a:t>Coste directo</a:t>
            </a:r>
            <a:endParaRPr/>
          </a:p>
        </p:txBody>
      </p:sp>
      <p:sp>
        <p:nvSpPr>
          <p:cNvPr id="1465" name="Google Shape;1465;p47"/>
          <p:cNvSpPr txBox="1"/>
          <p:nvPr/>
        </p:nvSpPr>
        <p:spPr>
          <a:xfrm>
            <a:off x="6987030" y="4878540"/>
            <a:ext cx="1916242" cy="964367"/>
          </a:xfrm>
          <a:prstGeom prst="rect">
            <a:avLst/>
          </a:prstGeom>
          <a:noFill/>
          <a:ln>
            <a:noFill/>
          </a:ln>
        </p:spPr>
        <p:txBody>
          <a:bodyPr anchorCtr="0" anchor="t" bIns="45700" lIns="91425" spcFirstLastPara="1" rIns="91425" wrap="square" tIns="45700">
            <a:spAutoFit/>
          </a:bodyPr>
          <a:lstStyle/>
          <a:p>
            <a:pPr indent="0" lvl="0" marL="0" marR="0" rtl="0" algn="l">
              <a:lnSpc>
                <a:spcPct val="105625"/>
              </a:lnSpc>
              <a:spcBef>
                <a:spcPts val="0"/>
              </a:spcBef>
              <a:spcAft>
                <a:spcPts val="0"/>
              </a:spcAft>
              <a:buNone/>
            </a:pPr>
            <a:r>
              <a:rPr b="1" lang="en-US" sz="3200">
                <a:solidFill>
                  <a:srgbClr val="EABB22"/>
                </a:solidFill>
                <a:latin typeface="Calibri"/>
                <a:ea typeface="Calibri"/>
                <a:cs typeface="Calibri"/>
                <a:sym typeface="Calibri"/>
              </a:rPr>
              <a:t>Valor retenido</a:t>
            </a:r>
            <a:endParaRPr/>
          </a:p>
        </p:txBody>
      </p:sp>
      <p:sp>
        <p:nvSpPr>
          <p:cNvPr id="1466" name="Google Shape;1466;p47"/>
          <p:cNvSpPr/>
          <p:nvPr/>
        </p:nvSpPr>
        <p:spPr>
          <a:xfrm flipH="1">
            <a:off x="451779" y="4549398"/>
            <a:ext cx="3043132"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62A844"/>
                </a:solidFill>
                <a:latin typeface="Calibri"/>
                <a:ea typeface="Calibri"/>
                <a:cs typeface="Calibri"/>
                <a:sym typeface="Calibri"/>
              </a:rPr>
              <a:t>La circularidad mejora cuando los equipos ven que se conserva el valor al tiempo que se eliminan los residuos.</a:t>
            </a:r>
            <a:endParaRPr/>
          </a:p>
        </p:txBody>
      </p:sp>
      <p:sp>
        <p:nvSpPr>
          <p:cNvPr id="1467" name="Google Shape;1467;p47"/>
          <p:cNvSpPr/>
          <p:nvPr/>
        </p:nvSpPr>
        <p:spPr>
          <a:xfrm>
            <a:off x="429115" y="6033858"/>
            <a:ext cx="4224245"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68" name="Google Shape;1468;p47"/>
          <p:cNvSpPr txBox="1"/>
          <p:nvPr/>
        </p:nvSpPr>
        <p:spPr>
          <a:xfrm>
            <a:off x="555115" y="6020192"/>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469" name="Google Shape;1469;p47"/>
          <p:cNvSpPr txBox="1"/>
          <p:nvPr/>
        </p:nvSpPr>
        <p:spPr>
          <a:xfrm>
            <a:off x="1311116" y="609713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M2</a:t>
            </a:r>
            <a:endParaRPr b="1" i="0" sz="1400">
              <a:solidFill>
                <a:srgbClr val="262626"/>
              </a:solidFill>
              <a:latin typeface="Calibri"/>
              <a:ea typeface="Calibri"/>
              <a:cs typeface="Calibri"/>
              <a:sym typeface="Calibri"/>
            </a:endParaRPr>
          </a:p>
        </p:txBody>
      </p:sp>
      <p:sp>
        <p:nvSpPr>
          <p:cNvPr id="1470" name="Google Shape;1470;p47"/>
          <p:cNvSpPr txBox="1"/>
          <p:nvPr/>
        </p:nvSpPr>
        <p:spPr>
          <a:xfrm>
            <a:off x="1934400" y="6112525"/>
            <a:ext cx="2581336"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Análisis de datos en el sector hotelero</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sp>
        <p:nvSpPr>
          <p:cNvPr id="1475" name="Google Shape;1475;p48"/>
          <p:cNvSpPr txBox="1"/>
          <p:nvPr/>
        </p:nvSpPr>
        <p:spPr>
          <a:xfrm>
            <a:off x="429115" y="307596"/>
            <a:ext cx="481421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una acción puntual a un sistema de gestión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476" name="Google Shape;1476;p48"/>
          <p:cNvCxnSpPr/>
          <p:nvPr/>
        </p:nvCxnSpPr>
        <p:spPr>
          <a:xfrm>
            <a:off x="0" y="1375127"/>
            <a:ext cx="6096000" cy="0"/>
          </a:xfrm>
          <a:prstGeom prst="straightConnector1">
            <a:avLst/>
          </a:prstGeom>
          <a:noFill/>
          <a:ln cap="flat" cmpd="sng" w="34925">
            <a:solidFill>
              <a:srgbClr val="62A844"/>
            </a:solidFill>
            <a:prstDash val="dot"/>
            <a:miter lim="8000"/>
            <a:headEnd len="sm" w="sm" type="none"/>
            <a:tailEnd len="sm" w="sm" type="none"/>
          </a:ln>
        </p:spPr>
      </p:cxnSp>
      <p:sp>
        <p:nvSpPr>
          <p:cNvPr id="1477" name="Google Shape;1477;p48"/>
          <p:cNvSpPr/>
          <p:nvPr/>
        </p:nvSpPr>
        <p:spPr>
          <a:xfrm flipH="1">
            <a:off x="586939" y="1641270"/>
            <a:ext cx="4716313" cy="47397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000"/>
              <a:buFont typeface="Calibri"/>
              <a:buNone/>
            </a:pPr>
            <a:r>
              <a:rPr b="1" i="1" lang="en-US" sz="2000">
                <a:solidFill>
                  <a:srgbClr val="262626"/>
                </a:solidFill>
                <a:latin typeface="Calibri"/>
                <a:ea typeface="Calibri"/>
                <a:cs typeface="Calibri"/>
                <a:sym typeface="Calibri"/>
              </a:rPr>
              <a:t>Una intervención exitosa es útil.</a:t>
            </a:r>
            <a:br>
              <a:rPr b="1" i="1" lang="en-US" sz="2000">
                <a:solidFill>
                  <a:srgbClr val="262626"/>
                </a:solidFill>
                <a:latin typeface="Calibri"/>
                <a:ea typeface="Calibri"/>
                <a:cs typeface="Calibri"/>
                <a:sym typeface="Calibri"/>
              </a:rPr>
            </a:br>
            <a:r>
              <a:rPr b="1" i="1" lang="en-US" sz="2000">
                <a:solidFill>
                  <a:srgbClr val="262626"/>
                </a:solidFill>
                <a:latin typeface="Calibri"/>
                <a:ea typeface="Calibri"/>
                <a:cs typeface="Calibri"/>
                <a:sym typeface="Calibri"/>
              </a:rPr>
              <a:t>Un sistema de gestión repetible</a:t>
            </a:r>
            <a:endParaRPr/>
          </a:p>
          <a:p>
            <a:pPr indent="0" lvl="0" marL="0" marR="0" rtl="0" algn="l">
              <a:spcBef>
                <a:spcPts val="0"/>
              </a:spcBef>
              <a:spcAft>
                <a:spcPts val="0"/>
              </a:spcAft>
              <a:buClr>
                <a:srgbClr val="262626"/>
              </a:buClr>
              <a:buSzPts val="2000"/>
              <a:buFont typeface="Calibri"/>
              <a:buNone/>
            </a:pPr>
            <a:r>
              <a:rPr b="1" i="1" lang="en-US" sz="2000">
                <a:solidFill>
                  <a:srgbClr val="262626"/>
                </a:solidFill>
                <a:latin typeface="Calibri"/>
                <a:ea typeface="Calibri"/>
                <a:cs typeface="Calibri"/>
                <a:sym typeface="Calibri"/>
              </a:rPr>
              <a:t>es más eficaz.</a:t>
            </a:r>
            <a:endParaRPr/>
          </a:p>
          <a:p>
            <a:pPr indent="0" lvl="0" marL="0" marR="0" rtl="0" algn="l">
              <a:spcBef>
                <a:spcPts val="0"/>
              </a:spcBef>
              <a:spcAft>
                <a:spcPts val="0"/>
              </a:spcAft>
              <a:buClr>
                <a:schemeClr val="dk1"/>
              </a:buClr>
              <a:buSzPts val="2000"/>
              <a:buFont typeface="Calibri"/>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Clr>
                <a:srgbClr val="0289AE"/>
              </a:buClr>
              <a:buSzPts val="2000"/>
              <a:buFont typeface="Calibri"/>
              <a:buNone/>
            </a:pPr>
            <a:r>
              <a:rPr b="1" lang="en-US" sz="2000">
                <a:solidFill>
                  <a:srgbClr val="0289AE"/>
                </a:solidFill>
                <a:latin typeface="Calibri"/>
                <a:ea typeface="Calibri"/>
                <a:cs typeface="Calibri"/>
                <a:sym typeface="Calibri"/>
              </a:rPr>
              <a:t>Un enfoque de circularidad más sólido incluye:</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responsabilidades claras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rutinas documentadas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sensibilización y formación del personal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indicadores sencillos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reuniones de revisión</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medidas correctivas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mejora continua</a:t>
            </a:r>
            <a:endParaRPr/>
          </a:p>
          <a:p>
            <a:pPr indent="-171450" lvl="0" marL="28575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El objetivo es un mejor sistema operativo, diseñado para perdurar más allá de una sola campaña.</a:t>
            </a:r>
            <a:endParaRPr/>
          </a:p>
          <a:p>
            <a:pPr indent="-171450" lvl="0" marL="285750" marR="0" rtl="0" algn="l">
              <a:spcBef>
                <a:spcPts val="0"/>
              </a:spcBef>
              <a:spcAft>
                <a:spcPts val="0"/>
              </a:spcAft>
              <a:buClr>
                <a:schemeClr val="dk1"/>
              </a:buClr>
              <a:buSzPts val="1800"/>
              <a:buFont typeface="Arial"/>
              <a:buNone/>
            </a:pPr>
            <a:r>
              <a:t/>
            </a:r>
            <a:endParaRPr sz="1800">
              <a:solidFill>
                <a:srgbClr val="262626"/>
              </a:solidFill>
              <a:latin typeface="Calibri"/>
              <a:ea typeface="Calibri"/>
              <a:cs typeface="Calibri"/>
              <a:sym typeface="Calibri"/>
            </a:endParaRPr>
          </a:p>
        </p:txBody>
      </p:sp>
      <p:sp>
        <p:nvSpPr>
          <p:cNvPr id="1478" name="Google Shape;1478;p48"/>
          <p:cNvSpPr/>
          <p:nvPr/>
        </p:nvSpPr>
        <p:spPr>
          <a:xfrm>
            <a:off x="7009247" y="5706539"/>
            <a:ext cx="4166754"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479" name="Google Shape;1479;p48"/>
          <p:cNvSpPr txBox="1"/>
          <p:nvPr/>
        </p:nvSpPr>
        <p:spPr>
          <a:xfrm>
            <a:off x="7135246" y="5692873"/>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480" name="Google Shape;1480;p48"/>
          <p:cNvSpPr txBox="1"/>
          <p:nvPr/>
        </p:nvSpPr>
        <p:spPr>
          <a:xfrm>
            <a:off x="7891247" y="5769817"/>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M1</a:t>
            </a:r>
            <a:endParaRPr b="1" i="0" sz="1400">
              <a:solidFill>
                <a:srgbClr val="262626"/>
              </a:solidFill>
              <a:latin typeface="Calibri"/>
              <a:ea typeface="Calibri"/>
              <a:cs typeface="Calibri"/>
              <a:sym typeface="Calibri"/>
            </a:endParaRPr>
          </a:p>
        </p:txBody>
      </p:sp>
      <p:sp>
        <p:nvSpPr>
          <p:cNvPr id="1481" name="Google Shape;1481;p48"/>
          <p:cNvSpPr txBox="1"/>
          <p:nvPr/>
        </p:nvSpPr>
        <p:spPr>
          <a:xfrm>
            <a:off x="8485246" y="5785206"/>
            <a:ext cx="2936744"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Liderando el cambio ecológico y digital</a:t>
            </a:r>
            <a:endParaRPr/>
          </a:p>
        </p:txBody>
      </p:sp>
      <p:grpSp>
        <p:nvGrpSpPr>
          <p:cNvPr id="1482" name="Google Shape;1482;p48"/>
          <p:cNvGrpSpPr/>
          <p:nvPr/>
        </p:nvGrpSpPr>
        <p:grpSpPr>
          <a:xfrm>
            <a:off x="4988688" y="826293"/>
            <a:ext cx="7368412" cy="4491824"/>
            <a:chOff x="4942389" y="1424618"/>
            <a:chExt cx="7710892" cy="4491824"/>
          </a:xfrm>
        </p:grpSpPr>
        <p:sp>
          <p:nvSpPr>
            <p:cNvPr id="1483" name="Google Shape;1483;p48"/>
            <p:cNvSpPr/>
            <p:nvPr/>
          </p:nvSpPr>
          <p:spPr>
            <a:xfrm flipH="1">
              <a:off x="10463663" y="4673294"/>
              <a:ext cx="2189618" cy="949171"/>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2400">
                  <a:solidFill>
                    <a:srgbClr val="0289AE"/>
                  </a:solidFill>
                  <a:latin typeface="Calibri"/>
                  <a:ea typeface="Calibri"/>
                  <a:cs typeface="Calibri"/>
                  <a:sym typeface="Calibri"/>
                </a:rPr>
                <a:t>Implementar</a:t>
              </a:r>
              <a:endParaRPr/>
            </a:p>
            <a:p>
              <a:pPr indent="0" lvl="0" marL="0" marR="0" rtl="0" algn="l">
                <a:lnSpc>
                  <a:spcPct val="120000"/>
                </a:lnSpc>
                <a:spcBef>
                  <a:spcPts val="0"/>
                </a:spcBef>
                <a:spcAft>
                  <a:spcPts val="0"/>
                </a:spcAft>
                <a:buNone/>
              </a:pPr>
              <a:r>
                <a:t/>
              </a:r>
              <a:endParaRPr b="1" sz="2400">
                <a:solidFill>
                  <a:srgbClr val="3D8241"/>
                </a:solidFill>
                <a:latin typeface="Calibri"/>
                <a:ea typeface="Calibri"/>
                <a:cs typeface="Calibri"/>
                <a:sym typeface="Calibri"/>
              </a:endParaRPr>
            </a:p>
          </p:txBody>
        </p:sp>
        <p:grpSp>
          <p:nvGrpSpPr>
            <p:cNvPr id="1484" name="Google Shape;1484;p48"/>
            <p:cNvGrpSpPr/>
            <p:nvPr/>
          </p:nvGrpSpPr>
          <p:grpSpPr>
            <a:xfrm>
              <a:off x="4942389" y="1424618"/>
              <a:ext cx="7011260" cy="4491824"/>
              <a:chOff x="4942389" y="1424618"/>
              <a:chExt cx="7011260" cy="4491824"/>
            </a:xfrm>
          </p:grpSpPr>
          <p:sp>
            <p:nvSpPr>
              <p:cNvPr id="1485" name="Google Shape;1485;p48"/>
              <p:cNvSpPr/>
              <p:nvPr/>
            </p:nvSpPr>
            <p:spPr>
              <a:xfrm flipH="1" rot="1621219">
                <a:off x="8180736" y="1734100"/>
                <a:ext cx="1040784" cy="359448"/>
              </a:xfrm>
              <a:custGeom>
                <a:rect b="b" l="l" r="r" t="t"/>
                <a:pathLst>
                  <a:path extrusionOk="0" h="302323" w="865346">
                    <a:moveTo>
                      <a:pt x="804767" y="256985"/>
                    </a:moveTo>
                    <a:cubicBezTo>
                      <a:pt x="792099" y="247745"/>
                      <a:pt x="777240" y="238125"/>
                      <a:pt x="761047" y="227648"/>
                    </a:cubicBezTo>
                    <a:cubicBezTo>
                      <a:pt x="756952" y="224981"/>
                      <a:pt x="752856" y="222314"/>
                      <a:pt x="748665" y="219551"/>
                    </a:cubicBezTo>
                    <a:cubicBezTo>
                      <a:pt x="744379" y="216980"/>
                      <a:pt x="739997" y="214313"/>
                      <a:pt x="735521" y="211646"/>
                    </a:cubicBezTo>
                    <a:cubicBezTo>
                      <a:pt x="726567" y="206312"/>
                      <a:pt x="717328" y="200787"/>
                      <a:pt x="707803" y="195072"/>
                    </a:cubicBezTo>
                    <a:cubicBezTo>
                      <a:pt x="688276" y="184594"/>
                      <a:pt x="667988" y="172688"/>
                      <a:pt x="646176" y="162211"/>
                    </a:cubicBezTo>
                    <a:cubicBezTo>
                      <a:pt x="624650" y="150971"/>
                      <a:pt x="601599" y="140970"/>
                      <a:pt x="578263" y="130397"/>
                    </a:cubicBezTo>
                    <a:cubicBezTo>
                      <a:pt x="554641" y="120777"/>
                      <a:pt x="530638" y="110681"/>
                      <a:pt x="505968" y="102203"/>
                    </a:cubicBezTo>
                    <a:cubicBezTo>
                      <a:pt x="493776" y="97727"/>
                      <a:pt x="481489" y="93345"/>
                      <a:pt x="469011" y="89535"/>
                    </a:cubicBezTo>
                    <a:cubicBezTo>
                      <a:pt x="456629" y="85725"/>
                      <a:pt x="444341" y="81439"/>
                      <a:pt x="431959" y="78010"/>
                    </a:cubicBezTo>
                    <a:cubicBezTo>
                      <a:pt x="419576" y="74581"/>
                      <a:pt x="407194" y="71247"/>
                      <a:pt x="395097" y="67913"/>
                    </a:cubicBezTo>
                    <a:cubicBezTo>
                      <a:pt x="382905" y="64675"/>
                      <a:pt x="370713" y="62103"/>
                      <a:pt x="358712" y="59245"/>
                    </a:cubicBezTo>
                    <a:cubicBezTo>
                      <a:pt x="352711" y="57817"/>
                      <a:pt x="346805" y="56483"/>
                      <a:pt x="340900" y="55150"/>
                    </a:cubicBezTo>
                    <a:cubicBezTo>
                      <a:pt x="334994" y="54007"/>
                      <a:pt x="329089" y="52864"/>
                      <a:pt x="323279" y="51721"/>
                    </a:cubicBezTo>
                    <a:cubicBezTo>
                      <a:pt x="311658" y="49530"/>
                      <a:pt x="300228" y="47339"/>
                      <a:pt x="289179" y="45244"/>
                    </a:cubicBezTo>
                    <a:cubicBezTo>
                      <a:pt x="278035" y="43529"/>
                      <a:pt x="267176" y="41910"/>
                      <a:pt x="256604" y="40291"/>
                    </a:cubicBezTo>
                    <a:cubicBezTo>
                      <a:pt x="251365" y="39529"/>
                      <a:pt x="246126" y="38672"/>
                      <a:pt x="241078" y="37910"/>
                    </a:cubicBezTo>
                    <a:cubicBezTo>
                      <a:pt x="235934" y="37338"/>
                      <a:pt x="230791" y="36767"/>
                      <a:pt x="225838" y="36195"/>
                    </a:cubicBezTo>
                    <a:cubicBezTo>
                      <a:pt x="206026" y="34100"/>
                      <a:pt x="187262" y="31718"/>
                      <a:pt x="172021" y="30956"/>
                    </a:cubicBezTo>
                    <a:cubicBezTo>
                      <a:pt x="164211" y="30385"/>
                      <a:pt x="156972" y="29909"/>
                      <a:pt x="150209" y="29337"/>
                    </a:cubicBezTo>
                    <a:cubicBezTo>
                      <a:pt x="147733" y="29147"/>
                      <a:pt x="145351" y="28956"/>
                      <a:pt x="142970" y="28861"/>
                    </a:cubicBezTo>
                    <a:lnTo>
                      <a:pt x="142970" y="0"/>
                    </a:lnTo>
                    <a:lnTo>
                      <a:pt x="0" y="72581"/>
                    </a:lnTo>
                    <a:lnTo>
                      <a:pt x="142970" y="138494"/>
                    </a:lnTo>
                    <a:lnTo>
                      <a:pt x="142970" y="109728"/>
                    </a:lnTo>
                    <a:cubicBezTo>
                      <a:pt x="144875" y="109633"/>
                      <a:pt x="146590" y="109633"/>
                      <a:pt x="148590" y="109538"/>
                    </a:cubicBezTo>
                    <a:cubicBezTo>
                      <a:pt x="155353" y="109347"/>
                      <a:pt x="162687" y="109061"/>
                      <a:pt x="170402" y="108871"/>
                    </a:cubicBezTo>
                    <a:cubicBezTo>
                      <a:pt x="186404" y="108109"/>
                      <a:pt x="202692" y="108490"/>
                      <a:pt x="221171" y="108585"/>
                    </a:cubicBezTo>
                    <a:cubicBezTo>
                      <a:pt x="225742" y="108585"/>
                      <a:pt x="230505" y="108680"/>
                      <a:pt x="235267" y="108680"/>
                    </a:cubicBezTo>
                    <a:cubicBezTo>
                      <a:pt x="240125" y="108871"/>
                      <a:pt x="245078" y="109157"/>
                      <a:pt x="250126" y="109347"/>
                    </a:cubicBezTo>
                    <a:cubicBezTo>
                      <a:pt x="260223" y="109823"/>
                      <a:pt x="270605" y="110300"/>
                      <a:pt x="281273" y="110776"/>
                    </a:cubicBezTo>
                    <a:cubicBezTo>
                      <a:pt x="291941" y="111633"/>
                      <a:pt x="302895" y="112586"/>
                      <a:pt x="314134" y="113538"/>
                    </a:cubicBezTo>
                    <a:cubicBezTo>
                      <a:pt x="319754" y="114014"/>
                      <a:pt x="325469" y="114491"/>
                      <a:pt x="331184" y="114967"/>
                    </a:cubicBezTo>
                    <a:cubicBezTo>
                      <a:pt x="336899" y="115634"/>
                      <a:pt x="342614" y="116396"/>
                      <a:pt x="348425" y="117158"/>
                    </a:cubicBezTo>
                    <a:cubicBezTo>
                      <a:pt x="360045" y="118682"/>
                      <a:pt x="371951" y="119920"/>
                      <a:pt x="383858" y="121825"/>
                    </a:cubicBezTo>
                    <a:cubicBezTo>
                      <a:pt x="395764" y="123825"/>
                      <a:pt x="407860" y="125825"/>
                      <a:pt x="420052" y="127826"/>
                    </a:cubicBezTo>
                    <a:cubicBezTo>
                      <a:pt x="432245" y="129826"/>
                      <a:pt x="444341" y="132683"/>
                      <a:pt x="456629" y="135065"/>
                    </a:cubicBezTo>
                    <a:cubicBezTo>
                      <a:pt x="468916" y="137446"/>
                      <a:pt x="481203" y="140303"/>
                      <a:pt x="493395" y="143447"/>
                    </a:cubicBezTo>
                    <a:cubicBezTo>
                      <a:pt x="517970" y="149066"/>
                      <a:pt x="542068" y="156401"/>
                      <a:pt x="565976" y="163354"/>
                    </a:cubicBezTo>
                    <a:cubicBezTo>
                      <a:pt x="589502" y="171164"/>
                      <a:pt x="612934" y="178594"/>
                      <a:pt x="635032" y="187262"/>
                    </a:cubicBezTo>
                    <a:cubicBezTo>
                      <a:pt x="657416" y="195167"/>
                      <a:pt x="678371" y="204692"/>
                      <a:pt x="698563" y="212979"/>
                    </a:cubicBezTo>
                    <a:cubicBezTo>
                      <a:pt x="708470" y="217551"/>
                      <a:pt x="718090" y="222028"/>
                      <a:pt x="727424" y="226409"/>
                    </a:cubicBezTo>
                    <a:cubicBezTo>
                      <a:pt x="732092" y="228600"/>
                      <a:pt x="736663" y="230696"/>
                      <a:pt x="741235" y="232791"/>
                    </a:cubicBezTo>
                    <a:cubicBezTo>
                      <a:pt x="745617" y="235077"/>
                      <a:pt x="749998" y="237268"/>
                      <a:pt x="754285" y="239459"/>
                    </a:cubicBezTo>
                    <a:cubicBezTo>
                      <a:pt x="771334" y="248126"/>
                      <a:pt x="786955" y="256032"/>
                      <a:pt x="800386" y="263843"/>
                    </a:cubicBezTo>
                    <a:cubicBezTo>
                      <a:pt x="813911" y="271463"/>
                      <a:pt x="825913" y="277940"/>
                      <a:pt x="835343" y="283940"/>
                    </a:cubicBezTo>
                    <a:cubicBezTo>
                      <a:pt x="854488" y="295656"/>
                      <a:pt x="865346" y="302324"/>
                      <a:pt x="865346" y="302324"/>
                    </a:cubicBezTo>
                    <a:cubicBezTo>
                      <a:pt x="865346" y="302324"/>
                      <a:pt x="855155" y="294513"/>
                      <a:pt x="837343" y="280892"/>
                    </a:cubicBezTo>
                    <a:cubicBezTo>
                      <a:pt x="828770" y="273749"/>
                      <a:pt x="817531" y="266033"/>
                      <a:pt x="804767" y="256985"/>
                    </a:cubicBezTo>
                    <a:close/>
                  </a:path>
                </a:pathLst>
              </a:custGeom>
              <a:solidFill>
                <a:srgbClr val="3D8241"/>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486" name="Google Shape;1486;p48"/>
              <p:cNvSpPr/>
              <p:nvPr/>
            </p:nvSpPr>
            <p:spPr>
              <a:xfrm flipH="1" rot="5962091">
                <a:off x="8411024" y="4854458"/>
                <a:ext cx="363615" cy="1028857"/>
              </a:xfrm>
              <a:custGeom>
                <a:rect b="b" l="l" r="r" t="t"/>
                <a:pathLst>
                  <a:path extrusionOk="0" h="865346" w="302323">
                    <a:moveTo>
                      <a:pt x="256985" y="60579"/>
                    </a:moveTo>
                    <a:cubicBezTo>
                      <a:pt x="247745" y="73247"/>
                      <a:pt x="238125" y="88106"/>
                      <a:pt x="227648" y="104299"/>
                    </a:cubicBezTo>
                    <a:cubicBezTo>
                      <a:pt x="224981" y="108394"/>
                      <a:pt x="222314" y="112490"/>
                      <a:pt x="219551" y="116681"/>
                    </a:cubicBezTo>
                    <a:cubicBezTo>
                      <a:pt x="216980" y="120967"/>
                      <a:pt x="214313" y="125349"/>
                      <a:pt x="211646" y="129826"/>
                    </a:cubicBezTo>
                    <a:cubicBezTo>
                      <a:pt x="206312" y="138779"/>
                      <a:pt x="200787" y="148019"/>
                      <a:pt x="195072" y="157544"/>
                    </a:cubicBezTo>
                    <a:cubicBezTo>
                      <a:pt x="184594" y="177070"/>
                      <a:pt x="172688" y="197358"/>
                      <a:pt x="162211" y="219170"/>
                    </a:cubicBezTo>
                    <a:cubicBezTo>
                      <a:pt x="150971" y="240697"/>
                      <a:pt x="140970" y="263747"/>
                      <a:pt x="130397" y="287084"/>
                    </a:cubicBezTo>
                    <a:cubicBezTo>
                      <a:pt x="120777" y="310706"/>
                      <a:pt x="110681" y="334709"/>
                      <a:pt x="102203" y="359378"/>
                    </a:cubicBezTo>
                    <a:cubicBezTo>
                      <a:pt x="97727" y="371570"/>
                      <a:pt x="93345" y="383858"/>
                      <a:pt x="89630" y="396335"/>
                    </a:cubicBezTo>
                    <a:cubicBezTo>
                      <a:pt x="85820" y="408718"/>
                      <a:pt x="81534" y="421005"/>
                      <a:pt x="78105" y="433388"/>
                    </a:cubicBezTo>
                    <a:cubicBezTo>
                      <a:pt x="74676" y="445770"/>
                      <a:pt x="71342" y="458153"/>
                      <a:pt x="67913" y="470249"/>
                    </a:cubicBezTo>
                    <a:cubicBezTo>
                      <a:pt x="64675" y="482441"/>
                      <a:pt x="62103" y="494633"/>
                      <a:pt x="59245" y="506635"/>
                    </a:cubicBezTo>
                    <a:cubicBezTo>
                      <a:pt x="57817" y="512636"/>
                      <a:pt x="56483" y="518541"/>
                      <a:pt x="55150" y="524447"/>
                    </a:cubicBezTo>
                    <a:cubicBezTo>
                      <a:pt x="54007" y="530352"/>
                      <a:pt x="52864" y="536258"/>
                      <a:pt x="51721" y="542068"/>
                    </a:cubicBezTo>
                    <a:cubicBezTo>
                      <a:pt x="49530" y="553688"/>
                      <a:pt x="47339" y="565118"/>
                      <a:pt x="45244" y="576167"/>
                    </a:cubicBezTo>
                    <a:cubicBezTo>
                      <a:pt x="43529" y="587312"/>
                      <a:pt x="41910" y="598170"/>
                      <a:pt x="40291" y="608743"/>
                    </a:cubicBezTo>
                    <a:cubicBezTo>
                      <a:pt x="39529" y="613982"/>
                      <a:pt x="38672" y="619220"/>
                      <a:pt x="37910" y="624268"/>
                    </a:cubicBezTo>
                    <a:cubicBezTo>
                      <a:pt x="37338" y="629412"/>
                      <a:pt x="36767" y="634460"/>
                      <a:pt x="36195" y="639509"/>
                    </a:cubicBezTo>
                    <a:cubicBezTo>
                      <a:pt x="34100" y="659321"/>
                      <a:pt x="31718" y="678085"/>
                      <a:pt x="30956" y="693325"/>
                    </a:cubicBezTo>
                    <a:cubicBezTo>
                      <a:pt x="30385" y="701135"/>
                      <a:pt x="29909" y="708374"/>
                      <a:pt x="29337" y="715137"/>
                    </a:cubicBezTo>
                    <a:cubicBezTo>
                      <a:pt x="29147" y="717613"/>
                      <a:pt x="28956" y="719995"/>
                      <a:pt x="28861" y="722376"/>
                    </a:cubicBezTo>
                    <a:lnTo>
                      <a:pt x="0" y="722376"/>
                    </a:lnTo>
                    <a:lnTo>
                      <a:pt x="72581" y="865346"/>
                    </a:lnTo>
                    <a:lnTo>
                      <a:pt x="138494" y="722376"/>
                    </a:lnTo>
                    <a:lnTo>
                      <a:pt x="109728" y="722376"/>
                    </a:lnTo>
                    <a:cubicBezTo>
                      <a:pt x="109633" y="720471"/>
                      <a:pt x="109633" y="718757"/>
                      <a:pt x="109538" y="716756"/>
                    </a:cubicBezTo>
                    <a:cubicBezTo>
                      <a:pt x="109347" y="709993"/>
                      <a:pt x="109061" y="702659"/>
                      <a:pt x="108871" y="694944"/>
                    </a:cubicBezTo>
                    <a:cubicBezTo>
                      <a:pt x="108109" y="678942"/>
                      <a:pt x="108490" y="662654"/>
                      <a:pt x="108585" y="644176"/>
                    </a:cubicBezTo>
                    <a:cubicBezTo>
                      <a:pt x="108585" y="639604"/>
                      <a:pt x="108680" y="634841"/>
                      <a:pt x="108680" y="630079"/>
                    </a:cubicBezTo>
                    <a:cubicBezTo>
                      <a:pt x="108871" y="625221"/>
                      <a:pt x="109157" y="620268"/>
                      <a:pt x="109347" y="615220"/>
                    </a:cubicBezTo>
                    <a:cubicBezTo>
                      <a:pt x="109823" y="605123"/>
                      <a:pt x="110300" y="594741"/>
                      <a:pt x="110776" y="584073"/>
                    </a:cubicBezTo>
                    <a:cubicBezTo>
                      <a:pt x="111633" y="573405"/>
                      <a:pt x="112586" y="562451"/>
                      <a:pt x="113538" y="551212"/>
                    </a:cubicBezTo>
                    <a:cubicBezTo>
                      <a:pt x="114014" y="545592"/>
                      <a:pt x="114491" y="539877"/>
                      <a:pt x="114967" y="534162"/>
                    </a:cubicBezTo>
                    <a:cubicBezTo>
                      <a:pt x="115634" y="528447"/>
                      <a:pt x="116396" y="522732"/>
                      <a:pt x="117158" y="516922"/>
                    </a:cubicBezTo>
                    <a:cubicBezTo>
                      <a:pt x="118682" y="505301"/>
                      <a:pt x="119920" y="493395"/>
                      <a:pt x="121825" y="481489"/>
                    </a:cubicBezTo>
                    <a:cubicBezTo>
                      <a:pt x="123825" y="469583"/>
                      <a:pt x="125825" y="457486"/>
                      <a:pt x="127826" y="445294"/>
                    </a:cubicBezTo>
                    <a:cubicBezTo>
                      <a:pt x="129826" y="433102"/>
                      <a:pt x="132683" y="421005"/>
                      <a:pt x="135065" y="408718"/>
                    </a:cubicBezTo>
                    <a:cubicBezTo>
                      <a:pt x="137446" y="396431"/>
                      <a:pt x="140303" y="384143"/>
                      <a:pt x="143447" y="371951"/>
                    </a:cubicBezTo>
                    <a:cubicBezTo>
                      <a:pt x="149066" y="347377"/>
                      <a:pt x="156401" y="323279"/>
                      <a:pt x="163354" y="299371"/>
                    </a:cubicBezTo>
                    <a:cubicBezTo>
                      <a:pt x="171164" y="275844"/>
                      <a:pt x="178594" y="252413"/>
                      <a:pt x="187262" y="230315"/>
                    </a:cubicBezTo>
                    <a:cubicBezTo>
                      <a:pt x="195167" y="207931"/>
                      <a:pt x="204692" y="186976"/>
                      <a:pt x="212979" y="166783"/>
                    </a:cubicBezTo>
                    <a:cubicBezTo>
                      <a:pt x="217551" y="156877"/>
                      <a:pt x="222028" y="147256"/>
                      <a:pt x="226409" y="137922"/>
                    </a:cubicBezTo>
                    <a:cubicBezTo>
                      <a:pt x="228600" y="133255"/>
                      <a:pt x="230696" y="128683"/>
                      <a:pt x="232791" y="124111"/>
                    </a:cubicBezTo>
                    <a:cubicBezTo>
                      <a:pt x="235077" y="119729"/>
                      <a:pt x="237268" y="115348"/>
                      <a:pt x="239459" y="111062"/>
                    </a:cubicBezTo>
                    <a:cubicBezTo>
                      <a:pt x="248126" y="94012"/>
                      <a:pt x="256032" y="78391"/>
                      <a:pt x="263843" y="64960"/>
                    </a:cubicBezTo>
                    <a:cubicBezTo>
                      <a:pt x="271463" y="51435"/>
                      <a:pt x="277940" y="39433"/>
                      <a:pt x="283940" y="30004"/>
                    </a:cubicBezTo>
                    <a:cubicBezTo>
                      <a:pt x="295656" y="10858"/>
                      <a:pt x="302324" y="0"/>
                      <a:pt x="302324" y="0"/>
                    </a:cubicBezTo>
                    <a:cubicBezTo>
                      <a:pt x="302324" y="0"/>
                      <a:pt x="294513" y="10192"/>
                      <a:pt x="280892" y="28004"/>
                    </a:cubicBezTo>
                    <a:cubicBezTo>
                      <a:pt x="273749" y="36576"/>
                      <a:pt x="266033" y="47815"/>
                      <a:pt x="256985" y="60579"/>
                    </a:cubicBezTo>
                    <a:close/>
                  </a:path>
                </a:pathLst>
              </a:custGeom>
              <a:solidFill>
                <a:srgbClr val="0289AE"/>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grpSp>
            <p:nvGrpSpPr>
              <p:cNvPr id="1487" name="Google Shape;1487;p48"/>
              <p:cNvGrpSpPr/>
              <p:nvPr/>
            </p:nvGrpSpPr>
            <p:grpSpPr>
              <a:xfrm>
                <a:off x="6183008" y="1424618"/>
                <a:ext cx="4491824" cy="4491824"/>
                <a:chOff x="6183008" y="1424618"/>
                <a:chExt cx="4491824" cy="4491824"/>
              </a:xfrm>
            </p:grpSpPr>
            <p:grpSp>
              <p:nvGrpSpPr>
                <p:cNvPr id="1488" name="Google Shape;1488;p48"/>
                <p:cNvGrpSpPr/>
                <p:nvPr/>
              </p:nvGrpSpPr>
              <p:grpSpPr>
                <a:xfrm flipH="1" rot="2700000">
                  <a:off x="6831633" y="2091618"/>
                  <a:ext cx="3194574" cy="3157825"/>
                  <a:chOff x="5027199" y="2359913"/>
                  <a:chExt cx="2133218" cy="2133123"/>
                </a:xfrm>
              </p:grpSpPr>
              <p:sp>
                <p:nvSpPr>
                  <p:cNvPr id="1489" name="Google Shape;1489;p48"/>
                  <p:cNvSpPr/>
                  <p:nvPr/>
                </p:nvSpPr>
                <p:spPr>
                  <a:xfrm>
                    <a:off x="5356859" y="2359913"/>
                    <a:ext cx="1473993" cy="908399"/>
                  </a:xfrm>
                  <a:custGeom>
                    <a:rect b="b" l="l" r="r" t="t"/>
                    <a:pathLst>
                      <a:path extrusionOk="0" h="908399" w="1473993">
                        <a:moveTo>
                          <a:pt x="860870" y="908399"/>
                        </a:moveTo>
                        <a:lnTo>
                          <a:pt x="1330071" y="439198"/>
                        </a:lnTo>
                        <a:lnTo>
                          <a:pt x="1473994" y="295275"/>
                        </a:lnTo>
                        <a:cubicBezTo>
                          <a:pt x="1443895" y="265176"/>
                          <a:pt x="1411605" y="236696"/>
                          <a:pt x="1377315" y="210122"/>
                        </a:cubicBezTo>
                        <a:lnTo>
                          <a:pt x="1202246" y="334613"/>
                        </a:lnTo>
                        <a:cubicBezTo>
                          <a:pt x="1187291" y="324707"/>
                          <a:pt x="1172051" y="315087"/>
                          <a:pt x="1156240" y="306038"/>
                        </a:cubicBezTo>
                        <a:cubicBezTo>
                          <a:pt x="1140524" y="296990"/>
                          <a:pt x="1124522" y="288512"/>
                          <a:pt x="1108424" y="280511"/>
                        </a:cubicBezTo>
                        <a:lnTo>
                          <a:pt x="1128712" y="66675"/>
                        </a:lnTo>
                        <a:cubicBezTo>
                          <a:pt x="1047750" y="33718"/>
                          <a:pt x="964311" y="11620"/>
                          <a:pt x="880396" y="0"/>
                        </a:cubicBezTo>
                        <a:lnTo>
                          <a:pt x="791051" y="195358"/>
                        </a:lnTo>
                        <a:cubicBezTo>
                          <a:pt x="754856" y="193072"/>
                          <a:pt x="718661" y="193072"/>
                          <a:pt x="682657" y="195453"/>
                        </a:cubicBezTo>
                        <a:lnTo>
                          <a:pt x="593407" y="191"/>
                        </a:lnTo>
                        <a:cubicBezTo>
                          <a:pt x="508254" y="12097"/>
                          <a:pt x="424720" y="34480"/>
                          <a:pt x="344996" y="66770"/>
                        </a:cubicBezTo>
                        <a:lnTo>
                          <a:pt x="365284" y="280511"/>
                        </a:lnTo>
                        <a:cubicBezTo>
                          <a:pt x="332994" y="296418"/>
                          <a:pt x="301561" y="314516"/>
                          <a:pt x="271367" y="334613"/>
                        </a:cubicBezTo>
                        <a:lnTo>
                          <a:pt x="96488" y="210026"/>
                        </a:lnTo>
                        <a:cubicBezTo>
                          <a:pt x="62770" y="236220"/>
                          <a:pt x="30575" y="264700"/>
                          <a:pt x="0" y="295275"/>
                        </a:cubicBezTo>
                        <a:lnTo>
                          <a:pt x="143827" y="439198"/>
                        </a:lnTo>
                        <a:lnTo>
                          <a:pt x="613029" y="908399"/>
                        </a:lnTo>
                        <a:cubicBezTo>
                          <a:pt x="647128" y="881634"/>
                          <a:pt x="690182" y="865632"/>
                          <a:pt x="736949" y="865632"/>
                        </a:cubicBezTo>
                        <a:cubicBezTo>
                          <a:pt x="783717" y="865632"/>
                          <a:pt x="826675" y="881634"/>
                          <a:pt x="860870" y="908399"/>
                        </a:cubicBezTo>
                        <a:close/>
                      </a:path>
                    </a:pathLst>
                  </a:custGeom>
                  <a:solidFill>
                    <a:srgbClr val="3D8241"/>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490" name="Google Shape;1490;p48"/>
                  <p:cNvSpPr/>
                  <p:nvPr/>
                </p:nvSpPr>
                <p:spPr>
                  <a:xfrm>
                    <a:off x="5027199" y="2689478"/>
                    <a:ext cx="908494" cy="1474088"/>
                  </a:xfrm>
                  <a:custGeom>
                    <a:rect b="b" l="l" r="r" t="t"/>
                    <a:pathLst>
                      <a:path extrusionOk="0" h="1474088" w="908494">
                        <a:moveTo>
                          <a:pt x="908495" y="613124"/>
                        </a:moveTo>
                        <a:lnTo>
                          <a:pt x="439198" y="143923"/>
                        </a:lnTo>
                        <a:lnTo>
                          <a:pt x="295370" y="0"/>
                        </a:lnTo>
                        <a:cubicBezTo>
                          <a:pt x="265271" y="30099"/>
                          <a:pt x="236792" y="62389"/>
                          <a:pt x="210217" y="96679"/>
                        </a:cubicBezTo>
                        <a:lnTo>
                          <a:pt x="334709" y="271748"/>
                        </a:lnTo>
                        <a:cubicBezTo>
                          <a:pt x="324803" y="286703"/>
                          <a:pt x="315182" y="301942"/>
                          <a:pt x="306134" y="317754"/>
                        </a:cubicBezTo>
                        <a:cubicBezTo>
                          <a:pt x="296990" y="333470"/>
                          <a:pt x="288608" y="349472"/>
                          <a:pt x="280607" y="365569"/>
                        </a:cubicBezTo>
                        <a:lnTo>
                          <a:pt x="66675" y="345186"/>
                        </a:lnTo>
                        <a:cubicBezTo>
                          <a:pt x="33718" y="426148"/>
                          <a:pt x="11620" y="509588"/>
                          <a:pt x="0" y="593503"/>
                        </a:cubicBezTo>
                        <a:lnTo>
                          <a:pt x="195358" y="682847"/>
                        </a:lnTo>
                        <a:cubicBezTo>
                          <a:pt x="193072" y="719042"/>
                          <a:pt x="193072" y="755237"/>
                          <a:pt x="195453" y="791242"/>
                        </a:cubicBezTo>
                        <a:lnTo>
                          <a:pt x="190" y="880491"/>
                        </a:lnTo>
                        <a:cubicBezTo>
                          <a:pt x="12097" y="965645"/>
                          <a:pt x="34480" y="1049179"/>
                          <a:pt x="66770" y="1128903"/>
                        </a:cubicBezTo>
                        <a:lnTo>
                          <a:pt x="280511" y="1108615"/>
                        </a:lnTo>
                        <a:cubicBezTo>
                          <a:pt x="296418" y="1140905"/>
                          <a:pt x="314516" y="1172337"/>
                          <a:pt x="334613" y="1202531"/>
                        </a:cubicBezTo>
                        <a:lnTo>
                          <a:pt x="210121" y="1377601"/>
                        </a:lnTo>
                        <a:cubicBezTo>
                          <a:pt x="236315" y="1411319"/>
                          <a:pt x="264795" y="1443514"/>
                          <a:pt x="295370" y="1474089"/>
                        </a:cubicBezTo>
                        <a:lnTo>
                          <a:pt x="439293" y="1330166"/>
                        </a:lnTo>
                        <a:lnTo>
                          <a:pt x="908495" y="860965"/>
                        </a:lnTo>
                        <a:cubicBezTo>
                          <a:pt x="881729" y="826865"/>
                          <a:pt x="865727" y="783812"/>
                          <a:pt x="865727" y="737045"/>
                        </a:cubicBezTo>
                        <a:cubicBezTo>
                          <a:pt x="865632" y="690277"/>
                          <a:pt x="881634" y="647224"/>
                          <a:pt x="908495" y="613124"/>
                        </a:cubicBezTo>
                        <a:close/>
                      </a:path>
                    </a:pathLst>
                  </a:custGeom>
                  <a:solidFill>
                    <a:srgbClr val="0289AE"/>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491" name="Google Shape;1491;p48"/>
                  <p:cNvSpPr/>
                  <p:nvPr/>
                </p:nvSpPr>
                <p:spPr>
                  <a:xfrm>
                    <a:off x="6251923" y="2689383"/>
                    <a:ext cx="908494" cy="1474089"/>
                  </a:xfrm>
                  <a:custGeom>
                    <a:rect b="b" l="l" r="r" t="t"/>
                    <a:pathLst>
                      <a:path extrusionOk="0" h="1474089" w="908494">
                        <a:moveTo>
                          <a:pt x="627983" y="1108615"/>
                        </a:moveTo>
                        <a:lnTo>
                          <a:pt x="841820" y="1128903"/>
                        </a:lnTo>
                        <a:cubicBezTo>
                          <a:pt x="874776" y="1047845"/>
                          <a:pt x="896874" y="964502"/>
                          <a:pt x="908495" y="880586"/>
                        </a:cubicBezTo>
                        <a:lnTo>
                          <a:pt x="713137" y="791242"/>
                        </a:lnTo>
                        <a:cubicBezTo>
                          <a:pt x="715423" y="755047"/>
                          <a:pt x="715423" y="718852"/>
                          <a:pt x="713042" y="682847"/>
                        </a:cubicBezTo>
                        <a:lnTo>
                          <a:pt x="908304" y="593598"/>
                        </a:lnTo>
                        <a:cubicBezTo>
                          <a:pt x="896398" y="508445"/>
                          <a:pt x="874014" y="424910"/>
                          <a:pt x="841724" y="345186"/>
                        </a:cubicBezTo>
                        <a:lnTo>
                          <a:pt x="627983" y="365474"/>
                        </a:lnTo>
                        <a:cubicBezTo>
                          <a:pt x="612077" y="333185"/>
                          <a:pt x="593979" y="301752"/>
                          <a:pt x="573881" y="271558"/>
                        </a:cubicBezTo>
                        <a:lnTo>
                          <a:pt x="698373" y="96488"/>
                        </a:lnTo>
                        <a:cubicBezTo>
                          <a:pt x="672179" y="62770"/>
                          <a:pt x="643700" y="30575"/>
                          <a:pt x="613124" y="0"/>
                        </a:cubicBezTo>
                        <a:lnTo>
                          <a:pt x="469202" y="143923"/>
                        </a:lnTo>
                        <a:lnTo>
                          <a:pt x="0" y="613124"/>
                        </a:lnTo>
                        <a:cubicBezTo>
                          <a:pt x="26765" y="647224"/>
                          <a:pt x="42767" y="690277"/>
                          <a:pt x="42767" y="737045"/>
                        </a:cubicBezTo>
                        <a:cubicBezTo>
                          <a:pt x="42767" y="783812"/>
                          <a:pt x="26765" y="826770"/>
                          <a:pt x="0" y="860965"/>
                        </a:cubicBezTo>
                        <a:lnTo>
                          <a:pt x="469202" y="1330166"/>
                        </a:lnTo>
                        <a:lnTo>
                          <a:pt x="613124" y="1474089"/>
                        </a:lnTo>
                        <a:cubicBezTo>
                          <a:pt x="643223" y="1443990"/>
                          <a:pt x="671703" y="1411700"/>
                          <a:pt x="698278" y="1377410"/>
                        </a:cubicBezTo>
                        <a:lnTo>
                          <a:pt x="573786" y="1202341"/>
                        </a:lnTo>
                        <a:cubicBezTo>
                          <a:pt x="583692" y="1187387"/>
                          <a:pt x="593312" y="1172147"/>
                          <a:pt x="602361" y="1156335"/>
                        </a:cubicBezTo>
                        <a:cubicBezTo>
                          <a:pt x="611505" y="1140714"/>
                          <a:pt x="619982" y="1124712"/>
                          <a:pt x="627983" y="1108615"/>
                        </a:cubicBezTo>
                        <a:close/>
                      </a:path>
                    </a:pathLst>
                  </a:custGeom>
                  <a:solidFill>
                    <a:srgbClr val="62A844"/>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sp>
                <p:nvSpPr>
                  <p:cNvPr id="1492" name="Google Shape;1492;p48"/>
                  <p:cNvSpPr/>
                  <p:nvPr/>
                </p:nvSpPr>
                <p:spPr>
                  <a:xfrm>
                    <a:off x="5356764" y="3584542"/>
                    <a:ext cx="1474279" cy="908494"/>
                  </a:xfrm>
                  <a:custGeom>
                    <a:rect b="b" l="l" r="r" t="t"/>
                    <a:pathLst>
                      <a:path extrusionOk="0" h="908494" w="1474279">
                        <a:moveTo>
                          <a:pt x="613124" y="95"/>
                        </a:moveTo>
                        <a:lnTo>
                          <a:pt x="143923" y="469297"/>
                        </a:lnTo>
                        <a:lnTo>
                          <a:pt x="0" y="613220"/>
                        </a:lnTo>
                        <a:cubicBezTo>
                          <a:pt x="30099" y="643318"/>
                          <a:pt x="62389" y="671798"/>
                          <a:pt x="96679" y="698373"/>
                        </a:cubicBezTo>
                        <a:lnTo>
                          <a:pt x="271748" y="573881"/>
                        </a:lnTo>
                        <a:cubicBezTo>
                          <a:pt x="286703" y="583787"/>
                          <a:pt x="301942" y="593408"/>
                          <a:pt x="317754" y="602456"/>
                        </a:cubicBezTo>
                        <a:cubicBezTo>
                          <a:pt x="333470" y="611505"/>
                          <a:pt x="349472" y="619982"/>
                          <a:pt x="365569" y="627983"/>
                        </a:cubicBezTo>
                        <a:lnTo>
                          <a:pt x="345281" y="841820"/>
                        </a:lnTo>
                        <a:cubicBezTo>
                          <a:pt x="426339" y="874776"/>
                          <a:pt x="509683" y="896874"/>
                          <a:pt x="593598" y="908495"/>
                        </a:cubicBezTo>
                        <a:lnTo>
                          <a:pt x="682943" y="713137"/>
                        </a:lnTo>
                        <a:cubicBezTo>
                          <a:pt x="719138" y="715423"/>
                          <a:pt x="755333" y="715423"/>
                          <a:pt x="791337" y="713042"/>
                        </a:cubicBezTo>
                        <a:lnTo>
                          <a:pt x="880682" y="908304"/>
                        </a:lnTo>
                        <a:cubicBezTo>
                          <a:pt x="965835" y="896398"/>
                          <a:pt x="1049369" y="874014"/>
                          <a:pt x="1129093" y="841724"/>
                        </a:cubicBezTo>
                        <a:lnTo>
                          <a:pt x="1108805" y="627983"/>
                        </a:lnTo>
                        <a:cubicBezTo>
                          <a:pt x="1141095" y="612076"/>
                          <a:pt x="1172528" y="593979"/>
                          <a:pt x="1202722" y="573881"/>
                        </a:cubicBezTo>
                        <a:lnTo>
                          <a:pt x="1377791" y="698373"/>
                        </a:lnTo>
                        <a:cubicBezTo>
                          <a:pt x="1411510" y="672179"/>
                          <a:pt x="1443704" y="643700"/>
                          <a:pt x="1474280" y="613124"/>
                        </a:cubicBezTo>
                        <a:lnTo>
                          <a:pt x="1330357" y="469201"/>
                        </a:lnTo>
                        <a:lnTo>
                          <a:pt x="861155" y="0"/>
                        </a:lnTo>
                        <a:cubicBezTo>
                          <a:pt x="827056" y="26765"/>
                          <a:pt x="784003" y="42767"/>
                          <a:pt x="737235" y="42767"/>
                        </a:cubicBezTo>
                        <a:cubicBezTo>
                          <a:pt x="690277" y="42958"/>
                          <a:pt x="647319" y="26860"/>
                          <a:pt x="613124" y="95"/>
                        </a:cubicBezTo>
                        <a:close/>
                      </a:path>
                    </a:pathLst>
                  </a:custGeom>
                  <a:solidFill>
                    <a:srgbClr val="06677F"/>
                  </a:solidFill>
                  <a:ln>
                    <a:noFill/>
                  </a:ln>
                </p:spPr>
                <p:txBody>
                  <a:bodyPr anchorCtr="0" anchor="ctr" bIns="34275" lIns="68575" spcFirstLastPara="1" rIns="68575" wrap="square" tIns="34275">
                    <a:noAutofit/>
                  </a:bodyPr>
                  <a:lstStyle/>
                  <a:p>
                    <a:pPr indent="0" lvl="0" marL="0" marR="0" rtl="0" algn="l">
                      <a:spcBef>
                        <a:spcPts val="0"/>
                      </a:spcBef>
                      <a:spcAft>
                        <a:spcPts val="0"/>
                      </a:spcAft>
                      <a:buClr>
                        <a:schemeClr val="dk1"/>
                      </a:buClr>
                      <a:buSzPts val="1400"/>
                      <a:buFont typeface="Calibri"/>
                      <a:buNone/>
                    </a:pPr>
                    <a:r>
                      <a:t/>
                    </a:r>
                    <a:endParaRPr sz="1400">
                      <a:solidFill>
                        <a:schemeClr val="dk1"/>
                      </a:solidFill>
                      <a:latin typeface="Calibri"/>
                      <a:ea typeface="Calibri"/>
                      <a:cs typeface="Calibri"/>
                      <a:sym typeface="Calibri"/>
                    </a:endParaRPr>
                  </a:p>
                </p:txBody>
              </p:sp>
            </p:grpSp>
            <p:sp>
              <p:nvSpPr>
                <p:cNvPr id="1493" name="Google Shape;1493;p48"/>
                <p:cNvSpPr/>
                <p:nvPr/>
              </p:nvSpPr>
              <p:spPr>
                <a:xfrm flipH="1">
                  <a:off x="7488935" y="2742116"/>
                  <a:ext cx="1879161" cy="1857625"/>
                </a:xfrm>
                <a:prstGeom prst="ellipse">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chemeClr val="dk1"/>
                    </a:buClr>
                    <a:buSzPts val="1400"/>
                    <a:buFont typeface="Calibri"/>
                    <a:buNone/>
                  </a:pPr>
                  <a:r>
                    <a:t/>
                  </a:r>
                  <a:endParaRPr sz="1400">
                    <a:solidFill>
                      <a:schemeClr val="lt1"/>
                    </a:solidFill>
                    <a:latin typeface="Calibri"/>
                    <a:ea typeface="Calibri"/>
                    <a:cs typeface="Calibri"/>
                    <a:sym typeface="Calibri"/>
                  </a:endParaRPr>
                </a:p>
              </p:txBody>
            </p:sp>
          </p:grpSp>
          <p:sp>
            <p:nvSpPr>
              <p:cNvPr id="1494" name="Google Shape;1494;p48"/>
              <p:cNvSpPr txBox="1"/>
              <p:nvPr/>
            </p:nvSpPr>
            <p:spPr>
              <a:xfrm flipH="1">
                <a:off x="7391907" y="3416819"/>
                <a:ext cx="2073217" cy="71555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Clr>
                    <a:srgbClr val="262626"/>
                  </a:buClr>
                  <a:buSzPts val="2100"/>
                  <a:buFont typeface="Calibri"/>
                  <a:buNone/>
                </a:pPr>
                <a:r>
                  <a:rPr b="1" lang="en-US" sz="2100">
                    <a:solidFill>
                      <a:srgbClr val="262626"/>
                    </a:solidFill>
                    <a:latin typeface="Calibri"/>
                    <a:ea typeface="Calibri"/>
                    <a:cs typeface="Calibri"/>
                    <a:sym typeface="Calibri"/>
                  </a:rPr>
                  <a:t>Gestión del</a:t>
                </a:r>
                <a:br>
                  <a:rPr b="1" lang="en-US" sz="2100">
                    <a:solidFill>
                      <a:srgbClr val="262626"/>
                    </a:solidFill>
                    <a:latin typeface="Calibri"/>
                    <a:ea typeface="Calibri"/>
                    <a:cs typeface="Calibri"/>
                    <a:sym typeface="Calibri"/>
                  </a:rPr>
                </a:br>
                <a:r>
                  <a:rPr b="1" lang="en-US" sz="2100">
                    <a:solidFill>
                      <a:srgbClr val="262626"/>
                    </a:solidFill>
                    <a:latin typeface="Calibri"/>
                    <a:ea typeface="Calibri"/>
                    <a:cs typeface="Calibri"/>
                    <a:sym typeface="Calibri"/>
                  </a:rPr>
                  <a:t>Ciclo</a:t>
                </a:r>
                <a:endParaRPr b="1" sz="2100">
                  <a:solidFill>
                    <a:srgbClr val="262626"/>
                  </a:solidFill>
                  <a:latin typeface="Calibri"/>
                  <a:ea typeface="Calibri"/>
                  <a:cs typeface="Calibri"/>
                  <a:sym typeface="Calibri"/>
                </a:endParaRPr>
              </a:p>
            </p:txBody>
          </p:sp>
          <p:sp>
            <p:nvSpPr>
              <p:cNvPr id="1495" name="Google Shape;1495;p48"/>
              <p:cNvSpPr/>
              <p:nvPr/>
            </p:nvSpPr>
            <p:spPr>
              <a:xfrm flipH="1">
                <a:off x="10492345" y="2093379"/>
                <a:ext cx="1461304" cy="505972"/>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b="1" lang="en-US" sz="2400">
                    <a:solidFill>
                      <a:srgbClr val="3D8241"/>
                    </a:solidFill>
                    <a:latin typeface="Calibri"/>
                    <a:ea typeface="Calibri"/>
                    <a:cs typeface="Calibri"/>
                    <a:sym typeface="Calibri"/>
                  </a:rPr>
                  <a:t>Planificar</a:t>
                </a:r>
                <a:endParaRPr/>
              </a:p>
            </p:txBody>
          </p:sp>
          <p:grpSp>
            <p:nvGrpSpPr>
              <p:cNvPr id="1496" name="Google Shape;1496;p48"/>
              <p:cNvGrpSpPr/>
              <p:nvPr/>
            </p:nvGrpSpPr>
            <p:grpSpPr>
              <a:xfrm>
                <a:off x="9324725" y="2093380"/>
                <a:ext cx="1173359" cy="677966"/>
                <a:chOff x="0" y="582317"/>
                <a:chExt cx="1448894" cy="837170"/>
              </a:xfrm>
            </p:grpSpPr>
            <p:cxnSp>
              <p:nvCxnSpPr>
                <p:cNvPr id="1497" name="Google Shape;1497;p48"/>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498" name="Google Shape;1498;p48"/>
                <p:cNvGrpSpPr/>
                <p:nvPr/>
              </p:nvGrpSpPr>
              <p:grpSpPr>
                <a:xfrm>
                  <a:off x="708799" y="582317"/>
                  <a:ext cx="740095" cy="837170"/>
                  <a:chOff x="4051865" y="5165558"/>
                  <a:chExt cx="946855" cy="1071049"/>
                </a:xfrm>
              </p:grpSpPr>
              <p:sp>
                <p:nvSpPr>
                  <p:cNvPr id="1499" name="Google Shape;1499;p48"/>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0" name="Google Shape;1500;p48"/>
                  <p:cNvSpPr txBox="1"/>
                  <p:nvPr/>
                </p:nvSpPr>
                <p:spPr>
                  <a:xfrm>
                    <a:off x="4061430" y="5218777"/>
                    <a:ext cx="909265" cy="101783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4000">
                        <a:solidFill>
                          <a:schemeClr val="lt1"/>
                        </a:solidFill>
                        <a:latin typeface="Calibri"/>
                        <a:ea typeface="Calibri"/>
                        <a:cs typeface="Calibri"/>
                        <a:sym typeface="Calibri"/>
                      </a:rPr>
                      <a:t>01</a:t>
                    </a:r>
                    <a:endParaRPr/>
                  </a:p>
                </p:txBody>
              </p:sp>
            </p:grpSp>
          </p:grpSp>
          <p:grpSp>
            <p:nvGrpSpPr>
              <p:cNvPr id="1501" name="Google Shape;1501;p48"/>
              <p:cNvGrpSpPr/>
              <p:nvPr/>
            </p:nvGrpSpPr>
            <p:grpSpPr>
              <a:xfrm>
                <a:off x="9296043" y="4673294"/>
                <a:ext cx="1173359" cy="679004"/>
                <a:chOff x="0" y="582316"/>
                <a:chExt cx="1448894" cy="838451"/>
              </a:xfrm>
            </p:grpSpPr>
            <p:cxnSp>
              <p:nvCxnSpPr>
                <p:cNvPr id="1502" name="Google Shape;1502;p48"/>
                <p:cNvCxnSpPr/>
                <p:nvPr/>
              </p:nvCxnSpPr>
              <p:spPr>
                <a:xfrm>
                  <a:off x="0" y="951782"/>
                  <a:ext cx="1320800" cy="0"/>
                </a:xfrm>
                <a:prstGeom prst="straightConnector1">
                  <a:avLst/>
                </a:prstGeom>
                <a:noFill/>
                <a:ln cap="flat" cmpd="sng" w="25400">
                  <a:solidFill>
                    <a:srgbClr val="0289AE"/>
                  </a:solidFill>
                  <a:prstDash val="dot"/>
                  <a:miter lim="8000"/>
                  <a:headEnd len="sm" w="sm" type="none"/>
                  <a:tailEnd len="sm" w="sm" type="none"/>
                </a:ln>
              </p:spPr>
            </p:cxnSp>
            <p:grpSp>
              <p:nvGrpSpPr>
                <p:cNvPr id="1503" name="Google Shape;1503;p48"/>
                <p:cNvGrpSpPr/>
                <p:nvPr/>
              </p:nvGrpSpPr>
              <p:grpSpPr>
                <a:xfrm>
                  <a:off x="708799" y="582316"/>
                  <a:ext cx="740095" cy="838451"/>
                  <a:chOff x="4051865" y="5165558"/>
                  <a:chExt cx="946855" cy="1072688"/>
                </a:xfrm>
              </p:grpSpPr>
              <p:sp>
                <p:nvSpPr>
                  <p:cNvPr id="1504" name="Google Shape;1504;p48"/>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05" name="Google Shape;1505;p48"/>
                  <p:cNvSpPr txBox="1"/>
                  <p:nvPr/>
                </p:nvSpPr>
                <p:spPr>
                  <a:xfrm>
                    <a:off x="4058930" y="5220416"/>
                    <a:ext cx="909265" cy="101783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4000">
                        <a:solidFill>
                          <a:schemeClr val="lt1"/>
                        </a:solidFill>
                        <a:latin typeface="Calibri"/>
                        <a:ea typeface="Calibri"/>
                        <a:cs typeface="Calibri"/>
                        <a:sym typeface="Calibri"/>
                      </a:rPr>
                      <a:t>02</a:t>
                    </a:r>
                    <a:endParaRPr/>
                  </a:p>
                </p:txBody>
              </p:sp>
            </p:grpSp>
          </p:grpSp>
          <p:grpSp>
            <p:nvGrpSpPr>
              <p:cNvPr id="1506" name="Google Shape;1506;p48"/>
              <p:cNvGrpSpPr/>
              <p:nvPr/>
            </p:nvGrpSpPr>
            <p:grpSpPr>
              <a:xfrm>
                <a:off x="6345856" y="2130916"/>
                <a:ext cx="1150352" cy="657035"/>
                <a:chOff x="6021993" y="2640066"/>
                <a:chExt cx="1150352" cy="657035"/>
              </a:xfrm>
            </p:grpSpPr>
            <p:cxnSp>
              <p:nvCxnSpPr>
                <p:cNvPr id="1507" name="Google Shape;1507;p48"/>
                <p:cNvCxnSpPr/>
                <p:nvPr/>
              </p:nvCxnSpPr>
              <p:spPr>
                <a:xfrm rot="10800000">
                  <a:off x="6102720" y="2907863"/>
                  <a:ext cx="1069625" cy="0"/>
                </a:xfrm>
                <a:prstGeom prst="straightConnector1">
                  <a:avLst/>
                </a:prstGeom>
                <a:noFill/>
                <a:ln cap="flat" cmpd="sng" w="25400">
                  <a:solidFill>
                    <a:srgbClr val="62A844"/>
                  </a:solidFill>
                  <a:prstDash val="dot"/>
                  <a:miter lim="8000"/>
                  <a:headEnd len="sm" w="sm" type="none"/>
                  <a:tailEnd len="sm" w="sm" type="none"/>
                </a:ln>
              </p:spPr>
            </p:cxnSp>
            <p:grpSp>
              <p:nvGrpSpPr>
                <p:cNvPr id="1508" name="Google Shape;1508;p48"/>
                <p:cNvGrpSpPr/>
                <p:nvPr/>
              </p:nvGrpSpPr>
              <p:grpSpPr>
                <a:xfrm>
                  <a:off x="6021993" y="2640066"/>
                  <a:ext cx="617091" cy="657035"/>
                  <a:chOff x="4023841" y="5165558"/>
                  <a:chExt cx="974879" cy="1037983"/>
                </a:xfrm>
              </p:grpSpPr>
              <p:sp>
                <p:nvSpPr>
                  <p:cNvPr id="1509" name="Google Shape;1509;p48"/>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10" name="Google Shape;1510;p48"/>
                  <p:cNvSpPr txBox="1"/>
                  <p:nvPr/>
                </p:nvSpPr>
                <p:spPr>
                  <a:xfrm>
                    <a:off x="4023841" y="5185711"/>
                    <a:ext cx="909265" cy="101783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4000">
                        <a:solidFill>
                          <a:schemeClr val="lt1"/>
                        </a:solidFill>
                        <a:latin typeface="Calibri"/>
                        <a:ea typeface="Calibri"/>
                        <a:cs typeface="Calibri"/>
                        <a:sym typeface="Calibri"/>
                      </a:rPr>
                      <a:t>04</a:t>
                    </a:r>
                    <a:endParaRPr/>
                  </a:p>
                </p:txBody>
              </p:sp>
            </p:grpSp>
          </p:grpSp>
          <p:sp>
            <p:nvSpPr>
              <p:cNvPr id="1511" name="Google Shape;1511;p48"/>
              <p:cNvSpPr/>
              <p:nvPr/>
            </p:nvSpPr>
            <p:spPr>
              <a:xfrm flipH="1">
                <a:off x="4942389" y="2106151"/>
                <a:ext cx="1426698" cy="949171"/>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b="1" lang="en-US" sz="2400">
                    <a:solidFill>
                      <a:srgbClr val="62A844"/>
                    </a:solidFill>
                    <a:latin typeface="Calibri"/>
                    <a:ea typeface="Calibri"/>
                    <a:cs typeface="Calibri"/>
                    <a:sym typeface="Calibri"/>
                  </a:rPr>
                  <a:t>Mejorar</a:t>
                </a:r>
                <a:endParaRPr/>
              </a:p>
              <a:p>
                <a:pPr indent="0" lvl="0" marL="0" marR="0" rtl="0" algn="r">
                  <a:lnSpc>
                    <a:spcPct val="120000"/>
                  </a:lnSpc>
                  <a:spcBef>
                    <a:spcPts val="0"/>
                  </a:spcBef>
                  <a:spcAft>
                    <a:spcPts val="0"/>
                  </a:spcAft>
                  <a:buNone/>
                </a:pPr>
                <a:r>
                  <a:t/>
                </a:r>
                <a:endParaRPr b="1" sz="2400">
                  <a:solidFill>
                    <a:srgbClr val="3D8241"/>
                  </a:solidFill>
                  <a:latin typeface="Calibri"/>
                  <a:ea typeface="Calibri"/>
                  <a:cs typeface="Calibri"/>
                  <a:sym typeface="Calibri"/>
                </a:endParaRPr>
              </a:p>
            </p:txBody>
          </p:sp>
          <p:grpSp>
            <p:nvGrpSpPr>
              <p:cNvPr id="1512" name="Google Shape;1512;p48"/>
              <p:cNvGrpSpPr/>
              <p:nvPr/>
            </p:nvGrpSpPr>
            <p:grpSpPr>
              <a:xfrm>
                <a:off x="6643462" y="4865883"/>
                <a:ext cx="1132613" cy="670827"/>
                <a:chOff x="6039732" y="2640071"/>
                <a:chExt cx="1132613" cy="670827"/>
              </a:xfrm>
            </p:grpSpPr>
            <p:cxnSp>
              <p:nvCxnSpPr>
                <p:cNvPr id="1513" name="Google Shape;1513;p48"/>
                <p:cNvCxnSpPr/>
                <p:nvPr/>
              </p:nvCxnSpPr>
              <p:spPr>
                <a:xfrm rot="10800000">
                  <a:off x="6102720" y="2907863"/>
                  <a:ext cx="1069625" cy="0"/>
                </a:xfrm>
                <a:prstGeom prst="straightConnector1">
                  <a:avLst/>
                </a:prstGeom>
                <a:noFill/>
                <a:ln cap="flat" cmpd="sng" w="25400">
                  <a:solidFill>
                    <a:srgbClr val="06677F"/>
                  </a:solidFill>
                  <a:prstDash val="dot"/>
                  <a:miter lim="8000"/>
                  <a:headEnd len="sm" w="sm" type="none"/>
                  <a:tailEnd len="sm" w="sm" type="none"/>
                </a:ln>
              </p:spPr>
            </p:cxnSp>
            <p:grpSp>
              <p:nvGrpSpPr>
                <p:cNvPr id="1514" name="Google Shape;1514;p48"/>
                <p:cNvGrpSpPr/>
                <p:nvPr/>
              </p:nvGrpSpPr>
              <p:grpSpPr>
                <a:xfrm>
                  <a:off x="6039732" y="2640071"/>
                  <a:ext cx="599352" cy="670827"/>
                  <a:chOff x="4051865" y="5165558"/>
                  <a:chExt cx="946855" cy="1059770"/>
                </a:xfrm>
              </p:grpSpPr>
              <p:sp>
                <p:nvSpPr>
                  <p:cNvPr id="1515" name="Google Shape;1515;p48"/>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16" name="Google Shape;1516;p48"/>
                  <p:cNvSpPr txBox="1"/>
                  <p:nvPr/>
                </p:nvSpPr>
                <p:spPr>
                  <a:xfrm>
                    <a:off x="4061431" y="5207498"/>
                    <a:ext cx="909265" cy="101783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4000">
                        <a:solidFill>
                          <a:schemeClr val="lt1"/>
                        </a:solidFill>
                        <a:latin typeface="Calibri"/>
                        <a:ea typeface="Calibri"/>
                        <a:cs typeface="Calibri"/>
                        <a:sym typeface="Calibri"/>
                      </a:rPr>
                      <a:t>03</a:t>
                    </a:r>
                    <a:endParaRPr/>
                  </a:p>
                </p:txBody>
              </p:sp>
            </p:grpSp>
          </p:grpSp>
          <p:sp>
            <p:nvSpPr>
              <p:cNvPr id="1517" name="Google Shape;1517;p48"/>
              <p:cNvSpPr/>
              <p:nvPr/>
            </p:nvSpPr>
            <p:spPr>
              <a:xfrm flipH="1">
                <a:off x="5414925" y="4865884"/>
                <a:ext cx="1254016" cy="949171"/>
              </a:xfrm>
              <a:prstGeom prst="rect">
                <a:avLst/>
              </a:prstGeom>
              <a:noFill/>
              <a:ln>
                <a:noFill/>
              </a:ln>
            </p:spPr>
            <p:txBody>
              <a:bodyPr anchorCtr="0" anchor="t" bIns="45700" lIns="91425" spcFirstLastPara="1" rIns="91425" wrap="square" tIns="45700">
                <a:spAutoFit/>
              </a:bodyPr>
              <a:lstStyle/>
              <a:p>
                <a:pPr indent="0" lvl="0" marL="0" marR="0" rtl="0" algn="r">
                  <a:lnSpc>
                    <a:spcPct val="120000"/>
                  </a:lnSpc>
                  <a:spcBef>
                    <a:spcPts val="0"/>
                  </a:spcBef>
                  <a:spcAft>
                    <a:spcPts val="0"/>
                  </a:spcAft>
                  <a:buNone/>
                </a:pPr>
                <a:r>
                  <a:rPr b="1" lang="en-US" sz="2400">
                    <a:solidFill>
                      <a:srgbClr val="06677F"/>
                    </a:solidFill>
                    <a:latin typeface="Calibri"/>
                    <a:ea typeface="Calibri"/>
                    <a:cs typeface="Calibri"/>
                    <a:sym typeface="Calibri"/>
                  </a:rPr>
                  <a:t>Revisar</a:t>
                </a:r>
                <a:endParaRPr/>
              </a:p>
              <a:p>
                <a:pPr indent="0" lvl="0" marL="0" marR="0" rtl="0" algn="r">
                  <a:lnSpc>
                    <a:spcPct val="120000"/>
                  </a:lnSpc>
                  <a:spcBef>
                    <a:spcPts val="0"/>
                  </a:spcBef>
                  <a:spcAft>
                    <a:spcPts val="0"/>
                  </a:spcAft>
                  <a:buNone/>
                </a:pPr>
                <a:r>
                  <a:t/>
                </a:r>
                <a:endParaRPr b="1" sz="2400">
                  <a:solidFill>
                    <a:srgbClr val="3D8241"/>
                  </a:solidFill>
                  <a:latin typeface="Calibri"/>
                  <a:ea typeface="Calibri"/>
                  <a:cs typeface="Calibri"/>
                  <a:sym typeface="Calibri"/>
                </a:endParaRPr>
              </a:p>
            </p:txBody>
          </p:sp>
        </p:grpSp>
      </p:gr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2" name="Shape 1522"/>
        <p:cNvGrpSpPr/>
        <p:nvPr/>
      </p:nvGrpSpPr>
      <p:grpSpPr>
        <a:xfrm>
          <a:off x="0" y="0"/>
          <a:ext cx="0" cy="0"/>
          <a:chOff x="0" y="0"/>
          <a:chExt cx="0" cy="0"/>
        </a:xfrm>
      </p:grpSpPr>
      <p:grpSp>
        <p:nvGrpSpPr>
          <p:cNvPr id="1523" name="Google Shape;1523;p49"/>
          <p:cNvGrpSpPr/>
          <p:nvPr/>
        </p:nvGrpSpPr>
        <p:grpSpPr>
          <a:xfrm>
            <a:off x="3980284" y="386543"/>
            <a:ext cx="7312898" cy="6049273"/>
            <a:chOff x="9515475" y="838200"/>
            <a:chExt cx="13375187" cy="12065000"/>
          </a:xfrm>
        </p:grpSpPr>
        <p:sp>
          <p:nvSpPr>
            <p:cNvPr id="1524" name="Google Shape;1524;p49"/>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525" name="Google Shape;1525;p49"/>
            <p:cNvCxnSpPr/>
            <p:nvPr/>
          </p:nvCxnSpPr>
          <p:spPr>
            <a:xfrm>
              <a:off x="11735726" y="6303416"/>
              <a:ext cx="11154936" cy="0"/>
            </a:xfrm>
            <a:prstGeom prst="straightConnector1">
              <a:avLst/>
            </a:prstGeom>
            <a:noFill/>
            <a:ln cap="flat" cmpd="sng" w="25400">
              <a:solidFill>
                <a:srgbClr val="62A844"/>
              </a:solidFill>
              <a:prstDash val="dot"/>
              <a:miter lim="8000"/>
              <a:headEnd len="sm" w="sm" type="none"/>
              <a:tailEnd len="sm" w="sm" type="none"/>
            </a:ln>
          </p:spPr>
        </p:cxnSp>
        <p:sp>
          <p:nvSpPr>
            <p:cNvPr id="1526" name="Google Shape;1526;p49"/>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27" name="Google Shape;1527;p49"/>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1528" name="Google Shape;1528;p49"/>
            <p:cNvCxnSpPr/>
            <p:nvPr/>
          </p:nvCxnSpPr>
          <p:spPr>
            <a:xfrm>
              <a:off x="11060048" y="11256501"/>
              <a:ext cx="11809444" cy="0"/>
            </a:xfrm>
            <a:prstGeom prst="straightConnector1">
              <a:avLst/>
            </a:prstGeom>
            <a:noFill/>
            <a:ln cap="flat" cmpd="sng" w="25400">
              <a:solidFill>
                <a:srgbClr val="EABB22"/>
              </a:solidFill>
              <a:prstDash val="dot"/>
              <a:miter lim="8000"/>
              <a:headEnd len="sm" w="sm" type="none"/>
              <a:tailEnd len="sm" w="sm" type="none"/>
            </a:ln>
          </p:spPr>
        </p:cxnSp>
        <p:cxnSp>
          <p:nvCxnSpPr>
            <p:cNvPr id="1529" name="Google Shape;1529;p49"/>
            <p:cNvCxnSpPr/>
            <p:nvPr/>
          </p:nvCxnSpPr>
          <p:spPr>
            <a:xfrm>
              <a:off x="11392141" y="2376489"/>
              <a:ext cx="11477352" cy="0"/>
            </a:xfrm>
            <a:prstGeom prst="straightConnector1">
              <a:avLst/>
            </a:prstGeom>
            <a:noFill/>
            <a:ln cap="flat" cmpd="sng" w="25400">
              <a:solidFill>
                <a:srgbClr val="0289AE"/>
              </a:solidFill>
              <a:prstDash val="dot"/>
              <a:miter lim="8000"/>
              <a:headEnd len="sm" w="sm" type="none"/>
              <a:tailEnd len="sm" w="sm" type="none"/>
            </a:ln>
          </p:spPr>
        </p:cxnSp>
        <p:sp>
          <p:nvSpPr>
            <p:cNvPr id="1530" name="Google Shape;1530;p49"/>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1" name="Google Shape;1531;p49"/>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2" name="Google Shape;1532;p49"/>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3" name="Google Shape;1533;p49"/>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4" name="Google Shape;1534;p49"/>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5" name="Google Shape;1535;p49"/>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536" name="Google Shape;1536;p49"/>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1537" name="Google Shape;1537;p49"/>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1538" name="Google Shape;1538;p49"/>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1539" name="Google Shape;1539;p49"/>
          <p:cNvSpPr txBox="1"/>
          <p:nvPr/>
        </p:nvSpPr>
        <p:spPr>
          <a:xfrm>
            <a:off x="6746395" y="5722804"/>
            <a:ext cx="4115484" cy="861774"/>
          </a:xfrm>
          <a:prstGeom prst="rect">
            <a:avLst/>
          </a:prstGeom>
          <a:noFill/>
          <a:ln>
            <a:noFill/>
          </a:ln>
        </p:spPr>
        <p:txBody>
          <a:bodyPr anchorCtr="0" anchor="t" bIns="45700" lIns="91425" spcFirstLastPara="1" rIns="91425" wrap="square" tIns="45700">
            <a:spAutoFit/>
          </a:bodyPr>
          <a:lstStyle/>
          <a:p>
            <a:pPr indent="0" lvl="0" marL="0" marR="0" rtl="0" algn="l">
              <a:lnSpc>
                <a:spcPct val="113333"/>
              </a:lnSpc>
              <a:spcBef>
                <a:spcPts val="0"/>
              </a:spcBef>
              <a:spcAft>
                <a:spcPts val="0"/>
              </a:spcAft>
              <a:buClr>
                <a:srgbClr val="EABB22"/>
              </a:buClr>
              <a:buSzPts val="1800"/>
              <a:buFont typeface="Calibri"/>
              <a:buNone/>
            </a:pPr>
            <a:r>
              <a:rPr lang="en-US" sz="1800">
                <a:solidFill>
                  <a:srgbClr val="262626"/>
                </a:solidFill>
                <a:latin typeface="Calibri"/>
                <a:ea typeface="Calibri"/>
                <a:cs typeface="Calibri"/>
                <a:sym typeface="Calibri"/>
              </a:rPr>
              <a:t>Un mini plan de seguimiento de una página para una unidad de hostelería.</a:t>
            </a:r>
            <a:endParaRPr/>
          </a:p>
          <a:p>
            <a:pPr indent="0" lvl="0" marL="0" marR="0" rtl="0" algn="l">
              <a:lnSpc>
                <a:spcPct val="113333"/>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1540" name="Google Shape;1540;p49"/>
          <p:cNvSpPr txBox="1"/>
          <p:nvPr/>
        </p:nvSpPr>
        <p:spPr>
          <a:xfrm>
            <a:off x="6746396" y="2604766"/>
            <a:ext cx="5237688" cy="137653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62A844"/>
                </a:solidFill>
                <a:latin typeface="Calibri"/>
                <a:ea typeface="Calibri"/>
                <a:cs typeface="Calibri"/>
                <a:sym typeface="Calibri"/>
              </a:rPr>
              <a:t>Para cada indicador, define:</a:t>
            </a:r>
            <a:endParaRPr/>
          </a:p>
          <a:p>
            <a:pPr indent="0" lvl="0" marL="0" marR="0" rtl="0" algn="l">
              <a:lnSpc>
                <a:spcPct val="150000"/>
              </a:lnSpc>
              <a:spcBef>
                <a:spcPts val="0"/>
              </a:spcBef>
              <a:spcAft>
                <a:spcPts val="0"/>
              </a:spcAft>
              <a:buNone/>
            </a:pPr>
            <a:r>
              <a:t/>
            </a:r>
            <a:endParaRPr b="1" baseline="30000" sz="4400">
              <a:solidFill>
                <a:srgbClr val="62A844"/>
              </a:solidFill>
              <a:latin typeface="Calibri"/>
              <a:ea typeface="Calibri"/>
              <a:cs typeface="Calibri"/>
              <a:sym typeface="Calibri"/>
            </a:endParaRPr>
          </a:p>
        </p:txBody>
      </p:sp>
      <p:sp>
        <p:nvSpPr>
          <p:cNvPr id="1541" name="Google Shape;1541;p49"/>
          <p:cNvSpPr txBox="1"/>
          <p:nvPr/>
        </p:nvSpPr>
        <p:spPr>
          <a:xfrm>
            <a:off x="6746396" y="1198646"/>
            <a:ext cx="4137386" cy="861774"/>
          </a:xfrm>
          <a:prstGeom prst="rect">
            <a:avLst/>
          </a:prstGeom>
          <a:noFill/>
          <a:ln>
            <a:noFill/>
          </a:ln>
        </p:spPr>
        <p:txBody>
          <a:bodyPr anchorCtr="0" anchor="t" bIns="45700" lIns="91425" spcFirstLastPara="1" rIns="91425" wrap="square" tIns="45700">
            <a:spAutoFit/>
          </a:bodyPr>
          <a:lstStyle/>
          <a:p>
            <a:pPr indent="0" lvl="0" marL="0" marR="0" rtl="0" algn="l">
              <a:lnSpc>
                <a:spcPct val="113333"/>
              </a:lnSpc>
              <a:spcBef>
                <a:spcPts val="0"/>
              </a:spcBef>
              <a:spcAft>
                <a:spcPts val="0"/>
              </a:spcAft>
              <a:buClr>
                <a:srgbClr val="0289AE"/>
              </a:buClr>
              <a:buSzPts val="1800"/>
              <a:buFont typeface="Calibri"/>
              <a:buNone/>
            </a:pPr>
            <a:r>
              <a:rPr lang="en-US" sz="1800">
                <a:solidFill>
                  <a:srgbClr val="262626"/>
                </a:solidFill>
                <a:latin typeface="Calibri"/>
                <a:ea typeface="Calibri"/>
                <a:cs typeface="Calibri"/>
                <a:sym typeface="Calibri"/>
              </a:rPr>
              <a:t>Seleccione un departamento y elija tres indicadores  con los que empezaría.</a:t>
            </a:r>
            <a:endParaRPr/>
          </a:p>
          <a:p>
            <a:pPr indent="0" lvl="0" marL="0" marR="0" rtl="0" algn="l">
              <a:lnSpc>
                <a:spcPct val="113333"/>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1542" name="Google Shape;1542;p49"/>
          <p:cNvSpPr txBox="1"/>
          <p:nvPr/>
        </p:nvSpPr>
        <p:spPr>
          <a:xfrm>
            <a:off x="6746396" y="3259994"/>
            <a:ext cx="5237688" cy="163121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13333"/>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qué se medirá</a:t>
            </a:r>
            <a:endParaRPr/>
          </a:p>
          <a:p>
            <a:pPr indent="-285750" lvl="0" marL="285750" marR="0" rtl="0" algn="l">
              <a:lnSpc>
                <a:spcPct val="113333"/>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cómo se medirá</a:t>
            </a:r>
            <a:endParaRPr/>
          </a:p>
          <a:p>
            <a:pPr indent="-285750" lvl="0" marL="285750" marR="0" rtl="0" algn="l">
              <a:lnSpc>
                <a:spcPct val="113333"/>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quién es el responsable</a:t>
            </a:r>
            <a:endParaRPr/>
          </a:p>
          <a:p>
            <a:pPr indent="-285750" lvl="0" marL="285750" marR="0" rtl="0" algn="l">
              <a:lnSpc>
                <a:spcPct val="113333"/>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con qué frecuencia se revisará</a:t>
            </a:r>
            <a:endParaRPr/>
          </a:p>
          <a:p>
            <a:pPr indent="-285750" lvl="0" marL="285750" marR="0" rtl="0" algn="l">
              <a:lnSpc>
                <a:spcPct val="113333"/>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qué medidas podrían adoptarse</a:t>
            </a:r>
            <a:endParaRPr/>
          </a:p>
          <a:p>
            <a:pPr indent="-171450" lvl="0" marL="285750" marR="0" rtl="0" algn="l">
              <a:lnSpc>
                <a:spcPct val="113333"/>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1543" name="Google Shape;1543;p49"/>
          <p:cNvSpPr txBox="1"/>
          <p:nvPr/>
        </p:nvSpPr>
        <p:spPr>
          <a:xfrm>
            <a:off x="6746395" y="609471"/>
            <a:ext cx="3628101"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0289AE"/>
                </a:solidFill>
                <a:latin typeface="Calibri"/>
                <a:ea typeface="Calibri"/>
                <a:cs typeface="Calibri"/>
                <a:sym typeface="Calibri"/>
              </a:rPr>
              <a:t>Seleccionar y elegir:</a:t>
            </a:r>
            <a:endParaRPr/>
          </a:p>
        </p:txBody>
      </p:sp>
      <p:sp>
        <p:nvSpPr>
          <p:cNvPr id="1544" name="Google Shape;1544;p49"/>
          <p:cNvSpPr txBox="1"/>
          <p:nvPr/>
        </p:nvSpPr>
        <p:spPr>
          <a:xfrm>
            <a:off x="6746395" y="5078525"/>
            <a:ext cx="4137387" cy="6994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baseline="30000" lang="en-US" sz="4400">
                <a:solidFill>
                  <a:srgbClr val="EABB22"/>
                </a:solidFill>
                <a:latin typeface="Calibri"/>
                <a:ea typeface="Calibri"/>
                <a:cs typeface="Calibri"/>
                <a:sym typeface="Calibri"/>
              </a:rPr>
              <a:t>Resultados</a:t>
            </a:r>
            <a:endParaRPr/>
          </a:p>
        </p:txBody>
      </p:sp>
      <p:sp>
        <p:nvSpPr>
          <p:cNvPr id="1545" name="Google Shape;1545;p49"/>
          <p:cNvSpPr txBox="1"/>
          <p:nvPr/>
        </p:nvSpPr>
        <p:spPr>
          <a:xfrm>
            <a:off x="429116" y="609471"/>
            <a:ext cx="3303030"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Actividad de reflexión: Elige tus indicadores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546" name="Google Shape;1546;p49"/>
          <p:cNvCxnSpPr/>
          <p:nvPr/>
        </p:nvCxnSpPr>
        <p:spPr>
          <a:xfrm>
            <a:off x="-30674" y="2221862"/>
            <a:ext cx="3762820" cy="0"/>
          </a:xfrm>
          <a:prstGeom prst="straightConnector1">
            <a:avLst/>
          </a:prstGeom>
          <a:noFill/>
          <a:ln cap="flat" cmpd="sng" w="34925">
            <a:solidFill>
              <a:srgbClr val="62A844"/>
            </a:solidFill>
            <a:prstDash val="dot"/>
            <a:miter lim="8000"/>
            <a:headEnd len="sm" w="sm" type="none"/>
            <a:tailEnd len="sm" w="sm" type="none"/>
          </a:ln>
        </p:spPr>
      </p:cxnSp>
      <p:pic>
        <p:nvPicPr>
          <p:cNvPr id="1547" name="Google Shape;1547;p49"/>
          <p:cNvPicPr preferRelativeResize="0"/>
          <p:nvPr/>
        </p:nvPicPr>
        <p:blipFill>
          <a:blip r:embed="rId3">
            <a:alphaModFix/>
          </a:blip>
          <a:stretch>
            <a:fillRect/>
          </a:stretch>
        </p:blipFill>
        <p:spPr>
          <a:xfrm>
            <a:off x="-211025" y="4222259"/>
            <a:ext cx="3675484" cy="2635743"/>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50"/>
          <p:cNvSpPr/>
          <p:nvPr/>
        </p:nvSpPr>
        <p:spPr>
          <a:xfrm flipH="1">
            <a:off x="688772" y="1388001"/>
            <a:ext cx="2976599" cy="900631"/>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La circularidad se consolida cuando se mide.</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554" name="Google Shape;1554;p50"/>
          <p:cNvSpPr/>
          <p:nvPr/>
        </p:nvSpPr>
        <p:spPr>
          <a:xfrm flipH="1">
            <a:off x="655236" y="3155814"/>
            <a:ext cx="30714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Los indicadores clave de rendimiento (KPI) sencillos suelen ser suficientes para las pymes, sobre todo al principio.</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555" name="Google Shape;1555;p50"/>
          <p:cNvSpPr/>
          <p:nvPr/>
        </p:nvSpPr>
        <p:spPr>
          <a:xfrm flipH="1">
            <a:off x="688724" y="5281975"/>
            <a:ext cx="3616800" cy="1708500"/>
          </a:xfrm>
          <a:prstGeom prst="rect">
            <a:avLst/>
          </a:prstGeom>
          <a:noFill/>
          <a:ln>
            <a:noFill/>
          </a:ln>
        </p:spPr>
        <p:txBody>
          <a:bodyPr anchorCtr="0" anchor="t" bIns="45700" lIns="91425" spcFirstLastPara="1" rIns="91425" wrap="square" tIns="45700">
            <a:spAutoFit/>
          </a:bodyPr>
          <a:lstStyle/>
          <a:p>
            <a:pPr indent="0" lvl="0" marL="0" marR="0" rtl="0" algn="l">
              <a:lnSpc>
                <a:spcPct val="116666"/>
              </a:lnSpc>
              <a:spcBef>
                <a:spcPts val="0"/>
              </a:spcBef>
              <a:spcAft>
                <a:spcPts val="0"/>
              </a:spcAft>
              <a:buNone/>
            </a:pPr>
            <a:r>
              <a:rPr lang="en-US" sz="1800">
                <a:solidFill>
                  <a:srgbClr val="262626"/>
                </a:solidFill>
                <a:latin typeface="Calibri"/>
                <a:ea typeface="Calibri"/>
                <a:cs typeface="Calibri"/>
                <a:sym typeface="Calibri"/>
              </a:rPr>
              <a:t>Ratios como el desperdicio de alimentos por comensal pueden revelar tendencias con mayor claridad que los totales por sí solos.</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1556" name="Google Shape;1556;p50"/>
          <p:cNvSpPr/>
          <p:nvPr/>
        </p:nvSpPr>
        <p:spPr>
          <a:xfrm>
            <a:off x="5311215" y="3801936"/>
            <a:ext cx="930604" cy="1363306"/>
          </a:xfrm>
          <a:custGeom>
            <a:rect b="b" l="l" r="r" t="t"/>
            <a:pathLst>
              <a:path extrusionOk="0" h="514" w="351">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7" name="Google Shape;1557;p50"/>
          <p:cNvSpPr/>
          <p:nvPr/>
        </p:nvSpPr>
        <p:spPr>
          <a:xfrm>
            <a:off x="6419642" y="3801937"/>
            <a:ext cx="930604" cy="1363306"/>
          </a:xfrm>
          <a:custGeom>
            <a:rect b="b" l="l" r="r" t="t"/>
            <a:pathLst>
              <a:path extrusionOk="0" h="514" w="351">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8" name="Google Shape;1558;p50"/>
          <p:cNvSpPr/>
          <p:nvPr/>
        </p:nvSpPr>
        <p:spPr>
          <a:xfrm>
            <a:off x="4026943" y="2405042"/>
            <a:ext cx="624355" cy="910845"/>
          </a:xfrm>
          <a:custGeom>
            <a:rect b="b" l="l" r="r" t="t"/>
            <a:pathLst>
              <a:path extrusionOk="0" h="344" w="235">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59" name="Google Shape;1559;p50"/>
          <p:cNvSpPr/>
          <p:nvPr/>
        </p:nvSpPr>
        <p:spPr>
          <a:xfrm>
            <a:off x="8166251" y="2974076"/>
            <a:ext cx="620403" cy="912823"/>
          </a:xfrm>
          <a:custGeom>
            <a:rect b="b" l="l" r="r" t="t"/>
            <a:pathLst>
              <a:path extrusionOk="0" h="344" w="23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0" name="Google Shape;1560;p50"/>
          <p:cNvSpPr/>
          <p:nvPr/>
        </p:nvSpPr>
        <p:spPr>
          <a:xfrm>
            <a:off x="7022262" y="1128670"/>
            <a:ext cx="622377" cy="910845"/>
          </a:xfrm>
          <a:custGeom>
            <a:rect b="b" l="l" r="r" t="t"/>
            <a:pathLst>
              <a:path extrusionOk="0" h="343" w="235">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cap="flat" cmpd="sng" w="41275">
            <a:solidFill>
              <a:srgbClr val="06677F"/>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1561" name="Google Shape;1561;p50"/>
          <p:cNvCxnSpPr/>
          <p:nvPr/>
        </p:nvCxnSpPr>
        <p:spPr>
          <a:xfrm>
            <a:off x="6332707" y="3517419"/>
            <a:ext cx="0" cy="2305765"/>
          </a:xfrm>
          <a:prstGeom prst="straightConnector1">
            <a:avLst/>
          </a:prstGeom>
          <a:noFill/>
          <a:ln cap="flat" cmpd="sng" w="41275">
            <a:solidFill>
              <a:srgbClr val="06677F"/>
            </a:solidFill>
            <a:prstDash val="solid"/>
            <a:miter lim="8000"/>
            <a:headEnd len="med" w="med" type="none"/>
            <a:tailEnd len="med" w="med" type="none"/>
          </a:ln>
        </p:spPr>
      </p:cxnSp>
      <p:sp>
        <p:nvSpPr>
          <p:cNvPr id="1562" name="Google Shape;1562;p50"/>
          <p:cNvSpPr/>
          <p:nvPr/>
        </p:nvSpPr>
        <p:spPr>
          <a:xfrm>
            <a:off x="5034603" y="1391452"/>
            <a:ext cx="2594231" cy="1641895"/>
          </a:xfrm>
          <a:custGeom>
            <a:rect b="b" l="l" r="r" t="t"/>
            <a:pathLst>
              <a:path extrusionOk="0" h="619" w="978">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3" name="Google Shape;1563;p50"/>
          <p:cNvSpPr/>
          <p:nvPr/>
        </p:nvSpPr>
        <p:spPr>
          <a:xfrm>
            <a:off x="5809120"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4" name="Google Shape;1564;p50"/>
          <p:cNvSpPr/>
          <p:nvPr/>
        </p:nvSpPr>
        <p:spPr>
          <a:xfrm>
            <a:off x="4260089" y="2434677"/>
            <a:ext cx="2594231" cy="1639916"/>
          </a:xfrm>
          <a:custGeom>
            <a:rect b="b" l="l" r="r" t="t"/>
            <a:pathLst>
              <a:path extrusionOk="0" h="619" w="978">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5" name="Google Shape;1565;p50"/>
          <p:cNvSpPr/>
          <p:nvPr/>
        </p:nvSpPr>
        <p:spPr>
          <a:xfrm>
            <a:off x="5795287" y="3005686"/>
            <a:ext cx="1072862" cy="1068912"/>
          </a:xfrm>
          <a:prstGeom prst="ellipse">
            <a:avLst/>
          </a:prstGeom>
          <a:solidFill>
            <a:srgbClr val="06677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6" name="Google Shape;1566;p50"/>
          <p:cNvSpPr/>
          <p:nvPr/>
        </p:nvSpPr>
        <p:spPr>
          <a:xfrm>
            <a:off x="8279462" y="2567406"/>
            <a:ext cx="1013589" cy="638184"/>
          </a:xfrm>
          <a:custGeom>
            <a:rect b="b" l="l" r="r" t="t"/>
            <a:pathLst>
              <a:path extrusionOk="0" h="241" w="382">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7" name="Google Shape;1567;p50"/>
          <p:cNvSpPr/>
          <p:nvPr/>
        </p:nvSpPr>
        <p:spPr>
          <a:xfrm>
            <a:off x="3523111" y="1996050"/>
            <a:ext cx="1011613" cy="640161"/>
          </a:xfrm>
          <a:custGeom>
            <a:rect b="b" l="l" r="r" t="t"/>
            <a:pathLst>
              <a:path extrusionOk="0" h="241" w="38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8" name="Google Shape;1568;p50"/>
          <p:cNvSpPr/>
          <p:nvPr/>
        </p:nvSpPr>
        <p:spPr>
          <a:xfrm>
            <a:off x="7138837" y="739436"/>
            <a:ext cx="1011613" cy="642137"/>
          </a:xfrm>
          <a:custGeom>
            <a:rect b="b" l="l" r="r" t="t"/>
            <a:pathLst>
              <a:path extrusionOk="0" h="242" w="38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69" name="Google Shape;1569;p50"/>
          <p:cNvSpPr/>
          <p:nvPr/>
        </p:nvSpPr>
        <p:spPr>
          <a:xfrm>
            <a:off x="4617710" y="1061493"/>
            <a:ext cx="507781" cy="507781"/>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0" name="Google Shape;1570;p50"/>
          <p:cNvSpPr/>
          <p:nvPr/>
        </p:nvSpPr>
        <p:spPr>
          <a:xfrm>
            <a:off x="8859766" y="3475927"/>
            <a:ext cx="507781" cy="509758"/>
          </a:xfrm>
          <a:prstGeom prst="ellipse">
            <a:avLst/>
          </a:prstGeom>
          <a:solidFill>
            <a:srgbClr val="EABB2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1" name="Google Shape;1571;p50"/>
          <p:cNvSpPr/>
          <p:nvPr/>
        </p:nvSpPr>
        <p:spPr>
          <a:xfrm>
            <a:off x="8403351" y="665344"/>
            <a:ext cx="509758" cy="507781"/>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2" name="Google Shape;1572;p50"/>
          <p:cNvSpPr/>
          <p:nvPr/>
        </p:nvSpPr>
        <p:spPr>
          <a:xfrm>
            <a:off x="7684160" y="1595653"/>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3" name="Google Shape;1573;p50"/>
          <p:cNvSpPr/>
          <p:nvPr/>
        </p:nvSpPr>
        <p:spPr>
          <a:xfrm>
            <a:off x="5698475" y="707824"/>
            <a:ext cx="375403" cy="377379"/>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4" name="Google Shape;1574;p50"/>
          <p:cNvSpPr/>
          <p:nvPr/>
        </p:nvSpPr>
        <p:spPr>
          <a:xfrm>
            <a:off x="3554727" y="1101010"/>
            <a:ext cx="377378"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5" name="Google Shape;1575;p50"/>
          <p:cNvSpPr/>
          <p:nvPr/>
        </p:nvSpPr>
        <p:spPr>
          <a:xfrm>
            <a:off x="4256137" y="4444072"/>
            <a:ext cx="375403" cy="375403"/>
          </a:xfrm>
          <a:prstGeom prst="ellipse">
            <a:avLst/>
          </a:prstGeom>
          <a:solidFill>
            <a:srgbClr val="3D824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6" name="Google Shape;1576;p50"/>
          <p:cNvSpPr/>
          <p:nvPr/>
        </p:nvSpPr>
        <p:spPr>
          <a:xfrm>
            <a:off x="7956820" y="4444072"/>
            <a:ext cx="377378" cy="375403"/>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7" name="Google Shape;1577;p50"/>
          <p:cNvSpPr/>
          <p:nvPr/>
        </p:nvSpPr>
        <p:spPr>
          <a:xfrm>
            <a:off x="4779726" y="3064958"/>
            <a:ext cx="444557" cy="335888"/>
          </a:xfrm>
          <a:custGeom>
            <a:rect b="b" l="l" r="r" t="t"/>
            <a:pathLst>
              <a:path extrusionOk="0" h="127" w="16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8" name="Google Shape;1578;p50"/>
          <p:cNvSpPr/>
          <p:nvPr/>
        </p:nvSpPr>
        <p:spPr>
          <a:xfrm>
            <a:off x="8972385" y="3738711"/>
            <a:ext cx="132379" cy="13237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79" name="Google Shape;1579;p50"/>
          <p:cNvSpPr/>
          <p:nvPr/>
        </p:nvSpPr>
        <p:spPr>
          <a:xfrm>
            <a:off x="9039562" y="3554960"/>
            <a:ext cx="248952" cy="248952"/>
          </a:xfrm>
          <a:custGeom>
            <a:rect b="b" l="l" r="r" t="t"/>
            <a:pathLst>
              <a:path extrusionOk="0" h="94" w="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0" name="Google Shape;1580;p50"/>
          <p:cNvSpPr/>
          <p:nvPr/>
        </p:nvSpPr>
        <p:spPr>
          <a:xfrm>
            <a:off x="5846661" y="1753025"/>
            <a:ext cx="367500" cy="367500"/>
          </a:xfrm>
          <a:custGeom>
            <a:rect b="b" l="l" r="r" t="t"/>
            <a:pathLst>
              <a:path extrusionOk="0" h="139" w="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1" name="Google Shape;1581;p50"/>
          <p:cNvSpPr/>
          <p:nvPr/>
        </p:nvSpPr>
        <p:spPr>
          <a:xfrm>
            <a:off x="6109443" y="2260805"/>
            <a:ext cx="389234" cy="375403"/>
          </a:xfrm>
          <a:custGeom>
            <a:rect b="b" l="l" r="r" t="t"/>
            <a:pathLst>
              <a:path extrusionOk="0" h="141" w="147">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2" name="Google Shape;1582;p50"/>
          <p:cNvSpPr/>
          <p:nvPr/>
        </p:nvSpPr>
        <p:spPr>
          <a:xfrm>
            <a:off x="6364322" y="2407017"/>
            <a:ext cx="51371"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3" name="Google Shape;1583;p50"/>
          <p:cNvSpPr/>
          <p:nvPr/>
        </p:nvSpPr>
        <p:spPr>
          <a:xfrm>
            <a:off x="627936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4" name="Google Shape;1584;p50"/>
          <p:cNvSpPr/>
          <p:nvPr/>
        </p:nvSpPr>
        <p:spPr>
          <a:xfrm>
            <a:off x="6190452" y="2407017"/>
            <a:ext cx="53346" cy="5137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5" name="Google Shape;1585;p50"/>
          <p:cNvSpPr/>
          <p:nvPr/>
        </p:nvSpPr>
        <p:spPr>
          <a:xfrm>
            <a:off x="4799483" y="1185969"/>
            <a:ext cx="217338" cy="258831"/>
          </a:xfrm>
          <a:custGeom>
            <a:rect b="b" l="l" r="r" t="t"/>
            <a:pathLst>
              <a:path extrusionOk="0" h="131" w="110">
                <a:moveTo>
                  <a:pt x="0" y="0"/>
                </a:moveTo>
                <a:lnTo>
                  <a:pt x="110" y="65"/>
                </a:lnTo>
                <a:lnTo>
                  <a:pt x="0" y="131"/>
                </a:lnTo>
                <a:lnTo>
                  <a:pt x="0"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6" name="Google Shape;1586;p50"/>
          <p:cNvSpPr/>
          <p:nvPr/>
        </p:nvSpPr>
        <p:spPr>
          <a:xfrm>
            <a:off x="6158837" y="3547057"/>
            <a:ext cx="177823" cy="146209"/>
          </a:xfrm>
          <a:custGeom>
            <a:rect b="b" l="l" r="r" t="t"/>
            <a:pathLst>
              <a:path extrusionOk="0" h="74" w="90">
                <a:moveTo>
                  <a:pt x="0" y="66"/>
                </a:moveTo>
                <a:lnTo>
                  <a:pt x="84" y="0"/>
                </a:lnTo>
                <a:lnTo>
                  <a:pt x="90" y="8"/>
                </a:lnTo>
                <a:lnTo>
                  <a:pt x="7" y="74"/>
                </a:lnTo>
                <a:lnTo>
                  <a:pt x="0" y="6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7" name="Google Shape;1587;p50"/>
          <p:cNvSpPr/>
          <p:nvPr/>
        </p:nvSpPr>
        <p:spPr>
          <a:xfrm>
            <a:off x="6324805" y="3547057"/>
            <a:ext cx="179798" cy="146209"/>
          </a:xfrm>
          <a:custGeom>
            <a:rect b="b" l="l" r="r" t="t"/>
            <a:pathLst>
              <a:path extrusionOk="0" h="74" w="91">
                <a:moveTo>
                  <a:pt x="84" y="74"/>
                </a:moveTo>
                <a:lnTo>
                  <a:pt x="0" y="8"/>
                </a:lnTo>
                <a:lnTo>
                  <a:pt x="6" y="0"/>
                </a:lnTo>
                <a:lnTo>
                  <a:pt x="91" y="66"/>
                </a:lnTo>
                <a:lnTo>
                  <a:pt x="84" y="7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8" name="Google Shape;1588;p50"/>
          <p:cNvSpPr/>
          <p:nvPr/>
        </p:nvSpPr>
        <p:spPr>
          <a:xfrm>
            <a:off x="6320854" y="3343548"/>
            <a:ext cx="21734" cy="211411"/>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89" name="Google Shape;1589;p50"/>
          <p:cNvSpPr/>
          <p:nvPr/>
        </p:nvSpPr>
        <p:spPr>
          <a:xfrm>
            <a:off x="6243798" y="3256613"/>
            <a:ext cx="175846" cy="173871"/>
          </a:xfrm>
          <a:custGeom>
            <a:rect b="b" l="l" r="r" t="t"/>
            <a:pathLst>
              <a:path extrusionOk="0" h="66" w="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0" name="Google Shape;1590;p50"/>
          <p:cNvSpPr/>
          <p:nvPr/>
        </p:nvSpPr>
        <p:spPr>
          <a:xfrm>
            <a:off x="6077830" y="3562860"/>
            <a:ext cx="173871" cy="175846"/>
          </a:xfrm>
          <a:custGeom>
            <a:rect b="b" l="l" r="r" t="t"/>
            <a:pathLst>
              <a:path extrusionOk="0" h="66" w="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1" name="Google Shape;1591;p50"/>
          <p:cNvSpPr/>
          <p:nvPr/>
        </p:nvSpPr>
        <p:spPr>
          <a:xfrm>
            <a:off x="6411741" y="3562860"/>
            <a:ext cx="173871" cy="175846"/>
          </a:xfrm>
          <a:custGeom>
            <a:rect b="b" l="l" r="r" t="t"/>
            <a:pathLst>
              <a:path extrusionOk="0" h="66" w="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2" name="Google Shape;1592;p50"/>
          <p:cNvSpPr/>
          <p:nvPr/>
        </p:nvSpPr>
        <p:spPr>
          <a:xfrm>
            <a:off x="6279362" y="3499637"/>
            <a:ext cx="104718" cy="108669"/>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3" name="Google Shape;1593;p50"/>
          <p:cNvSpPr/>
          <p:nvPr/>
        </p:nvSpPr>
        <p:spPr>
          <a:xfrm>
            <a:off x="7559683" y="3215122"/>
            <a:ext cx="217338" cy="252903"/>
          </a:xfrm>
          <a:custGeom>
            <a:rect b="b" l="l" r="r" t="t"/>
            <a:pathLst>
              <a:path extrusionOk="0" h="128" w="110">
                <a:moveTo>
                  <a:pt x="0" y="21"/>
                </a:moveTo>
                <a:lnTo>
                  <a:pt x="24" y="0"/>
                </a:lnTo>
                <a:lnTo>
                  <a:pt x="110" y="108"/>
                </a:lnTo>
                <a:lnTo>
                  <a:pt x="86" y="128"/>
                </a:lnTo>
                <a:lnTo>
                  <a:pt x="0" y="2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4" name="Google Shape;1594;p50"/>
          <p:cNvSpPr/>
          <p:nvPr/>
        </p:nvSpPr>
        <p:spPr>
          <a:xfrm>
            <a:off x="7575491" y="3234879"/>
            <a:ext cx="185726" cy="215363"/>
          </a:xfrm>
          <a:custGeom>
            <a:rect b="b" l="l" r="r" t="t"/>
            <a:pathLst>
              <a:path extrusionOk="0" h="109" w="94">
                <a:moveTo>
                  <a:pt x="0" y="12"/>
                </a:moveTo>
                <a:lnTo>
                  <a:pt x="79" y="109"/>
                </a:lnTo>
                <a:lnTo>
                  <a:pt x="94" y="96"/>
                </a:lnTo>
                <a:lnTo>
                  <a:pt x="16" y="0"/>
                </a:lnTo>
                <a:lnTo>
                  <a:pt x="0" y="1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5" name="Google Shape;1595;p50"/>
          <p:cNvSpPr/>
          <p:nvPr/>
        </p:nvSpPr>
        <p:spPr>
          <a:xfrm>
            <a:off x="7490529" y="3140042"/>
            <a:ext cx="163992" cy="163992"/>
          </a:xfrm>
          <a:custGeom>
            <a:rect b="b" l="l" r="r" t="t"/>
            <a:pathLst>
              <a:path extrusionOk="0" h="62" w="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6" name="Google Shape;1596;p50"/>
          <p:cNvSpPr/>
          <p:nvPr/>
        </p:nvSpPr>
        <p:spPr>
          <a:xfrm>
            <a:off x="7684160" y="3381089"/>
            <a:ext cx="163992" cy="163992"/>
          </a:xfrm>
          <a:custGeom>
            <a:rect b="b" l="l" r="r" t="t"/>
            <a:pathLst>
              <a:path extrusionOk="0" h="62" w="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7" name="Google Shape;1597;p50"/>
          <p:cNvSpPr/>
          <p:nvPr/>
        </p:nvSpPr>
        <p:spPr>
          <a:xfrm>
            <a:off x="7697991" y="3392943"/>
            <a:ext cx="134355" cy="132379"/>
          </a:xfrm>
          <a:custGeom>
            <a:rect b="b" l="l" r="r" t="t"/>
            <a:pathLst>
              <a:path extrusionOk="0" h="50" w="51">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8" name="Google Shape;1598;p50"/>
          <p:cNvSpPr/>
          <p:nvPr/>
        </p:nvSpPr>
        <p:spPr>
          <a:xfrm>
            <a:off x="7506337" y="3155847"/>
            <a:ext cx="132379" cy="132379"/>
          </a:xfrm>
          <a:custGeom>
            <a:rect b="b" l="l" r="r" t="t"/>
            <a:pathLst>
              <a:path extrusionOk="0" h="50" w="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99" name="Google Shape;1599;p50"/>
          <p:cNvSpPr/>
          <p:nvPr/>
        </p:nvSpPr>
        <p:spPr>
          <a:xfrm>
            <a:off x="8535732" y="805623"/>
            <a:ext cx="245000" cy="227217"/>
          </a:xfrm>
          <a:custGeom>
            <a:rect b="b" l="l" r="r" t="t"/>
            <a:pathLst>
              <a:path extrusionOk="0" h="86" w="92">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0" name="Google Shape;1600;p50"/>
          <p:cNvSpPr/>
          <p:nvPr/>
        </p:nvSpPr>
        <p:spPr>
          <a:xfrm>
            <a:off x="3625856" y="1185969"/>
            <a:ext cx="231169" cy="171894"/>
          </a:xfrm>
          <a:custGeom>
            <a:rect b="b" l="l" r="r" t="t"/>
            <a:pathLst>
              <a:path extrusionOk="0" h="65" w="87">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1" name="Google Shape;1601;p50"/>
          <p:cNvSpPr/>
          <p:nvPr/>
        </p:nvSpPr>
        <p:spPr>
          <a:xfrm>
            <a:off x="3647590" y="1302541"/>
            <a:ext cx="51371" cy="88911"/>
          </a:xfrm>
          <a:custGeom>
            <a:rect b="b" l="l" r="r" t="t"/>
            <a:pathLst>
              <a:path extrusionOk="0" h="34" w="19">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2" name="Google Shape;1602;p50"/>
          <p:cNvSpPr/>
          <p:nvPr/>
        </p:nvSpPr>
        <p:spPr>
          <a:xfrm>
            <a:off x="3785895" y="1302541"/>
            <a:ext cx="51371" cy="88911"/>
          </a:xfrm>
          <a:custGeom>
            <a:rect b="b" l="l" r="r" t="t"/>
            <a:pathLst>
              <a:path extrusionOk="0" h="34" w="19">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03" name="Google Shape;1603;p50"/>
          <p:cNvGrpSpPr/>
          <p:nvPr/>
        </p:nvGrpSpPr>
        <p:grpSpPr>
          <a:xfrm>
            <a:off x="3306711" y="3082823"/>
            <a:ext cx="509758" cy="507781"/>
            <a:chOff x="3368999" y="3590525"/>
            <a:chExt cx="509758" cy="507781"/>
          </a:xfrm>
        </p:grpSpPr>
        <p:sp>
          <p:nvSpPr>
            <p:cNvPr id="1604" name="Google Shape;1604;p50"/>
            <p:cNvSpPr/>
            <p:nvPr/>
          </p:nvSpPr>
          <p:spPr>
            <a:xfrm>
              <a:off x="3368999" y="3590525"/>
              <a:ext cx="509758" cy="507781"/>
            </a:xfrm>
            <a:prstGeom prst="ellipse">
              <a:avLst/>
            </a:prstGeom>
            <a:solidFill>
              <a:srgbClr val="62A84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5" name="Google Shape;1605;p50"/>
            <p:cNvSpPr/>
            <p:nvPr/>
          </p:nvSpPr>
          <p:spPr>
            <a:xfrm>
              <a:off x="3493478" y="3703144"/>
              <a:ext cx="260806" cy="260806"/>
            </a:xfrm>
            <a:custGeom>
              <a:rect b="b" l="l" r="r" t="t"/>
              <a:pathLst>
                <a:path extrusionOk="0" h="132" w="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6" name="Google Shape;1606;p50"/>
            <p:cNvSpPr/>
            <p:nvPr/>
          </p:nvSpPr>
          <p:spPr>
            <a:xfrm>
              <a:off x="3702912" y="3823669"/>
              <a:ext cx="29637" cy="9879"/>
            </a:xfrm>
            <a:custGeom>
              <a:rect b="b" l="l" r="r" t="t"/>
              <a:pathLst>
                <a:path extrusionOk="0" h="5" w="15">
                  <a:moveTo>
                    <a:pt x="15" y="5"/>
                  </a:moveTo>
                  <a:lnTo>
                    <a:pt x="15" y="5"/>
                  </a:lnTo>
                  <a:lnTo>
                    <a:pt x="0" y="5"/>
                  </a:lnTo>
                  <a:lnTo>
                    <a:pt x="0" y="0"/>
                  </a:lnTo>
                  <a:lnTo>
                    <a:pt x="15" y="0"/>
                  </a:lnTo>
                  <a:lnTo>
                    <a:pt x="15" y="5"/>
                  </a:lnTo>
                  <a:close/>
                </a:path>
              </a:pathLst>
            </a:custGeom>
            <a:solidFill>
              <a:srgbClr val="DA89DA"/>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7" name="Google Shape;1607;p50"/>
            <p:cNvSpPr/>
            <p:nvPr/>
          </p:nvSpPr>
          <p:spPr>
            <a:xfrm>
              <a:off x="3574484" y="3833546"/>
              <a:ext cx="100766" cy="100766"/>
            </a:xfrm>
            <a:custGeom>
              <a:rect b="b" l="l" r="r" t="t"/>
              <a:pathLst>
                <a:path extrusionOk="0" h="38" w="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8" name="Google Shape;1608;p50"/>
            <p:cNvSpPr/>
            <p:nvPr/>
          </p:nvSpPr>
          <p:spPr>
            <a:xfrm>
              <a:off x="3578436" y="3716975"/>
              <a:ext cx="90888" cy="55323"/>
            </a:xfrm>
            <a:custGeom>
              <a:rect b="b" l="l" r="r" t="t"/>
              <a:pathLst>
                <a:path extrusionOk="0" h="28" w="46">
                  <a:moveTo>
                    <a:pt x="0" y="28"/>
                  </a:moveTo>
                  <a:lnTo>
                    <a:pt x="0" y="28"/>
                  </a:lnTo>
                  <a:lnTo>
                    <a:pt x="0" y="0"/>
                  </a:lnTo>
                  <a:lnTo>
                    <a:pt x="46" y="0"/>
                  </a:lnTo>
                  <a:lnTo>
                    <a:pt x="46" y="28"/>
                  </a:lnTo>
                  <a:lnTo>
                    <a:pt x="0" y="28"/>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609" name="Google Shape;1609;p50"/>
          <p:cNvSpPr/>
          <p:nvPr/>
        </p:nvSpPr>
        <p:spPr>
          <a:xfrm>
            <a:off x="7318636" y="3624111"/>
            <a:ext cx="333911" cy="163992"/>
          </a:xfrm>
          <a:custGeom>
            <a:rect b="b" l="l" r="r" t="t"/>
            <a:pathLst>
              <a:path extrusionOk="0" h="62" w="126">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0" name="Google Shape;1610;p50"/>
          <p:cNvSpPr/>
          <p:nvPr/>
        </p:nvSpPr>
        <p:spPr>
          <a:xfrm>
            <a:off x="7318636" y="3803912"/>
            <a:ext cx="302298"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1" name="Google Shape;1611;p50"/>
          <p:cNvSpPr/>
          <p:nvPr/>
        </p:nvSpPr>
        <p:spPr>
          <a:xfrm>
            <a:off x="7387789" y="3475927"/>
            <a:ext cx="55323" cy="138308"/>
          </a:xfrm>
          <a:custGeom>
            <a:rect b="b" l="l" r="r" t="t"/>
            <a:pathLst>
              <a:path extrusionOk="0" h="52" w="21">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2" name="Google Shape;1612;p50"/>
          <p:cNvSpPr/>
          <p:nvPr/>
        </p:nvSpPr>
        <p:spPr>
          <a:xfrm>
            <a:off x="7466820" y="3475927"/>
            <a:ext cx="53346" cy="138308"/>
          </a:xfrm>
          <a:custGeom>
            <a:rect b="b" l="l" r="r" t="t"/>
            <a:pathLst>
              <a:path extrusionOk="0" h="52" w="20">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3" name="Google Shape;1613;p50"/>
          <p:cNvSpPr/>
          <p:nvPr/>
        </p:nvSpPr>
        <p:spPr>
          <a:xfrm>
            <a:off x="7709846" y="919235"/>
            <a:ext cx="136331" cy="138308"/>
          </a:xfrm>
          <a:custGeom>
            <a:rect b="b" l="l" r="r" t="t"/>
            <a:pathLst>
              <a:path extrusionOk="0" h="52" w="51">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4" name="Google Shape;1614;p50"/>
          <p:cNvSpPr/>
          <p:nvPr/>
        </p:nvSpPr>
        <p:spPr>
          <a:xfrm>
            <a:off x="7496458" y="988389"/>
            <a:ext cx="280565" cy="264758"/>
          </a:xfrm>
          <a:custGeom>
            <a:rect b="b" l="l" r="r" t="t"/>
            <a:pathLst>
              <a:path extrusionOk="0" h="100" w="106">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5" name="Google Shape;1615;p50"/>
          <p:cNvSpPr/>
          <p:nvPr/>
        </p:nvSpPr>
        <p:spPr>
          <a:xfrm>
            <a:off x="3760211" y="2284517"/>
            <a:ext cx="515684" cy="53346"/>
          </a:xfrm>
          <a:custGeom>
            <a:rect b="b" l="l" r="r" t="t"/>
            <a:pathLst>
              <a:path extrusionOk="0" h="20" w="195">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6" name="Google Shape;1616;p50"/>
          <p:cNvSpPr/>
          <p:nvPr/>
        </p:nvSpPr>
        <p:spPr>
          <a:xfrm>
            <a:off x="4024968"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7" name="Google Shape;1617;p50"/>
          <p:cNvSpPr/>
          <p:nvPr/>
        </p:nvSpPr>
        <p:spPr>
          <a:xfrm>
            <a:off x="4050655" y="2132379"/>
            <a:ext cx="171894" cy="189677"/>
          </a:xfrm>
          <a:custGeom>
            <a:rect b="b" l="l" r="r" t="t"/>
            <a:pathLst>
              <a:path extrusionOk="0" h="72" w="65">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8" name="Google Shape;1618;p50"/>
          <p:cNvSpPr/>
          <p:nvPr/>
        </p:nvSpPr>
        <p:spPr>
          <a:xfrm>
            <a:off x="3965694" y="2102742"/>
            <a:ext cx="45443" cy="45443"/>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19" name="Google Shape;1619;p50"/>
          <p:cNvSpPr/>
          <p:nvPr/>
        </p:nvSpPr>
        <p:spPr>
          <a:xfrm>
            <a:off x="3811581" y="2116573"/>
            <a:ext cx="189677" cy="205483"/>
          </a:xfrm>
          <a:custGeom>
            <a:rect b="b" l="l" r="r" t="t"/>
            <a:pathLst>
              <a:path extrusionOk="0" h="78" w="71">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0" name="Google Shape;1620;p50"/>
          <p:cNvSpPr/>
          <p:nvPr/>
        </p:nvSpPr>
        <p:spPr>
          <a:xfrm>
            <a:off x="3811581" y="2353669"/>
            <a:ext cx="414920" cy="162015"/>
          </a:xfrm>
          <a:custGeom>
            <a:rect b="b" l="l" r="r" t="t"/>
            <a:pathLst>
              <a:path extrusionOk="0" h="61" w="156">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1" name="Google Shape;1621;p50"/>
          <p:cNvSpPr/>
          <p:nvPr/>
        </p:nvSpPr>
        <p:spPr>
          <a:xfrm>
            <a:off x="6992627" y="3207217"/>
            <a:ext cx="239072" cy="359597"/>
          </a:xfrm>
          <a:custGeom>
            <a:rect b="b" l="l" r="r" t="t"/>
            <a:pathLst>
              <a:path extrusionOk="0" h="135" w="90">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2" name="Google Shape;1622;p50"/>
          <p:cNvSpPr/>
          <p:nvPr/>
        </p:nvSpPr>
        <p:spPr>
          <a:xfrm>
            <a:off x="7026216" y="3242782"/>
            <a:ext cx="169920" cy="169920"/>
          </a:xfrm>
          <a:prstGeom prst="ellipse">
            <a:avLst/>
          </a:prstGeom>
          <a:solidFill>
            <a:srgbClr val="0289A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3" name="Google Shape;1623;p50"/>
          <p:cNvSpPr/>
          <p:nvPr/>
        </p:nvSpPr>
        <p:spPr>
          <a:xfrm>
            <a:off x="5445572" y="2776489"/>
            <a:ext cx="333911" cy="84959"/>
          </a:xfrm>
          <a:custGeom>
            <a:rect b="b" l="l" r="r" t="t"/>
            <a:pathLst>
              <a:path extrusionOk="0" h="43" w="169">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4" name="Google Shape;1624;p50"/>
          <p:cNvSpPr/>
          <p:nvPr/>
        </p:nvSpPr>
        <p:spPr>
          <a:xfrm>
            <a:off x="5581902" y="2776489"/>
            <a:ext cx="63225" cy="23709"/>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5" name="Google Shape;1625;p50"/>
          <p:cNvSpPr/>
          <p:nvPr/>
        </p:nvSpPr>
        <p:spPr>
          <a:xfrm>
            <a:off x="5445572" y="2582864"/>
            <a:ext cx="333911" cy="173871"/>
          </a:xfrm>
          <a:custGeom>
            <a:rect b="b" l="l" r="r" t="t"/>
            <a:pathLst>
              <a:path extrusionOk="0" h="88" w="169">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6" name="Google Shape;1626;p50"/>
          <p:cNvSpPr/>
          <p:nvPr/>
        </p:nvSpPr>
        <p:spPr>
          <a:xfrm>
            <a:off x="6846417" y="2667823"/>
            <a:ext cx="339838" cy="35565"/>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7" name="Google Shape;1627;p50"/>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8" name="Google Shape;1628;p50"/>
          <p:cNvSpPr/>
          <p:nvPr/>
        </p:nvSpPr>
        <p:spPr>
          <a:xfrm>
            <a:off x="6846417" y="2746856"/>
            <a:ext cx="339838" cy="138308"/>
          </a:xfrm>
          <a:custGeom>
            <a:rect b="b" l="l" r="r" t="t"/>
            <a:pathLst>
              <a:path extrusionOk="0" h="70" w="172">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29" name="Google Shape;1629;p50"/>
          <p:cNvSpPr/>
          <p:nvPr/>
        </p:nvSpPr>
        <p:spPr>
          <a:xfrm>
            <a:off x="8581763" y="2723492"/>
            <a:ext cx="448509" cy="403065"/>
          </a:xfrm>
          <a:custGeom>
            <a:rect b="b" l="l" r="r" t="t"/>
            <a:pathLst>
              <a:path extrusionOk="0" h="152" w="169">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0" name="Google Shape;1630;p50"/>
          <p:cNvSpPr/>
          <p:nvPr/>
        </p:nvSpPr>
        <p:spPr>
          <a:xfrm>
            <a:off x="6484845" y="1689799"/>
            <a:ext cx="235121" cy="466291"/>
          </a:xfrm>
          <a:custGeom>
            <a:rect b="b" l="l" r="r" t="t"/>
            <a:pathLst>
              <a:path extrusionOk="0" h="176" w="88">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1" name="Google Shape;1631;p50"/>
          <p:cNvSpPr/>
          <p:nvPr/>
        </p:nvSpPr>
        <p:spPr>
          <a:xfrm>
            <a:off x="6512506" y="1739195"/>
            <a:ext cx="181775" cy="349717"/>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2" name="Google Shape;1632;p50"/>
          <p:cNvSpPr/>
          <p:nvPr/>
        </p:nvSpPr>
        <p:spPr>
          <a:xfrm>
            <a:off x="6553999" y="1707582"/>
            <a:ext cx="98790" cy="7903"/>
          </a:xfrm>
          <a:custGeom>
            <a:rect b="b" l="l" r="r" t="t"/>
            <a:pathLst>
              <a:path extrusionOk="0" h="3" w="37">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3" name="Google Shape;1633;p50"/>
          <p:cNvSpPr/>
          <p:nvPr/>
        </p:nvSpPr>
        <p:spPr>
          <a:xfrm>
            <a:off x="6520410" y="2116573"/>
            <a:ext cx="163992" cy="11855"/>
          </a:xfrm>
          <a:custGeom>
            <a:rect b="b" l="l" r="r" t="t"/>
            <a:pathLst>
              <a:path extrusionOk="0" h="5" w="62">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4" name="Google Shape;1634;p50"/>
          <p:cNvSpPr/>
          <p:nvPr/>
        </p:nvSpPr>
        <p:spPr>
          <a:xfrm>
            <a:off x="6575733" y="2096816"/>
            <a:ext cx="53346" cy="53346"/>
          </a:xfrm>
          <a:prstGeom prst="ellipse">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5" name="Google Shape;1635;p50"/>
          <p:cNvSpPr/>
          <p:nvPr/>
        </p:nvSpPr>
        <p:spPr>
          <a:xfrm>
            <a:off x="6583636" y="2104719"/>
            <a:ext cx="37541" cy="37541"/>
          </a:xfrm>
          <a:prstGeom prst="ellipse">
            <a:avLst/>
          </a:pr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6" name="Google Shape;1636;p50"/>
          <p:cNvSpPr/>
          <p:nvPr/>
        </p:nvSpPr>
        <p:spPr>
          <a:xfrm>
            <a:off x="5779484" y="834276"/>
            <a:ext cx="61249" cy="122500"/>
          </a:xfrm>
          <a:custGeom>
            <a:rect b="b" l="l" r="r" t="t"/>
            <a:pathLst>
              <a:path extrusionOk="0" h="62" w="31">
                <a:moveTo>
                  <a:pt x="0" y="62"/>
                </a:moveTo>
                <a:lnTo>
                  <a:pt x="31" y="25"/>
                </a:lnTo>
                <a:lnTo>
                  <a:pt x="0" y="0"/>
                </a:lnTo>
                <a:lnTo>
                  <a:pt x="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7" name="Google Shape;1637;p50"/>
          <p:cNvSpPr/>
          <p:nvPr/>
        </p:nvSpPr>
        <p:spPr>
          <a:xfrm>
            <a:off x="5929644" y="834276"/>
            <a:ext cx="59275" cy="122500"/>
          </a:xfrm>
          <a:custGeom>
            <a:rect b="b" l="l" r="r" t="t"/>
            <a:pathLst>
              <a:path extrusionOk="0" h="62" w="30">
                <a:moveTo>
                  <a:pt x="30" y="62"/>
                </a:moveTo>
                <a:lnTo>
                  <a:pt x="30" y="0"/>
                </a:lnTo>
                <a:lnTo>
                  <a:pt x="0" y="25"/>
                </a:lnTo>
                <a:lnTo>
                  <a:pt x="30" y="62"/>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8" name="Google Shape;1638;p50"/>
          <p:cNvSpPr/>
          <p:nvPr/>
        </p:nvSpPr>
        <p:spPr>
          <a:xfrm>
            <a:off x="5988919"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39" name="Google Shape;1639;p50"/>
          <p:cNvSpPr/>
          <p:nvPr/>
        </p:nvSpPr>
        <p:spPr>
          <a:xfrm>
            <a:off x="5779484" y="962703"/>
            <a:ext cx="1976" cy="1976"/>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0" name="Google Shape;1640;p50"/>
          <p:cNvSpPr/>
          <p:nvPr/>
        </p:nvSpPr>
        <p:spPr>
          <a:xfrm>
            <a:off x="5783435" y="887623"/>
            <a:ext cx="203509" cy="75080"/>
          </a:xfrm>
          <a:custGeom>
            <a:rect b="b" l="l" r="r" t="t"/>
            <a:pathLst>
              <a:path extrusionOk="0" h="38" w="103">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1" name="Google Shape;1641;p50"/>
          <p:cNvSpPr/>
          <p:nvPr/>
        </p:nvSpPr>
        <p:spPr>
          <a:xfrm>
            <a:off x="5785410" y="830324"/>
            <a:ext cx="199557" cy="79032"/>
          </a:xfrm>
          <a:custGeom>
            <a:rect b="b" l="l" r="r" t="t"/>
            <a:pathLst>
              <a:path extrusionOk="0" h="40" w="101">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2" name="Google Shape;1642;p50"/>
          <p:cNvSpPr/>
          <p:nvPr/>
        </p:nvSpPr>
        <p:spPr>
          <a:xfrm>
            <a:off x="8041781" y="4509274"/>
            <a:ext cx="88911" cy="248952"/>
          </a:xfrm>
          <a:custGeom>
            <a:rect b="b" l="l" r="r" t="t"/>
            <a:pathLst>
              <a:path extrusionOk="0" h="94" w="33">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3" name="Google Shape;1643;p50"/>
          <p:cNvSpPr/>
          <p:nvPr/>
        </p:nvSpPr>
        <p:spPr>
          <a:xfrm>
            <a:off x="8156376" y="4505321"/>
            <a:ext cx="92863" cy="252903"/>
          </a:xfrm>
          <a:custGeom>
            <a:rect b="b" l="l" r="r" t="t"/>
            <a:pathLst>
              <a:path extrusionOk="0" h="96" w="35">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4" name="Google Shape;1644;p50"/>
          <p:cNvSpPr/>
          <p:nvPr/>
        </p:nvSpPr>
        <p:spPr>
          <a:xfrm>
            <a:off x="4848880" y="3485806"/>
            <a:ext cx="175846" cy="369477"/>
          </a:xfrm>
          <a:custGeom>
            <a:rect b="b" l="l" r="r" t="t"/>
            <a:pathLst>
              <a:path extrusionOk="0" h="139" w="66">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5" name="Google Shape;1645;p50"/>
          <p:cNvSpPr/>
          <p:nvPr/>
        </p:nvSpPr>
        <p:spPr>
          <a:xfrm>
            <a:off x="5040532" y="3485806"/>
            <a:ext cx="173871" cy="369477"/>
          </a:xfrm>
          <a:custGeom>
            <a:rect b="b" l="l" r="r" t="t"/>
            <a:pathLst>
              <a:path extrusionOk="0" h="139" w="66">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6" name="Google Shape;1646;p50"/>
          <p:cNvSpPr/>
          <p:nvPr/>
        </p:nvSpPr>
        <p:spPr>
          <a:xfrm>
            <a:off x="4305533" y="4493464"/>
            <a:ext cx="272660" cy="272660"/>
          </a:xfrm>
          <a:custGeom>
            <a:rect b="b" l="l" r="r" t="t"/>
            <a:pathLst>
              <a:path extrusionOk="0" h="103" w="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47" name="Google Shape;1647;p50"/>
          <p:cNvSpPr/>
          <p:nvPr/>
        </p:nvSpPr>
        <p:spPr>
          <a:xfrm>
            <a:off x="7777021" y="1708274"/>
            <a:ext cx="191654" cy="152137"/>
          </a:xfrm>
          <a:custGeom>
            <a:rect b="b" l="l" r="r" t="t"/>
            <a:pathLst>
              <a:path extrusionOk="0" h="57" w="72">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648" name="Google Shape;1648;p50"/>
          <p:cNvGrpSpPr/>
          <p:nvPr/>
        </p:nvGrpSpPr>
        <p:grpSpPr>
          <a:xfrm>
            <a:off x="4807386" y="4855038"/>
            <a:ext cx="2845161" cy="4607676"/>
            <a:chOff x="5111659" y="4855036"/>
            <a:chExt cx="2414432" cy="3910120"/>
          </a:xfrm>
        </p:grpSpPr>
        <p:sp>
          <p:nvSpPr>
            <p:cNvPr id="1649" name="Google Shape;1649;p50"/>
            <p:cNvSpPr/>
            <p:nvPr/>
          </p:nvSpPr>
          <p:spPr>
            <a:xfrm>
              <a:off x="5165008" y="4941973"/>
              <a:ext cx="1444314" cy="1956048"/>
            </a:xfrm>
            <a:custGeom>
              <a:rect b="b" l="l" r="r" t="t"/>
              <a:pathLst>
                <a:path extrusionOk="0" h="738" w="545">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0" name="Google Shape;1650;p50"/>
            <p:cNvSpPr/>
            <p:nvPr/>
          </p:nvSpPr>
          <p:spPr>
            <a:xfrm>
              <a:off x="5573993" y="4855036"/>
              <a:ext cx="1596450" cy="3147456"/>
            </a:xfrm>
            <a:custGeom>
              <a:rect b="b" l="l" r="r" t="t"/>
              <a:pathLst>
                <a:path extrusionOk="0" h="1187" w="602">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1" name="Google Shape;1651;p50"/>
            <p:cNvSpPr/>
            <p:nvPr/>
          </p:nvSpPr>
          <p:spPr>
            <a:xfrm>
              <a:off x="5287505" y="6344794"/>
              <a:ext cx="1481853" cy="2017297"/>
            </a:xfrm>
            <a:custGeom>
              <a:rect b="b" l="l" r="r" t="t"/>
              <a:pathLst>
                <a:path extrusionOk="0" h="761" w="559">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2" name="Google Shape;1652;p50"/>
            <p:cNvSpPr/>
            <p:nvPr/>
          </p:nvSpPr>
          <p:spPr>
            <a:xfrm>
              <a:off x="5714278" y="7222052"/>
              <a:ext cx="1556934" cy="1543104"/>
            </a:xfrm>
            <a:custGeom>
              <a:rect b="b" l="l" r="r" t="t"/>
              <a:pathLst>
                <a:path extrusionOk="0" h="781" w="788">
                  <a:moveTo>
                    <a:pt x="258" y="781"/>
                  </a:moveTo>
                  <a:lnTo>
                    <a:pt x="258" y="589"/>
                  </a:lnTo>
                  <a:lnTo>
                    <a:pt x="0" y="0"/>
                  </a:lnTo>
                  <a:lnTo>
                    <a:pt x="788" y="0"/>
                  </a:lnTo>
                  <a:lnTo>
                    <a:pt x="788" y="781"/>
                  </a:lnTo>
                  <a:lnTo>
                    <a:pt x="258" y="781"/>
                  </a:ln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3" name="Google Shape;1653;p50"/>
            <p:cNvSpPr/>
            <p:nvPr/>
          </p:nvSpPr>
          <p:spPr>
            <a:xfrm>
              <a:off x="5212425" y="6901972"/>
              <a:ext cx="1464071" cy="1863184"/>
            </a:xfrm>
            <a:custGeom>
              <a:rect b="b" l="l" r="r" t="t"/>
              <a:pathLst>
                <a:path extrusionOk="0" h="703" w="552">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4" name="Google Shape;1654;p50"/>
            <p:cNvSpPr/>
            <p:nvPr/>
          </p:nvSpPr>
          <p:spPr>
            <a:xfrm>
              <a:off x="5714278" y="5117819"/>
              <a:ext cx="1315885" cy="2592256"/>
            </a:xfrm>
            <a:custGeom>
              <a:rect b="b" l="l" r="r" t="t"/>
              <a:pathLst>
                <a:path extrusionOk="0" h="978" w="496">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t/>
              </a:r>
              <a:endParaRPr sz="2000">
                <a:solidFill>
                  <a:schemeClr val="dk1"/>
                </a:solidFill>
                <a:latin typeface="Calibri"/>
                <a:ea typeface="Calibri"/>
                <a:cs typeface="Calibri"/>
                <a:sym typeface="Calibri"/>
              </a:endParaRPr>
            </a:p>
          </p:txBody>
        </p:sp>
        <p:sp>
          <p:nvSpPr>
            <p:cNvPr id="1655" name="Google Shape;1655;p50"/>
            <p:cNvSpPr/>
            <p:nvPr/>
          </p:nvSpPr>
          <p:spPr>
            <a:xfrm>
              <a:off x="6289238" y="7771327"/>
              <a:ext cx="162015" cy="162015"/>
            </a:xfrm>
            <a:prstGeom prst="ellipse">
              <a:avLst/>
            </a:pr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6" name="Google Shape;1656;p50"/>
            <p:cNvSpPr/>
            <p:nvPr/>
          </p:nvSpPr>
          <p:spPr>
            <a:xfrm>
              <a:off x="6105488" y="4965683"/>
              <a:ext cx="531492" cy="47420"/>
            </a:xfrm>
            <a:custGeom>
              <a:rect b="b" l="l" r="r" t="t"/>
              <a:pathLst>
                <a:path extrusionOk="0" h="18" w="200">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7" name="Google Shape;1657;p50"/>
            <p:cNvSpPr/>
            <p:nvPr/>
          </p:nvSpPr>
          <p:spPr>
            <a:xfrm>
              <a:off x="5178836" y="6249956"/>
              <a:ext cx="598669" cy="679678"/>
            </a:xfrm>
            <a:custGeom>
              <a:rect b="b" l="l" r="r" t="t"/>
              <a:pathLst>
                <a:path extrusionOk="0" h="257" w="226">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8" name="Google Shape;1658;p50"/>
            <p:cNvSpPr/>
            <p:nvPr/>
          </p:nvSpPr>
          <p:spPr>
            <a:xfrm>
              <a:off x="5111659" y="6753786"/>
              <a:ext cx="628305" cy="723145"/>
            </a:xfrm>
            <a:custGeom>
              <a:rect b="b" l="l" r="r" t="t"/>
              <a:pathLst>
                <a:path extrusionOk="0" h="273" w="237">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59" name="Google Shape;1659;p50"/>
            <p:cNvSpPr/>
            <p:nvPr/>
          </p:nvSpPr>
          <p:spPr>
            <a:xfrm>
              <a:off x="5234159" y="5722417"/>
              <a:ext cx="598669" cy="677701"/>
            </a:xfrm>
            <a:custGeom>
              <a:rect b="b" l="l" r="r" t="t"/>
              <a:pathLst>
                <a:path extrusionOk="0" h="256" w="22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0" name="Google Shape;1660;p50"/>
            <p:cNvSpPr/>
            <p:nvPr/>
          </p:nvSpPr>
          <p:spPr>
            <a:xfrm>
              <a:off x="7008431" y="6575965"/>
              <a:ext cx="517660" cy="1807862"/>
            </a:xfrm>
            <a:custGeom>
              <a:rect b="b" l="l" r="r" t="t"/>
              <a:pathLst>
                <a:path extrusionOk="0" h="682" w="195">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61" name="Google Shape;1661;p50"/>
            <p:cNvSpPr txBox="1"/>
            <p:nvPr/>
          </p:nvSpPr>
          <p:spPr>
            <a:xfrm>
              <a:off x="5535304" y="5227737"/>
              <a:ext cx="1687068" cy="634891"/>
            </a:xfrm>
            <a:prstGeom prst="rect">
              <a:avLst/>
            </a:prstGeom>
            <a:noFill/>
            <a:ln>
              <a:noFill/>
            </a:ln>
          </p:spPr>
          <p:txBody>
            <a:bodyPr anchorCtr="0" anchor="t" bIns="45700" lIns="91425" spcFirstLastPara="1" rIns="91425" wrap="square" tIns="45700">
              <a:spAutoFit/>
            </a:bodyPr>
            <a:lstStyle/>
            <a:p>
              <a:pPr indent="0" lvl="0" marL="0" marR="0" rtl="0" algn="ctr">
                <a:lnSpc>
                  <a:spcPct val="124000"/>
                </a:lnSpc>
                <a:spcBef>
                  <a:spcPts val="0"/>
                </a:spcBef>
                <a:spcAft>
                  <a:spcPts val="0"/>
                </a:spcAft>
                <a:buNone/>
              </a:pPr>
              <a:r>
                <a:rPr b="1" lang="en-US" sz="2000">
                  <a:solidFill>
                    <a:srgbClr val="0289AE"/>
                  </a:solidFill>
                  <a:latin typeface="Calibri"/>
                  <a:ea typeface="Calibri"/>
                  <a:cs typeface="Calibri"/>
                  <a:sym typeface="Calibri"/>
                </a:rPr>
                <a:t>Conclusiones clave</a:t>
              </a:r>
              <a:endParaRPr/>
            </a:p>
          </p:txBody>
        </p:sp>
      </p:grpSp>
      <p:grpSp>
        <p:nvGrpSpPr>
          <p:cNvPr id="1662" name="Google Shape;1662;p50"/>
          <p:cNvGrpSpPr/>
          <p:nvPr/>
        </p:nvGrpSpPr>
        <p:grpSpPr>
          <a:xfrm>
            <a:off x="0" y="582317"/>
            <a:ext cx="1448894" cy="883507"/>
            <a:chOff x="0" y="582317"/>
            <a:chExt cx="1448894" cy="883507"/>
          </a:xfrm>
        </p:grpSpPr>
        <p:cxnSp>
          <p:nvCxnSpPr>
            <p:cNvPr id="1663" name="Google Shape;1663;p50"/>
            <p:cNvCxnSpPr/>
            <p:nvPr/>
          </p:nvCxnSpPr>
          <p:spPr>
            <a:xfrm>
              <a:off x="0" y="951782"/>
              <a:ext cx="1320800" cy="0"/>
            </a:xfrm>
            <a:prstGeom prst="straightConnector1">
              <a:avLst/>
            </a:prstGeom>
            <a:noFill/>
            <a:ln cap="flat" cmpd="sng" w="25400">
              <a:solidFill>
                <a:srgbClr val="62A844"/>
              </a:solidFill>
              <a:prstDash val="dot"/>
              <a:miter lim="8000"/>
              <a:headEnd len="sm" w="sm" type="none"/>
              <a:tailEnd len="sm" w="sm" type="none"/>
            </a:ln>
          </p:spPr>
        </p:cxnSp>
        <p:grpSp>
          <p:nvGrpSpPr>
            <p:cNvPr id="1664" name="Google Shape;1664;p50"/>
            <p:cNvGrpSpPr/>
            <p:nvPr/>
          </p:nvGrpSpPr>
          <p:grpSpPr>
            <a:xfrm>
              <a:off x="708799" y="582317"/>
              <a:ext cx="740095" cy="883507"/>
              <a:chOff x="4051865" y="5165558"/>
              <a:chExt cx="946855" cy="1130331"/>
            </a:xfrm>
          </p:grpSpPr>
          <p:sp>
            <p:nvSpPr>
              <p:cNvPr id="1665" name="Google Shape;1665;p50"/>
              <p:cNvSpPr/>
              <p:nvPr/>
            </p:nvSpPr>
            <p:spPr>
              <a:xfrm>
                <a:off x="4051865" y="5165558"/>
                <a:ext cx="946855" cy="868299"/>
              </a:xfrm>
              <a:prstGeom prst="ellipse">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66" name="Google Shape;1666;p50"/>
              <p:cNvSpPr txBox="1"/>
              <p:nvPr/>
            </p:nvSpPr>
            <p:spPr>
              <a:xfrm>
                <a:off x="4066676" y="5206813"/>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grpSp>
      </p:grpSp>
      <p:grpSp>
        <p:nvGrpSpPr>
          <p:cNvPr id="1667" name="Google Shape;1667;p50"/>
          <p:cNvGrpSpPr/>
          <p:nvPr/>
        </p:nvGrpSpPr>
        <p:grpSpPr>
          <a:xfrm>
            <a:off x="-26675" y="2365408"/>
            <a:ext cx="1448894" cy="938902"/>
            <a:chOff x="0" y="502139"/>
            <a:chExt cx="1448894" cy="938902"/>
          </a:xfrm>
        </p:grpSpPr>
        <p:cxnSp>
          <p:nvCxnSpPr>
            <p:cNvPr id="1668" name="Google Shape;1668;p50"/>
            <p:cNvCxnSpPr/>
            <p:nvPr/>
          </p:nvCxnSpPr>
          <p:spPr>
            <a:xfrm>
              <a:off x="0" y="951782"/>
              <a:ext cx="1320900" cy="0"/>
            </a:xfrm>
            <a:prstGeom prst="straightConnector1">
              <a:avLst/>
            </a:prstGeom>
            <a:noFill/>
            <a:ln cap="flat" cmpd="sng" w="25400">
              <a:solidFill>
                <a:srgbClr val="06677F"/>
              </a:solidFill>
              <a:prstDash val="dot"/>
              <a:miter lim="8000"/>
              <a:headEnd len="sm" w="sm" type="none"/>
              <a:tailEnd len="sm" w="sm" type="none"/>
            </a:ln>
          </p:spPr>
        </p:cxnSp>
        <p:grpSp>
          <p:nvGrpSpPr>
            <p:cNvPr id="1669" name="Google Shape;1669;p50"/>
            <p:cNvGrpSpPr/>
            <p:nvPr/>
          </p:nvGrpSpPr>
          <p:grpSpPr>
            <a:xfrm>
              <a:off x="708799" y="502139"/>
              <a:ext cx="740095" cy="938902"/>
              <a:chOff x="4051865" y="5062972"/>
              <a:chExt cx="946855" cy="1201200"/>
            </a:xfrm>
          </p:grpSpPr>
          <p:sp>
            <p:nvSpPr>
              <p:cNvPr id="1670" name="Google Shape;1670;p50"/>
              <p:cNvSpPr/>
              <p:nvPr/>
            </p:nvSpPr>
            <p:spPr>
              <a:xfrm>
                <a:off x="4051865" y="5165558"/>
                <a:ext cx="946855" cy="868299"/>
              </a:xfrm>
              <a:prstGeom prst="ellipse">
                <a:avLst/>
              </a:prstGeom>
              <a:solidFill>
                <a:srgbClr val="06677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71" name="Google Shape;1671;p50"/>
              <p:cNvSpPr txBox="1"/>
              <p:nvPr/>
            </p:nvSpPr>
            <p:spPr>
              <a:xfrm>
                <a:off x="4055350" y="5062972"/>
                <a:ext cx="909300" cy="1201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grpSp>
      </p:grpSp>
      <p:grpSp>
        <p:nvGrpSpPr>
          <p:cNvPr id="1672" name="Google Shape;1672;p50"/>
          <p:cNvGrpSpPr/>
          <p:nvPr/>
        </p:nvGrpSpPr>
        <p:grpSpPr>
          <a:xfrm>
            <a:off x="0" y="4551025"/>
            <a:ext cx="1448895" cy="869802"/>
            <a:chOff x="0" y="582318"/>
            <a:chExt cx="1448895" cy="869802"/>
          </a:xfrm>
        </p:grpSpPr>
        <p:cxnSp>
          <p:nvCxnSpPr>
            <p:cNvPr id="1673" name="Google Shape;1673;p50"/>
            <p:cNvCxnSpPr/>
            <p:nvPr/>
          </p:nvCxnSpPr>
          <p:spPr>
            <a:xfrm>
              <a:off x="0" y="951782"/>
              <a:ext cx="1320800" cy="0"/>
            </a:xfrm>
            <a:prstGeom prst="straightConnector1">
              <a:avLst/>
            </a:prstGeom>
            <a:noFill/>
            <a:ln cap="flat" cmpd="sng" w="25400">
              <a:solidFill>
                <a:srgbClr val="3D8241"/>
              </a:solidFill>
              <a:prstDash val="dot"/>
              <a:miter lim="8000"/>
              <a:headEnd len="sm" w="sm" type="none"/>
              <a:tailEnd len="sm" w="sm" type="none"/>
            </a:ln>
          </p:spPr>
        </p:cxnSp>
        <p:grpSp>
          <p:nvGrpSpPr>
            <p:cNvPr id="1674" name="Google Shape;1674;p50"/>
            <p:cNvGrpSpPr/>
            <p:nvPr/>
          </p:nvGrpSpPr>
          <p:grpSpPr>
            <a:xfrm>
              <a:off x="700348" y="582318"/>
              <a:ext cx="748547" cy="869802"/>
              <a:chOff x="4041052" y="5165558"/>
              <a:chExt cx="957668" cy="1112797"/>
            </a:xfrm>
          </p:grpSpPr>
          <p:sp>
            <p:nvSpPr>
              <p:cNvPr id="1675" name="Google Shape;1675;p50"/>
              <p:cNvSpPr/>
              <p:nvPr/>
            </p:nvSpPr>
            <p:spPr>
              <a:xfrm>
                <a:off x="4051865" y="5165558"/>
                <a:ext cx="946855" cy="868299"/>
              </a:xfrm>
              <a:prstGeom prst="ellipse">
                <a:avLst/>
              </a:prstGeom>
              <a:solidFill>
                <a:srgbClr val="3D824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76" name="Google Shape;1676;p50"/>
              <p:cNvSpPr txBox="1"/>
              <p:nvPr/>
            </p:nvSpPr>
            <p:spPr>
              <a:xfrm>
                <a:off x="4041052" y="5189281"/>
                <a:ext cx="909266" cy="108907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grpSp>
      </p:grpSp>
      <p:sp>
        <p:nvSpPr>
          <p:cNvPr id="1677" name="Google Shape;1677;p50"/>
          <p:cNvSpPr/>
          <p:nvPr/>
        </p:nvSpPr>
        <p:spPr>
          <a:xfrm flipH="1">
            <a:off x="9288514" y="1405843"/>
            <a:ext cx="2214710" cy="1708545"/>
          </a:xfrm>
          <a:prstGeom prst="rect">
            <a:avLst/>
          </a:prstGeom>
          <a:noFill/>
          <a:ln>
            <a:noFill/>
          </a:ln>
        </p:spPr>
        <p:txBody>
          <a:bodyPr anchorCtr="0" anchor="t" bIns="45700" lIns="91425" spcFirstLastPara="1" rIns="91425" wrap="square" tIns="45700">
            <a:spAutoFit/>
          </a:bodyPr>
          <a:lstStyle/>
          <a:p>
            <a:pPr indent="0" lvl="0" marL="0" marR="0" rtl="0" algn="r">
              <a:lnSpc>
                <a:spcPct val="116666"/>
              </a:lnSpc>
              <a:spcBef>
                <a:spcPts val="0"/>
              </a:spcBef>
              <a:spcAft>
                <a:spcPts val="0"/>
              </a:spcAft>
              <a:buNone/>
            </a:pPr>
            <a:r>
              <a:rPr lang="en-US" sz="1800">
                <a:solidFill>
                  <a:srgbClr val="262626"/>
                </a:solidFill>
                <a:latin typeface="Calibri"/>
                <a:ea typeface="Calibri"/>
                <a:cs typeface="Calibri"/>
                <a:sym typeface="Calibri"/>
              </a:rPr>
              <a:t>El progreso a largo plazo depende de las rutinas, las funciones y la revisión periódica.</a:t>
            </a:r>
            <a:endParaRPr/>
          </a:p>
          <a:p>
            <a:pPr indent="0" lvl="0" marL="0" marR="0" rtl="0" algn="r">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grpSp>
        <p:nvGrpSpPr>
          <p:cNvPr id="1678" name="Google Shape;1678;p50"/>
          <p:cNvGrpSpPr/>
          <p:nvPr/>
        </p:nvGrpSpPr>
        <p:grpSpPr>
          <a:xfrm>
            <a:off x="10752228" y="582319"/>
            <a:ext cx="1501995" cy="883506"/>
            <a:chOff x="708799" y="582319"/>
            <a:chExt cx="1501995" cy="883506"/>
          </a:xfrm>
        </p:grpSpPr>
        <p:cxnSp>
          <p:nvCxnSpPr>
            <p:cNvPr id="1679" name="Google Shape;1679;p50"/>
            <p:cNvCxnSpPr/>
            <p:nvPr/>
          </p:nvCxnSpPr>
          <p:spPr>
            <a:xfrm rot="10800000">
              <a:off x="1320800" y="951782"/>
              <a:ext cx="889994" cy="0"/>
            </a:xfrm>
            <a:prstGeom prst="straightConnector1">
              <a:avLst/>
            </a:prstGeom>
            <a:noFill/>
            <a:ln cap="flat" cmpd="sng" w="25400">
              <a:solidFill>
                <a:srgbClr val="0289AE"/>
              </a:solidFill>
              <a:prstDash val="dot"/>
              <a:miter lim="8000"/>
              <a:headEnd len="sm" w="sm" type="none"/>
              <a:tailEnd len="sm" w="sm" type="none"/>
            </a:ln>
          </p:spPr>
        </p:cxnSp>
        <p:grpSp>
          <p:nvGrpSpPr>
            <p:cNvPr id="1680" name="Google Shape;1680;p50"/>
            <p:cNvGrpSpPr/>
            <p:nvPr/>
          </p:nvGrpSpPr>
          <p:grpSpPr>
            <a:xfrm>
              <a:off x="708799" y="582319"/>
              <a:ext cx="740095" cy="883506"/>
              <a:chOff x="4051865" y="5165558"/>
              <a:chExt cx="946855" cy="1130329"/>
            </a:xfrm>
          </p:grpSpPr>
          <p:sp>
            <p:nvSpPr>
              <p:cNvPr id="1681" name="Google Shape;1681;p50"/>
              <p:cNvSpPr/>
              <p:nvPr/>
            </p:nvSpPr>
            <p:spPr>
              <a:xfrm>
                <a:off x="4051865" y="5165558"/>
                <a:ext cx="946855" cy="868299"/>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682" name="Google Shape;1682;p50"/>
              <p:cNvSpPr txBox="1"/>
              <p:nvPr/>
            </p:nvSpPr>
            <p:spPr>
              <a:xfrm>
                <a:off x="4066676" y="5206811"/>
                <a:ext cx="909265" cy="108907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grpSp>
      </p:grpSp>
      <p:sp>
        <p:nvSpPr>
          <p:cNvPr id="1683" name="Google Shape;1683;p50"/>
          <p:cNvSpPr txBox="1"/>
          <p:nvPr/>
        </p:nvSpPr>
        <p:spPr>
          <a:xfrm>
            <a:off x="9055372" y="4626342"/>
            <a:ext cx="2373600" cy="2339700"/>
          </a:xfrm>
          <a:prstGeom prst="rect">
            <a:avLst/>
          </a:prstGeom>
          <a:noFill/>
          <a:ln>
            <a:noFill/>
          </a:ln>
        </p:spPr>
        <p:txBody>
          <a:bodyPr anchorCtr="0" anchor="t" bIns="45700" lIns="91425" spcFirstLastPara="1" rIns="91425" wrap="square" tIns="45700">
            <a:spAutoFit/>
          </a:bodyPr>
          <a:lstStyle/>
          <a:p>
            <a:pPr indent="0" lvl="0" marL="0" marR="0" rtl="0" algn="r">
              <a:lnSpc>
                <a:spcPct val="104999"/>
              </a:lnSpc>
              <a:spcBef>
                <a:spcPts val="0"/>
              </a:spcBef>
              <a:spcAft>
                <a:spcPts val="0"/>
              </a:spcAft>
              <a:buNone/>
            </a:pPr>
            <a:r>
              <a:rPr b="1" lang="en-US" sz="2000">
                <a:solidFill>
                  <a:srgbClr val="62A844"/>
                </a:solidFill>
                <a:latin typeface="Calibri"/>
                <a:ea typeface="Calibri"/>
                <a:cs typeface="Calibri"/>
                <a:sym typeface="Calibri"/>
              </a:rPr>
              <a:t>El valor circular se hace visible cuando los equipos aprenden a hacer un seguimiento del mismo.</a:t>
            </a:r>
            <a:endParaRPr/>
          </a:p>
          <a:p>
            <a:pPr indent="0" lvl="0" marL="0" marR="0" rtl="0" algn="r">
              <a:lnSpc>
                <a:spcPct val="104999"/>
              </a:lnSpc>
              <a:spcBef>
                <a:spcPts val="0"/>
              </a:spcBef>
              <a:spcAft>
                <a:spcPts val="0"/>
              </a:spcAft>
              <a:buNone/>
            </a:pPr>
            <a:r>
              <a:t/>
            </a:r>
            <a:endParaRPr sz="2000">
              <a:solidFill>
                <a:srgbClr val="62A844"/>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51"/>
          <p:cNvSpPr txBox="1"/>
          <p:nvPr>
            <p:ph idx="2" type="body"/>
          </p:nvPr>
        </p:nvSpPr>
        <p:spPr>
          <a:xfrm>
            <a:off x="660160" y="1571712"/>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05</a:t>
            </a:r>
            <a:endParaRPr/>
          </a:p>
        </p:txBody>
      </p:sp>
      <p:pic>
        <p:nvPicPr>
          <p:cNvPr id="1690" name="Google Shape;1690;p51"/>
          <p:cNvPicPr preferRelativeResize="0"/>
          <p:nvPr/>
        </p:nvPicPr>
        <p:blipFill>
          <a:blip r:embed="rId3">
            <a:alphaModFix/>
          </a:blip>
          <a:stretch>
            <a:fillRect/>
          </a:stretch>
        </p:blipFill>
        <p:spPr>
          <a:xfrm>
            <a:off x="3777377" y="622325"/>
            <a:ext cx="8414626" cy="5494724"/>
          </a:xfrm>
          <a:prstGeom prst="rect">
            <a:avLst/>
          </a:prstGeom>
          <a:noFill/>
          <a:ln>
            <a:noFill/>
          </a:ln>
        </p:spPr>
      </p:pic>
      <p:sp>
        <p:nvSpPr>
          <p:cNvPr id="1691" name="Google Shape;1691;p51"/>
          <p:cNvSpPr txBox="1"/>
          <p:nvPr>
            <p:ph idx="1" type="body"/>
          </p:nvPr>
        </p:nvSpPr>
        <p:spPr>
          <a:xfrm>
            <a:off x="4060419" y="909088"/>
            <a:ext cx="7435200" cy="49212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03333"/>
              </a:lnSpc>
              <a:spcBef>
                <a:spcPts val="0"/>
              </a:spcBef>
              <a:spcAft>
                <a:spcPts val="0"/>
              </a:spcAft>
              <a:buClr>
                <a:schemeClr val="lt1"/>
              </a:buClr>
              <a:buSzPct val="100000"/>
              <a:buNone/>
            </a:pPr>
            <a:r>
              <a:rPr b="1" lang="en-US"/>
              <a:t>Práctica aplicada: elaboración de un plan de oportunidades circulares</a:t>
            </a:r>
            <a:endParaRPr/>
          </a:p>
          <a:p>
            <a:pPr indent="0" lvl="0" marL="0" rtl="0" algn="l">
              <a:lnSpc>
                <a:spcPct val="90000"/>
              </a:lnSpc>
              <a:spcBef>
                <a:spcPts val="1000"/>
              </a:spcBef>
              <a:spcAft>
                <a:spcPts val="0"/>
              </a:spcAft>
              <a:buClr>
                <a:schemeClr val="lt1"/>
              </a:buClr>
              <a:buSzPct val="100000"/>
              <a:buNone/>
            </a:pPr>
            <a:r>
              <a:t/>
            </a:r>
            <a:endParaRPr b="1"/>
          </a:p>
          <a:p>
            <a:pPr indent="0" lvl="0" marL="0" rtl="0" algn="l">
              <a:lnSpc>
                <a:spcPct val="90000"/>
              </a:lnSpc>
              <a:spcBef>
                <a:spcPts val="1000"/>
              </a:spcBef>
              <a:spcAft>
                <a:spcPts val="0"/>
              </a:spcAft>
              <a:buClr>
                <a:schemeClr val="lt1"/>
              </a:buClr>
              <a:buSzPct val="100000"/>
              <a:buNone/>
            </a:pPr>
            <a:r>
              <a:t/>
            </a:r>
            <a:endParaRPr b="1" sz="900"/>
          </a:p>
          <a:p>
            <a:pPr indent="0" lvl="0" marL="0" rtl="0" algn="l">
              <a:lnSpc>
                <a:spcPct val="90000"/>
              </a:lnSpc>
              <a:spcBef>
                <a:spcPts val="1000"/>
              </a:spcBef>
              <a:spcAft>
                <a:spcPts val="0"/>
              </a:spcAft>
              <a:buClr>
                <a:schemeClr val="lt1"/>
              </a:buClr>
              <a:buSzPct val="100000"/>
              <a:buNone/>
            </a:pPr>
            <a:r>
              <a:rPr b="1" lang="en-US" sz="2400"/>
              <a:t>Convertir el análisis en acción en un flujo de trabajo real del sector hotelero</a:t>
            </a:r>
            <a:endParaRPr/>
          </a:p>
          <a:p>
            <a:pPr indent="0" lvl="0" marL="0" rtl="0" algn="l">
              <a:lnSpc>
                <a:spcPct val="90000"/>
              </a:lnSpc>
              <a:spcBef>
                <a:spcPts val="1000"/>
              </a:spcBef>
              <a:spcAft>
                <a:spcPts val="0"/>
              </a:spcAft>
              <a:buClr>
                <a:schemeClr val="lt1"/>
              </a:buClr>
              <a:buSzPct val="100000"/>
              <a:buNone/>
            </a:pPr>
            <a:r>
              <a:rPr lang="en-US" sz="2400"/>
              <a:t>Aplicar el módulo mediante la auditoría de una unidad, la identificación de oportunidades circulares, la priorización de acciones y la presentación de los argumentos medioambientales y empresariales a favor del cambio.</a:t>
            </a:r>
            <a:endParaRPr/>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pic>
        <p:nvPicPr>
          <p:cNvPr id="1697" name="Google Shape;1697;p52"/>
          <p:cNvPicPr preferRelativeResize="0"/>
          <p:nvPr/>
        </p:nvPicPr>
        <p:blipFill rotWithShape="1">
          <a:blip r:embed="rId3">
            <a:alphaModFix/>
          </a:blip>
          <a:srcRect b="0" l="0" r="0" t="0"/>
          <a:stretch/>
        </p:blipFill>
        <p:spPr>
          <a:xfrm>
            <a:off x="6328247" y="1629118"/>
            <a:ext cx="5863753" cy="4392912"/>
          </a:xfrm>
          <a:prstGeom prst="rect">
            <a:avLst/>
          </a:prstGeom>
          <a:noFill/>
          <a:ln>
            <a:noFill/>
          </a:ln>
        </p:spPr>
      </p:pic>
      <p:sp>
        <p:nvSpPr>
          <p:cNvPr id="1698" name="Google Shape;1698;p52"/>
          <p:cNvSpPr txBox="1"/>
          <p:nvPr/>
        </p:nvSpPr>
        <p:spPr>
          <a:xfrm>
            <a:off x="429115" y="409797"/>
            <a:ext cx="710600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Resumen de prácticas aplicadas</a:t>
            </a:r>
            <a:endParaRPr/>
          </a:p>
        </p:txBody>
      </p:sp>
      <p:cxnSp>
        <p:nvCxnSpPr>
          <p:cNvPr id="1699" name="Google Shape;1699;p52"/>
          <p:cNvCxnSpPr/>
          <p:nvPr/>
        </p:nvCxnSpPr>
        <p:spPr>
          <a:xfrm>
            <a:off x="0" y="1159773"/>
            <a:ext cx="5220182" cy="0"/>
          </a:xfrm>
          <a:prstGeom prst="straightConnector1">
            <a:avLst/>
          </a:prstGeom>
          <a:noFill/>
          <a:ln cap="flat" cmpd="sng" w="34925">
            <a:solidFill>
              <a:srgbClr val="62A844"/>
            </a:solidFill>
            <a:prstDash val="dot"/>
            <a:miter lim="8000"/>
            <a:headEnd len="sm" w="sm" type="none"/>
            <a:tailEnd len="sm" w="sm" type="none"/>
          </a:ln>
        </p:spPr>
      </p:cxnSp>
      <p:sp>
        <p:nvSpPr>
          <p:cNvPr id="1700" name="Google Shape;1700;p52"/>
          <p:cNvSpPr/>
          <p:nvPr/>
        </p:nvSpPr>
        <p:spPr>
          <a:xfrm flipH="1">
            <a:off x="586945" y="1421351"/>
            <a:ext cx="7257614" cy="54476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Elija una unidad o un proceso: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desayuno </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comedor </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servicios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sistema de carritos de limpieza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gestión de ropa de cama servicio de bar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almacenes de mantenimiento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entregas de proveedores</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Tu tarea: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trazar el flujo actual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identificar los puntos de desperdicio y pérdida de valor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proponer 3 mejoras circulares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elegir una medida de impacto rápido y un cambio estratégico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definir 2 indicadores para evaluar el progreso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Resultado:</a:t>
            </a:r>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Un breve plan de oportunidades circulares para su debate por parte de la dirección o el equipo.</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5" name="Shape 1705"/>
        <p:cNvGrpSpPr/>
        <p:nvPr/>
      </p:nvGrpSpPr>
      <p:grpSpPr>
        <a:xfrm>
          <a:off x="0" y="0"/>
          <a:ext cx="0" cy="0"/>
          <a:chOff x="0" y="0"/>
          <a:chExt cx="0" cy="0"/>
        </a:xfrm>
      </p:grpSpPr>
      <p:grpSp>
        <p:nvGrpSpPr>
          <p:cNvPr id="1706" name="Google Shape;1706;p53"/>
          <p:cNvGrpSpPr/>
          <p:nvPr/>
        </p:nvGrpSpPr>
        <p:grpSpPr>
          <a:xfrm>
            <a:off x="4020672" y="386543"/>
            <a:ext cx="2506690" cy="6049273"/>
            <a:chOff x="9515475" y="838200"/>
            <a:chExt cx="4584700" cy="12065000"/>
          </a:xfrm>
        </p:grpSpPr>
        <p:sp>
          <p:nvSpPr>
            <p:cNvPr id="1707" name="Google Shape;1707;p53"/>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08" name="Google Shape;1708;p53"/>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09" name="Google Shape;1709;p53"/>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10" name="Google Shape;1710;p53"/>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11" name="Google Shape;1711;p53"/>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12" name="Google Shape;1712;p53"/>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sp>
        <p:nvSpPr>
          <p:cNvPr id="1713" name="Google Shape;1713;p53"/>
          <p:cNvSpPr txBox="1"/>
          <p:nvPr/>
        </p:nvSpPr>
        <p:spPr>
          <a:xfrm>
            <a:off x="421591" y="427346"/>
            <a:ext cx="3591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Ejemplo práctico: Rediseño del bufé de desayuno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714" name="Google Shape;1714;p53"/>
          <p:cNvCxnSpPr/>
          <p:nvPr/>
        </p:nvCxnSpPr>
        <p:spPr>
          <a:xfrm>
            <a:off x="-27709" y="2166574"/>
            <a:ext cx="3840292" cy="0"/>
          </a:xfrm>
          <a:prstGeom prst="straightConnector1">
            <a:avLst/>
          </a:prstGeom>
          <a:noFill/>
          <a:ln cap="flat" cmpd="sng" w="34925">
            <a:solidFill>
              <a:srgbClr val="62A844"/>
            </a:solidFill>
            <a:prstDash val="dot"/>
            <a:miter lim="8000"/>
            <a:headEnd len="sm" w="sm" type="none"/>
            <a:tailEnd len="sm" w="sm" type="none"/>
          </a:ln>
        </p:spPr>
      </p:cxnSp>
      <p:sp>
        <p:nvSpPr>
          <p:cNvPr id="1715" name="Google Shape;1715;p53"/>
          <p:cNvSpPr txBox="1"/>
          <p:nvPr/>
        </p:nvSpPr>
        <p:spPr>
          <a:xfrm>
            <a:off x="483476" y="2549200"/>
            <a:ext cx="3049500" cy="33339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18888"/>
              </a:lnSpc>
              <a:spcBef>
                <a:spcPts val="0"/>
              </a:spcBef>
              <a:spcAft>
                <a:spcPts val="0"/>
              </a:spcAft>
              <a:buNone/>
            </a:pPr>
            <a:r>
              <a:rPr b="1" lang="en-US" sz="1800">
                <a:solidFill>
                  <a:srgbClr val="262626"/>
                </a:solidFill>
                <a:latin typeface="Calibri"/>
                <a:ea typeface="Calibri"/>
                <a:cs typeface="Calibri"/>
                <a:sym typeface="Calibri"/>
              </a:rPr>
              <a:t>Un caso real del sector hotelero: </a:t>
            </a:r>
            <a:r>
              <a:rPr lang="en-US" sz="1800">
                <a:solidFill>
                  <a:srgbClr val="262626"/>
                </a:solidFill>
                <a:latin typeface="Calibri"/>
                <a:ea typeface="Calibri"/>
                <a:cs typeface="Calibri"/>
                <a:sym typeface="Calibri"/>
              </a:rPr>
              <a:t>Winnow informa de que el Hotel Marriott de Lisboa logró reducir el desperdicio de alimentos en un 50 % en nueve meses tras combinar datos más claros sobre el desperdicio con cambios operativos. </a:t>
            </a:r>
            <a:endParaRPr/>
          </a:p>
          <a:p>
            <a:pPr indent="0" lvl="0" marL="0" marR="0" rtl="0" algn="l">
              <a:lnSpc>
                <a:spcPct val="118888"/>
              </a:lnSpc>
              <a:spcBef>
                <a:spcPts val="0"/>
              </a:spcBef>
              <a:spcAft>
                <a:spcPts val="0"/>
              </a:spcAft>
              <a:buNone/>
            </a:pPr>
            <a:r>
              <a:t/>
            </a:r>
            <a:endParaRPr baseline="30000" sz="1800">
              <a:solidFill>
                <a:srgbClr val="262626"/>
              </a:solidFill>
              <a:latin typeface="Calibri"/>
              <a:ea typeface="Calibri"/>
              <a:cs typeface="Calibri"/>
              <a:sym typeface="Calibri"/>
            </a:endParaRPr>
          </a:p>
        </p:txBody>
      </p:sp>
      <p:sp>
        <p:nvSpPr>
          <p:cNvPr id="1716" name="Google Shape;1716;p53"/>
          <p:cNvSpPr txBox="1"/>
          <p:nvPr/>
        </p:nvSpPr>
        <p:spPr>
          <a:xfrm>
            <a:off x="6756735" y="5434830"/>
            <a:ext cx="4456200" cy="1364700"/>
          </a:xfrm>
          <a:prstGeom prst="rect">
            <a:avLst/>
          </a:prstGeom>
          <a:noFill/>
          <a:ln>
            <a:noFill/>
          </a:ln>
        </p:spPr>
        <p:txBody>
          <a:bodyPr anchorCtr="0" anchor="t" bIns="45700" lIns="91425" spcFirstLastPara="1" rIns="91425" wrap="square" tIns="45700">
            <a:spAutoFit/>
          </a:bodyPr>
          <a:lstStyle/>
          <a:p>
            <a:pPr indent="-323850" lvl="0" marL="342900" marR="0" rtl="0" algn="l">
              <a:lnSpc>
                <a:spcPct val="107777"/>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Menos desperdicio</a:t>
            </a:r>
            <a:endParaRPr sz="1500">
              <a:solidFill>
                <a:srgbClr val="262626"/>
              </a:solidFill>
              <a:latin typeface="Calibri"/>
              <a:ea typeface="Calibri"/>
              <a:cs typeface="Calibri"/>
              <a:sym typeface="Calibri"/>
            </a:endParaRPr>
          </a:p>
          <a:p>
            <a:pPr indent="-323850" lvl="0" marL="342900" marR="0" rtl="0" algn="l">
              <a:lnSpc>
                <a:spcPct val="107777"/>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Menor presión de compra</a:t>
            </a:r>
            <a:endParaRPr sz="1500">
              <a:solidFill>
                <a:srgbClr val="262626"/>
              </a:solidFill>
              <a:latin typeface="Calibri"/>
              <a:ea typeface="Calibri"/>
              <a:cs typeface="Calibri"/>
              <a:sym typeface="Calibri"/>
            </a:endParaRPr>
          </a:p>
          <a:p>
            <a:pPr indent="-323850" lvl="0" marL="342900" marR="0" rtl="0" algn="l">
              <a:lnSpc>
                <a:spcPct val="107777"/>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Mejor control de existencias</a:t>
            </a:r>
            <a:endParaRPr sz="1500"/>
          </a:p>
          <a:p>
            <a:pPr indent="-323850" lvl="0" marL="342900" marR="0" rtl="0" algn="l">
              <a:lnSpc>
                <a:spcPct val="107777"/>
              </a:lnSpc>
              <a:spcBef>
                <a:spcPts val="0"/>
              </a:spcBef>
              <a:spcAft>
                <a:spcPts val="0"/>
              </a:spcAft>
              <a:buClr>
                <a:srgbClr val="EABB22"/>
              </a:buClr>
              <a:buSzPts val="1500"/>
              <a:buFont typeface="Calibri"/>
              <a:buChar char="•"/>
            </a:pPr>
            <a:r>
              <a:rPr lang="en-US" sz="1500">
                <a:solidFill>
                  <a:srgbClr val="262626"/>
                </a:solidFill>
                <a:latin typeface="Calibri"/>
                <a:ea typeface="Calibri"/>
                <a:cs typeface="Calibri"/>
                <a:sym typeface="Calibri"/>
              </a:rPr>
              <a:t>decisiones de gestión más claras</a:t>
            </a:r>
            <a:endParaRPr sz="1500">
              <a:solidFill>
                <a:srgbClr val="262626"/>
              </a:solidFill>
              <a:latin typeface="Calibri"/>
              <a:ea typeface="Calibri"/>
              <a:cs typeface="Calibri"/>
              <a:sym typeface="Calibri"/>
            </a:endParaRPr>
          </a:p>
          <a:p>
            <a:pPr indent="-228600" lvl="0" marL="342900" marR="0" rtl="0" algn="l">
              <a:lnSpc>
                <a:spcPct val="107777"/>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1717" name="Google Shape;1717;p53"/>
          <p:cNvSpPr txBox="1"/>
          <p:nvPr/>
        </p:nvSpPr>
        <p:spPr>
          <a:xfrm>
            <a:off x="6665654" y="2488699"/>
            <a:ext cx="34344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20714"/>
              </a:lnSpc>
              <a:spcBef>
                <a:spcPts val="0"/>
              </a:spcBef>
              <a:spcAft>
                <a:spcPts val="0"/>
              </a:spcAft>
              <a:buNone/>
            </a:pPr>
            <a:r>
              <a:rPr b="1" lang="en-US" sz="2700">
                <a:solidFill>
                  <a:srgbClr val="62A844"/>
                </a:solidFill>
                <a:latin typeface="Calibri"/>
                <a:ea typeface="Calibri"/>
                <a:cs typeface="Calibri"/>
                <a:sym typeface="Calibri"/>
              </a:rPr>
              <a:t>Rediseño circular</a:t>
            </a:r>
            <a:endParaRPr sz="2700"/>
          </a:p>
        </p:txBody>
      </p:sp>
      <p:sp>
        <p:nvSpPr>
          <p:cNvPr id="1718" name="Google Shape;1718;p53"/>
          <p:cNvSpPr txBox="1"/>
          <p:nvPr/>
        </p:nvSpPr>
        <p:spPr>
          <a:xfrm>
            <a:off x="6665650" y="3041550"/>
            <a:ext cx="5042700" cy="2313900"/>
          </a:xfrm>
          <a:prstGeom prst="rect">
            <a:avLst/>
          </a:prstGeom>
          <a:noFill/>
          <a:ln>
            <a:noFill/>
          </a:ln>
        </p:spPr>
        <p:txBody>
          <a:bodyPr anchorCtr="0" anchor="t" bIns="45700" lIns="91425" spcFirstLastPara="1" rIns="91425" wrap="square" tIns="45700">
            <a:spAutoFit/>
          </a:bodyPr>
          <a:lstStyle/>
          <a:p>
            <a:pPr indent="-266700" lvl="0" marL="285750" marR="0" rtl="0" algn="l">
              <a:lnSpc>
                <a:spcPct val="107777"/>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envases de recambio más pequeños tras el pico de demanda</a:t>
            </a:r>
            <a:endParaRPr sz="1500"/>
          </a:p>
          <a:p>
            <a:pPr indent="-266700" lvl="0" marL="285750" marR="0" rtl="0" algn="l">
              <a:lnSpc>
                <a:spcPct val="107777"/>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previsiones más precisas según el patrón diario</a:t>
            </a:r>
            <a:endParaRPr sz="1500"/>
          </a:p>
          <a:p>
            <a:pPr indent="-266700" lvl="0" marL="285750" marR="0" rtl="0" algn="l">
              <a:lnSpc>
                <a:spcPct val="107777"/>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mayor reutilización de los ingredientes</a:t>
            </a:r>
            <a:endParaRPr sz="1500"/>
          </a:p>
          <a:p>
            <a:pPr indent="-266700" lvl="0" marL="285750" marR="0" rtl="0" algn="l">
              <a:lnSpc>
                <a:spcPct val="107777"/>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Separación más clara entre excedentes comestibles y residuos inevitables</a:t>
            </a:r>
            <a:endParaRPr sz="1500"/>
          </a:p>
          <a:p>
            <a:pPr indent="-266700" lvl="0" marL="285750" marR="0" rtl="0" algn="l">
              <a:lnSpc>
                <a:spcPct val="107777"/>
              </a:lnSpc>
              <a:spcBef>
                <a:spcPts val="0"/>
              </a:spcBef>
              <a:spcAft>
                <a:spcPts val="0"/>
              </a:spcAft>
              <a:buClr>
                <a:srgbClr val="62A844"/>
              </a:buClr>
              <a:buSzPts val="1500"/>
              <a:buFont typeface="Calibri"/>
              <a:buChar char="•"/>
            </a:pPr>
            <a:r>
              <a:rPr lang="en-US" sz="1500">
                <a:solidFill>
                  <a:srgbClr val="262626"/>
                </a:solidFill>
                <a:latin typeface="Calibri"/>
                <a:ea typeface="Calibri"/>
                <a:cs typeface="Calibri"/>
                <a:sym typeface="Calibri"/>
              </a:rPr>
              <a:t>Revisión diaria de los residuos alimentarios en relación con las raciones servidas</a:t>
            </a:r>
            <a:endParaRPr sz="1500"/>
          </a:p>
          <a:p>
            <a:pPr indent="-171450" lvl="0" marL="285750" marR="0" rtl="0" algn="l">
              <a:lnSpc>
                <a:spcPct val="107777"/>
              </a:lnSpc>
              <a:spcBef>
                <a:spcPts val="0"/>
              </a:spcBef>
              <a:spcAft>
                <a:spcPts val="0"/>
              </a:spcAft>
              <a:buClr>
                <a:srgbClr val="62A844"/>
              </a:buClr>
              <a:buSzPts val="1800"/>
              <a:buFont typeface="Arial"/>
              <a:buNone/>
            </a:pPr>
            <a:r>
              <a:t/>
            </a:r>
            <a:endParaRPr sz="1500">
              <a:solidFill>
                <a:srgbClr val="262626"/>
              </a:solidFill>
              <a:latin typeface="Calibri"/>
              <a:ea typeface="Calibri"/>
              <a:cs typeface="Calibri"/>
              <a:sym typeface="Calibri"/>
            </a:endParaRPr>
          </a:p>
        </p:txBody>
      </p:sp>
      <p:sp>
        <p:nvSpPr>
          <p:cNvPr id="1719" name="Google Shape;1719;p53"/>
          <p:cNvSpPr txBox="1"/>
          <p:nvPr/>
        </p:nvSpPr>
        <p:spPr>
          <a:xfrm>
            <a:off x="6665653" y="4920715"/>
            <a:ext cx="34344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20714"/>
              </a:lnSpc>
              <a:spcBef>
                <a:spcPts val="0"/>
              </a:spcBef>
              <a:spcAft>
                <a:spcPts val="0"/>
              </a:spcAft>
              <a:buNone/>
            </a:pPr>
            <a:r>
              <a:rPr b="1" lang="en-US" sz="2700">
                <a:solidFill>
                  <a:srgbClr val="EABB22"/>
                </a:solidFill>
                <a:latin typeface="Calibri"/>
                <a:ea typeface="Calibri"/>
                <a:cs typeface="Calibri"/>
                <a:sym typeface="Calibri"/>
              </a:rPr>
              <a:t>Beneficios esperados</a:t>
            </a:r>
            <a:endParaRPr sz="1300"/>
          </a:p>
        </p:txBody>
      </p:sp>
      <p:sp>
        <p:nvSpPr>
          <p:cNvPr id="1720" name="Google Shape;1720;p53"/>
          <p:cNvSpPr txBox="1"/>
          <p:nvPr/>
        </p:nvSpPr>
        <p:spPr>
          <a:xfrm>
            <a:off x="541080" y="5526741"/>
            <a:ext cx="3352585" cy="1182375"/>
          </a:xfrm>
          <a:prstGeom prst="rect">
            <a:avLst/>
          </a:prstGeom>
          <a:noFill/>
          <a:ln>
            <a:noFill/>
          </a:ln>
        </p:spPr>
        <p:txBody>
          <a:bodyPr anchorCtr="0" anchor="t" bIns="45700" lIns="91425" spcFirstLastPara="1" rIns="91425" wrap="square" tIns="45700">
            <a:spAutoFit/>
          </a:bodyPr>
          <a:lstStyle/>
          <a:p>
            <a:pPr indent="0" lvl="0" marL="0" marR="0" rtl="0" algn="l">
              <a:lnSpc>
                <a:spcPct val="107500"/>
              </a:lnSpc>
              <a:spcBef>
                <a:spcPts val="0"/>
              </a:spcBef>
              <a:spcAft>
                <a:spcPts val="0"/>
              </a:spcAft>
              <a:buNone/>
            </a:pPr>
            <a:r>
              <a:rPr b="1" lang="en-US" sz="1600">
                <a:solidFill>
                  <a:srgbClr val="262626"/>
                </a:solidFill>
                <a:latin typeface="Calibri"/>
                <a:ea typeface="Calibri"/>
                <a:cs typeface="Calibri"/>
                <a:sym typeface="Calibri"/>
              </a:rPr>
              <a:t>Más información:</a:t>
            </a:r>
            <a:r>
              <a:rPr lang="en-US" sz="1600" u="sng">
                <a:solidFill>
                  <a:srgbClr val="262626"/>
                </a:solidFill>
                <a:latin typeface="Calibri"/>
                <a:ea typeface="Calibri"/>
                <a:cs typeface="Calibri"/>
                <a:sym typeface="Calibri"/>
                <a:hlinkClick r:id="rId3">
                  <a:extLst>
                    <a:ext uri="{A12FA001-AC4F-418D-AE19-62706E023703}">
                      <ahyp:hlinkClr val="tx"/>
                    </a:ext>
                  </a:extLst>
                </a:hlinkClick>
              </a:rPr>
              <a:t> https://www.winnowsolutions.com/lisbon-marriott-cuts-food-waste-by-50-with-winnows-ai-system</a:t>
            </a:r>
            <a:endParaRPr sz="1600">
              <a:solidFill>
                <a:srgbClr val="262626"/>
              </a:solidFill>
              <a:latin typeface="Calibri"/>
              <a:ea typeface="Calibri"/>
              <a:cs typeface="Calibri"/>
              <a:sym typeface="Calibri"/>
            </a:endParaRPr>
          </a:p>
          <a:p>
            <a:pPr indent="0" lvl="0" marL="0" marR="0" rtl="0" algn="l">
              <a:lnSpc>
                <a:spcPct val="107500"/>
              </a:lnSpc>
              <a:spcBef>
                <a:spcPts val="0"/>
              </a:spcBef>
              <a:spcAft>
                <a:spcPts val="0"/>
              </a:spcAft>
              <a:buNone/>
            </a:pPr>
            <a:r>
              <a:t/>
            </a:r>
            <a:endParaRPr sz="1600">
              <a:solidFill>
                <a:srgbClr val="262626"/>
              </a:solidFill>
              <a:latin typeface="Calibri"/>
              <a:ea typeface="Calibri"/>
              <a:cs typeface="Calibri"/>
              <a:sym typeface="Calibri"/>
            </a:endParaRPr>
          </a:p>
        </p:txBody>
      </p:sp>
      <p:cxnSp>
        <p:nvCxnSpPr>
          <p:cNvPr id="1721" name="Google Shape;1721;p53"/>
          <p:cNvCxnSpPr/>
          <p:nvPr/>
        </p:nvCxnSpPr>
        <p:spPr>
          <a:xfrm>
            <a:off x="5840187" y="3010135"/>
            <a:ext cx="5868000" cy="0"/>
          </a:xfrm>
          <a:prstGeom prst="straightConnector1">
            <a:avLst/>
          </a:prstGeom>
          <a:noFill/>
          <a:ln cap="flat" cmpd="sng" w="25400">
            <a:solidFill>
              <a:srgbClr val="62A844"/>
            </a:solidFill>
            <a:prstDash val="dot"/>
            <a:miter lim="8000"/>
            <a:headEnd len="sm" w="sm" type="none"/>
            <a:tailEnd len="sm" w="sm" type="none"/>
          </a:ln>
        </p:spPr>
      </p:cxnSp>
      <p:cxnSp>
        <p:nvCxnSpPr>
          <p:cNvPr id="1722" name="Google Shape;1722;p53"/>
          <p:cNvCxnSpPr/>
          <p:nvPr/>
        </p:nvCxnSpPr>
        <p:spPr>
          <a:xfrm>
            <a:off x="5749216" y="942673"/>
            <a:ext cx="5868000" cy="0"/>
          </a:xfrm>
          <a:prstGeom prst="straightConnector1">
            <a:avLst/>
          </a:prstGeom>
          <a:noFill/>
          <a:ln cap="flat" cmpd="sng" w="25400">
            <a:solidFill>
              <a:srgbClr val="0289AE"/>
            </a:solidFill>
            <a:prstDash val="dot"/>
            <a:miter lim="8000"/>
            <a:headEnd len="sm" w="sm" type="none"/>
            <a:tailEnd len="sm" w="sm" type="none"/>
          </a:ln>
        </p:spPr>
      </p:cxnSp>
      <p:cxnSp>
        <p:nvCxnSpPr>
          <p:cNvPr id="1723" name="Google Shape;1723;p53"/>
          <p:cNvCxnSpPr/>
          <p:nvPr/>
        </p:nvCxnSpPr>
        <p:spPr>
          <a:xfrm>
            <a:off x="5579219" y="5352197"/>
            <a:ext cx="5868000" cy="0"/>
          </a:xfrm>
          <a:prstGeom prst="straightConnector1">
            <a:avLst/>
          </a:prstGeom>
          <a:noFill/>
          <a:ln cap="flat" cmpd="sng" w="25400">
            <a:solidFill>
              <a:srgbClr val="EABB22"/>
            </a:solidFill>
            <a:prstDash val="dot"/>
            <a:miter lim="8000"/>
            <a:headEnd len="sm" w="sm" type="none"/>
            <a:tailEnd len="sm" w="sm" type="none"/>
          </a:ln>
        </p:spPr>
      </p:cxnSp>
      <p:sp>
        <p:nvSpPr>
          <p:cNvPr id="1724" name="Google Shape;1724;p53"/>
          <p:cNvSpPr/>
          <p:nvPr/>
        </p:nvSpPr>
        <p:spPr>
          <a:xfrm>
            <a:off x="4470278" y="78850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25" name="Google Shape;1725;p53"/>
          <p:cNvSpPr/>
          <p:nvPr/>
        </p:nvSpPr>
        <p:spPr>
          <a:xfrm>
            <a:off x="4470278" y="4550194"/>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26" name="Google Shape;1726;p53"/>
          <p:cNvSpPr/>
          <p:nvPr/>
        </p:nvSpPr>
        <p:spPr>
          <a:xfrm flipH="1">
            <a:off x="4470278" y="266457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1727" name="Google Shape;1727;p53"/>
          <p:cNvSpPr txBox="1"/>
          <p:nvPr/>
        </p:nvSpPr>
        <p:spPr>
          <a:xfrm>
            <a:off x="4470279" y="1137977"/>
            <a:ext cx="1607476" cy="135435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1728" name="Google Shape;1728;p53"/>
          <p:cNvSpPr txBox="1"/>
          <p:nvPr/>
        </p:nvSpPr>
        <p:spPr>
          <a:xfrm>
            <a:off x="4514545" y="3029171"/>
            <a:ext cx="1617891" cy="124555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1729" name="Google Shape;1729;p53"/>
          <p:cNvSpPr txBox="1"/>
          <p:nvPr/>
        </p:nvSpPr>
        <p:spPr>
          <a:xfrm>
            <a:off x="4470279" y="4920365"/>
            <a:ext cx="1553660" cy="129503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sp>
        <p:nvSpPr>
          <p:cNvPr id="1730" name="Google Shape;1730;p53"/>
          <p:cNvSpPr txBox="1"/>
          <p:nvPr/>
        </p:nvSpPr>
        <p:spPr>
          <a:xfrm>
            <a:off x="6768009" y="1005665"/>
            <a:ext cx="4673400" cy="1582800"/>
          </a:xfrm>
          <a:prstGeom prst="rect">
            <a:avLst/>
          </a:prstGeom>
          <a:noFill/>
          <a:ln>
            <a:noFill/>
          </a:ln>
        </p:spPr>
        <p:txBody>
          <a:bodyPr anchorCtr="0" anchor="t" bIns="45700" lIns="91425" spcFirstLastPara="1" rIns="91425" wrap="square" tIns="45700">
            <a:spAutoFit/>
          </a:bodyPr>
          <a:lstStyle/>
          <a:p>
            <a:pPr indent="-266700" lvl="0" marL="285750" marR="0" rtl="0" algn="l">
              <a:lnSpc>
                <a:spcPct val="107777"/>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sobreproducción al final del servicio</a:t>
            </a:r>
            <a:endParaRPr sz="1500">
              <a:solidFill>
                <a:srgbClr val="262626"/>
              </a:solidFill>
              <a:latin typeface="Calibri"/>
              <a:ea typeface="Calibri"/>
              <a:cs typeface="Calibri"/>
              <a:sym typeface="Calibri"/>
            </a:endParaRPr>
          </a:p>
          <a:p>
            <a:pPr indent="-266700" lvl="0" marL="285750" marR="0" rtl="0" algn="l">
              <a:lnSpc>
                <a:spcPct val="107777"/>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grandes cantidades expuestas</a:t>
            </a:r>
            <a:endParaRPr sz="1500">
              <a:solidFill>
                <a:srgbClr val="262626"/>
              </a:solidFill>
              <a:latin typeface="Calibri"/>
              <a:ea typeface="Calibri"/>
              <a:cs typeface="Calibri"/>
              <a:sym typeface="Calibri"/>
            </a:endParaRPr>
          </a:p>
          <a:p>
            <a:pPr indent="-266700" lvl="0" marL="285750" marR="0" rtl="0" algn="l">
              <a:lnSpc>
                <a:spcPct val="107777"/>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desperdicio por recortes repetidos</a:t>
            </a:r>
            <a:endParaRPr sz="1500">
              <a:solidFill>
                <a:srgbClr val="262626"/>
              </a:solidFill>
              <a:latin typeface="Calibri"/>
              <a:ea typeface="Calibri"/>
              <a:cs typeface="Calibri"/>
              <a:sym typeface="Calibri"/>
            </a:endParaRPr>
          </a:p>
          <a:p>
            <a:pPr indent="-266700" lvl="0" marL="285750" marR="0" rtl="0" algn="l">
              <a:lnSpc>
                <a:spcPct val="107777"/>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uso poco claro del excedente comestible</a:t>
            </a:r>
            <a:endParaRPr sz="1500">
              <a:solidFill>
                <a:srgbClr val="262626"/>
              </a:solidFill>
              <a:latin typeface="Calibri"/>
              <a:ea typeface="Calibri"/>
              <a:cs typeface="Calibri"/>
              <a:sym typeface="Calibri"/>
            </a:endParaRPr>
          </a:p>
          <a:p>
            <a:pPr indent="-266700" lvl="0" marL="285750" marR="0" rtl="0" algn="l">
              <a:lnSpc>
                <a:spcPct val="107777"/>
              </a:lnSpc>
              <a:spcBef>
                <a:spcPts val="0"/>
              </a:spcBef>
              <a:spcAft>
                <a:spcPts val="0"/>
              </a:spcAft>
              <a:buClr>
                <a:srgbClr val="0289AE"/>
              </a:buClr>
              <a:buSzPts val="1500"/>
              <a:buFont typeface="Calibri"/>
              <a:buChar char="•"/>
            </a:pPr>
            <a:r>
              <a:rPr lang="en-US" sz="1500">
                <a:solidFill>
                  <a:srgbClr val="262626"/>
                </a:solidFill>
                <a:latin typeface="Calibri"/>
                <a:ea typeface="Calibri"/>
                <a:cs typeface="Calibri"/>
                <a:sym typeface="Calibri"/>
              </a:rPr>
              <a:t>seguimiento deficiente de las sobras</a:t>
            </a:r>
            <a:endParaRPr sz="1500">
              <a:solidFill>
                <a:srgbClr val="262626"/>
              </a:solidFill>
              <a:latin typeface="Calibri"/>
              <a:ea typeface="Calibri"/>
              <a:cs typeface="Calibri"/>
              <a:sym typeface="Calibri"/>
            </a:endParaRPr>
          </a:p>
          <a:p>
            <a:pPr indent="-171450" lvl="0" marL="285750" marR="0" rtl="0" algn="l">
              <a:lnSpc>
                <a:spcPct val="107777"/>
              </a:lnSpc>
              <a:spcBef>
                <a:spcPts val="0"/>
              </a:spcBef>
              <a:spcAft>
                <a:spcPts val="0"/>
              </a:spcAft>
              <a:buClr>
                <a:srgbClr val="0289AE"/>
              </a:buClr>
              <a:buSzPts val="1800"/>
              <a:buFont typeface="Arial"/>
              <a:buNone/>
            </a:pPr>
            <a:r>
              <a:t/>
            </a:r>
            <a:endParaRPr sz="1600">
              <a:solidFill>
                <a:srgbClr val="262626"/>
              </a:solidFill>
              <a:latin typeface="Calibri"/>
              <a:ea typeface="Calibri"/>
              <a:cs typeface="Calibri"/>
              <a:sym typeface="Calibri"/>
            </a:endParaRPr>
          </a:p>
        </p:txBody>
      </p:sp>
      <p:sp>
        <p:nvSpPr>
          <p:cNvPr id="1731" name="Google Shape;1731;p53"/>
          <p:cNvSpPr txBox="1"/>
          <p:nvPr/>
        </p:nvSpPr>
        <p:spPr>
          <a:xfrm>
            <a:off x="6665654" y="427341"/>
            <a:ext cx="4093200" cy="507900"/>
          </a:xfrm>
          <a:prstGeom prst="rect">
            <a:avLst/>
          </a:prstGeom>
          <a:noFill/>
          <a:ln>
            <a:noFill/>
          </a:ln>
        </p:spPr>
        <p:txBody>
          <a:bodyPr anchorCtr="0" anchor="t" bIns="45700" lIns="91425" spcFirstLastPara="1" rIns="91425" wrap="square" tIns="45700">
            <a:spAutoFit/>
          </a:bodyPr>
          <a:lstStyle/>
          <a:p>
            <a:pPr indent="0" lvl="0" marL="0" marR="0" rtl="0" algn="l">
              <a:lnSpc>
                <a:spcPct val="120714"/>
              </a:lnSpc>
              <a:spcBef>
                <a:spcPts val="0"/>
              </a:spcBef>
              <a:spcAft>
                <a:spcPts val="0"/>
              </a:spcAft>
              <a:buNone/>
            </a:pPr>
            <a:r>
              <a:rPr b="1" lang="en-US" sz="2700">
                <a:solidFill>
                  <a:srgbClr val="0289AE"/>
                </a:solidFill>
                <a:latin typeface="Calibri"/>
                <a:ea typeface="Calibri"/>
                <a:cs typeface="Calibri"/>
                <a:sym typeface="Calibri"/>
              </a:rPr>
              <a:t>Retos actuales</a:t>
            </a:r>
            <a:endParaRPr sz="27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6" name="Shape 1736"/>
        <p:cNvGrpSpPr/>
        <p:nvPr/>
      </p:nvGrpSpPr>
      <p:grpSpPr>
        <a:xfrm>
          <a:off x="0" y="0"/>
          <a:ext cx="0" cy="0"/>
          <a:chOff x="0" y="0"/>
          <a:chExt cx="0" cy="0"/>
        </a:xfrm>
      </p:grpSpPr>
      <p:sp>
        <p:nvSpPr>
          <p:cNvPr id="1737" name="Google Shape;1737;p54"/>
          <p:cNvSpPr/>
          <p:nvPr/>
        </p:nvSpPr>
        <p:spPr>
          <a:xfrm flipH="1">
            <a:off x="4903096" y="4219210"/>
            <a:ext cx="279492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Valor operativo</a:t>
            </a:r>
            <a:endParaRPr/>
          </a:p>
          <a:p>
            <a:pPr indent="0" lvl="0" marL="0" marR="0" rtl="0" algn="l">
              <a:spcBef>
                <a:spcPts val="0"/>
              </a:spcBef>
              <a:spcAft>
                <a:spcPts val="0"/>
              </a:spcAft>
              <a:buNone/>
            </a:pPr>
            <a:r>
              <a:t/>
            </a:r>
            <a:endParaRPr b="1" sz="2400">
              <a:solidFill>
                <a:srgbClr val="0289AE"/>
              </a:solidFill>
              <a:latin typeface="Calibri"/>
              <a:ea typeface="Calibri"/>
              <a:cs typeface="Calibri"/>
              <a:sym typeface="Calibri"/>
            </a:endParaRPr>
          </a:p>
        </p:txBody>
      </p:sp>
      <p:pic>
        <p:nvPicPr>
          <p:cNvPr id="1738" name="Google Shape;1738;p54"/>
          <p:cNvPicPr preferRelativeResize="0"/>
          <p:nvPr/>
        </p:nvPicPr>
        <p:blipFill rotWithShape="1">
          <a:blip r:embed="rId3">
            <a:alphaModFix/>
          </a:blip>
          <a:srcRect b="0" l="0" r="0" t="0"/>
          <a:stretch/>
        </p:blipFill>
        <p:spPr>
          <a:xfrm>
            <a:off x="4923718" y="1641270"/>
            <a:ext cx="2267299" cy="2370767"/>
          </a:xfrm>
          <a:prstGeom prst="rect">
            <a:avLst/>
          </a:prstGeom>
          <a:noFill/>
          <a:ln>
            <a:noFill/>
          </a:ln>
        </p:spPr>
      </p:pic>
      <p:sp>
        <p:nvSpPr>
          <p:cNvPr id="1739" name="Google Shape;1739;p54"/>
          <p:cNvSpPr txBox="1"/>
          <p:nvPr/>
        </p:nvSpPr>
        <p:spPr>
          <a:xfrm>
            <a:off x="429114" y="525832"/>
            <a:ext cx="11521828" cy="1115438"/>
          </a:xfrm>
          <a:prstGeom prst="rect">
            <a:avLst/>
          </a:prstGeom>
          <a:noFill/>
          <a:ln>
            <a:noFill/>
          </a:ln>
        </p:spPr>
        <p:txBody>
          <a:bodyPr anchorCtr="0" anchor="t" bIns="45700" lIns="91425" spcFirstLastPara="1" rIns="91425" wrap="square" tIns="45700">
            <a:noAutofit/>
          </a:bodyPr>
          <a:lstStyle/>
          <a:p>
            <a:pPr indent="0" lvl="0" marL="0" marR="0" rtl="0" algn="l">
              <a:lnSpc>
                <a:spcPct val="125714"/>
              </a:lnSpc>
              <a:spcBef>
                <a:spcPts val="0"/>
              </a:spcBef>
              <a:spcAft>
                <a:spcPts val="0"/>
              </a:spcAft>
              <a:buClr>
                <a:srgbClr val="262626"/>
              </a:buClr>
              <a:buSzPts val="2800"/>
              <a:buFont typeface="Arial"/>
              <a:buNone/>
            </a:pPr>
            <a:r>
              <a:rPr b="1" lang="en-US" sz="2800">
                <a:solidFill>
                  <a:srgbClr val="262626"/>
                </a:solidFill>
                <a:latin typeface="Calibri"/>
                <a:ea typeface="Calibri"/>
                <a:cs typeface="Calibri"/>
                <a:sym typeface="Calibri"/>
              </a:rPr>
              <a:t>Presentación de los argumentos empresariales y medioambientales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740" name="Google Shape;1740;p54"/>
          <p:cNvSpPr/>
          <p:nvPr/>
        </p:nvSpPr>
        <p:spPr>
          <a:xfrm flipH="1" rot="-6274946">
            <a:off x="6987649" y="3293202"/>
            <a:ext cx="769400" cy="437411"/>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id="1741" name="Google Shape;1741;p54"/>
          <p:cNvGrpSpPr/>
          <p:nvPr/>
        </p:nvGrpSpPr>
        <p:grpSpPr>
          <a:xfrm>
            <a:off x="6982943" y="6096455"/>
            <a:ext cx="4967999" cy="369332"/>
            <a:chOff x="4195828" y="6781056"/>
            <a:chExt cx="4967999" cy="369332"/>
          </a:xfrm>
        </p:grpSpPr>
        <p:sp>
          <p:nvSpPr>
            <p:cNvPr id="1742" name="Google Shape;1742;p54"/>
            <p:cNvSpPr/>
            <p:nvPr/>
          </p:nvSpPr>
          <p:spPr>
            <a:xfrm>
              <a:off x="4195828" y="6794722"/>
              <a:ext cx="4353812"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43" name="Google Shape;1743;p54"/>
            <p:cNvSpPr txBox="1"/>
            <p:nvPr/>
          </p:nvSpPr>
          <p:spPr>
            <a:xfrm>
              <a:off x="4321827" y="6781056"/>
              <a:ext cx="756000" cy="36933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a:p>
          </p:txBody>
        </p:sp>
        <p:sp>
          <p:nvSpPr>
            <p:cNvPr id="1744" name="Google Shape;1744;p54"/>
            <p:cNvSpPr txBox="1"/>
            <p:nvPr/>
          </p:nvSpPr>
          <p:spPr>
            <a:xfrm>
              <a:off x="5077828" y="685800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1745" name="Google Shape;1745;p54"/>
            <p:cNvSpPr txBox="1"/>
            <p:nvPr/>
          </p:nvSpPr>
          <p:spPr>
            <a:xfrm>
              <a:off x="5671827" y="6873389"/>
              <a:ext cx="3492000" cy="184666"/>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200">
                  <a:solidFill>
                    <a:srgbClr val="262626"/>
                  </a:solidFill>
                  <a:latin typeface="Calibri"/>
                  <a:ea typeface="Calibri"/>
                  <a:cs typeface="Calibri"/>
                  <a:sym typeface="Calibri"/>
                </a:rPr>
                <a:t>- Marketing digital para la sostenibilidad</a:t>
              </a:r>
              <a:endParaRPr/>
            </a:p>
          </p:txBody>
        </p:sp>
      </p:grpSp>
      <p:pic>
        <p:nvPicPr>
          <p:cNvPr id="1746" name="Google Shape;1746;p54"/>
          <p:cNvPicPr preferRelativeResize="0"/>
          <p:nvPr/>
        </p:nvPicPr>
        <p:blipFill rotWithShape="1">
          <a:blip r:embed="rId4">
            <a:alphaModFix/>
          </a:blip>
          <a:srcRect b="0" l="0" r="0" t="0"/>
          <a:stretch/>
        </p:blipFill>
        <p:spPr>
          <a:xfrm>
            <a:off x="8366965" y="1442192"/>
            <a:ext cx="2324437" cy="2702158"/>
          </a:xfrm>
          <a:prstGeom prst="rect">
            <a:avLst/>
          </a:prstGeom>
          <a:noFill/>
          <a:ln>
            <a:noFill/>
          </a:ln>
        </p:spPr>
      </p:pic>
      <p:sp>
        <p:nvSpPr>
          <p:cNvPr id="1747" name="Google Shape;1747;p54"/>
          <p:cNvSpPr/>
          <p:nvPr/>
        </p:nvSpPr>
        <p:spPr>
          <a:xfrm flipH="1" rot="-6290997">
            <a:off x="10607964" y="3367485"/>
            <a:ext cx="769400" cy="437411"/>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748" name="Google Shape;1748;p54"/>
          <p:cNvSpPr/>
          <p:nvPr/>
        </p:nvSpPr>
        <p:spPr>
          <a:xfrm>
            <a:off x="8374187" y="4219210"/>
            <a:ext cx="357675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Valor medioambiental</a:t>
            </a:r>
            <a:endParaRPr/>
          </a:p>
          <a:p>
            <a:pPr indent="0" lvl="0" marL="0" marR="0" rtl="0" algn="l">
              <a:spcBef>
                <a:spcPts val="0"/>
              </a:spcBef>
              <a:spcAft>
                <a:spcPts val="0"/>
              </a:spcAft>
              <a:buNone/>
            </a:pPr>
            <a:r>
              <a:t/>
            </a:r>
            <a:endParaRPr b="1" sz="2400">
              <a:solidFill>
                <a:srgbClr val="62A844"/>
              </a:solidFill>
              <a:latin typeface="Calibri"/>
              <a:ea typeface="Calibri"/>
              <a:cs typeface="Calibri"/>
              <a:sym typeface="Calibri"/>
            </a:endParaRPr>
          </a:p>
        </p:txBody>
      </p:sp>
      <p:cxnSp>
        <p:nvCxnSpPr>
          <p:cNvPr id="1749" name="Google Shape;1749;p54"/>
          <p:cNvCxnSpPr/>
          <p:nvPr/>
        </p:nvCxnSpPr>
        <p:spPr>
          <a:xfrm>
            <a:off x="0" y="1209636"/>
            <a:ext cx="9641540" cy="0"/>
          </a:xfrm>
          <a:prstGeom prst="straightConnector1">
            <a:avLst/>
          </a:prstGeom>
          <a:noFill/>
          <a:ln cap="flat" cmpd="sng" w="34925">
            <a:solidFill>
              <a:srgbClr val="62A844"/>
            </a:solidFill>
            <a:prstDash val="dot"/>
            <a:miter lim="8000"/>
            <a:headEnd len="sm" w="sm" type="none"/>
            <a:tailEnd len="sm" w="sm" type="none"/>
          </a:ln>
        </p:spPr>
      </p:cxnSp>
      <p:grpSp>
        <p:nvGrpSpPr>
          <p:cNvPr id="1750" name="Google Shape;1750;p54"/>
          <p:cNvGrpSpPr/>
          <p:nvPr/>
        </p:nvGrpSpPr>
        <p:grpSpPr>
          <a:xfrm>
            <a:off x="4944039" y="4931562"/>
            <a:ext cx="2945270" cy="785706"/>
            <a:chOff x="1076334" y="5023887"/>
            <a:chExt cx="3415455" cy="785706"/>
          </a:xfrm>
        </p:grpSpPr>
        <p:cxnSp>
          <p:nvCxnSpPr>
            <p:cNvPr id="1751" name="Google Shape;1751;p54"/>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52" name="Google Shape;1752;p54"/>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53" name="Google Shape;1753;p54"/>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754" name="Google Shape;1754;p54"/>
          <p:cNvGrpSpPr/>
          <p:nvPr/>
        </p:nvGrpSpPr>
        <p:grpSpPr>
          <a:xfrm>
            <a:off x="8512616" y="4931562"/>
            <a:ext cx="2945270" cy="785706"/>
            <a:chOff x="1076334" y="5023887"/>
            <a:chExt cx="3415455" cy="785706"/>
          </a:xfrm>
        </p:grpSpPr>
        <p:cxnSp>
          <p:nvCxnSpPr>
            <p:cNvPr id="1755" name="Google Shape;1755;p54"/>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56" name="Google Shape;1756;p54"/>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57" name="Google Shape;1757;p54"/>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sp>
        <p:nvSpPr>
          <p:cNvPr id="1758" name="Google Shape;1758;p54"/>
          <p:cNvSpPr txBox="1"/>
          <p:nvPr/>
        </p:nvSpPr>
        <p:spPr>
          <a:xfrm>
            <a:off x="429114" y="1641270"/>
            <a:ext cx="3733531" cy="2954655"/>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Una propuesta circular sólida</a:t>
            </a:r>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 debería explicar:</a:t>
            </a:r>
            <a:endParaRPr/>
          </a:p>
          <a:p>
            <a:pPr indent="0" lvl="0" marL="0" marR="0" rtl="0" algn="l">
              <a:spcBef>
                <a:spcPts val="0"/>
              </a:spcBef>
              <a:spcAft>
                <a:spcPts val="0"/>
              </a:spcAft>
              <a:buNone/>
            </a:pPr>
            <a:r>
              <a:t/>
            </a:r>
            <a:endParaRPr b="1"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problema actual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dónde se está perdiendo valor</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la intervención propuesta</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beneficio medioambiental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el beneficio operativo o financiero</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los posibles obstáculos por parte del personal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cómo se medirá el progreso</a:t>
            </a:r>
            <a:endParaRPr/>
          </a:p>
        </p:txBody>
      </p:sp>
      <p:sp>
        <p:nvSpPr>
          <p:cNvPr id="1759" name="Google Shape;1759;p54"/>
          <p:cNvSpPr/>
          <p:nvPr/>
        </p:nvSpPr>
        <p:spPr>
          <a:xfrm flipH="1">
            <a:off x="429114" y="5419171"/>
            <a:ext cx="3074535" cy="8653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2000">
                <a:solidFill>
                  <a:srgbClr val="62A844"/>
                </a:solidFill>
                <a:latin typeface="Calibri"/>
                <a:ea typeface="Calibri"/>
                <a:cs typeface="Calibri"/>
                <a:sym typeface="Calibri"/>
              </a:rPr>
              <a:t>La circularidad es una cuestión de procesos, costes, resiliencia y medio ambiente.</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3" name="Shape 1763"/>
        <p:cNvGrpSpPr/>
        <p:nvPr/>
      </p:nvGrpSpPr>
      <p:grpSpPr>
        <a:xfrm>
          <a:off x="0" y="0"/>
          <a:ext cx="0" cy="0"/>
          <a:chOff x="0" y="0"/>
          <a:chExt cx="0" cy="0"/>
        </a:xfrm>
      </p:grpSpPr>
      <p:pic>
        <p:nvPicPr>
          <p:cNvPr id="1764" name="Google Shape;1764;p55"/>
          <p:cNvPicPr preferRelativeResize="0"/>
          <p:nvPr/>
        </p:nvPicPr>
        <p:blipFill>
          <a:blip r:embed="rId3">
            <a:alphaModFix/>
          </a:blip>
          <a:stretch>
            <a:fillRect/>
          </a:stretch>
        </p:blipFill>
        <p:spPr>
          <a:xfrm>
            <a:off x="7627422" y="2754745"/>
            <a:ext cx="4827001" cy="4337627"/>
          </a:xfrm>
          <a:prstGeom prst="rect">
            <a:avLst/>
          </a:prstGeom>
          <a:noFill/>
          <a:ln>
            <a:noFill/>
          </a:ln>
        </p:spPr>
      </p:pic>
      <p:sp>
        <p:nvSpPr>
          <p:cNvPr id="1765" name="Google Shape;1765;p55"/>
          <p:cNvSpPr txBox="1"/>
          <p:nvPr/>
        </p:nvSpPr>
        <p:spPr>
          <a:xfrm>
            <a:off x="278992" y="1197026"/>
            <a:ext cx="12020803" cy="384721"/>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1900"/>
              <a:buFont typeface="Calibri"/>
              <a:buNone/>
            </a:pPr>
            <a:r>
              <a:rPr lang="en-US" sz="1900">
                <a:solidFill>
                  <a:srgbClr val="262626"/>
                </a:solidFill>
                <a:latin typeface="Calibri"/>
                <a:ea typeface="Calibri"/>
                <a:cs typeface="Calibri"/>
                <a:sym typeface="Calibri"/>
              </a:rPr>
              <a:t>Prepara una breve </a:t>
            </a:r>
            <a:r>
              <a:rPr b="1" lang="en-US" sz="1900">
                <a:solidFill>
                  <a:srgbClr val="262626"/>
                </a:solidFill>
                <a:latin typeface="Calibri"/>
                <a:ea typeface="Calibri"/>
                <a:cs typeface="Calibri"/>
                <a:sym typeface="Calibri"/>
              </a:rPr>
              <a:t>presentación de entre 3 y 5 diapositivas </a:t>
            </a:r>
            <a:r>
              <a:rPr lang="en-US" sz="1900">
                <a:solidFill>
                  <a:srgbClr val="262626"/>
                </a:solidFill>
                <a:latin typeface="Calibri"/>
                <a:ea typeface="Calibri"/>
                <a:cs typeface="Calibri"/>
                <a:sym typeface="Calibri"/>
              </a:rPr>
              <a:t>o </a:t>
            </a:r>
            <a:r>
              <a:rPr b="1" lang="en-US" sz="1900">
                <a:solidFill>
                  <a:srgbClr val="262626"/>
                </a:solidFill>
                <a:latin typeface="Calibri"/>
                <a:ea typeface="Calibri"/>
                <a:cs typeface="Calibri"/>
                <a:sym typeface="Calibri"/>
              </a:rPr>
              <a:t>un plan de acción de una página </a:t>
            </a:r>
            <a:r>
              <a:rPr lang="en-US" sz="1900">
                <a:solidFill>
                  <a:srgbClr val="262626"/>
                </a:solidFill>
                <a:latin typeface="Calibri"/>
                <a:ea typeface="Calibri"/>
                <a:cs typeface="Calibri"/>
                <a:sym typeface="Calibri"/>
              </a:rPr>
              <a:t>en el que expongas tu propuesta de oportunidad circular.</a:t>
            </a:r>
            <a:endParaRPr/>
          </a:p>
        </p:txBody>
      </p:sp>
      <p:sp>
        <p:nvSpPr>
          <p:cNvPr id="1766" name="Google Shape;1766;p55"/>
          <p:cNvSpPr/>
          <p:nvPr/>
        </p:nvSpPr>
        <p:spPr>
          <a:xfrm flipH="1">
            <a:off x="255930" y="6077343"/>
            <a:ext cx="775051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62A844"/>
                </a:solidFill>
                <a:latin typeface="Calibri"/>
                <a:ea typeface="Calibri"/>
                <a:cs typeface="Calibri"/>
                <a:sym typeface="Calibri"/>
              </a:rPr>
              <a:t>Opción de ampliación: </a:t>
            </a:r>
            <a:r>
              <a:rPr lang="en-US" sz="1800">
                <a:solidFill>
                  <a:srgbClr val="62A844"/>
                </a:solidFill>
                <a:latin typeface="Calibri"/>
                <a:ea typeface="Calibri"/>
                <a:cs typeface="Calibri"/>
                <a:sym typeface="Calibri"/>
              </a:rPr>
              <a:t>Pon a prueba un cambio y comunica los primeros resultados.</a:t>
            </a:r>
            <a:endParaRPr/>
          </a:p>
        </p:txBody>
      </p:sp>
      <p:sp>
        <p:nvSpPr>
          <p:cNvPr id="1767" name="Google Shape;1767;p55"/>
          <p:cNvSpPr/>
          <p:nvPr/>
        </p:nvSpPr>
        <p:spPr>
          <a:xfrm>
            <a:off x="6249182" y="1849259"/>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68" name="Google Shape;1768;p55"/>
          <p:cNvSpPr/>
          <p:nvPr/>
        </p:nvSpPr>
        <p:spPr>
          <a:xfrm>
            <a:off x="8216418" y="1849258"/>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69" name="Google Shape;1769;p55"/>
          <p:cNvSpPr/>
          <p:nvPr/>
        </p:nvSpPr>
        <p:spPr>
          <a:xfrm>
            <a:off x="7791345" y="1918479"/>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1770" name="Google Shape;1770;p55"/>
          <p:cNvSpPr/>
          <p:nvPr/>
        </p:nvSpPr>
        <p:spPr>
          <a:xfrm>
            <a:off x="4296507" y="1849260"/>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1" name="Google Shape;1771;p55"/>
          <p:cNvSpPr/>
          <p:nvPr/>
        </p:nvSpPr>
        <p:spPr>
          <a:xfrm>
            <a:off x="5826533" y="1918480"/>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1772" name="Google Shape;1772;p55"/>
          <p:cNvSpPr/>
          <p:nvPr/>
        </p:nvSpPr>
        <p:spPr>
          <a:xfrm>
            <a:off x="2339354" y="1849261"/>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3" name="Google Shape;1773;p55"/>
          <p:cNvSpPr/>
          <p:nvPr/>
        </p:nvSpPr>
        <p:spPr>
          <a:xfrm>
            <a:off x="3861721" y="1918481"/>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1774" name="Google Shape;1774;p55"/>
          <p:cNvSpPr/>
          <p:nvPr/>
        </p:nvSpPr>
        <p:spPr>
          <a:xfrm>
            <a:off x="368459" y="1849262"/>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75" name="Google Shape;1775;p55"/>
          <p:cNvSpPr/>
          <p:nvPr/>
        </p:nvSpPr>
        <p:spPr>
          <a:xfrm>
            <a:off x="1896909" y="1918482"/>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1776" name="Google Shape;1776;p55"/>
          <p:cNvSpPr txBox="1"/>
          <p:nvPr/>
        </p:nvSpPr>
        <p:spPr>
          <a:xfrm>
            <a:off x="462567" y="1974252"/>
            <a:ext cx="1533171"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Comprensión clara del proceso actual</a:t>
            </a:r>
            <a:endParaRPr b="1" sz="1600">
              <a:solidFill>
                <a:srgbClr val="0289AE"/>
              </a:solidFill>
              <a:latin typeface="Calibri"/>
              <a:ea typeface="Calibri"/>
              <a:cs typeface="Calibri"/>
              <a:sym typeface="Calibri"/>
            </a:endParaRPr>
          </a:p>
        </p:txBody>
      </p:sp>
      <p:sp>
        <p:nvSpPr>
          <p:cNvPr id="1777" name="Google Shape;1777;p55"/>
          <p:cNvSpPr txBox="1"/>
          <p:nvPr/>
        </p:nvSpPr>
        <p:spPr>
          <a:xfrm>
            <a:off x="2427379" y="1974252"/>
            <a:ext cx="1600539"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Identificación precisa </a:t>
            </a:r>
            <a:endParaRPr/>
          </a:p>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de los puntos de desperdicio o pérdida de recursos</a:t>
            </a:r>
            <a:endParaRPr/>
          </a:p>
        </p:txBody>
      </p:sp>
      <p:sp>
        <p:nvSpPr>
          <p:cNvPr id="1778" name="Google Shape;1778;p55"/>
          <p:cNvSpPr txBox="1"/>
          <p:nvPr/>
        </p:nvSpPr>
        <p:spPr>
          <a:xfrm>
            <a:off x="4392191" y="1974252"/>
            <a:ext cx="1438365"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Intervenciones circulares realistas</a:t>
            </a:r>
            <a:endParaRPr b="1" sz="1600">
              <a:solidFill>
                <a:srgbClr val="0289AE"/>
              </a:solidFill>
              <a:latin typeface="Calibri"/>
              <a:ea typeface="Calibri"/>
              <a:cs typeface="Calibri"/>
              <a:sym typeface="Calibri"/>
            </a:endParaRPr>
          </a:p>
        </p:txBody>
      </p:sp>
      <p:sp>
        <p:nvSpPr>
          <p:cNvPr id="1779" name="Google Shape;1779;p55"/>
          <p:cNvSpPr txBox="1"/>
          <p:nvPr/>
        </p:nvSpPr>
        <p:spPr>
          <a:xfrm>
            <a:off x="6357003" y="1974252"/>
            <a:ext cx="1614587"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Indicadores prácticos para el seguimiento</a:t>
            </a:r>
            <a:endParaRPr b="1" sz="1600">
              <a:solidFill>
                <a:srgbClr val="0289AE"/>
              </a:solidFill>
              <a:latin typeface="Calibri"/>
              <a:ea typeface="Calibri"/>
              <a:cs typeface="Calibri"/>
              <a:sym typeface="Calibri"/>
            </a:endParaRPr>
          </a:p>
        </p:txBody>
      </p:sp>
      <p:sp>
        <p:nvSpPr>
          <p:cNvPr id="1780" name="Google Shape;1780;p55"/>
          <p:cNvSpPr txBox="1"/>
          <p:nvPr/>
        </p:nvSpPr>
        <p:spPr>
          <a:xfrm>
            <a:off x="8321815" y="1974252"/>
            <a:ext cx="1442805"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Claridad empresarial y razonamiento  ambiental</a:t>
            </a:r>
            <a:endParaRPr b="1" sz="1600">
              <a:solidFill>
                <a:srgbClr val="0289AE"/>
              </a:solidFill>
              <a:latin typeface="Calibri"/>
              <a:ea typeface="Calibri"/>
              <a:cs typeface="Calibri"/>
              <a:sym typeface="Calibri"/>
            </a:endParaRPr>
          </a:p>
        </p:txBody>
      </p:sp>
      <p:sp>
        <p:nvSpPr>
          <p:cNvPr id="1781" name="Google Shape;1781;p55"/>
          <p:cNvSpPr/>
          <p:nvPr/>
        </p:nvSpPr>
        <p:spPr>
          <a:xfrm>
            <a:off x="10184354" y="1849262"/>
            <a:ext cx="1745601" cy="3904276"/>
          </a:xfrm>
          <a:prstGeom prst="rect">
            <a:avLst/>
          </a:prstGeom>
          <a:solidFill>
            <a:schemeClr val="lt1"/>
          </a:solidFill>
          <a:ln cap="flat" cmpd="sng" w="19050">
            <a:solidFill>
              <a:srgbClr val="0289AE"/>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782" name="Google Shape;1782;p55"/>
          <p:cNvSpPr/>
          <p:nvPr/>
        </p:nvSpPr>
        <p:spPr>
          <a:xfrm>
            <a:off x="9750099" y="1918483"/>
            <a:ext cx="538934" cy="538934"/>
          </a:xfrm>
          <a:prstGeom prst="ellipse">
            <a:avLst/>
          </a:prstGeom>
          <a:solidFill>
            <a:srgbClr val="62A844"/>
          </a:solidFill>
          <a:ln cap="flat" cmpd="sng" w="38100">
            <a:solidFill>
              <a:schemeClr val="l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chemeClr val="lt1"/>
                </a:solidFill>
                <a:latin typeface="Calibri"/>
                <a:ea typeface="Calibri"/>
                <a:cs typeface="Calibri"/>
                <a:sym typeface="Calibri"/>
              </a:rPr>
              <a:t>&gt;</a:t>
            </a:r>
            <a:endParaRPr/>
          </a:p>
        </p:txBody>
      </p:sp>
      <p:sp>
        <p:nvSpPr>
          <p:cNvPr id="1783" name="Google Shape;1783;p55"/>
          <p:cNvSpPr txBox="1"/>
          <p:nvPr/>
        </p:nvSpPr>
        <p:spPr>
          <a:xfrm>
            <a:off x="10280570" y="1974256"/>
            <a:ext cx="1646522" cy="1315353"/>
          </a:xfrm>
          <a:prstGeom prst="rect">
            <a:avLst/>
          </a:prstGeom>
          <a:noFill/>
          <a:ln>
            <a:noFill/>
          </a:ln>
        </p:spPr>
        <p:txBody>
          <a:bodyPr anchorCtr="0" anchor="t" bIns="45700" lIns="91425" spcFirstLastPara="1" rIns="91425" wrap="square" tIns="45700">
            <a:noAutofit/>
          </a:bodyPr>
          <a:lstStyle/>
          <a:p>
            <a:pPr indent="0" lvl="0" marL="0" marR="0" rtl="0" algn="l">
              <a:lnSpc>
                <a:spcPct val="107500"/>
              </a:lnSpc>
              <a:spcBef>
                <a:spcPts val="0"/>
              </a:spcBef>
              <a:spcAft>
                <a:spcPts val="0"/>
              </a:spcAft>
              <a:buClr>
                <a:srgbClr val="0289AE"/>
              </a:buClr>
              <a:buSzPts val="1600"/>
              <a:buFont typeface="Arial"/>
              <a:buNone/>
            </a:pPr>
            <a:r>
              <a:rPr b="1" lang="en-US" sz="1600">
                <a:solidFill>
                  <a:srgbClr val="0289AE"/>
                </a:solidFill>
                <a:latin typeface="Calibri"/>
                <a:ea typeface="Calibri"/>
                <a:cs typeface="Calibri"/>
                <a:sym typeface="Calibri"/>
              </a:rPr>
              <a:t>Comunicación profesional y viabilidad</a:t>
            </a:r>
            <a:endParaRPr b="1" sz="1600">
              <a:solidFill>
                <a:srgbClr val="0289AE"/>
              </a:solidFill>
              <a:latin typeface="Calibri"/>
              <a:ea typeface="Calibri"/>
              <a:cs typeface="Calibri"/>
              <a:sym typeface="Calibri"/>
            </a:endParaRPr>
          </a:p>
        </p:txBody>
      </p:sp>
      <p:grpSp>
        <p:nvGrpSpPr>
          <p:cNvPr id="1784" name="Google Shape;1784;p55"/>
          <p:cNvGrpSpPr/>
          <p:nvPr/>
        </p:nvGrpSpPr>
        <p:grpSpPr>
          <a:xfrm>
            <a:off x="560958" y="3414596"/>
            <a:ext cx="1335951" cy="1980650"/>
            <a:chOff x="5028889" y="6149665"/>
            <a:chExt cx="1595287" cy="1980650"/>
          </a:xfrm>
        </p:grpSpPr>
        <p:grpSp>
          <p:nvGrpSpPr>
            <p:cNvPr id="1785" name="Google Shape;1785;p55"/>
            <p:cNvGrpSpPr/>
            <p:nvPr/>
          </p:nvGrpSpPr>
          <p:grpSpPr>
            <a:xfrm>
              <a:off x="5028889" y="6149665"/>
              <a:ext cx="1595287" cy="792260"/>
              <a:chOff x="1076334" y="5023887"/>
              <a:chExt cx="3415455" cy="785706"/>
            </a:xfrm>
          </p:grpSpPr>
          <p:cxnSp>
            <p:nvCxnSpPr>
              <p:cNvPr id="1786" name="Google Shape;1786;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87" name="Google Shape;1787;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88" name="Google Shape;1788;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789" name="Google Shape;1789;p55"/>
            <p:cNvGrpSpPr/>
            <p:nvPr/>
          </p:nvGrpSpPr>
          <p:grpSpPr>
            <a:xfrm>
              <a:off x="5028889" y="7338055"/>
              <a:ext cx="1595287" cy="792260"/>
              <a:chOff x="1076334" y="5023887"/>
              <a:chExt cx="3415455" cy="785706"/>
            </a:xfrm>
          </p:grpSpPr>
          <p:cxnSp>
            <p:nvCxnSpPr>
              <p:cNvPr id="1790" name="Google Shape;1790;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91" name="Google Shape;1791;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92" name="Google Shape;1792;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sp>
        <p:nvSpPr>
          <p:cNvPr id="1793" name="Google Shape;1793;p55"/>
          <p:cNvSpPr txBox="1"/>
          <p:nvPr/>
        </p:nvSpPr>
        <p:spPr>
          <a:xfrm>
            <a:off x="429115" y="252856"/>
            <a:ext cx="7198320" cy="764209"/>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Tarea de evaluación y rúbrica</a:t>
            </a:r>
            <a:endParaRPr/>
          </a:p>
        </p:txBody>
      </p:sp>
      <p:cxnSp>
        <p:nvCxnSpPr>
          <p:cNvPr id="1794" name="Google Shape;1794;p55"/>
          <p:cNvCxnSpPr/>
          <p:nvPr/>
        </p:nvCxnSpPr>
        <p:spPr>
          <a:xfrm>
            <a:off x="0" y="936660"/>
            <a:ext cx="5965902" cy="0"/>
          </a:xfrm>
          <a:prstGeom prst="straightConnector1">
            <a:avLst/>
          </a:prstGeom>
          <a:noFill/>
          <a:ln cap="flat" cmpd="sng" w="34925">
            <a:solidFill>
              <a:srgbClr val="62A844"/>
            </a:solidFill>
            <a:prstDash val="dot"/>
            <a:miter lim="8000"/>
            <a:headEnd len="sm" w="sm" type="none"/>
            <a:tailEnd len="sm" w="sm" type="none"/>
          </a:ln>
        </p:spPr>
      </p:cxnSp>
      <p:grpSp>
        <p:nvGrpSpPr>
          <p:cNvPr id="1795" name="Google Shape;1795;p55"/>
          <p:cNvGrpSpPr/>
          <p:nvPr/>
        </p:nvGrpSpPr>
        <p:grpSpPr>
          <a:xfrm>
            <a:off x="2524558" y="3414596"/>
            <a:ext cx="1335951" cy="1980650"/>
            <a:chOff x="5028889" y="6149665"/>
            <a:chExt cx="1595287" cy="1980650"/>
          </a:xfrm>
        </p:grpSpPr>
        <p:grpSp>
          <p:nvGrpSpPr>
            <p:cNvPr id="1796" name="Google Shape;1796;p55"/>
            <p:cNvGrpSpPr/>
            <p:nvPr/>
          </p:nvGrpSpPr>
          <p:grpSpPr>
            <a:xfrm>
              <a:off x="5028889" y="6149665"/>
              <a:ext cx="1595287" cy="792260"/>
              <a:chOff x="1076334" y="5023887"/>
              <a:chExt cx="3415455" cy="785706"/>
            </a:xfrm>
          </p:grpSpPr>
          <p:cxnSp>
            <p:nvCxnSpPr>
              <p:cNvPr id="1797" name="Google Shape;1797;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98" name="Google Shape;1798;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799" name="Google Shape;1799;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800" name="Google Shape;1800;p55"/>
            <p:cNvGrpSpPr/>
            <p:nvPr/>
          </p:nvGrpSpPr>
          <p:grpSpPr>
            <a:xfrm>
              <a:off x="5028889" y="7338055"/>
              <a:ext cx="1595287" cy="792260"/>
              <a:chOff x="1076334" y="5023887"/>
              <a:chExt cx="3415455" cy="785706"/>
            </a:xfrm>
          </p:grpSpPr>
          <p:cxnSp>
            <p:nvCxnSpPr>
              <p:cNvPr id="1801" name="Google Shape;1801;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02" name="Google Shape;1802;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03" name="Google Shape;1803;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1804" name="Google Shape;1804;p55"/>
          <p:cNvGrpSpPr/>
          <p:nvPr/>
        </p:nvGrpSpPr>
        <p:grpSpPr>
          <a:xfrm>
            <a:off x="4488158" y="3414596"/>
            <a:ext cx="1335951" cy="1980650"/>
            <a:chOff x="5028889" y="6149665"/>
            <a:chExt cx="1595287" cy="1980650"/>
          </a:xfrm>
        </p:grpSpPr>
        <p:grpSp>
          <p:nvGrpSpPr>
            <p:cNvPr id="1805" name="Google Shape;1805;p55"/>
            <p:cNvGrpSpPr/>
            <p:nvPr/>
          </p:nvGrpSpPr>
          <p:grpSpPr>
            <a:xfrm>
              <a:off x="5028889" y="6149665"/>
              <a:ext cx="1595287" cy="792260"/>
              <a:chOff x="1076334" y="5023887"/>
              <a:chExt cx="3415455" cy="785706"/>
            </a:xfrm>
          </p:grpSpPr>
          <p:cxnSp>
            <p:nvCxnSpPr>
              <p:cNvPr id="1806" name="Google Shape;1806;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07" name="Google Shape;1807;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08" name="Google Shape;1808;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809" name="Google Shape;1809;p55"/>
            <p:cNvGrpSpPr/>
            <p:nvPr/>
          </p:nvGrpSpPr>
          <p:grpSpPr>
            <a:xfrm>
              <a:off x="5028889" y="7338055"/>
              <a:ext cx="1595287" cy="792260"/>
              <a:chOff x="1076334" y="5023887"/>
              <a:chExt cx="3415455" cy="785706"/>
            </a:xfrm>
          </p:grpSpPr>
          <p:cxnSp>
            <p:nvCxnSpPr>
              <p:cNvPr id="1810" name="Google Shape;1810;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11" name="Google Shape;1811;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12" name="Google Shape;1812;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1813" name="Google Shape;1813;p55"/>
          <p:cNvGrpSpPr/>
          <p:nvPr/>
        </p:nvGrpSpPr>
        <p:grpSpPr>
          <a:xfrm>
            <a:off x="6451758" y="3414596"/>
            <a:ext cx="1335951" cy="1980650"/>
            <a:chOff x="5028889" y="6149665"/>
            <a:chExt cx="1595287" cy="1980650"/>
          </a:xfrm>
        </p:grpSpPr>
        <p:grpSp>
          <p:nvGrpSpPr>
            <p:cNvPr id="1814" name="Google Shape;1814;p55"/>
            <p:cNvGrpSpPr/>
            <p:nvPr/>
          </p:nvGrpSpPr>
          <p:grpSpPr>
            <a:xfrm>
              <a:off x="5028889" y="6149665"/>
              <a:ext cx="1595287" cy="792260"/>
              <a:chOff x="1076334" y="5023887"/>
              <a:chExt cx="3415455" cy="785706"/>
            </a:xfrm>
          </p:grpSpPr>
          <p:cxnSp>
            <p:nvCxnSpPr>
              <p:cNvPr id="1815" name="Google Shape;1815;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16" name="Google Shape;1816;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17" name="Google Shape;1817;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818" name="Google Shape;1818;p55"/>
            <p:cNvGrpSpPr/>
            <p:nvPr/>
          </p:nvGrpSpPr>
          <p:grpSpPr>
            <a:xfrm>
              <a:off x="5028889" y="7338055"/>
              <a:ext cx="1595287" cy="792260"/>
              <a:chOff x="1076334" y="5023887"/>
              <a:chExt cx="3415455" cy="785706"/>
            </a:xfrm>
          </p:grpSpPr>
          <p:cxnSp>
            <p:nvCxnSpPr>
              <p:cNvPr id="1819" name="Google Shape;1819;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20" name="Google Shape;1820;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21" name="Google Shape;1821;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1822" name="Google Shape;1822;p55"/>
          <p:cNvGrpSpPr/>
          <p:nvPr/>
        </p:nvGrpSpPr>
        <p:grpSpPr>
          <a:xfrm>
            <a:off x="8415358" y="3414596"/>
            <a:ext cx="1335951" cy="1980650"/>
            <a:chOff x="5028889" y="6149665"/>
            <a:chExt cx="1595287" cy="1980650"/>
          </a:xfrm>
        </p:grpSpPr>
        <p:grpSp>
          <p:nvGrpSpPr>
            <p:cNvPr id="1823" name="Google Shape;1823;p55"/>
            <p:cNvGrpSpPr/>
            <p:nvPr/>
          </p:nvGrpSpPr>
          <p:grpSpPr>
            <a:xfrm>
              <a:off x="5028889" y="6149665"/>
              <a:ext cx="1595287" cy="792260"/>
              <a:chOff x="1076334" y="5023887"/>
              <a:chExt cx="3415455" cy="785706"/>
            </a:xfrm>
          </p:grpSpPr>
          <p:cxnSp>
            <p:nvCxnSpPr>
              <p:cNvPr id="1824" name="Google Shape;1824;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25" name="Google Shape;1825;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26" name="Google Shape;1826;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827" name="Google Shape;1827;p55"/>
            <p:cNvGrpSpPr/>
            <p:nvPr/>
          </p:nvGrpSpPr>
          <p:grpSpPr>
            <a:xfrm>
              <a:off x="5028889" y="7338055"/>
              <a:ext cx="1595287" cy="792260"/>
              <a:chOff x="1076334" y="5023887"/>
              <a:chExt cx="3415455" cy="785706"/>
            </a:xfrm>
          </p:grpSpPr>
          <p:cxnSp>
            <p:nvCxnSpPr>
              <p:cNvPr id="1828" name="Google Shape;1828;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29" name="Google Shape;1829;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30" name="Google Shape;1830;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grpSp>
        <p:nvGrpSpPr>
          <p:cNvPr id="1831" name="Google Shape;1831;p55"/>
          <p:cNvGrpSpPr/>
          <p:nvPr/>
        </p:nvGrpSpPr>
        <p:grpSpPr>
          <a:xfrm>
            <a:off x="10378960" y="3414596"/>
            <a:ext cx="1335951" cy="1980650"/>
            <a:chOff x="5028889" y="6149665"/>
            <a:chExt cx="1595287" cy="1980650"/>
          </a:xfrm>
        </p:grpSpPr>
        <p:grpSp>
          <p:nvGrpSpPr>
            <p:cNvPr id="1832" name="Google Shape;1832;p55"/>
            <p:cNvGrpSpPr/>
            <p:nvPr/>
          </p:nvGrpSpPr>
          <p:grpSpPr>
            <a:xfrm>
              <a:off x="5028889" y="6149665"/>
              <a:ext cx="1595287" cy="792260"/>
              <a:chOff x="1076334" y="5023887"/>
              <a:chExt cx="3415455" cy="785706"/>
            </a:xfrm>
          </p:grpSpPr>
          <p:cxnSp>
            <p:nvCxnSpPr>
              <p:cNvPr id="1833" name="Google Shape;1833;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34" name="Google Shape;1834;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35" name="Google Shape;1835;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nvGrpSpPr>
            <p:cNvPr id="1836" name="Google Shape;1836;p55"/>
            <p:cNvGrpSpPr/>
            <p:nvPr/>
          </p:nvGrpSpPr>
          <p:grpSpPr>
            <a:xfrm>
              <a:off x="5028889" y="7338055"/>
              <a:ext cx="1595287" cy="792260"/>
              <a:chOff x="1076334" y="5023887"/>
              <a:chExt cx="3415455" cy="785706"/>
            </a:xfrm>
          </p:grpSpPr>
          <p:cxnSp>
            <p:nvCxnSpPr>
              <p:cNvPr id="1837" name="Google Shape;1837;p55"/>
              <p:cNvCxnSpPr/>
              <p:nvPr/>
            </p:nvCxnSpPr>
            <p:spPr>
              <a:xfrm>
                <a:off x="1076334" y="5023887"/>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38" name="Google Shape;1838;p55"/>
              <p:cNvCxnSpPr/>
              <p:nvPr/>
            </p:nvCxnSpPr>
            <p:spPr>
              <a:xfrm>
                <a:off x="1076334" y="5416740"/>
                <a:ext cx="3415455" cy="0"/>
              </a:xfrm>
              <a:prstGeom prst="straightConnector1">
                <a:avLst/>
              </a:prstGeom>
              <a:noFill/>
              <a:ln cap="flat" cmpd="sng" w="12700">
                <a:solidFill>
                  <a:srgbClr val="262626"/>
                </a:solidFill>
                <a:prstDash val="dot"/>
                <a:miter lim="8000"/>
                <a:headEnd len="sm" w="sm" type="none"/>
                <a:tailEnd len="sm" w="sm" type="none"/>
              </a:ln>
            </p:spPr>
          </p:cxnSp>
          <p:cxnSp>
            <p:nvCxnSpPr>
              <p:cNvPr id="1839" name="Google Shape;1839;p55"/>
              <p:cNvCxnSpPr/>
              <p:nvPr/>
            </p:nvCxnSpPr>
            <p:spPr>
              <a:xfrm>
                <a:off x="1076334" y="5809593"/>
                <a:ext cx="3415455" cy="0"/>
              </a:xfrm>
              <a:prstGeom prst="straightConnector1">
                <a:avLst/>
              </a:prstGeom>
              <a:noFill/>
              <a:ln cap="flat" cmpd="sng" w="12700">
                <a:solidFill>
                  <a:srgbClr val="262626"/>
                </a:solidFill>
                <a:prstDash val="dot"/>
                <a:miter lim="8000"/>
                <a:headEnd len="sm" w="sm" type="none"/>
                <a:tailEnd len="sm" w="sm" type="none"/>
              </a:ln>
            </p:spPr>
          </p:cxnSp>
        </p:grp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4" name="Shape 1844"/>
        <p:cNvGrpSpPr/>
        <p:nvPr/>
      </p:nvGrpSpPr>
      <p:grpSpPr>
        <a:xfrm>
          <a:off x="0" y="0"/>
          <a:ext cx="0" cy="0"/>
          <a:chOff x="0" y="0"/>
          <a:chExt cx="0" cy="0"/>
        </a:xfrm>
      </p:grpSpPr>
      <p:sp>
        <p:nvSpPr>
          <p:cNvPr id="1845" name="Google Shape;1845;p56"/>
          <p:cNvSpPr txBox="1"/>
          <p:nvPr/>
        </p:nvSpPr>
        <p:spPr>
          <a:xfrm>
            <a:off x="576000" y="1638070"/>
            <a:ext cx="5073394" cy="83099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Utiliza los enlaces que aparecen a continuación para abrir cada uno de ellos.</a:t>
            </a:r>
            <a:endParaRPr/>
          </a:p>
          <a:p>
            <a:pPr indent="0" lvl="0" marL="0" marR="0" rtl="0" algn="l">
              <a:spcBef>
                <a:spcPts val="0"/>
              </a:spcBef>
              <a:spcAft>
                <a:spcPts val="0"/>
              </a:spcAft>
              <a:buNone/>
            </a:pPr>
            <a:r>
              <a:t/>
            </a:r>
            <a:endParaRPr b="0" i="1" sz="1800">
              <a:solidFill>
                <a:srgbClr val="262626"/>
              </a:solidFill>
              <a:latin typeface="Calibri"/>
              <a:ea typeface="Calibri"/>
              <a:cs typeface="Calibri"/>
              <a:sym typeface="Calibri"/>
            </a:endParaRPr>
          </a:p>
        </p:txBody>
      </p:sp>
      <p:sp>
        <p:nvSpPr>
          <p:cNvPr id="1846" name="Google Shape;1846;p56"/>
          <p:cNvSpPr/>
          <p:nvPr/>
        </p:nvSpPr>
        <p:spPr>
          <a:xfrm>
            <a:off x="525394" y="2543046"/>
            <a:ext cx="5715040" cy="1131873"/>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47" name="Google Shape;1847;p56"/>
          <p:cNvSpPr/>
          <p:nvPr/>
        </p:nvSpPr>
        <p:spPr>
          <a:xfrm>
            <a:off x="525394" y="2543046"/>
            <a:ext cx="144000" cy="113187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48" name="Google Shape;1848;p56"/>
          <p:cNvSpPr txBox="1"/>
          <p:nvPr/>
        </p:nvSpPr>
        <p:spPr>
          <a:xfrm>
            <a:off x="813394" y="2651046"/>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Destilería Crolly – </a:t>
            </a:r>
            <a:r>
              <a:rPr i="1" lang="en-US" sz="1600">
                <a:solidFill>
                  <a:srgbClr val="262626"/>
                </a:solidFill>
                <a:latin typeface="Calibri"/>
                <a:ea typeface="Calibri"/>
                <a:cs typeface="Calibri"/>
                <a:sym typeface="Calibri"/>
              </a:rPr>
              <a:t>Irlanda </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849" name="Google Shape;1849;p56"/>
          <p:cNvSpPr txBox="1"/>
          <p:nvPr/>
        </p:nvSpPr>
        <p:spPr>
          <a:xfrm>
            <a:off x="813394" y="2920146"/>
            <a:ext cx="4836000" cy="390900"/>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lang="en-US" sz="1200">
                <a:solidFill>
                  <a:srgbClr val="262626"/>
                </a:solidFill>
                <a:latin typeface="Calibri"/>
                <a:ea typeface="Calibri"/>
                <a:cs typeface="Calibri"/>
                <a:sym typeface="Calibri"/>
              </a:rPr>
              <a:t>Auditoría ecológica de Udaras; recuperación de calor, biomasa, energía solar; reutilización de granos usados; experiencia de los visitantes.</a:t>
            </a:r>
            <a:endParaRPr/>
          </a:p>
        </p:txBody>
      </p:sp>
      <p:sp>
        <p:nvSpPr>
          <p:cNvPr id="1850" name="Google Shape;1850;p56"/>
          <p:cNvSpPr/>
          <p:nvPr/>
        </p:nvSpPr>
        <p:spPr>
          <a:xfrm>
            <a:off x="813394" y="3296645"/>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1" name="Google Shape;1851;p56"/>
          <p:cNvSpPr/>
          <p:nvPr/>
        </p:nvSpPr>
        <p:spPr>
          <a:xfrm>
            <a:off x="525394" y="3748898"/>
            <a:ext cx="5715040" cy="1113601"/>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2" name="Google Shape;1852;p56"/>
          <p:cNvSpPr/>
          <p:nvPr/>
        </p:nvSpPr>
        <p:spPr>
          <a:xfrm>
            <a:off x="525394" y="3748898"/>
            <a:ext cx="144000" cy="11136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3" name="Google Shape;1853;p56"/>
          <p:cNvSpPr txBox="1"/>
          <p:nvPr/>
        </p:nvSpPr>
        <p:spPr>
          <a:xfrm>
            <a:off x="813394" y="3856898"/>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Hotel boutique Kar Tanesi – </a:t>
            </a:r>
            <a:r>
              <a:rPr i="1" lang="en-US" sz="1600">
                <a:solidFill>
                  <a:srgbClr val="262626"/>
                </a:solidFill>
                <a:latin typeface="Calibri"/>
                <a:ea typeface="Calibri"/>
                <a:cs typeface="Calibri"/>
                <a:sym typeface="Calibri"/>
              </a:rPr>
              <a:t>Turquía (BUU)</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854" name="Google Shape;1854;p56"/>
          <p:cNvSpPr txBox="1"/>
          <p:nvPr/>
        </p:nvSpPr>
        <p:spPr>
          <a:xfrm>
            <a:off x="813394" y="4075411"/>
            <a:ext cx="4348200" cy="597300"/>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Procedimientos estandarizados de agua y energía por habitación; abastecimiento local; flujos de compostaje y reutilización.</a:t>
            </a:r>
            <a:endParaRPr/>
          </a:p>
          <a:p>
            <a:pPr indent="0" lvl="0" marL="0" marR="0" rtl="0" algn="l">
              <a:lnSpc>
                <a:spcPct val="111666"/>
              </a:lnSpc>
              <a:spcBef>
                <a:spcPts val="0"/>
              </a:spcBef>
              <a:spcAft>
                <a:spcPts val="0"/>
              </a:spcAft>
              <a:buNone/>
            </a:pPr>
            <a:r>
              <a:t/>
            </a:r>
            <a:endParaRPr b="0" i="0" sz="1200">
              <a:solidFill>
                <a:srgbClr val="262626"/>
              </a:solidFill>
              <a:latin typeface="Calibri"/>
              <a:ea typeface="Calibri"/>
              <a:cs typeface="Calibri"/>
              <a:sym typeface="Calibri"/>
            </a:endParaRPr>
          </a:p>
        </p:txBody>
      </p:sp>
      <p:sp>
        <p:nvSpPr>
          <p:cNvPr id="1855" name="Google Shape;1855;p56"/>
          <p:cNvSpPr/>
          <p:nvPr/>
        </p:nvSpPr>
        <p:spPr>
          <a:xfrm>
            <a:off x="813394" y="4502498"/>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6" name="Google Shape;1856;p56"/>
          <p:cNvSpPr/>
          <p:nvPr/>
        </p:nvSpPr>
        <p:spPr>
          <a:xfrm>
            <a:off x="525394" y="4976020"/>
            <a:ext cx="5715040" cy="1167622"/>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7" name="Google Shape;1857;p56"/>
          <p:cNvSpPr/>
          <p:nvPr/>
        </p:nvSpPr>
        <p:spPr>
          <a:xfrm>
            <a:off x="525394" y="4976020"/>
            <a:ext cx="144000" cy="116762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58" name="Google Shape;1858;p56"/>
          <p:cNvSpPr txBox="1"/>
          <p:nvPr/>
        </p:nvSpPr>
        <p:spPr>
          <a:xfrm>
            <a:off x="813394" y="5084019"/>
            <a:ext cx="542704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Hotel GSH (Green Solution House) – </a:t>
            </a:r>
            <a:r>
              <a:rPr i="1" lang="en-US" sz="1600">
                <a:solidFill>
                  <a:srgbClr val="262626"/>
                </a:solidFill>
                <a:latin typeface="Calibri"/>
                <a:ea typeface="Calibri"/>
                <a:cs typeface="Calibri"/>
                <a:sym typeface="Calibri"/>
              </a:rPr>
              <a:t>Bornholm, Dinamarca (EUEI)</a:t>
            </a:r>
            <a:endParaRPr/>
          </a:p>
          <a:p>
            <a:pPr indent="0" lvl="0" marL="0" marR="0" rtl="0" algn="l">
              <a:spcBef>
                <a:spcPts val="0"/>
              </a:spcBef>
              <a:spcAft>
                <a:spcPts val="0"/>
              </a:spcAft>
              <a:buNone/>
            </a:pPr>
            <a:r>
              <a:t/>
            </a:r>
            <a:endParaRPr i="1" sz="1600">
              <a:solidFill>
                <a:srgbClr val="262626"/>
              </a:solidFill>
              <a:latin typeface="Calibri"/>
              <a:ea typeface="Calibri"/>
              <a:cs typeface="Calibri"/>
              <a:sym typeface="Calibri"/>
            </a:endParaRPr>
          </a:p>
        </p:txBody>
      </p:sp>
      <p:sp>
        <p:nvSpPr>
          <p:cNvPr id="1859" name="Google Shape;1859;p56"/>
          <p:cNvSpPr txBox="1"/>
          <p:nvPr/>
        </p:nvSpPr>
        <p:spPr>
          <a:xfrm>
            <a:off x="813394" y="5367969"/>
            <a:ext cx="4155000" cy="597300"/>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Materiales «de la cuna a la cuna», recogida de agua de lluvia, invernaderos in situ, ovejas para el mantenimiento de los terrenos.</a:t>
            </a:r>
            <a:endParaRPr/>
          </a:p>
          <a:p>
            <a:pPr indent="0" lvl="0" marL="0" marR="0" rtl="0" algn="l">
              <a:lnSpc>
                <a:spcPct val="111666"/>
              </a:lnSpc>
              <a:spcBef>
                <a:spcPts val="0"/>
              </a:spcBef>
              <a:spcAft>
                <a:spcPts val="0"/>
              </a:spcAft>
              <a:buNone/>
            </a:pPr>
            <a:r>
              <a:t/>
            </a:r>
            <a:endParaRPr b="0" i="0" sz="1200">
              <a:solidFill>
                <a:srgbClr val="262626"/>
              </a:solidFill>
              <a:latin typeface="Calibri"/>
              <a:ea typeface="Calibri"/>
              <a:cs typeface="Calibri"/>
              <a:sym typeface="Calibri"/>
            </a:endParaRPr>
          </a:p>
        </p:txBody>
      </p:sp>
      <p:sp>
        <p:nvSpPr>
          <p:cNvPr id="1860" name="Google Shape;1860;p56"/>
          <p:cNvSpPr/>
          <p:nvPr/>
        </p:nvSpPr>
        <p:spPr>
          <a:xfrm>
            <a:off x="813394" y="5729619"/>
            <a:ext cx="483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1" name="Google Shape;1861;p56"/>
          <p:cNvSpPr/>
          <p:nvPr/>
        </p:nvSpPr>
        <p:spPr>
          <a:xfrm>
            <a:off x="6610594" y="4976020"/>
            <a:ext cx="4692000" cy="1167622"/>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2" name="Google Shape;1862;p56"/>
          <p:cNvSpPr/>
          <p:nvPr/>
        </p:nvSpPr>
        <p:spPr>
          <a:xfrm>
            <a:off x="6610594" y="4976020"/>
            <a:ext cx="144000" cy="116762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3" name="Google Shape;1863;p56"/>
          <p:cNvSpPr txBox="1"/>
          <p:nvPr/>
        </p:nvSpPr>
        <p:spPr>
          <a:xfrm>
            <a:off x="6898594" y="5084019"/>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Hotel Luise – </a:t>
            </a:r>
            <a:r>
              <a:rPr i="1" lang="en-US" sz="1600">
                <a:solidFill>
                  <a:srgbClr val="262626"/>
                </a:solidFill>
                <a:latin typeface="Calibri"/>
                <a:ea typeface="Calibri"/>
                <a:cs typeface="Calibri"/>
                <a:sym typeface="Calibri"/>
              </a:rPr>
              <a:t>Erlangen, Alemania (TVW)</a:t>
            </a:r>
            <a:endParaRPr/>
          </a:p>
        </p:txBody>
      </p:sp>
      <p:sp>
        <p:nvSpPr>
          <p:cNvPr id="1864" name="Google Shape;1864;p56"/>
          <p:cNvSpPr txBox="1"/>
          <p:nvPr/>
        </p:nvSpPr>
        <p:spPr>
          <a:xfrm>
            <a:off x="6899082" y="5309769"/>
            <a:ext cx="4115100" cy="597300"/>
          </a:xfrm>
          <a:prstGeom prst="rect">
            <a:avLst/>
          </a:prstGeom>
          <a:noFill/>
          <a:ln>
            <a:noFill/>
          </a:ln>
        </p:spPr>
        <p:txBody>
          <a:bodyPr anchorCtr="0" anchor="t" bIns="0" lIns="0" spcFirstLastPara="1" rIns="0" wrap="square" tIns="0">
            <a:spAutoFit/>
          </a:bodyPr>
          <a:lstStyle/>
          <a:p>
            <a:pPr indent="0" lvl="0" marL="0" marR="0" rtl="0" algn="l">
              <a:lnSpc>
                <a:spcPct val="111666"/>
              </a:lnSpc>
              <a:spcBef>
                <a:spcPts val="0"/>
              </a:spcBef>
              <a:spcAft>
                <a:spcPts val="0"/>
              </a:spcAft>
              <a:buNone/>
            </a:pPr>
            <a:r>
              <a:rPr b="0" i="0" lang="en-US" sz="1200">
                <a:solidFill>
                  <a:srgbClr val="262626"/>
                </a:solidFill>
                <a:latin typeface="Calibri"/>
                <a:ea typeface="Calibri"/>
                <a:cs typeface="Calibri"/>
                <a:sym typeface="Calibri"/>
              </a:rPr>
              <a:t>Posicionamiento positivo para el clima, habitación de hotel circular (Cradle-to-Cradle), más de 270 medidas de sostenibilidad.</a:t>
            </a:r>
            <a:endParaRPr/>
          </a:p>
          <a:p>
            <a:pPr indent="0" lvl="0" marL="0" marR="0" rtl="0" algn="l">
              <a:lnSpc>
                <a:spcPct val="111666"/>
              </a:lnSpc>
              <a:spcBef>
                <a:spcPts val="0"/>
              </a:spcBef>
              <a:spcAft>
                <a:spcPts val="0"/>
              </a:spcAft>
              <a:buNone/>
            </a:pPr>
            <a:r>
              <a:t/>
            </a:r>
            <a:endParaRPr b="0" i="0" sz="1200">
              <a:solidFill>
                <a:srgbClr val="262626"/>
              </a:solidFill>
              <a:latin typeface="Calibri"/>
              <a:ea typeface="Calibri"/>
              <a:cs typeface="Calibri"/>
              <a:sym typeface="Calibri"/>
            </a:endParaRPr>
          </a:p>
        </p:txBody>
      </p:sp>
      <p:sp>
        <p:nvSpPr>
          <p:cNvPr id="1865" name="Google Shape;1865;p56"/>
          <p:cNvSpPr/>
          <p:nvPr/>
        </p:nvSpPr>
        <p:spPr>
          <a:xfrm>
            <a:off x="6898594" y="5729619"/>
            <a:ext cx="417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66" name="Google Shape;1866;p56"/>
          <p:cNvSpPr/>
          <p:nvPr/>
        </p:nvSpPr>
        <p:spPr>
          <a:xfrm rot="10800000">
            <a:off x="0" y="0"/>
            <a:ext cx="12185500" cy="1129976"/>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867" name="Google Shape;1867;p56"/>
          <p:cNvSpPr/>
          <p:nvPr/>
        </p:nvSpPr>
        <p:spPr>
          <a:xfrm rot="5400000">
            <a:off x="1314218" y="300867"/>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68" name="Google Shape;1868;p56"/>
          <p:cNvSpPr txBox="1"/>
          <p:nvPr/>
        </p:nvSpPr>
        <p:spPr>
          <a:xfrm>
            <a:off x="579276" y="507221"/>
            <a:ext cx="8060724"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p:txBody>
      </p:sp>
      <p:sp>
        <p:nvSpPr>
          <p:cNvPr id="1869" name="Google Shape;1869;p56"/>
          <p:cNvSpPr txBox="1"/>
          <p:nvPr/>
        </p:nvSpPr>
        <p:spPr>
          <a:xfrm>
            <a:off x="720000" y="273776"/>
            <a:ext cx="792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C1 M2 · Paquete de casos prácticos</a:t>
            </a:r>
            <a:endParaRPr/>
          </a:p>
        </p:txBody>
      </p:sp>
      <p:sp>
        <p:nvSpPr>
          <p:cNvPr id="1870" name="Google Shape;1870;p56"/>
          <p:cNvSpPr txBox="1"/>
          <p:nvPr/>
        </p:nvSpPr>
        <p:spPr>
          <a:xfrm>
            <a:off x="895554" y="3352965"/>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{{CASE_URL_CROLLY}}</a:t>
            </a:r>
            <a:endParaRPr/>
          </a:p>
        </p:txBody>
      </p:sp>
      <p:sp>
        <p:nvSpPr>
          <p:cNvPr id="1871" name="Google Shape;1871;p56"/>
          <p:cNvSpPr txBox="1"/>
          <p:nvPr/>
        </p:nvSpPr>
        <p:spPr>
          <a:xfrm>
            <a:off x="895554" y="4558818"/>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{{CASE_URL_KARTANESI}}</a:t>
            </a:r>
            <a:endParaRPr/>
          </a:p>
        </p:txBody>
      </p:sp>
      <p:sp>
        <p:nvSpPr>
          <p:cNvPr id="1872" name="Google Shape;1872;p56"/>
          <p:cNvSpPr txBox="1"/>
          <p:nvPr/>
        </p:nvSpPr>
        <p:spPr>
          <a:xfrm>
            <a:off x="895554" y="5785939"/>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{{CASE_URL_GSH}}</a:t>
            </a:r>
            <a:endParaRPr/>
          </a:p>
        </p:txBody>
      </p:sp>
      <p:sp>
        <p:nvSpPr>
          <p:cNvPr id="1873" name="Google Shape;1873;p56"/>
          <p:cNvSpPr txBox="1"/>
          <p:nvPr/>
        </p:nvSpPr>
        <p:spPr>
          <a:xfrm>
            <a:off x="6980754" y="5785939"/>
            <a:ext cx="4692000" cy="20005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{{CASE_URL_LUISE}}</a:t>
            </a:r>
            <a:endParaRPr/>
          </a:p>
        </p:txBody>
      </p:sp>
      <p:pic>
        <p:nvPicPr>
          <p:cNvPr id="1874" name="Google Shape;1874;p56"/>
          <p:cNvPicPr preferRelativeResize="0"/>
          <p:nvPr/>
        </p:nvPicPr>
        <p:blipFill>
          <a:blip r:embed="rId3">
            <a:alphaModFix/>
          </a:blip>
          <a:stretch>
            <a:fillRect/>
          </a:stretch>
        </p:blipFill>
        <p:spPr>
          <a:xfrm>
            <a:off x="6472375" y="-110112"/>
            <a:ext cx="5832450" cy="2761175"/>
          </a:xfrm>
          <a:prstGeom prst="rect">
            <a:avLst/>
          </a:prstGeom>
          <a:noFill/>
          <a:ln>
            <a:noFill/>
          </a:ln>
        </p:spPr>
      </p:pic>
      <p:pic>
        <p:nvPicPr>
          <p:cNvPr descr="Coloured vegetables lined up with fork and pot" id="1875" name="Google Shape;1875;p56"/>
          <p:cNvPicPr preferRelativeResize="0"/>
          <p:nvPr/>
        </p:nvPicPr>
        <p:blipFill rotWithShape="1">
          <a:blip r:embed="rId4">
            <a:alphaModFix/>
          </a:blip>
          <a:srcRect b="0" l="0" r="0" t="0"/>
          <a:stretch/>
        </p:blipFill>
        <p:spPr>
          <a:xfrm>
            <a:off x="6610594" y="2111031"/>
            <a:ext cx="4685852" cy="2508659"/>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9" name="Shape 1879"/>
        <p:cNvGrpSpPr/>
        <p:nvPr/>
      </p:nvGrpSpPr>
      <p:grpSpPr>
        <a:xfrm>
          <a:off x="0" y="0"/>
          <a:ext cx="0" cy="0"/>
          <a:chOff x="0" y="0"/>
          <a:chExt cx="0" cy="0"/>
        </a:xfrm>
      </p:grpSpPr>
      <p:pic>
        <p:nvPicPr>
          <p:cNvPr id="1880" name="Google Shape;1880;p57"/>
          <p:cNvPicPr preferRelativeResize="0"/>
          <p:nvPr/>
        </p:nvPicPr>
        <p:blipFill rotWithShape="1">
          <a:blip r:embed="rId3">
            <a:alphaModFix/>
          </a:blip>
          <a:srcRect b="0" l="0" r="0" t="0"/>
          <a:stretch/>
        </p:blipFill>
        <p:spPr>
          <a:xfrm>
            <a:off x="272337" y="627673"/>
            <a:ext cx="4125188" cy="2499202"/>
          </a:xfrm>
          <a:prstGeom prst="rect">
            <a:avLst/>
          </a:prstGeom>
          <a:noFill/>
          <a:ln>
            <a:noFill/>
          </a:ln>
        </p:spPr>
      </p:pic>
      <p:pic>
        <p:nvPicPr>
          <p:cNvPr id="1881" name="Google Shape;1881;p57"/>
          <p:cNvPicPr preferRelativeResize="0"/>
          <p:nvPr/>
        </p:nvPicPr>
        <p:blipFill rotWithShape="1">
          <a:blip r:embed="rId4">
            <a:alphaModFix/>
          </a:blip>
          <a:srcRect b="0" l="0" r="0" t="0"/>
          <a:stretch/>
        </p:blipFill>
        <p:spPr>
          <a:xfrm>
            <a:off x="5186214" y="5846608"/>
            <a:ext cx="6024421" cy="606937"/>
          </a:xfrm>
          <a:prstGeom prst="rect">
            <a:avLst/>
          </a:prstGeom>
          <a:noFill/>
          <a:ln>
            <a:noFill/>
          </a:ln>
        </p:spPr>
      </p:pic>
      <p:sp>
        <p:nvSpPr>
          <p:cNvPr id="1882" name="Google Shape;1882;p57"/>
          <p:cNvSpPr txBox="1"/>
          <p:nvPr/>
        </p:nvSpPr>
        <p:spPr>
          <a:xfrm flipH="1">
            <a:off x="-89456" y="4721039"/>
            <a:ext cx="5754300" cy="711600"/>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5">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pic>
        <p:nvPicPr>
          <p:cNvPr id="1883" name="Google Shape;1883;p57"/>
          <p:cNvPicPr preferRelativeResize="0"/>
          <p:nvPr/>
        </p:nvPicPr>
        <p:blipFill>
          <a:blip r:embed="rId6">
            <a:alphaModFix/>
          </a:blip>
          <a:stretch>
            <a:fillRect/>
          </a:stretch>
        </p:blipFill>
        <p:spPr>
          <a:xfrm>
            <a:off x="5340975" y="-164850"/>
            <a:ext cx="6464525" cy="5797425"/>
          </a:xfrm>
          <a:prstGeom prst="rect">
            <a:avLst/>
          </a:prstGeom>
          <a:noFill/>
          <a:ln>
            <a:noFill/>
          </a:ln>
        </p:spPr>
      </p:pic>
      <p:sp>
        <p:nvSpPr>
          <p:cNvPr id="1884" name="Google Shape;1884;p57"/>
          <p:cNvSpPr txBox="1"/>
          <p:nvPr/>
        </p:nvSpPr>
        <p:spPr>
          <a:xfrm>
            <a:off x="5561082" y="391349"/>
            <a:ext cx="6024300" cy="4473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Calibri"/>
                <a:ea typeface="Calibri"/>
                <a:cs typeface="Calibri"/>
                <a:sym typeface="Calibri"/>
              </a:rPr>
              <a:t>Gracias por participar </a:t>
            </a:r>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spcBef>
                <a:spcPts val="0"/>
              </a:spcBef>
              <a:spcAft>
                <a:spcPts val="0"/>
              </a:spcAft>
              <a:buNone/>
            </a:pPr>
            <a:r>
              <a:t/>
            </a:r>
            <a:endParaRPr b="1" sz="2200">
              <a:solidFill>
                <a:schemeClr val="lt1"/>
              </a:solidFill>
              <a:latin typeface="Calibri"/>
              <a:ea typeface="Calibri"/>
              <a:cs typeface="Calibri"/>
              <a:sym typeface="Calibri"/>
            </a:endParaRPr>
          </a:p>
          <a:p>
            <a:pPr indent="0" lvl="0" marL="0" marR="0" rtl="0" algn="ctr">
              <a:lnSpc>
                <a:spcPct val="107500"/>
              </a:lnSpc>
              <a:spcBef>
                <a:spcPts val="0"/>
              </a:spcBef>
              <a:spcAft>
                <a:spcPts val="0"/>
              </a:spcAft>
              <a:buNone/>
            </a:pPr>
            <a:r>
              <a:rPr lang="en-US" sz="2400">
                <a:solidFill>
                  <a:schemeClr val="lt1"/>
                </a:solidFill>
                <a:latin typeface="Calibri"/>
                <a:ea typeface="Calibri"/>
                <a:cs typeface="Calibri"/>
                <a:sym typeface="Calibri"/>
              </a:rPr>
              <a:t>Esperamos que este módulo haya enriquecido tus conocimientos y perfeccionado tu práctica.</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Gracias por su compromiso con una hostelería inteligente, sostenible y centrada en las personas.  Aplique estos conocimientos a su trabajo, lidere con ética y empatía, y deje que la tecnología sirva a las personas con esmero.</a:t>
            </a:r>
            <a:endParaRPr/>
          </a:p>
          <a:p>
            <a:pPr indent="0" lvl="0" marL="0" marR="0" rtl="0" algn="ctr">
              <a:lnSpc>
                <a:spcPct val="107500"/>
              </a:lnSpc>
              <a:spcBef>
                <a:spcPts val="0"/>
              </a:spcBef>
              <a:spcAft>
                <a:spcPts val="0"/>
              </a:spcAft>
              <a:buNone/>
            </a:pPr>
            <a:r>
              <a:t/>
            </a:r>
            <a:endParaRPr sz="24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945383-DED4-4C58-A67F-DAD07C7C0445}"/>
</file>

<file path=customXml/itemProps2.xml><?xml version="1.0" encoding="utf-8"?>
<ds:datastoreItem xmlns:ds="http://schemas.openxmlformats.org/officeDocument/2006/customXml" ds:itemID="{8F875433-3AC1-439B-9858-C743BDAAA1B9}"/>
</file>

<file path=customXml/itemProps3.xml><?xml version="1.0" encoding="utf-8"?>
<ds:datastoreItem xmlns:ds="http://schemas.openxmlformats.org/officeDocument/2006/customXml" ds:itemID="{732BA778-6FA7-4F63-9D34-1419DD74164A}"/>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