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66"/>
  </p:notesMasterIdLst>
  <p:handoutMasterIdLst>
    <p:handoutMasterId r:id="rId67"/>
  </p:handoutMasterIdLst>
  <p:sldIdLst>
    <p:sldId id="4453" r:id="rId5"/>
    <p:sldId id="4449" r:id="rId6"/>
    <p:sldId id="4632" r:id="rId7"/>
    <p:sldId id="4454" r:id="rId8"/>
    <p:sldId id="4549" r:id="rId9"/>
    <p:sldId id="4550" r:id="rId10"/>
    <p:sldId id="4583" r:id="rId11"/>
    <p:sldId id="4322" r:id="rId12"/>
    <p:sldId id="4351" r:id="rId13"/>
    <p:sldId id="4633" r:id="rId14"/>
    <p:sldId id="4352" r:id="rId15"/>
    <p:sldId id="4409" r:id="rId16"/>
    <p:sldId id="4368" r:id="rId17"/>
    <p:sldId id="4370" r:id="rId18"/>
    <p:sldId id="4353" r:id="rId19"/>
    <p:sldId id="4634" r:id="rId20"/>
    <p:sldId id="4358" r:id="rId21"/>
    <p:sldId id="4359" r:id="rId22"/>
    <p:sldId id="4365" r:id="rId23"/>
    <p:sldId id="4367" r:id="rId24"/>
    <p:sldId id="4366" r:id="rId25"/>
    <p:sldId id="4584" r:id="rId26"/>
    <p:sldId id="4561" r:id="rId27"/>
    <p:sldId id="4557" r:id="rId28"/>
    <p:sldId id="4363" r:id="rId29"/>
    <p:sldId id="4372" r:id="rId30"/>
    <p:sldId id="4373" r:id="rId31"/>
    <p:sldId id="4374" r:id="rId32"/>
    <p:sldId id="4585" r:id="rId33"/>
    <p:sldId id="4375" r:id="rId34"/>
    <p:sldId id="4376" r:id="rId35"/>
    <p:sldId id="4377" r:id="rId36"/>
    <p:sldId id="4410" r:id="rId37"/>
    <p:sldId id="4588" r:id="rId38"/>
    <p:sldId id="4379" r:id="rId39"/>
    <p:sldId id="4434" r:id="rId40"/>
    <p:sldId id="4558" r:id="rId41"/>
    <p:sldId id="4385" r:id="rId42"/>
    <p:sldId id="4411" r:id="rId43"/>
    <p:sldId id="4386" r:id="rId44"/>
    <p:sldId id="4412" r:id="rId45"/>
    <p:sldId id="4387" r:id="rId46"/>
    <p:sldId id="4388" r:id="rId47"/>
    <p:sldId id="4389" r:id="rId48"/>
    <p:sldId id="4591" r:id="rId49"/>
    <p:sldId id="4390" r:id="rId50"/>
    <p:sldId id="4391" r:id="rId51"/>
    <p:sldId id="4635" r:id="rId52"/>
    <p:sldId id="4560" r:id="rId53"/>
    <p:sldId id="4590" r:id="rId54"/>
    <p:sldId id="4559" r:id="rId55"/>
    <p:sldId id="4396" r:id="rId56"/>
    <p:sldId id="4397" r:id="rId57"/>
    <p:sldId id="4398" r:id="rId58"/>
    <p:sldId id="4400" r:id="rId59"/>
    <p:sldId id="4401" r:id="rId60"/>
    <p:sldId id="4402" r:id="rId61"/>
    <p:sldId id="4589" r:id="rId62"/>
    <p:sldId id="4520" r:id="rId63"/>
    <p:sldId id="4556" r:id="rId64"/>
    <p:sldId id="4555"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87D042-9BDF-86F4-F575-28E2F75BA5A9}" name="aine hamill" initials="ah" userId="505fde40218565f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62A844"/>
    <a:srgbClr val="0289AE"/>
    <a:srgbClr val="EABB22"/>
    <a:srgbClr val="3D8241"/>
    <a:srgbClr val="06677F"/>
    <a:srgbClr val="EEF1E2"/>
    <a:srgbClr val="DFE1F5"/>
    <a:srgbClr val="D9F1F4"/>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 dt="2026-09-24T14:20:47.0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23" autoAdjust="0"/>
    <p:restoredTop sz="95652" autoAdjust="0"/>
  </p:normalViewPr>
  <p:slideViewPr>
    <p:cSldViewPr snapToGrid="0" snapToObjects="1">
      <p:cViewPr varScale="1">
        <p:scale>
          <a:sx n="102" d="100"/>
          <a:sy n="102" d="100"/>
        </p:scale>
        <p:origin x="232"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74"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a Doherty" userId="S::tara.doherty@atu.ie::7833e4eb-d4b7-4a55-84fa-4aa4a5d5d31e" providerId="AD" clId="Web-{00000000-0000-0000-0000-000000000000}"/>
    <pc:docChg chg="modSld">
      <pc:chgData name="Tara Doherty" userId="S::tara.doherty@atu.ie::7833e4eb-d4b7-4a55-84fa-4aa4a5d5d31e" providerId="AD" clId="Web-{00000000-0000-0000-0000-000000000000}" dt="2026-09-24T14:20:47.086" v="8" actId="1076"/>
      <pc:docMkLst>
        <pc:docMk/>
      </pc:docMkLst>
      <pc:sldChg chg="addSp modSp">
        <pc:chgData name="Tara Doherty" userId="S::tara.doherty@atu.ie::7833e4eb-d4b7-4a55-84fa-4aa4a5d5d31e" providerId="AD" clId="Web-{00000000-0000-0000-0000-000000000000}" dt="2026-09-24T14:20:47.086" v="8" actId="1076"/>
        <pc:sldMkLst>
          <pc:docMk/>
          <pc:sldMk cId="133671287" sldId="4453"/>
        </pc:sldMkLst>
        <pc:spChg chg="mod">
          <ac:chgData name="Tara Doherty" userId="S::tara.doherty@atu.ie::7833e4eb-d4b7-4a55-84fa-4aa4a5d5d31e" providerId="AD" clId="Web-{00000000-0000-0000-0000-000000000000}" dt="2026-09-24T14:20:47.086" v="8" actId="1076"/>
          <ac:spMkLst>
            <pc:docMk/>
            <pc:sldMk cId="133671287" sldId="4453"/>
            <ac:spMk id="5" creationId="{14B54E9D-1A2D-C1E0-8672-268296F86F38}"/>
          </ac:spMkLst>
        </pc:spChg>
        <pc:picChg chg="add mod modCrop">
          <ac:chgData name="Tara Doherty" userId="S::tara.doherty@atu.ie::7833e4eb-d4b7-4a55-84fa-4aa4a5d5d31e" providerId="AD" clId="Web-{00000000-0000-0000-0000-000000000000}" dt="2026-09-24T14:19:28.347" v="3" actId="1076"/>
          <ac:picMkLst>
            <pc:docMk/>
            <pc:sldMk cId="133671287" sldId="4453"/>
            <ac:picMk id="2" creationId="{67D1AC4A-C310-7C3F-7C72-F3FF81A4027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9/24/2026</a:t>
            </a:fld>
            <a:endParaRPr lang="en-US" dirty="0"/>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dirty="0"/>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Ana metin stillerini düzenlemek için tıklayın</a:t>
            </a:r>
          </a:p>
          <a:p>
            <a:pPr lvl="1"/>
            <a:r>
              <a:rPr lang="en-GB"/>
              <a:t>İkinci düzey</a:t>
            </a:r>
          </a:p>
          <a:p>
            <a:pPr lvl="2"/>
            <a:r>
              <a:rPr lang="en-GB"/>
              <a:t>Üçüncü düzey</a:t>
            </a:r>
          </a:p>
          <a:p>
            <a:pPr lvl="3"/>
            <a:r>
              <a:rPr lang="en-GB"/>
              <a:t>Dördüncü düzey</a:t>
            </a:r>
          </a:p>
          <a:p>
            <a:pPr lvl="4"/>
            <a:r>
              <a:rPr lang="en-GB"/>
              <a:t>Beşinci seviye</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dirty="0"/>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ews.com/en/blog/hotel-business-intelligence?utm_source=chatgpt.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altexsoft.com/blog/hotel-property-management-systems-products-and-features/?utm_source=chatgpt.com" TargetMode="External"/><Relationship Id="rId7" Type="http://schemas.openxmlformats.org/officeDocument/2006/relationships/hyperlink" Target="https://www.zerowastescotland.org.uk/resources/your-business-food-dont-throw-it-away?utm_source=chatgpt.com"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worldwildlife.org/publications/hotel-kitchen-fighting-food-waste-in-hotels/?utm_source=chatgpt.com" TargetMode="External"/><Relationship Id="rId5" Type="http://schemas.openxmlformats.org/officeDocument/2006/relationships/hyperlink" Target="https://squareup.com/gb/en/the-bottom-line/operating-your-business/what-pos-system?utm_source=chatgpt.com" TargetMode="External"/><Relationship Id="rId4" Type="http://schemas.openxmlformats.org/officeDocument/2006/relationships/hyperlink" Target="https://www.chowbus.com/blog/what-is-pos-data?utm_source=chatgpt.co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hospitalitynet.org/opinion/4111384.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hospitalitynet.org/opinion/4111384.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pa.ie/media/epa-2020/monitoring-amp-assessment/circular-economy/Food-waste-in-Hotels--Daily-v3.pdf?utm_source=chatgpt.com" TargetMode="External"/><Relationship Id="rId7" Type="http://schemas.openxmlformats.org/officeDocument/2006/relationships/hyperlink" Target="https://www.hospitalitynet.org/news/4125394.html?utm_source=chatgpt.com"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internationalfoodwastecoalition.org/wp-content/uploads/2023/06/IFWC-methodology-Final.pdf?utm_source=chatgpt.com" TargetMode="External"/><Relationship Id="rId5" Type="http://schemas.openxmlformats.org/officeDocument/2006/relationships/hyperlink" Target="https://internationalfoodwastecoalition.org/european-hospitality-and-food-service-sector-reports-20-reduction-in-food-waste/?utm_source=chatgpt.com" TargetMode="External"/><Relationship Id="rId4" Type="http://schemas.openxmlformats.org/officeDocument/2006/relationships/hyperlink" Target="https://savourfood.ie/wp-content/uploads/2023/01/Hotels-Function.pdf?utm_source=chatgpt.com"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internationalfoodwastecoalition.org/european-hospitality-and-food-service-sector-reports-20-reduction-in-food-wast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mews.com/en/blog/hotel-business-intelligence?utm_source=chatgpt.com"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hoteliq.io/hospitality-expertise/is-your-hotel-ready-for-business-intelligence?utm_source=chatgpt.com"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attuneit.ai/blog/hospitality-data-analytics?utm_source=chatgpt.com" TargetMode="External"/><Relationship Id="rId4" Type="http://schemas.openxmlformats.org/officeDocument/2006/relationships/hyperlink" Target="https://www.alvarezandmarsal.com/sites/default/files/2022-09/410822_CPI_THL%20Thought%20Leadership%20Series%20-%20Article%202_Sept%202022_0.pdf?utm_source=chatgpt.com"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demandcalendar.com/blog/data-dilemma-is-the-hospitality-industry-lagging-behind?utm_source=chatgpt.co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mews.com/en/blog/hotel-business-intelligence?utm_source=chatgpt.com"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unevoc.unesco.org/home/BILT+Expert+group+report:+Green+and+digital+skills+for+hospitality+and+tourism?utm_source=chatgpt.com"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gov.uk/government/publications/essential-digital-skills-framework?utm_source=chatgpt.com"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tr.com/data-insights-blog/understanding-your-str-reports-basics?utm_source=chatgpt.com"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str.com/data-insights-blog/what-is-revpar?utm_source=chatgpt.com"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altexsoft.com/blog/revpar-occupancy-rate-adr-hotel-metrics/?utm_source=chatgpt.com"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mews.com/en/blog/hotel-industry-kpis?utm_source=chatgpt.com"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mavrev.co.uk/advice/hotel-revenue-management-kpis-and-metrics-for-measuring-succ/?utm_source=chatgpt.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hospitalitynet.org/news/4126420.html?utm_source=chatgpt.co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smarttourismdestinations.eu/wp-content/uploads/2022/07/Smart-Tourism-Destinations_EU-guide_v1_EN.pdf?utm_source=chatgpt.com"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mavrev.co.uk/advice/hotel-revenue-management-kpis-and-metrics-for-measuring-succ/?utm_source=chatgpt.co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internationalfoodwastecoalition.org/european-hospitality-and-food-service-sector-reports-20-reduction-in-food-waste/?utm_source=chatgpt.com" TargetMode="External"/><Relationship Id="rId2" Type="http://schemas.openxmlformats.org/officeDocument/2006/relationships/slide" Target="../slides/slide43.xml"/><Relationship Id="rId1" Type="http://schemas.openxmlformats.org/officeDocument/2006/relationships/notesMaster" Target="../notesMasters/notesMaster1.xml"/><Relationship Id="rId5" Type="http://schemas.openxmlformats.org/officeDocument/2006/relationships/hyperlink" Target="https://www.unwto.org/sustainable-development" TargetMode="External"/><Relationship Id="rId4" Type="http://schemas.openxmlformats.org/officeDocument/2006/relationships/hyperlink" Target="https://www.epa.ie/media/epa-2020/monitoring-amp-assessment/circular-economy/Food-waste-in-Hotels--Daily-v3.pdf?utm_source=chatgpt.com"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internationalfoodwastecoalition.org/european-hospitality-and-food-service-sector-reports-20-reduction-in-food-waste/"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smarttourismdestinations.eu/wp-content/uploads/2022/07/Smart-Tourism-Destinations_EU-guide_v1_EN.pdf?utm_source=chatgpt.com"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sorourbros.com/hospitality-data/?utm_source=chatgpt.com"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https://www.revfine.com/data-driven-culture-in-hotels-requires-more-than-bi-tools/?utm_source=chatgpt.com" TargetMode="Externa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FCF3-9F8C-E6B0-1AE1-1DCD80010B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04B2D-52D5-2D7B-20B9-2DB534719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A2F8A-43D1-CB4D-AADE-14CEE114F2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EA8F3B-858B-5620-DD27-FFDE0DDB9E6F}"/>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2413197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262626"/>
                </a:solidFill>
              </a:rPr>
              <a:t>Freedman, Mews (2025), </a:t>
            </a:r>
            <a:r>
              <a:rPr lang="en-US" i="1" dirty="0">
                <a:solidFill>
                  <a:srgbClr val="262626"/>
                </a:solidFill>
              </a:rPr>
              <a:t>Otel iş zekası hakkında her şey: Her otelcinin bilmesi gerekenler</a:t>
            </a:r>
            <a:r>
              <a:rPr lang="en-US" dirty="0">
                <a:solidFill>
                  <a:srgbClr val="262626"/>
                </a:solidFill>
              </a:rPr>
              <a:t>.</a:t>
            </a:r>
            <a:r>
              <a:rPr lang="en-US" dirty="0">
                <a:hlinkClick r:id="rId3"/>
              </a:rPr>
              <a:t> https://www.mews.com/en/blog/hotel-business-intelligence</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dirty="0"/>
          </a:p>
        </p:txBody>
      </p:sp>
    </p:spTree>
    <p:extLst>
      <p:ext uri="{BB962C8B-B14F-4D97-AF65-F5344CB8AC3E}">
        <p14:creationId xmlns:p14="http://schemas.microsoft.com/office/powerpoint/2010/main" val="249774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t>AltexSoft – Otel PMS'ye Genel Bakış</a:t>
            </a:r>
            <a:br>
              <a:rPr lang="en-US" dirty="0"/>
            </a:br>
            <a:r>
              <a:rPr lang="en-US" dirty="0">
                <a:hlinkClick r:id="rId3"/>
              </a:rPr>
              <a:t>https://www.altexsoft.com/blog/hotel-property-management-systems-products-and-features/</a:t>
            </a:r>
            <a:endParaRPr lang="en-US" dirty="0"/>
          </a:p>
          <a:p>
            <a:r>
              <a:rPr lang="en-US" b="1" dirty="0"/>
              <a:t>Chowbus – POS verilerinin anlamı</a:t>
            </a:r>
            <a:br>
              <a:rPr lang="en-US" dirty="0"/>
            </a:br>
            <a:r>
              <a:rPr lang="en-US" dirty="0">
                <a:hlinkClick r:id="rId4"/>
              </a:rPr>
              <a:t>https://www.chowbus.com/blog/what-is-pos-data</a:t>
            </a:r>
            <a:endParaRPr lang="en-US" dirty="0"/>
          </a:p>
          <a:p>
            <a:r>
              <a:rPr lang="en-US" b="1" dirty="0"/>
              <a:t>Square – POS sistemi nedir</a:t>
            </a:r>
            <a:br>
              <a:rPr lang="en-US" dirty="0"/>
            </a:br>
            <a:r>
              <a:rPr lang="en-US" dirty="0">
                <a:hlinkClick r:id="rId5"/>
              </a:rPr>
              <a:t>https://squareup.com/gb/en/the-bottom-line/operating-your-business/what-pos-system</a:t>
            </a:r>
            <a:endParaRPr lang="en-US" dirty="0"/>
          </a:p>
          <a:p>
            <a:r>
              <a:rPr lang="en-US" b="1" dirty="0"/>
              <a:t>WWF / Hotel Kitchen – oteller için gıda atığı araç seti</a:t>
            </a:r>
            <a:br>
              <a:rPr lang="en-US" dirty="0"/>
            </a:br>
            <a:r>
              <a:rPr lang="en-US" dirty="0">
                <a:hlinkClick r:id="rId6"/>
              </a:rPr>
              <a:t>https://www.worldwildlife.org/publications/hotel-kitchen-fighting-food-waste-in-hotels/</a:t>
            </a:r>
            <a:endParaRPr lang="en-US" dirty="0"/>
          </a:p>
          <a:p>
            <a:r>
              <a:rPr lang="en-US" b="1" dirty="0"/>
              <a:t>Zero Waste Scotland – “İşiniz gıda, onu çöpe atmayın” araç seti</a:t>
            </a:r>
            <a:br>
              <a:rPr lang="en-US" dirty="0"/>
            </a:br>
            <a:r>
              <a:rPr lang="en-US" dirty="0">
                <a:hlinkClick r:id="rId7"/>
              </a:rPr>
              <a:t>https://www.zerowastescotland.org.uk/resources/your-business-food-dont-throw-it-away</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9</a:t>
            </a:fld>
            <a:endParaRPr lang="en-US" dirty="0"/>
          </a:p>
        </p:txBody>
      </p:sp>
    </p:spTree>
    <p:extLst>
      <p:ext uri="{BB962C8B-B14F-4D97-AF65-F5344CB8AC3E}">
        <p14:creationId xmlns:p14="http://schemas.microsoft.com/office/powerpoint/2010/main" val="2518095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A0F2B-6BC5-6409-EA1B-F103A9600D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08BBD-3CEC-E84D-E1EA-E05DA1FC959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A987F5A-8904-1BDF-E679-99F520F40F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1766BB-E55F-DE1D-D1D0-B69D79053F2C}"/>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1423453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Otel temel performans göstergeleri</a:t>
            </a:r>
            <a:br>
              <a:rPr lang="en-US" dirty="0"/>
            </a:br>
            <a:r>
              <a:rPr lang="en-US" dirty="0"/>
              <a:t>https://str.com/data-insights/resources/hotel-key-performance-indicators</a:t>
            </a:r>
          </a:p>
          <a:p>
            <a:r>
              <a:rPr lang="en-US" dirty="0"/>
              <a:t>OTA Insight – En önemli otel KPI'ları</a:t>
            </a:r>
            <a:br>
              <a:rPr lang="en-US" dirty="0"/>
            </a:br>
            <a:r>
              <a:rPr lang="en-US" dirty="0"/>
              <a:t>https://www.otainsight.com/resources/blog/revenue-management/hotel-kpis</a:t>
            </a:r>
          </a:p>
          <a:p>
            <a:r>
              <a:rPr lang="en-US" dirty="0"/>
              <a:t>SevenRooms – Restoran metrikleri ve ortalama hesap tutarı</a:t>
            </a:r>
            <a:br>
              <a:rPr lang="en-US" dirty="0"/>
            </a:br>
            <a:r>
              <a:rPr lang="en-US" dirty="0"/>
              <a:t>https://sevenrooms.com/en/blog/restaurant-metrics-average-check/</a:t>
            </a:r>
          </a:p>
          <a:p>
            <a:r>
              <a:rPr lang="en-US" dirty="0"/>
              <a:t>HospitalityNet – Otellerde işgücü maliyeti ve bordro KPI'ları</a:t>
            </a:r>
            <a:br>
              <a:rPr lang="en-US" dirty="0"/>
            </a:br>
            <a:r>
              <a:rPr lang="en-US" dirty="0">
                <a:hlinkClick r:id="rId3"/>
              </a:rPr>
              <a:t>https://www.hospitalitynet.org/opinion/4111384.html</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11</a:t>
            </a:fld>
            <a:endParaRPr lang="en-US" dirty="0"/>
          </a:p>
        </p:txBody>
      </p:sp>
    </p:spTree>
    <p:extLst>
      <p:ext uri="{BB962C8B-B14F-4D97-AF65-F5344CB8AC3E}">
        <p14:creationId xmlns:p14="http://schemas.microsoft.com/office/powerpoint/2010/main" val="2379234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Otel temel performans göstergeleri</a:t>
            </a:r>
            <a:br>
              <a:rPr lang="en-US" dirty="0"/>
            </a:br>
            <a:r>
              <a:rPr lang="en-US" dirty="0"/>
              <a:t>https://str.com/data-insights/resources/hotel-key-performance-indicators</a:t>
            </a:r>
          </a:p>
          <a:p>
            <a:r>
              <a:rPr lang="en-US" dirty="0"/>
              <a:t>OTA Insight – En önemli otel KPI'ları</a:t>
            </a:r>
            <a:br>
              <a:rPr lang="en-US" dirty="0"/>
            </a:br>
            <a:r>
              <a:rPr lang="en-US" dirty="0"/>
              <a:t>https://www.otainsight.com/resources/blog/revenue-management/hotel-kpis</a:t>
            </a:r>
          </a:p>
          <a:p>
            <a:r>
              <a:rPr lang="en-US" dirty="0"/>
              <a:t>SevenRooms – Restoran metrikleri ve ortalama hesap tutarı</a:t>
            </a:r>
            <a:br>
              <a:rPr lang="en-US" dirty="0"/>
            </a:br>
            <a:r>
              <a:rPr lang="en-US" dirty="0"/>
              <a:t>https://sevenrooms.com/en/blog/restaurant-metrics-average-check/</a:t>
            </a:r>
          </a:p>
          <a:p>
            <a:r>
              <a:rPr lang="en-US" dirty="0"/>
              <a:t>HospitalityNet – Otellerde işgücü maliyeti ve bordro KPI'ları</a:t>
            </a:r>
            <a:br>
              <a:rPr lang="en-US" dirty="0"/>
            </a:br>
            <a:r>
              <a:rPr lang="en-US" dirty="0">
                <a:hlinkClick r:id="rId3"/>
              </a:rPr>
              <a:t>https://www.hospitalitynet.org/opinion/4111384.html</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dirty="0"/>
          </a:p>
        </p:txBody>
      </p:sp>
    </p:spTree>
    <p:extLst>
      <p:ext uri="{BB962C8B-B14F-4D97-AF65-F5344CB8AC3E}">
        <p14:creationId xmlns:p14="http://schemas.microsoft.com/office/powerpoint/2010/main" val="2079325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EPA İrlanda – Otellerde gıda israfı (kişi başına gıda israfı karşılaştırma değeri)</a:t>
            </a:r>
            <a:br>
              <a:rPr lang="en-US" dirty="0"/>
            </a:br>
            <a:r>
              <a:rPr lang="en-US" dirty="0">
                <a:hlinkClick r:id="rId3"/>
              </a:rPr>
              <a:t>https://www.epa.ie/media/epa-2020/monitoring-amp-assessment/circular-economy/Food-waste-in-Hotels--Daily-v3.pdf</a:t>
            </a:r>
            <a:endParaRPr lang="en-US" dirty="0"/>
          </a:p>
          <a:p>
            <a:pPr>
              <a:buNone/>
            </a:pPr>
            <a:r>
              <a:rPr lang="en-US" dirty="0"/>
              <a:t>Savour Food – Otellerde yemek israfı karşılaştırma ölçütü</a:t>
            </a:r>
            <a:br>
              <a:rPr lang="en-US" dirty="0"/>
            </a:br>
            <a:r>
              <a:rPr lang="en-US" dirty="0">
                <a:hlinkClick r:id="rId4"/>
              </a:rPr>
              <a:t>https://savourfood.ie/wp-content/uploads/2023/01/Hotels-Function.pdf</a:t>
            </a:r>
            <a:endParaRPr lang="en-US" dirty="0"/>
          </a:p>
          <a:p>
            <a:pPr>
              <a:buNone/>
            </a:pPr>
            <a:r>
              <a:rPr lang="en-US" dirty="0"/>
              <a:t>Uluslararası Gıda Atıkları Koalisyonu – Avrupa konaklama ve yemek hizmetleri sektörü, gıda atıklarında %20 azalma bildirdi</a:t>
            </a:r>
            <a:br>
              <a:rPr lang="en-US" dirty="0"/>
            </a:br>
            <a:r>
              <a:rPr lang="en-US" dirty="0">
                <a:hlinkClick r:id="rId5"/>
              </a:rPr>
              <a:t>https://internationalfoodwastecoalition.org/european-hospitality-and-food-service-sector-reports-20-reduction-in-food-waste/</a:t>
            </a:r>
            <a:endParaRPr lang="en-US" dirty="0"/>
          </a:p>
          <a:p>
            <a:pPr>
              <a:buNone/>
            </a:pPr>
            <a:r>
              <a:rPr lang="en-US" dirty="0"/>
              <a:t>Uluslararası Gıda Atığı Koalisyonu – Gıda atığı ölçüm ve raporlama metodolojisi</a:t>
            </a:r>
            <a:br>
              <a:rPr lang="en-US" dirty="0"/>
            </a:br>
            <a:r>
              <a:rPr lang="en-US" dirty="0">
                <a:hlinkClick r:id="rId6"/>
              </a:rPr>
              <a:t>https://internationalfoodwastecoalition.org/wp-content/uploads/2023/06/IFWC-methodology-Final.pdf</a:t>
            </a:r>
            <a:endParaRPr lang="en-US" dirty="0"/>
          </a:p>
          <a:p>
            <a:pPr>
              <a:buNone/>
            </a:pPr>
            <a:r>
              <a:rPr lang="en-US" dirty="0"/>
              <a:t>HospitalityNet / Gıda Atıkları Taahhüdü – otel gıda atığı azaltma vaka çalışması</a:t>
            </a:r>
            <a:br>
              <a:rPr lang="en-US" dirty="0"/>
            </a:br>
            <a:r>
              <a:rPr lang="en-US" dirty="0">
                <a:hlinkClick r:id="rId7"/>
              </a:rPr>
              <a:t>https://www.hospitalitynet.org/news/4125394.html</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13</a:t>
            </a:fld>
            <a:endParaRPr lang="en-US" dirty="0"/>
          </a:p>
        </p:txBody>
      </p:sp>
    </p:spTree>
    <p:extLst>
      <p:ext uri="{BB962C8B-B14F-4D97-AF65-F5344CB8AC3E}">
        <p14:creationId xmlns:p14="http://schemas.microsoft.com/office/powerpoint/2010/main" val="1004088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hlinkClick r:id="rId3"/>
              </a:rPr>
              <a:t>AB HaFS sektörü gıda israfında %20'lik bir azalma bildirdi | IFWC - WRAP EU</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14</a:t>
            </a:fld>
            <a:endParaRPr lang="en-US" dirty="0"/>
          </a:p>
        </p:txBody>
      </p:sp>
    </p:spTree>
    <p:extLst>
      <p:ext uri="{BB962C8B-B14F-4D97-AF65-F5344CB8AC3E}">
        <p14:creationId xmlns:p14="http://schemas.microsoft.com/office/powerpoint/2010/main" val="832622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Avrupa otel performansına ilişkin bilgiler</a:t>
            </a:r>
            <a:br>
              <a:rPr lang="en-US" dirty="0"/>
            </a:br>
            <a:r>
              <a:rPr lang="en-US" dirty="0"/>
              <a:t>https://str.com/data-insights/news/press-releases/europe-hotel-performance</a:t>
            </a:r>
          </a:p>
          <a:p>
            <a:r>
              <a:rPr lang="en-US" dirty="0"/>
              <a:t>Savills – Avrupa otel pazarı ve performans raporları</a:t>
            </a:r>
            <a:br>
              <a:rPr lang="en-US" dirty="0"/>
            </a:br>
            <a:r>
              <a:rPr lang="en-US" dirty="0"/>
              <a:t>https://www.savills.com/research_articles/255800/ (içinde “Avrupa otelleri” veya “Avrupa konaklama sektörü” başlığını arayın)</a:t>
            </a:r>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15</a:t>
            </a:fld>
            <a:endParaRPr lang="en-US" dirty="0"/>
          </a:p>
        </p:txBody>
      </p:sp>
    </p:spTree>
    <p:extLst>
      <p:ext uri="{BB962C8B-B14F-4D97-AF65-F5344CB8AC3E}">
        <p14:creationId xmlns:p14="http://schemas.microsoft.com/office/powerpoint/2010/main" val="3922699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F9400-D64C-9785-AEC0-3F5A20515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4D6096-2BE8-AA78-9A9F-95D0EDC9AAA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D9A36F2-7491-ED6F-C24F-614DA1A4E5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565039-1850-405A-4D08-A30CF5598BF9}"/>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30511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Mews – Otel iş zekası hakkında her şey</a:t>
            </a:r>
            <a:br>
              <a:rPr lang="en-US" dirty="0"/>
            </a:br>
            <a:r>
              <a:rPr lang="en-US" dirty="0">
                <a:hlinkClick r:id="rId3"/>
              </a:rPr>
              <a:t>https://www.mews.com/en/blog/hotel-business-intelligence</a:t>
            </a:r>
            <a:endParaRPr lang="en-US" dirty="0"/>
          </a:p>
          <a:p>
            <a:pPr>
              <a:buNone/>
            </a:pPr>
            <a:r>
              <a:rPr lang="en-US" dirty="0"/>
              <a:t>STR – Otel temel performans göstergeleri</a:t>
            </a:r>
            <a:br>
              <a:rPr lang="en-US" dirty="0"/>
            </a:br>
            <a:r>
              <a:rPr lang="en-US" dirty="0"/>
              <a:t>https://str.com/data-insights/resources/hotel-key-performance-indicators</a:t>
            </a:r>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17</a:t>
            </a:fld>
            <a:endParaRPr lang="en-US" dirty="0"/>
          </a:p>
        </p:txBody>
      </p:sp>
    </p:spTree>
    <p:extLst>
      <p:ext uri="{BB962C8B-B14F-4D97-AF65-F5344CB8AC3E}">
        <p14:creationId xmlns:p14="http://schemas.microsoft.com/office/powerpoint/2010/main" val="3050666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HospitalityNet – “Yapay zeka destekli otel gelir yönetimi hakkındaki mitleri çürütmek”</a:t>
            </a:r>
            <a:br>
              <a:rPr lang="en-US" dirty="0"/>
            </a:br>
            <a:r>
              <a:rPr lang="en-US" dirty="0"/>
              <a:t>https://www.hospitalitynet.org/opinion/4118687.html</a:t>
            </a:r>
          </a:p>
          <a:p>
            <a:pPr>
              <a:buNone/>
            </a:pPr>
            <a:r>
              <a:rPr lang="en-US" dirty="0"/>
              <a:t>hoteliQ – “Oteliniz iş zekasına hazır mı?”</a:t>
            </a:r>
            <a:br>
              <a:rPr lang="en-US" dirty="0"/>
            </a:br>
            <a:r>
              <a:rPr lang="en-US" dirty="0">
                <a:hlinkClick r:id="rId3"/>
              </a:rPr>
              <a:t>https://www.hoteliq.io/hospitality-expertise/is-your-hotel-ready-for-business-intelligence</a:t>
            </a:r>
            <a:endParaRPr lang="en-US" dirty="0"/>
          </a:p>
          <a:p>
            <a:pPr>
              <a:buNone/>
            </a:pPr>
            <a:r>
              <a:rPr lang="en-US" dirty="0"/>
              <a:t>Alvarez &amp; Marsal – </a:t>
            </a:r>
            <a:r>
              <a:rPr lang="en-US" i="1" dirty="0"/>
              <a:t>Dayanıklılık: Otel İş Gücü Optimizasyonu </a:t>
            </a:r>
            <a:r>
              <a:rPr lang="en-US" dirty="0"/>
              <a:t>(veri kalitesi ve “çöp girerse çöp çıkar”)</a:t>
            </a:r>
            <a:br>
              <a:rPr lang="en-US" dirty="0"/>
            </a:br>
            <a:r>
              <a:rPr lang="en-US" dirty="0">
                <a:hlinkClick r:id="rId4"/>
              </a:rPr>
              <a:t>https://www.alvarezandmarsal.com/sites/default/files/2022-09/410822_CPI_THL%20Thought%20Leadership%20Series%20-%20Article%202_Sept%202022_0.pdf</a:t>
            </a:r>
            <a:endParaRPr lang="en-US" dirty="0"/>
          </a:p>
          <a:p>
            <a:pPr>
              <a:buNone/>
            </a:pPr>
            <a:r>
              <a:rPr lang="en-US" dirty="0"/>
              <a:t>Attune IT – “Konaklama sektöründe veri analitiği: ‘çöp girerse çöp çıkar’dan akıllı kararlara”</a:t>
            </a:r>
            <a:br>
              <a:rPr lang="en-US" dirty="0"/>
            </a:br>
            <a:r>
              <a:rPr lang="en-US" dirty="0">
                <a:hlinkClick r:id="rId5"/>
              </a:rPr>
              <a:t>https://attuneit.ai/blog/hospitality-data-analytics</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18</a:t>
            </a:fld>
            <a:endParaRPr lang="en-US" dirty="0"/>
          </a:p>
        </p:txBody>
      </p:sp>
    </p:spTree>
    <p:extLst>
      <p:ext uri="{BB962C8B-B14F-4D97-AF65-F5344CB8AC3E}">
        <p14:creationId xmlns:p14="http://schemas.microsoft.com/office/powerpoint/2010/main" val="1639964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Talep Takvimi – Veri İkilemi: Konaklama Sektörü Geride mi Kalıyor?</a:t>
            </a:r>
            <a:br>
              <a:rPr lang="en-US" dirty="0"/>
            </a:br>
            <a:r>
              <a:rPr lang="en-US" dirty="0">
                <a:hlinkClick r:id="rId3"/>
              </a:rPr>
              <a:t>https://www.demandcalendar.com/blog/data-dilemma-is-the-hospitality-industry-lagging-behind</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19</a:t>
            </a:fld>
            <a:endParaRPr lang="en-US" dirty="0"/>
          </a:p>
        </p:txBody>
      </p:sp>
    </p:spTree>
    <p:extLst>
      <p:ext uri="{BB962C8B-B14F-4D97-AF65-F5344CB8AC3E}">
        <p14:creationId xmlns:p14="http://schemas.microsoft.com/office/powerpoint/2010/main" val="1501309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4A439-74AC-6F4F-9475-6281E404E9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9643E-814C-D673-A58E-630960BAFDB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51F2E67-99FC-F5D7-16A5-E50F3DA6357D}"/>
              </a:ext>
            </a:extLst>
          </p:cNvPr>
          <p:cNvSpPr>
            <a:spLocks noGrp="1"/>
          </p:cNvSpPr>
          <p:nvPr>
            <p:ph type="body" idx="1"/>
          </p:nvPr>
        </p:nvSpPr>
        <p:spPr/>
        <p:txBody>
          <a:bodyPr/>
          <a:lstStyle/>
          <a:p>
            <a:r>
              <a:rPr lang="en-US" dirty="0"/>
              <a:t>Mews – Otel iş zekası hakkında her şey</a:t>
            </a:r>
            <a:br>
              <a:rPr lang="en-US" dirty="0"/>
            </a:br>
            <a:r>
              <a:rPr lang="en-US" dirty="0">
                <a:hlinkClick r:id="rId3"/>
              </a:rPr>
              <a:t>https://www.mews.com/en/blog/hotel-business-intelligence</a:t>
            </a:r>
            <a:endParaRPr lang="en-US" dirty="0"/>
          </a:p>
          <a:p>
            <a:r>
              <a:rPr lang="en-US" dirty="0"/>
              <a:t>STR – Otel temel performans göstergeleri</a:t>
            </a:r>
            <a:br>
              <a:rPr lang="en-US" dirty="0"/>
            </a:br>
            <a:r>
              <a:rPr lang="en-US" dirty="0"/>
              <a:t>https://str.com/data-insights/resources/hotel-key-performance-indicators</a:t>
            </a:r>
          </a:p>
          <a:p>
            <a:r>
              <a:rPr lang="en-US" dirty="0"/>
              <a:t>UNESCO-UNEVOC – Konaklama ve turizm için yeşil ve dijital beceriler</a:t>
            </a:r>
            <a:br>
              <a:rPr lang="en-US" dirty="0"/>
            </a:br>
            <a:r>
              <a:rPr lang="en-US" dirty="0">
                <a:hlinkClick r:id="rId4"/>
              </a:rPr>
              <a:t>https://unevoc.unesco.org/home/BILT%2BExpert%2Bgroup%2Breport%3A%2BGreen%2Band%2Bdigital%2Bskills%2Bfor%2Bhospitality%2Band%2Btourism</a:t>
            </a:r>
            <a:endParaRPr lang="en-US" dirty="0"/>
          </a:p>
          <a:p>
            <a:endParaRPr lang="en-GB" dirty="0"/>
          </a:p>
        </p:txBody>
      </p:sp>
      <p:sp>
        <p:nvSpPr>
          <p:cNvPr id="4" name="Slide Number Placeholder 3">
            <a:extLst>
              <a:ext uri="{FF2B5EF4-FFF2-40B4-BE49-F238E27FC236}">
                <a16:creationId xmlns:a16="http://schemas.microsoft.com/office/drawing/2014/main" id="{1B8B2447-0151-16A0-E024-1B576D0010EB}"/>
              </a:ext>
            </a:extLst>
          </p:cNvPr>
          <p:cNvSpPr>
            <a:spLocks noGrp="1"/>
          </p:cNvSpPr>
          <p:nvPr>
            <p:ph type="sldNum" sz="quarter" idx="5"/>
          </p:nvPr>
        </p:nvSpPr>
        <p:spPr/>
        <p:txBody>
          <a:bodyPr/>
          <a:lstStyle/>
          <a:p>
            <a:fld id="{4BE5DE82-CF29-044D-9158-06A811149881}" type="slidenum">
              <a:rPr lang="en-US" smtClean="0"/>
              <a:t>22</a:t>
            </a:fld>
            <a:endParaRPr lang="en-US" dirty="0"/>
          </a:p>
        </p:txBody>
      </p:sp>
    </p:spTree>
    <p:extLst>
      <p:ext uri="{BB962C8B-B14F-4D97-AF65-F5344CB8AC3E}">
        <p14:creationId xmlns:p14="http://schemas.microsoft.com/office/powerpoint/2010/main" val="1087358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68DF6-D45C-6696-9FB4-360B38A6D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E425B-98DE-3B99-9C0F-19A319092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03AB0B-10B7-6B02-80C4-15F6D7ECE6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9CD1EC-2C26-2B9B-70AC-FFA45202F2F9}"/>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881619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B8A0A-9666-2851-3B45-2DDFDDC36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07CDE-D1DA-A04E-1639-DBE5A12588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D6CD2-99C0-C220-EF3A-9D3A224BFF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25EF75-A677-FF77-C499-FB8629B43057}"/>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3214684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UNESCO-UNEVOC (2024), </a:t>
            </a:r>
            <a:r>
              <a:rPr lang="en-US" i="1" dirty="0"/>
              <a:t>Konaklama ve turizm sektörü için yeşil ve dijital beceriler</a:t>
            </a:r>
            <a:r>
              <a:rPr lang="en-US" dirty="0"/>
              <a:t>;</a:t>
            </a:r>
            <a:br>
              <a:rPr lang="en-US" dirty="0"/>
            </a:br>
            <a:r>
              <a:rPr lang="en-US" dirty="0"/>
              <a:t>Birleşik Krallık Eğitim Bakanlığı (2019), </a:t>
            </a:r>
            <a:r>
              <a:rPr lang="en-US" i="1" dirty="0"/>
              <a:t>Temel Dijital Beceriler Çerçevesi</a:t>
            </a:r>
            <a:r>
              <a:rPr lang="en-US" dirty="0"/>
              <a:t>.</a:t>
            </a:r>
            <a:br>
              <a:rPr lang="en-US" dirty="0"/>
            </a:br>
            <a:r>
              <a:rPr lang="en-US" dirty="0"/>
              <a:t>https://unesdoc.unesco.org/ark:/48223/pf0000391115</a:t>
            </a:r>
            <a:br>
              <a:rPr lang="en-US" dirty="0"/>
            </a:br>
            <a:r>
              <a:rPr lang="en-US" dirty="0">
                <a:hlinkClick r:id="rId3"/>
              </a:rPr>
              <a:t>https://www.gov.uk/government/publications/essential-digital-skills-framework</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25</a:t>
            </a:fld>
            <a:endParaRPr lang="en-US" dirty="0"/>
          </a:p>
        </p:txBody>
      </p:sp>
    </p:spTree>
    <p:extLst>
      <p:ext uri="{BB962C8B-B14F-4D97-AF65-F5344CB8AC3E}">
        <p14:creationId xmlns:p14="http://schemas.microsoft.com/office/powerpoint/2010/main" val="3429942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STR raporlarınızı anlamak: temel bilgiler</a:t>
            </a:r>
            <a:br>
              <a:rPr lang="en-US" dirty="0"/>
            </a:br>
            <a:r>
              <a:rPr lang="en-US" dirty="0">
                <a:hlinkClick r:id="rId3"/>
              </a:rPr>
              <a:t>https://str.com/data-insights-blog/understanding-your-str-reports-basics</a:t>
            </a:r>
            <a:br>
              <a:rPr lang="en-US" dirty="0"/>
            </a:br>
            <a:r>
              <a:rPr lang="en-US" dirty="0"/>
              <a:t>STR – RevPAR nedir?</a:t>
            </a:r>
            <a:br>
              <a:rPr lang="en-US" dirty="0"/>
            </a:br>
            <a:r>
              <a:rPr lang="en-US" dirty="0">
                <a:hlinkClick r:id="rId4"/>
              </a:rPr>
              <a:t>https://str.com/data-insights-blog/what-is-revpar</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26</a:t>
            </a:fld>
            <a:endParaRPr lang="en-US" dirty="0"/>
          </a:p>
        </p:txBody>
      </p:sp>
    </p:spTree>
    <p:extLst>
      <p:ext uri="{BB962C8B-B14F-4D97-AF65-F5344CB8AC3E}">
        <p14:creationId xmlns:p14="http://schemas.microsoft.com/office/powerpoint/2010/main" val="1765936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27</a:t>
            </a:fld>
            <a:endParaRPr lang="en-US" dirty="0"/>
          </a:p>
        </p:txBody>
      </p:sp>
    </p:spTree>
    <p:extLst>
      <p:ext uri="{BB962C8B-B14F-4D97-AF65-F5344CB8AC3E}">
        <p14:creationId xmlns:p14="http://schemas.microsoft.com/office/powerpoint/2010/main" val="4282013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71E3F-C155-436E-BBC2-90A789B17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93F68-9881-84E1-9070-01F3E929E29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1D29F34-FAEB-4D7A-8890-5FF09641A85F}"/>
              </a:ext>
            </a:extLst>
          </p:cNvPr>
          <p:cNvSpPr>
            <a:spLocks noGrp="1"/>
          </p:cNvSpPr>
          <p:nvPr>
            <p:ph type="body" idx="1"/>
          </p:nvPr>
        </p:nvSpPr>
        <p:spPr/>
        <p:txBody>
          <a:bodyPr/>
          <a:lstStyle/>
          <a:p>
            <a:r>
              <a:rPr lang="en-US" dirty="0"/>
              <a:t>AltexSoft – </a:t>
            </a:r>
            <a:r>
              <a:rPr lang="en-US" i="1" dirty="0"/>
              <a:t>RevPAR, doluluk oranı ve ortalama oda fiyatı: otel göstergeleri</a:t>
            </a:r>
            <a:br>
              <a:rPr lang="en-US" dirty="0"/>
            </a:br>
            <a:r>
              <a:rPr lang="en-US" dirty="0">
                <a:hlinkClick r:id="rId3"/>
              </a:rPr>
              <a:t>https://www.altexsoft.com/blog/revpar-occupancy-rate-adr-hotel-metrics/</a:t>
            </a:r>
            <a:br>
              <a:rPr lang="en-US" dirty="0"/>
            </a:br>
            <a:r>
              <a:rPr lang="en-US" dirty="0"/>
              <a:t>Mews – </a:t>
            </a:r>
            <a:r>
              <a:rPr lang="en-US" i="1" dirty="0"/>
              <a:t>Otelcilik sektörü KPI'ları</a:t>
            </a:r>
            <a:br>
              <a:rPr lang="en-US" dirty="0"/>
            </a:br>
            <a:r>
              <a:rPr lang="en-US" dirty="0">
                <a:hlinkClick r:id="rId4"/>
              </a:rPr>
              <a:t>https://www.mews.com/en/blog/hotel-industry-kpis</a:t>
            </a:r>
            <a:endParaRPr lang="en-GB" dirty="0"/>
          </a:p>
        </p:txBody>
      </p:sp>
      <p:sp>
        <p:nvSpPr>
          <p:cNvPr id="4" name="Slide Number Placeholder 3">
            <a:extLst>
              <a:ext uri="{FF2B5EF4-FFF2-40B4-BE49-F238E27FC236}">
                <a16:creationId xmlns:a16="http://schemas.microsoft.com/office/drawing/2014/main" id="{55FE4DE1-8EA2-3DC3-D3BC-32AA92DC8287}"/>
              </a:ext>
            </a:extLst>
          </p:cNvPr>
          <p:cNvSpPr>
            <a:spLocks noGrp="1"/>
          </p:cNvSpPr>
          <p:nvPr>
            <p:ph type="sldNum" sz="quarter" idx="5"/>
          </p:nvPr>
        </p:nvSpPr>
        <p:spPr/>
        <p:txBody>
          <a:bodyPr/>
          <a:lstStyle/>
          <a:p>
            <a:fld id="{4BE5DE82-CF29-044D-9158-06A811149881}" type="slidenum">
              <a:rPr lang="en-US" smtClean="0"/>
              <a:t>28</a:t>
            </a:fld>
            <a:endParaRPr lang="en-US" dirty="0"/>
          </a:p>
        </p:txBody>
      </p:sp>
    </p:spTree>
    <p:extLst>
      <p:ext uri="{BB962C8B-B14F-4D97-AF65-F5344CB8AC3E}">
        <p14:creationId xmlns:p14="http://schemas.microsoft.com/office/powerpoint/2010/main" val="22606214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2F33F-6B69-171A-7BC5-A1074AE5E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B0C83-7742-4529-E999-49B0F42571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2E796-ACC4-0412-CA6A-C3AB2C7718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5137D9-7C87-7C3B-433E-3EF344E90742}"/>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4106860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0114-615A-2A6C-4F66-8A013526D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C3A257-5014-70BB-0F0A-C6A61769F4A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3547412-DCD4-5DB3-69D7-CA45A3120505}"/>
              </a:ext>
            </a:extLst>
          </p:cNvPr>
          <p:cNvSpPr>
            <a:spLocks noGrp="1"/>
          </p:cNvSpPr>
          <p:nvPr>
            <p:ph type="body" idx="1"/>
          </p:nvPr>
        </p:nvSpPr>
        <p:spPr/>
        <p:txBody>
          <a:bodyPr/>
          <a:lstStyle/>
          <a:p>
            <a:pPr>
              <a:buNone/>
            </a:pPr>
            <a:r>
              <a:rPr lang="en-US" dirty="0"/>
              <a:t>STR – Otel temel performans göstergeleri</a:t>
            </a:r>
            <a:br>
              <a:rPr lang="en-US" dirty="0"/>
            </a:br>
            <a:r>
              <a:rPr lang="en-US" dirty="0"/>
              <a:t>https://str.com/data-insights/resources/hotel-key-performance-indicators</a:t>
            </a:r>
            <a:br>
              <a:rPr lang="en-US" dirty="0"/>
            </a:br>
            <a:r>
              <a:rPr lang="en-US" dirty="0"/>
              <a:t>MavREV – </a:t>
            </a:r>
            <a:r>
              <a:rPr lang="en-US" i="1" dirty="0"/>
              <a:t>Otel gelir yönetimi KPI'ları ve metrikleri</a:t>
            </a:r>
            <a:br>
              <a:rPr lang="en-US" dirty="0"/>
            </a:br>
            <a:r>
              <a:rPr lang="en-US" dirty="0">
                <a:hlinkClick r:id="rId3"/>
              </a:rPr>
              <a:t>https://mavrev.co.uk/advice/hotel-revenue-management-kpis-and-metrics-for-measuring-succ/</a:t>
            </a:r>
            <a:endParaRPr lang="en-US" dirty="0"/>
          </a:p>
          <a:p>
            <a:endParaRPr lang="en-GB" dirty="0"/>
          </a:p>
        </p:txBody>
      </p:sp>
      <p:sp>
        <p:nvSpPr>
          <p:cNvPr id="4" name="Slide Number Placeholder 3">
            <a:extLst>
              <a:ext uri="{FF2B5EF4-FFF2-40B4-BE49-F238E27FC236}">
                <a16:creationId xmlns:a16="http://schemas.microsoft.com/office/drawing/2014/main" id="{067BC8C7-F361-BBC8-DFE0-DDAB7B1D44E1}"/>
              </a:ext>
            </a:extLst>
          </p:cNvPr>
          <p:cNvSpPr>
            <a:spLocks noGrp="1"/>
          </p:cNvSpPr>
          <p:nvPr>
            <p:ph type="sldNum" sz="quarter" idx="5"/>
          </p:nvPr>
        </p:nvSpPr>
        <p:spPr/>
        <p:txBody>
          <a:bodyPr/>
          <a:lstStyle/>
          <a:p>
            <a:fld id="{4BE5DE82-CF29-044D-9158-06A811149881}" type="slidenum">
              <a:rPr lang="en-US" smtClean="0"/>
              <a:t>30</a:t>
            </a:fld>
            <a:endParaRPr lang="en-US" dirty="0"/>
          </a:p>
        </p:txBody>
      </p:sp>
    </p:spTree>
    <p:extLst>
      <p:ext uri="{BB962C8B-B14F-4D97-AF65-F5344CB8AC3E}">
        <p14:creationId xmlns:p14="http://schemas.microsoft.com/office/powerpoint/2010/main" val="360435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3275A-D3F1-A232-E5C4-CE10DBCA3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9D2A5-ED5B-509D-7EF7-25C7106B600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FF11DDC-3010-69D4-DFE8-F5ED32A5AE85}"/>
              </a:ext>
            </a:extLst>
          </p:cNvPr>
          <p:cNvSpPr>
            <a:spLocks noGrp="1"/>
          </p:cNvSpPr>
          <p:nvPr>
            <p:ph type="body" idx="1"/>
          </p:nvPr>
        </p:nvSpPr>
        <p:spPr/>
        <p:txBody>
          <a:bodyPr/>
          <a:lstStyle/>
          <a:p>
            <a:pPr>
              <a:buNone/>
            </a:pPr>
            <a:r>
              <a:rPr lang="en-US" dirty="0"/>
              <a:t>HospitalityNet –</a:t>
            </a:r>
            <a:r>
              <a:rPr lang="en-US" i="1" dirty="0"/>
              <a:t> 12 otel performans göstergesini hesaplama ve iyileştirme</a:t>
            </a:r>
            <a:br>
              <a:rPr lang="en-US" dirty="0"/>
            </a:br>
            <a:r>
              <a:rPr lang="en-US" dirty="0">
                <a:hlinkClick r:id="rId3"/>
              </a:rPr>
              <a:t>https://www.hospitalitynet.org/news/4126420.html</a:t>
            </a:r>
            <a:endParaRPr lang="en-US" dirty="0"/>
          </a:p>
          <a:p>
            <a:endParaRPr lang="en-GB" dirty="0"/>
          </a:p>
        </p:txBody>
      </p:sp>
      <p:sp>
        <p:nvSpPr>
          <p:cNvPr id="4" name="Slide Number Placeholder 3">
            <a:extLst>
              <a:ext uri="{FF2B5EF4-FFF2-40B4-BE49-F238E27FC236}">
                <a16:creationId xmlns:a16="http://schemas.microsoft.com/office/drawing/2014/main" id="{3EB99D65-41C4-FB68-2ACA-8EA0FFF89DBE}"/>
              </a:ext>
            </a:extLst>
          </p:cNvPr>
          <p:cNvSpPr>
            <a:spLocks noGrp="1"/>
          </p:cNvSpPr>
          <p:nvPr>
            <p:ph type="sldNum" sz="quarter" idx="5"/>
          </p:nvPr>
        </p:nvSpPr>
        <p:spPr/>
        <p:txBody>
          <a:bodyPr/>
          <a:lstStyle/>
          <a:p>
            <a:fld id="{4BE5DE82-CF29-044D-9158-06A811149881}" type="slidenum">
              <a:rPr lang="en-US" smtClean="0"/>
              <a:t>31</a:t>
            </a:fld>
            <a:endParaRPr lang="en-US" dirty="0"/>
          </a:p>
        </p:txBody>
      </p:sp>
    </p:spTree>
    <p:extLst>
      <p:ext uri="{BB962C8B-B14F-4D97-AF65-F5344CB8AC3E}">
        <p14:creationId xmlns:p14="http://schemas.microsoft.com/office/powerpoint/2010/main" val="3558629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4548F-820F-C44C-A780-2CF14C05B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C32F2-5C12-C228-4F5F-B8898ECD2502}"/>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6B1EB37E-BD3F-D3D3-F6AC-826A3FC986A9}"/>
              </a:ext>
            </a:extLst>
          </p:cNvPr>
          <p:cNvSpPr>
            <a:spLocks noGrp="1"/>
          </p:cNvSpPr>
          <p:nvPr>
            <p:ph type="body" idx="1"/>
          </p:nvPr>
        </p:nvSpPr>
        <p:spPr/>
        <p:txBody>
          <a:bodyPr/>
          <a:lstStyle/>
          <a:p>
            <a:pPr>
              <a:buNone/>
            </a:pPr>
            <a:r>
              <a:rPr lang="fr-FR" dirty="0"/>
              <a:t>AB Akıllı Turizm Destinasyonları – </a:t>
            </a:r>
            <a:r>
              <a:rPr lang="fr-FR" i="1" dirty="0"/>
              <a:t>Turizm destinasyonları için veriler hakkında AB kılavuzu</a:t>
            </a:r>
            <a:br>
              <a:rPr lang="fr-FR" dirty="0"/>
            </a:br>
            <a:r>
              <a:rPr lang="fr-FR" dirty="0">
                <a:hlinkClick r:id="rId3"/>
              </a:rPr>
              <a:t>https://smarttourismdestinations.eu/wp-content/uploads/2022/07/Smart-Tourism-Destinations_EU-guide_v1_EN.pdf</a:t>
            </a:r>
            <a:endParaRPr lang="fr-FR" dirty="0"/>
          </a:p>
          <a:p>
            <a:endParaRPr lang="en-GB" dirty="0"/>
          </a:p>
        </p:txBody>
      </p:sp>
      <p:sp>
        <p:nvSpPr>
          <p:cNvPr id="4" name="Slide Number Placeholder 3">
            <a:extLst>
              <a:ext uri="{FF2B5EF4-FFF2-40B4-BE49-F238E27FC236}">
                <a16:creationId xmlns:a16="http://schemas.microsoft.com/office/drawing/2014/main" id="{FDD76CB8-B95C-2240-6509-42077E06F560}"/>
              </a:ext>
            </a:extLst>
          </p:cNvPr>
          <p:cNvSpPr>
            <a:spLocks noGrp="1"/>
          </p:cNvSpPr>
          <p:nvPr>
            <p:ph type="sldNum" sz="quarter" idx="5"/>
          </p:nvPr>
        </p:nvSpPr>
        <p:spPr/>
        <p:txBody>
          <a:bodyPr/>
          <a:lstStyle/>
          <a:p>
            <a:fld id="{4BE5DE82-CF29-044D-9158-06A811149881}" type="slidenum">
              <a:rPr lang="en-US" smtClean="0"/>
              <a:t>32</a:t>
            </a:fld>
            <a:endParaRPr lang="en-US" dirty="0"/>
          </a:p>
        </p:txBody>
      </p:sp>
    </p:spTree>
    <p:extLst>
      <p:ext uri="{BB962C8B-B14F-4D97-AF65-F5344CB8AC3E}">
        <p14:creationId xmlns:p14="http://schemas.microsoft.com/office/powerpoint/2010/main" val="6403246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0114-615A-2A6C-4F66-8A013526D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C3A257-5014-70BB-0F0A-C6A61769F4A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3547412-DCD4-5DB3-69D7-CA45A3120505}"/>
              </a:ext>
            </a:extLst>
          </p:cNvPr>
          <p:cNvSpPr>
            <a:spLocks noGrp="1"/>
          </p:cNvSpPr>
          <p:nvPr>
            <p:ph type="body" idx="1"/>
          </p:nvPr>
        </p:nvSpPr>
        <p:spPr/>
        <p:txBody>
          <a:bodyPr/>
          <a:lstStyle/>
          <a:p>
            <a:pPr>
              <a:buNone/>
            </a:pPr>
            <a:r>
              <a:rPr lang="en-US" dirty="0"/>
              <a:t>STR – Otel temel performans göstergeleri</a:t>
            </a:r>
            <a:br>
              <a:rPr lang="en-US" dirty="0"/>
            </a:br>
            <a:r>
              <a:rPr lang="en-US" dirty="0"/>
              <a:t>https://str.com/data-insights/resources/hotel-key-performance-indicators</a:t>
            </a:r>
            <a:br>
              <a:rPr lang="en-US" dirty="0"/>
            </a:br>
            <a:r>
              <a:rPr lang="en-US" dirty="0"/>
              <a:t>MavREV – </a:t>
            </a:r>
            <a:r>
              <a:rPr lang="en-US" i="1" dirty="0"/>
              <a:t>Otel gelir yönetimi KPI'ları ve metrikleri</a:t>
            </a:r>
            <a:br>
              <a:rPr lang="en-US" dirty="0"/>
            </a:br>
            <a:r>
              <a:rPr lang="en-US" dirty="0">
                <a:hlinkClick r:id="rId3"/>
              </a:rPr>
              <a:t>https://mavrev.co.uk/advice/hotel-revenue-management-kpis-and-metrics-for-measuring-succ/</a:t>
            </a:r>
            <a:endParaRPr lang="en-US" dirty="0"/>
          </a:p>
          <a:p>
            <a:endParaRPr lang="en-GB" dirty="0"/>
          </a:p>
        </p:txBody>
      </p:sp>
      <p:sp>
        <p:nvSpPr>
          <p:cNvPr id="4" name="Slide Number Placeholder 3">
            <a:extLst>
              <a:ext uri="{FF2B5EF4-FFF2-40B4-BE49-F238E27FC236}">
                <a16:creationId xmlns:a16="http://schemas.microsoft.com/office/drawing/2014/main" id="{067BC8C7-F361-BBC8-DFE0-DDAB7B1D44E1}"/>
              </a:ext>
            </a:extLst>
          </p:cNvPr>
          <p:cNvSpPr>
            <a:spLocks noGrp="1"/>
          </p:cNvSpPr>
          <p:nvPr>
            <p:ph type="sldNum" sz="quarter" idx="5"/>
          </p:nvPr>
        </p:nvSpPr>
        <p:spPr/>
        <p:txBody>
          <a:bodyPr/>
          <a:lstStyle/>
          <a:p>
            <a:fld id="{4BE5DE82-CF29-044D-9158-06A811149881}" type="slidenum">
              <a:rPr lang="en-US" smtClean="0"/>
              <a:t>33</a:t>
            </a:fld>
            <a:endParaRPr lang="en-US" dirty="0"/>
          </a:p>
        </p:txBody>
      </p:sp>
    </p:spTree>
    <p:extLst>
      <p:ext uri="{BB962C8B-B14F-4D97-AF65-F5344CB8AC3E}">
        <p14:creationId xmlns:p14="http://schemas.microsoft.com/office/powerpoint/2010/main" val="3757439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0347B-646D-9440-A1B8-017265CD7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AAA94-525C-0F15-1B20-3A211636F98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09A46612-9EB3-238C-7279-776E9F2819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E03A484-483C-549D-A770-44318EAC1223}"/>
              </a:ext>
            </a:extLst>
          </p:cNvPr>
          <p:cNvSpPr>
            <a:spLocks noGrp="1"/>
          </p:cNvSpPr>
          <p:nvPr>
            <p:ph type="sldNum" sz="quarter" idx="5"/>
          </p:nvPr>
        </p:nvSpPr>
        <p:spPr/>
        <p:txBody>
          <a:bodyPr/>
          <a:lstStyle/>
          <a:p>
            <a:fld id="{4BE5DE82-CF29-044D-9158-06A811149881}" type="slidenum">
              <a:rPr lang="en-US" smtClean="0"/>
              <a:t>34</a:t>
            </a:fld>
            <a:endParaRPr lang="en-US" dirty="0"/>
          </a:p>
        </p:txBody>
      </p:sp>
    </p:spTree>
    <p:extLst>
      <p:ext uri="{BB962C8B-B14F-4D97-AF65-F5344CB8AC3E}">
        <p14:creationId xmlns:p14="http://schemas.microsoft.com/office/powerpoint/2010/main" val="1338654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BE5DE82-CF29-044D-9158-06A811149881}" type="slidenum">
              <a:rPr lang="en-US" smtClean="0"/>
              <a:t>36</a:t>
            </a:fld>
            <a:endParaRPr lang="en-US" dirty="0"/>
          </a:p>
        </p:txBody>
      </p:sp>
    </p:spTree>
    <p:extLst>
      <p:ext uri="{BB962C8B-B14F-4D97-AF65-F5344CB8AC3E}">
        <p14:creationId xmlns:p14="http://schemas.microsoft.com/office/powerpoint/2010/main" val="31644608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C1D1-4C9A-520C-FFBB-9B40D0BA4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D18DD-6276-29B6-A8B8-5C3F6046D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3484F0-5BC7-7641-A168-E8FF89E4C0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1D2D17-1A04-10D6-0489-BFFC8F1308BC}"/>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515415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a:t>
            </a:r>
            <a:r>
              <a:rPr lang="en-US" i="1" dirty="0"/>
              <a:t>STR raporlarınızı anlamak: temel bilgiler</a:t>
            </a:r>
            <a:br>
              <a:rPr lang="en-US" dirty="0"/>
            </a:br>
            <a:r>
              <a:rPr lang="en-US" dirty="0"/>
              <a:t>AltexSoft – </a:t>
            </a:r>
            <a:r>
              <a:rPr lang="en-US" i="1" dirty="0"/>
              <a:t>RevPAR, ADR ve diğer temel otel metrikleri ve KPI'lar</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38</a:t>
            </a:fld>
            <a:endParaRPr lang="en-US" dirty="0"/>
          </a:p>
        </p:txBody>
      </p:sp>
    </p:spTree>
    <p:extLst>
      <p:ext uri="{BB962C8B-B14F-4D97-AF65-F5344CB8AC3E}">
        <p14:creationId xmlns:p14="http://schemas.microsoft.com/office/powerpoint/2010/main" val="32520374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STR – </a:t>
            </a:r>
            <a:r>
              <a:rPr lang="en-US" i="1" dirty="0"/>
              <a:t>STR raporlarınızı anlamak: temel bilgiler</a:t>
            </a:r>
            <a:br>
              <a:rPr lang="en-US" dirty="0"/>
            </a:br>
            <a:r>
              <a:rPr lang="en-US" dirty="0"/>
              <a:t>AltexSoft – </a:t>
            </a:r>
            <a:r>
              <a:rPr lang="en-US" i="1" dirty="0"/>
              <a:t>RevPAR, ADR ve diğer temel otel metrikleri ve KPI'lar</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39</a:t>
            </a:fld>
            <a:endParaRPr lang="en-US" dirty="0"/>
          </a:p>
        </p:txBody>
      </p:sp>
    </p:spTree>
    <p:extLst>
      <p:ext uri="{BB962C8B-B14F-4D97-AF65-F5344CB8AC3E}">
        <p14:creationId xmlns:p14="http://schemas.microsoft.com/office/powerpoint/2010/main" val="2630138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A1250-178C-DBDD-3B05-EA057971C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88A0E-A5FC-71D8-E8C7-87622A9ED94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0867D52B-2467-979B-21D6-09BEFD11B61D}"/>
              </a:ext>
            </a:extLst>
          </p:cNvPr>
          <p:cNvSpPr>
            <a:spLocks noGrp="1"/>
          </p:cNvSpPr>
          <p:nvPr>
            <p:ph type="body" idx="1"/>
          </p:nvPr>
        </p:nvSpPr>
        <p:spPr/>
        <p:txBody>
          <a:bodyPr/>
          <a:lstStyle/>
          <a:p>
            <a:pPr>
              <a:buNone/>
            </a:pPr>
            <a:r>
              <a:rPr lang="en-US" dirty="0"/>
              <a:t>SiteMinder – </a:t>
            </a:r>
            <a:r>
              <a:rPr lang="en-US" i="1" dirty="0"/>
              <a:t>Hotel STAR raporları ve temel KPI'lar</a:t>
            </a:r>
            <a:br>
              <a:rPr lang="en-US" dirty="0"/>
            </a:br>
            <a:r>
              <a:rPr lang="en-US" dirty="0"/>
              <a:t>AltexSoft – </a:t>
            </a:r>
            <a:r>
              <a:rPr lang="en-US" i="1" dirty="0"/>
              <a:t>Ortalama Günlük Fiyat, açıklamalı</a:t>
            </a:r>
            <a:endParaRPr lang="en-GB" dirty="0"/>
          </a:p>
        </p:txBody>
      </p:sp>
      <p:sp>
        <p:nvSpPr>
          <p:cNvPr id="4" name="Slide Number Placeholder 3">
            <a:extLst>
              <a:ext uri="{FF2B5EF4-FFF2-40B4-BE49-F238E27FC236}">
                <a16:creationId xmlns:a16="http://schemas.microsoft.com/office/drawing/2014/main" id="{E77FC64D-01D9-2D3A-ECFB-E4182859724E}"/>
              </a:ext>
            </a:extLst>
          </p:cNvPr>
          <p:cNvSpPr>
            <a:spLocks noGrp="1"/>
          </p:cNvSpPr>
          <p:nvPr>
            <p:ph type="sldNum" sz="quarter" idx="5"/>
          </p:nvPr>
        </p:nvSpPr>
        <p:spPr/>
        <p:txBody>
          <a:bodyPr/>
          <a:lstStyle/>
          <a:p>
            <a:fld id="{4BE5DE82-CF29-044D-9158-06A811149881}" type="slidenum">
              <a:rPr lang="en-US" smtClean="0"/>
              <a:t>40</a:t>
            </a:fld>
            <a:endParaRPr lang="en-US" dirty="0"/>
          </a:p>
        </p:txBody>
      </p:sp>
    </p:spTree>
    <p:extLst>
      <p:ext uri="{BB962C8B-B14F-4D97-AF65-F5344CB8AC3E}">
        <p14:creationId xmlns:p14="http://schemas.microsoft.com/office/powerpoint/2010/main" val="34529320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Lighthouse (OTA Insight tarafından </a:t>
            </a:r>
            <a:r>
              <a:rPr lang="en-US" i="1" dirty="0"/>
              <a:t>sunulan</a:t>
            </a:r>
            <a:r>
              <a:rPr lang="en-US" dirty="0"/>
              <a:t> Lighthouse) –</a:t>
            </a:r>
            <a:r>
              <a:rPr lang="en-US" i="1" dirty="0"/>
              <a:t> 12 otel performans göstergesini hesaplama ve iyileştirme</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41</a:t>
            </a:fld>
            <a:endParaRPr lang="en-US" dirty="0"/>
          </a:p>
        </p:txBody>
      </p:sp>
    </p:spTree>
    <p:extLst>
      <p:ext uri="{BB962C8B-B14F-4D97-AF65-F5344CB8AC3E}">
        <p14:creationId xmlns:p14="http://schemas.microsoft.com/office/powerpoint/2010/main" val="14297459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Lighthouse (OTA Insight tarafından </a:t>
            </a:r>
            <a:r>
              <a:rPr lang="en-US" i="1" dirty="0"/>
              <a:t>sunulan</a:t>
            </a:r>
            <a:r>
              <a:rPr lang="en-US" dirty="0"/>
              <a:t> Lighthouse) –</a:t>
            </a:r>
            <a:r>
              <a:rPr lang="en-US" i="1" dirty="0"/>
              <a:t> 12 otel performans göstergesini hesaplama ve iyileştirme</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42</a:t>
            </a:fld>
            <a:endParaRPr lang="en-US" dirty="0"/>
          </a:p>
        </p:txBody>
      </p:sp>
    </p:spTree>
    <p:extLst>
      <p:ext uri="{BB962C8B-B14F-4D97-AF65-F5344CB8AC3E}">
        <p14:creationId xmlns:p14="http://schemas.microsoft.com/office/powerpoint/2010/main" val="34376381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F3207-25D2-2965-5DAC-F70937FCB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B4A10-A8CE-E100-5C27-CC9C12B0DEA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F811670-FB12-B88A-5B6E-55586ED6599F}"/>
              </a:ext>
            </a:extLst>
          </p:cNvPr>
          <p:cNvSpPr>
            <a:spLocks noGrp="1"/>
          </p:cNvSpPr>
          <p:nvPr>
            <p:ph type="body" idx="1"/>
          </p:nvPr>
        </p:nvSpPr>
        <p:spPr/>
        <p:txBody>
          <a:bodyPr/>
          <a:lstStyle/>
          <a:p>
            <a:pPr>
              <a:buNone/>
            </a:pPr>
            <a:r>
              <a:rPr lang="en-US" dirty="0"/>
              <a:t>Uluslararası Gıda İsrafı Koalisyonu – Avrupa konaklama ve yemek hizmetleri sektörü, gıda israfında %20'lik bir azalma bildirdi</a:t>
            </a:r>
            <a:br>
              <a:rPr lang="en-US" dirty="0"/>
            </a:br>
            <a:r>
              <a:rPr lang="en-US" dirty="0">
                <a:hlinkClick r:id="rId3"/>
              </a:rPr>
              <a:t>https://internationalfoodwastecoalition.org/european-hospitality-and-food-service-sector-reports-20-reduction-in-food-waste/</a:t>
            </a:r>
            <a:endParaRPr lang="en-US" dirty="0"/>
          </a:p>
          <a:p>
            <a:pPr>
              <a:buNone/>
            </a:pPr>
            <a:r>
              <a:rPr lang="en-US" dirty="0"/>
              <a:t>EPA İrlanda – Otellerdeki gıda israfı (kişi başına gıda israfı karşılaştırması)</a:t>
            </a:r>
            <a:br>
              <a:rPr lang="en-US" dirty="0"/>
            </a:br>
            <a:r>
              <a:rPr lang="en-US" dirty="0">
                <a:hlinkClick r:id="rId4"/>
              </a:rPr>
              <a:t>https://www.epa.ie/media/epa-2020/monitoring-amp-assessment/circular-economy/Food-waste-in-Hotels--Daily-v3.pdf</a:t>
            </a:r>
            <a:endParaRPr lang="en-US" dirty="0"/>
          </a:p>
          <a:p>
            <a:pPr>
              <a:buNone/>
            </a:pPr>
            <a:r>
              <a:rPr lang="en-US" dirty="0"/>
              <a:t>UNWTO – Yeşil Seyahat ve Turizm Ekonomisine Geçiş için Öneriler (enerji ve kaynak KPI'ları)</a:t>
            </a:r>
            <a:br>
              <a:rPr lang="en-US" dirty="0"/>
            </a:br>
            <a:r>
              <a:rPr lang="en-US" dirty="0">
                <a:hlinkClick r:id="rId5"/>
              </a:rPr>
              <a:t>https://www.unwto.org/sustainable-development </a:t>
            </a:r>
            <a:r>
              <a:rPr lang="en-US" dirty="0"/>
              <a:t>(içinde enerji/kaynak verimliliği kılavuzunu arayın)</a:t>
            </a:r>
          </a:p>
          <a:p>
            <a:endParaRPr lang="en-GB" dirty="0"/>
          </a:p>
        </p:txBody>
      </p:sp>
      <p:sp>
        <p:nvSpPr>
          <p:cNvPr id="4" name="Slide Number Placeholder 3">
            <a:extLst>
              <a:ext uri="{FF2B5EF4-FFF2-40B4-BE49-F238E27FC236}">
                <a16:creationId xmlns:a16="http://schemas.microsoft.com/office/drawing/2014/main" id="{9356FC7D-9892-4D6C-30C8-F1FBB947EF74}"/>
              </a:ext>
            </a:extLst>
          </p:cNvPr>
          <p:cNvSpPr>
            <a:spLocks noGrp="1"/>
          </p:cNvSpPr>
          <p:nvPr>
            <p:ph type="sldNum" sz="quarter" idx="5"/>
          </p:nvPr>
        </p:nvSpPr>
        <p:spPr/>
        <p:txBody>
          <a:bodyPr/>
          <a:lstStyle/>
          <a:p>
            <a:fld id="{4BE5DE82-CF29-044D-9158-06A811149881}" type="slidenum">
              <a:rPr lang="en-US" smtClean="0"/>
              <a:t>43</a:t>
            </a:fld>
            <a:endParaRPr lang="en-US" dirty="0"/>
          </a:p>
        </p:txBody>
      </p:sp>
    </p:spTree>
    <p:extLst>
      <p:ext uri="{BB962C8B-B14F-4D97-AF65-F5344CB8AC3E}">
        <p14:creationId xmlns:p14="http://schemas.microsoft.com/office/powerpoint/2010/main" val="312059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1C371-1F54-8492-015E-61E152BC12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56BD7-4E25-66BD-68B5-8764FB4367A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C5A6A55-0D46-25A0-29BE-87BB814A3F2D}"/>
              </a:ext>
            </a:extLst>
          </p:cNvPr>
          <p:cNvSpPr>
            <a:spLocks noGrp="1"/>
          </p:cNvSpPr>
          <p:nvPr>
            <p:ph type="body" idx="1"/>
          </p:nvPr>
        </p:nvSpPr>
        <p:spPr/>
        <p:txBody>
          <a:bodyPr/>
          <a:lstStyle/>
          <a:p>
            <a:pPr>
              <a:buNone/>
            </a:pPr>
            <a:r>
              <a:rPr lang="en-US" dirty="0"/>
              <a:t>Lighthouse –</a:t>
            </a:r>
            <a:r>
              <a:rPr lang="en-US" i="1" dirty="0"/>
              <a:t> 12 otel performans göstergesini hesaplama ve iyileştirme</a:t>
            </a:r>
            <a:endParaRPr lang="en-GB" dirty="0"/>
          </a:p>
        </p:txBody>
      </p:sp>
      <p:sp>
        <p:nvSpPr>
          <p:cNvPr id="4" name="Slide Number Placeholder 3">
            <a:extLst>
              <a:ext uri="{FF2B5EF4-FFF2-40B4-BE49-F238E27FC236}">
                <a16:creationId xmlns:a16="http://schemas.microsoft.com/office/drawing/2014/main" id="{90380981-D859-30C7-96CD-E7B9BDD70B4E}"/>
              </a:ext>
            </a:extLst>
          </p:cNvPr>
          <p:cNvSpPr>
            <a:spLocks noGrp="1"/>
          </p:cNvSpPr>
          <p:nvPr>
            <p:ph type="sldNum" sz="quarter" idx="5"/>
          </p:nvPr>
        </p:nvSpPr>
        <p:spPr/>
        <p:txBody>
          <a:bodyPr/>
          <a:lstStyle/>
          <a:p>
            <a:fld id="{4BE5DE82-CF29-044D-9158-06A811149881}" type="slidenum">
              <a:rPr lang="en-US" smtClean="0"/>
              <a:t>44</a:t>
            </a:fld>
            <a:endParaRPr lang="en-US" dirty="0"/>
          </a:p>
        </p:txBody>
      </p:sp>
    </p:spTree>
    <p:extLst>
      <p:ext uri="{BB962C8B-B14F-4D97-AF65-F5344CB8AC3E}">
        <p14:creationId xmlns:p14="http://schemas.microsoft.com/office/powerpoint/2010/main" val="23906636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A9E8F-00EA-91C3-766C-4D448A989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13C4E-0A9D-B04A-F151-15AE53F8ED1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ED58EB43-56A5-E4A4-A0FC-815CDBA2FBDE}"/>
              </a:ext>
            </a:extLst>
          </p:cNvPr>
          <p:cNvSpPr>
            <a:spLocks noGrp="1"/>
          </p:cNvSpPr>
          <p:nvPr>
            <p:ph type="body" idx="1"/>
          </p:nvPr>
        </p:nvSpPr>
        <p:spPr/>
        <p:txBody>
          <a:bodyPr/>
          <a:lstStyle/>
          <a:p>
            <a:r>
              <a:rPr lang="en-US" dirty="0">
                <a:hlinkClick r:id="rId3"/>
              </a:rPr>
              <a:t>AB HaFS sektörü gıda israfında %20'lik bir azalma bildirdi | IFWC - WRAP EU</a:t>
            </a:r>
            <a:endParaRPr lang="en-GB" dirty="0"/>
          </a:p>
        </p:txBody>
      </p:sp>
      <p:sp>
        <p:nvSpPr>
          <p:cNvPr id="4" name="Slide Number Placeholder 3">
            <a:extLst>
              <a:ext uri="{FF2B5EF4-FFF2-40B4-BE49-F238E27FC236}">
                <a16:creationId xmlns:a16="http://schemas.microsoft.com/office/drawing/2014/main" id="{8FC42D36-FEF1-999A-44CC-6E47FC6F625A}"/>
              </a:ext>
            </a:extLst>
          </p:cNvPr>
          <p:cNvSpPr>
            <a:spLocks noGrp="1"/>
          </p:cNvSpPr>
          <p:nvPr>
            <p:ph type="sldNum" sz="quarter" idx="5"/>
          </p:nvPr>
        </p:nvSpPr>
        <p:spPr/>
        <p:txBody>
          <a:bodyPr/>
          <a:lstStyle/>
          <a:p>
            <a:fld id="{4BE5DE82-CF29-044D-9158-06A811149881}" type="slidenum">
              <a:rPr lang="en-US" smtClean="0"/>
              <a:t>45</a:t>
            </a:fld>
            <a:endParaRPr lang="en-US" dirty="0"/>
          </a:p>
        </p:txBody>
      </p:sp>
    </p:spTree>
    <p:extLst>
      <p:ext uri="{BB962C8B-B14F-4D97-AF65-F5344CB8AC3E}">
        <p14:creationId xmlns:p14="http://schemas.microsoft.com/office/powerpoint/2010/main" val="11321375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57DCE-9EBA-7D94-AD21-0A3CD9EE8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1947F-B443-4E97-B5B7-0BFBF2C7A821}"/>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1437B24-7007-44B3-2C31-9CC1B7216B0E}"/>
              </a:ext>
            </a:extLst>
          </p:cNvPr>
          <p:cNvSpPr>
            <a:spLocks noGrp="1"/>
          </p:cNvSpPr>
          <p:nvPr>
            <p:ph type="body" idx="1"/>
          </p:nvPr>
        </p:nvSpPr>
        <p:spPr/>
        <p:txBody>
          <a:bodyPr/>
          <a:lstStyle/>
          <a:p>
            <a:pPr>
              <a:buNone/>
            </a:pPr>
            <a:r>
              <a:rPr lang="en-GB" dirty="0"/>
              <a:t>AB Akıllı Turizm Destinasyonları – Turizm destinasyonları için veriler hakkında AB kılavuzu</a:t>
            </a:r>
            <a:br>
              <a:rPr lang="en-GB" dirty="0"/>
            </a:br>
            <a:r>
              <a:rPr lang="en-GB" dirty="0">
                <a:hlinkClick r:id="rId3"/>
              </a:rPr>
              <a:t>https://smarttourismdestinations.eu/wp-content/uploads/2022/07/Smart-Tourism-Destinations_EU-guide_v1_EN.pdf</a:t>
            </a:r>
            <a:endParaRPr lang="en-GB" dirty="0"/>
          </a:p>
          <a:p>
            <a:pPr>
              <a:buNone/>
            </a:pPr>
            <a:r>
              <a:rPr lang="en-GB" dirty="0"/>
              <a:t>STR – Otel temel performans göstergeleri</a:t>
            </a:r>
            <a:br>
              <a:rPr lang="en-GB" dirty="0"/>
            </a:br>
            <a:r>
              <a:rPr lang="en-GB" dirty="0"/>
              <a:t>https://str.com/data-insights/resources/hotel-key-performance-indicators</a:t>
            </a:r>
          </a:p>
          <a:p>
            <a:endParaRPr lang="en-GB" dirty="0"/>
          </a:p>
        </p:txBody>
      </p:sp>
      <p:sp>
        <p:nvSpPr>
          <p:cNvPr id="4" name="Slide Number Placeholder 3">
            <a:extLst>
              <a:ext uri="{FF2B5EF4-FFF2-40B4-BE49-F238E27FC236}">
                <a16:creationId xmlns:a16="http://schemas.microsoft.com/office/drawing/2014/main" id="{68E0FF65-DB22-A525-7C87-E51CEDD5A64B}"/>
              </a:ext>
            </a:extLst>
          </p:cNvPr>
          <p:cNvSpPr>
            <a:spLocks noGrp="1"/>
          </p:cNvSpPr>
          <p:nvPr>
            <p:ph type="sldNum" sz="quarter" idx="5"/>
          </p:nvPr>
        </p:nvSpPr>
        <p:spPr/>
        <p:txBody>
          <a:bodyPr/>
          <a:lstStyle/>
          <a:p>
            <a:fld id="{4BE5DE82-CF29-044D-9158-06A811149881}" type="slidenum">
              <a:rPr lang="en-US" smtClean="0"/>
              <a:t>46</a:t>
            </a:fld>
            <a:endParaRPr lang="en-US" dirty="0"/>
          </a:p>
        </p:txBody>
      </p:sp>
    </p:spTree>
    <p:extLst>
      <p:ext uri="{BB962C8B-B14F-4D97-AF65-F5344CB8AC3E}">
        <p14:creationId xmlns:p14="http://schemas.microsoft.com/office/powerpoint/2010/main" val="2362647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98B0C-EDA4-749D-EE25-0EF548637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84C248-86CA-1889-72A8-D0DD1E17A51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0D7E8D1-C59E-0C65-125F-7B088B5E1095}"/>
              </a:ext>
            </a:extLst>
          </p:cNvPr>
          <p:cNvSpPr>
            <a:spLocks noGrp="1"/>
          </p:cNvSpPr>
          <p:nvPr>
            <p:ph type="body" idx="1"/>
          </p:nvPr>
        </p:nvSpPr>
        <p:spPr/>
        <p:txBody>
          <a:bodyPr/>
          <a:lstStyle/>
          <a:p>
            <a:pPr>
              <a:buNone/>
            </a:pPr>
            <a:r>
              <a:rPr lang="en-US" dirty="0"/>
              <a:t>Lighthouse –</a:t>
            </a:r>
            <a:r>
              <a:rPr lang="en-US" i="1" dirty="0"/>
              <a:t> 12 otel performans göstergesini hesaplama ve iyileştirme</a:t>
            </a:r>
            <a:endParaRPr lang="en-US" dirty="0"/>
          </a:p>
          <a:p>
            <a:endParaRPr lang="en-GB" dirty="0"/>
          </a:p>
        </p:txBody>
      </p:sp>
      <p:sp>
        <p:nvSpPr>
          <p:cNvPr id="4" name="Slide Number Placeholder 3">
            <a:extLst>
              <a:ext uri="{FF2B5EF4-FFF2-40B4-BE49-F238E27FC236}">
                <a16:creationId xmlns:a16="http://schemas.microsoft.com/office/drawing/2014/main" id="{97740ED3-5AC3-EE07-489D-EAC5B8710A1D}"/>
              </a:ext>
            </a:extLst>
          </p:cNvPr>
          <p:cNvSpPr>
            <a:spLocks noGrp="1"/>
          </p:cNvSpPr>
          <p:nvPr>
            <p:ph type="sldNum" sz="quarter" idx="5"/>
          </p:nvPr>
        </p:nvSpPr>
        <p:spPr/>
        <p:txBody>
          <a:bodyPr/>
          <a:lstStyle/>
          <a:p>
            <a:fld id="{4BE5DE82-CF29-044D-9158-06A811149881}" type="slidenum">
              <a:rPr lang="en-US" smtClean="0"/>
              <a:t>47</a:t>
            </a:fld>
            <a:endParaRPr lang="en-US" dirty="0"/>
          </a:p>
        </p:txBody>
      </p:sp>
    </p:spTree>
    <p:extLst>
      <p:ext uri="{BB962C8B-B14F-4D97-AF65-F5344CB8AC3E}">
        <p14:creationId xmlns:p14="http://schemas.microsoft.com/office/powerpoint/2010/main" val="38772246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7C3B-3217-FF6E-C4CF-CD62B54E42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65F160-0603-6F6C-C23F-92DD27D3EF9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BD5539E6-81BF-DEBA-10D2-DAD68C8B6F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98D983-C7A8-1ECB-6F36-FF4679408EAC}"/>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34946554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15CCE-08A5-6E24-9633-A5CCD659C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6A654-8FB7-5A97-7F65-7B1D432E0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D99E8C-E998-67ED-B379-6902040B80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988FED-EC2F-CB0B-6F89-7785D9DF843A}"/>
              </a:ext>
            </a:extLst>
          </p:cNvPr>
          <p:cNvSpPr>
            <a:spLocks noGrp="1"/>
          </p:cNvSpPr>
          <p:nvPr>
            <p:ph type="sldNum" sz="quarter" idx="5"/>
          </p:nvPr>
        </p:nvSpPr>
        <p:spPr/>
        <p:txBody>
          <a:bodyPr/>
          <a:lstStyle/>
          <a:p>
            <a:fld id="{4BE5DE82-CF29-044D-9158-06A811149881}" type="slidenum">
              <a:rPr lang="en-US" smtClean="0"/>
              <a:t>49</a:t>
            </a:fld>
            <a:endParaRPr lang="en-US"/>
          </a:p>
        </p:txBody>
      </p:sp>
    </p:spTree>
    <p:extLst>
      <p:ext uri="{BB962C8B-B14F-4D97-AF65-F5344CB8AC3E}">
        <p14:creationId xmlns:p14="http://schemas.microsoft.com/office/powerpoint/2010/main" val="8200251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97E07-649E-7BA3-CEBD-3ABA6B670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966C6-40CF-54F8-9F3C-DB6EFB1CB8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AD394-273C-A2B6-448E-01752B2599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CEECC9-4097-7B59-8E62-F1218A6AA566}"/>
              </a:ext>
            </a:extLst>
          </p:cNvPr>
          <p:cNvSpPr>
            <a:spLocks noGrp="1"/>
          </p:cNvSpPr>
          <p:nvPr>
            <p:ph type="sldNum" sz="quarter" idx="5"/>
          </p:nvPr>
        </p:nvSpPr>
        <p:spPr/>
        <p:txBody>
          <a:bodyPr/>
          <a:lstStyle/>
          <a:p>
            <a:fld id="{4BE5DE82-CF29-044D-9158-06A811149881}" type="slidenum">
              <a:rPr lang="en-US" smtClean="0"/>
              <a:t>51</a:t>
            </a:fld>
            <a:endParaRPr lang="en-US"/>
          </a:p>
        </p:txBody>
      </p:sp>
    </p:spTree>
    <p:extLst>
      <p:ext uri="{BB962C8B-B14F-4D97-AF65-F5344CB8AC3E}">
        <p14:creationId xmlns:p14="http://schemas.microsoft.com/office/powerpoint/2010/main" val="30030242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Sorour Kardeşler – </a:t>
            </a:r>
            <a:r>
              <a:rPr lang="en-US" i="1" dirty="0"/>
              <a:t>Konaklama Sektöründe Veri Kültürünün Başarısını Öncü Olarak</a:t>
            </a:r>
            <a:br>
              <a:rPr lang="en-US" dirty="0"/>
            </a:br>
            <a:r>
              <a:rPr lang="en-US" dirty="0">
                <a:hlinkClick r:id="rId3"/>
              </a:rPr>
              <a:t>https://sorourbros.com/hospitality-data/</a:t>
            </a:r>
            <a:endParaRPr lang="en-US" dirty="0"/>
          </a:p>
          <a:p>
            <a:pPr>
              <a:buNone/>
            </a:pPr>
            <a:r>
              <a:rPr lang="en-US" dirty="0"/>
              <a:t>Revfine – </a:t>
            </a:r>
            <a:r>
              <a:rPr lang="en-US" i="1" dirty="0"/>
              <a:t>Otellerde Veri Odaklı Bir Kültür Yaratmak: Neden Sadece Bir BI Platformu Almak Yeterli Değil?</a:t>
            </a:r>
            <a:br>
              <a:rPr lang="en-US" dirty="0"/>
            </a:br>
            <a:r>
              <a:rPr lang="en-US" dirty="0">
                <a:hlinkClick r:id="rId4"/>
              </a:rPr>
              <a:t>https://www.revfine.com/data-driven-culture-in-hotels-requires-more-than-bi-tools/</a:t>
            </a:r>
            <a:endParaRPr lang="en-US" dirty="0"/>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52</a:t>
            </a:fld>
            <a:endParaRPr lang="en-US" dirty="0"/>
          </a:p>
        </p:txBody>
      </p:sp>
    </p:spTree>
    <p:extLst>
      <p:ext uri="{BB962C8B-B14F-4D97-AF65-F5344CB8AC3E}">
        <p14:creationId xmlns:p14="http://schemas.microsoft.com/office/powerpoint/2010/main" val="29378232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Konaklama ve turizm sektörü için yeşil ve dijital beceriler</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Avrupa Komisyonu – Turizmde dijital beceriler (Dijital Beceriler ve İşler Platformu)</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Sürdürülebilir turizm ve ölçüm (enerji ve kaynak verimliliği kaynakları)</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53</a:t>
            </a:fld>
            <a:endParaRPr lang="en-US" dirty="0"/>
          </a:p>
        </p:txBody>
      </p:sp>
    </p:spTree>
    <p:extLst>
      <p:ext uri="{BB962C8B-B14F-4D97-AF65-F5344CB8AC3E}">
        <p14:creationId xmlns:p14="http://schemas.microsoft.com/office/powerpoint/2010/main" val="19823361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buNone/>
            </a:pPr>
            <a:r>
              <a:rPr lang="en-US" dirty="0"/>
              <a:t>UNESCO-UNEVOC – </a:t>
            </a:r>
            <a:r>
              <a:rPr lang="en-US" i="1" dirty="0"/>
              <a:t>Konaklama ve Turizm Sektörü için Yeşil ve Dijital Beceriler</a:t>
            </a:r>
            <a:br>
              <a:rPr lang="en-US" dirty="0"/>
            </a:br>
            <a:r>
              <a:rPr lang="en-US" dirty="0"/>
              <a:t>AB Dijital Beceriler ve İstihdam – turizmle ilgili dijital beceri girişimleri</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54</a:t>
            </a:fld>
            <a:endParaRPr lang="en-US" dirty="0"/>
          </a:p>
        </p:txBody>
      </p:sp>
    </p:spTree>
    <p:extLst>
      <p:ext uri="{BB962C8B-B14F-4D97-AF65-F5344CB8AC3E}">
        <p14:creationId xmlns:p14="http://schemas.microsoft.com/office/powerpoint/2010/main" val="2293141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Sorour Bros – Konaklama Sektöründe Veri Kültürünün Başarısını Desteklemek</a:t>
            </a:r>
          </a:p>
          <a:p>
            <a:r>
              <a:rPr lang="en-US" dirty="0"/>
              <a:t>Revfine – Otellerde Veri Odaklı Bir Kültür Yaratmak</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55</a:t>
            </a:fld>
            <a:endParaRPr lang="en-US" dirty="0"/>
          </a:p>
        </p:txBody>
      </p:sp>
    </p:spTree>
    <p:extLst>
      <p:ext uri="{BB962C8B-B14F-4D97-AF65-F5344CB8AC3E}">
        <p14:creationId xmlns:p14="http://schemas.microsoft.com/office/powerpoint/2010/main" val="29400826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AB Akıllı Turizm Destinasyonları – </a:t>
            </a:r>
            <a:r>
              <a:rPr lang="en-GB" i="1" dirty="0"/>
              <a:t>Verileri Etkin Bir Şekilde Kullanma Kılavuzu</a:t>
            </a:r>
            <a:br>
              <a:rPr lang="en-GB" dirty="0"/>
            </a:br>
            <a:r>
              <a:rPr lang="en-GB" dirty="0"/>
              <a:t>UNESCO-UNEVOC – işyerleri için yeşil ve dijital beceri önerileri</a:t>
            </a:r>
          </a:p>
        </p:txBody>
      </p:sp>
      <p:sp>
        <p:nvSpPr>
          <p:cNvPr id="4" name="Slide Number Placeholder 3"/>
          <p:cNvSpPr>
            <a:spLocks noGrp="1"/>
          </p:cNvSpPr>
          <p:nvPr>
            <p:ph type="sldNum" sz="quarter" idx="5"/>
          </p:nvPr>
        </p:nvSpPr>
        <p:spPr/>
        <p:txBody>
          <a:bodyPr/>
          <a:lstStyle/>
          <a:p>
            <a:fld id="{4BE5DE82-CF29-044D-9158-06A811149881}" type="slidenum">
              <a:rPr lang="en-US" smtClean="0"/>
              <a:t>56</a:t>
            </a:fld>
            <a:endParaRPr lang="en-US" dirty="0"/>
          </a:p>
        </p:txBody>
      </p:sp>
    </p:spTree>
    <p:extLst>
      <p:ext uri="{BB962C8B-B14F-4D97-AF65-F5344CB8AC3E}">
        <p14:creationId xmlns:p14="http://schemas.microsoft.com/office/powerpoint/2010/main" val="324926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dirty="0"/>
              <a:t>UNESCO-UNEVOC – Konaklama ve Turizm Sektörü için Yeşil ve Dijital Beceriler AB – AB Destinasyonlarında Turizm için Veri Yönetimi Üzerine Çalışma</a:t>
            </a:r>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57</a:t>
            </a:fld>
            <a:endParaRPr lang="en-US" dirty="0"/>
          </a:p>
        </p:txBody>
      </p:sp>
    </p:spTree>
    <p:extLst>
      <p:ext uri="{BB962C8B-B14F-4D97-AF65-F5344CB8AC3E}">
        <p14:creationId xmlns:p14="http://schemas.microsoft.com/office/powerpoint/2010/main" val="2339117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A43F-D7C9-2333-BE5E-8B2394CBD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B1283-63AE-20E6-B27A-CD23A1B5E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255753-67DB-DC79-7898-E5F4099536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ADB803-B281-761E-5A12-BCB78997A1C3}"/>
              </a:ext>
            </a:extLst>
          </p:cNvPr>
          <p:cNvSpPr>
            <a:spLocks noGrp="1"/>
          </p:cNvSpPr>
          <p:nvPr>
            <p:ph type="sldNum" sz="quarter" idx="5"/>
          </p:nvPr>
        </p:nvSpPr>
        <p:spPr/>
        <p:txBody>
          <a:bodyPr/>
          <a:lstStyle/>
          <a:p>
            <a:fld id="{4BE5DE82-CF29-044D-9158-06A811149881}" type="slidenum">
              <a:rPr lang="en-US" smtClean="0"/>
              <a:t>59</a:t>
            </a:fld>
            <a:endParaRPr lang="en-US"/>
          </a:p>
        </p:txBody>
      </p:sp>
    </p:spTree>
    <p:extLst>
      <p:ext uri="{BB962C8B-B14F-4D97-AF65-F5344CB8AC3E}">
        <p14:creationId xmlns:p14="http://schemas.microsoft.com/office/powerpoint/2010/main" val="4396044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60</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phic 3">
            <a:extLst>
              <a:ext uri="{FF2B5EF4-FFF2-40B4-BE49-F238E27FC236}">
                <a16:creationId xmlns:a16="http://schemas.microsoft.com/office/drawing/2014/main" id="{D8742B2C-7BA3-8FB2-33B8-8867498C8638}"/>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7315200" y="2472933"/>
            <a:ext cx="4876800" cy="4385068"/>
          </a:xfrm>
          <a:prstGeom prst="rect">
            <a:avLst/>
          </a:prstGeom>
        </p:spPr>
      </p:pic>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Eco Smart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dirty="0"/>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dirty="0"/>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dirty="0"/>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dirty="0"/>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5308C800-7019-3B7C-3756-C8853C4B3781}"/>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EE459AD5-B7B2-89C5-DC2C-39C5C877DD8C}"/>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9F609530-B072-BA45-9F23-0E1A3930A1B2}"/>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40FB83C3-C8D3-C06F-1951-480A42ECFFE9}"/>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E6063014-FC5E-3CFF-F81F-37D91D7D2A2F}"/>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38A54412-A33F-8E4B-9ACC-A7AC67276BD7}"/>
              </a:ext>
            </a:extLst>
          </p:cNvPr>
          <p:cNvSpPr/>
          <p:nvPr userDrawn="1"/>
        </p:nvSpPr>
        <p:spPr>
          <a:xfrm>
            <a:off x="-110112" y="-776"/>
            <a:ext cx="4885857" cy="685877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431555" y="986640"/>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126342" y="0"/>
            <a:ext cx="3669321" cy="6858000"/>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r>
              <a:rPr lang="en-GB" dirty="0"/>
              <a:t>Click icon to add picture</a:t>
            </a:r>
            <a:endParaRPr lang="en-US" dirty="0"/>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431554" y="2940769"/>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447052" y="4804566"/>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03</a:t>
            </a:r>
          </a:p>
        </p:txBody>
      </p:sp>
      <p:grpSp>
        <p:nvGrpSpPr>
          <p:cNvPr id="2" name="Group 1">
            <a:extLst>
              <a:ext uri="{FF2B5EF4-FFF2-40B4-BE49-F238E27FC236}">
                <a16:creationId xmlns:a16="http://schemas.microsoft.com/office/drawing/2014/main" id="{22C36F44-39CB-A8B9-6CF6-CDDAC1277DC8}"/>
              </a:ext>
            </a:extLst>
          </p:cNvPr>
          <p:cNvGrpSpPr/>
          <p:nvPr userDrawn="1"/>
        </p:nvGrpSpPr>
        <p:grpSpPr>
          <a:xfrm>
            <a:off x="4054159" y="721803"/>
            <a:ext cx="7578908" cy="5461417"/>
            <a:chOff x="4054159" y="721803"/>
            <a:chExt cx="7578908" cy="5461417"/>
          </a:xfrm>
        </p:grpSpPr>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721803"/>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645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dirty="0"/>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dirty="0"/>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dirty="0"/>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dirty="0"/>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dirty="0"/>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2840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7"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29" r:id="rId3"/>
    <p:sldLayoutId id="2147483842" r:id="rId4"/>
    <p:sldLayoutId id="2147483840" r:id="rId5"/>
    <p:sldLayoutId id="2147483880" r:id="rId6"/>
    <p:sldLayoutId id="2147483877" r:id="rId7"/>
    <p:sldLayoutId id="2147483841" r:id="rId8"/>
    <p:sldLayoutId id="2147483879" r:id="rId9"/>
    <p:sldLayoutId id="2147483878" r:id="rId10"/>
    <p:sldLayoutId id="2147483861" r:id="rId11"/>
    <p:sldLayoutId id="2147483833" r:id="rId12"/>
    <p:sldLayoutId id="2147483847" r:id="rId13"/>
    <p:sldLayoutId id="2147483853" r:id="rId14"/>
    <p:sldLayoutId id="214748388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hyperlink" Target="https://businessoutstanders.com/artificial-intelligence/ai-smart-kitchen-technology-transforming-restaurants" TargetMode="External"/><Relationship Id="rId5" Type="http://schemas.openxmlformats.org/officeDocument/2006/relationships/image" Target="../media/image11.pn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hyperlink" Target="https://www.canarytechnologies.com/post/hotel-revenue-managemen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hyperlink" Target="https://internationalfoodwastecoalition.org/european-hospitality-and-food-service-sector-reports-20-reduction-in-food-wast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32.png"/><Relationship Id="rId5" Type="http://schemas.openxmlformats.org/officeDocument/2006/relationships/image" Target="../media/image17.png"/><Relationship Id="rId4" Type="http://schemas.openxmlformats.org/officeDocument/2006/relationships/hyperlink" Target="https://open.spotify.com/episode/1nxut1HJcLcCrIUUgsdKyO"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35.png"/><Relationship Id="rId5" Type="http://schemas.openxmlformats.org/officeDocument/2006/relationships/image" Target="../media/image17.png"/><Relationship Id="rId4" Type="http://schemas.openxmlformats.org/officeDocument/2006/relationships/hyperlink" Target="https://podcasts.apple.com/us/podcast/part-2-selecting-the-right-data-content/id1656794568?i=1000590758611"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svg"/><Relationship Id="rId7" Type="http://schemas.openxmlformats.org/officeDocument/2006/relationships/hyperlink" Target="https://assets.publishing.service.gov.uk/media/5b9246d4e5274a4236952309/Essential_digital_skills_framework.pdf" TargetMode="External"/><Relationship Id="rId2" Type="http://schemas.openxmlformats.org/officeDocument/2006/relationships/notesSlide" Target="../notesSlides/notesSlide30.xml"/><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hyperlink" Target="https://unesdoc.unesco.org/ark:/48223/pf0000391115" TargetMode="Externa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hyperlink" Target="https://www.hospitalitynet.org/opinion/4111430.html" TargetMode="External"/><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15.xml"/><Relationship Id="rId4" Type="http://schemas.openxmlformats.org/officeDocument/2006/relationships/image" Target="../media/image43.png"/></Relationships>
</file>

<file path=ppt/slides/_rels/slide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3.xml"/><Relationship Id="rId1" Type="http://schemas.openxmlformats.org/officeDocument/2006/relationships/slideLayout" Target="../slideLayouts/slideLayout15.xml"/><Relationship Id="rId6" Type="http://schemas.openxmlformats.org/officeDocument/2006/relationships/image" Target="../media/image44.png"/><Relationship Id="rId5" Type="http://schemas.openxmlformats.org/officeDocument/2006/relationships/hyperlink" Target="https://www.sojern.com/webinars/how-hoteliers-can-turn-data-into-direct-booking-success-a-uk-i-perspective" TargetMode="External"/><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1.xml"/><Relationship Id="rId1" Type="http://schemas.openxmlformats.org/officeDocument/2006/relationships/slideLayout" Target="../slideLayouts/slideLayout15.xml"/><Relationship Id="rId6" Type="http://schemas.openxmlformats.org/officeDocument/2006/relationships/image" Target="../media/image45.png"/><Relationship Id="rId5" Type="http://schemas.openxmlformats.org/officeDocument/2006/relationships/hyperlink" Target="https://www.revfine.com/data-driven-culture-in-hotels-requires-more-than-bi-tools/" TargetMode="External"/><Relationship Id="rId4" Type="http://schemas.openxmlformats.org/officeDocument/2006/relationships/image" Target="../media/image17.png"/></Relationships>
</file>

<file path=ppt/slides/_rels/slide6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2464" y="875077"/>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952259"/>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71237" y="5717101"/>
            <a:ext cx="5352590"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
        <p:nvSpPr>
          <p:cNvPr id="3" name="TextBox 2">
            <a:extLst>
              <a:ext uri="{FF2B5EF4-FFF2-40B4-BE49-F238E27FC236}">
                <a16:creationId xmlns:a16="http://schemas.microsoft.com/office/drawing/2014/main" id="{3EAC2DB3-2523-7C88-33CB-77A8004C1C17}"/>
              </a:ext>
            </a:extLst>
          </p:cNvPr>
          <p:cNvSpPr txBox="1"/>
          <p:nvPr/>
        </p:nvSpPr>
        <p:spPr>
          <a:xfrm>
            <a:off x="257231" y="200460"/>
            <a:ext cx="4948678" cy="830997"/>
          </a:xfrm>
          <a:prstGeom prst="rect">
            <a:avLst/>
          </a:prstGeom>
          <a:solidFill>
            <a:srgbClr val="EABB22"/>
          </a:solidFill>
        </p:spPr>
        <p:txBody>
          <a:bodyPr wrap="square">
            <a:spAutoFit/>
          </a:bodyPr>
          <a:lstStyle/>
          <a:p>
            <a:pPr algn="ctr"/>
            <a:r>
              <a:rPr lang="en-US" sz="2150" b="1" dirty="0">
                <a:solidFill>
                  <a:schemeClr val="bg1"/>
                </a:solidFill>
                <a:cs typeface="Times New Roman" panose="02020603050405020304" pitchFamily="18" charset="0"/>
              </a:rPr>
              <a:t>C2 </a:t>
            </a:r>
            <a:r>
              <a:rPr lang="en-US" sz="2400" dirty="0">
                <a:solidFill>
                  <a:schemeClr val="bg1"/>
                </a:solidFill>
                <a:cs typeface="Times New Roman" panose="02020603050405020304" pitchFamily="18" charset="0"/>
              </a:rPr>
              <a:t>Konaklama Sektöründe Dijital Dönüşüm</a:t>
            </a:r>
          </a:p>
        </p:txBody>
      </p:sp>
      <p:sp>
        <p:nvSpPr>
          <p:cNvPr id="6" name="TextBox 5">
            <a:extLst>
              <a:ext uri="{FF2B5EF4-FFF2-40B4-BE49-F238E27FC236}">
                <a16:creationId xmlns:a16="http://schemas.microsoft.com/office/drawing/2014/main" id="{43181136-1144-F465-AE64-DE74D0344973}"/>
              </a:ext>
            </a:extLst>
          </p:cNvPr>
          <p:cNvSpPr txBox="1"/>
          <p:nvPr/>
        </p:nvSpPr>
        <p:spPr>
          <a:xfrm>
            <a:off x="329738" y="3232687"/>
            <a:ext cx="4805854" cy="2554545"/>
          </a:xfrm>
          <a:prstGeom prst="rect">
            <a:avLst/>
          </a:prstGeom>
          <a:noFill/>
        </p:spPr>
        <p:txBody>
          <a:bodyPr wrap="square">
            <a:spAutoFit/>
          </a:bodyPr>
          <a:lstStyle/>
          <a:p>
            <a:pPr marL="0" indent="0">
              <a:buNone/>
            </a:pPr>
            <a:r>
              <a:rPr lang="en-US" sz="4400" b="1" dirty="0">
                <a:solidFill>
                  <a:srgbClr val="06677F"/>
                </a:solidFill>
                <a:cs typeface="Times New Roman" panose="02020603050405020304" pitchFamily="18" charset="0"/>
              </a:rPr>
              <a:t>Modül 2: </a:t>
            </a:r>
          </a:p>
          <a:p>
            <a:pPr marL="0" indent="0">
              <a:buNone/>
            </a:pPr>
            <a:r>
              <a:rPr lang="en-US" sz="3600" dirty="0">
                <a:solidFill>
                  <a:srgbClr val="06677F"/>
                </a:solidFill>
                <a:cs typeface="Times New Roman" panose="02020603050405020304" pitchFamily="18" charset="0"/>
              </a:rPr>
              <a:t>Konaklama Sektöründe Veri Analitiği</a:t>
            </a:r>
          </a:p>
          <a:p>
            <a:pPr marL="0" indent="0">
              <a:buNone/>
            </a:pPr>
            <a:endParaRPr lang="en-US" sz="4400" b="1" dirty="0">
              <a:solidFill>
                <a:srgbClr val="06677F"/>
              </a:solidFill>
              <a:cs typeface="Times New Roman" panose="02020603050405020304" pitchFamily="18" charset="0"/>
            </a:endParaRPr>
          </a:p>
        </p:txBody>
      </p:sp>
      <p:pic>
        <p:nvPicPr>
          <p:cNvPr id="4" name="Picture 3">
            <a:extLst>
              <a:ext uri="{FF2B5EF4-FFF2-40B4-BE49-F238E27FC236}">
                <a16:creationId xmlns:a16="http://schemas.microsoft.com/office/drawing/2014/main" id="{04CA8BDC-7B0C-0BE9-97E4-2356E1E8C75A}"/>
              </a:ext>
            </a:extLst>
          </p:cNvPr>
          <p:cNvPicPr>
            <a:picLocks noChangeAspect="1"/>
          </p:cNvPicPr>
          <p:nvPr/>
        </p:nvPicPr>
        <p:blipFill>
          <a:blip r:embed="rId5">
            <a:extLst>
              <a:ext uri="{837473B0-CC2E-450A-ABE3-18F120FF3D39}">
                <a1611:picAttrSrcUrl xmlns:a1611="http://schemas.microsoft.com/office/drawing/2016/11/main" r:id="rId6"/>
              </a:ext>
            </a:extLst>
          </a:blip>
          <a:srcRect b="16554"/>
          <a:stretch>
            <a:fillRect/>
          </a:stretch>
        </p:blipFill>
        <p:spPr>
          <a:xfrm>
            <a:off x="5366098" y="95366"/>
            <a:ext cx="6453783" cy="3029302"/>
          </a:xfrm>
          <a:prstGeom prst="rect">
            <a:avLst/>
          </a:prstGeom>
        </p:spPr>
      </p:pic>
      <p:sp>
        <p:nvSpPr>
          <p:cNvPr id="5" name="TextBox 4">
            <a:extLst>
              <a:ext uri="{FF2B5EF4-FFF2-40B4-BE49-F238E27FC236}">
                <a16:creationId xmlns:a16="http://schemas.microsoft.com/office/drawing/2014/main" id="{14B54E9D-1A2D-C1E0-8672-268296F86F38}"/>
              </a:ext>
            </a:extLst>
          </p:cNvPr>
          <p:cNvSpPr txBox="1"/>
          <p:nvPr/>
        </p:nvSpPr>
        <p:spPr>
          <a:xfrm>
            <a:off x="9564175" y="2603531"/>
            <a:ext cx="2206402" cy="523220"/>
          </a:xfrm>
          <a:prstGeom prst="rect">
            <a:avLst/>
          </a:prstGeom>
          <a:noFill/>
        </p:spPr>
        <p:txBody>
          <a:bodyPr wrap="square" rtlCol="0">
            <a:spAutoFit/>
          </a:bodyPr>
          <a:lstStyle/>
          <a:p>
            <a:r>
              <a:rPr lang="en-IE" sz="1400" dirty="0">
                <a:solidFill>
                  <a:schemeClr val="bg2"/>
                </a:solidFill>
              </a:rPr>
              <a:t>Örnek olarak AI tarafından oluşturulan görüntü</a:t>
            </a:r>
          </a:p>
        </p:txBody>
      </p:sp>
      <p:pic>
        <p:nvPicPr>
          <p:cNvPr id="2" name="Picture 1">
            <a:extLst>
              <a:ext uri="{FF2B5EF4-FFF2-40B4-BE49-F238E27FC236}">
                <a16:creationId xmlns:a16="http://schemas.microsoft.com/office/drawing/2014/main" id="{67D1AC4A-C310-7C3F-7C72-F3FF81A4027E}"/>
              </a:ext>
            </a:extLst>
          </p:cNvPr>
          <p:cNvPicPr>
            <a:picLocks noChangeAspect="1"/>
          </p:cNvPicPr>
          <p:nvPr/>
        </p:nvPicPr>
        <p:blipFill>
          <a:blip r:embed="rId7"/>
          <a:srcRect r="917" b="1408"/>
          <a:stretch>
            <a:fillRect/>
          </a:stretch>
        </p:blipFill>
        <p:spPr>
          <a:xfrm>
            <a:off x="5534025" y="4748847"/>
            <a:ext cx="1113639" cy="723095"/>
          </a:xfrm>
          <a:prstGeom prst="rect">
            <a:avLst/>
          </a:prstGeom>
        </p:spPr>
      </p:pic>
    </p:spTree>
    <p:extLst>
      <p:ext uri="{BB962C8B-B14F-4D97-AF65-F5344CB8AC3E}">
        <p14:creationId xmlns:p14="http://schemas.microsoft.com/office/powerpoint/2010/main" val="13367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738664"/>
          </a:xfrm>
          <a:prstGeom prst="rect">
            <a:avLst/>
          </a:prstGeom>
          <a:noFill/>
        </p:spPr>
        <p:txBody>
          <a:bodyPr wrap="square" lIns="0" tIns="0" rIns="0" bIns="0" anchor="t">
            <a:spAutoFit/>
          </a:bodyPr>
          <a:lstStyle/>
          <a:p>
            <a:pPr algn="ctr"/>
            <a:r>
              <a:rPr lang="en-IE" sz="1600" b="1" dirty="0">
                <a:solidFill>
                  <a:schemeClr val="bg1"/>
                </a:solidFill>
              </a:rPr>
              <a:t>Küme 2 – </a:t>
            </a:r>
            <a:r>
              <a:rPr lang="en-US" sz="1600" dirty="0">
                <a:solidFill>
                  <a:schemeClr val="bg1"/>
                </a:solidFill>
                <a:cs typeface="Times New Roman" panose="02020603050405020304" pitchFamily="18" charset="0"/>
              </a:rPr>
              <a:t>Konaklama Sektöründe Dijital Dönüşüm </a:t>
            </a:r>
            <a:r>
              <a:rPr lang="en-IE" sz="1600" b="1" dirty="0">
                <a:solidFill>
                  <a:schemeClr val="bg1"/>
                </a:solidFill>
              </a:rPr>
              <a:t>|   Modül 2 - </a:t>
            </a:r>
            <a:r>
              <a:rPr lang="en-US" sz="1600" b="1" dirty="0">
                <a:solidFill>
                  <a:schemeClr val="bg1"/>
                </a:solidFill>
                <a:cs typeface="Times New Roman" panose="02020603050405020304" pitchFamily="18" charset="0"/>
              </a:rPr>
              <a:t> Konaklama Sektöründe Veri Analitiği</a:t>
            </a:r>
          </a:p>
          <a:p>
            <a:endParaRPr lang="en-IE" sz="1600" b="1" dirty="0">
              <a:solidFill>
                <a:schemeClr val="bg1"/>
              </a:solidFill>
            </a:endParaRPr>
          </a:p>
          <a:p>
            <a:r>
              <a:rPr lang="en-IE" sz="1600" b="1" dirty="0">
                <a:solidFill>
                  <a:schemeClr val="bg1"/>
                </a:solidFill>
              </a:rPr>
              <a:t>  </a:t>
            </a:r>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ctr"/>
            <a:r>
              <a:rPr sz="3600" b="1" i="0" dirty="0">
                <a:solidFill>
                  <a:schemeClr val="bg1"/>
                </a:solidFill>
                <a:latin typeface="Calibri"/>
              </a:rPr>
              <a:t>Bu modülün işletmeniz için önemi</a:t>
            </a:r>
          </a:p>
        </p:txBody>
      </p:sp>
      <p:sp>
        <p:nvSpPr>
          <p:cNvPr id="30" name="TextBox 29">
            <a:extLst>
              <a:ext uri="{FF2B5EF4-FFF2-40B4-BE49-F238E27FC236}">
                <a16:creationId xmlns:a16="http://schemas.microsoft.com/office/drawing/2014/main" id="{F4DE2CE2-DFA7-083A-8AF0-54CD1DB195EC}"/>
              </a:ext>
            </a:extLst>
          </p:cNvPr>
          <p:cNvSpPr txBox="1"/>
          <p:nvPr/>
        </p:nvSpPr>
        <p:spPr>
          <a:xfrm>
            <a:off x="165182" y="1514428"/>
            <a:ext cx="9628176" cy="1107996"/>
          </a:xfrm>
          <a:prstGeom prst="rect">
            <a:avLst/>
          </a:prstGeom>
          <a:noFill/>
        </p:spPr>
        <p:txBody>
          <a:bodyPr wrap="square" lIns="0" tIns="0" rIns="0" bIns="0" anchor="t">
            <a:spAutoFit/>
          </a:bodyPr>
          <a:lstStyle/>
          <a:p>
            <a:pPr algn="just"/>
            <a:r>
              <a:rPr lang="tr-TR" i="1" noProof="1"/>
              <a:t>Her konaklama işletmesi, rezervasyonlar, satışlar, personel, enerji kullanımı, gıda israfı, misafir geri bildirimleri ve operasyonel faaliyetler yoluyla her gün veri üretir. Çok sayıda rakam vardır ve  buradaki zorluk, hangi rakamların önemli olduğunu ve daha iyi </a:t>
            </a:r>
            <a:r>
              <a:rPr lang="tr-TR" noProof="1"/>
              <a:t>kararlar</a:t>
            </a:r>
            <a:r>
              <a:rPr lang="tr-TR" i="1" noProof="1"/>
              <a:t> almak için bunları nasıl kullanacağınızı bilmektir.</a:t>
            </a:r>
            <a:endParaRPr lang="tr-TR" b="0" i="1" noProof="1">
              <a:solidFill>
                <a:srgbClr val="000000"/>
              </a:solidFill>
              <a:latin typeface="Calibri"/>
            </a:endParaRPr>
          </a:p>
        </p:txBody>
      </p:sp>
      <p:sp>
        <p:nvSpPr>
          <p:cNvPr id="31" name="Rectangle 30">
            <a:extLst>
              <a:ext uri="{FF2B5EF4-FFF2-40B4-BE49-F238E27FC236}">
                <a16:creationId xmlns:a16="http://schemas.microsoft.com/office/drawing/2014/main" id="{032490F0-BA0E-6731-E1F2-EADA1B15D19E}"/>
              </a:ext>
            </a:extLst>
          </p:cNvPr>
          <p:cNvSpPr/>
          <p:nvPr/>
        </p:nvSpPr>
        <p:spPr>
          <a:xfrm>
            <a:off x="576000" y="2689476"/>
            <a:ext cx="3348000" cy="2431174"/>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76000" y="2619529"/>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666849"/>
          </a:xfrm>
          <a:prstGeom prst="rect">
            <a:avLst/>
          </a:prstGeom>
          <a:noFill/>
        </p:spPr>
        <p:txBody>
          <a:bodyPr wrap="square" lIns="0" tIns="0" rIns="0" bIns="0" anchor="t">
            <a:spAutoFit/>
          </a:bodyPr>
          <a:lstStyle/>
          <a:p>
            <a:pPr>
              <a:lnSpc>
                <a:spcPts val="2580"/>
              </a:lnSpc>
            </a:pPr>
            <a:r>
              <a:rPr lang="en-GB" sz="2400" b="1" dirty="0">
                <a:solidFill>
                  <a:srgbClr val="62A844"/>
                </a:solidFill>
              </a:rPr>
              <a:t>Verileri pratik içgörülere dönüştürün</a:t>
            </a:r>
            <a:endParaRPr sz="2400" b="1" i="0" dirty="0">
              <a:solidFill>
                <a:srgbClr val="62A844"/>
              </a:solidFill>
              <a:latin typeface="Calibri"/>
            </a:endParaRP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4094651"/>
            <a:ext cx="2916000" cy="823559"/>
          </a:xfrm>
          <a:prstGeom prst="rect">
            <a:avLst/>
          </a:prstGeom>
          <a:noFill/>
        </p:spPr>
        <p:txBody>
          <a:bodyPr wrap="square" lIns="0" tIns="0" rIns="0" bIns="0" anchor="t">
            <a:spAutoFit/>
          </a:bodyPr>
          <a:lstStyle/>
          <a:p>
            <a:pPr>
              <a:lnSpc>
                <a:spcPts val="1580"/>
              </a:lnSpc>
            </a:pPr>
            <a:r>
              <a:rPr lang="en-GB" sz="1600" dirty="0">
                <a:solidFill>
                  <a:srgbClr val="262626"/>
                </a:solidFill>
              </a:rPr>
              <a:t>Konaklama sektörünün performansını etkileyen temel rakamları anlayın ve ham verileri anlamlı bilgilere dönüştürmeyi öğrenin.</a:t>
            </a:r>
            <a:endParaRPr sz="1500" b="0" i="0" dirty="0">
              <a:solidFill>
                <a:srgbClr val="262626"/>
              </a:solidFill>
              <a:latin typeface="Calibri"/>
            </a:endParaRP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672649"/>
            <a:ext cx="3348000" cy="2543065"/>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604669"/>
            <a:ext cx="3348000" cy="100421"/>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464000" y="3248649"/>
            <a:ext cx="3008500" cy="666849"/>
          </a:xfrm>
          <a:prstGeom prst="rect">
            <a:avLst/>
          </a:prstGeom>
          <a:noFill/>
        </p:spPr>
        <p:txBody>
          <a:bodyPr wrap="square" lIns="0" tIns="0" rIns="0" bIns="0" anchor="t">
            <a:spAutoFit/>
          </a:bodyPr>
          <a:lstStyle/>
          <a:p>
            <a:pPr algn="l">
              <a:lnSpc>
                <a:spcPts val="2580"/>
              </a:lnSpc>
            </a:pPr>
            <a:r>
              <a:rPr lang="en-IE" sz="2400" b="1" dirty="0">
                <a:solidFill>
                  <a:srgbClr val="62A844"/>
                </a:solidFill>
                <a:latin typeface="Calibri"/>
              </a:rPr>
              <a:t>Bilgiye dayalı </a:t>
            </a:r>
            <a:r>
              <a:rPr lang="en-IE" sz="2400" b="1" i="0" dirty="0">
                <a:solidFill>
                  <a:srgbClr val="62A844"/>
                </a:solidFill>
                <a:latin typeface="Calibri"/>
              </a:rPr>
              <a:t>kararlar alın </a:t>
            </a:r>
            <a:endParaRPr sz="2400" b="1" i="0" dirty="0">
              <a:solidFill>
                <a:srgbClr val="62A844"/>
              </a:solidFill>
              <a:latin typeface="Calibri"/>
            </a:endParaRPr>
          </a:p>
        </p:txBody>
      </p:sp>
      <p:sp>
        <p:nvSpPr>
          <p:cNvPr id="40" name="TextBox 39">
            <a:extLst>
              <a:ext uri="{FF2B5EF4-FFF2-40B4-BE49-F238E27FC236}">
                <a16:creationId xmlns:a16="http://schemas.microsoft.com/office/drawing/2014/main" id="{83E45EC4-6137-98BB-77BC-4A941C0C469D}"/>
              </a:ext>
            </a:extLst>
          </p:cNvPr>
          <p:cNvSpPr txBox="1"/>
          <p:nvPr/>
        </p:nvSpPr>
        <p:spPr>
          <a:xfrm>
            <a:off x="4423743" y="3925459"/>
            <a:ext cx="2916000" cy="823559"/>
          </a:xfrm>
          <a:prstGeom prst="rect">
            <a:avLst/>
          </a:prstGeom>
          <a:noFill/>
        </p:spPr>
        <p:txBody>
          <a:bodyPr wrap="square" lIns="0" tIns="0" rIns="0" bIns="0" anchor="t">
            <a:spAutoFit/>
          </a:bodyPr>
          <a:lstStyle/>
          <a:p>
            <a:pPr>
              <a:lnSpc>
                <a:spcPts val="1580"/>
              </a:lnSpc>
            </a:pPr>
            <a:r>
              <a:rPr lang="en-GB" sz="1600" dirty="0">
                <a:solidFill>
                  <a:srgbClr val="262626"/>
                </a:solidFill>
              </a:rPr>
              <a:t>Fiyatlandırma, personel alımı, sürdürülebilirlik ve operasyonel planlamayı desteklemek için KPI'ları, gösterge tablolarını ve basit analiz tekniklerini kullanın.</a:t>
            </a:r>
            <a:endParaRPr sz="1500" b="0" i="0" dirty="0">
              <a:solidFill>
                <a:srgbClr val="262626"/>
              </a:solidFill>
              <a:latin typeface="Calibri"/>
            </a:endParaRP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672648"/>
            <a:ext cx="3348000" cy="2543066"/>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12100" y="2605528"/>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5999" y="3248649"/>
            <a:ext cx="3084091" cy="666849"/>
          </a:xfrm>
          <a:prstGeom prst="rect">
            <a:avLst/>
          </a:prstGeom>
          <a:noFill/>
        </p:spPr>
        <p:txBody>
          <a:bodyPr wrap="square" lIns="0" tIns="0" rIns="0" bIns="0" anchor="t">
            <a:spAutoFit/>
          </a:bodyPr>
          <a:lstStyle/>
          <a:p>
            <a:pPr>
              <a:lnSpc>
                <a:spcPts val="2580"/>
              </a:lnSpc>
            </a:pPr>
            <a:r>
              <a:rPr lang="en-IE" sz="2400" b="1" dirty="0">
                <a:solidFill>
                  <a:srgbClr val="62A844"/>
                </a:solidFill>
              </a:rPr>
              <a:t>Veriye dayalı bir kültür oluşturun</a:t>
            </a:r>
            <a:endParaRPr sz="2400" b="1" i="0" dirty="0">
              <a:solidFill>
                <a:srgbClr val="62A844"/>
              </a:solidFill>
              <a:latin typeface="Calibri"/>
            </a:endParaRPr>
          </a:p>
        </p:txBody>
      </p:sp>
      <p:sp>
        <p:nvSpPr>
          <p:cNvPr id="46" name="Rectangle 45">
            <a:extLst>
              <a:ext uri="{FF2B5EF4-FFF2-40B4-BE49-F238E27FC236}">
                <a16:creationId xmlns:a16="http://schemas.microsoft.com/office/drawing/2014/main" id="{6FDC6AEE-213A-880B-6B40-7D3639C96D47}"/>
              </a:ext>
            </a:extLst>
          </p:cNvPr>
          <p:cNvSpPr/>
          <p:nvPr/>
        </p:nvSpPr>
        <p:spPr>
          <a:xfrm>
            <a:off x="413998" y="5949256"/>
            <a:ext cx="10800000" cy="578756"/>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7" name="TextBox 46">
            <a:extLst>
              <a:ext uri="{FF2B5EF4-FFF2-40B4-BE49-F238E27FC236}">
                <a16:creationId xmlns:a16="http://schemas.microsoft.com/office/drawing/2014/main" id="{2EE53A5C-6A97-12D6-685A-893F2B6D4571}"/>
              </a:ext>
            </a:extLst>
          </p:cNvPr>
          <p:cNvSpPr txBox="1"/>
          <p:nvPr/>
        </p:nvSpPr>
        <p:spPr>
          <a:xfrm>
            <a:off x="568250" y="5511684"/>
            <a:ext cx="10800000" cy="307777"/>
          </a:xfrm>
          <a:prstGeom prst="rect">
            <a:avLst/>
          </a:prstGeom>
          <a:noFill/>
        </p:spPr>
        <p:txBody>
          <a:bodyPr wrap="square" lIns="0" tIns="0" rIns="0" bIns="0" anchor="t">
            <a:spAutoFit/>
          </a:bodyPr>
          <a:lstStyle/>
          <a:p>
            <a:pPr algn="ctr"/>
            <a:r>
              <a:rPr sz="2000" b="1" i="0" dirty="0">
                <a:solidFill>
                  <a:srgbClr val="262626"/>
                </a:solidFill>
                <a:latin typeface="Calibri"/>
              </a:rPr>
              <a:t>Bu modülde öğreneceğiniz işletmelerle tanışın</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2" name="TextBox 1">
            <a:extLst>
              <a:ext uri="{FF2B5EF4-FFF2-40B4-BE49-F238E27FC236}">
                <a16:creationId xmlns:a16="http://schemas.microsoft.com/office/drawing/2014/main" id="{88CBADB5-E6D5-8340-7100-574492728B69}"/>
              </a:ext>
            </a:extLst>
          </p:cNvPr>
          <p:cNvSpPr txBox="1"/>
          <p:nvPr/>
        </p:nvSpPr>
        <p:spPr>
          <a:xfrm>
            <a:off x="576000" y="6051652"/>
            <a:ext cx="10516618" cy="646331"/>
          </a:xfrm>
          <a:prstGeom prst="rect">
            <a:avLst/>
          </a:prstGeom>
          <a:noFill/>
        </p:spPr>
        <p:txBody>
          <a:bodyPr wrap="square" rtlCol="0">
            <a:spAutoFit/>
          </a:bodyPr>
          <a:lstStyle/>
          <a:p>
            <a:r>
              <a:rPr lang="en-GB" i="1" dirty="0">
                <a:solidFill>
                  <a:schemeClr val="bg2"/>
                </a:solidFill>
              </a:rPr>
              <a:t>Coco Hotel (Danimarka), Hotel Luise (Almanya), Sham Hanifa Group (İrlanda)</a:t>
            </a:r>
          </a:p>
          <a:p>
            <a:endParaRPr lang="en-IE" dirty="0"/>
          </a:p>
        </p:txBody>
      </p:sp>
      <p:sp>
        <p:nvSpPr>
          <p:cNvPr id="3" name="TextBox 2">
            <a:extLst>
              <a:ext uri="{FF2B5EF4-FFF2-40B4-BE49-F238E27FC236}">
                <a16:creationId xmlns:a16="http://schemas.microsoft.com/office/drawing/2014/main" id="{0ADA2822-F818-E305-C62D-3B1B27B33C6E}"/>
              </a:ext>
            </a:extLst>
          </p:cNvPr>
          <p:cNvSpPr txBox="1"/>
          <p:nvPr/>
        </p:nvSpPr>
        <p:spPr>
          <a:xfrm>
            <a:off x="8030341" y="3931765"/>
            <a:ext cx="3084091" cy="1077218"/>
          </a:xfrm>
          <a:prstGeom prst="rect">
            <a:avLst/>
          </a:prstGeom>
          <a:noFill/>
        </p:spPr>
        <p:txBody>
          <a:bodyPr wrap="square" rtlCol="0">
            <a:spAutoFit/>
          </a:bodyPr>
          <a:lstStyle/>
          <a:p>
            <a:r>
              <a:rPr lang="en-GB" sz="1600" dirty="0">
                <a:solidFill>
                  <a:srgbClr val="262626"/>
                </a:solidFill>
              </a:rPr>
              <a:t>Ekiplerin kanıtları tutarlı bir şekilde kullanmasına, ilerlemeyi izlemesine ve zaman içinde performansı iyileştirmesine yardımcı olacak rutinler geliştirin.</a:t>
            </a:r>
            <a:endParaRPr lang="en-IE" sz="1600" dirty="0">
              <a:solidFill>
                <a:srgbClr val="26262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en-IE" sz="4000" b="1" i="0" dirty="0">
                <a:solidFill>
                  <a:schemeClr val="bg1"/>
                </a:solidFill>
                <a:latin typeface="Calibri"/>
              </a:rPr>
              <a:t>Bu modülün yer aldığı alan</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9197227" cy="492443"/>
          </a:xfrm>
          <a:prstGeom prst="rect">
            <a:avLst/>
          </a:prstGeom>
          <a:noFill/>
        </p:spPr>
        <p:txBody>
          <a:bodyPr wrap="square" lIns="0" tIns="0" rIns="0" bIns="0" anchor="t">
            <a:spAutoFit/>
          </a:bodyPr>
          <a:lstStyle/>
          <a:p>
            <a:r>
              <a:rPr lang="en-IE" sz="1600" b="1" dirty="0">
                <a:solidFill>
                  <a:schemeClr val="bg1"/>
                </a:solidFill>
              </a:rPr>
              <a:t>Küme 2 – </a:t>
            </a:r>
            <a:r>
              <a:rPr lang="en-US" sz="1600" dirty="0">
                <a:solidFill>
                  <a:schemeClr val="bg1"/>
                </a:solidFill>
                <a:cs typeface="Times New Roman" panose="02020603050405020304" pitchFamily="18" charset="0"/>
              </a:rPr>
              <a:t>Konaklama Sektöründe Dijital Dönüşüm </a:t>
            </a:r>
            <a:r>
              <a:rPr lang="en-IE" sz="1600" b="1" dirty="0">
                <a:solidFill>
                  <a:schemeClr val="bg1"/>
                </a:solidFill>
              </a:rPr>
              <a:t>|   Modül 2 - </a:t>
            </a:r>
            <a:r>
              <a:rPr lang="en-US" sz="1600" b="1" dirty="0">
                <a:solidFill>
                  <a:schemeClr val="bg1"/>
                </a:solidFill>
                <a:cs typeface="Times New Roman" panose="02020603050405020304" pitchFamily="18" charset="0"/>
              </a:rPr>
              <a:t> Konaklama Sektöründe Veri Analitiği</a:t>
            </a: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397267" y="1468047"/>
            <a:ext cx="3742733" cy="1844095"/>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629429" y="1480802"/>
            <a:ext cx="3636000" cy="1723549"/>
          </a:xfrm>
          <a:prstGeom prst="rect">
            <a:avLst/>
          </a:prstGeom>
          <a:noFill/>
        </p:spPr>
        <p:txBody>
          <a:bodyPr wrap="square" lIns="0" tIns="0" rIns="0" bIns="0" anchor="ctr">
            <a:spAutoFit/>
          </a:bodyPr>
          <a:lstStyle/>
          <a:p>
            <a:r>
              <a:rPr lang="tr-TR" sz="1600" i="0" noProof="1">
                <a:solidFill>
                  <a:schemeClr val="bg1"/>
                </a:solidFill>
                <a:latin typeface="Calibri"/>
              </a:rPr>
              <a:t>Rol: Konaklama sektöründeki verileri eyleme geçirilebilir içgörülere dönüştürmek, kanıta dayalı kararlar alınmasını sağlamak, performansı artırmak, operasyonel verimliliği yükseltmek ve daha sürdürülebilir bir işletme yönetimi sağlamak için programın temel kaynağıdır. </a:t>
            </a:r>
          </a:p>
        </p:txBody>
      </p:sp>
      <p:sp>
        <p:nvSpPr>
          <p:cNvPr id="19" name="TextBox 18">
            <a:extLst>
              <a:ext uri="{FF2B5EF4-FFF2-40B4-BE49-F238E27FC236}">
                <a16:creationId xmlns:a16="http://schemas.microsoft.com/office/drawing/2014/main" id="{55356714-4BA8-D154-EE1D-9780C0EF6FB0}"/>
              </a:ext>
            </a:extLst>
          </p:cNvPr>
          <p:cNvSpPr txBox="1"/>
          <p:nvPr/>
        </p:nvSpPr>
        <p:spPr>
          <a:xfrm>
            <a:off x="611999" y="3467501"/>
            <a:ext cx="3276000" cy="597408"/>
          </a:xfrm>
          <a:prstGeom prst="rect">
            <a:avLst/>
          </a:prstGeom>
          <a:noFill/>
        </p:spPr>
        <p:txBody>
          <a:bodyPr wrap="square" lIns="0" tIns="0" rIns="0" bIns="0" anchor="t">
            <a:spAutoFit/>
          </a:bodyPr>
          <a:lstStyle/>
          <a:p>
            <a:pPr>
              <a:lnSpc>
                <a:spcPts val="2300"/>
              </a:lnSpc>
            </a:pPr>
            <a:r>
              <a:rPr lang="en-GB" sz="2400" b="1" dirty="0"/>
              <a:t>Şunlardan sonra gelir / bunlara aşina olunduğunu varsayar</a:t>
            </a:r>
            <a:endParaRPr lang="en-IE" sz="2400" b="1" i="0" dirty="0">
              <a:solidFill>
                <a:srgbClr val="0289AE"/>
              </a:solidFill>
              <a:latin typeface="Calibri"/>
            </a:endParaRP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a:stretch>
            <a:fillRect/>
          </a:stretch>
        </p:blipFill>
        <p:spPr>
          <a:xfrm>
            <a:off x="4363169" y="1879426"/>
            <a:ext cx="3564000" cy="710162"/>
          </a:xfrm>
          <a:prstGeom prst="rect">
            <a:avLst/>
          </a:prstGeom>
        </p:spPr>
      </p:pic>
      <p:sp>
        <p:nvSpPr>
          <p:cNvPr id="2" name="Rectangle 1">
            <a:extLst>
              <a:ext uri="{FF2B5EF4-FFF2-40B4-BE49-F238E27FC236}">
                <a16:creationId xmlns:a16="http://schemas.microsoft.com/office/drawing/2014/main" id="{CA2B3507-66DA-F814-6737-EACA125FB5FC}"/>
              </a:ext>
            </a:extLst>
          </p:cNvPr>
          <p:cNvSpPr/>
          <p:nvPr/>
        </p:nvSpPr>
        <p:spPr>
          <a:xfrm>
            <a:off x="540000" y="4476823"/>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BF96C20E-26D1-52D3-2C77-27FFBBE8FBFB}"/>
              </a:ext>
            </a:extLst>
          </p:cNvPr>
          <p:cNvSpPr/>
          <p:nvPr/>
        </p:nvSpPr>
        <p:spPr>
          <a:xfrm>
            <a:off x="511111" y="4737994"/>
            <a:ext cx="4850888" cy="2009923"/>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682B9716-8B56-878C-BC7D-560D6D7773A4}"/>
              </a:ext>
            </a:extLst>
          </p:cNvPr>
          <p:cNvSpPr txBox="1"/>
          <p:nvPr/>
        </p:nvSpPr>
        <p:spPr>
          <a:xfrm>
            <a:off x="556110" y="5534200"/>
            <a:ext cx="4760889" cy="1308050"/>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en-GB" sz="1600" dirty="0">
                <a:solidFill>
                  <a:srgbClr val="262626"/>
                </a:solidFill>
              </a:rPr>
              <a:t>C1 M2 – Sürdürülebilirlik Performansı İzleme (enerji, atık ve kaynak KPI'ları)</a:t>
            </a:r>
          </a:p>
          <a:p>
            <a:pPr marL="182563" indent="-182563">
              <a:lnSpc>
                <a:spcPts val="1720"/>
              </a:lnSpc>
              <a:buClr>
                <a:srgbClr val="62A844"/>
              </a:buClr>
              <a:buFont typeface="Arial" panose="020B0604020202020204" pitchFamily="34" charset="0"/>
              <a:buChar char="•"/>
            </a:pPr>
            <a:r>
              <a:rPr lang="en-GB" sz="1600" dirty="0">
                <a:solidFill>
                  <a:srgbClr val="262626"/>
                </a:solidFill>
              </a:rPr>
              <a:t>C3 M1 – Stratejik Planlama ve İş Performansı</a:t>
            </a:r>
          </a:p>
          <a:p>
            <a:pPr marL="182563" indent="-182563">
              <a:lnSpc>
                <a:spcPts val="1720"/>
              </a:lnSpc>
              <a:buClr>
                <a:srgbClr val="62A844"/>
              </a:buClr>
              <a:buFont typeface="Arial" panose="020B0604020202020204" pitchFamily="34" charset="0"/>
              <a:buChar char="•"/>
            </a:pPr>
            <a:r>
              <a:rPr lang="en-GB" sz="1600" dirty="0">
                <a:solidFill>
                  <a:srgbClr val="262626"/>
                </a:solidFill>
              </a:rPr>
              <a:t>C3 M2 – Pazarlama Analitiği ve Müşteri İçgörüleri</a:t>
            </a:r>
          </a:p>
          <a:p>
            <a:pPr marL="182563" indent="-182563">
              <a:lnSpc>
                <a:spcPts val="1720"/>
              </a:lnSpc>
              <a:buClr>
                <a:srgbClr val="62A844"/>
              </a:buClr>
              <a:buFont typeface="Arial" panose="020B0604020202020204" pitchFamily="34" charset="0"/>
              <a:buChar char="•"/>
            </a:pPr>
            <a:r>
              <a:rPr lang="en-GB" sz="1600" dirty="0">
                <a:solidFill>
                  <a:srgbClr val="262626"/>
                </a:solidFill>
              </a:rPr>
              <a:t>C3 M3 – İnovasyon ve Sürekli İyileştirme</a:t>
            </a:r>
            <a:br>
              <a:rPr lang="en-GB" sz="1600" dirty="0"/>
            </a:br>
            <a:endParaRPr sz="1600" b="0" i="0" dirty="0">
              <a:solidFill>
                <a:srgbClr val="262626"/>
              </a:solidFill>
              <a:latin typeface="Calibri"/>
            </a:endParaRPr>
          </a:p>
        </p:txBody>
      </p:sp>
      <p:sp>
        <p:nvSpPr>
          <p:cNvPr id="14" name="TextBox 13">
            <a:extLst>
              <a:ext uri="{FF2B5EF4-FFF2-40B4-BE49-F238E27FC236}">
                <a16:creationId xmlns:a16="http://schemas.microsoft.com/office/drawing/2014/main" id="{E7AC9750-6C09-6118-D9BA-ED6D3EEF2E32}"/>
              </a:ext>
            </a:extLst>
          </p:cNvPr>
          <p:cNvSpPr txBox="1"/>
          <p:nvPr/>
        </p:nvSpPr>
        <p:spPr>
          <a:xfrm>
            <a:off x="611999" y="4792545"/>
            <a:ext cx="4649113" cy="597408"/>
          </a:xfrm>
          <a:prstGeom prst="rect">
            <a:avLst/>
          </a:prstGeom>
          <a:noFill/>
        </p:spPr>
        <p:txBody>
          <a:bodyPr wrap="square" lIns="0" tIns="0" rIns="0" bIns="0" anchor="t">
            <a:spAutoFit/>
          </a:bodyPr>
          <a:lstStyle/>
          <a:p>
            <a:pPr algn="ctr">
              <a:lnSpc>
                <a:spcPts val="2300"/>
              </a:lnSpc>
            </a:pPr>
            <a:r>
              <a:rPr lang="en-IE" sz="2400" b="1" i="0" dirty="0">
                <a:solidFill>
                  <a:srgbClr val="0289AE"/>
                </a:solidFill>
                <a:latin typeface="Calibri"/>
              </a:rPr>
              <a:t>Aşağıdakileri genişletir veya bunlarla bağlantılıdır</a:t>
            </a:r>
          </a:p>
        </p:txBody>
      </p:sp>
      <p:pic>
        <p:nvPicPr>
          <p:cNvPr id="17" name="Picture 16">
            <a:extLst>
              <a:ext uri="{FF2B5EF4-FFF2-40B4-BE49-F238E27FC236}">
                <a16:creationId xmlns:a16="http://schemas.microsoft.com/office/drawing/2014/main" id="{F813DBC3-9628-29FC-6443-236C92BA3FE8}"/>
              </a:ext>
            </a:extLst>
          </p:cNvPr>
          <p:cNvPicPr>
            <a:picLocks noChangeAspect="1"/>
          </p:cNvPicPr>
          <p:nvPr/>
        </p:nvPicPr>
        <p:blipFill>
          <a:blip r:embed="rId5"/>
          <a:stretch>
            <a:fillRect/>
          </a:stretch>
        </p:blipFill>
        <p:spPr>
          <a:xfrm>
            <a:off x="4354795" y="2644750"/>
            <a:ext cx="3256797" cy="1915499"/>
          </a:xfrm>
          <a:prstGeom prst="rect">
            <a:avLst/>
          </a:prstGeom>
        </p:spPr>
      </p:pic>
      <p:pic>
        <p:nvPicPr>
          <p:cNvPr id="20" name="Picture 19">
            <a:extLst>
              <a:ext uri="{FF2B5EF4-FFF2-40B4-BE49-F238E27FC236}">
                <a16:creationId xmlns:a16="http://schemas.microsoft.com/office/drawing/2014/main" id="{393E8E79-EF3A-885F-283D-211117A81A9F}"/>
              </a:ext>
            </a:extLst>
          </p:cNvPr>
          <p:cNvPicPr>
            <a:picLocks noChangeAspect="1"/>
          </p:cNvPicPr>
          <p:nvPr/>
        </p:nvPicPr>
        <p:blipFill>
          <a:blip r:embed="rId6"/>
          <a:stretch>
            <a:fillRect/>
          </a:stretch>
        </p:blipFill>
        <p:spPr>
          <a:xfrm>
            <a:off x="5744954" y="4648246"/>
            <a:ext cx="4673350" cy="2064137"/>
          </a:xfrm>
          <a:prstGeom prst="rect">
            <a:avLst/>
          </a:prstGeom>
        </p:spPr>
      </p:pic>
      <p:pic>
        <p:nvPicPr>
          <p:cNvPr id="22" name="Picture 21">
            <a:extLst>
              <a:ext uri="{FF2B5EF4-FFF2-40B4-BE49-F238E27FC236}">
                <a16:creationId xmlns:a16="http://schemas.microsoft.com/office/drawing/2014/main" id="{A2DB56FD-4315-8606-1092-F2DDBB682214}"/>
              </a:ext>
            </a:extLst>
          </p:cNvPr>
          <p:cNvPicPr>
            <a:picLocks noChangeAspect="1"/>
          </p:cNvPicPr>
          <p:nvPr/>
        </p:nvPicPr>
        <p:blipFill>
          <a:blip r:embed="rId7"/>
          <a:stretch>
            <a:fillRect/>
          </a:stretch>
        </p:blipFill>
        <p:spPr>
          <a:xfrm>
            <a:off x="7783994" y="2600780"/>
            <a:ext cx="3075294" cy="19692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11486"/>
            <a:ext cx="12185500" cy="11290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6" y="1563461"/>
            <a:ext cx="2208965"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Neler Başaracaksınız:</a:t>
            </a:r>
          </a:p>
          <a:p>
            <a:pPr marL="0" indent="0">
              <a:buNone/>
            </a:pPr>
            <a:endParaRPr lang="en-US" sz="2500" b="1" dirty="0">
              <a:solidFill>
                <a:srgbClr val="0289AE"/>
              </a:solidFill>
            </a:endParaRP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276245"/>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553671"/>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28193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cs typeface="Times New Roman" panose="02020603050405020304" pitchFamily="18" charset="0"/>
              </a:rPr>
              <a:t>Öğrenim Hedefleri</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3275831" y="1563460"/>
            <a:ext cx="8336893" cy="491353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spcBef>
                <a:spcPts val="1200"/>
              </a:spcBef>
              <a:buClr>
                <a:srgbClr val="62A844"/>
              </a:buClr>
            </a:pPr>
            <a:r>
              <a:rPr lang="tr-TR" sz="2200" b="1" noProof="1">
                <a:solidFill>
                  <a:srgbClr val="262626"/>
                </a:solidFill>
              </a:rPr>
              <a:t>Ünite 1 – Verileri ve KPI'ları Anlama: </a:t>
            </a:r>
            <a:r>
              <a:rPr lang="tr-TR" sz="2200" noProof="1">
                <a:solidFill>
                  <a:srgbClr val="262626"/>
                </a:solidFill>
              </a:rPr>
              <a:t>Konaklama sektöründeki temel rakamları (doluluk oranı, ADR, RevPAR, kişi başına gıda israfı) ve bunların nereden geldiğini belirleyin</a:t>
            </a:r>
          </a:p>
          <a:p>
            <a:pPr marL="342900" indent="-342900" algn="just">
              <a:spcBef>
                <a:spcPts val="1200"/>
              </a:spcBef>
              <a:buClr>
                <a:srgbClr val="62A844"/>
              </a:buClr>
            </a:pPr>
            <a:r>
              <a:rPr lang="tr-TR" sz="2200" b="1" noProof="1">
                <a:solidFill>
                  <a:srgbClr val="262626"/>
                </a:solidFill>
              </a:rPr>
              <a:t>Ünite 2 – Elektronik Tablolarla Çalışma: </a:t>
            </a:r>
            <a:r>
              <a:rPr lang="tr-TR" sz="2200" noProof="1">
                <a:solidFill>
                  <a:srgbClr val="262626"/>
                </a:solidFill>
              </a:rPr>
              <a:t>Sıralama, filtreleme, formüller ve grafikleri kullanarak ham verileri net içgörülere dönüştürün</a:t>
            </a:r>
          </a:p>
          <a:p>
            <a:pPr marL="342900" indent="-342900" algn="just">
              <a:spcBef>
                <a:spcPts val="1200"/>
              </a:spcBef>
              <a:buClr>
                <a:srgbClr val="62A844"/>
              </a:buClr>
            </a:pPr>
            <a:r>
              <a:rPr lang="tr-TR" sz="2200" b="1" noProof="1">
                <a:solidFill>
                  <a:srgbClr val="262626"/>
                </a:solidFill>
              </a:rPr>
              <a:t>Ünite 3 – Verileri Kararlara Uygulama: </a:t>
            </a:r>
            <a:r>
              <a:rPr lang="tr-TR" sz="2200" noProof="1">
                <a:solidFill>
                  <a:srgbClr val="262626"/>
                </a:solidFill>
              </a:rPr>
              <a:t>Gerçek senaryolar kullanarak fiyatlandırma, personel ve sürdürülebilirlik seçeneklerini karşılaştırın</a:t>
            </a:r>
          </a:p>
          <a:p>
            <a:pPr marL="342900" indent="-342900" algn="just">
              <a:spcBef>
                <a:spcPts val="1200"/>
              </a:spcBef>
              <a:buClr>
                <a:srgbClr val="62A844"/>
              </a:buClr>
            </a:pPr>
            <a:r>
              <a:rPr lang="tr-TR" sz="2200" b="1" noProof="1">
                <a:solidFill>
                  <a:srgbClr val="262626"/>
                </a:solidFill>
              </a:rPr>
              <a:t>Ünite 4 – Veri Kültürü Oluşturma: </a:t>
            </a:r>
            <a:r>
              <a:rPr lang="tr-TR" sz="2200" noProof="1">
                <a:solidFill>
                  <a:srgbClr val="262626"/>
                </a:solidFill>
              </a:rPr>
              <a:t>Ekibinizde veriye dayalı uygulamaları normal hale getiren basit rutinler oluşturun</a:t>
            </a:r>
          </a:p>
          <a:p>
            <a:pPr marL="0" indent="0" algn="just">
              <a:spcBef>
                <a:spcPts val="1200"/>
              </a:spcBef>
              <a:buClr>
                <a:srgbClr val="62A844"/>
              </a:buClr>
              <a:buNone/>
            </a:pPr>
            <a:br>
              <a:rPr lang="tr-TR" sz="2200" noProof="1">
                <a:solidFill>
                  <a:srgbClr val="262626"/>
                </a:solidFill>
              </a:rPr>
            </a:br>
            <a:r>
              <a:rPr lang="tr-TR" sz="2200" b="1" noProof="1">
                <a:solidFill>
                  <a:srgbClr val="262626"/>
                </a:solidFill>
              </a:rPr>
              <a:t>Genel Sonuç: </a:t>
            </a:r>
            <a:r>
              <a:rPr lang="tr-TR" sz="2200" noProof="1">
                <a:solidFill>
                  <a:srgbClr val="262626"/>
                </a:solidFill>
              </a:rPr>
              <a:t>Kursun sonunda, pratik veri becerilerine ve işletmeniz için basit bir eylem planına sahip olacaksınız</a:t>
            </a:r>
          </a:p>
          <a:p>
            <a:pPr marL="342900" indent="-342900">
              <a:spcBef>
                <a:spcPts val="120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1633841"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lang="tr-TR" sz="2000" b="0" i="1" noProof="1">
                <a:solidFill>
                  <a:srgbClr val="262626"/>
                </a:solidFill>
                <a:latin typeface="Calibri"/>
              </a:rPr>
              <a:t>Program genelinde kullanılan yedi terim. Her modülde aynı tanımlar.</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lang="tr-TR" sz="1600" b="1" i="0" dirty="0" err="1">
                <a:solidFill>
                  <a:srgbClr val="62A844"/>
                </a:solidFill>
                <a:latin typeface="Calibri" panose="020F0502020204030204" pitchFamily="34" charset="0"/>
                <a:cs typeface="Calibri" panose="020F0502020204030204" pitchFamily="34" charset="0"/>
              </a:rPr>
              <a:t>Greenwashing</a:t>
            </a:r>
            <a:endParaRPr sz="1600" b="1" i="0" dirty="0">
              <a:solidFill>
                <a:srgbClr val="62A844"/>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Kasıtlı olarak veya ihmal yoluyla abartılı, doğrulanamayan veya desteksiz sürdürülebilirlik iddialarında bulunmak.</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Çevresel, Sosyal ve Yönetişim – bir işletmenin finansal olmayan performansını ve daha geniş kapsamlı etkisini değerlendirmek için kullanılan üç temel unsur.</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lang="tr-TR" sz="1600" b="1" i="0">
                <a:solidFill>
                  <a:srgbClr val="62A844"/>
                </a:solidFill>
                <a:latin typeface="Calibri" panose="020F0502020204030204" pitchFamily="34" charset="0"/>
                <a:cs typeface="Calibri" panose="020F0502020204030204" pitchFamily="34" charset="0"/>
              </a:rPr>
              <a:t>Dürtme</a:t>
            </a:r>
            <a:endParaRPr sz="1600" b="1" i="0" dirty="0">
              <a:solidFill>
                <a:srgbClr val="62A844"/>
              </a:solidFill>
              <a:latin typeface="Calibri" panose="020F0502020204030204" pitchFamily="34" charset="0"/>
              <a:cs typeface="Calibri" panose="020F0502020204030204" pitchFamily="34" charset="0"/>
            </a:endParaRP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nSpc>
                <a:spcPts val="1480"/>
              </a:lnSpc>
            </a:pPr>
            <a:r>
              <a:rPr lang="en-IE" sz="1300" b="0" i="0" dirty="0">
                <a:solidFill>
                  <a:srgbClr val="1C1C1C"/>
                </a:solidFill>
                <a:latin typeface="Calibri" panose="020F0502020204030204" pitchFamily="34" charset="0"/>
                <a:cs typeface="Calibri" panose="020F0502020204030204" pitchFamily="34" charset="0"/>
              </a:rPr>
              <a:t>Seçimin sunulma biçiminde yapılan (varsayılan ayar, hatırlatma, fiziksel düzenleme gibi) küçük bir değişiklik; bu değişiklik, seçimi kısıtlamadan davranışı değiştirir.</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sz="1600" b="1" i="0" dirty="0" err="1">
                <a:solidFill>
                  <a:srgbClr val="62A844"/>
                </a:solidFill>
                <a:latin typeface="Calibri" panose="020F0502020204030204" pitchFamily="34" charset="0"/>
                <a:cs typeface="Calibri" panose="020F0502020204030204" pitchFamily="34" charset="0"/>
              </a:rPr>
              <a:t>İkili</a:t>
            </a:r>
            <a:r>
              <a:rPr sz="1600" b="1" i="0" dirty="0">
                <a:solidFill>
                  <a:srgbClr val="62A844"/>
                </a:solidFill>
                <a:latin typeface="Calibri" panose="020F0502020204030204" pitchFamily="34" charset="0"/>
                <a:cs typeface="Calibri" panose="020F0502020204030204" pitchFamily="34" charset="0"/>
              </a:rPr>
              <a:t> </a:t>
            </a:r>
            <a:r>
              <a:rPr sz="1600" b="1" i="0" dirty="0" err="1">
                <a:solidFill>
                  <a:srgbClr val="62A844"/>
                </a:solidFill>
                <a:latin typeface="Calibri" panose="020F0502020204030204" pitchFamily="34" charset="0"/>
                <a:cs typeface="Calibri" panose="020F0502020204030204" pitchFamily="34" charset="0"/>
              </a:rPr>
              <a:t>geçiş</a:t>
            </a:r>
            <a:endParaRPr sz="1600" b="1" i="0" dirty="0">
              <a:solidFill>
                <a:srgbClr val="62A844"/>
              </a:solidFill>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KOBİ'lerde dijital dönüşüm ve yeşil dönüşümü birbirini güçlendirecek şekilde birlikte ilerletmek.</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Anahtar Performans Göstergesi – bir işletmenin tanımlanmış bir hedefi ne kadar etkili bir şekilde gerçekleştirdiğini gösteren ölçülebilir bir değer.</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291157"/>
            <a:ext cx="1476000" cy="246221"/>
          </a:xfrm>
          <a:prstGeom prst="rect">
            <a:avLst/>
          </a:prstGeom>
          <a:noFill/>
        </p:spPr>
        <p:txBody>
          <a:bodyPr wrap="square" lIns="0" tIns="0" rIns="0" bIns="0" anchor="ctr">
            <a:spAutoFit/>
          </a:bodyPr>
          <a:lstStyle/>
          <a:p>
            <a:pPr algn="l"/>
            <a:r>
              <a:rPr lang="tr-TR" sz="1600" b="1" i="0" noProof="1">
                <a:solidFill>
                  <a:srgbClr val="62A844"/>
                </a:solidFill>
                <a:latin typeface="Calibri" panose="020F0502020204030204" pitchFamily="34" charset="0"/>
                <a:cs typeface="Calibri" panose="020F0502020204030204" pitchFamily="34" charset="0"/>
              </a:rPr>
              <a:t>Döngüsel ekonomi</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211882"/>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Atıkların bir kaynak haline gelmesi için, azaltma, yeniden kullanma, onarma, yenileme ve geri dönüşüm yoluyla malzeme ve ürünlerin mümkün olduğunca uzun süre kullanımda kalmasını sağlamak üzere tasarlanmış bir yaklaşım.</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46205" y="5783308"/>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25394" y="5912196"/>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Misafir yolculuğu</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824702"/>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Farkındalıktan rezervasyona, konaklamaya ve konaklama sonrası etkileşime kadar bir misafirin işletmeyle olan etkileşimlerinin tam dizisi – sürdürülebilirlik ve dijital temas noktalarını tutarlı bir şekilde tasarlamak için kullanılır.</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909340"/>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cs typeface="Times New Roman" panose="02020603050405020304" pitchFamily="18" charset="0"/>
              </a:rPr>
              <a:t>Ortak Sözlük</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Terim</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Kanonik tanım</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Tam açıklaması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7465048" cy="4711700"/>
          </a:xfrm>
        </p:spPr>
        <p:txBody>
          <a:bodyPr>
            <a:normAutofit/>
          </a:bodyPr>
          <a:lstStyle/>
          <a:p>
            <a:pPr fontAlgn="t">
              <a:lnSpc>
                <a:spcPts val="4960"/>
              </a:lnSpc>
              <a:spcBef>
                <a:spcPts val="0"/>
              </a:spcBef>
            </a:pPr>
            <a:r>
              <a:rPr lang="en-IE" b="1" dirty="0"/>
              <a:t>Konaklama Sektöründe Veri Temelleri ve KPI'lar</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tr-TR" sz="2400" noProof="1"/>
              <a:t>Avrupa konaklama sektöründe verilerin temelleri ve temel kavramları: Oteller, restoranlar ve kafelerde daha akıllı ve sürdürülebilir kararların alınmasını destekleyen başlıca operasyonel veri türleri ve temel performans göstergeleri tanıtılır.</a:t>
            </a:r>
          </a:p>
          <a:p>
            <a:endParaRPr lang="en-IE" sz="2400" dirty="0"/>
          </a:p>
          <a:p>
            <a:endParaRPr lang="en-GB" sz="2200" dirty="0">
              <a:cs typeface="Times New Roman" panose="02020603050405020304" pitchFamily="18" charset="0"/>
            </a:endParaRPr>
          </a:p>
        </p:txBody>
      </p:sp>
      <p:sp>
        <p:nvSpPr>
          <p:cNvPr id="6" name="Text Placeholder 4">
            <a:extLst>
              <a:ext uri="{FF2B5EF4-FFF2-40B4-BE49-F238E27FC236}">
                <a16:creationId xmlns:a16="http://schemas.microsoft.com/office/drawing/2014/main" id="{1A62B4DE-A136-5132-B867-A8B08E136F52}"/>
              </a:ext>
            </a:extLst>
          </p:cNvPr>
          <p:cNvSpPr>
            <a:spLocks noGrp="1"/>
          </p:cNvSpPr>
          <p:nvPr>
            <p:ph type="body" sz="quarter" idx="17"/>
          </p:nvPr>
        </p:nvSpPr>
        <p:spPr>
          <a:xfrm>
            <a:off x="2052190" y="1566469"/>
            <a:ext cx="2066906" cy="582221"/>
          </a:xfrm>
        </p:spPr>
        <p:txBody>
          <a:bodyPr/>
          <a:lstStyle/>
          <a:p>
            <a:r>
              <a:rPr lang="en-US" sz="12000" b="1" dirty="0">
                <a:cs typeface="Times New Roman" panose="02020603050405020304" pitchFamily="18" charset="0"/>
              </a:rPr>
              <a:t>01</a:t>
            </a:r>
          </a:p>
        </p:txBody>
      </p:sp>
      <p:sp>
        <p:nvSpPr>
          <p:cNvPr id="7" name="TextBox 6">
            <a:extLst>
              <a:ext uri="{FF2B5EF4-FFF2-40B4-BE49-F238E27FC236}">
                <a16:creationId xmlns:a16="http://schemas.microsoft.com/office/drawing/2014/main" id="{282E5AAD-FDB1-0327-83B1-0953CAF0BEEA}"/>
              </a:ext>
            </a:extLst>
          </p:cNvPr>
          <p:cNvSpPr txBox="1"/>
          <p:nvPr/>
        </p:nvSpPr>
        <p:spPr>
          <a:xfrm>
            <a:off x="113610" y="2005192"/>
            <a:ext cx="2206625" cy="923330"/>
          </a:xfrm>
          <a:prstGeom prst="rect">
            <a:avLst/>
          </a:prstGeom>
          <a:noFill/>
        </p:spPr>
        <p:txBody>
          <a:bodyPr wrap="square">
            <a:spAutoFit/>
          </a:bodyPr>
          <a:lstStyle/>
          <a:p>
            <a:r>
              <a:rPr lang="en-IE" sz="5400" b="1" dirty="0">
                <a:solidFill>
                  <a:srgbClr val="0289AE"/>
                </a:solidFill>
              </a:rPr>
              <a:t>ÜNİTE</a:t>
            </a:r>
            <a:endParaRPr lang="en-US" sz="5400" dirty="0">
              <a:solidFill>
                <a:srgbClr val="0289AE"/>
              </a:solidFill>
            </a:endParaRPr>
          </a:p>
        </p:txBody>
      </p:sp>
    </p:spTree>
    <p:extLst>
      <p:ext uri="{BB962C8B-B14F-4D97-AF65-F5344CB8AC3E}">
        <p14:creationId xmlns:p14="http://schemas.microsoft.com/office/powerpoint/2010/main" val="1973858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4F663-635F-FAD9-E9F8-2BAF906953B9}"/>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2B8ECF69-21DA-766D-4244-B52325F0F333}"/>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37432" y="0"/>
            <a:ext cx="6754568" cy="3196842"/>
          </a:xfrm>
          <a:prstGeom prst="rect">
            <a:avLst/>
          </a:prstGeom>
        </p:spPr>
      </p:pic>
      <p:sp>
        <p:nvSpPr>
          <p:cNvPr id="2" name="Text Placeholder 11">
            <a:extLst>
              <a:ext uri="{FF2B5EF4-FFF2-40B4-BE49-F238E27FC236}">
                <a16:creationId xmlns:a16="http://schemas.microsoft.com/office/drawing/2014/main" id="{B4352F07-3373-AB51-4031-504047B3F11B}"/>
              </a:ext>
            </a:extLst>
          </p:cNvPr>
          <p:cNvSpPr txBox="1">
            <a:spLocks/>
          </p:cNvSpPr>
          <p:nvPr/>
        </p:nvSpPr>
        <p:spPr>
          <a:xfrm>
            <a:off x="623260" y="421381"/>
            <a:ext cx="49845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Sektöründe Temel Veriler ve KPI'lar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E8A0E17-3B32-9DD2-585D-CDF19B8916E5}"/>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36A8B41-8B79-E4EA-358E-C343D2B85022}"/>
              </a:ext>
            </a:extLst>
          </p:cNvPr>
          <p:cNvSpPr/>
          <p:nvPr/>
        </p:nvSpPr>
        <p:spPr>
          <a:xfrm flipH="1">
            <a:off x="586940" y="1838697"/>
            <a:ext cx="5683826" cy="4201150"/>
          </a:xfrm>
          <a:prstGeom prst="rect">
            <a:avLst/>
          </a:prstGeom>
        </p:spPr>
        <p:txBody>
          <a:bodyPr wrap="square">
            <a:spAutoFit/>
          </a:bodyPr>
          <a:lstStyle/>
          <a:p>
            <a:r>
              <a:rPr lang="tr-TR" sz="2000" noProof="1">
                <a:solidFill>
                  <a:srgbClr val="262626"/>
                </a:solidFill>
              </a:rPr>
              <a:t>İşletmeniz için gerçekten önemli olan rakamlar nelerdir ve bunlar nereden gelir?</a:t>
            </a:r>
            <a:br>
              <a:rPr lang="tr-TR" sz="2000" noProof="1">
                <a:solidFill>
                  <a:srgbClr val="262626"/>
                </a:solidFill>
              </a:rPr>
            </a:br>
            <a:br>
              <a:rPr lang="tr-TR" noProof="1">
                <a:solidFill>
                  <a:srgbClr val="262626"/>
                </a:solidFill>
              </a:rPr>
            </a:br>
            <a:r>
              <a:rPr lang="tr-TR" sz="1900" noProof="1">
                <a:solidFill>
                  <a:srgbClr val="262626"/>
                </a:solidFill>
              </a:rPr>
              <a:t>Verilerinizi anlamak, daha akıllı ve daha sürdürülebilir kararlar almanın ilk adımıdır. </a:t>
            </a:r>
            <a:br>
              <a:rPr lang="tr-TR" sz="1900" noProof="1">
                <a:solidFill>
                  <a:srgbClr val="262626"/>
                </a:solidFill>
              </a:rPr>
            </a:br>
            <a:endParaRPr lang="tr-TR" sz="1900" noProof="1">
              <a:solidFill>
                <a:srgbClr val="262626"/>
              </a:solidFill>
            </a:endParaRPr>
          </a:p>
          <a:p>
            <a:pPr marL="285750" indent="-285750">
              <a:buClr>
                <a:srgbClr val="62A844"/>
              </a:buClr>
              <a:buFont typeface="Arial" panose="020B0604020202020204" pitchFamily="34" charset="0"/>
              <a:buChar char="•"/>
            </a:pPr>
            <a:r>
              <a:rPr lang="tr-TR" sz="1900" b="1" noProof="1">
                <a:solidFill>
                  <a:srgbClr val="262626"/>
                </a:solidFill>
              </a:rPr>
              <a:t>Konaklama verileri nedir? </a:t>
            </a:r>
            <a:r>
              <a:rPr lang="tr-TR" sz="1900" noProof="1">
                <a:solidFill>
                  <a:srgbClr val="262626"/>
                </a:solidFill>
              </a:rPr>
              <a:t>– PMS, POS, nöbet çizelgeleri, atık kayıtları </a:t>
            </a:r>
          </a:p>
          <a:p>
            <a:pPr marL="285750" indent="-285750">
              <a:buClr>
                <a:srgbClr val="62A844"/>
              </a:buClr>
              <a:buFont typeface="Arial" panose="020B0604020202020204" pitchFamily="34" charset="0"/>
              <a:buChar char="•"/>
            </a:pPr>
            <a:r>
              <a:rPr lang="tr-TR" sz="1900" b="1" noProof="1">
                <a:solidFill>
                  <a:srgbClr val="262626"/>
                </a:solidFill>
              </a:rPr>
              <a:t>Temel KPI'lar </a:t>
            </a:r>
            <a:r>
              <a:rPr lang="tr-TR" sz="1900" noProof="1">
                <a:solidFill>
                  <a:srgbClr val="262626"/>
                </a:solidFill>
              </a:rPr>
              <a:t>– Doluluk oranı, ADR, RevPAR, ortalama harcama, kişi başına gıda israfı </a:t>
            </a:r>
          </a:p>
          <a:p>
            <a:pPr marL="285750" indent="-285750">
              <a:buClr>
                <a:srgbClr val="62A844"/>
              </a:buClr>
              <a:buFont typeface="Arial" panose="020B0604020202020204" pitchFamily="34" charset="0"/>
              <a:buChar char="•"/>
            </a:pPr>
            <a:r>
              <a:rPr lang="tr-TR" sz="1900" b="1" noProof="1">
                <a:solidFill>
                  <a:srgbClr val="262626"/>
                </a:solidFill>
              </a:rPr>
              <a:t>Veri kalitesi </a:t>
            </a:r>
            <a:r>
              <a:rPr lang="tr-TR" sz="1900" noProof="1">
                <a:solidFill>
                  <a:srgbClr val="262626"/>
                </a:solidFill>
              </a:rPr>
              <a:t>– "Garbage in, garbage out" (Giren veri neyse çıkan veri de odur) ilkesinin önemi</a:t>
            </a:r>
          </a:p>
          <a:p>
            <a:pPr marL="285750" indent="-285750">
              <a:buClr>
                <a:srgbClr val="62A844"/>
              </a:buClr>
              <a:buFont typeface="Arial" panose="020B0604020202020204" pitchFamily="34" charset="0"/>
              <a:buChar char="•"/>
            </a:pPr>
            <a:r>
              <a:rPr lang="tr-TR" sz="1900" b="1" noProof="1">
                <a:solidFill>
                  <a:srgbClr val="262626"/>
                </a:solidFill>
              </a:rPr>
              <a:t>Hataları tespit etme </a:t>
            </a:r>
            <a:r>
              <a:rPr lang="tr-TR" sz="1900" noProof="1">
                <a:solidFill>
                  <a:srgbClr val="262626"/>
                </a:solidFill>
              </a:rPr>
              <a:t>– Eksik değerler, yinelenenler, imkansız rakamlar</a:t>
            </a:r>
          </a:p>
        </p:txBody>
      </p:sp>
      <p:pic>
        <p:nvPicPr>
          <p:cNvPr id="15" name="Picture 14">
            <a:extLst>
              <a:ext uri="{FF2B5EF4-FFF2-40B4-BE49-F238E27FC236}">
                <a16:creationId xmlns:a16="http://schemas.microsoft.com/office/drawing/2014/main" id="{CEB25D17-6071-18AE-59A4-16E3B9881FB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5" name="Picture Placeholder 5">
            <a:extLst>
              <a:ext uri="{FF2B5EF4-FFF2-40B4-BE49-F238E27FC236}">
                <a16:creationId xmlns:a16="http://schemas.microsoft.com/office/drawing/2014/main" id="{DAD36926-F33B-046C-9EBF-67473DBC38D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24264" b="24264"/>
          <a:stretch>
            <a:fillRect/>
          </a:stretch>
        </p:blipFill>
        <p:spPr>
          <a:xfrm>
            <a:off x="7327899" y="1447800"/>
            <a:ext cx="4853433" cy="3835400"/>
          </a:xfrm>
          <a:prstGeom prst="rect">
            <a:avLst/>
          </a:prstGeom>
        </p:spPr>
      </p:pic>
    </p:spTree>
    <p:extLst>
      <p:ext uri="{BB962C8B-B14F-4D97-AF65-F5344CB8AC3E}">
        <p14:creationId xmlns:p14="http://schemas.microsoft.com/office/powerpoint/2010/main" val="1740191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3A7B9C-3666-93E7-ACB8-CFD71E92A7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4879" y="1634776"/>
            <a:ext cx="6321649" cy="4211098"/>
          </a:xfrm>
          <a:prstGeom prst="rect">
            <a:avLst/>
          </a:prstGeom>
        </p:spPr>
      </p:pic>
      <p:sp>
        <p:nvSpPr>
          <p:cNvPr id="4" name="Text Placeholder 11">
            <a:extLst>
              <a:ext uri="{FF2B5EF4-FFF2-40B4-BE49-F238E27FC236}">
                <a16:creationId xmlns:a16="http://schemas.microsoft.com/office/drawing/2014/main" id="{E834EF2E-3722-0AF3-7766-2287A5580059}"/>
              </a:ext>
            </a:extLst>
          </p:cNvPr>
          <p:cNvSpPr txBox="1">
            <a:spLocks/>
          </p:cNvSpPr>
          <p:nvPr/>
        </p:nvSpPr>
        <p:spPr>
          <a:xfrm>
            <a:off x="136757" y="102153"/>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ve Ağırlama Sektöründe Veri Nedir?</a:t>
            </a:r>
          </a:p>
        </p:txBody>
      </p:sp>
      <p:cxnSp>
        <p:nvCxnSpPr>
          <p:cNvPr id="6" name="Straight Connector 5">
            <a:extLst>
              <a:ext uri="{FF2B5EF4-FFF2-40B4-BE49-F238E27FC236}">
                <a16:creationId xmlns:a16="http://schemas.microsoft.com/office/drawing/2014/main" id="{A9080C0E-F54C-35C4-5ECA-49A6D882BC45}"/>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E4135426-9180-9E05-B78B-781CB2A16BEE}"/>
              </a:ext>
            </a:extLst>
          </p:cNvPr>
          <p:cNvSpPr/>
          <p:nvPr/>
        </p:nvSpPr>
        <p:spPr>
          <a:xfrm flipH="1">
            <a:off x="586945" y="1148593"/>
            <a:ext cx="5246696" cy="4455707"/>
          </a:xfrm>
          <a:prstGeom prst="rect">
            <a:avLst/>
          </a:prstGeom>
        </p:spPr>
        <p:txBody>
          <a:bodyPr wrap="square">
            <a:spAutoFit/>
          </a:bodyPr>
          <a:lstStyle/>
          <a:p>
            <a:pPr algn="just">
              <a:lnSpc>
                <a:spcPts val="1960"/>
              </a:lnSpc>
            </a:pPr>
            <a:r>
              <a:rPr lang="tr-TR" sz="2000" noProof="1">
                <a:solidFill>
                  <a:srgbClr val="262626"/>
                </a:solidFill>
              </a:rPr>
              <a:t>Konaklama sektöründe veri, bir otel, restoran veya kafede </a:t>
            </a:r>
            <a:r>
              <a:rPr lang="tr-TR" sz="2000" b="1" noProof="1">
                <a:solidFill>
                  <a:srgbClr val="262626"/>
                </a:solidFill>
              </a:rPr>
              <a:t>sayabileceğiniz, ölçebileceğiniz veya sıralayabileceğiniz </a:t>
            </a:r>
            <a:r>
              <a:rPr lang="tr-TR" sz="2000" noProof="1">
                <a:solidFill>
                  <a:srgbClr val="262626"/>
                </a:solidFill>
              </a:rPr>
              <a:t>bilgilerdir. Bu verileri her gün tablolarda, raporlarda ve dijital sistemlerde görürsünüz (Freedman, 2025).</a:t>
            </a:r>
            <a:endParaRPr lang="tr-TR" b="1" noProof="1">
              <a:solidFill>
                <a:srgbClr val="262626"/>
              </a:solidFill>
            </a:endParaRPr>
          </a:p>
          <a:p>
            <a:pPr>
              <a:lnSpc>
                <a:spcPts val="1760"/>
              </a:lnSpc>
            </a:pPr>
            <a:endParaRPr lang="tr-TR" b="1" noProof="1">
              <a:solidFill>
                <a:srgbClr val="262626"/>
              </a:solidFill>
            </a:endParaRPr>
          </a:p>
          <a:p>
            <a:pPr>
              <a:lnSpc>
                <a:spcPts val="1760"/>
              </a:lnSpc>
            </a:pPr>
            <a:r>
              <a:rPr lang="tr-TR" b="1" noProof="1">
                <a:solidFill>
                  <a:srgbClr val="0289AE"/>
                </a:solidFill>
              </a:rPr>
              <a:t>GÜNLÜK ÖRNEKLER</a:t>
            </a:r>
          </a:p>
          <a:p>
            <a:endParaRPr lang="tr-TR" sz="500" b="1" noProof="1">
              <a:solidFill>
                <a:srgbClr val="262626"/>
              </a:solidFill>
            </a:endParaRPr>
          </a:p>
          <a:p>
            <a:pPr marL="285750" indent="-285750">
              <a:lnSpc>
                <a:spcPts val="1760"/>
              </a:lnSpc>
              <a:buClr>
                <a:srgbClr val="62A844"/>
              </a:buClr>
              <a:buFont typeface="Arial" panose="020B0604020202020204" pitchFamily="34" charset="0"/>
              <a:buChar char="•"/>
            </a:pPr>
            <a:r>
              <a:rPr lang="tr-TR" b="1" noProof="1">
                <a:solidFill>
                  <a:srgbClr val="262626"/>
                </a:solidFill>
              </a:rPr>
              <a:t>Gelişler ve gidişler </a:t>
            </a:r>
            <a:r>
              <a:rPr lang="tr-TR" noProof="1">
                <a:solidFill>
                  <a:srgbClr val="262626"/>
                </a:solidFill>
              </a:rPr>
              <a:t>– Kimler geliyor ve gidiyor</a:t>
            </a:r>
          </a:p>
          <a:p>
            <a:pPr marL="285750" indent="-285750">
              <a:lnSpc>
                <a:spcPts val="1760"/>
              </a:lnSpc>
              <a:buClr>
                <a:srgbClr val="62A844"/>
              </a:buClr>
              <a:buFont typeface="Arial" panose="020B0604020202020204" pitchFamily="34" charset="0"/>
              <a:buChar char="•"/>
            </a:pPr>
            <a:r>
              <a:rPr lang="tr-TR" b="1" noProof="1">
                <a:solidFill>
                  <a:srgbClr val="262626"/>
                </a:solidFill>
              </a:rPr>
              <a:t>Rezervasyon yapılan odalar veya masalar </a:t>
            </a:r>
            <a:r>
              <a:rPr lang="tr-TR" noProof="1">
                <a:solidFill>
                  <a:srgbClr val="262626"/>
                </a:solidFill>
              </a:rPr>
              <a:t>– Ne kadar doluyorsunuz?</a:t>
            </a:r>
          </a:p>
          <a:p>
            <a:pPr marL="285750" indent="-285750">
              <a:lnSpc>
                <a:spcPts val="1760"/>
              </a:lnSpc>
              <a:buClr>
                <a:srgbClr val="62A844"/>
              </a:buClr>
              <a:buFont typeface="Arial" panose="020B0604020202020204" pitchFamily="34" charset="0"/>
              <a:buChar char="•"/>
            </a:pPr>
            <a:r>
              <a:rPr lang="tr-TR" b="1" noProof="1">
                <a:solidFill>
                  <a:srgbClr val="262626"/>
                </a:solidFill>
              </a:rPr>
              <a:t>Servis edilen yemek sayısı </a:t>
            </a:r>
            <a:r>
              <a:rPr lang="tr-TR" noProof="1">
                <a:solidFill>
                  <a:srgbClr val="262626"/>
                </a:solidFill>
              </a:rPr>
              <a:t>– Kaç misafire yemek servis ettiniz?</a:t>
            </a:r>
          </a:p>
          <a:p>
            <a:pPr marL="285750" indent="-285750">
              <a:lnSpc>
                <a:spcPts val="1760"/>
              </a:lnSpc>
              <a:buClr>
                <a:srgbClr val="62A844"/>
              </a:buClr>
              <a:buFont typeface="Arial" panose="020B0604020202020204" pitchFamily="34" charset="0"/>
              <a:buChar char="•"/>
            </a:pPr>
            <a:r>
              <a:rPr lang="tr-TR" b="1" noProof="1">
                <a:solidFill>
                  <a:srgbClr val="262626"/>
                </a:solidFill>
              </a:rPr>
              <a:t>Günlük satışlar ($) </a:t>
            </a:r>
            <a:r>
              <a:rPr lang="tr-TR" noProof="1">
                <a:solidFill>
                  <a:srgbClr val="262626"/>
                </a:solidFill>
              </a:rPr>
              <a:t>– Kasadan ne kadar gelir elde edildi?</a:t>
            </a:r>
          </a:p>
          <a:p>
            <a:pPr marL="285750" indent="-285750">
              <a:lnSpc>
                <a:spcPts val="1760"/>
              </a:lnSpc>
              <a:buClr>
                <a:srgbClr val="62A844"/>
              </a:buClr>
              <a:buFont typeface="Arial" panose="020B0604020202020204" pitchFamily="34" charset="0"/>
              <a:buChar char="•"/>
            </a:pPr>
            <a:r>
              <a:rPr lang="tr-TR" b="1" noProof="1">
                <a:solidFill>
                  <a:srgbClr val="262626"/>
                </a:solidFill>
              </a:rPr>
              <a:t>Vardiyalar ve personel çalışma saatleri </a:t>
            </a:r>
            <a:r>
              <a:rPr lang="tr-TR" noProof="1">
                <a:solidFill>
                  <a:srgbClr val="262626"/>
                </a:solidFill>
              </a:rPr>
              <a:t>– Kim ne zaman çalıştı</a:t>
            </a:r>
          </a:p>
          <a:p>
            <a:pPr>
              <a:lnSpc>
                <a:spcPts val="1760"/>
              </a:lnSpc>
            </a:pPr>
            <a:endParaRPr lang="en-US" i="1" dirty="0">
              <a:solidFill>
                <a:srgbClr val="262626"/>
              </a:solidFill>
            </a:endParaRPr>
          </a:p>
          <a:p>
            <a:pPr>
              <a:lnSpc>
                <a:spcPts val="1760"/>
              </a:lnSpc>
            </a:pPr>
            <a:endParaRPr lang="en-US" i="1" dirty="0">
              <a:solidFill>
                <a:srgbClr val="262626"/>
              </a:solidFill>
            </a:endParaRPr>
          </a:p>
        </p:txBody>
      </p:sp>
      <p:sp>
        <p:nvSpPr>
          <p:cNvPr id="8" name="Rounded Rectangle 7">
            <a:extLst>
              <a:ext uri="{FF2B5EF4-FFF2-40B4-BE49-F238E27FC236}">
                <a16:creationId xmlns:a16="http://schemas.microsoft.com/office/drawing/2014/main" id="{69BA0418-D871-4C93-8003-7C63B1F43970}"/>
              </a:ext>
            </a:extLst>
          </p:cNvPr>
          <p:cNvSpPr/>
          <p:nvPr/>
        </p:nvSpPr>
        <p:spPr>
          <a:xfrm>
            <a:off x="6096000" y="5993643"/>
            <a:ext cx="5612400" cy="414557"/>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2CDD5C34-9254-2205-BD69-267501FB8BB5}"/>
              </a:ext>
            </a:extLst>
          </p:cNvPr>
          <p:cNvSpPr txBox="1"/>
          <p:nvPr/>
        </p:nvSpPr>
        <p:spPr>
          <a:xfrm>
            <a:off x="6222000" y="605692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0" name="TextBox 9">
            <a:extLst>
              <a:ext uri="{FF2B5EF4-FFF2-40B4-BE49-F238E27FC236}">
                <a16:creationId xmlns:a16="http://schemas.microsoft.com/office/drawing/2014/main" id="{3333757F-9E1D-2DB3-68E7-FDB60E960059}"/>
              </a:ext>
            </a:extLst>
          </p:cNvPr>
          <p:cNvSpPr txBox="1"/>
          <p:nvPr/>
        </p:nvSpPr>
        <p:spPr>
          <a:xfrm>
            <a:off x="6978001" y="605692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C1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D8FF2A4A-A036-8DA4-B86F-2AD4C6DC7727}"/>
              </a:ext>
            </a:extLst>
          </p:cNvPr>
          <p:cNvSpPr txBox="1"/>
          <p:nvPr/>
        </p:nvSpPr>
        <p:spPr>
          <a:xfrm>
            <a:off x="7568056" y="6085035"/>
            <a:ext cx="4140344" cy="215444"/>
          </a:xfrm>
          <a:prstGeom prst="rect">
            <a:avLst/>
          </a:prstGeom>
          <a:noFill/>
        </p:spPr>
        <p:txBody>
          <a:bodyPr wrap="square" lIns="0" tIns="0" rIns="0" bIns="0" anchor="ctr">
            <a:spAutoFit/>
          </a:bodyPr>
          <a:lstStyle/>
          <a:p>
            <a:r>
              <a:rPr lang="tr-TR" sz="1400" noProof="1">
                <a:solidFill>
                  <a:srgbClr val="262626"/>
                </a:solidFill>
                <a:latin typeface="Calibri" panose="020F0502020204030204" pitchFamily="34" charset="0"/>
                <a:cs typeface="Calibri" panose="020F0502020204030204" pitchFamily="34" charset="0"/>
              </a:rPr>
              <a:t>- ·Günlük Operasyonlara Sürdürülebilirliği Entegre Etmek</a:t>
            </a:r>
          </a:p>
        </p:txBody>
      </p:sp>
      <p:sp>
        <p:nvSpPr>
          <p:cNvPr id="18" name="TextBox 17">
            <a:extLst>
              <a:ext uri="{FF2B5EF4-FFF2-40B4-BE49-F238E27FC236}">
                <a16:creationId xmlns:a16="http://schemas.microsoft.com/office/drawing/2014/main" id="{0BDDA0C8-F122-5299-7F80-94F5E2DD03FE}"/>
              </a:ext>
            </a:extLst>
          </p:cNvPr>
          <p:cNvSpPr txBox="1"/>
          <p:nvPr/>
        </p:nvSpPr>
        <p:spPr>
          <a:xfrm flipH="1">
            <a:off x="740576" y="5146273"/>
            <a:ext cx="4700672" cy="1754326"/>
          </a:xfrm>
          <a:prstGeom prst="rect">
            <a:avLst/>
          </a:prstGeom>
          <a:noFill/>
        </p:spPr>
        <p:txBody>
          <a:bodyPr wrap="square" rtlCol="0">
            <a:spAutoFit/>
          </a:bodyPr>
          <a:lstStyle/>
          <a:p>
            <a:r>
              <a:rPr lang="tr-TR" b="1" u="sng" noProof="1">
                <a:solidFill>
                  <a:srgbClr val="00B0F0"/>
                </a:solidFill>
              </a:rPr>
              <a:t>Konaklama Sektöründe Veri: </a:t>
            </a:r>
            <a:r>
              <a:rPr lang="tr-TR" noProof="1">
                <a:solidFill>
                  <a:srgbClr val="262626"/>
                </a:solidFill>
              </a:rPr>
              <a:t>Bu tanıdık rakamları </a:t>
            </a:r>
            <a:r>
              <a:rPr lang="tr-TR" b="1" noProof="1">
                <a:solidFill>
                  <a:srgbClr val="262626"/>
                </a:solidFill>
              </a:rPr>
              <a:t>veri</a:t>
            </a:r>
            <a:r>
              <a:rPr lang="tr-TR" noProof="1">
                <a:solidFill>
                  <a:srgbClr val="262626"/>
                </a:solidFill>
              </a:rPr>
              <a:t> olarak ele almaya başladığınızda, bunları analiz etmek ve işletmeniz için daha akıllı, daha sürdürülebilir kararlar almak daha kolay hale gelir</a:t>
            </a:r>
            <a:endParaRPr lang="tr-TR" b="1" noProof="1">
              <a:solidFill>
                <a:srgbClr val="262626"/>
              </a:solidFill>
            </a:endParaRPr>
          </a:p>
          <a:p>
            <a:endParaRPr lang="en-US" i="1" dirty="0">
              <a:solidFill>
                <a:srgbClr val="0289AE"/>
              </a:solidFill>
            </a:endParaRPr>
          </a:p>
        </p:txBody>
      </p:sp>
    </p:spTree>
    <p:extLst>
      <p:ext uri="{BB962C8B-B14F-4D97-AF65-F5344CB8AC3E}">
        <p14:creationId xmlns:p14="http://schemas.microsoft.com/office/powerpoint/2010/main" val="3933563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uppieren 30">
            <a:extLst>
              <a:ext uri="{FF2B5EF4-FFF2-40B4-BE49-F238E27FC236}">
                <a16:creationId xmlns:a16="http://schemas.microsoft.com/office/drawing/2014/main" id="{D87B7F54-97DB-0D8A-181A-68C6C68271A1}"/>
              </a:ext>
            </a:extLst>
          </p:cNvPr>
          <p:cNvGrpSpPr/>
          <p:nvPr/>
        </p:nvGrpSpPr>
        <p:grpSpPr>
          <a:xfrm>
            <a:off x="4799474" y="530935"/>
            <a:ext cx="6863435" cy="6049273"/>
            <a:chOff x="9515475" y="838200"/>
            <a:chExt cx="12553120" cy="12065000"/>
          </a:xfrm>
        </p:grpSpPr>
        <p:sp>
          <p:nvSpPr>
            <p:cNvPr id="45" name="Oval 10">
              <a:extLst>
                <a:ext uri="{FF2B5EF4-FFF2-40B4-BE49-F238E27FC236}">
                  <a16:creationId xmlns:a16="http://schemas.microsoft.com/office/drawing/2014/main" id="{743E8B26-6D75-5974-D366-ED77FB5B4F29}"/>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46" name="Straight Connector 33">
              <a:extLst>
                <a:ext uri="{FF2B5EF4-FFF2-40B4-BE49-F238E27FC236}">
                  <a16:creationId xmlns:a16="http://schemas.microsoft.com/office/drawing/2014/main" id="{D55CE49D-0A4D-4F28-B3AF-78B4616B5610}"/>
                </a:ext>
              </a:extLst>
            </p:cNvPr>
            <p:cNvCxnSpPr>
              <a:cxnSpLocks/>
            </p:cNvCxnSpPr>
            <p:nvPr/>
          </p:nvCxnSpPr>
          <p:spPr>
            <a:xfrm>
              <a:off x="13245571" y="5862588"/>
              <a:ext cx="882302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7" name="Oval 14">
              <a:extLst>
                <a:ext uri="{FF2B5EF4-FFF2-40B4-BE49-F238E27FC236}">
                  <a16:creationId xmlns:a16="http://schemas.microsoft.com/office/drawing/2014/main" id="{2D67C365-A5C0-00AF-9281-3BD718255D8E}"/>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8" name="Oval 3">
              <a:extLst>
                <a:ext uri="{FF2B5EF4-FFF2-40B4-BE49-F238E27FC236}">
                  <a16:creationId xmlns:a16="http://schemas.microsoft.com/office/drawing/2014/main" id="{0B66BDCE-D92D-01FF-9D21-9861BFB22422}"/>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49" name="Straight Connector 29">
              <a:extLst>
                <a:ext uri="{FF2B5EF4-FFF2-40B4-BE49-F238E27FC236}">
                  <a16:creationId xmlns:a16="http://schemas.microsoft.com/office/drawing/2014/main" id="{7B3C9227-3C61-67C6-2550-C45A30D206D1}"/>
                </a:ext>
              </a:extLst>
            </p:cNvPr>
            <p:cNvCxnSpPr>
              <a:cxnSpLocks/>
            </p:cNvCxnSpPr>
            <p:nvPr/>
          </p:nvCxnSpPr>
          <p:spPr>
            <a:xfrm>
              <a:off x="14079537" y="9975797"/>
              <a:ext cx="7511751" cy="2069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28">
              <a:extLst>
                <a:ext uri="{FF2B5EF4-FFF2-40B4-BE49-F238E27FC236}">
                  <a16:creationId xmlns:a16="http://schemas.microsoft.com/office/drawing/2014/main" id="{B7D3DEC9-6097-77E8-F8A7-5CB77C7112CD}"/>
                </a:ext>
              </a:extLst>
            </p:cNvPr>
            <p:cNvCxnSpPr>
              <a:cxnSpLocks/>
            </p:cNvCxnSpPr>
            <p:nvPr/>
          </p:nvCxnSpPr>
          <p:spPr>
            <a:xfrm>
              <a:off x="14079537" y="2376489"/>
              <a:ext cx="7822673"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51" name="Freeform: Shape 8">
              <a:extLst>
                <a:ext uri="{FF2B5EF4-FFF2-40B4-BE49-F238E27FC236}">
                  <a16:creationId xmlns:a16="http://schemas.microsoft.com/office/drawing/2014/main" id="{C103775F-10A7-994F-8EA8-FCBD000F5696}"/>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2" name="Freeform: Shape 11">
              <a:extLst>
                <a:ext uri="{FF2B5EF4-FFF2-40B4-BE49-F238E27FC236}">
                  <a16:creationId xmlns:a16="http://schemas.microsoft.com/office/drawing/2014/main" id="{CC003E9F-E47E-D742-F5DE-C4D270161D47}"/>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3" name="Oval 9">
              <a:extLst>
                <a:ext uri="{FF2B5EF4-FFF2-40B4-BE49-F238E27FC236}">
                  <a16:creationId xmlns:a16="http://schemas.microsoft.com/office/drawing/2014/main" id="{AF53DBD2-9C07-EEAE-DAA1-AA0062C300AD}"/>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4" name="Freeform: Shape 15">
              <a:extLst>
                <a:ext uri="{FF2B5EF4-FFF2-40B4-BE49-F238E27FC236}">
                  <a16:creationId xmlns:a16="http://schemas.microsoft.com/office/drawing/2014/main" id="{DF863B38-096D-606C-8861-3641168E4ED9}"/>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5" name="Oval 16">
              <a:extLst>
                <a:ext uri="{FF2B5EF4-FFF2-40B4-BE49-F238E27FC236}">
                  <a16:creationId xmlns:a16="http://schemas.microsoft.com/office/drawing/2014/main" id="{8ACAD4C1-F43F-3E48-D7D1-433E628F5BB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6" name="Oval 12">
              <a:extLst>
                <a:ext uri="{FF2B5EF4-FFF2-40B4-BE49-F238E27FC236}">
                  <a16:creationId xmlns:a16="http://schemas.microsoft.com/office/drawing/2014/main" id="{78C4AA03-B0D4-71A2-DA40-974A629B53DC}"/>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7" name="TextBox 19">
              <a:extLst>
                <a:ext uri="{FF2B5EF4-FFF2-40B4-BE49-F238E27FC236}">
                  <a16:creationId xmlns:a16="http://schemas.microsoft.com/office/drawing/2014/main" id="{2185A062-EC3E-7588-7FFF-5C7BA57F636F}"/>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58" name="TextBox 23">
              <a:extLst>
                <a:ext uri="{FF2B5EF4-FFF2-40B4-BE49-F238E27FC236}">
                  <a16:creationId xmlns:a16="http://schemas.microsoft.com/office/drawing/2014/main" id="{8B603831-1FDE-1B3E-0F32-10C603F729BC}"/>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59" name="TextBox 26">
              <a:extLst>
                <a:ext uri="{FF2B5EF4-FFF2-40B4-BE49-F238E27FC236}">
                  <a16:creationId xmlns:a16="http://schemas.microsoft.com/office/drawing/2014/main" id="{69F38CAE-731E-604E-0493-EB73F811DB4E}"/>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64" name="TextBox 34">
            <a:extLst>
              <a:ext uri="{FF2B5EF4-FFF2-40B4-BE49-F238E27FC236}">
                <a16:creationId xmlns:a16="http://schemas.microsoft.com/office/drawing/2014/main" id="{45800D55-71A7-D408-CEE1-162A9C4CFCF2}"/>
              </a:ext>
            </a:extLst>
          </p:cNvPr>
          <p:cNvSpPr txBox="1"/>
          <p:nvPr/>
        </p:nvSpPr>
        <p:spPr>
          <a:xfrm>
            <a:off x="7565585" y="5261306"/>
            <a:ext cx="4121017" cy="117666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140"/>
              </a:lnSpc>
              <a:buClr>
                <a:srgbClr val="EABB22"/>
              </a:buClr>
              <a:buNone/>
            </a:pPr>
            <a:r>
              <a:rPr lang="tr-TR" sz="2100" noProof="1">
                <a:solidFill>
                  <a:srgbClr val="262626"/>
                </a:solidFill>
                <a:latin typeface="Calibri" panose="020F0502020204030204" pitchFamily="34" charset="0"/>
                <a:cs typeface="Calibri" panose="020F0502020204030204" pitchFamily="34" charset="0"/>
              </a:rPr>
              <a:t>Vardiya çizelgeleri, çalışılan saatler, gıda atığı kayıtları, enerji tüketimi </a:t>
            </a:r>
            <a:r>
              <a:rPr lang="tr-TR" sz="2100" i="1" noProof="1">
                <a:solidFill>
                  <a:srgbClr val="262626"/>
                </a:solidFill>
                <a:latin typeface="Calibri" panose="020F0502020204030204" pitchFamily="34" charset="0"/>
                <a:cs typeface="Calibri" panose="020F0502020204030204" pitchFamily="34" charset="0"/>
              </a:rPr>
              <a:t>(WWF Hotel Kitchen, 2017; EPA İrlanda, 2021)</a:t>
            </a:r>
            <a:endParaRPr lang="tr-TR" sz="2100" noProof="1">
              <a:solidFill>
                <a:srgbClr val="262626"/>
              </a:solidFill>
              <a:latin typeface="Calibri" panose="020F0502020204030204" pitchFamily="34" charset="0"/>
              <a:cs typeface="Calibri" panose="020F0502020204030204" pitchFamily="34" charset="0"/>
            </a:endParaRPr>
          </a:p>
          <a:p>
            <a:pPr>
              <a:lnSpc>
                <a:spcPts val="2140"/>
              </a:lnSpc>
              <a:buClr>
                <a:srgbClr val="EABB22"/>
              </a:buClr>
              <a:buNone/>
            </a:pPr>
            <a:endParaRPr lang="de-DE" altLang="de-DE" sz="2100" dirty="0">
              <a:solidFill>
                <a:srgbClr val="262626"/>
              </a:solidFill>
              <a:latin typeface="Calibri" panose="020F0502020204030204" pitchFamily="34" charset="0"/>
              <a:cs typeface="Calibri" panose="020F0502020204030204" pitchFamily="34" charset="0"/>
            </a:endParaRPr>
          </a:p>
        </p:txBody>
      </p:sp>
      <p:sp>
        <p:nvSpPr>
          <p:cNvPr id="65" name="TextBox 35">
            <a:extLst>
              <a:ext uri="{FF2B5EF4-FFF2-40B4-BE49-F238E27FC236}">
                <a16:creationId xmlns:a16="http://schemas.microsoft.com/office/drawing/2014/main" id="{B8AE5C5D-C528-7590-C6D9-4421AA35B711}"/>
              </a:ext>
            </a:extLst>
          </p:cNvPr>
          <p:cNvSpPr txBox="1"/>
          <p:nvPr/>
        </p:nvSpPr>
        <p:spPr>
          <a:xfrm>
            <a:off x="8136468" y="2475857"/>
            <a:ext cx="2821999" cy="685316"/>
          </a:xfrm>
          <a:prstGeom prst="rect">
            <a:avLst/>
          </a:prstGeom>
          <a:noFill/>
        </p:spPr>
        <p:txBody>
          <a:bodyPr wrap="square">
            <a:spAutoFit/>
          </a:bodyPr>
          <a:lstStyle/>
          <a:p>
            <a:pPr algn="ctr">
              <a:lnSpc>
                <a:spcPts val="2180"/>
              </a:lnSpc>
              <a:defRPr/>
            </a:pPr>
            <a:r>
              <a:rPr lang="en-US" sz="4400" b="1" baseline="30000" dirty="0">
                <a:solidFill>
                  <a:srgbClr val="62A844"/>
                </a:solidFill>
                <a:latin typeface="Calibri" panose="020F0502020204030204" pitchFamily="34" charset="0"/>
                <a:ea typeface="Roboto Cn" pitchFamily="2" charset="0"/>
                <a:cs typeface="Calibri" panose="020F0502020204030204" pitchFamily="34" charset="0"/>
              </a:rPr>
              <a:t>Satış Noktası Sistemi (POS)</a:t>
            </a:r>
          </a:p>
        </p:txBody>
      </p:sp>
      <p:sp>
        <p:nvSpPr>
          <p:cNvPr id="66" name="TextBox 36">
            <a:extLst>
              <a:ext uri="{FF2B5EF4-FFF2-40B4-BE49-F238E27FC236}">
                <a16:creationId xmlns:a16="http://schemas.microsoft.com/office/drawing/2014/main" id="{ACDC0EA1-F0DE-E30D-6EBB-95407C9A2350}"/>
              </a:ext>
            </a:extLst>
          </p:cNvPr>
          <p:cNvSpPr txBox="1"/>
          <p:nvPr/>
        </p:nvSpPr>
        <p:spPr>
          <a:xfrm>
            <a:off x="7565586" y="1343038"/>
            <a:ext cx="4142948" cy="907364"/>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140"/>
              </a:lnSpc>
              <a:buClr>
                <a:srgbClr val="0289AE"/>
              </a:buClr>
              <a:buNone/>
            </a:pPr>
            <a:r>
              <a:rPr lang="en-US" sz="2100" dirty="0">
                <a:solidFill>
                  <a:srgbClr val="262626"/>
                </a:solidFill>
                <a:latin typeface="Calibri" panose="020F0502020204030204" pitchFamily="34" charset="0"/>
                <a:cs typeface="Calibri" panose="020F0502020204030204" pitchFamily="34" charset="0"/>
              </a:rPr>
              <a:t>Rezervasyonlar, oda türleri, fiyatlar, konaklama süresi </a:t>
            </a:r>
            <a:r>
              <a:rPr lang="en-US" sz="2100" i="1" dirty="0">
                <a:solidFill>
                  <a:srgbClr val="262626"/>
                </a:solidFill>
                <a:latin typeface="Calibri" panose="020F0502020204030204" pitchFamily="34" charset="0"/>
                <a:cs typeface="Calibri" panose="020F0502020204030204" pitchFamily="34" charset="0"/>
              </a:rPr>
              <a:t>(</a:t>
            </a:r>
            <a:r>
              <a:rPr lang="en-US" sz="2100" i="1" dirty="0" err="1">
                <a:solidFill>
                  <a:srgbClr val="262626"/>
                </a:solidFill>
                <a:latin typeface="Calibri" panose="020F0502020204030204" pitchFamily="34" charset="0"/>
                <a:cs typeface="Calibri" panose="020F0502020204030204" pitchFamily="34" charset="0"/>
              </a:rPr>
              <a:t>AltexSoft</a:t>
            </a:r>
            <a:r>
              <a:rPr lang="en-US" sz="2100" i="1" dirty="0">
                <a:solidFill>
                  <a:srgbClr val="262626"/>
                </a:solidFill>
                <a:latin typeface="Calibri" panose="020F0502020204030204" pitchFamily="34" charset="0"/>
                <a:cs typeface="Calibri" panose="020F0502020204030204" pitchFamily="34" charset="0"/>
              </a:rPr>
              <a:t>, 2024).</a:t>
            </a:r>
          </a:p>
          <a:p>
            <a:pPr marL="0" indent="0">
              <a:lnSpc>
                <a:spcPts val="2140"/>
              </a:lnSpc>
              <a:buClr>
                <a:srgbClr val="0289AE"/>
              </a:buClr>
              <a:buNone/>
            </a:pPr>
            <a:endParaRPr lang="de-DE" altLang="de-DE" sz="2100" dirty="0">
              <a:solidFill>
                <a:srgbClr val="262626"/>
              </a:solidFill>
              <a:latin typeface="Calibri" panose="020F0502020204030204" pitchFamily="34" charset="0"/>
              <a:cs typeface="Calibri" panose="020F0502020204030204" pitchFamily="34" charset="0"/>
            </a:endParaRPr>
          </a:p>
        </p:txBody>
      </p:sp>
      <p:sp>
        <p:nvSpPr>
          <p:cNvPr id="67" name="TextBox 37">
            <a:extLst>
              <a:ext uri="{FF2B5EF4-FFF2-40B4-BE49-F238E27FC236}">
                <a16:creationId xmlns:a16="http://schemas.microsoft.com/office/drawing/2014/main" id="{0D5CE690-7BB6-4512-1747-774B05FC90B5}"/>
              </a:ext>
            </a:extLst>
          </p:cNvPr>
          <p:cNvSpPr txBox="1"/>
          <p:nvPr/>
        </p:nvSpPr>
        <p:spPr>
          <a:xfrm>
            <a:off x="7565586" y="3261492"/>
            <a:ext cx="4142948" cy="117666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140"/>
              </a:lnSpc>
              <a:buClr>
                <a:srgbClr val="62A844"/>
              </a:buClr>
              <a:buNone/>
            </a:pPr>
            <a:r>
              <a:rPr lang="en-US" sz="2100" dirty="0">
                <a:solidFill>
                  <a:srgbClr val="262626"/>
                </a:solidFill>
                <a:latin typeface="Calibri" panose="020F0502020204030204" pitchFamily="34" charset="0"/>
                <a:cs typeface="Calibri" panose="020F0502020204030204" pitchFamily="34" charset="0"/>
              </a:rPr>
              <a:t>İşlem süresi, satın alınan ürünler, ödenen tutar, ödeme yöntemi </a:t>
            </a:r>
            <a:r>
              <a:rPr lang="en-US" sz="2100" i="1" dirty="0">
                <a:solidFill>
                  <a:srgbClr val="262626"/>
                </a:solidFill>
                <a:latin typeface="Calibri" panose="020F0502020204030204" pitchFamily="34" charset="0"/>
                <a:cs typeface="Calibri" panose="020F0502020204030204" pitchFamily="34" charset="0"/>
              </a:rPr>
              <a:t>(</a:t>
            </a:r>
            <a:r>
              <a:rPr lang="en-US" sz="2100" i="1" dirty="0" err="1">
                <a:solidFill>
                  <a:srgbClr val="262626"/>
                </a:solidFill>
                <a:latin typeface="Calibri" panose="020F0502020204030204" pitchFamily="34" charset="0"/>
                <a:cs typeface="Calibri" panose="020F0502020204030204" pitchFamily="34" charset="0"/>
              </a:rPr>
              <a:t>Chowbus</a:t>
            </a:r>
            <a:r>
              <a:rPr lang="en-US" sz="2100" i="1" dirty="0">
                <a:solidFill>
                  <a:srgbClr val="262626"/>
                </a:solidFill>
                <a:latin typeface="Calibri" panose="020F0502020204030204" pitchFamily="34" charset="0"/>
                <a:cs typeface="Calibri" panose="020F0502020204030204" pitchFamily="34" charset="0"/>
              </a:rPr>
              <a:t>, 2024; Square, 2025)</a:t>
            </a:r>
            <a:endParaRPr lang="en-US" sz="2100" dirty="0">
              <a:solidFill>
                <a:srgbClr val="262626"/>
              </a:solidFill>
              <a:latin typeface="Calibri" panose="020F0502020204030204" pitchFamily="34" charset="0"/>
              <a:cs typeface="Calibri" panose="020F0502020204030204" pitchFamily="34" charset="0"/>
            </a:endParaRPr>
          </a:p>
          <a:p>
            <a:pPr marL="0" indent="0">
              <a:lnSpc>
                <a:spcPts val="2140"/>
              </a:lnSpc>
              <a:buClr>
                <a:srgbClr val="62A844"/>
              </a:buClr>
              <a:buNone/>
            </a:pPr>
            <a:endParaRPr lang="en-US" sz="2100" dirty="0">
              <a:solidFill>
                <a:srgbClr val="262626"/>
              </a:solidFill>
              <a:latin typeface="Calibri" panose="020F0502020204030204" pitchFamily="34" charset="0"/>
              <a:cs typeface="Calibri" panose="020F0502020204030204" pitchFamily="34" charset="0"/>
            </a:endParaRPr>
          </a:p>
        </p:txBody>
      </p:sp>
      <p:sp>
        <p:nvSpPr>
          <p:cNvPr id="68" name="TextBox 38">
            <a:extLst>
              <a:ext uri="{FF2B5EF4-FFF2-40B4-BE49-F238E27FC236}">
                <a16:creationId xmlns:a16="http://schemas.microsoft.com/office/drawing/2014/main" id="{00D5ED0B-80A5-BD44-25F5-969358C5D6F9}"/>
              </a:ext>
            </a:extLst>
          </p:cNvPr>
          <p:cNvSpPr txBox="1"/>
          <p:nvPr/>
        </p:nvSpPr>
        <p:spPr>
          <a:xfrm>
            <a:off x="7565585" y="753863"/>
            <a:ext cx="3963767" cy="707758"/>
          </a:xfrm>
          <a:prstGeom prst="rect">
            <a:avLst/>
          </a:prstGeom>
          <a:noFill/>
        </p:spPr>
        <p:txBody>
          <a:bodyPr wrap="square">
            <a:spAutoFit/>
          </a:bodyPr>
          <a:lstStyle/>
          <a:p>
            <a:pPr algn="ctr">
              <a:lnSpc>
                <a:spcPts val="2180"/>
              </a:lnSpc>
              <a:defRPr/>
            </a:pPr>
            <a:r>
              <a:rPr lang="en-US" sz="4400" b="1" baseline="30000" dirty="0">
                <a:solidFill>
                  <a:srgbClr val="0289AE"/>
                </a:solidFill>
                <a:latin typeface="Calibri" panose="020F0502020204030204" pitchFamily="34" charset="0"/>
                <a:ea typeface="Roboto Cn" pitchFamily="2" charset="0"/>
                <a:cs typeface="Calibri" panose="020F0502020204030204" pitchFamily="34" charset="0"/>
              </a:rPr>
              <a:t>Mülk Yönetim Sistemi (PMS)</a:t>
            </a:r>
          </a:p>
        </p:txBody>
      </p:sp>
      <p:sp>
        <p:nvSpPr>
          <p:cNvPr id="69" name="TextBox 39">
            <a:extLst>
              <a:ext uri="{FF2B5EF4-FFF2-40B4-BE49-F238E27FC236}">
                <a16:creationId xmlns:a16="http://schemas.microsoft.com/office/drawing/2014/main" id="{5212409A-1860-AEFB-11FC-B285BF3A42D8}"/>
              </a:ext>
            </a:extLst>
          </p:cNvPr>
          <p:cNvSpPr txBox="1"/>
          <p:nvPr/>
        </p:nvSpPr>
        <p:spPr>
          <a:xfrm>
            <a:off x="7562214" y="4575990"/>
            <a:ext cx="4255354" cy="685316"/>
          </a:xfrm>
          <a:prstGeom prst="rect">
            <a:avLst/>
          </a:prstGeom>
          <a:noFill/>
        </p:spPr>
        <p:txBody>
          <a:bodyPr wrap="square">
            <a:spAutoFit/>
          </a:bodyPr>
          <a:lstStyle/>
          <a:p>
            <a:pPr algn="ctr">
              <a:lnSpc>
                <a:spcPts val="2180"/>
              </a:lnSpc>
              <a:defRPr/>
            </a:pPr>
            <a:r>
              <a:rPr lang="en-US" sz="4400" b="1" baseline="30000" dirty="0">
                <a:solidFill>
                  <a:srgbClr val="EABB22"/>
                </a:solidFill>
                <a:latin typeface="Calibri" panose="020F0502020204030204" pitchFamily="34" charset="0"/>
                <a:ea typeface="Roboto Cn" pitchFamily="2" charset="0"/>
                <a:cs typeface="Calibri" panose="020F0502020204030204" pitchFamily="34" charset="0"/>
              </a:rPr>
              <a:t>Personel ve Sürdürülebilirlik Kayıtları</a:t>
            </a:r>
          </a:p>
        </p:txBody>
      </p:sp>
      <p:sp>
        <p:nvSpPr>
          <p:cNvPr id="77" name="Text Placeholder 11">
            <a:extLst>
              <a:ext uri="{FF2B5EF4-FFF2-40B4-BE49-F238E27FC236}">
                <a16:creationId xmlns:a16="http://schemas.microsoft.com/office/drawing/2014/main" id="{2AA20EA1-15D8-DED9-88D5-5DC185BCFD8C}"/>
              </a:ext>
            </a:extLst>
          </p:cNvPr>
          <p:cNvSpPr txBox="1">
            <a:spLocks/>
          </p:cNvSpPr>
          <p:nvPr/>
        </p:nvSpPr>
        <p:spPr>
          <a:xfrm>
            <a:off x="418469" y="227600"/>
            <a:ext cx="339411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Veriler Nereden Geliyor?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8" name="Straight Connector 77">
            <a:extLst>
              <a:ext uri="{FF2B5EF4-FFF2-40B4-BE49-F238E27FC236}">
                <a16:creationId xmlns:a16="http://schemas.microsoft.com/office/drawing/2014/main" id="{73D582A3-5CD3-5956-7203-29BD36BDAC14}"/>
              </a:ext>
            </a:extLst>
          </p:cNvPr>
          <p:cNvCxnSpPr>
            <a:cxnSpLocks/>
          </p:cNvCxnSpPr>
          <p:nvPr/>
        </p:nvCxnSpPr>
        <p:spPr>
          <a:xfrm>
            <a:off x="-27709" y="1282369"/>
            <a:ext cx="438676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9" name="TextBox 97">
            <a:extLst>
              <a:ext uri="{FF2B5EF4-FFF2-40B4-BE49-F238E27FC236}">
                <a16:creationId xmlns:a16="http://schemas.microsoft.com/office/drawing/2014/main" id="{4C109D43-EC0B-7A97-E644-CC14AAE89448}"/>
              </a:ext>
            </a:extLst>
          </p:cNvPr>
          <p:cNvSpPr txBox="1"/>
          <p:nvPr/>
        </p:nvSpPr>
        <p:spPr>
          <a:xfrm>
            <a:off x="135488" y="1343038"/>
            <a:ext cx="4494909" cy="1991892"/>
          </a:xfrm>
          <a:prstGeom prst="rect">
            <a:avLst/>
          </a:prstGeom>
          <a:noFill/>
        </p:spPr>
        <p:txBody>
          <a:bodyPr wrap="square">
            <a:spAutoFit/>
          </a:bodyPr>
          <a:lstStyle/>
          <a:p>
            <a:pPr>
              <a:lnSpc>
                <a:spcPts val="2340"/>
              </a:lnSpc>
              <a:spcBef>
                <a:spcPts val="1200"/>
              </a:spcBef>
              <a:defRPr/>
            </a:pPr>
            <a:r>
              <a:rPr lang="en-US" sz="2200" dirty="0">
                <a:solidFill>
                  <a:srgbClr val="262626"/>
                </a:solidFill>
              </a:rPr>
              <a:t>Verilerin çoğu, halihazırda her gün kullandığınız sistemler tarafından </a:t>
            </a:r>
            <a:r>
              <a:rPr lang="en-US" sz="2200" b="1" dirty="0">
                <a:solidFill>
                  <a:srgbClr val="262626"/>
                </a:solidFill>
              </a:rPr>
              <a:t>otomatik olarak</a:t>
            </a:r>
            <a:r>
              <a:rPr lang="en-US" sz="2200" dirty="0">
                <a:solidFill>
                  <a:srgbClr val="262626"/>
                </a:solidFill>
              </a:rPr>
              <a:t> oluşturulur. Bu sistemler bir araya gelerek, daha akıllı ve daha çevreci kararlar alabilmeniz için KPI'lara dönüştürdüğünüz </a:t>
            </a:r>
            <a:r>
              <a:rPr lang="en-US" sz="2200" b="1" dirty="0">
                <a:solidFill>
                  <a:srgbClr val="262626"/>
                </a:solidFill>
              </a:rPr>
              <a:t>ham verileri</a:t>
            </a:r>
            <a:r>
              <a:rPr lang="en-US" sz="2200" dirty="0">
                <a:solidFill>
                  <a:srgbClr val="262626"/>
                </a:solidFill>
              </a:rPr>
              <a:t> oluşturur.</a:t>
            </a:r>
          </a:p>
          <a:p>
            <a:pPr>
              <a:lnSpc>
                <a:spcPts val="2340"/>
              </a:lnSpc>
              <a:spcBef>
                <a:spcPts val="1200"/>
              </a:spcBef>
              <a:defRPr/>
            </a:pPr>
            <a:endParaRPr lang="en-US" sz="2200" baseline="30000" dirty="0">
              <a:solidFill>
                <a:srgbClr val="262626"/>
              </a:solidFill>
              <a:latin typeface="+mj-lt"/>
              <a:ea typeface="Roboto Cn" pitchFamily="2" charset="0"/>
            </a:endParaRPr>
          </a:p>
        </p:txBody>
      </p:sp>
      <p:pic>
        <p:nvPicPr>
          <p:cNvPr id="82" name="Picture 81">
            <a:extLst>
              <a:ext uri="{FF2B5EF4-FFF2-40B4-BE49-F238E27FC236}">
                <a16:creationId xmlns:a16="http://schemas.microsoft.com/office/drawing/2014/main" id="{68EDBCBC-E89D-460D-CDC7-3875B41904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4216" y="3605186"/>
            <a:ext cx="3146088" cy="3014502"/>
          </a:xfrm>
          <a:prstGeom prst="rect">
            <a:avLst/>
          </a:prstGeom>
        </p:spPr>
      </p:pic>
    </p:spTree>
    <p:extLst>
      <p:ext uri="{BB962C8B-B14F-4D97-AF65-F5344CB8AC3E}">
        <p14:creationId xmlns:p14="http://schemas.microsoft.com/office/powerpoint/2010/main" val="2965376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996E8-6978-F197-5CED-377C09D663A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D43CEA7-6F5C-FE19-6E7D-5073E1A585CC}"/>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solidFill>
                  <a:srgbClr val="62A844"/>
                </a:solidFill>
              </a:rPr>
              <a:t>Coco Hotel</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6401434-D229-E2DF-D7DD-D4D6F7D3F27B}"/>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B5F9067-1167-98E8-ED78-7F22452D7555}"/>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6544254B-757A-1BDC-550A-7FE876ACD499}"/>
              </a:ext>
            </a:extLst>
          </p:cNvPr>
          <p:cNvSpPr txBox="1"/>
          <p:nvPr/>
        </p:nvSpPr>
        <p:spPr>
          <a:xfrm>
            <a:off x="152842" y="1139220"/>
            <a:ext cx="7427401" cy="4832092"/>
          </a:xfrm>
          <a:prstGeom prst="rect">
            <a:avLst/>
          </a:prstGeom>
          <a:noFill/>
        </p:spPr>
        <p:txBody>
          <a:bodyPr wrap="square">
            <a:spAutoFit/>
          </a:bodyPr>
          <a:lstStyle/>
          <a:p>
            <a:r>
              <a:rPr lang="en-GB" sz="1600" b="1" dirty="0">
                <a:solidFill>
                  <a:srgbClr val="262626"/>
                </a:solidFill>
              </a:rPr>
              <a:t>Coco Hotel, konaklama sektöründeki işletmelerin performanslarını, misafir deneyimlerini ve sürdürülebilirlik sonuçlarını iyileştirmek için çoklu kaynaklardan elde edilen verileri nasıl kullanabileceğini gösteriyor. Kopenhag'daki bu butik otel, günlük karar alma süreçlerini desteklemek için operasyonel, finansal, müşteri ve çevresel bilgileri bir araya getiriyor.</a:t>
            </a:r>
          </a:p>
          <a:p>
            <a:endParaRPr lang="en-GB" sz="1600" dirty="0">
              <a:solidFill>
                <a:srgbClr val="262626"/>
              </a:solidFill>
            </a:endParaRPr>
          </a:p>
          <a:p>
            <a:r>
              <a:rPr lang="en-GB" sz="1600" dirty="0">
                <a:solidFill>
                  <a:srgbClr val="262626"/>
                </a:solidFill>
              </a:rPr>
              <a:t>Coco Hotel, mobil öncelikli konuk deneyimi sayesinde rezervasyon davranışları, dijital check-in kullanımı, konuk tercihleri ve hizmet etkileşimleri hakkında değerli veriler elde ediyor. Yönetim, bu bilgileri doluluk, gelir ve sürdürülebilirlik ölçütleriyle birleştirerek işletme performansına dair daha kapsamlı bir tablo elde ediyor. </a:t>
            </a:r>
          </a:p>
          <a:p>
            <a:endParaRPr lang="en-GB" sz="1600" dirty="0">
              <a:solidFill>
                <a:srgbClr val="262626"/>
              </a:solidFill>
            </a:endParaRPr>
          </a:p>
          <a:p>
            <a:r>
              <a:rPr lang="en-GB" sz="1600" dirty="0">
                <a:solidFill>
                  <a:srgbClr val="262626"/>
                </a:solidFill>
              </a:rPr>
              <a:t>Otel, büyük hacimli raporlar yerine az sayıda anlamlı göstergeye odaklanıyor. Web sitesi dönüşüm oranları, rezervasyon aralıkları, doluluk, ADR, RevPAR, misafir geri bildirim eğilimleri ve sürdürülebilirlik önlemleri, yöneticilerin fırsatları belirlemesine, değişen talebe yanıt vermesine ve operasyonel verimliliği artırmasına yardımcı oluyor. </a:t>
            </a:r>
          </a:p>
          <a:p>
            <a:pPr>
              <a:buNone/>
            </a:pPr>
            <a:endParaRPr lang="en-GB" sz="1600" dirty="0">
              <a:solidFill>
                <a:srgbClr val="262626"/>
              </a:solidFill>
            </a:endParaRPr>
          </a:p>
          <a:p>
            <a:r>
              <a:rPr lang="en-GB" sz="1600" b="1" dirty="0">
                <a:solidFill>
                  <a:srgbClr val="62A844"/>
                </a:solidFill>
              </a:rPr>
              <a:t>Önemli Ders: </a:t>
            </a:r>
            <a:r>
              <a:rPr lang="en-GB" sz="1600" dirty="0">
                <a:solidFill>
                  <a:srgbClr val="262626"/>
                </a:solidFill>
              </a:rPr>
              <a:t>Etkili veri yönetimi, hangi bilgilerin halihazırda mevcut olduğunu ve bunların daha iyi kararlar almak için nasıl kullanılabileceğini anlamakla başlar</a:t>
            </a:r>
            <a:r>
              <a:rPr lang="en-GB" dirty="0">
                <a:solidFill>
                  <a:srgbClr val="262626"/>
                </a:solidFill>
              </a:rPr>
              <a:t>.</a:t>
            </a:r>
          </a:p>
          <a:p>
            <a:pPr>
              <a:buNone/>
            </a:pPr>
            <a:endParaRPr lang="en-GB" dirty="0">
              <a:solidFill>
                <a:srgbClr val="262626"/>
              </a:solidFill>
            </a:endParaRPr>
          </a:p>
        </p:txBody>
      </p:sp>
      <p:pic>
        <p:nvPicPr>
          <p:cNvPr id="5" name="Picture 4">
            <a:extLst>
              <a:ext uri="{FF2B5EF4-FFF2-40B4-BE49-F238E27FC236}">
                <a16:creationId xmlns:a16="http://schemas.microsoft.com/office/drawing/2014/main" id="{87DF46DB-AB5A-548E-3EAC-93993665204A}"/>
              </a:ext>
            </a:extLst>
          </p:cNvPr>
          <p:cNvPicPr>
            <a:picLocks noChangeAspect="1"/>
          </p:cNvPicPr>
          <p:nvPr/>
        </p:nvPicPr>
        <p:blipFill>
          <a:blip r:embed="rId4"/>
          <a:stretch>
            <a:fillRect/>
          </a:stretch>
        </p:blipFill>
        <p:spPr>
          <a:xfrm>
            <a:off x="7762682" y="592783"/>
            <a:ext cx="4188626" cy="6066568"/>
          </a:xfrm>
          <a:prstGeom prst="rect">
            <a:avLst/>
          </a:prstGeom>
        </p:spPr>
      </p:pic>
    </p:spTree>
    <p:extLst>
      <p:ext uri="{BB962C8B-B14F-4D97-AF65-F5344CB8AC3E}">
        <p14:creationId xmlns:p14="http://schemas.microsoft.com/office/powerpoint/2010/main" val="2293472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30AFF4-43DB-65C9-41DF-FD2F960A1431}"/>
              </a:ext>
            </a:extLst>
          </p:cNvPr>
          <p:cNvSpPr txBox="1"/>
          <p:nvPr/>
        </p:nvSpPr>
        <p:spPr>
          <a:xfrm>
            <a:off x="12873667" y="885654"/>
            <a:ext cx="10560293" cy="684803"/>
          </a:xfrm>
          <a:prstGeom prst="rect">
            <a:avLst/>
          </a:prstGeom>
          <a:noFill/>
        </p:spPr>
        <p:txBody>
          <a:bodyPr wrap="square" rtlCol="0">
            <a:spAutoFit/>
          </a:bodyPr>
          <a:lstStyle/>
          <a:p>
            <a:endParaRPr lang="en-US" sz="1000" dirty="0"/>
          </a:p>
          <a:p>
            <a:endParaRPr lang="en-US" sz="1050" dirty="0"/>
          </a:p>
          <a:p>
            <a:endParaRPr lang="en-GB" dirty="0"/>
          </a:p>
        </p:txBody>
      </p:sp>
      <p:sp>
        <p:nvSpPr>
          <p:cNvPr id="5" name="TextBox 4"/>
          <p:cNvSpPr txBox="1"/>
          <p:nvPr/>
        </p:nvSpPr>
        <p:spPr>
          <a:xfrm>
            <a:off x="696839" y="6035534"/>
            <a:ext cx="3858329" cy="369332"/>
          </a:xfrm>
          <a:prstGeom prst="rect">
            <a:avLst/>
          </a:prstGeom>
          <a:noFill/>
        </p:spPr>
        <p:txBody>
          <a:bodyPr wrap="square" rtlCol="0">
            <a:spAutoFit/>
          </a:bodyPr>
          <a:lstStyle/>
          <a:p>
            <a:r>
              <a:rPr lang="en-US" i="1" dirty="0">
                <a:solidFill>
                  <a:srgbClr val="0289AE"/>
                </a:solidFill>
                <a:hlinkClick r:id="rId3">
                  <a:extLst>
                    <a:ext uri="{A12FA001-AC4F-418D-AE19-62706E023703}">
                      <ahyp:hlinkClr xmlns:ahyp="http://schemas.microsoft.com/office/drawing/2018/hyperlinkcolor" val="tx"/>
                    </a:ext>
                  </a:extLst>
                </a:hlinkClick>
              </a:rPr>
              <a:t>Otel Gelir Yönetimi için KPI'lar</a:t>
            </a:r>
            <a:endParaRPr lang="en-US" i="1" dirty="0">
              <a:solidFill>
                <a:srgbClr val="0289AE"/>
              </a:solidFill>
            </a:endParaRPr>
          </a:p>
        </p:txBody>
      </p:sp>
      <p:sp>
        <p:nvSpPr>
          <p:cNvPr id="6" name="Freeform 5">
            <a:extLst>
              <a:ext uri="{FF2B5EF4-FFF2-40B4-BE49-F238E27FC236}">
                <a16:creationId xmlns:a16="http://schemas.microsoft.com/office/drawing/2014/main" id="{A57CC2DF-3844-2A1F-0E5C-1C97B6A9E69C}"/>
              </a:ext>
            </a:extLst>
          </p:cNvPr>
          <p:cNvSpPr/>
          <p:nvPr/>
        </p:nvSpPr>
        <p:spPr>
          <a:xfrm>
            <a:off x="0" y="0"/>
            <a:ext cx="12192000" cy="10668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2" name="TextBox 11">
            <a:extLst>
              <a:ext uri="{FF2B5EF4-FFF2-40B4-BE49-F238E27FC236}">
                <a16:creationId xmlns:a16="http://schemas.microsoft.com/office/drawing/2014/main" id="{3BDB305C-EBF1-D217-9839-15B7B4D161B5}"/>
              </a:ext>
            </a:extLst>
          </p:cNvPr>
          <p:cNvSpPr txBox="1"/>
          <p:nvPr/>
        </p:nvSpPr>
        <p:spPr>
          <a:xfrm>
            <a:off x="375235" y="1571051"/>
            <a:ext cx="7256957" cy="4031873"/>
          </a:xfrm>
          <a:prstGeom prst="rect">
            <a:avLst/>
          </a:prstGeom>
          <a:noFill/>
        </p:spPr>
        <p:txBody>
          <a:bodyPr wrap="square" lIns="91440" tIns="45720" rIns="91440" bIns="45720" rtlCol="0" anchor="t">
            <a:spAutoFit/>
          </a:bodyPr>
          <a:lstStyle/>
          <a:p>
            <a:r>
              <a:rPr lang="en-US" sz="2400" b="1" i="1" dirty="0">
                <a:solidFill>
                  <a:srgbClr val="262626"/>
                </a:solidFill>
              </a:rPr>
              <a:t>Küçük bir anahtar gösterge seti, işletmenizin performansına ilişkin hızlı bir genel bakış sunar.</a:t>
            </a:r>
            <a:br>
              <a:rPr lang="en-US" sz="2000" dirty="0">
                <a:solidFill>
                  <a:srgbClr val="262626"/>
                </a:solidFill>
              </a:rPr>
            </a:br>
            <a:endParaRPr lang="en-US" sz="2000" dirty="0">
              <a:solidFill>
                <a:srgbClr val="262626"/>
              </a:solidFill>
            </a:endParaRPr>
          </a:p>
          <a:p>
            <a:r>
              <a:rPr lang="en-US" sz="2000" b="1" dirty="0">
                <a:solidFill>
                  <a:srgbClr val="0289AE"/>
                </a:solidFill>
              </a:rPr>
              <a:t>ODA YÖNETİMİ İÇİN ÜÇ BÜYÜK GÖSTERGELER:</a:t>
            </a:r>
          </a:p>
          <a:p>
            <a:pPr marL="342900" indent="-342900">
              <a:buClr>
                <a:srgbClr val="62A844"/>
              </a:buClr>
              <a:buFont typeface="Arial" panose="020B0604020202020204" pitchFamily="34" charset="0"/>
              <a:buChar char="•"/>
            </a:pPr>
            <a:r>
              <a:rPr lang="en-US" b="1" dirty="0">
                <a:solidFill>
                  <a:srgbClr val="262626"/>
                </a:solidFill>
              </a:rPr>
              <a:t>Doluluk Oranı</a:t>
            </a:r>
            <a:br>
              <a:rPr lang="en-US" dirty="0">
                <a:solidFill>
                  <a:srgbClr val="262626"/>
                </a:solidFill>
              </a:rPr>
            </a:br>
            <a:r>
              <a:rPr lang="en-US" dirty="0">
                <a:solidFill>
                  <a:srgbClr val="262626"/>
                </a:solidFill>
              </a:rPr>
              <a:t>Satılan odalar ÷ Mevcut odalar × 100 - </a:t>
            </a:r>
            <a:r>
              <a:rPr lang="en-US" i="1" dirty="0">
                <a:solidFill>
                  <a:srgbClr val="262626"/>
                </a:solidFill>
              </a:rPr>
              <a:t>Doluluk oranınız nedir?</a:t>
            </a:r>
            <a:endParaRPr lang="en-US" dirty="0">
              <a:solidFill>
                <a:srgbClr val="262626"/>
              </a:solidFill>
            </a:endParaRPr>
          </a:p>
          <a:p>
            <a:pPr marL="342900" indent="-342900">
              <a:buClr>
                <a:srgbClr val="62A844"/>
              </a:buClr>
              <a:buFont typeface="Arial" panose="020B0604020202020204" pitchFamily="34" charset="0"/>
              <a:buChar char="•"/>
            </a:pPr>
            <a:r>
              <a:rPr lang="en-US" b="1" dirty="0">
                <a:solidFill>
                  <a:srgbClr val="262626"/>
                </a:solidFill>
              </a:rPr>
              <a:t>Ortalama Günlük Fiyat (ADR)</a:t>
            </a:r>
            <a:br>
              <a:rPr lang="en-US" dirty="0">
                <a:solidFill>
                  <a:srgbClr val="262626"/>
                </a:solidFill>
              </a:rPr>
            </a:br>
            <a:r>
              <a:rPr lang="en-US" dirty="0">
                <a:solidFill>
                  <a:srgbClr val="262626"/>
                </a:solidFill>
              </a:rPr>
              <a:t>Oda geliri ÷ Satılan odalar - </a:t>
            </a:r>
            <a:r>
              <a:rPr lang="en-US" i="1" dirty="0">
                <a:solidFill>
                  <a:srgbClr val="262626"/>
                </a:solidFill>
              </a:rPr>
              <a:t>Konuklar ortalama ne kadar ödüyor?</a:t>
            </a:r>
            <a:endParaRPr lang="en-US" dirty="0">
              <a:solidFill>
                <a:srgbClr val="262626"/>
              </a:solidFill>
            </a:endParaRPr>
          </a:p>
          <a:p>
            <a:pPr marL="342900" indent="-342900">
              <a:buClr>
                <a:srgbClr val="62A844"/>
              </a:buClr>
              <a:buFont typeface="Arial" panose="020B0604020202020204" pitchFamily="34" charset="0"/>
              <a:buChar char="•"/>
            </a:pPr>
            <a:r>
              <a:rPr lang="en-US" b="1" dirty="0">
                <a:solidFill>
                  <a:srgbClr val="262626"/>
                </a:solidFill>
              </a:rPr>
              <a:t>Mevcut Oda Başına Gelir (RevPAR)</a:t>
            </a:r>
            <a:br>
              <a:rPr lang="en-US" dirty="0">
                <a:solidFill>
                  <a:srgbClr val="262626"/>
                </a:solidFill>
              </a:rPr>
            </a:br>
            <a:r>
              <a:rPr lang="en-US" dirty="0">
                <a:solidFill>
                  <a:srgbClr val="262626"/>
                </a:solidFill>
              </a:rPr>
              <a:t>Oda geliri ÷ Mevcut odalar - </a:t>
            </a:r>
            <a:r>
              <a:rPr lang="en-US" i="1" dirty="0">
                <a:solidFill>
                  <a:srgbClr val="262626"/>
                </a:solidFill>
              </a:rPr>
              <a:t>Alanınızı ne kadar iyi gelire dönüştürüyorsunuz?</a:t>
            </a:r>
            <a:endParaRPr lang="en-US" dirty="0">
              <a:solidFill>
                <a:srgbClr val="262626"/>
              </a:solidFill>
            </a:endParaRPr>
          </a:p>
          <a:p>
            <a:pPr marL="314325"/>
            <a:br>
              <a:rPr lang="en-US" sz="2000" dirty="0">
                <a:solidFill>
                  <a:srgbClr val="262626"/>
                </a:solidFill>
              </a:rPr>
            </a:br>
            <a:r>
              <a:rPr lang="en-US" sz="2000" dirty="0">
                <a:solidFill>
                  <a:srgbClr val="262626"/>
                </a:solidFill>
              </a:rPr>
              <a:t>(</a:t>
            </a:r>
            <a:r>
              <a:rPr lang="en-US" sz="2000" i="1" dirty="0">
                <a:solidFill>
                  <a:srgbClr val="262626"/>
                </a:solidFill>
              </a:rPr>
              <a:t>STR, 2024; OTA Insight, 2023)</a:t>
            </a:r>
            <a:endParaRPr lang="en-US" sz="2000" dirty="0">
              <a:solidFill>
                <a:srgbClr val="262626"/>
              </a:solidFill>
            </a:endParaRPr>
          </a:p>
        </p:txBody>
      </p:sp>
      <p:sp>
        <p:nvSpPr>
          <p:cNvPr id="13" name="TextBox 12">
            <a:extLst>
              <a:ext uri="{FF2B5EF4-FFF2-40B4-BE49-F238E27FC236}">
                <a16:creationId xmlns:a16="http://schemas.microsoft.com/office/drawing/2014/main" id="{02639E80-1338-0C14-86DC-37975AB2497A}"/>
              </a:ext>
            </a:extLst>
          </p:cNvPr>
          <p:cNvSpPr txBox="1"/>
          <p:nvPr/>
        </p:nvSpPr>
        <p:spPr>
          <a:xfrm>
            <a:off x="375236" y="312085"/>
            <a:ext cx="10213848" cy="1138773"/>
          </a:xfrm>
          <a:prstGeom prst="rect">
            <a:avLst/>
          </a:prstGeom>
          <a:noFill/>
        </p:spPr>
        <p:txBody>
          <a:bodyPr wrap="square">
            <a:spAutoFit/>
          </a:bodyPr>
          <a:lstStyle/>
          <a:p>
            <a:r>
              <a:rPr lang="en-US" sz="3400" b="1" dirty="0">
                <a:solidFill>
                  <a:schemeClr val="bg1"/>
                </a:solidFill>
                <a:cs typeface="Times New Roman" panose="02020603050405020304" pitchFamily="18" charset="0"/>
              </a:rPr>
              <a:t>Temel KPI'lar: Önemli Rakamlar</a:t>
            </a:r>
          </a:p>
          <a:p>
            <a:endParaRPr lang="en-US" sz="3400" b="1" dirty="0">
              <a:solidFill>
                <a:schemeClr val="bg1"/>
              </a:solidFill>
              <a:cs typeface="Times New Roman" panose="02020603050405020304" pitchFamily="18" charset="0"/>
            </a:endParaRPr>
          </a:p>
        </p:txBody>
      </p:sp>
      <p:sp>
        <p:nvSpPr>
          <p:cNvPr id="14" name="Rounded Rectangle 13">
            <a:extLst>
              <a:ext uri="{FF2B5EF4-FFF2-40B4-BE49-F238E27FC236}">
                <a16:creationId xmlns:a16="http://schemas.microsoft.com/office/drawing/2014/main" id="{895AE1CE-AA81-E3A0-6A7F-CA8EDCDD83B4}"/>
              </a:ext>
            </a:extLst>
          </p:cNvPr>
          <p:cNvSpPr/>
          <p:nvPr/>
        </p:nvSpPr>
        <p:spPr>
          <a:xfrm>
            <a:off x="5552662" y="6126144"/>
            <a:ext cx="5942499" cy="464678"/>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3021DC2A-DA29-0C52-D00C-A31B3FB9C137}"/>
              </a:ext>
            </a:extLst>
          </p:cNvPr>
          <p:cNvSpPr txBox="1"/>
          <p:nvPr/>
        </p:nvSpPr>
        <p:spPr>
          <a:xfrm>
            <a:off x="6022793" y="6250761"/>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6" name="TextBox 15">
            <a:extLst>
              <a:ext uri="{FF2B5EF4-FFF2-40B4-BE49-F238E27FC236}">
                <a16:creationId xmlns:a16="http://schemas.microsoft.com/office/drawing/2014/main" id="{CCA3F90E-1873-4254-1F20-18445965AAC3}"/>
              </a:ext>
            </a:extLst>
          </p:cNvPr>
          <p:cNvSpPr txBox="1"/>
          <p:nvPr/>
        </p:nvSpPr>
        <p:spPr>
          <a:xfrm>
            <a:off x="6778793" y="6234948"/>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1365CE9A-61B0-2D05-4DA9-9E1931437A42}"/>
              </a:ext>
            </a:extLst>
          </p:cNvPr>
          <p:cNvSpPr txBox="1"/>
          <p:nvPr/>
        </p:nvSpPr>
        <p:spPr>
          <a:xfrm>
            <a:off x="7345411" y="6267722"/>
            <a:ext cx="4276746" cy="215444"/>
          </a:xfrm>
          <a:prstGeom prst="rect">
            <a:avLst/>
          </a:prstGeom>
          <a:noFill/>
        </p:spPr>
        <p:txBody>
          <a:bodyPr wrap="square" lIns="0" tIns="0" rIns="0" bIns="0" anchor="ctr">
            <a:spAutoFit/>
          </a:bodyPr>
          <a:lstStyle/>
          <a:p>
            <a:r>
              <a:rPr lang="tr-TR" sz="1400" b="0" i="0" noProof="1">
                <a:solidFill>
                  <a:srgbClr val="262626"/>
                </a:solidFill>
                <a:latin typeface="Calibri" panose="020F0502020204030204" pitchFamily="34" charset="0"/>
                <a:cs typeface="Calibri" panose="020F0502020204030204" pitchFamily="34" charset="0"/>
              </a:rPr>
              <a:t>-  Sürdürülebilirliği Günlük Operasyonlara Entegre Etmek</a:t>
            </a:r>
          </a:p>
        </p:txBody>
      </p:sp>
      <p:sp>
        <p:nvSpPr>
          <p:cNvPr id="18" name="Graphic 4">
            <a:extLst>
              <a:ext uri="{FF2B5EF4-FFF2-40B4-BE49-F238E27FC236}">
                <a16:creationId xmlns:a16="http://schemas.microsoft.com/office/drawing/2014/main" id="{82706165-AFB1-1635-E2F7-401408DFE54B}"/>
              </a:ext>
            </a:extLst>
          </p:cNvPr>
          <p:cNvSpPr/>
          <p:nvPr/>
        </p:nvSpPr>
        <p:spPr>
          <a:xfrm rot="5400000">
            <a:off x="1314218" y="236229"/>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9" name="Graphic 18">
            <a:extLst>
              <a:ext uri="{FF2B5EF4-FFF2-40B4-BE49-F238E27FC236}">
                <a16:creationId xmlns:a16="http://schemas.microsoft.com/office/drawing/2014/main" id="{58E662A7-C919-DD6F-26D6-E45208CA70CB}"/>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a:off x="8681738" y="0"/>
            <a:ext cx="3531079" cy="1671210"/>
          </a:xfrm>
          <a:prstGeom prst="rect">
            <a:avLst/>
          </a:prstGeom>
        </p:spPr>
      </p:pic>
      <p:pic>
        <p:nvPicPr>
          <p:cNvPr id="20" name="Picture 19" descr="iPhone6_mockup_front_white.png">
            <a:extLst>
              <a:ext uri="{FF2B5EF4-FFF2-40B4-BE49-F238E27FC236}">
                <a16:creationId xmlns:a16="http://schemas.microsoft.com/office/drawing/2014/main" id="{68F6D6BB-7B2F-66DB-9AFA-C11F60443E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55786" y="-125427"/>
            <a:ext cx="4094254" cy="6404164"/>
          </a:xfrm>
          <a:prstGeom prst="rect">
            <a:avLst/>
          </a:prstGeom>
        </p:spPr>
      </p:pic>
      <p:sp>
        <p:nvSpPr>
          <p:cNvPr id="23" name="Rectangle 22">
            <a:extLst>
              <a:ext uri="{FF2B5EF4-FFF2-40B4-BE49-F238E27FC236}">
                <a16:creationId xmlns:a16="http://schemas.microsoft.com/office/drawing/2014/main" id="{E6799827-B67B-6B22-43DC-BA6042CFB9DE}"/>
              </a:ext>
            </a:extLst>
          </p:cNvPr>
          <p:cNvSpPr/>
          <p:nvPr/>
        </p:nvSpPr>
        <p:spPr>
          <a:xfrm>
            <a:off x="8436864" y="857087"/>
            <a:ext cx="2515264" cy="4405478"/>
          </a:xfrm>
          <a:prstGeom prst="rect">
            <a:avLst/>
          </a:prstGeom>
          <a:gradFill>
            <a:gsLst>
              <a:gs pos="77000">
                <a:srgbClr val="EEF1E2"/>
              </a:gs>
              <a:gs pos="35000">
                <a:srgbClr val="DFE1F5"/>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AD453771-4E7E-B94E-7E9F-2C062C2E7037}"/>
              </a:ext>
            </a:extLst>
          </p:cNvPr>
          <p:cNvPicPr>
            <a:picLocks noChangeAspect="1"/>
          </p:cNvPicPr>
          <p:nvPr/>
        </p:nvPicPr>
        <p:blipFill rotWithShape="1">
          <a:blip r:embed="rId6"/>
          <a:srcRect l="9711" t="-32778" r="10232" b="-24296"/>
          <a:stretch>
            <a:fillRect/>
          </a:stretch>
        </p:blipFill>
        <p:spPr>
          <a:xfrm>
            <a:off x="8436864" y="953795"/>
            <a:ext cx="2400547" cy="4385473"/>
          </a:xfrm>
          <a:prstGeom prst="rect">
            <a:avLst/>
          </a:prstGeom>
        </p:spPr>
      </p:pic>
    </p:spTree>
    <p:extLst>
      <p:ext uri="{BB962C8B-B14F-4D97-AF65-F5344CB8AC3E}">
        <p14:creationId xmlns:p14="http://schemas.microsoft.com/office/powerpoint/2010/main" val="1174888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30AFF4-43DB-65C9-41DF-FD2F960A1431}"/>
              </a:ext>
            </a:extLst>
          </p:cNvPr>
          <p:cNvSpPr txBox="1"/>
          <p:nvPr/>
        </p:nvSpPr>
        <p:spPr>
          <a:xfrm>
            <a:off x="1752011" y="996186"/>
            <a:ext cx="10560293" cy="684803"/>
          </a:xfrm>
          <a:prstGeom prst="rect">
            <a:avLst/>
          </a:prstGeom>
          <a:noFill/>
        </p:spPr>
        <p:txBody>
          <a:bodyPr wrap="square" rtlCol="0">
            <a:spAutoFit/>
          </a:bodyPr>
          <a:lstStyle/>
          <a:p>
            <a:endParaRPr lang="en-US" sz="1000" dirty="0"/>
          </a:p>
          <a:p>
            <a:endParaRPr lang="en-US" sz="1050" dirty="0"/>
          </a:p>
          <a:p>
            <a:endParaRPr lang="en-GB" dirty="0"/>
          </a:p>
        </p:txBody>
      </p:sp>
      <p:pic>
        <p:nvPicPr>
          <p:cNvPr id="2" name="Picture 1">
            <a:extLst>
              <a:ext uri="{FF2B5EF4-FFF2-40B4-BE49-F238E27FC236}">
                <a16:creationId xmlns:a16="http://schemas.microsoft.com/office/drawing/2014/main" id="{1064B6D3-A8B3-DD55-2ECB-0727596932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98344" y="1817957"/>
            <a:ext cx="4684855" cy="4367835"/>
          </a:xfrm>
          <a:prstGeom prst="rect">
            <a:avLst/>
          </a:prstGeom>
        </p:spPr>
      </p:pic>
      <p:sp>
        <p:nvSpPr>
          <p:cNvPr id="5" name="Text Placeholder 11">
            <a:extLst>
              <a:ext uri="{FF2B5EF4-FFF2-40B4-BE49-F238E27FC236}">
                <a16:creationId xmlns:a16="http://schemas.microsoft.com/office/drawing/2014/main" id="{0412E243-3EE3-9541-E3E0-484EAB3B8983}"/>
              </a:ext>
            </a:extLst>
          </p:cNvPr>
          <p:cNvSpPr txBox="1">
            <a:spLocks/>
          </p:cNvSpPr>
          <p:nvPr/>
        </p:nvSpPr>
        <p:spPr>
          <a:xfrm>
            <a:off x="0" y="179843"/>
            <a:ext cx="695354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Odalardan Ötesi: Yiyecek-İçecek ve Personel Yönetimi KPI'ları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FCE2D09A-B47E-48E8-E912-31F33A4FE448}"/>
              </a:ext>
            </a:extLst>
          </p:cNvPr>
          <p:cNvCxnSpPr>
            <a:cxnSpLocks/>
          </p:cNvCxnSpPr>
          <p:nvPr/>
        </p:nvCxnSpPr>
        <p:spPr>
          <a:xfrm>
            <a:off x="0" y="1151454"/>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EF60B753-3916-4856-9C7E-4148584CD188}"/>
              </a:ext>
            </a:extLst>
          </p:cNvPr>
          <p:cNvSpPr/>
          <p:nvPr/>
        </p:nvSpPr>
        <p:spPr>
          <a:xfrm flipH="1">
            <a:off x="308801" y="1338587"/>
            <a:ext cx="6703872" cy="4431983"/>
          </a:xfrm>
          <a:prstGeom prst="rect">
            <a:avLst/>
          </a:prstGeom>
        </p:spPr>
        <p:txBody>
          <a:bodyPr wrap="square" numCol="1">
            <a:spAutoFit/>
          </a:bodyPr>
          <a:lstStyle/>
          <a:p>
            <a:r>
              <a:rPr lang="tr-TR" sz="2000" b="1" i="1" noProof="1">
                <a:solidFill>
                  <a:srgbClr val="262626"/>
                </a:solidFill>
              </a:rPr>
              <a:t>Oteller ve restoranlar ayrıca yiyecek, içecek ve personel ile ilgili temel rakamları da takip eder.</a:t>
            </a:r>
          </a:p>
          <a:p>
            <a:endParaRPr lang="tr-TR" noProof="1">
              <a:solidFill>
                <a:srgbClr val="262626"/>
              </a:solidFill>
            </a:endParaRPr>
          </a:p>
          <a:p>
            <a:r>
              <a:rPr lang="tr-TR" sz="2000" b="1" noProof="1">
                <a:solidFill>
                  <a:srgbClr val="0289AE"/>
                </a:solidFill>
              </a:rPr>
              <a:t>YİYECEK VE İÇECEK KPI'LARI:</a:t>
            </a:r>
            <a:endParaRPr lang="tr-TR" sz="2000" noProof="1">
              <a:solidFill>
                <a:srgbClr val="0289AE"/>
              </a:solidFill>
            </a:endParaRPr>
          </a:p>
          <a:p>
            <a:pPr marL="285750" indent="-285750">
              <a:buClr>
                <a:srgbClr val="62A844"/>
              </a:buClr>
              <a:buFont typeface="Arial" panose="020B0604020202020204" pitchFamily="34" charset="0"/>
              <a:buChar char="•"/>
            </a:pPr>
            <a:r>
              <a:rPr lang="tr-TR" b="1" noProof="1">
                <a:solidFill>
                  <a:srgbClr val="262626"/>
                </a:solidFill>
              </a:rPr>
              <a:t>Kişi Başına Ortalama Harcama</a:t>
            </a:r>
          </a:p>
          <a:p>
            <a:pPr marL="285750" indent="-285750">
              <a:buClr>
                <a:srgbClr val="62A844"/>
              </a:buClr>
              <a:buFont typeface="Arial" panose="020B0604020202020204" pitchFamily="34" charset="0"/>
              <a:buChar char="•"/>
            </a:pPr>
            <a:r>
              <a:rPr lang="tr-TR" noProof="1">
                <a:solidFill>
                  <a:srgbClr val="262626"/>
                </a:solidFill>
              </a:rPr>
              <a:t>Toplam Yiyecek ve İçecek Geliri ÷ Servis Edilen Kişi Sayısı</a:t>
            </a:r>
          </a:p>
          <a:p>
            <a:pPr marL="285750" indent="-285750">
              <a:buClr>
                <a:srgbClr val="62A844"/>
              </a:buClr>
              <a:buFont typeface="Arial" panose="020B0604020202020204" pitchFamily="34" charset="0"/>
              <a:buChar char="•"/>
            </a:pPr>
            <a:r>
              <a:rPr lang="tr-TR" i="1" noProof="1">
                <a:solidFill>
                  <a:srgbClr val="262626"/>
                </a:solidFill>
              </a:rPr>
              <a:t>Her misafir genellikle ne kadar harcıyor? (SevenRooms, 2024)</a:t>
            </a:r>
          </a:p>
          <a:p>
            <a:endParaRPr lang="tr-TR" noProof="1">
              <a:solidFill>
                <a:srgbClr val="262626"/>
              </a:solidFill>
            </a:endParaRPr>
          </a:p>
          <a:p>
            <a:r>
              <a:rPr lang="tr-TR" sz="2000" b="1" noProof="1">
                <a:solidFill>
                  <a:srgbClr val="0289AE"/>
                </a:solidFill>
              </a:rPr>
              <a:t>PERSONEL KPI'LARI:</a:t>
            </a:r>
            <a:endParaRPr lang="tr-TR" sz="2000" noProof="1">
              <a:solidFill>
                <a:srgbClr val="0289AE"/>
              </a:solidFill>
            </a:endParaRPr>
          </a:p>
          <a:p>
            <a:pPr marL="285750" indent="-285750">
              <a:buClr>
                <a:srgbClr val="62A844"/>
              </a:buClr>
              <a:buFont typeface="Arial" panose="020B0604020202020204" pitchFamily="34" charset="0"/>
              <a:buChar char="•"/>
            </a:pPr>
            <a:r>
              <a:rPr lang="tr-TR" b="1" noProof="1">
                <a:solidFill>
                  <a:srgbClr val="262626"/>
                </a:solidFill>
              </a:rPr>
              <a:t>İşgücü Maliyet Yüzdesi</a:t>
            </a:r>
          </a:p>
          <a:p>
            <a:pPr marL="285750" indent="-285750">
              <a:buClr>
                <a:srgbClr val="62A844"/>
              </a:buClr>
              <a:buFont typeface="Arial" panose="020B0604020202020204" pitchFamily="34" charset="0"/>
              <a:buChar char="•"/>
            </a:pPr>
            <a:r>
              <a:rPr lang="tr-TR" noProof="1">
                <a:solidFill>
                  <a:srgbClr val="262626"/>
                </a:solidFill>
              </a:rPr>
              <a:t>Toplam personel maliyetleri ÷ Toplam satışlar × 100</a:t>
            </a:r>
          </a:p>
          <a:p>
            <a:pPr marL="285750" indent="-285750">
              <a:buClr>
                <a:srgbClr val="62A844"/>
              </a:buClr>
              <a:buFont typeface="Arial" panose="020B0604020202020204" pitchFamily="34" charset="0"/>
              <a:buChar char="•"/>
            </a:pPr>
            <a:r>
              <a:rPr lang="tr-TR" i="1" noProof="1">
                <a:solidFill>
                  <a:srgbClr val="262626"/>
                </a:solidFill>
              </a:rPr>
              <a:t>Gelirinizin ne kadarı maaşlara gidiyor? (HospitalityNet, 2022)</a:t>
            </a:r>
          </a:p>
          <a:p>
            <a:endParaRPr lang="tr-TR" i="1" noProof="1">
              <a:solidFill>
                <a:srgbClr val="262626"/>
              </a:solidFill>
            </a:endParaRPr>
          </a:p>
          <a:p>
            <a:r>
              <a:rPr lang="tr-TR" b="1" i="1" noProof="1">
                <a:solidFill>
                  <a:srgbClr val="62A844"/>
                </a:solidFill>
              </a:rPr>
              <a:t>Oda KPI'ları ile birlikte bu rakamlar, Avrupa genelinde hem finansal hem de sürdürülebilirlik kararlarına yön vermektedir</a:t>
            </a:r>
            <a:r>
              <a:rPr lang="tr-TR" i="1" noProof="1">
                <a:solidFill>
                  <a:srgbClr val="262626"/>
                </a:solidFill>
              </a:rPr>
              <a:t>.</a:t>
            </a:r>
            <a:endParaRPr lang="tr-TR" noProof="1">
              <a:solidFill>
                <a:srgbClr val="262626"/>
              </a:solidFill>
            </a:endParaRPr>
          </a:p>
        </p:txBody>
      </p:sp>
      <p:pic>
        <p:nvPicPr>
          <p:cNvPr id="9" name="Graphic 8">
            <a:extLst>
              <a:ext uri="{FF2B5EF4-FFF2-40B4-BE49-F238E27FC236}">
                <a16:creationId xmlns:a16="http://schemas.microsoft.com/office/drawing/2014/main" id="{5CC986C8-EAB9-C770-2100-2D690131BDAC}"/>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522431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ADD83-CBF9-98FB-D5D0-9EC895FABA1C}"/>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8674FE2B-6707-21DE-88C9-C356DACCA72A}"/>
              </a:ext>
            </a:extLst>
          </p:cNvPr>
          <p:cNvSpPr txBox="1">
            <a:spLocks/>
          </p:cNvSpPr>
          <p:nvPr/>
        </p:nvSpPr>
        <p:spPr>
          <a:xfrm>
            <a:off x="564154" y="354068"/>
            <a:ext cx="610487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Sürdürülebilirlik KPI’ları</a:t>
            </a:r>
          </a:p>
          <a:p>
            <a:pPr marL="0" indent="0" algn="ctr">
              <a:lnSpc>
                <a:spcPts val="3520"/>
              </a:lnSpc>
              <a:spcBef>
                <a:spcPts val="0"/>
              </a:spcBef>
              <a:buNone/>
            </a:pPr>
            <a:r>
              <a:rPr lang="en-US" sz="3400" b="1" dirty="0">
                <a:solidFill>
                  <a:srgbClr val="262626"/>
                </a:solidFill>
                <a:cs typeface="Times New Roman" panose="02020603050405020304" pitchFamily="18" charset="0"/>
              </a:rPr>
              <a:t>Yeşil KPI: Kişi Başına Gıda İsrafı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455E77E-F3AC-1801-FE56-50A39DAE9F54}"/>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5C6ECAEC-53A7-ED49-71CB-84B0353AD049}"/>
              </a:ext>
            </a:extLst>
          </p:cNvPr>
          <p:cNvSpPr/>
          <p:nvPr/>
        </p:nvSpPr>
        <p:spPr>
          <a:xfrm flipH="1">
            <a:off x="461301" y="1579507"/>
            <a:ext cx="6238755" cy="4924425"/>
          </a:xfrm>
          <a:prstGeom prst="rect">
            <a:avLst/>
          </a:prstGeom>
        </p:spPr>
        <p:txBody>
          <a:bodyPr wrap="square" numCol="1">
            <a:spAutoFit/>
          </a:bodyPr>
          <a:lstStyle/>
          <a:p>
            <a:r>
              <a:rPr lang="en-US" sz="2000" dirty="0">
                <a:solidFill>
                  <a:srgbClr val="262626"/>
                </a:solidFill>
              </a:rPr>
              <a:t>Mutfağınızın servis edilen her misafir başına ne kadar gıda israf ettiğini ölçen pratik bir yeşil KPI.</a:t>
            </a:r>
          </a:p>
          <a:p>
            <a:br>
              <a:rPr lang="en-US" b="1" dirty="0">
                <a:solidFill>
                  <a:srgbClr val="262626"/>
                </a:solidFill>
              </a:rPr>
            </a:br>
            <a:r>
              <a:rPr lang="en-US" sz="2000" b="1" dirty="0">
                <a:solidFill>
                  <a:srgbClr val="0289AE"/>
                </a:solidFill>
              </a:rPr>
              <a:t>FORMÜL:</a:t>
            </a:r>
            <a:endParaRPr lang="en-US" sz="2000" b="1"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Kişi Başına Gıda İsrafı = Toplam gıda israfı (gram) ÷ Servis edilen kişi sayısı</a:t>
            </a:r>
            <a:endParaRPr lang="en-US" dirty="0">
              <a:solidFill>
                <a:srgbClr val="262626"/>
              </a:solidFill>
            </a:endParaRPr>
          </a:p>
          <a:p>
            <a:br>
              <a:rPr lang="en-US" b="1" dirty="0">
                <a:solidFill>
                  <a:srgbClr val="262626"/>
                </a:solidFill>
              </a:rPr>
            </a:br>
            <a:r>
              <a:rPr lang="en-US" sz="2000" b="1" dirty="0">
                <a:solidFill>
                  <a:srgbClr val="0289AE"/>
                </a:solidFill>
              </a:rPr>
              <a:t>AVRUPA KARŞILAŞTIRMA DEĞERLERİ:</a:t>
            </a:r>
            <a:endParaRPr lang="en-US" sz="2000"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2019 Referans Değeri: </a:t>
            </a:r>
            <a:r>
              <a:rPr lang="en-US" dirty="0">
                <a:solidFill>
                  <a:srgbClr val="262626"/>
                </a:solidFill>
              </a:rPr>
              <a:t>Kişi başına ~143 gram</a:t>
            </a:r>
          </a:p>
          <a:p>
            <a:pPr marL="285750" indent="-285750">
              <a:buClr>
                <a:srgbClr val="62A844"/>
              </a:buClr>
              <a:buFont typeface="Arial" panose="020B0604020202020204" pitchFamily="34" charset="0"/>
              <a:buChar char="•"/>
            </a:pPr>
            <a:r>
              <a:rPr lang="en-US" b="1" dirty="0">
                <a:solidFill>
                  <a:srgbClr val="262626"/>
                </a:solidFill>
              </a:rPr>
              <a:t>2021 Ortalaması: </a:t>
            </a:r>
            <a:r>
              <a:rPr lang="en-US" dirty="0">
                <a:solidFill>
                  <a:srgbClr val="262626"/>
                </a:solidFill>
              </a:rPr>
              <a:t>Kişi başına ~108 gram</a:t>
            </a:r>
          </a:p>
          <a:p>
            <a:pPr marL="285750" indent="-285750">
              <a:buClr>
                <a:srgbClr val="62A844"/>
              </a:buClr>
              <a:buFont typeface="Arial" panose="020B0604020202020204" pitchFamily="34" charset="0"/>
              <a:buChar char="•"/>
            </a:pPr>
            <a:r>
              <a:rPr lang="en-US" b="1" dirty="0">
                <a:solidFill>
                  <a:srgbClr val="262626"/>
                </a:solidFill>
              </a:rPr>
              <a:t>Azalma: </a:t>
            </a:r>
            <a:r>
              <a:rPr lang="en-US" dirty="0">
                <a:solidFill>
                  <a:srgbClr val="262626"/>
                </a:solidFill>
              </a:rPr>
              <a:t>%20'den fazla (</a:t>
            </a:r>
            <a:r>
              <a:rPr lang="en-US" i="1" dirty="0">
                <a:solidFill>
                  <a:srgbClr val="262626"/>
                </a:solidFill>
              </a:rPr>
              <a:t>Uluslararası Gıda Atığı Koalisyonu IFWC, 2022)</a:t>
            </a:r>
            <a:br>
              <a:rPr lang="en-US" i="1" dirty="0">
                <a:solidFill>
                  <a:srgbClr val="262626"/>
                </a:solidFill>
              </a:rPr>
            </a:br>
            <a:endParaRPr lang="en-US" i="1" dirty="0">
              <a:solidFill>
                <a:srgbClr val="262626"/>
              </a:solidFill>
            </a:endParaRPr>
          </a:p>
          <a:p>
            <a:pPr>
              <a:buClr>
                <a:srgbClr val="62A844"/>
              </a:buClr>
            </a:pPr>
            <a:r>
              <a:rPr lang="en-US" b="1" dirty="0">
                <a:solidFill>
                  <a:srgbClr val="62A844"/>
                </a:solidFill>
              </a:rPr>
              <a:t>Bu KPI'yı takip eden oteller, menü değişiklikleri, açık büfe yeniden tasarımları ve daha iyi stok kontrolü sayesinde %20–25 oranında azalma bildirmektedir (</a:t>
            </a:r>
            <a:r>
              <a:rPr lang="en-US" b="1" dirty="0" err="1">
                <a:solidFill>
                  <a:srgbClr val="62A844"/>
                </a:solidFill>
              </a:rPr>
              <a:t>HospitalityNet</a:t>
            </a:r>
            <a:r>
              <a:rPr lang="en-US" b="1" dirty="0">
                <a:solidFill>
                  <a:srgbClr val="62A844"/>
                </a:solidFill>
              </a:rPr>
              <a:t>, 2023; The PLEDGE on Food Waste).</a:t>
            </a:r>
          </a:p>
          <a:p>
            <a:pPr algn="just"/>
            <a:endParaRPr lang="en-US" dirty="0">
              <a:solidFill>
                <a:srgbClr val="262626"/>
              </a:solidFill>
            </a:endParaRPr>
          </a:p>
        </p:txBody>
      </p:sp>
      <p:pic>
        <p:nvPicPr>
          <p:cNvPr id="6" name="Graphic 5">
            <a:extLst>
              <a:ext uri="{FF2B5EF4-FFF2-40B4-BE49-F238E27FC236}">
                <a16:creationId xmlns:a16="http://schemas.microsoft.com/office/drawing/2014/main" id="{A5C8AEC6-28F5-64D2-F394-2CB6D0FD8881}"/>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sp>
        <p:nvSpPr>
          <p:cNvPr id="12" name="Rounded Rectangle 11">
            <a:extLst>
              <a:ext uri="{FF2B5EF4-FFF2-40B4-BE49-F238E27FC236}">
                <a16:creationId xmlns:a16="http://schemas.microsoft.com/office/drawing/2014/main" id="{0361622D-7003-435F-12FA-7766AF95CF55}"/>
              </a:ext>
            </a:extLst>
          </p:cNvPr>
          <p:cNvSpPr/>
          <p:nvPr/>
        </p:nvSpPr>
        <p:spPr>
          <a:xfrm>
            <a:off x="6637057" y="6124356"/>
            <a:ext cx="5093642" cy="440384"/>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EE40CEC4-59E5-2B8C-E21F-5CB099827011}"/>
              </a:ext>
            </a:extLst>
          </p:cNvPr>
          <p:cNvSpPr txBox="1"/>
          <p:nvPr/>
        </p:nvSpPr>
        <p:spPr>
          <a:xfrm>
            <a:off x="6763056" y="623682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4" name="TextBox 13">
            <a:extLst>
              <a:ext uri="{FF2B5EF4-FFF2-40B4-BE49-F238E27FC236}">
                <a16:creationId xmlns:a16="http://schemas.microsoft.com/office/drawing/2014/main" id="{DFB57342-73FB-0FEC-E6B3-C6AFBA795CE4}"/>
              </a:ext>
            </a:extLst>
          </p:cNvPr>
          <p:cNvSpPr txBox="1"/>
          <p:nvPr/>
        </p:nvSpPr>
        <p:spPr>
          <a:xfrm>
            <a:off x="7519057" y="62368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010EC11F-7BA7-C20C-E6CC-5F1808490BCD}"/>
              </a:ext>
            </a:extLst>
          </p:cNvPr>
          <p:cNvSpPr txBox="1"/>
          <p:nvPr/>
        </p:nvSpPr>
        <p:spPr>
          <a:xfrm>
            <a:off x="8113056" y="6236826"/>
            <a:ext cx="313804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Döngüsel Ekonomi ve Kaynak Verimliliği</a:t>
            </a:r>
          </a:p>
        </p:txBody>
      </p:sp>
      <p:pic>
        <p:nvPicPr>
          <p:cNvPr id="17" name="Picture 16">
            <a:extLst>
              <a:ext uri="{FF2B5EF4-FFF2-40B4-BE49-F238E27FC236}">
                <a16:creationId xmlns:a16="http://schemas.microsoft.com/office/drawing/2014/main" id="{E7403118-750E-BD87-711C-E7893B265E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25699" y="2031390"/>
            <a:ext cx="4190449" cy="3752182"/>
          </a:xfrm>
          <a:prstGeom prst="rect">
            <a:avLst/>
          </a:prstGeom>
        </p:spPr>
      </p:pic>
    </p:spTree>
    <p:extLst>
      <p:ext uri="{BB962C8B-B14F-4D97-AF65-F5344CB8AC3E}">
        <p14:creationId xmlns:p14="http://schemas.microsoft.com/office/powerpoint/2010/main" val="870014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EFECBF-29AA-A8AA-4F51-242715091795}"/>
              </a:ext>
            </a:extLst>
          </p:cNvPr>
          <p:cNvSpPr txBox="1"/>
          <p:nvPr/>
        </p:nvSpPr>
        <p:spPr>
          <a:xfrm>
            <a:off x="12873667" y="885654"/>
            <a:ext cx="10560293" cy="684803"/>
          </a:xfrm>
          <a:prstGeom prst="rect">
            <a:avLst/>
          </a:prstGeom>
          <a:noFill/>
        </p:spPr>
        <p:txBody>
          <a:bodyPr wrap="square" rtlCol="0">
            <a:spAutoFit/>
          </a:bodyPr>
          <a:lstStyle/>
          <a:p>
            <a:endParaRPr lang="en-US" sz="1000" dirty="0"/>
          </a:p>
          <a:p>
            <a:endParaRPr lang="en-US" sz="1050" dirty="0"/>
          </a:p>
          <a:p>
            <a:endParaRPr lang="en-GB" dirty="0"/>
          </a:p>
        </p:txBody>
      </p:sp>
      <p:sp>
        <p:nvSpPr>
          <p:cNvPr id="4" name="Freeform 3">
            <a:extLst>
              <a:ext uri="{FF2B5EF4-FFF2-40B4-BE49-F238E27FC236}">
                <a16:creationId xmlns:a16="http://schemas.microsoft.com/office/drawing/2014/main" id="{FEA9A40E-7953-21C0-C221-D98F92DF102C}"/>
              </a:ext>
            </a:extLst>
          </p:cNvPr>
          <p:cNvSpPr/>
          <p:nvPr/>
        </p:nvSpPr>
        <p:spPr>
          <a:xfrm>
            <a:off x="0" y="8449"/>
            <a:ext cx="12192000" cy="167121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5" name="TextBox 4">
            <a:extLst>
              <a:ext uri="{FF2B5EF4-FFF2-40B4-BE49-F238E27FC236}">
                <a16:creationId xmlns:a16="http://schemas.microsoft.com/office/drawing/2014/main" id="{C4A854BE-D047-4E1C-DBE3-781A97284AB9}"/>
              </a:ext>
            </a:extLst>
          </p:cNvPr>
          <p:cNvSpPr txBox="1"/>
          <p:nvPr/>
        </p:nvSpPr>
        <p:spPr>
          <a:xfrm>
            <a:off x="375235" y="1944105"/>
            <a:ext cx="7256957" cy="3477875"/>
          </a:xfrm>
          <a:prstGeom prst="rect">
            <a:avLst/>
          </a:prstGeom>
          <a:noFill/>
        </p:spPr>
        <p:txBody>
          <a:bodyPr wrap="square" lIns="91440" tIns="45720" rIns="91440" bIns="45720" rtlCol="0" anchor="t">
            <a:spAutoFit/>
          </a:bodyPr>
          <a:lstStyle/>
          <a:p>
            <a:pPr algn="just">
              <a:buNone/>
            </a:pPr>
            <a:r>
              <a:rPr lang="en-US" sz="2000" b="1" dirty="0">
                <a:solidFill>
                  <a:srgbClr val="0289AE"/>
                </a:solidFill>
              </a:rPr>
              <a:t>Uluslararası Gıda İsrafı Koalisyonu. (2022). </a:t>
            </a:r>
            <a:r>
              <a:rPr lang="en-US" sz="2000" b="1" i="1" dirty="0">
                <a:solidFill>
                  <a:srgbClr val="0289AE"/>
                </a:solidFill>
              </a:rPr>
              <a:t>Avrupa konaklama ve yemek hizmetleri sektörü, gıda israfında %20'lik bir azalma bildirdi</a:t>
            </a:r>
            <a:r>
              <a:rPr lang="en-US" sz="2000" b="1" dirty="0">
                <a:solidFill>
                  <a:srgbClr val="0289AE"/>
                </a:solidFill>
              </a:rPr>
              <a:t>.</a:t>
            </a:r>
          </a:p>
          <a:p>
            <a:pPr algn="just">
              <a:buNone/>
            </a:pPr>
            <a:endParaRPr lang="en-US" dirty="0">
              <a:solidFill>
                <a:srgbClr val="262626"/>
              </a:solidFill>
            </a:endParaRPr>
          </a:p>
          <a:p>
            <a:pPr>
              <a:buNone/>
            </a:pPr>
            <a:r>
              <a:rPr lang="en-US" dirty="0">
                <a:solidFill>
                  <a:srgbClr val="262626"/>
                </a:solidFill>
                <a:hlinkClick r:id="rId3">
                  <a:extLst>
                    <a:ext uri="{A12FA001-AC4F-418D-AE19-62706E023703}">
                      <ahyp:hlinkClr xmlns:ahyp="http://schemas.microsoft.com/office/drawing/2018/hyperlinkcolor" val="tx"/>
                    </a:ext>
                  </a:extLst>
                </a:hlinkClick>
              </a:rPr>
              <a:t>AB HaFS sektörü gıda israfında %20 azalma bildirdi | IFWC - WRAP EU</a:t>
            </a:r>
            <a:endParaRPr lang="en-US" dirty="0">
              <a:solidFill>
                <a:srgbClr val="262626"/>
              </a:solidFill>
            </a:endParaRPr>
          </a:p>
          <a:p>
            <a:pPr>
              <a:buNone/>
            </a:pPr>
            <a:endParaRPr lang="en-US" dirty="0">
              <a:solidFill>
                <a:srgbClr val="262626"/>
              </a:solidFill>
            </a:endParaRPr>
          </a:p>
          <a:p>
            <a:pPr algn="just">
              <a:buNone/>
            </a:pPr>
            <a:r>
              <a:rPr lang="en-US" dirty="0">
                <a:solidFill>
                  <a:srgbClr val="262626"/>
                </a:solidFill>
              </a:rPr>
              <a:t>Bu makale, Avrupa genelindeki oteller ve sözleşmeli catering şirketlerinden elde edilen gerçek verileri sunmaktadır. Makale, tesislerin atıkları dikkatli bir şekilde ölçüp menüleri, tahminleri ve hizmetleri değiştirdiklerinde, ortalama gıda israfının 2019'da kişi başına yaklaşık 143 gramdan 2021'de kişi başına yaklaşık 108 grama düştüğünü, yani %20'den fazla bir azalma olduğunu göstermektedir. Makaleyi okurken, sonuçların ne sıklıkla kişi başına gram olarak ifade edildiğine dikkat edin ve kendi iş yerinizde aynı KPI'yı nasıl takip edebileceğinizi düşünün.</a:t>
            </a:r>
          </a:p>
        </p:txBody>
      </p:sp>
      <p:sp>
        <p:nvSpPr>
          <p:cNvPr id="13" name="Graphic 4">
            <a:extLst>
              <a:ext uri="{FF2B5EF4-FFF2-40B4-BE49-F238E27FC236}">
                <a16:creationId xmlns:a16="http://schemas.microsoft.com/office/drawing/2014/main" id="{177D7F77-FFFC-D5C3-0E99-4B469721F965}"/>
              </a:ext>
            </a:extLst>
          </p:cNvPr>
          <p:cNvSpPr/>
          <p:nvPr/>
        </p:nvSpPr>
        <p:spPr>
          <a:xfrm rot="5400000">
            <a:off x="1314218" y="849090"/>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4" name="Graphic 13">
            <a:extLst>
              <a:ext uri="{FF2B5EF4-FFF2-40B4-BE49-F238E27FC236}">
                <a16:creationId xmlns:a16="http://schemas.microsoft.com/office/drawing/2014/main" id="{70F523AD-4C02-78E5-DD3B-1AEE5A4EC2AC}"/>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a:off x="8681738" y="0"/>
            <a:ext cx="3531079" cy="1671210"/>
          </a:xfrm>
          <a:prstGeom prst="rect">
            <a:avLst/>
          </a:prstGeom>
        </p:spPr>
      </p:pic>
      <p:pic>
        <p:nvPicPr>
          <p:cNvPr id="15" name="Picture 14" descr="iPhone6_mockup_front_white.png">
            <a:extLst>
              <a:ext uri="{FF2B5EF4-FFF2-40B4-BE49-F238E27FC236}">
                <a16:creationId xmlns:a16="http://schemas.microsoft.com/office/drawing/2014/main" id="{DE824AF3-AB73-4F19-3132-D641435565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59292" y="226918"/>
            <a:ext cx="4094254" cy="6404164"/>
          </a:xfrm>
          <a:prstGeom prst="rect">
            <a:avLst/>
          </a:prstGeom>
        </p:spPr>
      </p:pic>
      <p:pic>
        <p:nvPicPr>
          <p:cNvPr id="18" name="Picture Placeholder 7">
            <a:hlinkClick r:id="rId3"/>
            <a:extLst>
              <a:ext uri="{FF2B5EF4-FFF2-40B4-BE49-F238E27FC236}">
                <a16:creationId xmlns:a16="http://schemas.microsoft.com/office/drawing/2014/main" id="{C227AC0F-06B9-6F3D-309C-F6BA14EA6110}"/>
              </a:ext>
            </a:extLst>
          </p:cNvPr>
          <p:cNvPicPr>
            <a:picLocks noChangeAspect="1"/>
          </p:cNvPicPr>
          <p:nvPr/>
        </p:nvPicPr>
        <p:blipFill>
          <a:blip r:embed="rId6" cstate="email">
            <a:extLst>
              <a:ext uri="{28A0092B-C50C-407E-A947-70E740481C1C}">
                <a14:useLocalDpi xmlns:a14="http://schemas.microsoft.com/office/drawing/2010/main"/>
              </a:ext>
            </a:extLst>
          </a:blip>
          <a:srcRect l="5952" r="5952"/>
          <a:stretch/>
        </p:blipFill>
        <p:spPr>
          <a:xfrm>
            <a:off x="8434831" y="1171575"/>
            <a:ext cx="2543175" cy="4514850"/>
          </a:xfrm>
          <a:prstGeom prst="rect">
            <a:avLst/>
          </a:prstGeom>
          <a:solidFill>
            <a:srgbClr val="FFFFFF">
              <a:lumMod val="85000"/>
            </a:srgbClr>
          </a:solidFill>
        </p:spPr>
      </p:pic>
      <p:grpSp>
        <p:nvGrpSpPr>
          <p:cNvPr id="19" name="Group 18">
            <a:extLst>
              <a:ext uri="{FF2B5EF4-FFF2-40B4-BE49-F238E27FC236}">
                <a16:creationId xmlns:a16="http://schemas.microsoft.com/office/drawing/2014/main" id="{B6BE2B6B-DDEE-3C27-6797-73C01883D3CF}"/>
              </a:ext>
            </a:extLst>
          </p:cNvPr>
          <p:cNvGrpSpPr/>
          <p:nvPr/>
        </p:nvGrpSpPr>
        <p:grpSpPr>
          <a:xfrm rot="21145702">
            <a:off x="10413582" y="3255201"/>
            <a:ext cx="1456095" cy="1406604"/>
            <a:chOff x="7760816" y="4274827"/>
            <a:chExt cx="1456095" cy="1406604"/>
          </a:xfrm>
        </p:grpSpPr>
        <p:sp>
          <p:nvSpPr>
            <p:cNvPr id="20" name="Oval 19">
              <a:extLst>
                <a:ext uri="{FF2B5EF4-FFF2-40B4-BE49-F238E27FC236}">
                  <a16:creationId xmlns:a16="http://schemas.microsoft.com/office/drawing/2014/main" id="{A555C00F-4C91-C5F7-9DB4-0E645AEAC3E6}"/>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2B6417C0-D30C-0553-4B53-520EE32AA6F8}"/>
                </a:ext>
              </a:extLst>
            </p:cNvPr>
            <p:cNvSpPr txBox="1"/>
            <p:nvPr/>
          </p:nvSpPr>
          <p:spPr>
            <a:xfrm>
              <a:off x="7760816" y="4539673"/>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3">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
        <p:nvSpPr>
          <p:cNvPr id="22" name="TextBox 21">
            <a:extLst>
              <a:ext uri="{FF2B5EF4-FFF2-40B4-BE49-F238E27FC236}">
                <a16:creationId xmlns:a16="http://schemas.microsoft.com/office/drawing/2014/main" id="{00A2AD78-E139-2F6F-D2D0-888ACF9F637E}"/>
              </a:ext>
            </a:extLst>
          </p:cNvPr>
          <p:cNvSpPr txBox="1"/>
          <p:nvPr/>
        </p:nvSpPr>
        <p:spPr>
          <a:xfrm>
            <a:off x="375235" y="146990"/>
            <a:ext cx="6623206" cy="1477328"/>
          </a:xfrm>
          <a:prstGeom prst="rect">
            <a:avLst/>
          </a:prstGeom>
          <a:noFill/>
        </p:spPr>
        <p:txBody>
          <a:bodyPr wrap="square">
            <a:spAutoFit/>
          </a:bodyPr>
          <a:lstStyle/>
          <a:p>
            <a:pPr algn="ctr">
              <a:lnSpc>
                <a:spcPts val="3580"/>
              </a:lnSpc>
            </a:pPr>
            <a:r>
              <a:rPr lang="en-US" sz="3400" b="1" dirty="0">
                <a:solidFill>
                  <a:schemeClr val="bg1"/>
                </a:solidFill>
                <a:cs typeface="Times New Roman" panose="02020603050405020304" pitchFamily="18" charset="0"/>
              </a:rPr>
              <a:t>Daha Fazla Okuma - Avrupa Konaklama Sektöründe Kişi Başına Gıda İsrafı</a:t>
            </a:r>
          </a:p>
        </p:txBody>
      </p:sp>
    </p:spTree>
    <p:extLst>
      <p:ext uri="{BB962C8B-B14F-4D97-AF65-F5344CB8AC3E}">
        <p14:creationId xmlns:p14="http://schemas.microsoft.com/office/powerpoint/2010/main" val="1232276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1">
            <a:extLst>
              <a:ext uri="{FF2B5EF4-FFF2-40B4-BE49-F238E27FC236}">
                <a16:creationId xmlns:a16="http://schemas.microsoft.com/office/drawing/2014/main" id="{13CCEE66-B7F2-3EE6-5FC3-C51B8709F92B}"/>
              </a:ext>
            </a:extLst>
          </p:cNvPr>
          <p:cNvSpPr txBox="1">
            <a:spLocks/>
          </p:cNvSpPr>
          <p:nvPr/>
        </p:nvSpPr>
        <p:spPr>
          <a:xfrm>
            <a:off x="586944" y="179843"/>
            <a:ext cx="520425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Avrupa'daki Gerçek Otel Raporlarında KPI'lar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0" name="Straight Connector 19">
            <a:extLst>
              <a:ext uri="{FF2B5EF4-FFF2-40B4-BE49-F238E27FC236}">
                <a16:creationId xmlns:a16="http://schemas.microsoft.com/office/drawing/2014/main" id="{21C4C6E1-ADB3-22D6-EB57-95E241483EF1}"/>
              </a:ext>
            </a:extLst>
          </p:cNvPr>
          <p:cNvCxnSpPr>
            <a:cxnSpLocks/>
          </p:cNvCxnSpPr>
          <p:nvPr/>
        </p:nvCxnSpPr>
        <p:spPr>
          <a:xfrm>
            <a:off x="0" y="1254039"/>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1" name="Rectangle 30">
            <a:extLst>
              <a:ext uri="{FF2B5EF4-FFF2-40B4-BE49-F238E27FC236}">
                <a16:creationId xmlns:a16="http://schemas.microsoft.com/office/drawing/2014/main" id="{FBDDC461-A086-51B5-DDF3-EE9039929677}"/>
              </a:ext>
            </a:extLst>
          </p:cNvPr>
          <p:cNvSpPr/>
          <p:nvPr/>
        </p:nvSpPr>
        <p:spPr>
          <a:xfrm flipH="1">
            <a:off x="401413" y="1510533"/>
            <a:ext cx="6238755" cy="4093428"/>
          </a:xfrm>
          <a:prstGeom prst="rect">
            <a:avLst/>
          </a:prstGeom>
        </p:spPr>
        <p:txBody>
          <a:bodyPr wrap="square" numCol="1">
            <a:spAutoFit/>
          </a:bodyPr>
          <a:lstStyle/>
          <a:p>
            <a:pPr>
              <a:buClr>
                <a:srgbClr val="62A844"/>
              </a:buClr>
            </a:pPr>
            <a:r>
              <a:rPr lang="en-US" sz="2000" dirty="0">
                <a:solidFill>
                  <a:srgbClr val="262626"/>
                </a:solidFill>
              </a:rPr>
              <a:t>Avrupa genelinde, otel karşılaştırma raporları bu ünitede öğrendiğiniz KPI'ları kullanmaktadır.</a:t>
            </a:r>
          </a:p>
          <a:p>
            <a:pPr>
              <a:buClr>
                <a:srgbClr val="62A844"/>
              </a:buClr>
            </a:pPr>
            <a:br>
              <a:rPr lang="en-US" b="1" dirty="0">
                <a:solidFill>
                  <a:srgbClr val="262626"/>
                </a:solidFill>
              </a:rPr>
            </a:br>
            <a:r>
              <a:rPr lang="en-US" sz="2000" b="1" dirty="0">
                <a:solidFill>
                  <a:srgbClr val="0289AE"/>
                </a:solidFill>
              </a:rPr>
              <a:t>STR Avrupa Otel Performans Güncellemeleri</a:t>
            </a:r>
            <a:endParaRPr lang="en-US" sz="2000" b="1" dirty="0">
              <a:solidFill>
                <a:srgbClr val="262626"/>
              </a:solidFill>
            </a:endParaRPr>
          </a:p>
          <a:p>
            <a:pPr marL="285750" indent="-285750">
              <a:buClr>
                <a:srgbClr val="62A844"/>
              </a:buClr>
              <a:buFont typeface="Arial" panose="020B0604020202020204" pitchFamily="34" charset="0"/>
              <a:buChar char="•"/>
            </a:pPr>
            <a:r>
              <a:rPr lang="en-US" i="1" dirty="0">
                <a:solidFill>
                  <a:srgbClr val="262626"/>
                </a:solidFill>
              </a:rPr>
              <a:t>Zaman içinde Avrupa'nın önde gelen şehirleri ve bölgelerindeki doluluk oranını, ortalama günlük oda fiyatını (ADR) ve oda başına gelir (RevPAR) gösterir</a:t>
            </a:r>
            <a:r>
              <a:rPr lang="en-US" dirty="0">
                <a:solidFill>
                  <a:srgbClr val="262626"/>
                </a:solidFill>
              </a:rPr>
              <a:t>.</a:t>
            </a:r>
            <a:endParaRPr lang="en-US" b="1"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Savills Pazar Raporları - </a:t>
            </a:r>
            <a:r>
              <a:rPr lang="en-US" i="1" dirty="0">
                <a:solidFill>
                  <a:srgbClr val="262626"/>
                </a:solidFill>
              </a:rPr>
              <a:t>Binlerce rezervasyon ve günlük kayıtları net trendler halinde özetler</a:t>
            </a:r>
            <a:br>
              <a:rPr lang="en-US" i="1" dirty="0">
                <a:solidFill>
                  <a:srgbClr val="262626"/>
                </a:solidFill>
              </a:rPr>
            </a:br>
            <a:endParaRPr lang="en-US" dirty="0">
              <a:solidFill>
                <a:srgbClr val="262626"/>
              </a:solidFill>
            </a:endParaRPr>
          </a:p>
          <a:p>
            <a:pPr>
              <a:buClr>
                <a:srgbClr val="62A844"/>
              </a:buClr>
            </a:pPr>
            <a:r>
              <a:rPr lang="en-US" sz="2000" b="1" dirty="0">
                <a:solidFill>
                  <a:srgbClr val="0289AE"/>
                </a:solidFill>
              </a:rPr>
              <a:t>OTELCİLER BUNLARI NASIL KULLANIR:</a:t>
            </a:r>
            <a:endParaRPr lang="en-US" sz="2000" b="1" dirty="0">
              <a:solidFill>
                <a:srgbClr val="262626"/>
              </a:solidFill>
            </a:endParaRPr>
          </a:p>
          <a:p>
            <a:pPr marL="342900" indent="-342900">
              <a:buClr>
                <a:srgbClr val="62A844"/>
              </a:buClr>
              <a:buFont typeface="Arial" panose="020B0604020202020204" pitchFamily="34" charset="0"/>
              <a:buChar char="•"/>
            </a:pPr>
            <a:r>
              <a:rPr lang="en-US" b="1" dirty="0">
                <a:solidFill>
                  <a:srgbClr val="262626"/>
                </a:solidFill>
              </a:rPr>
              <a:t>Doluluk oranı + ADR arttığında </a:t>
            </a:r>
            <a:r>
              <a:rPr lang="en-US" dirty="0">
                <a:solidFill>
                  <a:srgbClr val="262626"/>
                </a:solidFill>
              </a:rPr>
              <a:t>→ Gelir yöneticileri fiyatları artırabilir veya dijital pazarlamaya yatırım yapabilir</a:t>
            </a:r>
          </a:p>
          <a:p>
            <a:pPr marL="285750" indent="-285750">
              <a:buClr>
                <a:srgbClr val="62A844"/>
              </a:buClr>
              <a:buFont typeface="Arial" panose="020B0604020202020204" pitchFamily="34" charset="0"/>
              <a:buChar char="•"/>
            </a:pPr>
            <a:r>
              <a:rPr lang="en-US" b="1" dirty="0">
                <a:solidFill>
                  <a:srgbClr val="262626"/>
                </a:solidFill>
              </a:rPr>
              <a:t>RevPAR düştüğünde </a:t>
            </a:r>
            <a:r>
              <a:rPr lang="en-US" dirty="0">
                <a:solidFill>
                  <a:srgbClr val="262626"/>
                </a:solidFill>
              </a:rPr>
              <a:t>→ Fiyatlandırma, dağıtım kanalları veya promosyonları gözden geçirin (</a:t>
            </a:r>
            <a:r>
              <a:rPr lang="en-US" i="1" dirty="0">
                <a:solidFill>
                  <a:srgbClr val="262626"/>
                </a:solidFill>
              </a:rPr>
              <a:t>STR, 2024; Savills, 2024).</a:t>
            </a:r>
            <a:endParaRPr lang="en-US" dirty="0">
              <a:solidFill>
                <a:srgbClr val="262626"/>
              </a:solidFill>
            </a:endParaRPr>
          </a:p>
        </p:txBody>
      </p:sp>
      <p:pic>
        <p:nvPicPr>
          <p:cNvPr id="22" name="Graphic 21">
            <a:extLst>
              <a:ext uri="{FF2B5EF4-FFF2-40B4-BE49-F238E27FC236}">
                <a16:creationId xmlns:a16="http://schemas.microsoft.com/office/drawing/2014/main" id="{181A294F-6570-EAC0-AC58-D3D21B700C9D}"/>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sp>
        <p:nvSpPr>
          <p:cNvPr id="23" name="Rounded Rectangle 22">
            <a:extLst>
              <a:ext uri="{FF2B5EF4-FFF2-40B4-BE49-F238E27FC236}">
                <a16:creationId xmlns:a16="http://schemas.microsoft.com/office/drawing/2014/main" id="{5CB48F5A-4DFC-3215-4E44-50C541EAC51B}"/>
              </a:ext>
            </a:extLst>
          </p:cNvPr>
          <p:cNvSpPr/>
          <p:nvPr/>
        </p:nvSpPr>
        <p:spPr>
          <a:xfrm>
            <a:off x="6842113" y="6049569"/>
            <a:ext cx="4488495" cy="457247"/>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dirty="0">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6D699F37-0140-AE0C-098C-978C1B7072C8}"/>
              </a:ext>
            </a:extLst>
          </p:cNvPr>
          <p:cNvSpPr txBox="1"/>
          <p:nvPr/>
        </p:nvSpPr>
        <p:spPr>
          <a:xfrm>
            <a:off x="6992192" y="617047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5" name="TextBox 24">
            <a:extLst>
              <a:ext uri="{FF2B5EF4-FFF2-40B4-BE49-F238E27FC236}">
                <a16:creationId xmlns:a16="http://schemas.microsoft.com/office/drawing/2014/main" id="{FE14C3C0-E268-5786-4FBB-303AFF59A066}"/>
              </a:ext>
            </a:extLst>
          </p:cNvPr>
          <p:cNvSpPr txBox="1"/>
          <p:nvPr/>
        </p:nvSpPr>
        <p:spPr>
          <a:xfrm>
            <a:off x="7783319" y="6170470"/>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M1</a:t>
            </a:r>
            <a:endParaRPr sz="1400" b="1" i="0" dirty="0">
              <a:solidFill>
                <a:srgbClr val="262626"/>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8A2B7591-3D27-BE36-1698-7137DFF1EFEA}"/>
              </a:ext>
            </a:extLst>
          </p:cNvPr>
          <p:cNvSpPr txBox="1"/>
          <p:nvPr/>
        </p:nvSpPr>
        <p:spPr>
          <a:xfrm>
            <a:off x="8368815" y="6165427"/>
            <a:ext cx="349200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Konaklama Sektöründe Yapay Zeka</a:t>
            </a:r>
          </a:p>
        </p:txBody>
      </p:sp>
      <p:pic>
        <p:nvPicPr>
          <p:cNvPr id="29" name="Picture 28">
            <a:extLst>
              <a:ext uri="{FF2B5EF4-FFF2-40B4-BE49-F238E27FC236}">
                <a16:creationId xmlns:a16="http://schemas.microsoft.com/office/drawing/2014/main" id="{1DF26B4C-47BE-17EA-0E17-1F048E9BDC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56423" y="2276079"/>
            <a:ext cx="4222034" cy="3611347"/>
          </a:xfrm>
          <a:prstGeom prst="rect">
            <a:avLst/>
          </a:prstGeom>
        </p:spPr>
      </p:pic>
    </p:spTree>
    <p:extLst>
      <p:ext uri="{BB962C8B-B14F-4D97-AF65-F5344CB8AC3E}">
        <p14:creationId xmlns:p14="http://schemas.microsoft.com/office/powerpoint/2010/main" val="52223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4CCB4-A28D-ACF0-E1D2-27E51FC33AF6}"/>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A852F915-44D5-D8ED-1FFB-0D849A9529FC}"/>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solidFill>
                  <a:srgbClr val="62A844"/>
                </a:solidFill>
              </a:rPr>
              <a:t>Hotel Luise</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4C489DBB-471F-97A5-353C-5680687FBD4D}"/>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E1A8FB9-4170-ECC9-8069-27EDF6C599D3}"/>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85A397CB-3393-67A9-8224-ACA6173939B2}"/>
              </a:ext>
            </a:extLst>
          </p:cNvPr>
          <p:cNvSpPr txBox="1"/>
          <p:nvPr/>
        </p:nvSpPr>
        <p:spPr>
          <a:xfrm>
            <a:off x="152842" y="1139220"/>
            <a:ext cx="7798707" cy="5078313"/>
          </a:xfrm>
          <a:prstGeom prst="rect">
            <a:avLst/>
          </a:prstGeom>
          <a:noFill/>
        </p:spPr>
        <p:txBody>
          <a:bodyPr wrap="square">
            <a:spAutoFit/>
          </a:bodyPr>
          <a:lstStyle/>
          <a:p>
            <a:r>
              <a:rPr lang="en-GB" b="1" dirty="0">
                <a:solidFill>
                  <a:srgbClr val="262626"/>
                </a:solidFill>
              </a:rPr>
              <a:t>Hotel Luise, konaklama sektöründeki işletmelerin operasyonel verileri, sürekli iyileştirmeyi destekleyen anlamlı KPI'lara nasıl dönüştürebileceğini göstermektedir.</a:t>
            </a:r>
          </a:p>
          <a:p>
            <a:endParaRPr lang="en-GB" dirty="0">
              <a:solidFill>
                <a:srgbClr val="262626"/>
              </a:solidFill>
            </a:endParaRPr>
          </a:p>
          <a:p>
            <a:r>
              <a:rPr lang="en-GB" dirty="0">
                <a:solidFill>
                  <a:srgbClr val="262626"/>
                </a:solidFill>
              </a:rPr>
              <a:t>Otel, enerji, su, atık ve kaynak tüketimi alanlarında çevresel performansı ölçme ve izleme konusunda güçlü bir itibar kazanmıştır. Yönetim, yalnızca ham verilere odaklanmak yerine, zaman içinde ilerlemeyi takip etmeyi ve hedeflerle ve sektör benchmarklarıyla karşılaştırmayı sağlayan özenle seçilmiş göstergeler kullanır.</a:t>
            </a:r>
          </a:p>
          <a:p>
            <a:endParaRPr lang="en-GB" dirty="0">
              <a:solidFill>
                <a:srgbClr val="262626"/>
              </a:solidFill>
            </a:endParaRPr>
          </a:p>
          <a:p>
            <a:r>
              <a:rPr lang="en-GB" dirty="0">
                <a:solidFill>
                  <a:srgbClr val="262626"/>
                </a:solidFill>
              </a:rPr>
              <a:t>Bu yapılandırılmış yaklaşım, personelin performansı anlamasına, verimsizlikleri tespit etmesine ve ölçülebilir sonuçlar sağlayan eylemlere öncelik vermesine yardımcı olmaktadır. Dolayısıyla veriler, sadece raporlama amacıyla değil, stratejik ve operasyonel karar almayı destekleyen pratik bir yönetim aracı olarak kullanılmaktadır.</a:t>
            </a:r>
          </a:p>
          <a:p>
            <a:endParaRPr lang="en-GB" dirty="0"/>
          </a:p>
          <a:p>
            <a:r>
              <a:rPr lang="en-GB" b="1" dirty="0">
                <a:solidFill>
                  <a:srgbClr val="62A844"/>
                </a:solidFill>
              </a:rPr>
              <a:t>Önemli Ders: </a:t>
            </a:r>
            <a:r>
              <a:rPr lang="en-GB" dirty="0">
                <a:solidFill>
                  <a:srgbClr val="262626"/>
                </a:solidFill>
              </a:rPr>
              <a:t>KPI'lar, karmaşık operasyonel verileri izleme, iletişim ve iyileştirmeyi destekleyen basit ölçütlere dönüştürür.</a:t>
            </a:r>
          </a:p>
          <a:p>
            <a:pPr>
              <a:buNone/>
            </a:pPr>
            <a:endParaRPr lang="en-GB" dirty="0">
              <a:solidFill>
                <a:srgbClr val="262626"/>
              </a:solidFill>
            </a:endParaRPr>
          </a:p>
        </p:txBody>
      </p:sp>
      <p:pic>
        <p:nvPicPr>
          <p:cNvPr id="6" name="Picture 5">
            <a:extLst>
              <a:ext uri="{FF2B5EF4-FFF2-40B4-BE49-F238E27FC236}">
                <a16:creationId xmlns:a16="http://schemas.microsoft.com/office/drawing/2014/main" id="{7FE4EB10-C3A0-5534-0210-9A2004D9ABA3}"/>
              </a:ext>
            </a:extLst>
          </p:cNvPr>
          <p:cNvPicPr>
            <a:picLocks noChangeAspect="1"/>
          </p:cNvPicPr>
          <p:nvPr/>
        </p:nvPicPr>
        <p:blipFill>
          <a:blip r:embed="rId4"/>
          <a:stretch>
            <a:fillRect/>
          </a:stretch>
        </p:blipFill>
        <p:spPr>
          <a:xfrm>
            <a:off x="7951549" y="582279"/>
            <a:ext cx="4156061" cy="6016117"/>
          </a:xfrm>
          <a:prstGeom prst="rect">
            <a:avLst/>
          </a:prstGeom>
        </p:spPr>
      </p:pic>
    </p:spTree>
    <p:extLst>
      <p:ext uri="{BB962C8B-B14F-4D97-AF65-F5344CB8AC3E}">
        <p14:creationId xmlns:p14="http://schemas.microsoft.com/office/powerpoint/2010/main" val="406903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7943A-596C-0251-5581-99B00819D2BE}"/>
            </a:ext>
          </a:extLst>
        </p:cNvPr>
        <p:cNvGrpSpPr/>
        <p:nvPr/>
      </p:nvGrpSpPr>
      <p:grpSpPr>
        <a:xfrm>
          <a:off x="0" y="0"/>
          <a:ext cx="0" cy="0"/>
          <a:chOff x="0" y="0"/>
          <a:chExt cx="0" cy="0"/>
        </a:xfrm>
      </p:grpSpPr>
      <p:sp>
        <p:nvSpPr>
          <p:cNvPr id="3" name="Text Placeholder 11">
            <a:extLst>
              <a:ext uri="{FF2B5EF4-FFF2-40B4-BE49-F238E27FC236}">
                <a16:creationId xmlns:a16="http://schemas.microsoft.com/office/drawing/2014/main" id="{E71BDDA7-1A86-33B2-248C-E7A553238405}"/>
              </a:ext>
            </a:extLst>
          </p:cNvPr>
          <p:cNvSpPr txBox="1">
            <a:spLocks/>
          </p:cNvSpPr>
          <p:nvPr/>
        </p:nvSpPr>
        <p:spPr>
          <a:xfrm>
            <a:off x="564153" y="354068"/>
            <a:ext cx="808951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Ham Verilerden Anlaşılır Anahtar Rakamlara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5" name="Straight Connector 4">
            <a:extLst>
              <a:ext uri="{FF2B5EF4-FFF2-40B4-BE49-F238E27FC236}">
                <a16:creationId xmlns:a16="http://schemas.microsoft.com/office/drawing/2014/main" id="{36BA1E14-48F3-5DFA-6A40-34F10338E87C}"/>
              </a:ext>
            </a:extLst>
          </p:cNvPr>
          <p:cNvCxnSpPr>
            <a:cxnSpLocks/>
          </p:cNvCxnSpPr>
          <p:nvPr/>
        </p:nvCxnSpPr>
        <p:spPr>
          <a:xfrm>
            <a:off x="0" y="1108863"/>
            <a:ext cx="87464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4B86F5C5-E272-109F-52AC-12BFC09BA588}"/>
              </a:ext>
            </a:extLst>
          </p:cNvPr>
          <p:cNvSpPr/>
          <p:nvPr/>
        </p:nvSpPr>
        <p:spPr>
          <a:xfrm flipH="1">
            <a:off x="564153" y="1223143"/>
            <a:ext cx="8666785" cy="5201424"/>
          </a:xfrm>
          <a:prstGeom prst="rect">
            <a:avLst/>
          </a:prstGeom>
        </p:spPr>
        <p:txBody>
          <a:bodyPr wrap="square" numCol="1">
            <a:spAutoFit/>
          </a:bodyPr>
          <a:lstStyle/>
          <a:p>
            <a:r>
              <a:rPr lang="tr-TR" sz="2000" noProof="1">
                <a:solidFill>
                  <a:srgbClr val="262626"/>
                </a:solidFill>
              </a:rPr>
              <a:t>Ham veriler — rezervasyonlar, müşteri sayısı, makbuzlar — gruplandırılana kadar uzun listeler halinde durur. Otel analitiği ve iş zekası araçları, bu kayıtları daha kolay anlaşılır anahtar performans göstergeleri (KPI) halinde gruplandırmak ve özetlemek üzere tasarlanmıştır (Mews, 2025; STR, 2024).</a:t>
            </a:r>
            <a:br>
              <a:rPr lang="tr-TR" sz="2000" noProof="1">
                <a:solidFill>
                  <a:srgbClr val="262626"/>
                </a:solidFill>
              </a:rPr>
            </a:br>
            <a:endParaRPr lang="tr-TR" sz="2000" noProof="1">
              <a:solidFill>
                <a:srgbClr val="262626"/>
              </a:solidFill>
            </a:endParaRPr>
          </a:p>
          <a:p>
            <a:r>
              <a:rPr lang="tr-TR" sz="2000" b="1" noProof="1">
                <a:solidFill>
                  <a:srgbClr val="0289AE"/>
                </a:solidFill>
              </a:rPr>
              <a:t>ÖRNEK: Ham Veriler</a:t>
            </a:r>
            <a:br>
              <a:rPr lang="tr-TR" sz="2000" noProof="1">
                <a:solidFill>
                  <a:srgbClr val="262626"/>
                </a:solidFill>
              </a:rPr>
            </a:br>
            <a:endParaRPr lang="tr-TR" sz="2000" noProof="1">
              <a:solidFill>
                <a:srgbClr val="262626"/>
              </a:solidFill>
            </a:endParaRPr>
          </a:p>
          <a:p>
            <a:br>
              <a:rPr lang="tr-TR" sz="2000" noProof="1">
                <a:solidFill>
                  <a:srgbClr val="262626"/>
                </a:solidFill>
              </a:rPr>
            </a:br>
            <a:endParaRPr lang="tr-TR" sz="2000" noProof="1">
              <a:solidFill>
                <a:srgbClr val="262626"/>
              </a:solidFill>
            </a:endParaRPr>
          </a:p>
          <a:p>
            <a:endParaRPr lang="tr-TR" sz="2000" noProof="1">
              <a:solidFill>
                <a:srgbClr val="262626"/>
              </a:solidFill>
            </a:endParaRPr>
          </a:p>
          <a:p>
            <a:endParaRPr lang="tr-TR" sz="2000" noProof="1">
              <a:solidFill>
                <a:srgbClr val="262626"/>
              </a:solidFill>
            </a:endParaRPr>
          </a:p>
          <a:p>
            <a:endParaRPr lang="tr-TR" sz="2000" b="1" noProof="1">
              <a:solidFill>
                <a:srgbClr val="262626"/>
              </a:solidFill>
            </a:endParaRPr>
          </a:p>
          <a:p>
            <a:r>
              <a:rPr lang="tr-TR" sz="2000" b="1" noProof="1">
                <a:solidFill>
                  <a:srgbClr val="0289AE"/>
                </a:solidFill>
              </a:rPr>
              <a:t>KPI'lara Özetlenmiş</a:t>
            </a:r>
            <a:r>
              <a:rPr lang="tr-TR" sz="2000" noProof="1">
                <a:solidFill>
                  <a:srgbClr val="0289AE"/>
                </a:solidFill>
              </a:rPr>
              <a:t> </a:t>
            </a:r>
          </a:p>
          <a:p>
            <a:pPr marL="342900" indent="-342900">
              <a:buClr>
                <a:srgbClr val="62A844"/>
              </a:buClr>
              <a:buFont typeface="Arial" panose="020B0604020202020204" pitchFamily="34" charset="0"/>
              <a:buChar char="•"/>
            </a:pPr>
            <a:r>
              <a:rPr lang="tr-TR" b="1" noProof="1">
                <a:solidFill>
                  <a:srgbClr val="262626"/>
                </a:solidFill>
              </a:rPr>
              <a:t>Doluluk: %80 </a:t>
            </a:r>
            <a:r>
              <a:rPr lang="tr-TR" noProof="1">
                <a:solidFill>
                  <a:srgbClr val="262626"/>
                </a:solidFill>
              </a:rPr>
              <a:t>| </a:t>
            </a:r>
            <a:r>
              <a:rPr lang="tr-TR" b="1" noProof="1">
                <a:solidFill>
                  <a:srgbClr val="262626"/>
                </a:solidFill>
              </a:rPr>
              <a:t>ADR: 100 € </a:t>
            </a:r>
            <a:r>
              <a:rPr lang="tr-TR" noProof="1">
                <a:solidFill>
                  <a:srgbClr val="262626"/>
                </a:solidFill>
              </a:rPr>
              <a:t>| </a:t>
            </a:r>
            <a:r>
              <a:rPr lang="tr-TR" b="1" noProof="1">
                <a:solidFill>
                  <a:srgbClr val="262626"/>
                </a:solidFill>
              </a:rPr>
              <a:t>RevPAR: 80</a:t>
            </a:r>
            <a:endParaRPr lang="tr-TR" noProof="1">
              <a:solidFill>
                <a:srgbClr val="262626"/>
              </a:solidFill>
            </a:endParaRPr>
          </a:p>
          <a:p>
            <a:pPr marL="342900" indent="-342900">
              <a:buClr>
                <a:srgbClr val="62A844"/>
              </a:buClr>
              <a:buFont typeface="Arial" panose="020B0604020202020204" pitchFamily="34" charset="0"/>
              <a:buChar char="•"/>
            </a:pPr>
            <a:r>
              <a:rPr lang="tr-TR" b="1" noProof="1">
                <a:solidFill>
                  <a:srgbClr val="262626"/>
                </a:solidFill>
              </a:rPr>
              <a:t>Neden Önemli:</a:t>
            </a:r>
            <a:endParaRPr lang="tr-TR" noProof="1">
              <a:solidFill>
                <a:srgbClr val="262626"/>
              </a:solidFill>
            </a:endParaRPr>
          </a:p>
          <a:p>
            <a:pPr marL="342900" indent="-342900">
              <a:buClr>
                <a:srgbClr val="62A844"/>
              </a:buClr>
              <a:buFont typeface="Arial" panose="020B0604020202020204" pitchFamily="34" charset="0"/>
              <a:buChar char="•"/>
            </a:pPr>
            <a:r>
              <a:rPr lang="tr-TR" b="1" noProof="1">
                <a:solidFill>
                  <a:srgbClr val="262626"/>
                </a:solidFill>
              </a:rPr>
              <a:t>%80 doluluk oranı </a:t>
            </a:r>
            <a:r>
              <a:rPr lang="tr-TR" noProof="1">
                <a:solidFill>
                  <a:srgbClr val="262626"/>
                </a:solidFill>
              </a:rPr>
              <a:t>net bir tablo çiziyor</a:t>
            </a:r>
          </a:p>
          <a:p>
            <a:pPr marL="342900" indent="-342900">
              <a:buClr>
                <a:srgbClr val="62A844"/>
              </a:buClr>
              <a:buFont typeface="Arial" panose="020B0604020202020204" pitchFamily="34" charset="0"/>
              <a:buChar char="•"/>
            </a:pPr>
            <a:r>
              <a:rPr lang="tr-TR" b="1" noProof="1">
                <a:solidFill>
                  <a:srgbClr val="262626"/>
                </a:solidFill>
              </a:rPr>
              <a:t>Kişi başı 20 € rakamı </a:t>
            </a:r>
            <a:r>
              <a:rPr lang="tr-TR" noProof="1">
                <a:solidFill>
                  <a:srgbClr val="262626"/>
                </a:solidFill>
              </a:rPr>
              <a:t>anında anlamlı hale gelir</a:t>
            </a:r>
          </a:p>
        </p:txBody>
      </p:sp>
      <p:graphicFrame>
        <p:nvGraphicFramePr>
          <p:cNvPr id="9" name="Table 8">
            <a:extLst>
              <a:ext uri="{FF2B5EF4-FFF2-40B4-BE49-F238E27FC236}">
                <a16:creationId xmlns:a16="http://schemas.microsoft.com/office/drawing/2014/main" id="{8C0C4C3E-BAC7-802B-4864-86C02E7F890A}"/>
              </a:ext>
            </a:extLst>
          </p:cNvPr>
          <p:cNvGraphicFramePr>
            <a:graphicFrameLocks noGrp="1"/>
          </p:cNvGraphicFramePr>
          <p:nvPr>
            <p:extLst>
              <p:ext uri="{D42A27DB-BD31-4B8C-83A1-F6EECF244321}">
                <p14:modId xmlns:p14="http://schemas.microsoft.com/office/powerpoint/2010/main" val="2770596748"/>
              </p:ext>
            </p:extLst>
          </p:nvPr>
        </p:nvGraphicFramePr>
        <p:xfrm>
          <a:off x="564153" y="3211915"/>
          <a:ext cx="10015036" cy="1426832"/>
        </p:xfrm>
        <a:graphic>
          <a:graphicData uri="http://schemas.openxmlformats.org/drawingml/2006/table">
            <a:tbl>
              <a:tblPr firstRow="1" bandRow="1">
                <a:tableStyleId>{5C22544A-7EE6-4342-B048-85BDC9FD1C3A}</a:tableStyleId>
              </a:tblPr>
              <a:tblGrid>
                <a:gridCol w="2041468">
                  <a:extLst>
                    <a:ext uri="{9D8B030D-6E8A-4147-A177-3AD203B41FA5}">
                      <a16:colId xmlns:a16="http://schemas.microsoft.com/office/drawing/2014/main" val="2505351864"/>
                    </a:ext>
                  </a:extLst>
                </a:gridCol>
                <a:gridCol w="2966050">
                  <a:extLst>
                    <a:ext uri="{9D8B030D-6E8A-4147-A177-3AD203B41FA5}">
                      <a16:colId xmlns:a16="http://schemas.microsoft.com/office/drawing/2014/main" val="2696485396"/>
                    </a:ext>
                  </a:extLst>
                </a:gridCol>
                <a:gridCol w="2503759">
                  <a:extLst>
                    <a:ext uri="{9D8B030D-6E8A-4147-A177-3AD203B41FA5}">
                      <a16:colId xmlns:a16="http://schemas.microsoft.com/office/drawing/2014/main" val="3896593286"/>
                    </a:ext>
                  </a:extLst>
                </a:gridCol>
                <a:gridCol w="2503759">
                  <a:extLst>
                    <a:ext uri="{9D8B030D-6E8A-4147-A177-3AD203B41FA5}">
                      <a16:colId xmlns:a16="http://schemas.microsoft.com/office/drawing/2014/main" val="4059277725"/>
                    </a:ext>
                  </a:extLst>
                </a:gridCol>
              </a:tblGrid>
              <a:tr h="329552">
                <a:tc>
                  <a:txBody>
                    <a:bodyPr/>
                    <a:lstStyle/>
                    <a:p>
                      <a:pPr algn="l"/>
                      <a:r>
                        <a:rPr lang="en-US" sz="2000" dirty="0">
                          <a:solidFill>
                            <a:schemeClr val="bg1"/>
                          </a:solidFill>
                          <a:highlight>
                            <a:srgbClr val="62A844"/>
                          </a:highlight>
                        </a:rPr>
                        <a:t>  Tarih</a:t>
                      </a:r>
                      <a:r>
                        <a:rPr lang="en-US" sz="2000" dirty="0">
                          <a:solidFill>
                            <a:srgbClr val="62A844"/>
                          </a:solidFill>
                          <a:highlight>
                            <a:srgbClr val="62A844"/>
                          </a:highlight>
                        </a:rPr>
                        <a:t>...</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dirty="0">
                          <a:solidFill>
                            <a:schemeClr val="bg1"/>
                          </a:solidFill>
                          <a:highlight>
                            <a:srgbClr val="62A844"/>
                          </a:highlight>
                        </a:rPr>
                        <a:t>  Oda Sayısı</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dirty="0">
                          <a:solidFill>
                            <a:schemeClr val="bg1"/>
                          </a:solidFill>
                          <a:highlight>
                            <a:srgbClr val="62A844"/>
                          </a:highlight>
                        </a:rPr>
                        <a:t>  Satılan Odalar</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dirty="0">
                          <a:solidFill>
                            <a:schemeClr val="bg1"/>
                          </a:solidFill>
                          <a:highlight>
                            <a:srgbClr val="62A844"/>
                          </a:highlight>
                        </a:rPr>
                        <a:t>   Oda Geliri</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772243"/>
                  </a:ext>
                </a:extLst>
              </a:tr>
              <a:tr h="329552">
                <a:tc>
                  <a:txBody>
                    <a:bodyPr/>
                    <a:lstStyle/>
                    <a:p>
                      <a:pPr algn="l"/>
                      <a:r>
                        <a:rPr lang="en-US" dirty="0">
                          <a:solidFill>
                            <a:srgbClr val="262626"/>
                          </a:solidFill>
                        </a:rPr>
                        <a:t>01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en-US" dirty="0">
                          <a:solidFill>
                            <a:srgbClr val="262626"/>
                          </a:solidFill>
                        </a:rPr>
                        <a:t>50 Oda</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en-US" dirty="0">
                          <a:solidFill>
                            <a:srgbClr val="262626"/>
                          </a:solidFill>
                        </a:rPr>
                        <a:t>40 Satılan</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en-US" sz="1800" dirty="0">
                          <a:solidFill>
                            <a:srgbClr val="262626"/>
                          </a:solidFill>
                        </a:rPr>
                        <a:t>4.000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96140204"/>
                  </a:ext>
                </a:extLst>
              </a:tr>
              <a:tr h="329552">
                <a:tc>
                  <a:txBody>
                    <a:bodyPr/>
                    <a:lstStyle/>
                    <a:p>
                      <a:pPr algn="l"/>
                      <a:r>
                        <a:rPr lang="en-US" dirty="0">
                          <a:solidFill>
                            <a:srgbClr val="262626"/>
                          </a:solidFill>
                        </a:rPr>
                        <a:t>02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262626"/>
                          </a:solidFill>
                        </a:rPr>
                        <a:t>50 Oda</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en-US" dirty="0">
                          <a:solidFill>
                            <a:srgbClr val="262626"/>
                          </a:solidFill>
                        </a:rPr>
                        <a:t>42 </a:t>
                      </a:r>
                      <a:r>
                        <a:rPr lang="en-US" baseline="0" dirty="0">
                          <a:solidFill>
                            <a:srgbClr val="262626"/>
                          </a:solidFill>
                        </a:rPr>
                        <a:t>Satıldı</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en-US" sz="1800" dirty="0">
                          <a:solidFill>
                            <a:srgbClr val="262626"/>
                          </a:solidFill>
                        </a:rPr>
                        <a:t>4.200 €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3733978051"/>
                  </a:ext>
                </a:extLst>
              </a:tr>
              <a:tr h="329552">
                <a:tc>
                  <a:txBody>
                    <a:bodyPr/>
                    <a:lstStyle/>
                    <a:p>
                      <a:pPr algn="l"/>
                      <a:r>
                        <a:rPr lang="en-US" dirty="0">
                          <a:solidFill>
                            <a:srgbClr val="262626"/>
                          </a:solidFill>
                        </a:rPr>
                        <a:t>03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262626"/>
                          </a:solidFill>
                        </a:rPr>
                        <a:t>50 Oda</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en-US" dirty="0">
                          <a:solidFill>
                            <a:srgbClr val="262626"/>
                          </a:solidFill>
                        </a:rPr>
                        <a:t>38 </a:t>
                      </a:r>
                      <a:r>
                        <a:rPr lang="en-US" baseline="0" dirty="0">
                          <a:solidFill>
                            <a:srgbClr val="262626"/>
                          </a:solidFill>
                        </a:rPr>
                        <a:t>Satıldı</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pPr algn="l"/>
                      <a:r>
                        <a:rPr lang="en-US" sz="1800" dirty="0">
                          <a:solidFill>
                            <a:srgbClr val="262626"/>
                          </a:solidFill>
                        </a:rPr>
                        <a:t>3.800 €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1709910993"/>
                  </a:ext>
                </a:extLst>
              </a:tr>
            </a:tbl>
          </a:graphicData>
        </a:graphic>
      </p:graphicFrame>
      <p:pic>
        <p:nvPicPr>
          <p:cNvPr id="10" name="Graphic 9">
            <a:extLst>
              <a:ext uri="{FF2B5EF4-FFF2-40B4-BE49-F238E27FC236}">
                <a16:creationId xmlns:a16="http://schemas.microsoft.com/office/drawing/2014/main" id="{FC988AE7-D435-D83C-6AD9-D2AB71D39C5F}"/>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7707271" y="0"/>
            <a:ext cx="4484730" cy="2852928"/>
          </a:xfrm>
          <a:prstGeom prst="rect">
            <a:avLst/>
          </a:prstGeom>
        </p:spPr>
      </p:pic>
    </p:spTree>
    <p:extLst>
      <p:ext uri="{BB962C8B-B14F-4D97-AF65-F5344CB8AC3E}">
        <p14:creationId xmlns:p14="http://schemas.microsoft.com/office/powerpoint/2010/main" val="2168587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C8B24-3702-E9D2-5B26-0468AFF2528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0B03328-434D-1432-FF84-D42031F06C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69226" y="2441108"/>
            <a:ext cx="4852823" cy="3635560"/>
          </a:xfrm>
          <a:prstGeom prst="rect">
            <a:avLst/>
          </a:prstGeom>
        </p:spPr>
      </p:pic>
      <p:sp>
        <p:nvSpPr>
          <p:cNvPr id="2" name="Text Placeholder 11">
            <a:extLst>
              <a:ext uri="{FF2B5EF4-FFF2-40B4-BE49-F238E27FC236}">
                <a16:creationId xmlns:a16="http://schemas.microsoft.com/office/drawing/2014/main" id="{75218C1A-7BB8-4110-40F8-9C49ADA39FB3}"/>
              </a:ext>
            </a:extLst>
          </p:cNvPr>
          <p:cNvSpPr txBox="1">
            <a:spLocks/>
          </p:cNvSpPr>
          <p:nvPr/>
        </p:nvSpPr>
        <p:spPr>
          <a:xfrm>
            <a:off x="564153" y="354068"/>
            <a:ext cx="728992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Veri Kalitesi Neden Önemlidir?</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BBD955EE-2A88-C92F-4953-478BD1A5B5CE}"/>
              </a:ext>
            </a:extLst>
          </p:cNvPr>
          <p:cNvCxnSpPr>
            <a:cxnSpLocks/>
          </p:cNvCxnSpPr>
          <p:nvPr/>
        </p:nvCxnSpPr>
        <p:spPr>
          <a:xfrm>
            <a:off x="0" y="1108863"/>
            <a:ext cx="706922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169D7861-D63A-94CE-3FF0-CE9D84776A62}"/>
              </a:ext>
            </a:extLst>
          </p:cNvPr>
          <p:cNvSpPr/>
          <p:nvPr/>
        </p:nvSpPr>
        <p:spPr>
          <a:xfrm flipH="1">
            <a:off x="586942" y="1457314"/>
            <a:ext cx="6959905" cy="4739759"/>
          </a:xfrm>
          <a:prstGeom prst="rect">
            <a:avLst/>
          </a:prstGeom>
        </p:spPr>
        <p:txBody>
          <a:bodyPr wrap="square" numCol="1">
            <a:spAutoFit/>
          </a:bodyPr>
          <a:lstStyle/>
          <a:p>
            <a:r>
              <a:rPr lang="en-US" sz="2200" b="1" dirty="0">
                <a:solidFill>
                  <a:srgbClr val="0289AE"/>
                </a:solidFill>
              </a:rPr>
              <a:t>ALTIN KURAL: "Giren veri neyse, çıkan veri de </a:t>
            </a:r>
            <a:r>
              <a:rPr lang="tr-TR" sz="2200" b="1" noProof="1">
                <a:solidFill>
                  <a:srgbClr val="0289AE"/>
                </a:solidFill>
              </a:rPr>
              <a:t>o’dur</a:t>
            </a:r>
            <a:r>
              <a:rPr lang="en-US" sz="2200" b="1" dirty="0">
                <a:solidFill>
                  <a:srgbClr val="0289AE"/>
                </a:solidFill>
              </a:rPr>
              <a:t>"</a:t>
            </a:r>
            <a:endParaRPr lang="en-US" sz="2200" dirty="0">
              <a:solidFill>
                <a:srgbClr val="0289AE"/>
              </a:solidFill>
            </a:endParaRPr>
          </a:p>
          <a:p>
            <a:br>
              <a:rPr lang="en-US" sz="2000" i="1" dirty="0">
                <a:solidFill>
                  <a:srgbClr val="262626"/>
                </a:solidFill>
              </a:rPr>
            </a:br>
            <a:r>
              <a:rPr lang="en-US" sz="2000" i="1" dirty="0">
                <a:solidFill>
                  <a:srgbClr val="262626"/>
                </a:solidFill>
              </a:rPr>
              <a:t>Sisteminize giren rakamlar eksik veya yanlışsa, çıkan raporlar ve alınan kararlar da yanlış olacaktır.</a:t>
            </a:r>
            <a:br>
              <a:rPr lang="en-US" i="1" dirty="0">
                <a:solidFill>
                  <a:srgbClr val="262626"/>
                </a:solidFill>
              </a:rPr>
            </a:br>
            <a:endParaRPr lang="en-US" dirty="0">
              <a:solidFill>
                <a:srgbClr val="262626"/>
              </a:solidFill>
            </a:endParaRPr>
          </a:p>
          <a:p>
            <a:r>
              <a:rPr lang="en-US" sz="2000" b="1" dirty="0">
                <a:solidFill>
                  <a:srgbClr val="0289AE"/>
                </a:solidFill>
              </a:rPr>
              <a:t>Yaygın Veri Sorunları:</a:t>
            </a:r>
            <a:endParaRPr lang="en-US" sz="2000" dirty="0">
              <a:solidFill>
                <a:srgbClr val="0289AE"/>
              </a:solidFill>
            </a:endParaRPr>
          </a:p>
          <a:p>
            <a:pPr marL="342900" indent="-342900">
              <a:buClr>
                <a:srgbClr val="62A844"/>
              </a:buClr>
              <a:buFont typeface="Arial" panose="020B0604020202020204" pitchFamily="34" charset="0"/>
              <a:buChar char="•"/>
            </a:pPr>
            <a:r>
              <a:rPr lang="en-US" b="1" dirty="0">
                <a:solidFill>
                  <a:srgbClr val="262626"/>
                </a:solidFill>
              </a:rPr>
              <a:t>Eksik değerler </a:t>
            </a:r>
            <a:r>
              <a:rPr lang="en-US" dirty="0">
                <a:solidFill>
                  <a:srgbClr val="262626"/>
                </a:solidFill>
              </a:rPr>
              <a:t>– Rakamların olması gereken yerlerde boş hücreler</a:t>
            </a:r>
          </a:p>
          <a:p>
            <a:pPr marL="342900" indent="-342900">
              <a:buClr>
                <a:srgbClr val="62A844"/>
              </a:buClr>
              <a:buFont typeface="Arial" panose="020B0604020202020204" pitchFamily="34" charset="0"/>
              <a:buChar char="•"/>
            </a:pPr>
            <a:r>
              <a:rPr lang="en-US" b="1" dirty="0">
                <a:solidFill>
                  <a:srgbClr val="262626"/>
                </a:solidFill>
              </a:rPr>
              <a:t>Yinelenen girişler </a:t>
            </a:r>
            <a:r>
              <a:rPr lang="en-US" dirty="0">
                <a:solidFill>
                  <a:srgbClr val="262626"/>
                </a:solidFill>
              </a:rPr>
              <a:t>– Aynı tarih veya rezervasyonun iki kez görünmesi</a:t>
            </a:r>
          </a:p>
          <a:p>
            <a:pPr marL="342900" indent="-342900">
              <a:buClr>
                <a:srgbClr val="62A844"/>
              </a:buClr>
              <a:buFont typeface="Arial" panose="020B0604020202020204" pitchFamily="34" charset="0"/>
              <a:buChar char="•"/>
            </a:pPr>
            <a:r>
              <a:rPr lang="en-US" b="1" dirty="0">
                <a:solidFill>
                  <a:srgbClr val="262626"/>
                </a:solidFill>
              </a:rPr>
              <a:t>İmkansız sonuçlar </a:t>
            </a:r>
            <a:r>
              <a:rPr lang="en-US" dirty="0">
                <a:solidFill>
                  <a:srgbClr val="262626"/>
                </a:solidFill>
              </a:rPr>
              <a:t>– %100'ün üzerinde doluluk oranı, negatif kapak sayısı</a:t>
            </a:r>
          </a:p>
          <a:p>
            <a:pPr marL="342900" indent="-342900">
              <a:buClr>
                <a:srgbClr val="62A844"/>
              </a:buClr>
              <a:buFont typeface="Arial" panose="020B0604020202020204" pitchFamily="34" charset="0"/>
              <a:buChar char="•"/>
            </a:pPr>
            <a:r>
              <a:rPr lang="en-US" b="1" dirty="0">
                <a:solidFill>
                  <a:srgbClr val="262626"/>
                </a:solidFill>
              </a:rPr>
              <a:t>Tarihlerdeki boşluklar </a:t>
            </a:r>
            <a:r>
              <a:rPr lang="en-US" dirty="0">
                <a:solidFill>
                  <a:srgbClr val="262626"/>
                </a:solidFill>
              </a:rPr>
              <a:t>– Sırada eksik günler</a:t>
            </a:r>
          </a:p>
          <a:p>
            <a:pPr algn="just"/>
            <a:endParaRPr lang="en-US" dirty="0">
              <a:solidFill>
                <a:srgbClr val="262626"/>
              </a:solidFill>
            </a:endParaRPr>
          </a:p>
          <a:p>
            <a:pPr>
              <a:buClr>
                <a:srgbClr val="62A844"/>
              </a:buClr>
            </a:pPr>
            <a:r>
              <a:rPr lang="en-US" sz="2000" b="1" dirty="0">
                <a:solidFill>
                  <a:srgbClr val="0289AE"/>
                </a:solidFill>
              </a:rPr>
              <a:t>Neden Önemli:</a:t>
            </a:r>
            <a:endParaRPr lang="en-US" sz="2000" b="1" dirty="0">
              <a:solidFill>
                <a:srgbClr val="262626"/>
              </a:solidFill>
            </a:endParaRPr>
          </a:p>
          <a:p>
            <a:pPr marL="342900" indent="-342900">
              <a:buClr>
                <a:srgbClr val="62A844"/>
              </a:buClr>
              <a:buFont typeface="Arial" panose="020B0604020202020204" pitchFamily="34" charset="0"/>
              <a:buChar char="•"/>
            </a:pPr>
            <a:r>
              <a:rPr lang="en-US" dirty="0">
                <a:solidFill>
                  <a:srgbClr val="262626"/>
                </a:solidFill>
              </a:rPr>
              <a:t>Doluluk, ADR, RevPAR veya gıda israfı KPI'larınız hatalı verilere dayanıyorsa, </a:t>
            </a:r>
            <a:r>
              <a:rPr lang="en-US" b="1" dirty="0">
                <a:solidFill>
                  <a:srgbClr val="262626"/>
                </a:solidFill>
              </a:rPr>
              <a:t>performans hakkında yanlış</a:t>
            </a:r>
            <a:r>
              <a:rPr lang="en-US" dirty="0">
                <a:solidFill>
                  <a:srgbClr val="262626"/>
                </a:solidFill>
              </a:rPr>
              <a:t> bir </a:t>
            </a:r>
            <a:r>
              <a:rPr lang="en-US" b="1" dirty="0">
                <a:solidFill>
                  <a:srgbClr val="262626"/>
                </a:solidFill>
              </a:rPr>
              <a:t>tablo </a:t>
            </a:r>
            <a:r>
              <a:rPr lang="en-US" dirty="0">
                <a:solidFill>
                  <a:srgbClr val="262626"/>
                </a:solidFill>
              </a:rPr>
              <a:t>ortaya çıkar </a:t>
            </a:r>
            <a:r>
              <a:rPr lang="en-US" b="1" dirty="0">
                <a:solidFill>
                  <a:srgbClr val="262626"/>
                </a:solidFill>
              </a:rPr>
              <a:t>(</a:t>
            </a:r>
            <a:r>
              <a:rPr lang="en-US" i="1" dirty="0" err="1">
                <a:solidFill>
                  <a:srgbClr val="262626"/>
                </a:solidFill>
              </a:rPr>
              <a:t>HospitalityNet</a:t>
            </a:r>
            <a:r>
              <a:rPr lang="en-US" i="1" dirty="0">
                <a:solidFill>
                  <a:srgbClr val="262626"/>
                </a:solidFill>
              </a:rPr>
              <a:t>, 2023; Alvarez &amp; Marsal, 2022; Attune IT, 2024)</a:t>
            </a:r>
            <a:endParaRPr lang="en-US" dirty="0">
              <a:solidFill>
                <a:srgbClr val="262626"/>
              </a:solidFill>
            </a:endParaRPr>
          </a:p>
        </p:txBody>
      </p:sp>
      <p:pic>
        <p:nvPicPr>
          <p:cNvPr id="8" name="Graphic 7">
            <a:extLst>
              <a:ext uri="{FF2B5EF4-FFF2-40B4-BE49-F238E27FC236}">
                <a16:creationId xmlns:a16="http://schemas.microsoft.com/office/drawing/2014/main" id="{4741DB4C-AC46-B29C-B629-FDAE4F5A0D40}"/>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265021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E47D6B-E3EF-729A-C08D-FF9B50DFC7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19114" y="1955760"/>
            <a:ext cx="5639592" cy="4813795"/>
          </a:xfrm>
          <a:prstGeom prst="rect">
            <a:avLst/>
          </a:prstGeom>
        </p:spPr>
      </p:pic>
      <p:sp>
        <p:nvSpPr>
          <p:cNvPr id="3" name="Text Placeholder 11">
            <a:extLst>
              <a:ext uri="{FF2B5EF4-FFF2-40B4-BE49-F238E27FC236}">
                <a16:creationId xmlns:a16="http://schemas.microsoft.com/office/drawing/2014/main" id="{20A13D79-738A-F946-854C-12F7718B111C}"/>
              </a:ext>
            </a:extLst>
          </p:cNvPr>
          <p:cNvSpPr txBox="1">
            <a:spLocks/>
          </p:cNvSpPr>
          <p:nvPr/>
        </p:nvSpPr>
        <p:spPr>
          <a:xfrm>
            <a:off x="429115" y="354068"/>
            <a:ext cx="537265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Küçük Bir Otelin Veri Setini İnceleme</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832F5569-10BA-253F-F83F-6D76723464A1}"/>
              </a:ext>
            </a:extLst>
          </p:cNvPr>
          <p:cNvCxnSpPr>
            <a:cxnSpLocks/>
          </p:cNvCxnSpPr>
          <p:nvPr/>
        </p:nvCxnSpPr>
        <p:spPr>
          <a:xfrm>
            <a:off x="0" y="1463780"/>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467F39EC-98AE-DD19-7173-4B09C315A66C}"/>
              </a:ext>
            </a:extLst>
          </p:cNvPr>
          <p:cNvSpPr/>
          <p:nvPr/>
        </p:nvSpPr>
        <p:spPr>
          <a:xfrm flipH="1">
            <a:off x="586945" y="1813033"/>
            <a:ext cx="5301790" cy="3785652"/>
          </a:xfrm>
          <a:prstGeom prst="rect">
            <a:avLst/>
          </a:prstGeom>
        </p:spPr>
        <p:txBody>
          <a:bodyPr wrap="square">
            <a:spAutoFit/>
          </a:bodyPr>
          <a:lstStyle/>
          <a:p>
            <a:r>
              <a:rPr lang="en-US" sz="2000" dirty="0">
                <a:solidFill>
                  <a:srgbClr val="262626"/>
                </a:solidFill>
              </a:rPr>
              <a:t>Şimdi bu fikirleri küçük bir otele ait kısa bir tabloya uygulayalım.</a:t>
            </a:r>
          </a:p>
          <a:p>
            <a:endParaRPr lang="en-US" b="1" dirty="0">
              <a:solidFill>
                <a:srgbClr val="262626"/>
              </a:solidFill>
            </a:endParaRPr>
          </a:p>
          <a:p>
            <a:r>
              <a:rPr lang="en-US" sz="2000" b="1" dirty="0">
                <a:solidFill>
                  <a:srgbClr val="0289AE"/>
                </a:solidFill>
              </a:rPr>
              <a:t>YAPACAKLARINIZ:</a:t>
            </a:r>
            <a:endParaRPr lang="en-US" sz="2000"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Tabloyu inceleyin </a:t>
            </a:r>
            <a:r>
              <a:rPr lang="en-US" dirty="0">
                <a:solidFill>
                  <a:srgbClr val="262626"/>
                </a:solidFill>
              </a:rPr>
              <a:t>– Eksik bilgiler, gerçekçi olmayan değerler ve tekrarlanan tarihler olup olmadığına bakın</a:t>
            </a:r>
          </a:p>
          <a:p>
            <a:pPr marL="285750" indent="-285750">
              <a:buClr>
                <a:srgbClr val="62A844"/>
              </a:buClr>
              <a:buFont typeface="Arial" panose="020B0604020202020204" pitchFamily="34" charset="0"/>
              <a:buChar char="•"/>
            </a:pPr>
            <a:r>
              <a:rPr lang="en-US" b="1" dirty="0">
                <a:solidFill>
                  <a:srgbClr val="262626"/>
                </a:solidFill>
              </a:rPr>
              <a:t>İkili gruplar halinde tartışın </a:t>
            </a:r>
            <a:r>
              <a:rPr lang="en-US" dirty="0">
                <a:solidFill>
                  <a:srgbClr val="262626"/>
                </a:solidFill>
              </a:rPr>
              <a:t>– Fiyatlandırma veya personel alımı kararları için bu verilere güvenir miydiniz?</a:t>
            </a:r>
          </a:p>
          <a:p>
            <a:pPr marL="285750" indent="-285750">
              <a:buClr>
                <a:srgbClr val="62A844"/>
              </a:buClr>
              <a:buFont typeface="Arial" panose="020B0604020202020204" pitchFamily="34" charset="0"/>
              <a:buChar char="•"/>
            </a:pPr>
            <a:r>
              <a:rPr lang="en-US" b="1" dirty="0">
                <a:solidFill>
                  <a:srgbClr val="262626"/>
                </a:solidFill>
              </a:rPr>
              <a:t>Kontrollerinizin listesini yapın </a:t>
            </a:r>
            <a:r>
              <a:rPr lang="en-US" dirty="0">
                <a:solidFill>
                  <a:srgbClr val="262626"/>
                </a:solidFill>
              </a:rPr>
              <a:t>– Başka hangi kontrolleri talep ederdiniz?</a:t>
            </a:r>
          </a:p>
          <a:p>
            <a:endParaRPr lang="en-US" b="1" dirty="0">
              <a:solidFill>
                <a:srgbClr val="262626"/>
              </a:solidFill>
            </a:endParaRPr>
          </a:p>
        </p:txBody>
      </p:sp>
      <p:pic>
        <p:nvPicPr>
          <p:cNvPr id="11" name="Picture 10">
            <a:extLst>
              <a:ext uri="{FF2B5EF4-FFF2-40B4-BE49-F238E27FC236}">
                <a16:creationId xmlns:a16="http://schemas.microsoft.com/office/drawing/2014/main" id="{1599AD97-9CCC-4A47-39F1-90FEC3296DD3}"/>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8723428" y="4894375"/>
            <a:ext cx="705320" cy="427311"/>
          </a:xfrm>
          <a:prstGeom prst="rect">
            <a:avLst/>
          </a:prstGeom>
        </p:spPr>
      </p:pic>
      <p:sp>
        <p:nvSpPr>
          <p:cNvPr id="13" name="Rectangle 30">
            <a:extLst>
              <a:ext uri="{FF2B5EF4-FFF2-40B4-BE49-F238E27FC236}">
                <a16:creationId xmlns:a16="http://schemas.microsoft.com/office/drawing/2014/main" id="{7B1ABF15-255A-75C5-BD2F-4B1C7FE0DFDD}"/>
              </a:ext>
            </a:extLst>
          </p:cNvPr>
          <p:cNvSpPr/>
          <p:nvPr/>
        </p:nvSpPr>
        <p:spPr>
          <a:xfrm flipH="1">
            <a:off x="6164924" y="581927"/>
            <a:ext cx="5117008" cy="1231106"/>
          </a:xfrm>
          <a:prstGeom prst="rect">
            <a:avLst/>
          </a:prstGeom>
        </p:spPr>
        <p:txBody>
          <a:bodyPr wrap="square">
            <a:spAutoFit/>
          </a:bodyPr>
          <a:lstStyle/>
          <a:p>
            <a:pPr algn="ctr">
              <a:buClr>
                <a:srgbClr val="62A844"/>
              </a:buClr>
            </a:pPr>
            <a:r>
              <a:rPr lang="en-US" sz="2000" b="1" dirty="0">
                <a:solidFill>
                  <a:srgbClr val="0289AE"/>
                </a:solidFill>
              </a:rPr>
              <a:t>ANA İLKE:</a:t>
            </a:r>
            <a:br>
              <a:rPr lang="en-US" dirty="0">
                <a:solidFill>
                  <a:srgbClr val="262626"/>
                </a:solidFill>
              </a:rPr>
            </a:br>
            <a:r>
              <a:rPr lang="en-US" i="1" dirty="0">
                <a:solidFill>
                  <a:srgbClr val="262626"/>
                </a:solidFill>
              </a:rPr>
              <a:t>"Garbage in, garbage out" (Giren çöp, çıkan çöp) ilkesi her rapor için geçerlidir. Veri kalitesini sorgulamayı öğrenmek, modern konaklama sektörü çalışanları için temel bir beceridir (Johansson, 2024).</a:t>
            </a:r>
            <a:endParaRPr lang="en-US" dirty="0">
              <a:solidFill>
                <a:srgbClr val="262626"/>
              </a:solidFill>
            </a:endParaRPr>
          </a:p>
        </p:txBody>
      </p:sp>
      <p:sp>
        <p:nvSpPr>
          <p:cNvPr id="14" name="Rounded Rectangle 13">
            <a:extLst>
              <a:ext uri="{FF2B5EF4-FFF2-40B4-BE49-F238E27FC236}">
                <a16:creationId xmlns:a16="http://schemas.microsoft.com/office/drawing/2014/main" id="{949ADD8F-F704-9BAE-9158-DD8696518FDA}"/>
              </a:ext>
            </a:extLst>
          </p:cNvPr>
          <p:cNvSpPr/>
          <p:nvPr/>
        </p:nvSpPr>
        <p:spPr>
          <a:xfrm>
            <a:off x="5991242" y="459145"/>
            <a:ext cx="5495958" cy="1767220"/>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8842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0E84E-05A9-D6A9-2D2F-D83BDE39A82E}"/>
            </a:ext>
          </a:extLst>
        </p:cNvPr>
        <p:cNvGrpSpPr/>
        <p:nvPr/>
      </p:nvGrpSpPr>
      <p:grpSpPr>
        <a:xfrm>
          <a:off x="0" y="0"/>
          <a:ext cx="0" cy="0"/>
          <a:chOff x="0" y="0"/>
          <a:chExt cx="0" cy="0"/>
        </a:xfrm>
      </p:grpSpPr>
      <p:sp>
        <p:nvSpPr>
          <p:cNvPr id="3" name="Text Placeholder 11">
            <a:extLst>
              <a:ext uri="{FF2B5EF4-FFF2-40B4-BE49-F238E27FC236}">
                <a16:creationId xmlns:a16="http://schemas.microsoft.com/office/drawing/2014/main" id="{10ED03EB-2803-E0CE-7D71-8FA6ABB693C8}"/>
              </a:ext>
            </a:extLst>
          </p:cNvPr>
          <p:cNvSpPr txBox="1">
            <a:spLocks/>
          </p:cNvSpPr>
          <p:nvPr/>
        </p:nvSpPr>
        <p:spPr>
          <a:xfrm>
            <a:off x="429115" y="354068"/>
            <a:ext cx="609360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Otel Verileri - Örnek Tablo</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CAB717B5-5BFE-6780-C342-8DC18B9CC564}"/>
              </a:ext>
            </a:extLst>
          </p:cNvPr>
          <p:cNvCxnSpPr>
            <a:cxnSpLocks/>
          </p:cNvCxnSpPr>
          <p:nvPr/>
        </p:nvCxnSpPr>
        <p:spPr>
          <a:xfrm>
            <a:off x="0" y="1110212"/>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1110E33C-EF4C-DAC4-6ECE-A18E7983A92D}"/>
              </a:ext>
            </a:extLst>
          </p:cNvPr>
          <p:cNvSpPr/>
          <p:nvPr/>
        </p:nvSpPr>
        <p:spPr>
          <a:xfrm flipH="1">
            <a:off x="573889" y="5046635"/>
            <a:ext cx="10968754" cy="1477328"/>
          </a:xfrm>
          <a:prstGeom prst="rect">
            <a:avLst/>
          </a:prstGeom>
        </p:spPr>
        <p:txBody>
          <a:bodyPr wrap="square">
            <a:spAutoFit/>
          </a:bodyPr>
          <a:lstStyle/>
          <a:p>
            <a:pPr marL="342900" indent="-342900">
              <a:buClr>
                <a:srgbClr val="62A844"/>
              </a:buClr>
              <a:buFont typeface="Arial" panose="020B0604020202020204" pitchFamily="34" charset="0"/>
              <a:buChar char="•"/>
            </a:pPr>
            <a:r>
              <a:rPr lang="en-US" dirty="0">
                <a:solidFill>
                  <a:srgbClr val="262626"/>
                </a:solidFill>
              </a:rPr>
              <a:t>Bu tablo, bir otel doluluk raporundan alınmış küçük bir alıntıdır. Her satır bir günü gösterir ve mevcut oda sayısı, satılan oda sayısı ve doluluk yüzdesini içerir. </a:t>
            </a:r>
          </a:p>
          <a:p>
            <a:pPr marL="342900" indent="-342900">
              <a:buClr>
                <a:srgbClr val="62A844"/>
              </a:buClr>
              <a:buFont typeface="Arial" panose="020B0604020202020204" pitchFamily="34" charset="0"/>
              <a:buChar char="•"/>
            </a:pPr>
            <a:r>
              <a:rPr lang="en-US" dirty="0">
                <a:solidFill>
                  <a:srgbClr val="262626"/>
                </a:solidFill>
              </a:rPr>
              <a:t>Biraz zaman ayırıp tarihleri ve rakamları dikkatlice okuyun ve garip, eksik veya imkansız görünen bir şey olup olmadığına karar verin. Bu tabloyu, veri kalitesini kontrol etmeye yönelik bir sonraki etkinlikte kullanacaksınız.</a:t>
            </a:r>
          </a:p>
          <a:p>
            <a:pPr marL="285750" indent="-285750">
              <a:buClr>
                <a:srgbClr val="62A844"/>
              </a:buClr>
              <a:buFont typeface="Arial" panose="020B0604020202020204" pitchFamily="34" charset="0"/>
              <a:buChar char="•"/>
            </a:pPr>
            <a:endParaRPr lang="en-US" b="1" dirty="0">
              <a:solidFill>
                <a:srgbClr val="262626"/>
              </a:solidFill>
            </a:endParaRPr>
          </a:p>
        </p:txBody>
      </p:sp>
      <p:pic>
        <p:nvPicPr>
          <p:cNvPr id="7" name="Graphic 6">
            <a:extLst>
              <a:ext uri="{FF2B5EF4-FFF2-40B4-BE49-F238E27FC236}">
                <a16:creationId xmlns:a16="http://schemas.microsoft.com/office/drawing/2014/main" id="{2A3E6C81-E9C8-1E07-0AAA-D4C40EA66D94}"/>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7189803" y="0"/>
            <a:ext cx="5002198" cy="3182112"/>
          </a:xfrm>
          <a:prstGeom prst="rect">
            <a:avLst/>
          </a:prstGeom>
        </p:spPr>
      </p:pic>
      <p:graphicFrame>
        <p:nvGraphicFramePr>
          <p:cNvPr id="8" name="Table 7">
            <a:extLst>
              <a:ext uri="{FF2B5EF4-FFF2-40B4-BE49-F238E27FC236}">
                <a16:creationId xmlns:a16="http://schemas.microsoft.com/office/drawing/2014/main" id="{58324DB0-5F95-5539-F1EC-07A433E30AB3}"/>
              </a:ext>
            </a:extLst>
          </p:cNvPr>
          <p:cNvGraphicFramePr>
            <a:graphicFrameLocks noGrp="1"/>
          </p:cNvGraphicFramePr>
          <p:nvPr>
            <p:extLst>
              <p:ext uri="{D42A27DB-BD31-4B8C-83A1-F6EECF244321}">
                <p14:modId xmlns:p14="http://schemas.microsoft.com/office/powerpoint/2010/main" val="1159937894"/>
              </p:ext>
            </p:extLst>
          </p:nvPr>
        </p:nvGraphicFramePr>
        <p:xfrm>
          <a:off x="226094" y="1409622"/>
          <a:ext cx="9552208" cy="3381678"/>
        </p:xfrm>
        <a:graphic>
          <a:graphicData uri="http://schemas.openxmlformats.org/drawingml/2006/table">
            <a:tbl>
              <a:tblPr firstRow="1" bandRow="1">
                <a:tableStyleId>{5C22544A-7EE6-4342-B048-85BDC9FD1C3A}</a:tableStyleId>
              </a:tblPr>
              <a:tblGrid>
                <a:gridCol w="2388052">
                  <a:extLst>
                    <a:ext uri="{9D8B030D-6E8A-4147-A177-3AD203B41FA5}">
                      <a16:colId xmlns:a16="http://schemas.microsoft.com/office/drawing/2014/main" val="680679557"/>
                    </a:ext>
                  </a:extLst>
                </a:gridCol>
                <a:gridCol w="2388052">
                  <a:extLst>
                    <a:ext uri="{9D8B030D-6E8A-4147-A177-3AD203B41FA5}">
                      <a16:colId xmlns:a16="http://schemas.microsoft.com/office/drawing/2014/main" val="1147250444"/>
                    </a:ext>
                  </a:extLst>
                </a:gridCol>
                <a:gridCol w="2388052">
                  <a:extLst>
                    <a:ext uri="{9D8B030D-6E8A-4147-A177-3AD203B41FA5}">
                      <a16:colId xmlns:a16="http://schemas.microsoft.com/office/drawing/2014/main" val="2722129362"/>
                    </a:ext>
                  </a:extLst>
                </a:gridCol>
                <a:gridCol w="2388052">
                  <a:extLst>
                    <a:ext uri="{9D8B030D-6E8A-4147-A177-3AD203B41FA5}">
                      <a16:colId xmlns:a16="http://schemas.microsoft.com/office/drawing/2014/main" val="396478292"/>
                    </a:ext>
                  </a:extLst>
                </a:gridCol>
              </a:tblGrid>
              <a:tr h="375742">
                <a:tc>
                  <a:txBody>
                    <a:bodyPr/>
                    <a:lstStyle/>
                    <a:p>
                      <a:pPr algn="ctr"/>
                      <a:r>
                        <a:rPr lang="en-US" sz="2000" dirty="0">
                          <a:solidFill>
                            <a:schemeClr val="bg1"/>
                          </a:solidFill>
                          <a:highlight>
                            <a:srgbClr val="62A844"/>
                          </a:highlight>
                        </a:rPr>
                        <a:t>  Tarih</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highlight>
                            <a:srgbClr val="62A844"/>
                          </a:highlight>
                        </a:rPr>
                        <a:t>  Mevcut Odalar</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highlight>
                            <a:srgbClr val="62A844"/>
                          </a:highlight>
                        </a:rPr>
                        <a:t>  Satılan Odalar</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highlight>
                            <a:srgbClr val="62A844"/>
                          </a:highlight>
                        </a:rPr>
                        <a:t>  Doluluk </a:t>
                      </a:r>
                      <a:r>
                        <a:rPr lang="en-US" sz="2000" baseline="0" dirty="0">
                          <a:solidFill>
                            <a:schemeClr val="bg1"/>
                          </a:solidFill>
                          <a:highlight>
                            <a:srgbClr val="62A844"/>
                          </a:highlight>
                        </a:rPr>
                        <a:t>%</a:t>
                      </a:r>
                      <a:r>
                        <a:rPr lang="en-US" sz="2000" dirty="0">
                          <a:solidFill>
                            <a:srgbClr val="62A844"/>
                          </a:solidFill>
                          <a:highlight>
                            <a:srgbClr val="62A844"/>
                          </a:highlight>
                        </a:rPr>
                        <a:t>..</a:t>
                      </a:r>
                      <a:endParaRPr lang="en-US" sz="2000" dirty="0">
                        <a:solidFill>
                          <a:schemeClr val="bg1"/>
                        </a:solidFill>
                        <a:highlight>
                          <a:srgbClr val="62A844"/>
                        </a:highlight>
                      </a:endParaRPr>
                    </a:p>
                  </a:txBody>
                  <a:tcPr marL="0" marR="0" marT="0" marB="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672882"/>
                  </a:ext>
                </a:extLst>
              </a:tr>
              <a:tr h="375742">
                <a:tc>
                  <a:txBody>
                    <a:bodyPr/>
                    <a:lstStyle/>
                    <a:p>
                      <a:pPr algn="ctr"/>
                      <a:r>
                        <a:rPr lang="en-US" dirty="0">
                          <a:solidFill>
                            <a:srgbClr val="262626"/>
                          </a:solidFill>
                        </a:rPr>
                        <a:t>01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80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65963457"/>
                  </a:ext>
                </a:extLst>
              </a:tr>
              <a:tr h="375742">
                <a:tc>
                  <a:txBody>
                    <a:bodyPr/>
                    <a:lstStyle/>
                    <a:p>
                      <a:pPr algn="ctr"/>
                      <a:r>
                        <a:rPr lang="en-US" dirty="0">
                          <a:solidFill>
                            <a:srgbClr val="262626"/>
                          </a:solidFill>
                        </a:rPr>
                        <a:t>02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84</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071525015"/>
                  </a:ext>
                </a:extLst>
              </a:tr>
              <a:tr h="375742">
                <a:tc>
                  <a:txBody>
                    <a:bodyPr/>
                    <a:lstStyle/>
                    <a:p>
                      <a:pPr algn="ctr"/>
                      <a:r>
                        <a:rPr lang="en-US" dirty="0">
                          <a:solidFill>
                            <a:srgbClr val="262626"/>
                          </a:solidFill>
                        </a:rPr>
                        <a:t>03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385673210"/>
                  </a:ext>
                </a:extLst>
              </a:tr>
              <a:tr h="375742">
                <a:tc>
                  <a:txBody>
                    <a:bodyPr/>
                    <a:lstStyle/>
                    <a:p>
                      <a:pPr algn="ctr"/>
                      <a:r>
                        <a:rPr lang="en-US" dirty="0">
                          <a:solidFill>
                            <a:srgbClr val="262626"/>
                          </a:solidFill>
                        </a:rPr>
                        <a:t>04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51</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102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594041073"/>
                  </a:ext>
                </a:extLst>
              </a:tr>
              <a:tr h="375742">
                <a:tc>
                  <a:txBody>
                    <a:bodyPr/>
                    <a:lstStyle/>
                    <a:p>
                      <a:pPr algn="ctr"/>
                      <a:r>
                        <a:rPr lang="en-US" dirty="0">
                          <a:solidFill>
                            <a:srgbClr val="262626"/>
                          </a:solidFill>
                        </a:rPr>
                        <a:t>05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70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907620117"/>
                  </a:ext>
                </a:extLst>
              </a:tr>
              <a:tr h="375742">
                <a:tc>
                  <a:txBody>
                    <a:bodyPr/>
                    <a:lstStyle/>
                    <a:p>
                      <a:pPr algn="ctr"/>
                      <a:r>
                        <a:rPr lang="en-US" dirty="0">
                          <a:solidFill>
                            <a:srgbClr val="262626"/>
                          </a:solidFill>
                        </a:rPr>
                        <a:t>07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39</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78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262951254"/>
                  </a:ext>
                </a:extLst>
              </a:tr>
              <a:tr h="375742">
                <a:tc>
                  <a:txBody>
                    <a:bodyPr/>
                    <a:lstStyle/>
                    <a:p>
                      <a:pPr algn="ctr"/>
                      <a:r>
                        <a:rPr lang="en-US" dirty="0">
                          <a:solidFill>
                            <a:srgbClr val="262626"/>
                          </a:solidFill>
                        </a:rPr>
                        <a:t>07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39</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78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532008536"/>
                  </a:ext>
                </a:extLst>
              </a:tr>
              <a:tr h="375742">
                <a:tc>
                  <a:txBody>
                    <a:bodyPr/>
                    <a:lstStyle/>
                    <a:p>
                      <a:pPr algn="ctr"/>
                      <a:r>
                        <a:rPr lang="en-US" dirty="0">
                          <a:solidFill>
                            <a:srgbClr val="262626"/>
                          </a:solidFill>
                        </a:rPr>
                        <a:t>08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20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852841143"/>
                  </a:ext>
                </a:extLst>
              </a:tr>
            </a:tbl>
          </a:graphicData>
        </a:graphic>
      </p:graphicFrame>
    </p:spTree>
    <p:extLst>
      <p:ext uri="{BB962C8B-B14F-4D97-AF65-F5344CB8AC3E}">
        <p14:creationId xmlns:p14="http://schemas.microsoft.com/office/powerpoint/2010/main" val="1639819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63F1185A-76CD-7BDE-5BC5-B3295B7B472A}"/>
              </a:ext>
            </a:extLst>
          </p:cNvPr>
          <p:cNvGrpSpPr/>
          <p:nvPr/>
        </p:nvGrpSpPr>
        <p:grpSpPr>
          <a:xfrm>
            <a:off x="575719" y="3065803"/>
            <a:ext cx="3154092" cy="2585809"/>
            <a:chOff x="399136" y="3026873"/>
            <a:chExt cx="3154092" cy="2909845"/>
          </a:xfrm>
        </p:grpSpPr>
        <p:sp>
          <p:nvSpPr>
            <p:cNvPr id="52" name="Rounded Rectangle 51">
              <a:extLst>
                <a:ext uri="{FF2B5EF4-FFF2-40B4-BE49-F238E27FC236}">
                  <a16:creationId xmlns:a16="http://schemas.microsoft.com/office/drawing/2014/main" id="{E2044AB3-8CE4-A53E-A3DA-90214F2C84A8}"/>
                </a:ext>
              </a:extLst>
            </p:cNvPr>
            <p:cNvSpPr/>
            <p:nvPr/>
          </p:nvSpPr>
          <p:spPr>
            <a:xfrm>
              <a:off x="399136" y="3026873"/>
              <a:ext cx="2831333" cy="2736230"/>
            </a:xfrm>
            <a:prstGeom prst="roundRect">
              <a:avLst>
                <a:gd name="adj" fmla="val 11766"/>
              </a:avLst>
            </a:prstGeom>
            <a:noFill/>
            <a:ln w="146050">
              <a:solidFill>
                <a:srgbClr val="0289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A791EA5-CA65-9501-1B16-7E4F8036CE4F}"/>
                </a:ext>
              </a:extLst>
            </p:cNvPr>
            <p:cNvSpPr/>
            <p:nvPr/>
          </p:nvSpPr>
          <p:spPr>
            <a:xfrm>
              <a:off x="2365406" y="3791964"/>
              <a:ext cx="1187822" cy="2144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C72BC58D-C432-3C2D-3F04-DC40FCDCC1DF}"/>
              </a:ext>
            </a:extLst>
          </p:cNvPr>
          <p:cNvGrpSpPr/>
          <p:nvPr/>
        </p:nvGrpSpPr>
        <p:grpSpPr>
          <a:xfrm rot="16200000">
            <a:off x="2941544" y="3576965"/>
            <a:ext cx="2768227" cy="2953416"/>
            <a:chOff x="399136" y="3026873"/>
            <a:chExt cx="3115122" cy="2953416"/>
          </a:xfrm>
        </p:grpSpPr>
        <p:sp>
          <p:nvSpPr>
            <p:cNvPr id="63" name="Rounded Rectangle 62">
              <a:extLst>
                <a:ext uri="{FF2B5EF4-FFF2-40B4-BE49-F238E27FC236}">
                  <a16:creationId xmlns:a16="http://schemas.microsoft.com/office/drawing/2014/main" id="{245FB78F-4285-7A87-DA56-AF70320AC969}"/>
                </a:ext>
              </a:extLst>
            </p:cNvPr>
            <p:cNvSpPr/>
            <p:nvPr/>
          </p:nvSpPr>
          <p:spPr>
            <a:xfrm>
              <a:off x="399136" y="3026873"/>
              <a:ext cx="2831333" cy="2736230"/>
            </a:xfrm>
            <a:prstGeom prst="roundRect">
              <a:avLst>
                <a:gd name="adj" fmla="val 11766"/>
              </a:avLst>
            </a:prstGeom>
            <a:noFill/>
            <a:ln w="146050">
              <a:solidFill>
                <a:srgbClr val="0667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475C0482-039C-DDC2-11B3-C4695AC9273E}"/>
                </a:ext>
              </a:extLst>
            </p:cNvPr>
            <p:cNvSpPr/>
            <p:nvPr/>
          </p:nvSpPr>
          <p:spPr>
            <a:xfrm rot="16200000">
              <a:off x="1847970" y="4314001"/>
              <a:ext cx="1187822" cy="2144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8BA2FA79-7175-9647-FA70-28C974E98768}"/>
              </a:ext>
            </a:extLst>
          </p:cNvPr>
          <p:cNvGrpSpPr/>
          <p:nvPr/>
        </p:nvGrpSpPr>
        <p:grpSpPr>
          <a:xfrm>
            <a:off x="5307040" y="3065803"/>
            <a:ext cx="3154092" cy="2585809"/>
            <a:chOff x="399136" y="3026873"/>
            <a:chExt cx="3154092" cy="2909845"/>
          </a:xfrm>
        </p:grpSpPr>
        <p:sp>
          <p:nvSpPr>
            <p:cNvPr id="56" name="Rounded Rectangle 55">
              <a:extLst>
                <a:ext uri="{FF2B5EF4-FFF2-40B4-BE49-F238E27FC236}">
                  <a16:creationId xmlns:a16="http://schemas.microsoft.com/office/drawing/2014/main" id="{42E8A9B1-DF77-7198-5A6D-CB9175D749C3}"/>
                </a:ext>
              </a:extLst>
            </p:cNvPr>
            <p:cNvSpPr/>
            <p:nvPr/>
          </p:nvSpPr>
          <p:spPr>
            <a:xfrm>
              <a:off x="399136" y="3026873"/>
              <a:ext cx="2831333" cy="2736230"/>
            </a:xfrm>
            <a:prstGeom prst="roundRect">
              <a:avLst>
                <a:gd name="adj" fmla="val 11766"/>
              </a:avLst>
            </a:prstGeom>
            <a:noFill/>
            <a:ln w="146050">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77B4C65-4AFD-6C60-3C42-5F9CE4F13DED}"/>
                </a:ext>
              </a:extLst>
            </p:cNvPr>
            <p:cNvSpPr/>
            <p:nvPr/>
          </p:nvSpPr>
          <p:spPr>
            <a:xfrm>
              <a:off x="2365406" y="3791964"/>
              <a:ext cx="1187822" cy="2144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Google Shape;253;p20">
            <a:extLst>
              <a:ext uri="{FF2B5EF4-FFF2-40B4-BE49-F238E27FC236}">
                <a16:creationId xmlns:a16="http://schemas.microsoft.com/office/drawing/2014/main" id="{9A08D161-B931-4955-930B-39B64C06D72C}"/>
              </a:ext>
            </a:extLst>
          </p:cNvPr>
          <p:cNvSpPr/>
          <p:nvPr/>
        </p:nvSpPr>
        <p:spPr>
          <a:xfrm>
            <a:off x="7135905" y="5289421"/>
            <a:ext cx="299846" cy="392537"/>
          </a:xfrm>
          <a:custGeom>
            <a:avLst/>
            <a:gdLst/>
            <a:ahLst/>
            <a:cxnLst/>
            <a:rect l="l" t="t" r="r" b="b"/>
            <a:pathLst>
              <a:path w="2329" h="3006" extrusionOk="0">
                <a:moveTo>
                  <a:pt x="1" y="0"/>
                </a:moveTo>
                <a:lnTo>
                  <a:pt x="1" y="3006"/>
                </a:lnTo>
                <a:lnTo>
                  <a:pt x="2329"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 Placeholder 11">
            <a:extLst>
              <a:ext uri="{FF2B5EF4-FFF2-40B4-BE49-F238E27FC236}">
                <a16:creationId xmlns:a16="http://schemas.microsoft.com/office/drawing/2014/main" id="{AC0CAE62-E561-6E9C-593B-FE0F1F4B43D3}"/>
              </a:ext>
            </a:extLst>
          </p:cNvPr>
          <p:cNvSpPr txBox="1">
            <a:spLocks/>
          </p:cNvSpPr>
          <p:nvPr/>
        </p:nvSpPr>
        <p:spPr>
          <a:xfrm>
            <a:off x="564153" y="354068"/>
            <a:ext cx="33319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Otel Verilerinin Kontrolü </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F8BD8BB-F2B2-4201-A2E2-53D5621AD49C}"/>
              </a:ext>
            </a:extLst>
          </p:cNvPr>
          <p:cNvCxnSpPr>
            <a:cxnSpLocks/>
          </p:cNvCxnSpPr>
          <p:nvPr/>
        </p:nvCxnSpPr>
        <p:spPr>
          <a:xfrm>
            <a:off x="0" y="1469506"/>
            <a:ext cx="599124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5" name="Graphic 4">
            <a:extLst>
              <a:ext uri="{FF2B5EF4-FFF2-40B4-BE49-F238E27FC236}">
                <a16:creationId xmlns:a16="http://schemas.microsoft.com/office/drawing/2014/main" id="{F82DB87D-AC34-AE76-09BB-8F07A14C48F6}"/>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7464333" y="0"/>
            <a:ext cx="4727667" cy="3007471"/>
          </a:xfrm>
          <a:prstGeom prst="rect">
            <a:avLst/>
          </a:prstGeom>
        </p:spPr>
      </p:pic>
      <p:sp>
        <p:nvSpPr>
          <p:cNvPr id="12" name="Rounded Rectangle 11">
            <a:extLst>
              <a:ext uri="{FF2B5EF4-FFF2-40B4-BE49-F238E27FC236}">
                <a16:creationId xmlns:a16="http://schemas.microsoft.com/office/drawing/2014/main" id="{2833E33F-799A-877B-0A30-0EDB23436543}"/>
              </a:ext>
            </a:extLst>
          </p:cNvPr>
          <p:cNvSpPr/>
          <p:nvPr/>
        </p:nvSpPr>
        <p:spPr>
          <a:xfrm>
            <a:off x="4340353" y="459144"/>
            <a:ext cx="7146848" cy="225163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253;p20">
            <a:extLst>
              <a:ext uri="{FF2B5EF4-FFF2-40B4-BE49-F238E27FC236}">
                <a16:creationId xmlns:a16="http://schemas.microsoft.com/office/drawing/2014/main" id="{0E6BAFB2-71E5-CAB7-6315-D98476D1FA95}"/>
              </a:ext>
            </a:extLst>
          </p:cNvPr>
          <p:cNvSpPr/>
          <p:nvPr/>
        </p:nvSpPr>
        <p:spPr>
          <a:xfrm>
            <a:off x="2404584" y="5289421"/>
            <a:ext cx="299846" cy="392537"/>
          </a:xfrm>
          <a:custGeom>
            <a:avLst/>
            <a:gdLst/>
            <a:ahLst/>
            <a:cxnLst/>
            <a:rect l="l" t="t" r="r" b="b"/>
            <a:pathLst>
              <a:path w="2329" h="3006" extrusionOk="0">
                <a:moveTo>
                  <a:pt x="1" y="0"/>
                </a:moveTo>
                <a:lnTo>
                  <a:pt x="1" y="3006"/>
                </a:lnTo>
                <a:lnTo>
                  <a:pt x="2329" y="1503"/>
                </a:lnTo>
                <a:lnTo>
                  <a:pt x="1" y="0"/>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roup 64">
            <a:extLst>
              <a:ext uri="{FF2B5EF4-FFF2-40B4-BE49-F238E27FC236}">
                <a16:creationId xmlns:a16="http://schemas.microsoft.com/office/drawing/2014/main" id="{9F949D83-08C8-936B-E79B-0C30960E24A5}"/>
              </a:ext>
            </a:extLst>
          </p:cNvPr>
          <p:cNvGrpSpPr/>
          <p:nvPr/>
        </p:nvGrpSpPr>
        <p:grpSpPr>
          <a:xfrm rot="16200000">
            <a:off x="7808918" y="3576965"/>
            <a:ext cx="2768227" cy="2953416"/>
            <a:chOff x="399136" y="3026873"/>
            <a:chExt cx="3115122" cy="2953416"/>
          </a:xfrm>
        </p:grpSpPr>
        <p:sp>
          <p:nvSpPr>
            <p:cNvPr id="66" name="Rounded Rectangle 65">
              <a:extLst>
                <a:ext uri="{FF2B5EF4-FFF2-40B4-BE49-F238E27FC236}">
                  <a16:creationId xmlns:a16="http://schemas.microsoft.com/office/drawing/2014/main" id="{A7B5A899-1E63-53D9-C416-B15FD5601F32}"/>
                </a:ext>
              </a:extLst>
            </p:cNvPr>
            <p:cNvSpPr/>
            <p:nvPr/>
          </p:nvSpPr>
          <p:spPr>
            <a:xfrm>
              <a:off x="399136" y="3026873"/>
              <a:ext cx="2831333" cy="2736230"/>
            </a:xfrm>
            <a:prstGeom prst="roundRect">
              <a:avLst>
                <a:gd name="adj" fmla="val 11766"/>
              </a:avLst>
            </a:prstGeom>
            <a:noFill/>
            <a:ln w="146050">
              <a:solidFill>
                <a:srgbClr val="3D82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D76DF30-B38B-CD12-23DB-F46DECB4FF86}"/>
                </a:ext>
              </a:extLst>
            </p:cNvPr>
            <p:cNvSpPr/>
            <p:nvPr/>
          </p:nvSpPr>
          <p:spPr>
            <a:xfrm rot="16200000">
              <a:off x="1847970" y="4314001"/>
              <a:ext cx="1187822" cy="2144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8" name="Google Shape;253;p20">
            <a:extLst>
              <a:ext uri="{FF2B5EF4-FFF2-40B4-BE49-F238E27FC236}">
                <a16:creationId xmlns:a16="http://schemas.microsoft.com/office/drawing/2014/main" id="{F86DB2A9-6B32-1349-D122-B49266298831}"/>
              </a:ext>
            </a:extLst>
          </p:cNvPr>
          <p:cNvSpPr/>
          <p:nvPr/>
        </p:nvSpPr>
        <p:spPr>
          <a:xfrm>
            <a:off x="9459394" y="3746453"/>
            <a:ext cx="299846" cy="392537"/>
          </a:xfrm>
          <a:custGeom>
            <a:avLst/>
            <a:gdLst/>
            <a:ahLst/>
            <a:cxnLst/>
            <a:rect l="l" t="t" r="r" b="b"/>
            <a:pathLst>
              <a:path w="2329" h="3006" extrusionOk="0">
                <a:moveTo>
                  <a:pt x="1" y="0"/>
                </a:moveTo>
                <a:lnTo>
                  <a:pt x="1" y="3006"/>
                </a:lnTo>
                <a:lnTo>
                  <a:pt x="2329" y="1503"/>
                </a:lnTo>
                <a:lnTo>
                  <a:pt x="1" y="0"/>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3;p20">
            <a:extLst>
              <a:ext uri="{FF2B5EF4-FFF2-40B4-BE49-F238E27FC236}">
                <a16:creationId xmlns:a16="http://schemas.microsoft.com/office/drawing/2014/main" id="{F3726CD7-6653-7582-53DC-CD7A074B45B6}"/>
              </a:ext>
            </a:extLst>
          </p:cNvPr>
          <p:cNvSpPr/>
          <p:nvPr/>
        </p:nvSpPr>
        <p:spPr>
          <a:xfrm>
            <a:off x="4614543" y="3746453"/>
            <a:ext cx="299846" cy="392537"/>
          </a:xfrm>
          <a:custGeom>
            <a:avLst/>
            <a:gdLst/>
            <a:ahLst/>
            <a:cxnLst/>
            <a:rect l="l" t="t" r="r" b="b"/>
            <a:pathLst>
              <a:path w="2329" h="3006" extrusionOk="0">
                <a:moveTo>
                  <a:pt x="1" y="0"/>
                </a:moveTo>
                <a:lnTo>
                  <a:pt x="1" y="3006"/>
                </a:lnTo>
                <a:lnTo>
                  <a:pt x="2329" y="1503"/>
                </a:lnTo>
                <a:lnTo>
                  <a:pt x="1" y="0"/>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TextBox 28">
            <a:extLst>
              <a:ext uri="{FF2B5EF4-FFF2-40B4-BE49-F238E27FC236}">
                <a16:creationId xmlns:a16="http://schemas.microsoft.com/office/drawing/2014/main" id="{A34D8848-A609-5AF3-030D-1D3BDE4E0652}"/>
              </a:ext>
            </a:extLst>
          </p:cNvPr>
          <p:cNvSpPr txBox="1"/>
          <p:nvPr/>
        </p:nvSpPr>
        <p:spPr>
          <a:xfrm>
            <a:off x="733961" y="3309392"/>
            <a:ext cx="1970469" cy="1980029"/>
          </a:xfrm>
          <a:prstGeom prst="rect">
            <a:avLst/>
          </a:prstGeom>
          <a:noFill/>
        </p:spPr>
        <p:txBody>
          <a:bodyPr wrap="square">
            <a:spAutoFit/>
          </a:bodyPr>
          <a:lstStyle/>
          <a:p>
            <a:r>
              <a:rPr lang="de-DE" sz="2400" b="1" dirty="0">
                <a:solidFill>
                  <a:srgbClr val="0289AE"/>
                </a:solidFill>
                <a:latin typeface="Calibri" panose="020F0502020204030204" pitchFamily="34" charset="0"/>
                <a:ea typeface="Mulish"/>
                <a:cs typeface="Calibri" panose="020F0502020204030204" pitchFamily="34" charset="0"/>
                <a:sym typeface="Mulish"/>
              </a:rPr>
              <a:t>03 Mayıs </a:t>
            </a:r>
          </a:p>
          <a:p>
            <a:endParaRPr lang="tr-TR" sz="1400" b="1" noProof="1">
              <a:solidFill>
                <a:srgbClr val="0289AE"/>
              </a:solidFill>
              <a:latin typeface="Calibri" panose="020F0502020204030204" pitchFamily="34" charset="0"/>
              <a:ea typeface="Mulish"/>
              <a:cs typeface="Calibri" panose="020F0502020204030204" pitchFamily="34" charset="0"/>
              <a:sym typeface="Mulish"/>
            </a:endParaRPr>
          </a:p>
          <a:p>
            <a:pPr>
              <a:lnSpc>
                <a:spcPts val="1960"/>
              </a:lnSpc>
            </a:pPr>
            <a:r>
              <a:rPr lang="tr-TR" noProof="1">
                <a:solidFill>
                  <a:srgbClr val="262626"/>
                </a:solidFill>
                <a:latin typeface="Calibri" panose="020F0502020204030204" pitchFamily="34" charset="0"/>
                <a:ea typeface="Mulish"/>
                <a:cs typeface="Calibri" panose="020F0502020204030204" pitchFamily="34" charset="0"/>
                <a:sym typeface="Mulish"/>
              </a:rPr>
              <a:t>Satılan oda sayısı veya doluluk oranı için değer yok (eksik satır)</a:t>
            </a:r>
          </a:p>
          <a:p>
            <a:endParaRPr lang="de-DE"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71" name="TextBox 28">
            <a:extLst>
              <a:ext uri="{FF2B5EF4-FFF2-40B4-BE49-F238E27FC236}">
                <a16:creationId xmlns:a16="http://schemas.microsoft.com/office/drawing/2014/main" id="{39794A22-9177-CB5E-08F4-FEFBDBCAB5A8}"/>
              </a:ext>
            </a:extLst>
          </p:cNvPr>
          <p:cNvSpPr txBox="1"/>
          <p:nvPr/>
        </p:nvSpPr>
        <p:spPr>
          <a:xfrm>
            <a:off x="2921219" y="4299406"/>
            <a:ext cx="2303203" cy="1467068"/>
          </a:xfrm>
          <a:prstGeom prst="rect">
            <a:avLst/>
          </a:prstGeom>
          <a:noFill/>
        </p:spPr>
        <p:txBody>
          <a:bodyPr wrap="square">
            <a:spAutoFit/>
          </a:bodyPr>
          <a:lstStyle/>
          <a:p>
            <a:r>
              <a:rPr lang="en-US" sz="2400" b="1" dirty="0">
                <a:solidFill>
                  <a:srgbClr val="06677F"/>
                </a:solidFill>
                <a:latin typeface="Calibri" panose="020F0502020204030204" pitchFamily="34" charset="0"/>
                <a:ea typeface="Mulish"/>
                <a:cs typeface="Calibri" panose="020F0502020204030204" pitchFamily="34" charset="0"/>
                <a:sym typeface="Mulish"/>
              </a:rPr>
              <a:t>Eksik Gün </a:t>
            </a:r>
          </a:p>
          <a:p>
            <a:endParaRPr lang="en-US" sz="1400" b="1" dirty="0">
              <a:solidFill>
                <a:srgbClr val="06677F"/>
              </a:solidFill>
              <a:latin typeface="Calibri" panose="020F0502020204030204" pitchFamily="34" charset="0"/>
              <a:ea typeface="Mulish"/>
              <a:cs typeface="Calibri" panose="020F0502020204030204" pitchFamily="34" charset="0"/>
              <a:sym typeface="Mulish"/>
            </a:endParaRPr>
          </a:p>
          <a:p>
            <a:pPr>
              <a:lnSpc>
                <a:spcPts val="1960"/>
              </a:lnSpc>
            </a:pPr>
            <a:r>
              <a:rPr lang="en-US" dirty="0">
                <a:solidFill>
                  <a:srgbClr val="262626"/>
                </a:solidFill>
                <a:latin typeface="Calibri" panose="020F0502020204030204" pitchFamily="34" charset="0"/>
                <a:ea typeface="Mulish"/>
                <a:cs typeface="Calibri" panose="020F0502020204030204" pitchFamily="34" charset="0"/>
                <a:sym typeface="Mulish"/>
              </a:rPr>
              <a:t>06 Mayıs için satır yok (raporunda tarih boşluğu var)</a:t>
            </a:r>
          </a:p>
          <a:p>
            <a:endParaRPr lang="en-US"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72" name="TextBox 28">
            <a:extLst>
              <a:ext uri="{FF2B5EF4-FFF2-40B4-BE49-F238E27FC236}">
                <a16:creationId xmlns:a16="http://schemas.microsoft.com/office/drawing/2014/main" id="{75992D14-E99E-86C1-6291-06A61C0006F8}"/>
              </a:ext>
            </a:extLst>
          </p:cNvPr>
          <p:cNvSpPr txBox="1"/>
          <p:nvPr/>
        </p:nvSpPr>
        <p:spPr>
          <a:xfrm>
            <a:off x="5411918" y="3456216"/>
            <a:ext cx="2304405" cy="1723549"/>
          </a:xfrm>
          <a:prstGeom prst="rect">
            <a:avLst/>
          </a:prstGeom>
          <a:noFill/>
        </p:spPr>
        <p:txBody>
          <a:bodyPr wrap="square">
            <a:spAutoFit/>
          </a:bodyPr>
          <a:lstStyle/>
          <a:p>
            <a:r>
              <a:rPr lang="tr-TR" sz="2400" b="1" noProof="1">
                <a:solidFill>
                  <a:srgbClr val="62A844"/>
                </a:solidFill>
                <a:latin typeface="Calibri" panose="020F0502020204030204" pitchFamily="34" charset="0"/>
                <a:ea typeface="Mulish"/>
                <a:cs typeface="Calibri" panose="020F0502020204030204" pitchFamily="34" charset="0"/>
                <a:sym typeface="Mulish"/>
              </a:rPr>
              <a:t>04 Mayıs </a:t>
            </a:r>
          </a:p>
          <a:p>
            <a:endParaRPr lang="tr-TR" sz="1400" b="1" noProof="1">
              <a:solidFill>
                <a:srgbClr val="62A844"/>
              </a:solidFill>
              <a:latin typeface="Calibri" panose="020F0502020204030204" pitchFamily="34" charset="0"/>
              <a:ea typeface="Mulish"/>
              <a:cs typeface="Calibri" panose="020F0502020204030204" pitchFamily="34" charset="0"/>
              <a:sym typeface="Mulish"/>
            </a:endParaRPr>
          </a:p>
          <a:p>
            <a:pPr>
              <a:lnSpc>
                <a:spcPts val="1960"/>
              </a:lnSpc>
            </a:pPr>
            <a:r>
              <a:rPr lang="tr-TR" noProof="1">
                <a:solidFill>
                  <a:srgbClr val="262626"/>
                </a:solidFill>
                <a:latin typeface="Calibri" panose="020F0502020204030204" pitchFamily="34" charset="0"/>
                <a:ea typeface="Mulish"/>
                <a:cs typeface="Calibri" panose="020F0502020204030204" pitchFamily="34" charset="0"/>
                <a:sym typeface="Mulish"/>
              </a:rPr>
              <a:t>Doluluk oranı %102 (50 oda ile imkansız – veri hatası)</a:t>
            </a:r>
          </a:p>
          <a:p>
            <a:endParaRPr lang="de-DE"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73" name="TextBox 28">
            <a:extLst>
              <a:ext uri="{FF2B5EF4-FFF2-40B4-BE49-F238E27FC236}">
                <a16:creationId xmlns:a16="http://schemas.microsoft.com/office/drawing/2014/main" id="{5BF0B3D8-B080-CFBF-D5E1-D6C525EF7176}"/>
              </a:ext>
            </a:extLst>
          </p:cNvPr>
          <p:cNvSpPr txBox="1"/>
          <p:nvPr/>
        </p:nvSpPr>
        <p:spPr>
          <a:xfrm>
            <a:off x="7867221" y="4368264"/>
            <a:ext cx="1965908" cy="1723549"/>
          </a:xfrm>
          <a:prstGeom prst="rect">
            <a:avLst/>
          </a:prstGeom>
          <a:noFill/>
        </p:spPr>
        <p:txBody>
          <a:bodyPr wrap="square">
            <a:spAutoFit/>
          </a:bodyPr>
          <a:lstStyle/>
          <a:p>
            <a:r>
              <a:rPr lang="en-US" sz="2400" b="1" dirty="0">
                <a:solidFill>
                  <a:srgbClr val="3D8241"/>
                </a:solidFill>
                <a:latin typeface="Calibri" panose="020F0502020204030204" pitchFamily="34" charset="0"/>
                <a:ea typeface="Mulish"/>
                <a:cs typeface="Calibri" panose="020F0502020204030204" pitchFamily="34" charset="0"/>
                <a:sym typeface="Mulish"/>
              </a:rPr>
              <a:t>07 Mayıs  </a:t>
            </a:r>
          </a:p>
          <a:p>
            <a:endParaRPr lang="en-US" sz="1400" b="1" dirty="0">
              <a:solidFill>
                <a:srgbClr val="3D8241"/>
              </a:solidFill>
              <a:latin typeface="Calibri" panose="020F0502020204030204" pitchFamily="34" charset="0"/>
              <a:ea typeface="Mulish"/>
              <a:cs typeface="Calibri" panose="020F0502020204030204" pitchFamily="34" charset="0"/>
              <a:sym typeface="Mulish"/>
            </a:endParaRPr>
          </a:p>
          <a:p>
            <a:pPr>
              <a:lnSpc>
                <a:spcPts val="1960"/>
              </a:lnSpc>
            </a:pPr>
            <a:r>
              <a:rPr lang="en-US" dirty="0">
                <a:solidFill>
                  <a:srgbClr val="262626"/>
                </a:solidFill>
                <a:latin typeface="Calibri" panose="020F0502020204030204" pitchFamily="34" charset="0"/>
                <a:ea typeface="Mulish"/>
                <a:cs typeface="Calibri" panose="020F0502020204030204" pitchFamily="34" charset="0"/>
                <a:sym typeface="Mulish"/>
              </a:rPr>
              <a:t>Aynı rakamlarla iki kez görünüyor (çift giriş)</a:t>
            </a:r>
          </a:p>
          <a:p>
            <a:endParaRPr lang="en-US"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75" name="TextBox 74">
            <a:extLst>
              <a:ext uri="{FF2B5EF4-FFF2-40B4-BE49-F238E27FC236}">
                <a16:creationId xmlns:a16="http://schemas.microsoft.com/office/drawing/2014/main" id="{0581643D-59D9-8728-336D-36ABFD8920C8}"/>
              </a:ext>
            </a:extLst>
          </p:cNvPr>
          <p:cNvSpPr txBox="1"/>
          <p:nvPr/>
        </p:nvSpPr>
        <p:spPr>
          <a:xfrm>
            <a:off x="564154" y="1852921"/>
            <a:ext cx="1977835" cy="830997"/>
          </a:xfrm>
          <a:prstGeom prst="rect">
            <a:avLst/>
          </a:prstGeom>
          <a:noFill/>
        </p:spPr>
        <p:txBody>
          <a:bodyPr wrap="square">
            <a:spAutoFit/>
          </a:bodyPr>
          <a:lstStyle/>
          <a:p>
            <a:r>
              <a:rPr lang="en-US" sz="2400" b="1" dirty="0">
                <a:solidFill>
                  <a:srgbClr val="262626"/>
                </a:solidFill>
              </a:rPr>
              <a:t>BULGULARIMIZ:</a:t>
            </a:r>
            <a:endParaRPr lang="en-US" sz="2400" dirty="0">
              <a:solidFill>
                <a:srgbClr val="262626"/>
              </a:solidFill>
            </a:endParaRPr>
          </a:p>
        </p:txBody>
      </p:sp>
      <p:sp>
        <p:nvSpPr>
          <p:cNvPr id="76" name="Freeform 75">
            <a:extLst>
              <a:ext uri="{FF2B5EF4-FFF2-40B4-BE49-F238E27FC236}">
                <a16:creationId xmlns:a16="http://schemas.microsoft.com/office/drawing/2014/main" id="{77B65765-0C68-C94D-2C12-1193D0A4D047}"/>
              </a:ext>
            </a:extLst>
          </p:cNvPr>
          <p:cNvSpPr/>
          <p:nvPr/>
        </p:nvSpPr>
        <p:spPr>
          <a:xfrm rot="13933277" flipH="1">
            <a:off x="2490411" y="204948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77" name="Rectangle 30">
            <a:extLst>
              <a:ext uri="{FF2B5EF4-FFF2-40B4-BE49-F238E27FC236}">
                <a16:creationId xmlns:a16="http://schemas.microsoft.com/office/drawing/2014/main" id="{744E633C-AB2B-88B8-79BB-803A85723576}"/>
              </a:ext>
            </a:extLst>
          </p:cNvPr>
          <p:cNvSpPr/>
          <p:nvPr/>
        </p:nvSpPr>
        <p:spPr>
          <a:xfrm flipH="1">
            <a:off x="4554910" y="780554"/>
            <a:ext cx="3553186" cy="1631216"/>
          </a:xfrm>
          <a:prstGeom prst="rect">
            <a:avLst/>
          </a:prstGeom>
        </p:spPr>
        <p:txBody>
          <a:bodyPr wrap="square">
            <a:spAutoFit/>
          </a:bodyPr>
          <a:lstStyle/>
          <a:p>
            <a:pPr algn="ctr"/>
            <a:r>
              <a:rPr lang="en-US" sz="2000" b="1" dirty="0">
                <a:solidFill>
                  <a:srgbClr val="0289AE"/>
                </a:solidFill>
              </a:rPr>
              <a:t>SONUÇ:</a:t>
            </a:r>
          </a:p>
          <a:p>
            <a:pPr algn="ctr"/>
            <a:br>
              <a:rPr lang="en-US" sz="800" dirty="0">
                <a:solidFill>
                  <a:srgbClr val="262626"/>
                </a:solidFill>
              </a:rPr>
            </a:br>
            <a:r>
              <a:rPr lang="en-US" i="1" dirty="0">
                <a:solidFill>
                  <a:srgbClr val="262626"/>
                </a:solidFill>
              </a:rPr>
              <a:t>Bu sorunlar nedeniyle, veriler kontrol edilip düzeltilene kadar bu tablo fiyatlandırma veya personel alımı kararlarında kullanılmamalıdır.</a:t>
            </a:r>
            <a:endParaRPr lang="en-US" dirty="0">
              <a:solidFill>
                <a:srgbClr val="262626"/>
              </a:solidFill>
            </a:endParaRPr>
          </a:p>
        </p:txBody>
      </p:sp>
      <p:sp>
        <p:nvSpPr>
          <p:cNvPr id="78" name="Rectangle 30">
            <a:extLst>
              <a:ext uri="{FF2B5EF4-FFF2-40B4-BE49-F238E27FC236}">
                <a16:creationId xmlns:a16="http://schemas.microsoft.com/office/drawing/2014/main" id="{63034CD5-FD36-A180-5420-DF3E6C08BB77}"/>
              </a:ext>
            </a:extLst>
          </p:cNvPr>
          <p:cNvSpPr/>
          <p:nvPr/>
        </p:nvSpPr>
        <p:spPr>
          <a:xfrm flipH="1">
            <a:off x="8357290" y="780554"/>
            <a:ext cx="2941751" cy="1908215"/>
          </a:xfrm>
          <a:prstGeom prst="rect">
            <a:avLst/>
          </a:prstGeom>
        </p:spPr>
        <p:txBody>
          <a:bodyPr wrap="square">
            <a:spAutoFit/>
          </a:bodyPr>
          <a:lstStyle/>
          <a:p>
            <a:pPr algn="ctr"/>
            <a:r>
              <a:rPr lang="en-US" sz="2000" b="1" dirty="0">
                <a:solidFill>
                  <a:srgbClr val="0289AE"/>
                </a:solidFill>
              </a:rPr>
              <a:t>ANA BECERİ:</a:t>
            </a:r>
          </a:p>
          <a:p>
            <a:pPr algn="ctr"/>
            <a:br>
              <a:rPr lang="en-US" sz="800" dirty="0">
                <a:solidFill>
                  <a:srgbClr val="262626"/>
                </a:solidFill>
              </a:rPr>
            </a:br>
            <a:r>
              <a:rPr lang="tr-TR" i="1" noProof="1">
                <a:solidFill>
                  <a:srgbClr val="262626"/>
                </a:solidFill>
              </a:rPr>
              <a:t>Bu, yeni bir sayı tablosuyla çalıştığınızda her zaman yapmanız gereken türden bir hızlı kontroldür (Johansson, 2024).</a:t>
            </a:r>
            <a:endParaRPr lang="en-US" i="1" dirty="0">
              <a:solidFill>
                <a:srgbClr val="262626"/>
              </a:solidFill>
            </a:endParaRPr>
          </a:p>
        </p:txBody>
      </p:sp>
      <p:cxnSp>
        <p:nvCxnSpPr>
          <p:cNvPr id="79" name="Straight Connector 78">
            <a:extLst>
              <a:ext uri="{FF2B5EF4-FFF2-40B4-BE49-F238E27FC236}">
                <a16:creationId xmlns:a16="http://schemas.microsoft.com/office/drawing/2014/main" id="{9A22282D-CBBE-BFC3-498A-B74DA6744D17}"/>
              </a:ext>
            </a:extLst>
          </p:cNvPr>
          <p:cNvCxnSpPr>
            <a:cxnSpLocks/>
          </p:cNvCxnSpPr>
          <p:nvPr/>
        </p:nvCxnSpPr>
        <p:spPr>
          <a:xfrm flipV="1">
            <a:off x="8226120" y="459144"/>
            <a:ext cx="0" cy="2251639"/>
          </a:xfrm>
          <a:prstGeom prst="line">
            <a:avLst/>
          </a:prstGeom>
          <a:ln w="2857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9476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8D007-EDC4-F4FF-DFC0-69D3044BC14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0A37D58-62A6-A3B5-CDAD-2774184DD232}"/>
              </a:ext>
            </a:extLst>
          </p:cNvPr>
          <p:cNvGrpSpPr/>
          <p:nvPr/>
        </p:nvGrpSpPr>
        <p:grpSpPr>
          <a:xfrm rot="5400000">
            <a:off x="2674617" y="2864199"/>
            <a:ext cx="6206499" cy="1307163"/>
            <a:chOff x="567177" y="3017553"/>
            <a:chExt cx="8491023" cy="1788312"/>
          </a:xfrm>
        </p:grpSpPr>
        <p:sp>
          <p:nvSpPr>
            <p:cNvPr id="6" name="Arc 5">
              <a:extLst>
                <a:ext uri="{FF2B5EF4-FFF2-40B4-BE49-F238E27FC236}">
                  <a16:creationId xmlns:a16="http://schemas.microsoft.com/office/drawing/2014/main" id="{CFF711F5-8A0C-0B20-F611-7330BEFA2102}"/>
                </a:ext>
              </a:extLst>
            </p:cNvPr>
            <p:cNvSpPr/>
            <p:nvPr/>
          </p:nvSpPr>
          <p:spPr>
            <a:xfrm rot="5400000">
              <a:off x="52378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A615E843-1F1F-B89F-D4B6-4E0898DF0C60}"/>
                </a:ext>
              </a:extLst>
            </p:cNvPr>
            <p:cNvSpPr/>
            <p:nvPr/>
          </p:nvSpPr>
          <p:spPr>
            <a:xfrm rot="16200000">
              <a:off x="2225302"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9">
              <a:extLst>
                <a:ext uri="{FF2B5EF4-FFF2-40B4-BE49-F238E27FC236}">
                  <a16:creationId xmlns:a16="http://schemas.microsoft.com/office/drawing/2014/main" id="{B6749EFF-38F0-7495-AA78-C636DDCE5052}"/>
                </a:ext>
              </a:extLst>
            </p:cNvPr>
            <p:cNvSpPr/>
            <p:nvPr/>
          </p:nvSpPr>
          <p:spPr>
            <a:xfrm rot="16200000" flipV="1">
              <a:off x="222530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10">
              <a:extLst>
                <a:ext uri="{FF2B5EF4-FFF2-40B4-BE49-F238E27FC236}">
                  <a16:creationId xmlns:a16="http://schemas.microsoft.com/office/drawing/2014/main" id="{526C3C25-E702-C65E-08F8-BB04441ACCAE}"/>
                </a:ext>
              </a:extLst>
            </p:cNvPr>
            <p:cNvSpPr/>
            <p:nvPr/>
          </p:nvSpPr>
          <p:spPr>
            <a:xfrm rot="5400000" flipV="1">
              <a:off x="392682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12">
              <a:extLst>
                <a:ext uri="{FF2B5EF4-FFF2-40B4-BE49-F238E27FC236}">
                  <a16:creationId xmlns:a16="http://schemas.microsoft.com/office/drawing/2014/main" id="{6A242EE3-296A-0D1A-E20B-B53A0F4060E2}"/>
                </a:ext>
              </a:extLst>
            </p:cNvPr>
            <p:cNvSpPr/>
            <p:nvPr/>
          </p:nvSpPr>
          <p:spPr>
            <a:xfrm rot="5400000">
              <a:off x="391286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Arc 13">
              <a:extLst>
                <a:ext uri="{FF2B5EF4-FFF2-40B4-BE49-F238E27FC236}">
                  <a16:creationId xmlns:a16="http://schemas.microsoft.com/office/drawing/2014/main" id="{D2D8C044-3085-3176-133F-95DF22EB3EAD}"/>
                </a:ext>
              </a:extLst>
            </p:cNvPr>
            <p:cNvSpPr/>
            <p:nvPr/>
          </p:nvSpPr>
          <p:spPr>
            <a:xfrm rot="16200000">
              <a:off x="561438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23">
              <a:extLst>
                <a:ext uri="{FF2B5EF4-FFF2-40B4-BE49-F238E27FC236}">
                  <a16:creationId xmlns:a16="http://schemas.microsoft.com/office/drawing/2014/main" id="{8DB4563B-0997-77F9-A4D3-9B254293B513}"/>
                </a:ext>
              </a:extLst>
            </p:cNvPr>
            <p:cNvSpPr/>
            <p:nvPr/>
          </p:nvSpPr>
          <p:spPr>
            <a:xfrm rot="5400000" flipV="1">
              <a:off x="529018"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24">
              <a:extLst>
                <a:ext uri="{FF2B5EF4-FFF2-40B4-BE49-F238E27FC236}">
                  <a16:creationId xmlns:a16="http://schemas.microsoft.com/office/drawing/2014/main" id="{F0B719E2-0867-E05E-2C41-264D380A5499}"/>
                </a:ext>
              </a:extLst>
            </p:cNvPr>
            <p:cNvSpPr/>
            <p:nvPr/>
          </p:nvSpPr>
          <p:spPr>
            <a:xfrm rot="16200000" flipV="1">
              <a:off x="560391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28">
              <a:extLst>
                <a:ext uri="{FF2B5EF4-FFF2-40B4-BE49-F238E27FC236}">
                  <a16:creationId xmlns:a16="http://schemas.microsoft.com/office/drawing/2014/main" id="{63EB124D-AD08-97F0-E3C4-E2B6693C7526}"/>
                </a:ext>
              </a:extLst>
            </p:cNvPr>
            <p:cNvSpPr/>
            <p:nvPr/>
          </p:nvSpPr>
          <p:spPr>
            <a:xfrm rot="5400000" flipV="1">
              <a:off x="7313284"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30">
              <a:extLst>
                <a:ext uri="{FF2B5EF4-FFF2-40B4-BE49-F238E27FC236}">
                  <a16:creationId xmlns:a16="http://schemas.microsoft.com/office/drawing/2014/main" id="{BCF94CA0-1B84-416A-2F71-DE0FE00ADDC4}"/>
                </a:ext>
              </a:extLst>
            </p:cNvPr>
            <p:cNvSpPr/>
            <p:nvPr/>
          </p:nvSpPr>
          <p:spPr>
            <a:xfrm rot="5400000">
              <a:off x="729932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Oval 54">
              <a:extLst>
                <a:ext uri="{FF2B5EF4-FFF2-40B4-BE49-F238E27FC236}">
                  <a16:creationId xmlns:a16="http://schemas.microsoft.com/office/drawing/2014/main" id="{F8742A61-2A01-058B-945A-00474850B2D2}"/>
                </a:ext>
              </a:extLst>
            </p:cNvPr>
            <p:cNvSpPr/>
            <p:nvPr/>
          </p:nvSpPr>
          <p:spPr>
            <a:xfrm>
              <a:off x="736025" y="3193518"/>
              <a:ext cx="1366675" cy="1436383"/>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grpSp>
          <p:nvGrpSpPr>
            <p:cNvPr id="19" name="Group 36">
              <a:extLst>
                <a:ext uri="{FF2B5EF4-FFF2-40B4-BE49-F238E27FC236}">
                  <a16:creationId xmlns:a16="http://schemas.microsoft.com/office/drawing/2014/main" id="{B76046EA-BDA7-89BE-498B-3455ADC0B23D}"/>
                </a:ext>
              </a:extLst>
            </p:cNvPr>
            <p:cNvGrpSpPr/>
            <p:nvPr/>
          </p:nvGrpSpPr>
          <p:grpSpPr>
            <a:xfrm>
              <a:off x="2426200" y="3193517"/>
              <a:ext cx="1374297" cy="1436383"/>
              <a:chOff x="932116" y="1340592"/>
              <a:chExt cx="403343" cy="401106"/>
            </a:xfrm>
            <a:solidFill>
              <a:schemeClr val="accent1"/>
            </a:solidFill>
          </p:grpSpPr>
          <p:sp>
            <p:nvSpPr>
              <p:cNvPr id="30" name="Oval 52">
                <a:extLst>
                  <a:ext uri="{FF2B5EF4-FFF2-40B4-BE49-F238E27FC236}">
                    <a16:creationId xmlns:a16="http://schemas.microsoft.com/office/drawing/2014/main" id="{D7E0D642-4F9B-759E-E890-2A32C8ED3B35}"/>
                  </a:ext>
                </a:extLst>
              </p:cNvPr>
              <p:cNvSpPr/>
              <p:nvPr/>
            </p:nvSpPr>
            <p:spPr>
              <a:xfrm>
                <a:off x="932116" y="1340592"/>
                <a:ext cx="401106" cy="401106"/>
              </a:xfrm>
              <a:prstGeom prst="ellipse">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31" name="Donut 92">
                <a:extLst>
                  <a:ext uri="{FF2B5EF4-FFF2-40B4-BE49-F238E27FC236}">
                    <a16:creationId xmlns:a16="http://schemas.microsoft.com/office/drawing/2014/main" id="{CC7A67BC-AE24-28C8-742B-4CCACCD0DBB6}"/>
                  </a:ext>
                </a:extLst>
              </p:cNvPr>
              <p:cNvSpPr/>
              <p:nvPr/>
            </p:nvSpPr>
            <p:spPr>
              <a:xfrm rot="10800000">
                <a:off x="934353" y="1340592"/>
                <a:ext cx="401106" cy="401106"/>
              </a:xfrm>
              <a:prstGeom prst="donut">
                <a:avLst>
                  <a:gd name="adj" fmla="val 9078"/>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sp>
          <p:nvSpPr>
            <p:cNvPr id="20" name="Oval 50">
              <a:extLst>
                <a:ext uri="{FF2B5EF4-FFF2-40B4-BE49-F238E27FC236}">
                  <a16:creationId xmlns:a16="http://schemas.microsoft.com/office/drawing/2014/main" id="{D8D0D82C-384E-3202-3DA0-5A932079705D}"/>
                </a:ext>
              </a:extLst>
            </p:cNvPr>
            <p:cNvSpPr/>
            <p:nvPr/>
          </p:nvSpPr>
          <p:spPr>
            <a:xfrm>
              <a:off x="4121612" y="3193517"/>
              <a:ext cx="1366675" cy="1436383"/>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1" name="Oval 48">
              <a:extLst>
                <a:ext uri="{FF2B5EF4-FFF2-40B4-BE49-F238E27FC236}">
                  <a16:creationId xmlns:a16="http://schemas.microsoft.com/office/drawing/2014/main" id="{28E23605-E012-14F5-BCFA-51C0570E2183}"/>
                </a:ext>
              </a:extLst>
            </p:cNvPr>
            <p:cNvSpPr/>
            <p:nvPr/>
          </p:nvSpPr>
          <p:spPr>
            <a:xfrm>
              <a:off x="5817024" y="3193517"/>
              <a:ext cx="1366675" cy="1436383"/>
            </a:xfrm>
            <a:prstGeom prst="ellipse">
              <a:avLst/>
            </a:prstGeom>
            <a:solidFill>
              <a:srgbClr val="3D8241"/>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2" name="Oval 46">
              <a:extLst>
                <a:ext uri="{FF2B5EF4-FFF2-40B4-BE49-F238E27FC236}">
                  <a16:creationId xmlns:a16="http://schemas.microsoft.com/office/drawing/2014/main" id="{84EA801E-1966-3998-3322-2318DDC5CC46}"/>
                </a:ext>
              </a:extLst>
            </p:cNvPr>
            <p:cNvSpPr/>
            <p:nvPr/>
          </p:nvSpPr>
          <p:spPr>
            <a:xfrm>
              <a:off x="7512436" y="3193517"/>
              <a:ext cx="1366675" cy="1436383"/>
            </a:xfrm>
            <a:prstGeom prst="ellipse">
              <a:avLst/>
            </a:prstGeom>
            <a:solidFill>
              <a:srgbClr val="EABB22"/>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grpSp>
      <p:grpSp>
        <p:nvGrpSpPr>
          <p:cNvPr id="71" name="Group 70">
            <a:extLst>
              <a:ext uri="{FF2B5EF4-FFF2-40B4-BE49-F238E27FC236}">
                <a16:creationId xmlns:a16="http://schemas.microsoft.com/office/drawing/2014/main" id="{E944EE85-240B-81AB-2A1A-0E86EB6D6C42}"/>
              </a:ext>
            </a:extLst>
          </p:cNvPr>
          <p:cNvGrpSpPr/>
          <p:nvPr/>
        </p:nvGrpSpPr>
        <p:grpSpPr>
          <a:xfrm>
            <a:off x="6302827" y="996684"/>
            <a:ext cx="924467" cy="5002484"/>
            <a:chOff x="5426259" y="996684"/>
            <a:chExt cx="1172621" cy="5002484"/>
          </a:xfrm>
        </p:grpSpPr>
        <p:cxnSp>
          <p:nvCxnSpPr>
            <p:cNvPr id="45" name="Straight Connector 57">
              <a:extLst>
                <a:ext uri="{FF2B5EF4-FFF2-40B4-BE49-F238E27FC236}">
                  <a16:creationId xmlns:a16="http://schemas.microsoft.com/office/drawing/2014/main" id="{9EFC8227-A841-264B-7449-D03548DB6208}"/>
                </a:ext>
              </a:extLst>
            </p:cNvPr>
            <p:cNvCxnSpPr>
              <a:cxnSpLocks/>
            </p:cNvCxnSpPr>
            <p:nvPr/>
          </p:nvCxnSpPr>
          <p:spPr>
            <a:xfrm flipH="1">
              <a:off x="5426259" y="996684"/>
              <a:ext cx="112323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57">
              <a:extLst>
                <a:ext uri="{FF2B5EF4-FFF2-40B4-BE49-F238E27FC236}">
                  <a16:creationId xmlns:a16="http://schemas.microsoft.com/office/drawing/2014/main" id="{47C38C5D-3717-15DD-2B95-CDAF78487914}"/>
                </a:ext>
              </a:extLst>
            </p:cNvPr>
            <p:cNvCxnSpPr>
              <a:cxnSpLocks/>
            </p:cNvCxnSpPr>
            <p:nvPr/>
          </p:nvCxnSpPr>
          <p:spPr>
            <a:xfrm flipH="1">
              <a:off x="5554880" y="2247305"/>
              <a:ext cx="104400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57">
              <a:extLst>
                <a:ext uri="{FF2B5EF4-FFF2-40B4-BE49-F238E27FC236}">
                  <a16:creationId xmlns:a16="http://schemas.microsoft.com/office/drawing/2014/main" id="{FD382D92-EC51-BD5B-B6BB-FBCE68949476}"/>
                </a:ext>
              </a:extLst>
            </p:cNvPr>
            <p:cNvCxnSpPr>
              <a:cxnSpLocks/>
            </p:cNvCxnSpPr>
            <p:nvPr/>
          </p:nvCxnSpPr>
          <p:spPr>
            <a:xfrm flipH="1">
              <a:off x="5426259" y="3497926"/>
              <a:ext cx="112323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57">
              <a:extLst>
                <a:ext uri="{FF2B5EF4-FFF2-40B4-BE49-F238E27FC236}">
                  <a16:creationId xmlns:a16="http://schemas.microsoft.com/office/drawing/2014/main" id="{57D3DE86-4DB9-B39A-E8E7-05FBF86EC263}"/>
                </a:ext>
              </a:extLst>
            </p:cNvPr>
            <p:cNvCxnSpPr>
              <a:cxnSpLocks/>
            </p:cNvCxnSpPr>
            <p:nvPr/>
          </p:nvCxnSpPr>
          <p:spPr>
            <a:xfrm flipH="1">
              <a:off x="5554880" y="4748547"/>
              <a:ext cx="104400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7">
              <a:extLst>
                <a:ext uri="{FF2B5EF4-FFF2-40B4-BE49-F238E27FC236}">
                  <a16:creationId xmlns:a16="http://schemas.microsoft.com/office/drawing/2014/main" id="{23AE3CFC-B95A-E8AE-7CE9-393430807FC1}"/>
                </a:ext>
              </a:extLst>
            </p:cNvPr>
            <p:cNvCxnSpPr>
              <a:cxnSpLocks/>
            </p:cNvCxnSpPr>
            <p:nvPr/>
          </p:nvCxnSpPr>
          <p:spPr>
            <a:xfrm flipH="1">
              <a:off x="5426259" y="5999168"/>
              <a:ext cx="1123230"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grpSp>
      <p:sp>
        <p:nvSpPr>
          <p:cNvPr id="53" name="TextBox 52">
            <a:extLst>
              <a:ext uri="{FF2B5EF4-FFF2-40B4-BE49-F238E27FC236}">
                <a16:creationId xmlns:a16="http://schemas.microsoft.com/office/drawing/2014/main" id="{0692CAF5-8507-D6ED-FE6B-4306F77F4F13}"/>
              </a:ext>
            </a:extLst>
          </p:cNvPr>
          <p:cNvSpPr txBox="1"/>
          <p:nvPr/>
        </p:nvSpPr>
        <p:spPr>
          <a:xfrm>
            <a:off x="7289755" y="810295"/>
            <a:ext cx="4544435" cy="1169936"/>
          </a:xfrm>
          <a:prstGeom prst="rect">
            <a:avLst/>
          </a:prstGeom>
          <a:noFill/>
        </p:spPr>
        <p:txBody>
          <a:bodyPr wrap="square">
            <a:spAutoFit/>
          </a:bodyPr>
          <a:lstStyle/>
          <a:p>
            <a:pPr>
              <a:lnSpc>
                <a:spcPts val="2100"/>
              </a:lnSpc>
            </a:pPr>
            <a:r>
              <a:rPr lang="tr-TR" sz="2000" b="1" noProof="1">
                <a:solidFill>
                  <a:srgbClr val="0289AE"/>
                </a:solidFill>
              </a:rPr>
              <a:t>Konaklama sektöründeki veriler nedir </a:t>
            </a:r>
            <a:r>
              <a:rPr lang="tr-TR" sz="2000" noProof="1">
                <a:solidFill>
                  <a:srgbClr val="262626"/>
                </a:solidFill>
              </a:rPr>
              <a:t>– PMS, POS, görev çizelgeleri ve atık kayıtlarından elde edilebilen, sayılabilen, ölçülebilen veya sınıflandırılabilen bilgiler</a:t>
            </a:r>
          </a:p>
        </p:txBody>
      </p:sp>
      <p:sp>
        <p:nvSpPr>
          <p:cNvPr id="54" name="Text Placeholder 11">
            <a:extLst>
              <a:ext uri="{FF2B5EF4-FFF2-40B4-BE49-F238E27FC236}">
                <a16:creationId xmlns:a16="http://schemas.microsoft.com/office/drawing/2014/main" id="{011790A9-3323-38FA-2B69-24394B185DE0}"/>
              </a:ext>
            </a:extLst>
          </p:cNvPr>
          <p:cNvSpPr txBox="1">
            <a:spLocks/>
          </p:cNvSpPr>
          <p:nvPr/>
        </p:nvSpPr>
        <p:spPr>
          <a:xfrm>
            <a:off x="73031" y="234301"/>
            <a:ext cx="424866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Ünite 1 Özeti - Öğrendikleriniz:</a:t>
            </a:r>
            <a:br>
              <a:rPr lang="en-US" sz="3400" b="1" dirty="0">
                <a:solidFill>
                  <a:srgbClr val="262626"/>
                </a:solidFill>
                <a:latin typeface="Calibri" panose="020F0502020204030204" pitchFamily="34" charset="0"/>
                <a:cs typeface="Calibri" panose="020F0502020204030204" pitchFamily="34" charset="0"/>
              </a:rPr>
            </a:b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5" name="Straight Connector 54">
            <a:extLst>
              <a:ext uri="{FF2B5EF4-FFF2-40B4-BE49-F238E27FC236}">
                <a16:creationId xmlns:a16="http://schemas.microsoft.com/office/drawing/2014/main" id="{26B2CAD5-DC58-9C7F-E0F8-9FE47774E505}"/>
              </a:ext>
            </a:extLst>
          </p:cNvPr>
          <p:cNvCxnSpPr>
            <a:cxnSpLocks/>
          </p:cNvCxnSpPr>
          <p:nvPr/>
        </p:nvCxnSpPr>
        <p:spPr>
          <a:xfrm>
            <a:off x="0" y="1349739"/>
            <a:ext cx="4815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4DB8D233-651D-ECE0-338E-483923EAD627}"/>
              </a:ext>
            </a:extLst>
          </p:cNvPr>
          <p:cNvSpPr txBox="1"/>
          <p:nvPr/>
        </p:nvSpPr>
        <p:spPr>
          <a:xfrm>
            <a:off x="7339146" y="2203600"/>
            <a:ext cx="4495043" cy="900631"/>
          </a:xfrm>
          <a:prstGeom prst="rect">
            <a:avLst/>
          </a:prstGeom>
          <a:noFill/>
        </p:spPr>
        <p:txBody>
          <a:bodyPr wrap="square">
            <a:spAutoFit/>
          </a:bodyPr>
          <a:lstStyle/>
          <a:p>
            <a:pPr>
              <a:lnSpc>
                <a:spcPts val="2100"/>
              </a:lnSpc>
            </a:pPr>
            <a:r>
              <a:rPr lang="en-US" sz="2000" b="1" dirty="0">
                <a:solidFill>
                  <a:srgbClr val="06677F"/>
                </a:solidFill>
              </a:rPr>
              <a:t>Temel KPI'lar </a:t>
            </a:r>
            <a:r>
              <a:rPr lang="en-US" sz="2000" dirty="0">
                <a:solidFill>
                  <a:srgbClr val="262626"/>
                </a:solidFill>
              </a:rPr>
              <a:t>– Doluluk oranı, ADR, RevPAR, kişi başına ortalama harcama, kişi başına gıda israfı</a:t>
            </a:r>
          </a:p>
        </p:txBody>
      </p:sp>
      <p:sp>
        <p:nvSpPr>
          <p:cNvPr id="61" name="TextBox 60">
            <a:extLst>
              <a:ext uri="{FF2B5EF4-FFF2-40B4-BE49-F238E27FC236}">
                <a16:creationId xmlns:a16="http://schemas.microsoft.com/office/drawing/2014/main" id="{2D0EA688-BD60-540D-EBD6-D614EEB8FD95}"/>
              </a:ext>
            </a:extLst>
          </p:cNvPr>
          <p:cNvSpPr txBox="1"/>
          <p:nvPr/>
        </p:nvSpPr>
        <p:spPr>
          <a:xfrm>
            <a:off x="7339147" y="3286233"/>
            <a:ext cx="4247434" cy="1169936"/>
          </a:xfrm>
          <a:prstGeom prst="rect">
            <a:avLst/>
          </a:prstGeom>
          <a:noFill/>
        </p:spPr>
        <p:txBody>
          <a:bodyPr wrap="square">
            <a:spAutoFit/>
          </a:bodyPr>
          <a:lstStyle/>
          <a:p>
            <a:pPr>
              <a:lnSpc>
                <a:spcPts val="2100"/>
              </a:lnSpc>
            </a:pPr>
            <a:r>
              <a:rPr lang="en-US" sz="2000" b="1" dirty="0">
                <a:solidFill>
                  <a:srgbClr val="62A844"/>
                </a:solidFill>
              </a:rPr>
              <a:t>Gerçek hayattaki uygulama </a:t>
            </a:r>
            <a:r>
              <a:rPr lang="en-US" sz="2000" dirty="0">
                <a:solidFill>
                  <a:srgbClr val="262626"/>
                </a:solidFill>
              </a:rPr>
              <a:t>– Avrupa otel raporları, fiyatlandırma ve operasyonları şekillendirmek için aynı KPI'ları kullanır</a:t>
            </a:r>
          </a:p>
        </p:txBody>
      </p:sp>
      <p:sp>
        <p:nvSpPr>
          <p:cNvPr id="63" name="TextBox 62">
            <a:extLst>
              <a:ext uri="{FF2B5EF4-FFF2-40B4-BE49-F238E27FC236}">
                <a16:creationId xmlns:a16="http://schemas.microsoft.com/office/drawing/2014/main" id="{461817A0-5D18-B698-F2ED-265238112324}"/>
              </a:ext>
            </a:extLst>
          </p:cNvPr>
          <p:cNvSpPr txBox="1"/>
          <p:nvPr/>
        </p:nvSpPr>
        <p:spPr>
          <a:xfrm>
            <a:off x="7377389" y="4550868"/>
            <a:ext cx="4247434" cy="1169936"/>
          </a:xfrm>
          <a:prstGeom prst="rect">
            <a:avLst/>
          </a:prstGeom>
          <a:noFill/>
        </p:spPr>
        <p:txBody>
          <a:bodyPr wrap="square">
            <a:spAutoFit/>
          </a:bodyPr>
          <a:lstStyle/>
          <a:p>
            <a:pPr>
              <a:lnSpc>
                <a:spcPts val="2100"/>
              </a:lnSpc>
            </a:pPr>
            <a:r>
              <a:rPr lang="en-US" sz="2000" b="1" dirty="0">
                <a:solidFill>
                  <a:srgbClr val="3D8241"/>
                </a:solidFill>
              </a:rPr>
              <a:t>Veri kalitesi önemlidir </a:t>
            </a:r>
            <a:r>
              <a:rPr lang="en-US" sz="2000" dirty="0">
                <a:solidFill>
                  <a:srgbClr val="262626"/>
                </a:solidFill>
              </a:rPr>
              <a:t>– "Garbage in, garbage out" (Giren çöp, çıkan çöp) – eksik değerler, yinelenenler, imkansız sayılar</a:t>
            </a:r>
          </a:p>
        </p:txBody>
      </p:sp>
      <p:sp>
        <p:nvSpPr>
          <p:cNvPr id="65" name="TextBox 64">
            <a:extLst>
              <a:ext uri="{FF2B5EF4-FFF2-40B4-BE49-F238E27FC236}">
                <a16:creationId xmlns:a16="http://schemas.microsoft.com/office/drawing/2014/main" id="{D20F2135-E1AE-B2C6-DF09-6B9748AB9615}"/>
              </a:ext>
            </a:extLst>
          </p:cNvPr>
          <p:cNvSpPr txBox="1"/>
          <p:nvPr/>
        </p:nvSpPr>
        <p:spPr>
          <a:xfrm>
            <a:off x="7377389" y="5804297"/>
            <a:ext cx="4247434" cy="631327"/>
          </a:xfrm>
          <a:prstGeom prst="rect">
            <a:avLst/>
          </a:prstGeom>
          <a:noFill/>
        </p:spPr>
        <p:txBody>
          <a:bodyPr wrap="square">
            <a:spAutoFit/>
          </a:bodyPr>
          <a:lstStyle/>
          <a:p>
            <a:pPr>
              <a:lnSpc>
                <a:spcPts val="2100"/>
              </a:lnSpc>
            </a:pPr>
            <a:r>
              <a:rPr lang="en-US" sz="2000" b="1" dirty="0">
                <a:solidFill>
                  <a:srgbClr val="EABB22"/>
                </a:solidFill>
              </a:rPr>
              <a:t>Hata kontrolü </a:t>
            </a:r>
            <a:r>
              <a:rPr lang="en-US" sz="2000" dirty="0">
                <a:solidFill>
                  <a:srgbClr val="262626"/>
                </a:solidFill>
              </a:rPr>
              <a:t>– Gerçek otel veri tablolarında sorunları tespit etme alıştırması</a:t>
            </a:r>
          </a:p>
        </p:txBody>
      </p:sp>
      <p:sp>
        <p:nvSpPr>
          <p:cNvPr id="67" name="TextBox 26">
            <a:extLst>
              <a:ext uri="{FF2B5EF4-FFF2-40B4-BE49-F238E27FC236}">
                <a16:creationId xmlns:a16="http://schemas.microsoft.com/office/drawing/2014/main" id="{933A657C-1477-783F-D6DA-C6815BDD0E90}"/>
              </a:ext>
            </a:extLst>
          </p:cNvPr>
          <p:cNvSpPr txBox="1"/>
          <p:nvPr/>
        </p:nvSpPr>
        <p:spPr bwMode="auto">
          <a:xfrm>
            <a:off x="5434339" y="194979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68" name="TextBox 26">
            <a:extLst>
              <a:ext uri="{FF2B5EF4-FFF2-40B4-BE49-F238E27FC236}">
                <a16:creationId xmlns:a16="http://schemas.microsoft.com/office/drawing/2014/main" id="{2A81EABD-9557-7FFF-0110-FE70ACDD5356}"/>
              </a:ext>
            </a:extLst>
          </p:cNvPr>
          <p:cNvSpPr txBox="1"/>
          <p:nvPr/>
        </p:nvSpPr>
        <p:spPr bwMode="auto">
          <a:xfrm>
            <a:off x="5434339" y="3197111"/>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69" name="TextBox 26">
            <a:extLst>
              <a:ext uri="{FF2B5EF4-FFF2-40B4-BE49-F238E27FC236}">
                <a16:creationId xmlns:a16="http://schemas.microsoft.com/office/drawing/2014/main" id="{7AEF9B54-A5C3-D2FA-7D69-8E3730BC2F9C}"/>
              </a:ext>
            </a:extLst>
          </p:cNvPr>
          <p:cNvSpPr txBox="1"/>
          <p:nvPr/>
        </p:nvSpPr>
        <p:spPr bwMode="auto">
          <a:xfrm>
            <a:off x="5434339" y="444443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70" name="TextBox 26">
            <a:extLst>
              <a:ext uri="{FF2B5EF4-FFF2-40B4-BE49-F238E27FC236}">
                <a16:creationId xmlns:a16="http://schemas.microsoft.com/office/drawing/2014/main" id="{FDB87FCB-D527-0815-BC72-7EBB4F85ED94}"/>
              </a:ext>
            </a:extLst>
          </p:cNvPr>
          <p:cNvSpPr txBox="1"/>
          <p:nvPr/>
        </p:nvSpPr>
        <p:spPr bwMode="auto">
          <a:xfrm>
            <a:off x="5434339" y="5691749"/>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73" name="Rectangle 30">
            <a:extLst>
              <a:ext uri="{FF2B5EF4-FFF2-40B4-BE49-F238E27FC236}">
                <a16:creationId xmlns:a16="http://schemas.microsoft.com/office/drawing/2014/main" id="{54857EF8-14E4-9530-6DB1-32461616C71F}"/>
              </a:ext>
            </a:extLst>
          </p:cNvPr>
          <p:cNvSpPr/>
          <p:nvPr/>
        </p:nvSpPr>
        <p:spPr>
          <a:xfrm flipH="1">
            <a:off x="228638" y="1649569"/>
            <a:ext cx="4034839" cy="1631216"/>
          </a:xfrm>
          <a:prstGeom prst="rect">
            <a:avLst/>
          </a:prstGeom>
        </p:spPr>
        <p:txBody>
          <a:bodyPr wrap="square">
            <a:spAutoFit/>
          </a:bodyPr>
          <a:lstStyle/>
          <a:p>
            <a:r>
              <a:rPr lang="en-US" sz="2000" b="1" dirty="0">
                <a:solidFill>
                  <a:srgbClr val="0289AE"/>
                </a:solidFill>
              </a:rPr>
              <a:t>ECOSMART BAĞLANTISI:</a:t>
            </a:r>
            <a:br>
              <a:rPr lang="en-US" b="1" dirty="0">
                <a:solidFill>
                  <a:srgbClr val="262626"/>
                </a:solidFill>
              </a:rPr>
            </a:br>
            <a:br>
              <a:rPr lang="en-US" sz="800" dirty="0">
                <a:solidFill>
                  <a:srgbClr val="262626"/>
                </a:solidFill>
              </a:rPr>
            </a:br>
            <a:r>
              <a:rPr lang="en-US" i="1" dirty="0">
                <a:solidFill>
                  <a:srgbClr val="262626"/>
                </a:solidFill>
              </a:rPr>
              <a:t>Verilerin daha iyi kullanılması, </a:t>
            </a:r>
            <a:r>
              <a:rPr lang="en-US" b="1" i="1" dirty="0">
                <a:solidFill>
                  <a:srgbClr val="262626"/>
                </a:solidFill>
              </a:rPr>
              <a:t>kaynakların daha akıllı kullanılmasına </a:t>
            </a:r>
            <a:r>
              <a:rPr lang="en-US" i="1" dirty="0">
                <a:solidFill>
                  <a:srgbClr val="262626"/>
                </a:solidFill>
              </a:rPr>
              <a:t>ve </a:t>
            </a:r>
            <a:r>
              <a:rPr lang="en-US" b="1" i="1" dirty="0">
                <a:solidFill>
                  <a:srgbClr val="262626"/>
                </a:solidFill>
              </a:rPr>
              <a:t>misafir deneyiminin iyileştirilmesine </a:t>
            </a:r>
            <a:r>
              <a:rPr lang="en-US" i="1" dirty="0">
                <a:solidFill>
                  <a:srgbClr val="262626"/>
                </a:solidFill>
              </a:rPr>
              <a:t>destek olur (</a:t>
            </a:r>
            <a:r>
              <a:rPr lang="es-ES" dirty="0">
                <a:solidFill>
                  <a:srgbClr val="262626"/>
                </a:solidFill>
              </a:rPr>
              <a:t>Mews, 2025; STR, 2024; UNESCO-UNEVOC, 2024)</a:t>
            </a:r>
            <a:endParaRPr lang="en-US" dirty="0">
              <a:solidFill>
                <a:srgbClr val="262626"/>
              </a:solidFill>
            </a:endParaRPr>
          </a:p>
        </p:txBody>
      </p:sp>
      <p:pic>
        <p:nvPicPr>
          <p:cNvPr id="74" name="Graphic 73">
            <a:extLst>
              <a:ext uri="{FF2B5EF4-FFF2-40B4-BE49-F238E27FC236}">
                <a16:creationId xmlns:a16="http://schemas.microsoft.com/office/drawing/2014/main" id="{7E224E9F-118D-45C5-1DF6-7CDF00D380FC}"/>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3469" y="3973953"/>
            <a:ext cx="4539904" cy="2888027"/>
          </a:xfrm>
          <a:prstGeom prst="rect">
            <a:avLst/>
          </a:prstGeom>
        </p:spPr>
      </p:pic>
      <p:sp>
        <p:nvSpPr>
          <p:cNvPr id="78" name="TextBox 26">
            <a:extLst>
              <a:ext uri="{FF2B5EF4-FFF2-40B4-BE49-F238E27FC236}">
                <a16:creationId xmlns:a16="http://schemas.microsoft.com/office/drawing/2014/main" id="{E83768EA-115D-284C-C4C6-0664D0A780DC}"/>
              </a:ext>
            </a:extLst>
          </p:cNvPr>
          <p:cNvSpPr txBox="1"/>
          <p:nvPr/>
        </p:nvSpPr>
        <p:spPr bwMode="auto">
          <a:xfrm>
            <a:off x="5434339" y="702473"/>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Tree>
    <p:extLst>
      <p:ext uri="{BB962C8B-B14F-4D97-AF65-F5344CB8AC3E}">
        <p14:creationId xmlns:p14="http://schemas.microsoft.com/office/powerpoint/2010/main" val="6613603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5B8F3-05C3-78E5-07E6-6ABABC6F93C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B809B6B-54CC-F236-8106-D5B3E6881A4C}"/>
              </a:ext>
            </a:extLst>
          </p:cNvPr>
          <p:cNvSpPr/>
          <p:nvPr/>
        </p:nvSpPr>
        <p:spPr>
          <a:xfrm flipH="1" flipV="1">
            <a:off x="0" y="0"/>
            <a:ext cx="12185500" cy="153826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31C961C0-E537-711E-74C0-0F4D78E824BF}"/>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4FC2FDF1-2A9E-C85E-8EB8-34122F1CE232}"/>
              </a:ext>
            </a:extLst>
          </p:cNvPr>
          <p:cNvSpPr txBox="1">
            <a:spLocks/>
          </p:cNvSpPr>
          <p:nvPr/>
        </p:nvSpPr>
        <p:spPr>
          <a:xfrm>
            <a:off x="-6500" y="149962"/>
            <a:ext cx="7622703" cy="210091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Daha Fazla Dinle: Konaklama Sektöründe Veriye Dayalı Gelir Yönetimi</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A56414F0-65DB-BC1A-DDD1-EF91EEC52A89}"/>
              </a:ext>
            </a:extLst>
          </p:cNvPr>
          <p:cNvSpPr/>
          <p:nvPr/>
        </p:nvSpPr>
        <p:spPr>
          <a:xfrm flipH="1">
            <a:off x="273300" y="1604675"/>
            <a:ext cx="5986062" cy="3724096"/>
          </a:xfrm>
          <a:prstGeom prst="rect">
            <a:avLst/>
          </a:prstGeom>
        </p:spPr>
        <p:txBody>
          <a:bodyPr wrap="square">
            <a:spAutoFit/>
          </a:bodyPr>
          <a:lstStyle/>
          <a:p>
            <a:pPr>
              <a:buNone/>
            </a:pPr>
            <a:r>
              <a:rPr lang="en-US" sz="2200" dirty="0">
                <a:solidFill>
                  <a:srgbClr val="262626"/>
                </a:solidFill>
              </a:rPr>
              <a:t>Expedia Group. (2023). </a:t>
            </a:r>
            <a:r>
              <a:rPr lang="en-US" sz="2200" i="1" dirty="0">
                <a:solidFill>
                  <a:srgbClr val="262626"/>
                </a:solidFill>
              </a:rPr>
              <a:t>Gelenekselden Teknoloji Odaklıya: Gelir Yönetimine Bir Bakış</a:t>
            </a:r>
            <a:r>
              <a:rPr lang="en-US" sz="2200" dirty="0">
                <a:solidFill>
                  <a:srgbClr val="262626"/>
                </a:solidFill>
              </a:rPr>
              <a:t>. Powering Travel by Expedia Group.</a:t>
            </a:r>
          </a:p>
          <a:p>
            <a:pPr>
              <a:buNone/>
            </a:pPr>
            <a:endParaRPr lang="en-US" sz="2200" dirty="0">
              <a:solidFill>
                <a:srgbClr val="262626"/>
              </a:solidFill>
            </a:endParaRPr>
          </a:p>
          <a:p>
            <a:pPr>
              <a:buNone/>
            </a:pPr>
            <a:r>
              <a:rPr lang="en-US" b="1" i="1" dirty="0">
                <a:solidFill>
                  <a:srgbClr val="262626"/>
                </a:solidFill>
                <a:hlinkClick r:id="rId4">
                  <a:extLst>
                    <a:ext uri="{A12FA001-AC4F-418D-AE19-62706E023703}">
                      <ahyp:hlinkClr xmlns:ahyp="http://schemas.microsoft.com/office/drawing/2018/hyperlinkcolor" val="tx"/>
                    </a:ext>
                  </a:extLst>
                </a:hlinkClick>
              </a:rPr>
              <a:t>https://open.Spotify.com/episode/1nxut1HJcLcCrIUUgsdKyO</a:t>
            </a:r>
            <a:endParaRPr lang="en-US" b="1" i="1" dirty="0">
              <a:solidFill>
                <a:srgbClr val="262626"/>
              </a:solidFill>
            </a:endParaRPr>
          </a:p>
          <a:p>
            <a:pPr>
              <a:buNone/>
            </a:pPr>
            <a:endParaRPr lang="en-US" dirty="0">
              <a:solidFill>
                <a:srgbClr val="262626"/>
              </a:solidFill>
            </a:endParaRPr>
          </a:p>
          <a:p>
            <a:pPr>
              <a:buNone/>
            </a:pPr>
            <a:r>
              <a:rPr lang="tr-TR" noProof="1">
                <a:solidFill>
                  <a:srgbClr val="262626"/>
                </a:solidFill>
              </a:rPr>
              <a:t>Bu podcast bölümünde, otellerin fiyatlarını belirlemek ve talebi yönetmek için verileri ve doluluk oranını, ortalama günlük fiyat ve RevPAR gibi KPI'ların nasıl kullanıldığı ele alınmaktadır. Gelir ekiplerinin modern konaklama sektöründe içgüdüye dayalı kararlardan veriye dayalı stratejilere nasıl geçtiğine dair pratik bir bakış sunmaktadır.</a:t>
            </a:r>
            <a:endParaRPr lang="tr-TR" i="1" noProof="1">
              <a:solidFill>
                <a:srgbClr val="262626"/>
              </a:solidFill>
            </a:endParaRPr>
          </a:p>
        </p:txBody>
      </p:sp>
      <p:pic>
        <p:nvPicPr>
          <p:cNvPr id="15" name="Picture 14">
            <a:extLst>
              <a:ext uri="{FF2B5EF4-FFF2-40B4-BE49-F238E27FC236}">
                <a16:creationId xmlns:a16="http://schemas.microsoft.com/office/drawing/2014/main" id="{BA3BF307-F59D-3942-CD73-5B63E0FE3CA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a:off x="5834250" y="1023960"/>
            <a:ext cx="6347083" cy="4885527"/>
          </a:xfrm>
          <a:prstGeom prst="rect">
            <a:avLst/>
          </a:prstGeom>
        </p:spPr>
      </p:pic>
      <p:pic>
        <p:nvPicPr>
          <p:cNvPr id="16" name="Picture 15">
            <a:hlinkClick r:id="rId4"/>
            <a:extLst>
              <a:ext uri="{FF2B5EF4-FFF2-40B4-BE49-F238E27FC236}">
                <a16:creationId xmlns:a16="http://schemas.microsoft.com/office/drawing/2014/main" id="{39467135-0A8F-4F2D-AA32-CE202FA02E3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44" r="9096"/>
          <a:stretch>
            <a:fillRect/>
          </a:stretch>
        </p:blipFill>
        <p:spPr>
          <a:xfrm>
            <a:off x="7370786" y="1435259"/>
            <a:ext cx="4821214" cy="3724096"/>
          </a:xfrm>
          <a:prstGeom prst="rect">
            <a:avLst/>
          </a:prstGeom>
        </p:spPr>
      </p:pic>
      <p:grpSp>
        <p:nvGrpSpPr>
          <p:cNvPr id="17" name="Group 16">
            <a:extLst>
              <a:ext uri="{FF2B5EF4-FFF2-40B4-BE49-F238E27FC236}">
                <a16:creationId xmlns:a16="http://schemas.microsoft.com/office/drawing/2014/main" id="{C656426E-96CA-8E4A-F440-1CABC54E3469}"/>
              </a:ext>
            </a:extLst>
          </p:cNvPr>
          <p:cNvGrpSpPr/>
          <p:nvPr/>
        </p:nvGrpSpPr>
        <p:grpSpPr>
          <a:xfrm rot="21145702">
            <a:off x="9649466" y="5087643"/>
            <a:ext cx="1456095" cy="1406604"/>
            <a:chOff x="7777737" y="4274827"/>
            <a:chExt cx="1456095" cy="1406604"/>
          </a:xfrm>
        </p:grpSpPr>
        <p:sp>
          <p:nvSpPr>
            <p:cNvPr id="18" name="Oval 17">
              <a:extLst>
                <a:ext uri="{FF2B5EF4-FFF2-40B4-BE49-F238E27FC236}">
                  <a16:creationId xmlns:a16="http://schemas.microsoft.com/office/drawing/2014/main" id="{241262E5-40AF-54B3-F652-E4B713905AD4}"/>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A6E7F74-7BBC-DB54-5C0C-AC38A8DC3CD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874436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3E832-DF68-C736-5EC3-6A4EE06A2DB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349724C-4BE9-2474-2C73-B66F57256451}"/>
              </a:ext>
            </a:extLst>
          </p:cNvPr>
          <p:cNvSpPr>
            <a:spLocks noGrp="1"/>
          </p:cNvSpPr>
          <p:nvPr>
            <p:ph type="body" sz="quarter" idx="16"/>
          </p:nvPr>
        </p:nvSpPr>
        <p:spPr>
          <a:xfrm>
            <a:off x="4210116" y="808106"/>
            <a:ext cx="7981884" cy="5873750"/>
          </a:xfrm>
        </p:spPr>
        <p:txBody>
          <a:bodyPr>
            <a:normAutofit/>
          </a:bodyPr>
          <a:lstStyle/>
          <a:p>
            <a:pPr fontAlgn="t">
              <a:lnSpc>
                <a:spcPts val="4960"/>
              </a:lnSpc>
              <a:spcBef>
                <a:spcPts val="0"/>
              </a:spcBef>
            </a:pPr>
            <a:r>
              <a:rPr lang="en-IE" sz="5200" b="1" dirty="0"/>
              <a:t>Elektronik Tablolarda Konaklama Sektörü Verileriyle Çalışma</a:t>
            </a:r>
          </a:p>
          <a:p>
            <a:pPr fontAlgn="t">
              <a:lnSpc>
                <a:spcPts val="4960"/>
              </a:lnSpc>
              <a:spcBef>
                <a:spcPts val="0"/>
              </a:spcBef>
            </a:pPr>
            <a:endParaRPr lang="en-IE" b="1" dirty="0"/>
          </a:p>
          <a:p>
            <a:pPr>
              <a:lnSpc>
                <a:spcPts val="2580"/>
              </a:lnSpc>
              <a:spcBef>
                <a:spcPts val="0"/>
              </a:spcBef>
            </a:pPr>
            <a:r>
              <a:rPr lang="tr-TR" sz="2400" noProof="1"/>
              <a:t>Bu ünitede kavramlardan sistematik veri çalışmasına geçeceksiniz. Elektronik tabloları kullanarak konaklama veri setlerini yapılandıracak, temel hesaplamaları uygulayacak ve sonuçları net bir şekilde sunacaksınız. Uzun rakam tablolarını anahtar rakamlara ve görsellere dönüştürerek, Eco Smart Hospitality'de kanıta dayalı ve sürdürülebilir kararlar almak için gerekli dijital becerilerinizi güçlendireceksiniz.</a:t>
            </a:r>
          </a:p>
          <a:p>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FAF5A92F-DF2A-5831-2DA4-E02DF8DDD3F2}"/>
              </a:ext>
            </a:extLst>
          </p:cNvPr>
          <p:cNvSpPr>
            <a:spLocks noGrp="1"/>
          </p:cNvSpPr>
          <p:nvPr>
            <p:ph type="body" sz="quarter" idx="17"/>
          </p:nvPr>
        </p:nvSpPr>
        <p:spPr>
          <a:xfrm>
            <a:off x="1866660" y="1579721"/>
            <a:ext cx="2066906" cy="582221"/>
          </a:xfrm>
        </p:spPr>
        <p:txBody>
          <a:bodyPr/>
          <a:lstStyle/>
          <a:p>
            <a:r>
              <a:rPr lang="en-US" sz="12000" b="1" dirty="0">
                <a:cs typeface="Times New Roman" panose="02020603050405020304" pitchFamily="18" charset="0"/>
              </a:rPr>
              <a:t>02</a:t>
            </a:r>
          </a:p>
        </p:txBody>
      </p:sp>
      <p:sp>
        <p:nvSpPr>
          <p:cNvPr id="3" name="TextBox 2">
            <a:extLst>
              <a:ext uri="{FF2B5EF4-FFF2-40B4-BE49-F238E27FC236}">
                <a16:creationId xmlns:a16="http://schemas.microsoft.com/office/drawing/2014/main" id="{01CC3DAA-4ACE-DDE6-2CA1-4FF9F3C03032}"/>
              </a:ext>
            </a:extLst>
          </p:cNvPr>
          <p:cNvSpPr txBox="1"/>
          <p:nvPr/>
        </p:nvSpPr>
        <p:spPr>
          <a:xfrm>
            <a:off x="126862" y="1965435"/>
            <a:ext cx="2206625" cy="923330"/>
          </a:xfrm>
          <a:prstGeom prst="rect">
            <a:avLst/>
          </a:prstGeom>
          <a:noFill/>
        </p:spPr>
        <p:txBody>
          <a:bodyPr wrap="square">
            <a:spAutoFit/>
          </a:bodyPr>
          <a:lstStyle/>
          <a:p>
            <a:r>
              <a:rPr lang="en-IE" sz="5400" b="1" dirty="0">
                <a:solidFill>
                  <a:srgbClr val="0289AE"/>
                </a:solidFill>
              </a:rPr>
              <a:t>ÜNİTE</a:t>
            </a:r>
            <a:endParaRPr lang="en-US" sz="5400" dirty="0">
              <a:solidFill>
                <a:srgbClr val="0289AE"/>
              </a:solidFill>
            </a:endParaRPr>
          </a:p>
        </p:txBody>
      </p:sp>
    </p:spTree>
    <p:extLst>
      <p:ext uri="{BB962C8B-B14F-4D97-AF65-F5344CB8AC3E}">
        <p14:creationId xmlns:p14="http://schemas.microsoft.com/office/powerpoint/2010/main" val="3854738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672F6-4AD5-6EDC-7677-9E9DCDF2DC3F}"/>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B1663719-B120-58B9-012C-449312EF0AAB}"/>
              </a:ext>
            </a:extLst>
          </p:cNvPr>
          <p:cNvPicPr>
            <a:picLocks noChangeAspect="1"/>
          </p:cNvPicPr>
          <p:nvPr/>
        </p:nvPicPr>
        <p:blipFill>
          <a:blip>
            <a:extLst>
              <a:ext uri="{96DAC541-7B7A-43D3-8B79-37D633B846F1}">
                <asvg:svgBlip xmlns:asvg="http://schemas.microsoft.com/office/drawing/2016/SVG/main" r:embed="rId3"/>
              </a:ext>
            </a:extLst>
          </a:blip>
          <a:srcRect l="49952" t="41010" r="28995" b="44546"/>
          <a:stretch/>
        </p:blipFill>
        <p:spPr>
          <a:xfrm rot="7493268">
            <a:off x="18494722" y="-2497889"/>
            <a:ext cx="5325749" cy="5173579"/>
          </a:xfrm>
          <a:prstGeom prst="rect">
            <a:avLst/>
          </a:prstGeom>
        </p:spPr>
      </p:pic>
      <p:sp>
        <p:nvSpPr>
          <p:cNvPr id="4" name="Text Placeholder 11">
            <a:extLst>
              <a:ext uri="{FF2B5EF4-FFF2-40B4-BE49-F238E27FC236}">
                <a16:creationId xmlns:a16="http://schemas.microsoft.com/office/drawing/2014/main" id="{176B0E92-81FF-11BA-8930-C62E6A0D4730}"/>
              </a:ext>
            </a:extLst>
          </p:cNvPr>
          <p:cNvSpPr txBox="1">
            <a:spLocks/>
          </p:cNvSpPr>
          <p:nvPr/>
        </p:nvSpPr>
        <p:spPr>
          <a:xfrm>
            <a:off x="440146" y="252216"/>
            <a:ext cx="425261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 veri setleriyle çalışma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D61FBF16-F799-06C8-D28F-B15DE6C7DD4B}"/>
              </a:ext>
            </a:extLst>
          </p:cNvPr>
          <p:cNvCxnSpPr>
            <a:cxnSpLocks/>
          </p:cNvCxnSpPr>
          <p:nvPr/>
        </p:nvCxnSpPr>
        <p:spPr>
          <a:xfrm>
            <a:off x="0" y="1428818"/>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30">
            <a:extLst>
              <a:ext uri="{FF2B5EF4-FFF2-40B4-BE49-F238E27FC236}">
                <a16:creationId xmlns:a16="http://schemas.microsoft.com/office/drawing/2014/main" id="{7A28E6D5-BD2E-1D53-FD1C-429F5C2CC176}"/>
              </a:ext>
            </a:extLst>
          </p:cNvPr>
          <p:cNvSpPr/>
          <p:nvPr/>
        </p:nvSpPr>
        <p:spPr>
          <a:xfrm flipH="1">
            <a:off x="586944" y="2997356"/>
            <a:ext cx="9867600" cy="2492990"/>
          </a:xfrm>
          <a:prstGeom prst="rect">
            <a:avLst/>
          </a:prstGeom>
        </p:spPr>
        <p:txBody>
          <a:bodyPr wrap="square" numCol="2" spcCol="252000">
            <a:spAutoFit/>
          </a:bodyPr>
          <a:lstStyle/>
          <a:p>
            <a:pPr algn="ctr">
              <a:buClr>
                <a:srgbClr val="62A844"/>
              </a:buClr>
            </a:pPr>
            <a:r>
              <a:rPr lang="en-US" sz="2000" b="1" dirty="0">
                <a:solidFill>
                  <a:srgbClr val="0289AE"/>
                </a:solidFill>
              </a:rPr>
              <a:t>HESAP TABLOLARI STANDARTTIR </a:t>
            </a:r>
          </a:p>
          <a:p>
            <a:pPr algn="ctr">
              <a:buClr>
                <a:srgbClr val="62A844"/>
              </a:buClr>
            </a:pPr>
            <a:r>
              <a:rPr lang="en-US" sz="2000" b="1" dirty="0">
                <a:solidFill>
                  <a:srgbClr val="0289AE"/>
                </a:solidFill>
              </a:rPr>
              <a:t>ANALİZ ARACIDIR:</a:t>
            </a:r>
          </a:p>
          <a:p>
            <a:pPr>
              <a:buClr>
                <a:srgbClr val="62A844"/>
              </a:buClr>
            </a:pPr>
            <a:endParaRPr lang="en-US" sz="800" b="1"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Günlük gelir raporları</a:t>
            </a:r>
          </a:p>
          <a:p>
            <a:pPr marL="285750" indent="-285750">
              <a:buClr>
                <a:srgbClr val="62A844"/>
              </a:buClr>
              <a:buFont typeface="Arial" panose="020B0604020202020204" pitchFamily="34" charset="0"/>
              <a:buChar char="•"/>
            </a:pPr>
            <a:r>
              <a:rPr lang="en-US" dirty="0">
                <a:solidFill>
                  <a:srgbClr val="262626"/>
                </a:solidFill>
              </a:rPr>
              <a:t>Günlük gelir raporları</a:t>
            </a:r>
          </a:p>
          <a:p>
            <a:pPr marL="285750" indent="-285750">
              <a:buClr>
                <a:srgbClr val="62A844"/>
              </a:buClr>
              <a:buFont typeface="Arial" panose="020B0604020202020204" pitchFamily="34" charset="0"/>
              <a:buChar char="•"/>
            </a:pPr>
            <a:r>
              <a:rPr lang="en-US" dirty="0">
                <a:solidFill>
                  <a:srgbClr val="262626"/>
                </a:solidFill>
              </a:rPr>
              <a:t>Vardiya ve personel verileri</a:t>
            </a:r>
          </a:p>
          <a:p>
            <a:pPr marL="285750" indent="-285750">
              <a:buClr>
                <a:srgbClr val="62A844"/>
              </a:buClr>
              <a:buFont typeface="Arial" panose="020B0604020202020204" pitchFamily="34" charset="0"/>
              <a:buChar char="•"/>
            </a:pPr>
            <a:r>
              <a:rPr lang="en-US" dirty="0">
                <a:solidFill>
                  <a:srgbClr val="262626"/>
                </a:solidFill>
              </a:rPr>
              <a:t>Sürdürülebilirlik kayıtları</a:t>
            </a:r>
          </a:p>
          <a:p>
            <a:pPr marL="285750" indent="-285750">
              <a:buClr>
                <a:srgbClr val="62A844"/>
              </a:buClr>
              <a:buFont typeface="Arial" panose="020B0604020202020204" pitchFamily="34" charset="0"/>
              <a:buChar char="•"/>
            </a:pPr>
            <a:endParaRPr lang="en-US" dirty="0">
              <a:solidFill>
                <a:srgbClr val="262626"/>
              </a:solidFill>
            </a:endParaRPr>
          </a:p>
          <a:p>
            <a:pPr algn="just">
              <a:buClr>
                <a:srgbClr val="62A844"/>
              </a:buClr>
            </a:pPr>
            <a:endParaRPr lang="en-US" dirty="0">
              <a:solidFill>
                <a:srgbClr val="262626"/>
              </a:solidFill>
            </a:endParaRPr>
          </a:p>
          <a:p>
            <a:pPr algn="ctr">
              <a:buClr>
                <a:srgbClr val="62A844"/>
              </a:buClr>
            </a:pPr>
            <a:r>
              <a:rPr lang="en-US" sz="2000" b="1" dirty="0">
                <a:solidFill>
                  <a:srgbClr val="0289AE"/>
                </a:solidFill>
              </a:rPr>
              <a:t>NE ÖĞRENECEKSİNİZ:</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Yapıyı okuyun </a:t>
            </a:r>
            <a:r>
              <a:rPr lang="en-US" dirty="0">
                <a:solidFill>
                  <a:srgbClr val="262626"/>
                </a:solidFill>
              </a:rPr>
              <a:t>– Her bir alanın neyi temsil ettiğini anlayın</a:t>
            </a:r>
          </a:p>
          <a:p>
            <a:pPr marL="285750" indent="-285750">
              <a:buClr>
                <a:srgbClr val="62A844"/>
              </a:buClr>
              <a:buFont typeface="Arial" panose="020B0604020202020204" pitchFamily="34" charset="0"/>
              <a:buChar char="•"/>
            </a:pPr>
            <a:r>
              <a:rPr lang="en-US" b="1" dirty="0">
                <a:solidFill>
                  <a:srgbClr val="262626"/>
                </a:solidFill>
              </a:rPr>
              <a:t>Verileri hazırlayın </a:t>
            </a:r>
            <a:r>
              <a:rPr lang="en-US" dirty="0">
                <a:solidFill>
                  <a:srgbClr val="262626"/>
                </a:solidFill>
              </a:rPr>
              <a:t>– KPI hesaplamaları için </a:t>
            </a:r>
            <a:r>
              <a:rPr lang="en-US" b="1" dirty="0">
                <a:solidFill>
                  <a:srgbClr val="262626"/>
                </a:solidFill>
              </a:rPr>
              <a:t>verileri </a:t>
            </a:r>
            <a:r>
              <a:rPr lang="en-US" dirty="0">
                <a:solidFill>
                  <a:srgbClr val="262626"/>
                </a:solidFill>
              </a:rPr>
              <a:t>temizleyin ve düzenleyin</a:t>
            </a:r>
          </a:p>
          <a:p>
            <a:pPr marL="285750" indent="-285750">
              <a:buClr>
                <a:srgbClr val="62A844"/>
              </a:buClr>
              <a:buFont typeface="Arial" panose="020B0604020202020204" pitchFamily="34" charset="0"/>
              <a:buChar char="•"/>
            </a:pPr>
            <a:r>
              <a:rPr lang="en-US" b="1" dirty="0">
                <a:solidFill>
                  <a:srgbClr val="262626"/>
                </a:solidFill>
              </a:rPr>
              <a:t>1</a:t>
            </a:r>
            <a:r>
              <a:rPr lang="en-US" dirty="0">
                <a:solidFill>
                  <a:srgbClr val="262626"/>
                </a:solidFill>
              </a:rPr>
              <a:t>.</a:t>
            </a:r>
            <a:r>
              <a:rPr lang="en-US" b="1" dirty="0">
                <a:solidFill>
                  <a:srgbClr val="262626"/>
                </a:solidFill>
              </a:rPr>
              <a:t> Üniteye bağlanın </a:t>
            </a:r>
            <a:r>
              <a:rPr lang="en-US" dirty="0">
                <a:solidFill>
                  <a:srgbClr val="262626"/>
                </a:solidFill>
              </a:rPr>
              <a:t>– Zaten bildiğiniz KPI'ları hesaplayın: doluluk oranı, ADR, RevPAR, kişi başına ortalama harcama</a:t>
            </a:r>
          </a:p>
        </p:txBody>
      </p:sp>
      <p:sp>
        <p:nvSpPr>
          <p:cNvPr id="16" name="Rounded Rectangle 15">
            <a:extLst>
              <a:ext uri="{FF2B5EF4-FFF2-40B4-BE49-F238E27FC236}">
                <a16:creationId xmlns:a16="http://schemas.microsoft.com/office/drawing/2014/main" id="{72FE0CBC-78BC-A8DD-062B-0BB2B2B06AFB}"/>
              </a:ext>
            </a:extLst>
          </p:cNvPr>
          <p:cNvSpPr/>
          <p:nvPr/>
        </p:nvSpPr>
        <p:spPr>
          <a:xfrm>
            <a:off x="6806647" y="5941848"/>
            <a:ext cx="4563719" cy="377344"/>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8F705325-A9A6-4C6B-1C9B-A817FB43D559}"/>
              </a:ext>
            </a:extLst>
          </p:cNvPr>
          <p:cNvSpPr txBox="1"/>
          <p:nvPr/>
        </p:nvSpPr>
        <p:spPr>
          <a:xfrm>
            <a:off x="6978803" y="602743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8" name="TextBox 17">
            <a:extLst>
              <a:ext uri="{FF2B5EF4-FFF2-40B4-BE49-F238E27FC236}">
                <a16:creationId xmlns:a16="http://schemas.microsoft.com/office/drawing/2014/main" id="{BCB2BD6B-F3C4-331A-B752-AC65F276D1EE}"/>
              </a:ext>
            </a:extLst>
          </p:cNvPr>
          <p:cNvSpPr txBox="1"/>
          <p:nvPr/>
        </p:nvSpPr>
        <p:spPr>
          <a:xfrm>
            <a:off x="7734803" y="6027435"/>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M1</a:t>
            </a:r>
            <a:endParaRPr sz="1400" b="1" i="0" dirty="0">
              <a:solidFill>
                <a:srgbClr val="262626"/>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8FBD8178-C12E-D492-913D-B7E234405048}"/>
              </a:ext>
            </a:extLst>
          </p:cNvPr>
          <p:cNvSpPr txBox="1"/>
          <p:nvPr/>
        </p:nvSpPr>
        <p:spPr>
          <a:xfrm>
            <a:off x="8409619" y="6027435"/>
            <a:ext cx="349200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Konaklama Sektöründe Yapay Zeka</a:t>
            </a:r>
          </a:p>
        </p:txBody>
      </p:sp>
      <p:pic>
        <p:nvPicPr>
          <p:cNvPr id="24" name="Graphic 23">
            <a:extLst>
              <a:ext uri="{FF2B5EF4-FFF2-40B4-BE49-F238E27FC236}">
                <a16:creationId xmlns:a16="http://schemas.microsoft.com/office/drawing/2014/main" id="{26DE82B9-1AD7-E3B9-5CBC-3DEB77038937}"/>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6442347" y="0"/>
            <a:ext cx="5749653" cy="3657600"/>
          </a:xfrm>
          <a:prstGeom prst="rect">
            <a:avLst/>
          </a:prstGeom>
        </p:spPr>
      </p:pic>
      <p:sp>
        <p:nvSpPr>
          <p:cNvPr id="25" name="Rounded Rectangle 24">
            <a:extLst>
              <a:ext uri="{FF2B5EF4-FFF2-40B4-BE49-F238E27FC236}">
                <a16:creationId xmlns:a16="http://schemas.microsoft.com/office/drawing/2014/main" id="{92C86C5D-5FD8-9F21-C417-208B095D95DB}"/>
              </a:ext>
            </a:extLst>
          </p:cNvPr>
          <p:cNvSpPr/>
          <p:nvPr/>
        </p:nvSpPr>
        <p:spPr>
          <a:xfrm>
            <a:off x="5906022" y="689126"/>
            <a:ext cx="5495958" cy="1479384"/>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0">
            <a:extLst>
              <a:ext uri="{FF2B5EF4-FFF2-40B4-BE49-F238E27FC236}">
                <a16:creationId xmlns:a16="http://schemas.microsoft.com/office/drawing/2014/main" id="{7C48B284-D97B-48AF-DB42-DC4EBDC92EAA}"/>
              </a:ext>
            </a:extLst>
          </p:cNvPr>
          <p:cNvSpPr/>
          <p:nvPr/>
        </p:nvSpPr>
        <p:spPr>
          <a:xfrm flipH="1">
            <a:off x="6095497" y="744482"/>
            <a:ext cx="5117008" cy="1077218"/>
          </a:xfrm>
          <a:prstGeom prst="rect">
            <a:avLst/>
          </a:prstGeom>
        </p:spPr>
        <p:txBody>
          <a:bodyPr wrap="square">
            <a:spAutoFit/>
          </a:bodyPr>
          <a:lstStyle/>
          <a:p>
            <a:pPr algn="ctr"/>
            <a:r>
              <a:rPr lang="en-US" sz="2000" b="1" dirty="0">
                <a:solidFill>
                  <a:srgbClr val="0289AE"/>
                </a:solidFill>
              </a:rPr>
              <a:t>ÖNEMLİ BİLGİ:</a:t>
            </a:r>
          </a:p>
          <a:p>
            <a:pPr algn="ctr"/>
            <a:br>
              <a:rPr lang="en-US" sz="800" dirty="0"/>
            </a:br>
            <a:r>
              <a:rPr lang="en-US" i="1" dirty="0">
                <a:solidFill>
                  <a:srgbClr val="262626"/>
                </a:solidFill>
              </a:rPr>
              <a:t>Hesap tablosu becerileri, ham verileri işletmeniz için </a:t>
            </a:r>
            <a:r>
              <a:rPr lang="en-US" b="1" i="1" dirty="0">
                <a:solidFill>
                  <a:srgbClr val="262626"/>
                </a:solidFill>
              </a:rPr>
              <a:t>eyleme geçirilebilir içgörülere</a:t>
            </a:r>
            <a:r>
              <a:rPr lang="en-US" i="1" dirty="0">
                <a:solidFill>
                  <a:srgbClr val="262626"/>
                </a:solidFill>
              </a:rPr>
              <a:t> dönüştürür (</a:t>
            </a:r>
            <a:r>
              <a:rPr lang="en-US" dirty="0">
                <a:solidFill>
                  <a:srgbClr val="262626"/>
                </a:solidFill>
              </a:rPr>
              <a:t>UNESCO-UNEVOC, 2024).</a:t>
            </a:r>
          </a:p>
        </p:txBody>
      </p:sp>
    </p:spTree>
    <p:extLst>
      <p:ext uri="{BB962C8B-B14F-4D97-AF65-F5344CB8AC3E}">
        <p14:creationId xmlns:p14="http://schemas.microsoft.com/office/powerpoint/2010/main" val="3771733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86529016-3151-8E2A-6E2E-73DEDFABFED0}"/>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sp>
        <p:nvSpPr>
          <p:cNvPr id="10" name="Rounded Rectangle 9">
            <a:extLst>
              <a:ext uri="{FF2B5EF4-FFF2-40B4-BE49-F238E27FC236}">
                <a16:creationId xmlns:a16="http://schemas.microsoft.com/office/drawing/2014/main" id="{870AC350-9271-0D1D-592C-82F12771ED4E}"/>
              </a:ext>
            </a:extLst>
          </p:cNvPr>
          <p:cNvSpPr/>
          <p:nvPr/>
        </p:nvSpPr>
        <p:spPr>
          <a:xfrm>
            <a:off x="5906022" y="847208"/>
            <a:ext cx="5495958" cy="1233143"/>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8B1D246-AAE5-902A-E526-BCEF57AFF332}"/>
              </a:ext>
            </a:extLst>
          </p:cNvPr>
          <p:cNvSpPr txBox="1"/>
          <p:nvPr/>
        </p:nvSpPr>
        <p:spPr>
          <a:xfrm>
            <a:off x="12896382" y="271582"/>
            <a:ext cx="10599174" cy="6586418"/>
          </a:xfrm>
          <a:prstGeom prst="rect">
            <a:avLst/>
          </a:prstGeom>
          <a:noFill/>
        </p:spPr>
        <p:txBody>
          <a:bodyPr wrap="square">
            <a:spAutoFit/>
          </a:bodyPr>
          <a:lstStyle/>
          <a:p>
            <a:pPr algn="ctr"/>
            <a:r>
              <a:rPr lang="en-US" sz="2800" b="1" dirty="0"/>
              <a:t>Etkinlik: Oda-gece veri setini inceleme</a:t>
            </a:r>
          </a:p>
          <a:p>
            <a:br>
              <a:rPr lang="en-US" sz="2200" dirty="0"/>
            </a:br>
            <a:r>
              <a:rPr lang="en-US" sz="2200" dirty="0">
                <a:solidFill>
                  <a:srgbClr val="262626"/>
                </a:solidFill>
              </a:rPr>
              <a:t>Bir Mülk Yönetim Sisteminden</a:t>
            </a:r>
            <a:r>
              <a:rPr lang="en-US" sz="2200" b="1" dirty="0">
                <a:solidFill>
                  <a:srgbClr val="262626"/>
                </a:solidFill>
              </a:rPr>
              <a:t> 14 günlük</a:t>
            </a:r>
            <a:r>
              <a:rPr lang="en-US" sz="2200" dirty="0">
                <a:solidFill>
                  <a:srgbClr val="262626"/>
                </a:solidFill>
              </a:rPr>
              <a:t> bir </a:t>
            </a:r>
            <a:r>
              <a:rPr lang="en-US" sz="2200" b="1" dirty="0">
                <a:solidFill>
                  <a:srgbClr val="262626"/>
                </a:solidFill>
              </a:rPr>
              <a:t>dönem </a:t>
            </a:r>
            <a:r>
              <a:rPr lang="en-US" sz="2200" dirty="0">
                <a:solidFill>
                  <a:srgbClr val="262626"/>
                </a:solidFill>
              </a:rPr>
              <a:t>için dışa aktarılmış küçük bir oda-gece veri seti alırsınız.</a:t>
            </a:r>
            <a:br>
              <a:rPr lang="en-US" sz="2200" dirty="0"/>
            </a:br>
            <a:endParaRPr lang="en-US" sz="2200" dirty="0"/>
          </a:p>
          <a:p>
            <a:r>
              <a:rPr lang="en-US" sz="2200" b="1" dirty="0"/>
              <a:t>VERİ SETİ ŞUNLARI İÇERİR:</a:t>
            </a:r>
            <a:endParaRPr lang="en-US" sz="2200" dirty="0"/>
          </a:p>
          <a:p>
            <a:pPr marL="285750" indent="-285750">
              <a:buFont typeface="Wingdings" panose="05000000000000000000" pitchFamily="2" charset="2"/>
              <a:buChar char="q"/>
            </a:pPr>
            <a:r>
              <a:rPr lang="en-US" sz="2000" b="1" dirty="0">
                <a:solidFill>
                  <a:srgbClr val="262626"/>
                </a:solidFill>
              </a:rPr>
              <a:t>Tarih </a:t>
            </a:r>
            <a:r>
              <a:rPr lang="en-US" sz="2000" dirty="0">
                <a:solidFill>
                  <a:srgbClr val="262626"/>
                </a:solidFill>
              </a:rPr>
              <a:t>– Konaklamanın gerçekleştiği tarih</a:t>
            </a:r>
          </a:p>
          <a:p>
            <a:pPr marL="285750" indent="-285750">
              <a:buFont typeface="Wingdings" panose="05000000000000000000" pitchFamily="2" charset="2"/>
              <a:buChar char="q"/>
            </a:pPr>
            <a:r>
              <a:rPr lang="en-US" sz="2000" b="1" dirty="0">
                <a:solidFill>
                  <a:srgbClr val="262626"/>
                </a:solidFill>
              </a:rPr>
              <a:t>Mevcut Odalar </a:t>
            </a:r>
            <a:r>
              <a:rPr lang="en-US" sz="2000" dirty="0">
                <a:solidFill>
                  <a:srgbClr val="262626"/>
                </a:solidFill>
              </a:rPr>
              <a:t>– Tesisteki toplam oda sayısı</a:t>
            </a:r>
          </a:p>
          <a:p>
            <a:pPr marL="285750" indent="-285750">
              <a:buFont typeface="Wingdings" panose="05000000000000000000" pitchFamily="2" charset="2"/>
              <a:buChar char="q"/>
            </a:pPr>
            <a:r>
              <a:rPr lang="en-US" sz="2000" b="1" dirty="0">
                <a:solidFill>
                  <a:srgbClr val="262626"/>
                </a:solidFill>
              </a:rPr>
              <a:t>Satılan Odalar </a:t>
            </a:r>
            <a:r>
              <a:rPr lang="en-US" sz="2000" dirty="0">
                <a:solidFill>
                  <a:srgbClr val="262626"/>
                </a:solidFill>
              </a:rPr>
              <a:t>– Her gece dolmuş odalar</a:t>
            </a:r>
          </a:p>
          <a:p>
            <a:pPr marL="285750" indent="-285750">
              <a:buFont typeface="Wingdings" panose="05000000000000000000" pitchFamily="2" charset="2"/>
              <a:buChar char="q"/>
            </a:pPr>
            <a:r>
              <a:rPr lang="en-US" sz="2000" b="1" dirty="0">
                <a:solidFill>
                  <a:srgbClr val="262626"/>
                </a:solidFill>
              </a:rPr>
              <a:t>Oda Geliri (€) </a:t>
            </a:r>
            <a:r>
              <a:rPr lang="en-US" sz="2000" dirty="0">
                <a:solidFill>
                  <a:srgbClr val="262626"/>
                </a:solidFill>
              </a:rPr>
              <a:t>– Odalardan elde edilen toplam gelir</a:t>
            </a:r>
          </a:p>
          <a:p>
            <a:pPr marL="285750" indent="-285750">
              <a:buFont typeface="Wingdings" panose="05000000000000000000" pitchFamily="2" charset="2"/>
              <a:buChar char="q"/>
            </a:pPr>
            <a:r>
              <a:rPr lang="en-US" sz="2000" b="1" dirty="0">
                <a:solidFill>
                  <a:srgbClr val="262626"/>
                </a:solidFill>
              </a:rPr>
              <a:t>ADR </a:t>
            </a:r>
            <a:r>
              <a:rPr lang="en-US" sz="2000" dirty="0">
                <a:solidFill>
                  <a:srgbClr val="262626"/>
                </a:solidFill>
              </a:rPr>
              <a:t>– Ortalama Günlük Fiyat (zaten hesaplanmıştır)</a:t>
            </a:r>
          </a:p>
          <a:p>
            <a:br>
              <a:rPr lang="en-US" sz="2200" b="1" dirty="0"/>
            </a:br>
            <a:r>
              <a:rPr lang="en-US" sz="2200" b="1" dirty="0"/>
              <a:t>GÖREVİNİZ:</a:t>
            </a:r>
            <a:endParaRPr lang="en-US" sz="2200" dirty="0"/>
          </a:p>
          <a:p>
            <a:pPr marL="285750" indent="-285750">
              <a:buFont typeface="Wingdings" panose="05000000000000000000" pitchFamily="2" charset="2"/>
              <a:buChar char="§"/>
            </a:pPr>
            <a:r>
              <a:rPr lang="en-US" sz="2000" dirty="0">
                <a:solidFill>
                  <a:srgbClr val="262626"/>
                </a:solidFill>
              </a:rPr>
              <a:t>Her sütunun neyi temsil ettiğini </a:t>
            </a:r>
            <a:r>
              <a:rPr lang="en-US" sz="2000" b="1" dirty="0">
                <a:solidFill>
                  <a:srgbClr val="262626"/>
                </a:solidFill>
              </a:rPr>
              <a:t>belirleyin</a:t>
            </a:r>
          </a:p>
          <a:p>
            <a:pPr marL="285750" indent="-285750">
              <a:buFont typeface="Wingdings" panose="05000000000000000000" pitchFamily="2" charset="2"/>
              <a:buChar char="§"/>
            </a:pPr>
            <a:r>
              <a:rPr lang="en-US" sz="2000" dirty="0">
                <a:solidFill>
                  <a:srgbClr val="262626"/>
                </a:solidFill>
              </a:rPr>
              <a:t>Tarihlerin aralıksız ve sırayla olup olmadığını </a:t>
            </a:r>
            <a:r>
              <a:rPr lang="en-US" sz="2000" b="1" dirty="0">
                <a:solidFill>
                  <a:srgbClr val="262626"/>
                </a:solidFill>
              </a:rPr>
              <a:t>kontrol edin</a:t>
            </a:r>
          </a:p>
          <a:p>
            <a:pPr marL="285750" indent="-285750">
              <a:buFont typeface="Wingdings" panose="05000000000000000000" pitchFamily="2" charset="2"/>
              <a:buChar char="§"/>
            </a:pPr>
            <a:r>
              <a:rPr lang="en-US" sz="2000" dirty="0">
                <a:solidFill>
                  <a:srgbClr val="262626"/>
                </a:solidFill>
              </a:rPr>
              <a:t>Hesaplama için hangi sütunları kullanacağınızı </a:t>
            </a:r>
            <a:r>
              <a:rPr lang="en-US" sz="2000" b="1" dirty="0">
                <a:solidFill>
                  <a:srgbClr val="262626"/>
                </a:solidFill>
              </a:rPr>
              <a:t>vurgulayın</a:t>
            </a:r>
            <a:r>
              <a:rPr lang="en-US" sz="2000" dirty="0">
                <a:solidFill>
                  <a:srgbClr val="262626"/>
                </a:solidFill>
              </a:rPr>
              <a:t>: Doluluk %, ADR (hesaplamayı doğrulayın), RevPAR</a:t>
            </a:r>
            <a:br>
              <a:rPr lang="en-US" sz="2000" dirty="0">
                <a:solidFill>
                  <a:srgbClr val="262626"/>
                </a:solidFill>
              </a:rPr>
            </a:br>
            <a:endParaRPr lang="en-US" sz="2000" dirty="0">
              <a:solidFill>
                <a:srgbClr val="262626"/>
              </a:solidFill>
            </a:endParaRPr>
          </a:p>
          <a:p>
            <a:r>
              <a:rPr lang="en-US" sz="2200" i="1" dirty="0">
                <a:solidFill>
                  <a:srgbClr val="262626"/>
                </a:solidFill>
              </a:rPr>
              <a:t>Her bir KPI için neden bu sütunları seçtiğinizi açıklayın (Mews, 2025'ten uyarlanmıştır).</a:t>
            </a:r>
            <a:endParaRPr lang="en-US" sz="2200" dirty="0">
              <a:solidFill>
                <a:srgbClr val="262626"/>
              </a:solidFill>
            </a:endParaRPr>
          </a:p>
          <a:p>
            <a:pPr algn="just">
              <a:buNone/>
            </a:pPr>
            <a:endParaRPr lang="en-US" dirty="0">
              <a:solidFill>
                <a:srgbClr val="262626"/>
              </a:solidFill>
            </a:endParaRPr>
          </a:p>
        </p:txBody>
      </p:sp>
      <p:sp>
        <p:nvSpPr>
          <p:cNvPr id="2" name="Text Placeholder 11">
            <a:extLst>
              <a:ext uri="{FF2B5EF4-FFF2-40B4-BE49-F238E27FC236}">
                <a16:creationId xmlns:a16="http://schemas.microsoft.com/office/drawing/2014/main" id="{7D058454-993C-12C4-752D-4B7E65C3E586}"/>
              </a:ext>
            </a:extLst>
          </p:cNvPr>
          <p:cNvSpPr txBox="1">
            <a:spLocks/>
          </p:cNvSpPr>
          <p:nvPr/>
        </p:nvSpPr>
        <p:spPr>
          <a:xfrm>
            <a:off x="429115" y="354068"/>
            <a:ext cx="425261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Etkinlik: Oda-Gece Veri Setini İnceleme</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F968BEC-30D1-3C3B-BBE4-8F28EEA7E2AD}"/>
              </a:ext>
            </a:extLst>
          </p:cNvPr>
          <p:cNvCxnSpPr>
            <a:cxnSpLocks/>
          </p:cNvCxnSpPr>
          <p:nvPr/>
        </p:nvCxnSpPr>
        <p:spPr>
          <a:xfrm>
            <a:off x="0" y="1463780"/>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9F0AFD4-1C50-3F99-3A09-6C95211D4C50}"/>
              </a:ext>
            </a:extLst>
          </p:cNvPr>
          <p:cNvSpPr/>
          <p:nvPr/>
        </p:nvSpPr>
        <p:spPr>
          <a:xfrm flipH="1">
            <a:off x="589492" y="1784845"/>
            <a:ext cx="4704383" cy="1323439"/>
          </a:xfrm>
          <a:prstGeom prst="rect">
            <a:avLst/>
          </a:prstGeom>
        </p:spPr>
        <p:txBody>
          <a:bodyPr wrap="square">
            <a:spAutoFit/>
          </a:bodyPr>
          <a:lstStyle/>
          <a:p>
            <a:r>
              <a:rPr lang="en-US" sz="2000" dirty="0">
                <a:solidFill>
                  <a:srgbClr val="262626"/>
                </a:solidFill>
              </a:rPr>
              <a:t>Bir Mülk Yönetim Sisteminden</a:t>
            </a:r>
            <a:r>
              <a:rPr lang="en-US" sz="2000" b="1" dirty="0">
                <a:solidFill>
                  <a:srgbClr val="262626"/>
                </a:solidFill>
              </a:rPr>
              <a:t> 14 günlük</a:t>
            </a:r>
            <a:r>
              <a:rPr lang="en-US" sz="2000" dirty="0">
                <a:solidFill>
                  <a:srgbClr val="262626"/>
                </a:solidFill>
              </a:rPr>
              <a:t> bir </a:t>
            </a:r>
            <a:r>
              <a:rPr lang="en-US" sz="2000" b="1" dirty="0">
                <a:solidFill>
                  <a:srgbClr val="262626"/>
                </a:solidFill>
              </a:rPr>
              <a:t>dönem </a:t>
            </a:r>
            <a:r>
              <a:rPr lang="en-US" sz="2000" dirty="0">
                <a:solidFill>
                  <a:srgbClr val="262626"/>
                </a:solidFill>
              </a:rPr>
              <a:t>için dışa aktarılmış küçük bir oda-gece veri seti alırsınız.</a:t>
            </a:r>
            <a:br>
              <a:rPr lang="en-US" sz="2000" dirty="0">
                <a:solidFill>
                  <a:srgbClr val="262626"/>
                </a:solidFill>
              </a:rPr>
            </a:br>
            <a:endParaRPr lang="en-US" sz="2000" dirty="0">
              <a:solidFill>
                <a:srgbClr val="262626"/>
              </a:solidFill>
            </a:endParaRPr>
          </a:p>
        </p:txBody>
      </p:sp>
      <p:sp>
        <p:nvSpPr>
          <p:cNvPr id="9" name="Rectangle 30">
            <a:extLst>
              <a:ext uri="{FF2B5EF4-FFF2-40B4-BE49-F238E27FC236}">
                <a16:creationId xmlns:a16="http://schemas.microsoft.com/office/drawing/2014/main" id="{41F6AFAC-CBA1-7D29-BD90-D4265162526E}"/>
              </a:ext>
            </a:extLst>
          </p:cNvPr>
          <p:cNvSpPr/>
          <p:nvPr/>
        </p:nvSpPr>
        <p:spPr>
          <a:xfrm flipH="1">
            <a:off x="6095497" y="1140613"/>
            <a:ext cx="5117008" cy="646331"/>
          </a:xfrm>
          <a:prstGeom prst="rect">
            <a:avLst/>
          </a:prstGeom>
        </p:spPr>
        <p:txBody>
          <a:bodyPr wrap="square">
            <a:spAutoFit/>
          </a:bodyPr>
          <a:lstStyle/>
          <a:p>
            <a:pPr algn="ctr"/>
            <a:r>
              <a:rPr lang="en-US" i="1" dirty="0">
                <a:solidFill>
                  <a:srgbClr val="262626"/>
                </a:solidFill>
              </a:rPr>
              <a:t>Her bir KPI için neden bu sütunları seçtiğinizi açıklayın (Mews, 2025'ten uyarlanmıştır).</a:t>
            </a:r>
            <a:endParaRPr lang="en-US" dirty="0">
              <a:solidFill>
                <a:srgbClr val="262626"/>
              </a:solidFill>
            </a:endParaRPr>
          </a:p>
        </p:txBody>
      </p:sp>
      <p:sp>
        <p:nvSpPr>
          <p:cNvPr id="11" name="Rectangle 30">
            <a:extLst>
              <a:ext uri="{FF2B5EF4-FFF2-40B4-BE49-F238E27FC236}">
                <a16:creationId xmlns:a16="http://schemas.microsoft.com/office/drawing/2014/main" id="{56DD11CA-35F6-17C9-F837-A3DD2B41C0F5}"/>
              </a:ext>
            </a:extLst>
          </p:cNvPr>
          <p:cNvSpPr/>
          <p:nvPr/>
        </p:nvSpPr>
        <p:spPr>
          <a:xfrm flipH="1">
            <a:off x="586941" y="3136472"/>
            <a:ext cx="9867600" cy="2462213"/>
          </a:xfrm>
          <a:prstGeom prst="rect">
            <a:avLst/>
          </a:prstGeom>
        </p:spPr>
        <p:txBody>
          <a:bodyPr wrap="square" numCol="2" spcCol="360000">
            <a:spAutoFit/>
          </a:bodyPr>
          <a:lstStyle/>
          <a:p>
            <a:pPr algn="ctr">
              <a:buClr>
                <a:srgbClr val="62A844"/>
              </a:buClr>
            </a:pPr>
            <a:r>
              <a:rPr lang="en-US" sz="2000" b="1" dirty="0">
                <a:solidFill>
                  <a:srgbClr val="0289AE"/>
                </a:solidFill>
              </a:rPr>
              <a:t>VERİ SETİ ŞUNLARI İÇERİR:</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Tarih </a:t>
            </a:r>
            <a:r>
              <a:rPr lang="en-US" dirty="0">
                <a:solidFill>
                  <a:srgbClr val="262626"/>
                </a:solidFill>
              </a:rPr>
              <a:t>– Konaklamanın gerçekleştiği tarih</a:t>
            </a:r>
          </a:p>
          <a:p>
            <a:pPr marL="285750" indent="-285750">
              <a:buClr>
                <a:srgbClr val="62A844"/>
              </a:buClr>
              <a:buFont typeface="Arial" panose="020B0604020202020204" pitchFamily="34" charset="0"/>
              <a:buChar char="•"/>
            </a:pPr>
            <a:r>
              <a:rPr lang="en-US" b="1" dirty="0">
                <a:solidFill>
                  <a:srgbClr val="262626"/>
                </a:solidFill>
              </a:rPr>
              <a:t>Mevcut Odalar </a:t>
            </a:r>
            <a:r>
              <a:rPr lang="en-US" dirty="0">
                <a:solidFill>
                  <a:srgbClr val="262626"/>
                </a:solidFill>
              </a:rPr>
              <a:t>– Tesisteki toplam oda sayısı</a:t>
            </a:r>
          </a:p>
          <a:p>
            <a:pPr marL="285750" indent="-285750">
              <a:buClr>
                <a:srgbClr val="62A844"/>
              </a:buClr>
              <a:buFont typeface="Arial" panose="020B0604020202020204" pitchFamily="34" charset="0"/>
              <a:buChar char="•"/>
            </a:pPr>
            <a:r>
              <a:rPr lang="en-US" b="1" dirty="0">
                <a:solidFill>
                  <a:srgbClr val="262626"/>
                </a:solidFill>
              </a:rPr>
              <a:t>Satılan Odalar </a:t>
            </a:r>
            <a:r>
              <a:rPr lang="en-US" dirty="0">
                <a:solidFill>
                  <a:srgbClr val="262626"/>
                </a:solidFill>
              </a:rPr>
              <a:t>– Her gece doluluk durumu</a:t>
            </a:r>
          </a:p>
          <a:p>
            <a:pPr marL="285750" indent="-285750">
              <a:buClr>
                <a:srgbClr val="62A844"/>
              </a:buClr>
              <a:buFont typeface="Arial" panose="020B0604020202020204" pitchFamily="34" charset="0"/>
              <a:buChar char="•"/>
            </a:pPr>
            <a:r>
              <a:rPr lang="en-US" b="1" dirty="0">
                <a:solidFill>
                  <a:srgbClr val="262626"/>
                </a:solidFill>
              </a:rPr>
              <a:t>Oda Geliri (€) </a:t>
            </a:r>
            <a:r>
              <a:rPr lang="en-US" dirty="0">
                <a:solidFill>
                  <a:srgbClr val="262626"/>
                </a:solidFill>
              </a:rPr>
              <a:t>– Odalardan elde edilen toplam gelir</a:t>
            </a:r>
          </a:p>
          <a:p>
            <a:pPr marL="285750" indent="-285750">
              <a:buClr>
                <a:srgbClr val="62A844"/>
              </a:buClr>
              <a:buFont typeface="Arial" panose="020B0604020202020204" pitchFamily="34" charset="0"/>
              <a:buChar char="•"/>
            </a:pPr>
            <a:r>
              <a:rPr lang="en-US" b="1" dirty="0">
                <a:solidFill>
                  <a:srgbClr val="262626"/>
                </a:solidFill>
              </a:rPr>
              <a:t>ADR </a:t>
            </a:r>
            <a:r>
              <a:rPr lang="en-US" dirty="0">
                <a:solidFill>
                  <a:srgbClr val="262626"/>
                </a:solidFill>
              </a:rPr>
              <a:t>– Ortalama Günlük Fiyat (zaten hesaplanmıştır)</a:t>
            </a:r>
          </a:p>
          <a:p>
            <a:pPr algn="ctr">
              <a:buClr>
                <a:srgbClr val="62A844"/>
              </a:buClr>
            </a:pPr>
            <a:r>
              <a:rPr lang="en-US" sz="2000" b="1" dirty="0">
                <a:solidFill>
                  <a:srgbClr val="0289AE"/>
                </a:solidFill>
              </a:rPr>
              <a:t>GÖREVİNİZ:</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Her sütunun neyi temsil ettiğini </a:t>
            </a:r>
            <a:r>
              <a:rPr lang="en-US" b="1" dirty="0">
                <a:solidFill>
                  <a:srgbClr val="262626"/>
                </a:solidFill>
              </a:rPr>
              <a:t>belirleyin</a:t>
            </a:r>
          </a:p>
          <a:p>
            <a:pPr marL="285750" indent="-285750">
              <a:buClr>
                <a:srgbClr val="62A844"/>
              </a:buClr>
              <a:buFont typeface="Arial" panose="020B0604020202020204" pitchFamily="34" charset="0"/>
              <a:buChar char="•"/>
            </a:pPr>
            <a:r>
              <a:rPr lang="en-US" dirty="0">
                <a:solidFill>
                  <a:srgbClr val="262626"/>
                </a:solidFill>
              </a:rPr>
              <a:t>Tarihlerin aralıksız ve sırayla olup olmadığını </a:t>
            </a:r>
            <a:r>
              <a:rPr lang="en-US" b="1" dirty="0">
                <a:solidFill>
                  <a:srgbClr val="262626"/>
                </a:solidFill>
              </a:rPr>
              <a:t>kontrol edin</a:t>
            </a:r>
          </a:p>
          <a:p>
            <a:pPr marL="285750" indent="-285750">
              <a:buClr>
                <a:srgbClr val="62A844"/>
              </a:buClr>
              <a:buFont typeface="Arial" panose="020B0604020202020204" pitchFamily="34" charset="0"/>
              <a:buChar char="•"/>
            </a:pPr>
            <a:r>
              <a:rPr lang="en-US" dirty="0">
                <a:solidFill>
                  <a:srgbClr val="262626"/>
                </a:solidFill>
              </a:rPr>
              <a:t>Hesaplama için hangi sütunları kullanacağınızı </a:t>
            </a:r>
            <a:r>
              <a:rPr lang="en-US" b="1" dirty="0">
                <a:solidFill>
                  <a:srgbClr val="262626"/>
                </a:solidFill>
              </a:rPr>
              <a:t>vurgulayın</a:t>
            </a:r>
            <a:r>
              <a:rPr lang="en-US" dirty="0">
                <a:solidFill>
                  <a:srgbClr val="262626"/>
                </a:solidFill>
              </a:rPr>
              <a:t>: Doluluk %, ADR (hesaplamayı doğrulayın), RevPAR</a:t>
            </a:r>
          </a:p>
        </p:txBody>
      </p:sp>
    </p:spTree>
    <p:extLst>
      <p:ext uri="{BB962C8B-B14F-4D97-AF65-F5344CB8AC3E}">
        <p14:creationId xmlns:p14="http://schemas.microsoft.com/office/powerpoint/2010/main" val="1456877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C1A82-E8D1-30B3-57C1-013AAF1508C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76ED67C-58AD-6155-ACC6-0CE87FF7A9ED}"/>
              </a:ext>
            </a:extLst>
          </p:cNvPr>
          <p:cNvSpPr txBox="1"/>
          <p:nvPr/>
        </p:nvSpPr>
        <p:spPr>
          <a:xfrm>
            <a:off x="13590444" y="344933"/>
            <a:ext cx="8913924" cy="5693866"/>
          </a:xfrm>
          <a:prstGeom prst="rect">
            <a:avLst/>
          </a:prstGeom>
          <a:noFill/>
        </p:spPr>
        <p:txBody>
          <a:bodyPr wrap="square">
            <a:spAutoFit/>
          </a:bodyPr>
          <a:lstStyle/>
          <a:p>
            <a:pPr algn="ctr"/>
            <a:r>
              <a:rPr lang="en-US" sz="2800" b="1" dirty="0"/>
              <a:t>İçgörü elde etmek için sıralama ve filtreleme</a:t>
            </a:r>
          </a:p>
          <a:p>
            <a:endParaRPr lang="en-US" sz="2800" b="1" dirty="0"/>
          </a:p>
          <a:p>
            <a:r>
              <a:rPr lang="en-US" sz="2200" dirty="0">
                <a:solidFill>
                  <a:srgbClr val="262626"/>
                </a:solidFill>
              </a:rPr>
              <a:t>Sıralama ve filtreleme işlevleri, tam veri kümesinden sorunuzla </a:t>
            </a:r>
            <a:r>
              <a:rPr lang="en-US" sz="2200" b="1" dirty="0">
                <a:solidFill>
                  <a:srgbClr val="262626"/>
                </a:solidFill>
              </a:rPr>
              <a:t>ilgili alt</a:t>
            </a:r>
            <a:r>
              <a:rPr lang="en-US" sz="2200" dirty="0">
                <a:solidFill>
                  <a:srgbClr val="262626"/>
                </a:solidFill>
              </a:rPr>
              <a:t> kümeye hızla geçmenizi sağlar.</a:t>
            </a:r>
            <a:br>
              <a:rPr lang="en-US" sz="2200" dirty="0">
                <a:solidFill>
                  <a:srgbClr val="262626"/>
                </a:solidFill>
              </a:rPr>
            </a:br>
            <a:endParaRPr lang="en-US" sz="2200" dirty="0">
              <a:solidFill>
                <a:srgbClr val="262626"/>
              </a:solidFill>
            </a:endParaRPr>
          </a:p>
          <a:p>
            <a:r>
              <a:rPr lang="en-US" sz="2200" b="1" dirty="0"/>
              <a:t>SIRALAMA:</a:t>
            </a:r>
            <a:endParaRPr lang="en-US" sz="2200" dirty="0"/>
          </a:p>
          <a:p>
            <a:r>
              <a:rPr lang="en-US" sz="2200" b="1" dirty="0">
                <a:solidFill>
                  <a:srgbClr val="262626"/>
                </a:solidFill>
              </a:rPr>
              <a:t>Tarihe göre sıralama </a:t>
            </a:r>
            <a:r>
              <a:rPr lang="en-US" sz="2200" dirty="0">
                <a:solidFill>
                  <a:srgbClr val="262626"/>
                </a:solidFill>
              </a:rPr>
              <a:t>– Performansı haftalık olarak inceleyin</a:t>
            </a:r>
          </a:p>
          <a:p>
            <a:r>
              <a:rPr lang="en-US" sz="2200" b="1" dirty="0">
                <a:solidFill>
                  <a:srgbClr val="262626"/>
                </a:solidFill>
              </a:rPr>
              <a:t>Gelire göre sıralama </a:t>
            </a:r>
            <a:r>
              <a:rPr lang="en-US" sz="2200" dirty="0">
                <a:solidFill>
                  <a:srgbClr val="262626"/>
                </a:solidFill>
              </a:rPr>
              <a:t>– En iyi performans gösteren günleri, yemekleri veya oda türlerini belirleyin</a:t>
            </a:r>
            <a:br>
              <a:rPr lang="en-US" sz="2200" dirty="0">
                <a:solidFill>
                  <a:srgbClr val="262626"/>
                </a:solidFill>
              </a:rPr>
            </a:br>
            <a:endParaRPr lang="en-US" sz="2200" dirty="0">
              <a:solidFill>
                <a:srgbClr val="262626"/>
              </a:solidFill>
            </a:endParaRPr>
          </a:p>
          <a:p>
            <a:r>
              <a:rPr lang="en-US" sz="2200" b="1" dirty="0"/>
              <a:t>FİLTRELEME:</a:t>
            </a:r>
          </a:p>
          <a:p>
            <a:r>
              <a:rPr lang="en-US" sz="2200" b="1" dirty="0">
                <a:solidFill>
                  <a:srgbClr val="262626"/>
                </a:solidFill>
              </a:rPr>
              <a:t>Güne göre filtreleme </a:t>
            </a:r>
            <a:r>
              <a:rPr lang="en-US" sz="2200" dirty="0">
                <a:solidFill>
                  <a:srgbClr val="262626"/>
                </a:solidFill>
              </a:rPr>
              <a:t>– Yalnızca cuma ve cumartesi günlerini gösterin</a:t>
            </a:r>
          </a:p>
          <a:p>
            <a:r>
              <a:rPr lang="en-US" sz="2200" b="1" dirty="0">
                <a:solidFill>
                  <a:srgbClr val="262626"/>
                </a:solidFill>
              </a:rPr>
              <a:t>Satış noktasına göre filtrele </a:t>
            </a:r>
            <a:r>
              <a:rPr lang="en-US" sz="2200" dirty="0">
                <a:solidFill>
                  <a:srgbClr val="262626"/>
                </a:solidFill>
              </a:rPr>
              <a:t>– Yalnızca kahvaltı servisine odaklan</a:t>
            </a:r>
          </a:p>
          <a:p>
            <a:r>
              <a:rPr lang="en-US" sz="2200" b="1" dirty="0">
                <a:solidFill>
                  <a:srgbClr val="262626"/>
                </a:solidFill>
              </a:rPr>
              <a:t>Oda türüne göre filtrele </a:t>
            </a:r>
            <a:r>
              <a:rPr lang="en-US" sz="2200" dirty="0">
                <a:solidFill>
                  <a:srgbClr val="262626"/>
                </a:solidFill>
              </a:rPr>
              <a:t>– Süitleri standart odalarla karşılaştırın</a:t>
            </a:r>
          </a:p>
          <a:p>
            <a:br>
              <a:rPr lang="en-US" sz="2200" dirty="0">
                <a:solidFill>
                  <a:srgbClr val="262626"/>
                </a:solidFill>
              </a:rPr>
            </a:br>
            <a:r>
              <a:rPr lang="en-US" sz="2200" i="1" dirty="0">
                <a:solidFill>
                  <a:srgbClr val="262626"/>
                </a:solidFill>
              </a:rPr>
              <a:t>Birlikte kullanıldığında, sıralama ve filtreleme, uzman yazılım gerektirmeden fiyatlandırma, personel ve sürdürülebilirlik kararlarını destekleyen </a:t>
            </a:r>
            <a:r>
              <a:rPr lang="en-US" sz="2200" b="1" i="1" dirty="0">
                <a:solidFill>
                  <a:srgbClr val="262626"/>
                </a:solidFill>
              </a:rPr>
              <a:t>hızlı ve basit </a:t>
            </a:r>
            <a:r>
              <a:rPr lang="en-US" sz="2200" i="1" dirty="0">
                <a:solidFill>
                  <a:srgbClr val="262626"/>
                </a:solidFill>
              </a:rPr>
              <a:t>bir</a:t>
            </a:r>
            <a:r>
              <a:rPr lang="en-US" sz="2200" b="1" i="1" dirty="0">
                <a:solidFill>
                  <a:srgbClr val="262626"/>
                </a:solidFill>
              </a:rPr>
              <a:t> analiz </a:t>
            </a:r>
            <a:r>
              <a:rPr lang="en-US" sz="2200" i="1" dirty="0">
                <a:solidFill>
                  <a:srgbClr val="262626"/>
                </a:solidFill>
              </a:rPr>
              <a:t>sağlar.</a:t>
            </a:r>
            <a:endParaRPr lang="en-US" sz="2200" dirty="0">
              <a:solidFill>
                <a:srgbClr val="262626"/>
              </a:solidFill>
            </a:endParaRPr>
          </a:p>
        </p:txBody>
      </p:sp>
      <p:pic>
        <p:nvPicPr>
          <p:cNvPr id="3" name="Picture 2">
            <a:extLst>
              <a:ext uri="{FF2B5EF4-FFF2-40B4-BE49-F238E27FC236}">
                <a16:creationId xmlns:a16="http://schemas.microsoft.com/office/drawing/2014/main" id="{E1185CAA-7913-1000-5989-32F161A16693}"/>
              </a:ext>
            </a:extLst>
          </p:cNvPr>
          <p:cNvPicPr>
            <a:picLocks noChangeAspect="1"/>
          </p:cNvPicPr>
          <p:nvPr/>
        </p:nvPicPr>
        <p:blipFill>
          <a:blip r:embed="rId3"/>
          <a:stretch>
            <a:fillRect/>
          </a:stretch>
        </p:blipFill>
        <p:spPr>
          <a:xfrm>
            <a:off x="9612770" y="3281035"/>
            <a:ext cx="1537879" cy="26763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Graphic 1">
            <a:extLst>
              <a:ext uri="{FF2B5EF4-FFF2-40B4-BE49-F238E27FC236}">
                <a16:creationId xmlns:a16="http://schemas.microsoft.com/office/drawing/2014/main" id="{6EE8AF6A-79E4-25F1-1A19-7758BEF88EAA}"/>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6442347" y="0"/>
            <a:ext cx="5749653" cy="3657600"/>
          </a:xfrm>
          <a:prstGeom prst="rect">
            <a:avLst/>
          </a:prstGeom>
        </p:spPr>
      </p:pic>
      <p:sp>
        <p:nvSpPr>
          <p:cNvPr id="4" name="Rounded Rectangle 3">
            <a:extLst>
              <a:ext uri="{FF2B5EF4-FFF2-40B4-BE49-F238E27FC236}">
                <a16:creationId xmlns:a16="http://schemas.microsoft.com/office/drawing/2014/main" id="{CD1EA903-8BE3-A43E-B9EA-B882A0040542}"/>
              </a:ext>
            </a:extLst>
          </p:cNvPr>
          <p:cNvSpPr/>
          <p:nvPr/>
        </p:nvSpPr>
        <p:spPr>
          <a:xfrm>
            <a:off x="5906022" y="734772"/>
            <a:ext cx="5495958" cy="1335157"/>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D40ED09E-7658-D6FF-A20B-72B37CA43F81}"/>
              </a:ext>
            </a:extLst>
          </p:cNvPr>
          <p:cNvSpPr txBox="1">
            <a:spLocks/>
          </p:cNvSpPr>
          <p:nvPr/>
        </p:nvSpPr>
        <p:spPr>
          <a:xfrm>
            <a:off x="444440" y="225879"/>
            <a:ext cx="425261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İçgörü için Sıralama ve Filtreleme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322A0FDC-1193-CCD4-7A4E-978706E83164}"/>
              </a:ext>
            </a:extLst>
          </p:cNvPr>
          <p:cNvCxnSpPr>
            <a:cxnSpLocks/>
          </p:cNvCxnSpPr>
          <p:nvPr/>
        </p:nvCxnSpPr>
        <p:spPr>
          <a:xfrm>
            <a:off x="0" y="1211989"/>
            <a:ext cx="5888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3F086ED5-CBB9-A3BF-868E-328F71E28AC7}"/>
              </a:ext>
            </a:extLst>
          </p:cNvPr>
          <p:cNvSpPr/>
          <p:nvPr/>
        </p:nvSpPr>
        <p:spPr>
          <a:xfrm flipH="1">
            <a:off x="378003" y="1476395"/>
            <a:ext cx="5033567" cy="1015663"/>
          </a:xfrm>
          <a:prstGeom prst="rect">
            <a:avLst/>
          </a:prstGeom>
        </p:spPr>
        <p:txBody>
          <a:bodyPr wrap="square">
            <a:spAutoFit/>
          </a:bodyPr>
          <a:lstStyle/>
          <a:p>
            <a:r>
              <a:rPr lang="en-US" sz="2000" dirty="0">
                <a:solidFill>
                  <a:srgbClr val="262626"/>
                </a:solidFill>
              </a:rPr>
              <a:t>Sıralama ve filtreleme işlevleri, tam veri kümesinden sorunuzla </a:t>
            </a:r>
            <a:r>
              <a:rPr lang="en-US" sz="2000" b="1" dirty="0">
                <a:solidFill>
                  <a:srgbClr val="262626"/>
                </a:solidFill>
              </a:rPr>
              <a:t>ilgili alt</a:t>
            </a:r>
            <a:r>
              <a:rPr lang="en-US" sz="2000" dirty="0">
                <a:solidFill>
                  <a:srgbClr val="262626"/>
                </a:solidFill>
              </a:rPr>
              <a:t> kümeye hızla geçmenizi sağlar.</a:t>
            </a:r>
          </a:p>
        </p:txBody>
      </p:sp>
      <p:sp>
        <p:nvSpPr>
          <p:cNvPr id="9" name="Rectangle 30">
            <a:extLst>
              <a:ext uri="{FF2B5EF4-FFF2-40B4-BE49-F238E27FC236}">
                <a16:creationId xmlns:a16="http://schemas.microsoft.com/office/drawing/2014/main" id="{41ACACDE-A8A7-3FAA-B248-C504B1AD8A0A}"/>
              </a:ext>
            </a:extLst>
          </p:cNvPr>
          <p:cNvSpPr/>
          <p:nvPr/>
        </p:nvSpPr>
        <p:spPr>
          <a:xfrm flipH="1">
            <a:off x="6095497" y="879652"/>
            <a:ext cx="5117008" cy="923330"/>
          </a:xfrm>
          <a:prstGeom prst="rect">
            <a:avLst/>
          </a:prstGeom>
        </p:spPr>
        <p:txBody>
          <a:bodyPr wrap="square">
            <a:spAutoFit/>
          </a:bodyPr>
          <a:lstStyle/>
          <a:p>
            <a:pPr algn="ctr"/>
            <a:r>
              <a:rPr lang="en-US" i="1" dirty="0">
                <a:solidFill>
                  <a:srgbClr val="262626"/>
                </a:solidFill>
              </a:rPr>
              <a:t>Birlikte kullanıldığında, sıralama ve filtreleme, uzman yazılım gerektirmeden fiyatlandırma, personel ve sürdürülebilirlik kararlarını destekleyen </a:t>
            </a:r>
            <a:r>
              <a:rPr lang="en-US" b="1" i="1" dirty="0">
                <a:solidFill>
                  <a:srgbClr val="262626"/>
                </a:solidFill>
              </a:rPr>
              <a:t>hızlı, düşük teknolojili </a:t>
            </a:r>
            <a:r>
              <a:rPr lang="en-US" i="1" dirty="0">
                <a:solidFill>
                  <a:srgbClr val="262626"/>
                </a:solidFill>
              </a:rPr>
              <a:t>bir</a:t>
            </a:r>
            <a:r>
              <a:rPr lang="en-US" b="1" i="1" dirty="0">
                <a:solidFill>
                  <a:srgbClr val="262626"/>
                </a:solidFill>
              </a:rPr>
              <a:t> analiz </a:t>
            </a:r>
            <a:r>
              <a:rPr lang="en-US" i="1" dirty="0">
                <a:solidFill>
                  <a:srgbClr val="262626"/>
                </a:solidFill>
              </a:rPr>
              <a:t>sağlar</a:t>
            </a:r>
            <a:endParaRPr lang="en-US" dirty="0">
              <a:solidFill>
                <a:srgbClr val="262626"/>
              </a:solidFill>
            </a:endParaRPr>
          </a:p>
        </p:txBody>
      </p:sp>
      <p:sp>
        <p:nvSpPr>
          <p:cNvPr id="10" name="Rectangle 30">
            <a:extLst>
              <a:ext uri="{FF2B5EF4-FFF2-40B4-BE49-F238E27FC236}">
                <a16:creationId xmlns:a16="http://schemas.microsoft.com/office/drawing/2014/main" id="{546D4B76-2ACC-14B6-7456-8309E7ED5FB7}"/>
              </a:ext>
            </a:extLst>
          </p:cNvPr>
          <p:cNvSpPr/>
          <p:nvPr/>
        </p:nvSpPr>
        <p:spPr>
          <a:xfrm flipH="1">
            <a:off x="444440" y="3138857"/>
            <a:ext cx="8678979" cy="2462213"/>
          </a:xfrm>
          <a:prstGeom prst="rect">
            <a:avLst/>
          </a:prstGeom>
        </p:spPr>
        <p:txBody>
          <a:bodyPr wrap="square" numCol="2" spcCol="360000">
            <a:spAutoFit/>
          </a:bodyPr>
          <a:lstStyle/>
          <a:p>
            <a:pPr algn="ctr">
              <a:buClr>
                <a:srgbClr val="62A844"/>
              </a:buClr>
            </a:pPr>
            <a:r>
              <a:rPr lang="en-US" sz="2000" b="1" dirty="0">
                <a:solidFill>
                  <a:srgbClr val="0289AE"/>
                </a:solidFill>
              </a:rPr>
              <a:t>SIRALAMA:</a:t>
            </a:r>
          </a:p>
          <a:p>
            <a:pPr>
              <a:buClr>
                <a:srgbClr val="62A844"/>
              </a:buClr>
            </a:pPr>
            <a:endParaRPr lang="en-US" sz="800"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Tarihe göre sıralama </a:t>
            </a:r>
            <a:r>
              <a:rPr lang="en-US" dirty="0">
                <a:solidFill>
                  <a:srgbClr val="262626"/>
                </a:solidFill>
              </a:rPr>
              <a:t>– Performansı haftalık olarak inceleyin</a:t>
            </a:r>
          </a:p>
          <a:p>
            <a:pPr marL="285750" indent="-285750">
              <a:buClr>
                <a:srgbClr val="62A844"/>
              </a:buClr>
              <a:buFont typeface="Arial" panose="020B0604020202020204" pitchFamily="34" charset="0"/>
              <a:buChar char="•"/>
            </a:pPr>
            <a:r>
              <a:rPr lang="en-US" b="1" dirty="0">
                <a:solidFill>
                  <a:srgbClr val="262626"/>
                </a:solidFill>
              </a:rPr>
              <a:t>Gelire göre sıralama </a:t>
            </a:r>
            <a:r>
              <a:rPr lang="en-US" dirty="0">
                <a:solidFill>
                  <a:srgbClr val="262626"/>
                </a:solidFill>
              </a:rPr>
              <a:t>– En iyi performans gösteren günleri, yemekleri veya oda türlerini belirleyin</a:t>
            </a:r>
            <a:br>
              <a:rPr lang="en-US" dirty="0">
                <a:solidFill>
                  <a:srgbClr val="262626"/>
                </a:solidFill>
              </a:rPr>
            </a:br>
            <a:endParaRPr lang="en-US"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a:p>
            <a:pPr algn="ctr">
              <a:buClr>
                <a:srgbClr val="62A844"/>
              </a:buClr>
            </a:pPr>
            <a:r>
              <a:rPr lang="en-US" sz="2000" b="1" dirty="0">
                <a:solidFill>
                  <a:srgbClr val="0289AE"/>
                </a:solidFill>
              </a:rPr>
              <a:t>FİLTRELEME:</a:t>
            </a:r>
          </a:p>
          <a:p>
            <a:pPr>
              <a:buClr>
                <a:srgbClr val="62A844"/>
              </a:buClr>
            </a:pPr>
            <a:endParaRPr lang="en-US" sz="800" b="1"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Güne göre filtreleme </a:t>
            </a:r>
            <a:r>
              <a:rPr lang="en-US" dirty="0">
                <a:solidFill>
                  <a:srgbClr val="262626"/>
                </a:solidFill>
              </a:rPr>
              <a:t>– Yalnızca cuma ve cumartesi günlerini gösterin</a:t>
            </a:r>
          </a:p>
          <a:p>
            <a:pPr marL="285750" indent="-285750">
              <a:buClr>
                <a:srgbClr val="62A844"/>
              </a:buClr>
              <a:buFont typeface="Arial" panose="020B0604020202020204" pitchFamily="34" charset="0"/>
              <a:buChar char="•"/>
            </a:pPr>
            <a:r>
              <a:rPr lang="en-US" b="1" dirty="0">
                <a:solidFill>
                  <a:srgbClr val="262626"/>
                </a:solidFill>
              </a:rPr>
              <a:t>Satış noktasına göre filtrele </a:t>
            </a:r>
            <a:r>
              <a:rPr lang="en-US" dirty="0">
                <a:solidFill>
                  <a:srgbClr val="262626"/>
                </a:solidFill>
              </a:rPr>
              <a:t>– Yalnızca kahvaltı servisine odaklan</a:t>
            </a:r>
          </a:p>
          <a:p>
            <a:pPr marL="285750" indent="-285750">
              <a:buClr>
                <a:srgbClr val="62A844"/>
              </a:buClr>
              <a:buFont typeface="Arial" panose="020B0604020202020204" pitchFamily="34" charset="0"/>
              <a:buChar char="•"/>
            </a:pPr>
            <a:r>
              <a:rPr lang="en-US" b="1" dirty="0">
                <a:solidFill>
                  <a:srgbClr val="262626"/>
                </a:solidFill>
              </a:rPr>
              <a:t>Oda türüne göre filtrele </a:t>
            </a:r>
            <a:r>
              <a:rPr lang="en-US" dirty="0">
                <a:solidFill>
                  <a:srgbClr val="262626"/>
                </a:solidFill>
              </a:rPr>
              <a:t>– Süitleri standart odalarla karşılaştırın</a:t>
            </a:r>
          </a:p>
        </p:txBody>
      </p:sp>
    </p:spTree>
    <p:extLst>
      <p:ext uri="{BB962C8B-B14F-4D97-AF65-F5344CB8AC3E}">
        <p14:creationId xmlns:p14="http://schemas.microsoft.com/office/powerpoint/2010/main" val="3593392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25890-E0E9-6DDC-E93A-12AE18B9391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E86635C-D628-7A27-763D-501135CD6FF5}"/>
              </a:ext>
            </a:extLst>
          </p:cNvPr>
          <p:cNvSpPr/>
          <p:nvPr/>
        </p:nvSpPr>
        <p:spPr>
          <a:xfrm flipH="1" flipV="1">
            <a:off x="0" y="1696428"/>
            <a:ext cx="12185500" cy="231474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207973835"/>
              </p:ext>
            </p:extLst>
          </p:nvPr>
        </p:nvGraphicFramePr>
        <p:xfrm>
          <a:off x="733748" y="4769638"/>
          <a:ext cx="9190539" cy="1483360"/>
        </p:xfrm>
        <a:graphic>
          <a:graphicData uri="http://schemas.openxmlformats.org/drawingml/2006/table">
            <a:tbl>
              <a:tblPr firstRow="1" bandRow="1">
                <a:tableStyleId>{073A0DAA-6AF3-43AB-8588-CEC1D06C72B9}</a:tableStyleId>
              </a:tblPr>
              <a:tblGrid>
                <a:gridCol w="3405687">
                  <a:extLst>
                    <a:ext uri="{9D8B030D-6E8A-4147-A177-3AD203B41FA5}">
                      <a16:colId xmlns:a16="http://schemas.microsoft.com/office/drawing/2014/main" val="2163749029"/>
                    </a:ext>
                  </a:extLst>
                </a:gridCol>
                <a:gridCol w="5784852">
                  <a:extLst>
                    <a:ext uri="{9D8B030D-6E8A-4147-A177-3AD203B41FA5}">
                      <a16:colId xmlns:a16="http://schemas.microsoft.com/office/drawing/2014/main" val="4041103717"/>
                    </a:ext>
                  </a:extLst>
                </a:gridCol>
              </a:tblGrid>
              <a:tr h="370840">
                <a:tc>
                  <a:txBody>
                    <a:bodyPr/>
                    <a:lstStyle/>
                    <a:p>
                      <a:pPr algn="l"/>
                      <a:r>
                        <a:rPr lang="en-US" dirty="0">
                          <a:solidFill>
                            <a:schemeClr val="bg1"/>
                          </a:solidFill>
                          <a:highlight>
                            <a:srgbClr val="62A844"/>
                          </a:highlight>
                        </a:rPr>
                        <a:t>  KPI</a:t>
                      </a:r>
                      <a:r>
                        <a:rPr lang="en-US" dirty="0">
                          <a:solidFill>
                            <a:srgbClr val="62A844"/>
                          </a:solidFill>
                          <a:highlight>
                            <a:srgbClr val="62A844"/>
                          </a:highlight>
                        </a:rPr>
                        <a:t>..</a:t>
                      </a: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dirty="0">
                          <a:solidFill>
                            <a:schemeClr val="bg1"/>
                          </a:solidFill>
                          <a:highlight>
                            <a:srgbClr val="62A844"/>
                          </a:highlight>
                        </a:rPr>
                        <a:t>  FORMÜL</a:t>
                      </a:r>
                      <a:r>
                        <a:rPr lang="en-US" dirty="0">
                          <a:solidFill>
                            <a:srgbClr val="62A844"/>
                          </a:solidFill>
                          <a:highlight>
                            <a:srgbClr val="62A844"/>
                          </a:highlight>
                        </a:rPr>
                        <a:t>..</a:t>
                      </a:r>
                      <a:endParaRPr lang="en-US" dirty="0">
                        <a:solidFill>
                          <a:schemeClr val="bg1"/>
                        </a:solidFill>
                        <a:highlight>
                          <a:srgbClr val="62A844"/>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54335637"/>
                  </a:ext>
                </a:extLst>
              </a:tr>
              <a:tr h="370840">
                <a:tc>
                  <a:txBody>
                    <a:bodyPr/>
                    <a:lstStyle/>
                    <a:p>
                      <a:pPr algn="l"/>
                      <a:r>
                        <a:rPr lang="en-US" sz="1800" kern="1200" dirty="0">
                          <a:solidFill>
                            <a:srgbClr val="262626"/>
                          </a:solidFill>
                          <a:effectLst/>
                        </a:rPr>
                        <a:t>Doluluk Oranı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kern="1200" dirty="0">
                          <a:solidFill>
                            <a:srgbClr val="262626"/>
                          </a:solidFill>
                          <a:effectLst/>
                        </a:rPr>
                        <a:t>Satılan odalar ÷ Mevcut odalar × 100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773522215"/>
                  </a:ext>
                </a:extLst>
              </a:tr>
              <a:tr h="370840">
                <a:tc>
                  <a:txBody>
                    <a:bodyPr/>
                    <a:lstStyle/>
                    <a:p>
                      <a:pPr algn="l"/>
                      <a:r>
                        <a:rPr lang="en-US" sz="1800" kern="1200" dirty="0">
                          <a:solidFill>
                            <a:srgbClr val="262626"/>
                          </a:solidFill>
                          <a:effectLst/>
                        </a:rPr>
                        <a:t>ADR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kern="1200" dirty="0">
                          <a:solidFill>
                            <a:srgbClr val="262626"/>
                          </a:solidFill>
                          <a:effectLst/>
                        </a:rPr>
                        <a:t>Oda geliri ÷ Satılan odalar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35276967"/>
                  </a:ext>
                </a:extLst>
              </a:tr>
              <a:tr h="370840">
                <a:tc>
                  <a:txBody>
                    <a:bodyPr/>
                    <a:lstStyle/>
                    <a:p>
                      <a:pPr algn="l"/>
                      <a:r>
                        <a:rPr lang="en-US" sz="1800" kern="1200" dirty="0">
                          <a:solidFill>
                            <a:srgbClr val="262626"/>
                          </a:solidFill>
                          <a:effectLst/>
                        </a:rPr>
                        <a:t>RevPAR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kern="1200" dirty="0">
                          <a:solidFill>
                            <a:srgbClr val="262626"/>
                          </a:solidFill>
                          <a:effectLst/>
                        </a:rPr>
                        <a:t>Oda geliri ÷ Mevcut oda sayısı</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963450101"/>
                  </a:ext>
                </a:extLst>
              </a:tr>
            </a:tbl>
          </a:graphicData>
        </a:graphic>
      </p:graphicFrame>
      <p:pic>
        <p:nvPicPr>
          <p:cNvPr id="3" name="Graphic 2">
            <a:extLst>
              <a:ext uri="{FF2B5EF4-FFF2-40B4-BE49-F238E27FC236}">
                <a16:creationId xmlns:a16="http://schemas.microsoft.com/office/drawing/2014/main" id="{30215A93-3B88-0C46-B060-29570C899FC3}"/>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871461" y="0"/>
            <a:ext cx="5320539" cy="3384622"/>
          </a:xfrm>
          <a:prstGeom prst="rect">
            <a:avLst/>
          </a:prstGeom>
        </p:spPr>
      </p:pic>
      <p:sp>
        <p:nvSpPr>
          <p:cNvPr id="4" name="Text Placeholder 11">
            <a:extLst>
              <a:ext uri="{FF2B5EF4-FFF2-40B4-BE49-F238E27FC236}">
                <a16:creationId xmlns:a16="http://schemas.microsoft.com/office/drawing/2014/main" id="{42F2F59A-A370-24E5-0EF0-61E828D95475}"/>
              </a:ext>
            </a:extLst>
          </p:cNvPr>
          <p:cNvSpPr txBox="1">
            <a:spLocks/>
          </p:cNvSpPr>
          <p:nvPr/>
        </p:nvSpPr>
        <p:spPr>
          <a:xfrm>
            <a:off x="647194" y="198245"/>
            <a:ext cx="649572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Temel hesaplamalar: toplamlar, ortalamalar ve yüzdeler</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Rectangle 30">
            <a:extLst>
              <a:ext uri="{FF2B5EF4-FFF2-40B4-BE49-F238E27FC236}">
                <a16:creationId xmlns:a16="http://schemas.microsoft.com/office/drawing/2014/main" id="{79F241E0-3026-EB3B-DCC8-2F452A42A2FC}"/>
              </a:ext>
            </a:extLst>
          </p:cNvPr>
          <p:cNvSpPr/>
          <p:nvPr/>
        </p:nvSpPr>
        <p:spPr>
          <a:xfrm flipH="1">
            <a:off x="647194" y="2000018"/>
            <a:ext cx="3083558" cy="1107996"/>
          </a:xfrm>
          <a:prstGeom prst="rect">
            <a:avLst/>
          </a:prstGeom>
        </p:spPr>
        <p:txBody>
          <a:bodyPr wrap="square">
            <a:spAutoFit/>
          </a:bodyPr>
          <a:lstStyle/>
          <a:p>
            <a:r>
              <a:rPr lang="en-US" sz="2200" dirty="0">
                <a:solidFill>
                  <a:schemeClr val="bg1"/>
                </a:solidFill>
              </a:rPr>
              <a:t>Konaklama sektöründeki KPI'ların çoğu, küçük bir temel hesaplama kümesinden oluşur.</a:t>
            </a:r>
          </a:p>
        </p:txBody>
      </p:sp>
      <p:sp>
        <p:nvSpPr>
          <p:cNvPr id="9" name="Rectangle 30">
            <a:extLst>
              <a:ext uri="{FF2B5EF4-FFF2-40B4-BE49-F238E27FC236}">
                <a16:creationId xmlns:a16="http://schemas.microsoft.com/office/drawing/2014/main" id="{B6BA5A6A-98F6-3EB7-E45F-9672D35DDAF0}"/>
              </a:ext>
            </a:extLst>
          </p:cNvPr>
          <p:cNvSpPr/>
          <p:nvPr/>
        </p:nvSpPr>
        <p:spPr>
          <a:xfrm flipH="1">
            <a:off x="4655462" y="1445121"/>
            <a:ext cx="6402682" cy="2995692"/>
          </a:xfrm>
          <a:prstGeom prst="rect">
            <a:avLst/>
          </a:prstGeom>
        </p:spPr>
        <p:txBody>
          <a:bodyPr wrap="square">
            <a:spAutoFit/>
          </a:bodyPr>
          <a:lstStyle/>
          <a:p>
            <a:r>
              <a:rPr lang="en-US" sz="2200" b="1" dirty="0">
                <a:solidFill>
                  <a:schemeClr val="bg1"/>
                </a:solidFill>
                <a:highlight>
                  <a:srgbClr val="0289AE"/>
                </a:highlight>
              </a:rPr>
              <a:t>  </a:t>
            </a:r>
            <a:r>
              <a:rPr lang="en-US" sz="2000" b="1" dirty="0">
                <a:solidFill>
                  <a:schemeClr val="bg1"/>
                </a:solidFill>
                <a:highlight>
                  <a:srgbClr val="0289AE"/>
                </a:highlight>
              </a:rPr>
              <a:t>ÜÇ TEMEL FORMÜL:</a:t>
            </a:r>
            <a:r>
              <a:rPr lang="en-US" sz="2000" b="1" dirty="0">
                <a:solidFill>
                  <a:srgbClr val="0289AE"/>
                </a:solidFill>
                <a:highlight>
                  <a:srgbClr val="0289AE"/>
                </a:highlight>
              </a:rPr>
              <a:t>..</a:t>
            </a:r>
          </a:p>
          <a:p>
            <a:endParaRPr lang="en-US" sz="800" b="1" dirty="0">
              <a:solidFill>
                <a:srgbClr val="0289AE"/>
              </a:solidFill>
              <a:highlight>
                <a:srgbClr val="0289AE"/>
              </a:highlight>
            </a:endParaRPr>
          </a:p>
          <a:p>
            <a:pPr marL="342900" indent="-342900">
              <a:lnSpc>
                <a:spcPts val="1960"/>
              </a:lnSpc>
              <a:buFont typeface="Arial" panose="020B0604020202020204" pitchFamily="34" charset="0"/>
              <a:buChar char="•"/>
            </a:pPr>
            <a:r>
              <a:rPr lang="en-US" b="1" dirty="0">
                <a:solidFill>
                  <a:schemeClr val="bg1"/>
                </a:solidFill>
              </a:rPr>
              <a:t>TOPLAM </a:t>
            </a:r>
            <a:r>
              <a:rPr lang="en-US" dirty="0">
                <a:solidFill>
                  <a:schemeClr val="bg1"/>
                </a:solidFill>
              </a:rPr>
              <a:t>=SUM(aralık)</a:t>
            </a:r>
            <a:br>
              <a:rPr lang="en-US" dirty="0">
                <a:solidFill>
                  <a:schemeClr val="bg1"/>
                </a:solidFill>
              </a:rPr>
            </a:br>
            <a:r>
              <a:rPr lang="en-US" i="1" dirty="0">
                <a:solidFill>
                  <a:schemeClr val="bg1"/>
                </a:solidFill>
              </a:rPr>
              <a:t>Örnek: 14 gün boyunca satılan toplam oda sayısı</a:t>
            </a:r>
            <a:endParaRPr lang="en-US" dirty="0">
              <a:solidFill>
                <a:schemeClr val="bg1"/>
              </a:solidFill>
            </a:endParaRPr>
          </a:p>
          <a:p>
            <a:pPr marL="342900" indent="-342900">
              <a:lnSpc>
                <a:spcPts val="1960"/>
              </a:lnSpc>
              <a:buFont typeface="Arial" panose="020B0604020202020204" pitchFamily="34" charset="0"/>
              <a:buChar char="•"/>
            </a:pPr>
            <a:r>
              <a:rPr lang="en-US" b="1" dirty="0">
                <a:solidFill>
                  <a:schemeClr val="bg1"/>
                </a:solidFill>
              </a:rPr>
              <a:t>ORTALAMA </a:t>
            </a:r>
            <a:r>
              <a:rPr lang="en-US" dirty="0">
                <a:solidFill>
                  <a:schemeClr val="bg1"/>
                </a:solidFill>
              </a:rPr>
              <a:t>=AVERAGE(aralık)</a:t>
            </a:r>
            <a:br>
              <a:rPr lang="en-US" dirty="0">
                <a:solidFill>
                  <a:schemeClr val="bg1"/>
                </a:solidFill>
              </a:rPr>
            </a:br>
            <a:r>
              <a:rPr lang="en-US" i="1" dirty="0">
                <a:solidFill>
                  <a:schemeClr val="bg1"/>
                </a:solidFill>
              </a:rPr>
              <a:t>Örnek: Günlük ortalama satılan oda sayısı</a:t>
            </a:r>
            <a:endParaRPr lang="en-US" dirty="0">
              <a:solidFill>
                <a:schemeClr val="bg1"/>
              </a:solidFill>
            </a:endParaRPr>
          </a:p>
          <a:p>
            <a:pPr marL="342900" indent="-342900">
              <a:lnSpc>
                <a:spcPts val="1960"/>
              </a:lnSpc>
              <a:buFont typeface="Arial" panose="020B0604020202020204" pitchFamily="34" charset="0"/>
              <a:buChar char="•"/>
            </a:pPr>
            <a:r>
              <a:rPr lang="en-US" b="1" dirty="0">
                <a:solidFill>
                  <a:schemeClr val="bg1"/>
                </a:solidFill>
              </a:rPr>
              <a:t>YÜZDE </a:t>
            </a:r>
            <a:r>
              <a:rPr lang="en-US" dirty="0">
                <a:solidFill>
                  <a:schemeClr val="bg1"/>
                </a:solidFill>
              </a:rPr>
              <a:t>= (Parça ÷ Bütün) × 100</a:t>
            </a:r>
            <a:br>
              <a:rPr lang="en-US" dirty="0">
                <a:solidFill>
                  <a:schemeClr val="bg1"/>
                </a:solidFill>
              </a:rPr>
            </a:br>
            <a:r>
              <a:rPr lang="en-US" dirty="0">
                <a:solidFill>
                  <a:schemeClr val="bg1"/>
                </a:solidFill>
              </a:rPr>
              <a:t>Örnek: Doluluk % = Satılan oda sayısı ÷ Mevcut oda sayısı × 100  (</a:t>
            </a:r>
            <a:r>
              <a:rPr lang="en-US" i="1" dirty="0">
                <a:solidFill>
                  <a:schemeClr val="bg1"/>
                </a:solidFill>
              </a:rPr>
              <a:t>Mews, 2025; STR, 2024)</a:t>
            </a:r>
            <a:endParaRPr lang="en-US" dirty="0">
              <a:solidFill>
                <a:schemeClr val="bg1"/>
              </a:solidFill>
            </a:endParaRPr>
          </a:p>
          <a:p>
            <a:pPr algn="ctr"/>
            <a:br>
              <a:rPr lang="en-US" sz="2200" b="1" dirty="0">
                <a:solidFill>
                  <a:schemeClr val="bg1"/>
                </a:solidFill>
              </a:rPr>
            </a:br>
            <a:endParaRPr lang="en-US" sz="2000" dirty="0">
              <a:solidFill>
                <a:schemeClr val="bg1"/>
              </a:solidFill>
            </a:endParaRPr>
          </a:p>
        </p:txBody>
      </p:sp>
      <p:sp>
        <p:nvSpPr>
          <p:cNvPr id="11" name="TextBox 10">
            <a:extLst>
              <a:ext uri="{FF2B5EF4-FFF2-40B4-BE49-F238E27FC236}">
                <a16:creationId xmlns:a16="http://schemas.microsoft.com/office/drawing/2014/main" id="{2425F6D3-3DF5-F07D-140C-315CED98D3A1}"/>
              </a:ext>
            </a:extLst>
          </p:cNvPr>
          <p:cNvSpPr txBox="1"/>
          <p:nvPr/>
        </p:nvSpPr>
        <p:spPr>
          <a:xfrm>
            <a:off x="647194" y="4238090"/>
            <a:ext cx="11003280" cy="400110"/>
          </a:xfrm>
          <a:prstGeom prst="rect">
            <a:avLst/>
          </a:prstGeom>
          <a:noFill/>
        </p:spPr>
        <p:txBody>
          <a:bodyPr wrap="square">
            <a:spAutoFit/>
          </a:bodyPr>
          <a:lstStyle/>
          <a:p>
            <a:pPr algn="ctr"/>
            <a:r>
              <a:rPr lang="en-US" sz="2000" b="1" dirty="0">
                <a:solidFill>
                  <a:srgbClr val="0289AE"/>
                </a:solidFill>
              </a:rPr>
              <a:t>ARTIK HESAPLAYABİLECEĞİNİZ KPI'LAR</a:t>
            </a:r>
            <a:endParaRPr lang="en-US" sz="2000" dirty="0">
              <a:solidFill>
                <a:srgbClr val="0289AE"/>
              </a:solidFill>
            </a:endParaRPr>
          </a:p>
        </p:txBody>
      </p:sp>
      <p:cxnSp>
        <p:nvCxnSpPr>
          <p:cNvPr id="12" name="Straight Connector 11">
            <a:extLst>
              <a:ext uri="{FF2B5EF4-FFF2-40B4-BE49-F238E27FC236}">
                <a16:creationId xmlns:a16="http://schemas.microsoft.com/office/drawing/2014/main" id="{972E57EF-AAEC-530C-113E-E666E64708E9}"/>
              </a:ext>
            </a:extLst>
          </p:cNvPr>
          <p:cNvCxnSpPr>
            <a:cxnSpLocks/>
          </p:cNvCxnSpPr>
          <p:nvPr/>
        </p:nvCxnSpPr>
        <p:spPr>
          <a:xfrm flipV="1">
            <a:off x="3983304" y="1696428"/>
            <a:ext cx="0" cy="2251639"/>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59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0534F-6FE8-D29B-E5E9-F9654348411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CBE6F44-F9D3-0D17-5B73-BDAE1625073E}"/>
              </a:ext>
            </a:extLst>
          </p:cNvPr>
          <p:cNvSpPr/>
          <p:nvPr/>
        </p:nvSpPr>
        <p:spPr>
          <a:xfrm flipH="1" flipV="1">
            <a:off x="0" y="0"/>
            <a:ext cx="12185500" cy="1682496"/>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5D35D465-DAE6-CC82-449C-7138E1E93683}"/>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A73A6375-27BB-B445-5966-C4AEF7336824}"/>
              </a:ext>
            </a:extLst>
          </p:cNvPr>
          <p:cNvSpPr txBox="1">
            <a:spLocks/>
          </p:cNvSpPr>
          <p:nvPr/>
        </p:nvSpPr>
        <p:spPr>
          <a:xfrm>
            <a:off x="295065" y="317333"/>
            <a:ext cx="6347083" cy="2100917"/>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Daha Fazla Dinleme: Veri Odaklı Bir Turizm Destinasyonu Olmak</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DC08760D-C811-A5F6-46A7-5078C9AA0988}"/>
              </a:ext>
            </a:extLst>
          </p:cNvPr>
          <p:cNvSpPr/>
          <p:nvPr/>
        </p:nvSpPr>
        <p:spPr>
          <a:xfrm flipH="1">
            <a:off x="389376" y="1842048"/>
            <a:ext cx="6157198" cy="3262432"/>
          </a:xfrm>
          <a:prstGeom prst="rect">
            <a:avLst/>
          </a:prstGeom>
        </p:spPr>
        <p:txBody>
          <a:bodyPr wrap="square">
            <a:spAutoFit/>
          </a:bodyPr>
          <a:lstStyle/>
          <a:p>
            <a:r>
              <a:rPr lang="tr-TR" sz="2200" noProof="1">
                <a:solidFill>
                  <a:srgbClr val="0289AE"/>
                </a:solidFill>
                <a:hlinkClick r:id="rId4">
                  <a:extLst>
                    <a:ext uri="{A12FA001-AC4F-418D-AE19-62706E023703}">
                      <ahyp:hlinkClr xmlns:ahyp="http://schemas.microsoft.com/office/drawing/2018/hyperlinkcolor" val="tx"/>
                    </a:ext>
                  </a:extLst>
                </a:hlinkClick>
              </a:rPr>
              <a:t>Bölüm 2: Doğru Verileri Seçmek… - Turizmin Dönüşümüne Öncülük Etmek - Apple Podcasts</a:t>
            </a:r>
            <a:endParaRPr lang="tr-TR" sz="2200" noProof="1">
              <a:solidFill>
                <a:srgbClr val="0289AE"/>
              </a:solidFill>
            </a:endParaRPr>
          </a:p>
          <a:p>
            <a:endParaRPr lang="tr-TR" noProof="1">
              <a:solidFill>
                <a:srgbClr val="262626"/>
              </a:solidFill>
            </a:endParaRPr>
          </a:p>
          <a:p>
            <a:r>
              <a:rPr lang="tr-TR" noProof="1">
                <a:solidFill>
                  <a:srgbClr val="262626"/>
                </a:solidFill>
              </a:rPr>
              <a:t>Bu bölümde, Avrupa'daki destinasyonların hangi verilere odaklanacaklarını nasıl seçtikleri, bilgileri nasıl yönetilebilir tuttukları ve gerçek anlamda veri odaklı hale gelmek için hangi organizasyonel değişikliklerin gerekli olduğu ele alınmaktadır. Konuşmacılar, ziyaretçi, rezervasyon ve dijital davranış verilerinin kullanımına ilişkin pratik örnekleri tartışmakta ve tek bir uzman birimin ötesinde veri paylaşımıyla ekipler arası işbirliğini göstermektedir.</a:t>
            </a:r>
            <a:endParaRPr lang="tr-TR" i="1" noProof="1">
              <a:solidFill>
                <a:srgbClr val="262626"/>
              </a:solidFill>
            </a:endParaRPr>
          </a:p>
        </p:txBody>
      </p:sp>
      <p:pic>
        <p:nvPicPr>
          <p:cNvPr id="15" name="Picture 14">
            <a:extLst>
              <a:ext uri="{FF2B5EF4-FFF2-40B4-BE49-F238E27FC236}">
                <a16:creationId xmlns:a16="http://schemas.microsoft.com/office/drawing/2014/main" id="{CC6730F5-BB43-F403-0AC4-186C4376483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a:off x="5834250" y="1023960"/>
            <a:ext cx="6347083" cy="4885527"/>
          </a:xfrm>
          <a:prstGeom prst="rect">
            <a:avLst/>
          </a:prstGeom>
        </p:spPr>
      </p:pic>
      <p:pic>
        <p:nvPicPr>
          <p:cNvPr id="6" name="Picture 5">
            <a:hlinkClick r:id="rId4"/>
            <a:extLst>
              <a:ext uri="{FF2B5EF4-FFF2-40B4-BE49-F238E27FC236}">
                <a16:creationId xmlns:a16="http://schemas.microsoft.com/office/drawing/2014/main" id="{05BD7A53-F833-73CE-EA85-DE2D0D43950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61" t="1704" r="11422" b="1382"/>
          <a:stretch>
            <a:fillRect/>
          </a:stretch>
        </p:blipFill>
        <p:spPr>
          <a:xfrm>
            <a:off x="7346792" y="1471837"/>
            <a:ext cx="4821213" cy="3632643"/>
          </a:xfrm>
          <a:prstGeom prst="rect">
            <a:avLst/>
          </a:prstGeom>
        </p:spPr>
      </p:pic>
      <p:grpSp>
        <p:nvGrpSpPr>
          <p:cNvPr id="7" name="Group 6">
            <a:extLst>
              <a:ext uri="{FF2B5EF4-FFF2-40B4-BE49-F238E27FC236}">
                <a16:creationId xmlns:a16="http://schemas.microsoft.com/office/drawing/2014/main" id="{FB6ACBF6-93B5-DEEA-F151-A240D6F967D8}"/>
              </a:ext>
            </a:extLst>
          </p:cNvPr>
          <p:cNvGrpSpPr/>
          <p:nvPr/>
        </p:nvGrpSpPr>
        <p:grpSpPr>
          <a:xfrm rot="21145702">
            <a:off x="9649466" y="5087643"/>
            <a:ext cx="1456095" cy="1406604"/>
            <a:chOff x="7777737" y="4274827"/>
            <a:chExt cx="1456095" cy="1406604"/>
          </a:xfrm>
        </p:grpSpPr>
        <p:sp>
          <p:nvSpPr>
            <p:cNvPr id="8" name="Oval 7">
              <a:extLst>
                <a:ext uri="{FF2B5EF4-FFF2-40B4-BE49-F238E27FC236}">
                  <a16:creationId xmlns:a16="http://schemas.microsoft.com/office/drawing/2014/main" id="{9FEA8C7C-F9DF-0177-4057-6311E4DE6B79}"/>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579FEA8-ABB9-AD92-F33C-3AE869FF607E}"/>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1183131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D4A84-AB9A-8D7B-97D9-5CBCC163ADD7}"/>
            </a:ext>
          </a:extLst>
        </p:cNvPr>
        <p:cNvGrpSpPr/>
        <p:nvPr/>
      </p:nvGrpSpPr>
      <p:grpSpPr>
        <a:xfrm>
          <a:off x="0" y="0"/>
          <a:ext cx="0" cy="0"/>
          <a:chOff x="0" y="0"/>
          <a:chExt cx="0" cy="0"/>
        </a:xfrm>
      </p:grpSpPr>
      <p:sp>
        <p:nvSpPr>
          <p:cNvPr id="6" name="Text Placeholder 11">
            <a:extLst>
              <a:ext uri="{FF2B5EF4-FFF2-40B4-BE49-F238E27FC236}">
                <a16:creationId xmlns:a16="http://schemas.microsoft.com/office/drawing/2014/main" id="{DAB9D981-14E7-F5C4-F348-BBC79860BB94}"/>
              </a:ext>
            </a:extLst>
          </p:cNvPr>
          <p:cNvSpPr txBox="1">
            <a:spLocks/>
          </p:cNvSpPr>
          <p:nvPr/>
        </p:nvSpPr>
        <p:spPr>
          <a:xfrm>
            <a:off x="429115" y="307476"/>
            <a:ext cx="44476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Etkinlik: Elektronik tabloda KPI hesaplama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CA16B821-C17C-06B4-AE7A-2B6F53E13111}"/>
              </a:ext>
            </a:extLst>
          </p:cNvPr>
          <p:cNvCxnSpPr>
            <a:cxnSpLocks/>
          </p:cNvCxnSpPr>
          <p:nvPr/>
        </p:nvCxnSpPr>
        <p:spPr>
          <a:xfrm>
            <a:off x="0" y="1626948"/>
            <a:ext cx="5004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EFDB0B19-CB35-7458-B19D-94B48F3BA544}"/>
              </a:ext>
            </a:extLst>
          </p:cNvPr>
          <p:cNvSpPr/>
          <p:nvPr/>
        </p:nvSpPr>
        <p:spPr>
          <a:xfrm flipH="1">
            <a:off x="5328839" y="563009"/>
            <a:ext cx="6131641" cy="646331"/>
          </a:xfrm>
          <a:prstGeom prst="rect">
            <a:avLst/>
          </a:prstGeom>
        </p:spPr>
        <p:txBody>
          <a:bodyPr wrap="square">
            <a:spAutoFit/>
          </a:bodyPr>
          <a:lstStyle/>
          <a:p>
            <a:r>
              <a:rPr lang="en-US" i="1" dirty="0">
                <a:solidFill>
                  <a:srgbClr val="262626"/>
                </a:solidFill>
              </a:rPr>
              <a:t>Bu alıştırma, basit elektronik tablo işlemlerinden nasıl tanıdık KPI'ların üretildiğine dair anlayışınızı pekiştirir.</a:t>
            </a:r>
          </a:p>
        </p:txBody>
      </p:sp>
      <p:sp>
        <p:nvSpPr>
          <p:cNvPr id="10" name="Rectangle 9">
            <a:extLst>
              <a:ext uri="{FF2B5EF4-FFF2-40B4-BE49-F238E27FC236}">
                <a16:creationId xmlns:a16="http://schemas.microsoft.com/office/drawing/2014/main" id="{3EFC05BD-15DA-6625-992B-0C015B5F74A1}"/>
              </a:ext>
            </a:extLst>
          </p:cNvPr>
          <p:cNvSpPr/>
          <p:nvPr/>
        </p:nvSpPr>
        <p:spPr>
          <a:xfrm flipH="1" flipV="1">
            <a:off x="0" y="1332315"/>
            <a:ext cx="12192000" cy="22050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11" name="Rectangle 30">
            <a:extLst>
              <a:ext uri="{FF2B5EF4-FFF2-40B4-BE49-F238E27FC236}">
                <a16:creationId xmlns:a16="http://schemas.microsoft.com/office/drawing/2014/main" id="{C63884C4-A0E9-E615-40DF-3EB2F7C161F0}"/>
              </a:ext>
            </a:extLst>
          </p:cNvPr>
          <p:cNvSpPr/>
          <p:nvPr/>
        </p:nvSpPr>
        <p:spPr>
          <a:xfrm flipH="1">
            <a:off x="449391" y="1626949"/>
            <a:ext cx="3696858" cy="1378326"/>
          </a:xfrm>
          <a:prstGeom prst="rect">
            <a:avLst/>
          </a:prstGeom>
        </p:spPr>
        <p:txBody>
          <a:bodyPr wrap="square">
            <a:spAutoFit/>
          </a:bodyPr>
          <a:lstStyle/>
          <a:p>
            <a:pPr>
              <a:lnSpc>
                <a:spcPts val="2040"/>
              </a:lnSpc>
            </a:pPr>
            <a:r>
              <a:rPr lang="en-US" sz="2000" dirty="0">
                <a:solidFill>
                  <a:schemeClr val="bg1"/>
                </a:solidFill>
              </a:rPr>
              <a:t>Şimdi bu hesaplamaları, bir haftalık mevcut odalar, satılan odalar ve oda gelirlerini içeren kısa bir veri setine uygulayacaksınız. </a:t>
            </a:r>
          </a:p>
          <a:p>
            <a:pPr>
              <a:lnSpc>
                <a:spcPts val="2040"/>
              </a:lnSpc>
            </a:pPr>
            <a:endParaRPr lang="en-US" sz="2000" dirty="0">
              <a:solidFill>
                <a:schemeClr val="bg1"/>
              </a:solidFill>
            </a:endParaRPr>
          </a:p>
        </p:txBody>
      </p:sp>
      <p:cxnSp>
        <p:nvCxnSpPr>
          <p:cNvPr id="13" name="Straight Connector 12">
            <a:extLst>
              <a:ext uri="{FF2B5EF4-FFF2-40B4-BE49-F238E27FC236}">
                <a16:creationId xmlns:a16="http://schemas.microsoft.com/office/drawing/2014/main" id="{4251AAE4-93F9-C9A4-FD5F-9948E7FFA3CD}"/>
              </a:ext>
            </a:extLst>
          </p:cNvPr>
          <p:cNvCxnSpPr>
            <a:cxnSpLocks/>
          </p:cNvCxnSpPr>
          <p:nvPr/>
        </p:nvCxnSpPr>
        <p:spPr>
          <a:xfrm flipV="1">
            <a:off x="4575124" y="1332315"/>
            <a:ext cx="0" cy="2255431"/>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4CDC7066-41A6-A7A6-A6CE-6ADA3AE91568}"/>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57336" y="1332315"/>
            <a:ext cx="5749653" cy="3657600"/>
          </a:xfrm>
          <a:prstGeom prst="rect">
            <a:avLst/>
          </a:prstGeom>
        </p:spPr>
      </p:pic>
      <p:graphicFrame>
        <p:nvGraphicFramePr>
          <p:cNvPr id="18" name="Table 17">
            <a:extLst>
              <a:ext uri="{FF2B5EF4-FFF2-40B4-BE49-F238E27FC236}">
                <a16:creationId xmlns:a16="http://schemas.microsoft.com/office/drawing/2014/main" id="{E845F8A9-9C38-7454-0675-BDD5A1B18200}"/>
              </a:ext>
            </a:extLst>
          </p:cNvPr>
          <p:cNvGraphicFramePr>
            <a:graphicFrameLocks noGrp="1"/>
          </p:cNvGraphicFramePr>
          <p:nvPr>
            <p:extLst>
              <p:ext uri="{D42A27DB-BD31-4B8C-83A1-F6EECF244321}">
                <p14:modId xmlns:p14="http://schemas.microsoft.com/office/powerpoint/2010/main" val="4041829702"/>
              </p:ext>
            </p:extLst>
          </p:nvPr>
        </p:nvGraphicFramePr>
        <p:xfrm>
          <a:off x="706137" y="3641911"/>
          <a:ext cx="10401780" cy="2941240"/>
        </p:xfrm>
        <a:graphic>
          <a:graphicData uri="http://schemas.openxmlformats.org/drawingml/2006/table">
            <a:tbl>
              <a:tblPr firstRow="1" bandRow="1">
                <a:tableStyleId>{5C22544A-7EE6-4342-B048-85BDC9FD1C3A}</a:tableStyleId>
              </a:tblPr>
              <a:tblGrid>
                <a:gridCol w="2600445">
                  <a:extLst>
                    <a:ext uri="{9D8B030D-6E8A-4147-A177-3AD203B41FA5}">
                      <a16:colId xmlns:a16="http://schemas.microsoft.com/office/drawing/2014/main" val="3242732468"/>
                    </a:ext>
                  </a:extLst>
                </a:gridCol>
                <a:gridCol w="2600445">
                  <a:extLst>
                    <a:ext uri="{9D8B030D-6E8A-4147-A177-3AD203B41FA5}">
                      <a16:colId xmlns:a16="http://schemas.microsoft.com/office/drawing/2014/main" val="1719394237"/>
                    </a:ext>
                  </a:extLst>
                </a:gridCol>
                <a:gridCol w="2600445">
                  <a:extLst>
                    <a:ext uri="{9D8B030D-6E8A-4147-A177-3AD203B41FA5}">
                      <a16:colId xmlns:a16="http://schemas.microsoft.com/office/drawing/2014/main" val="3146094472"/>
                    </a:ext>
                  </a:extLst>
                </a:gridCol>
                <a:gridCol w="2600445">
                  <a:extLst>
                    <a:ext uri="{9D8B030D-6E8A-4147-A177-3AD203B41FA5}">
                      <a16:colId xmlns:a16="http://schemas.microsoft.com/office/drawing/2014/main" val="2317698190"/>
                    </a:ext>
                  </a:extLst>
                </a:gridCol>
              </a:tblGrid>
              <a:tr h="370840">
                <a:tc>
                  <a:txBody>
                    <a:bodyPr/>
                    <a:lstStyle/>
                    <a:p>
                      <a:pPr algn="l"/>
                      <a:r>
                        <a:rPr lang="en-US" sz="2000" dirty="0">
                          <a:solidFill>
                            <a:schemeClr val="bg1"/>
                          </a:solidFill>
                          <a:highlight>
                            <a:srgbClr val="0289AE"/>
                          </a:highlight>
                        </a:rPr>
                        <a:t>  Tarih</a:t>
                      </a:r>
                      <a:r>
                        <a:rPr lang="en-US" sz="2000" dirty="0">
                          <a:solidFill>
                            <a:srgbClr val="0289AE"/>
                          </a:solidFill>
                          <a:highlight>
                            <a:srgbClr val="0289AE"/>
                          </a:highlight>
                        </a:rPr>
                        <a:t>..</a:t>
                      </a: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dirty="0">
                          <a:solidFill>
                            <a:schemeClr val="bg1"/>
                          </a:solidFill>
                          <a:highlight>
                            <a:srgbClr val="0289AE"/>
                          </a:highlight>
                        </a:rPr>
                        <a:t>  </a:t>
                      </a:r>
                      <a:r>
                        <a:rPr lang="en-US" sz="2000" baseline="0" dirty="0">
                          <a:solidFill>
                            <a:schemeClr val="bg1"/>
                          </a:solidFill>
                          <a:highlight>
                            <a:srgbClr val="0289AE"/>
                          </a:highlight>
                        </a:rPr>
                        <a:t>Mevcut </a:t>
                      </a:r>
                      <a:r>
                        <a:rPr lang="en-US" sz="2000" dirty="0">
                          <a:solidFill>
                            <a:schemeClr val="bg1"/>
                          </a:solidFill>
                          <a:highlight>
                            <a:srgbClr val="0289AE"/>
                          </a:highlight>
                        </a:rPr>
                        <a:t>Odalar</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dirty="0">
                          <a:solidFill>
                            <a:schemeClr val="bg1"/>
                          </a:solidFill>
                          <a:highlight>
                            <a:srgbClr val="0289AE"/>
                          </a:highlight>
                        </a:rPr>
                        <a:t>  </a:t>
                      </a:r>
                      <a:r>
                        <a:rPr lang="en-US" sz="2000" baseline="0" dirty="0">
                          <a:solidFill>
                            <a:schemeClr val="bg1"/>
                          </a:solidFill>
                          <a:highlight>
                            <a:srgbClr val="0289AE"/>
                          </a:highlight>
                        </a:rPr>
                        <a:t>Satılan </a:t>
                      </a:r>
                      <a:r>
                        <a:rPr lang="en-US" sz="2000" dirty="0">
                          <a:solidFill>
                            <a:schemeClr val="bg1"/>
                          </a:solidFill>
                          <a:highlight>
                            <a:srgbClr val="0289AE"/>
                          </a:highlight>
                        </a:rPr>
                        <a:t>Odalar</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dirty="0">
                          <a:solidFill>
                            <a:schemeClr val="bg1"/>
                          </a:solidFill>
                          <a:highlight>
                            <a:srgbClr val="0289AE"/>
                          </a:highlight>
                        </a:rPr>
                        <a:t>  Gelir</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2547268"/>
                  </a:ext>
                </a:extLst>
              </a:tr>
              <a:tr h="367200">
                <a:tc>
                  <a:txBody>
                    <a:bodyPr/>
                    <a:lstStyle/>
                    <a:p>
                      <a:pPr algn="l"/>
                      <a:r>
                        <a:rPr lang="en-US" dirty="0">
                          <a:solidFill>
                            <a:srgbClr val="262626"/>
                          </a:solidFill>
                        </a:rPr>
                        <a:t>01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3.500</a:t>
                      </a:r>
                      <a:endParaRPr lang="en-US" b="1"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913113340"/>
                  </a:ext>
                </a:extLst>
              </a:tr>
              <a:tr h="367200">
                <a:tc>
                  <a:txBody>
                    <a:bodyPr/>
                    <a:lstStyle/>
                    <a:p>
                      <a:pPr algn="l"/>
                      <a:r>
                        <a:rPr lang="en-US" dirty="0">
                          <a:solidFill>
                            <a:srgbClr val="262626"/>
                          </a:solidFill>
                        </a:rPr>
                        <a:t>02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3.200 €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389327246"/>
                  </a:ext>
                </a:extLst>
              </a:tr>
              <a:tr h="367200">
                <a:tc>
                  <a:txBody>
                    <a:bodyPr/>
                    <a:lstStyle/>
                    <a:p>
                      <a:pPr algn="l"/>
                      <a:r>
                        <a:rPr lang="en-US" dirty="0">
                          <a:solidFill>
                            <a:srgbClr val="262626"/>
                          </a:solidFill>
                        </a:rPr>
                        <a:t>03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3.800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782008432"/>
                  </a:ext>
                </a:extLst>
              </a:tr>
              <a:tr h="367200">
                <a:tc>
                  <a:txBody>
                    <a:bodyPr/>
                    <a:lstStyle/>
                    <a:p>
                      <a:pPr algn="l"/>
                      <a:r>
                        <a:rPr lang="en-US" dirty="0">
                          <a:solidFill>
                            <a:srgbClr val="262626"/>
                          </a:solidFill>
                        </a:rPr>
                        <a:t>04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4.200 €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503880472"/>
                  </a:ext>
                </a:extLst>
              </a:tr>
              <a:tr h="367200">
                <a:tc>
                  <a:txBody>
                    <a:bodyPr/>
                    <a:lstStyle/>
                    <a:p>
                      <a:pPr algn="l"/>
                      <a:r>
                        <a:rPr lang="en-US" dirty="0">
                          <a:solidFill>
                            <a:srgbClr val="262626"/>
                          </a:solidFill>
                        </a:rPr>
                        <a:t>05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4.800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224385643"/>
                  </a:ext>
                </a:extLst>
              </a:tr>
              <a:tr h="367200">
                <a:tc>
                  <a:txBody>
                    <a:bodyPr/>
                    <a:lstStyle/>
                    <a:p>
                      <a:pPr algn="l"/>
                      <a:r>
                        <a:rPr lang="en-US" dirty="0">
                          <a:solidFill>
                            <a:srgbClr val="262626"/>
                          </a:solidFill>
                        </a:rPr>
                        <a:t>06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5.200 €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63813717"/>
                  </a:ext>
                </a:extLst>
              </a:tr>
              <a:tr h="367200">
                <a:tc>
                  <a:txBody>
                    <a:bodyPr/>
                    <a:lstStyle/>
                    <a:p>
                      <a:pPr algn="l"/>
                      <a:r>
                        <a:rPr lang="en-US" dirty="0">
                          <a:solidFill>
                            <a:srgbClr val="262626"/>
                          </a:solidFill>
                        </a:rPr>
                        <a:t>07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4.000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711700270"/>
                  </a:ext>
                </a:extLst>
              </a:tr>
            </a:tbl>
          </a:graphicData>
        </a:graphic>
      </p:graphicFrame>
      <p:sp>
        <p:nvSpPr>
          <p:cNvPr id="21" name="Rectangle 30">
            <a:extLst>
              <a:ext uri="{FF2B5EF4-FFF2-40B4-BE49-F238E27FC236}">
                <a16:creationId xmlns:a16="http://schemas.microsoft.com/office/drawing/2014/main" id="{D2999D01-C585-FC28-D6D5-8944FB0CB3C1}"/>
              </a:ext>
            </a:extLst>
          </p:cNvPr>
          <p:cNvSpPr/>
          <p:nvPr/>
        </p:nvSpPr>
        <p:spPr>
          <a:xfrm flipH="1">
            <a:off x="4328163" y="1332315"/>
            <a:ext cx="7863837" cy="2785378"/>
          </a:xfrm>
          <a:prstGeom prst="rect">
            <a:avLst/>
          </a:prstGeom>
        </p:spPr>
        <p:txBody>
          <a:bodyPr wrap="square">
            <a:spAutoFit/>
          </a:bodyPr>
          <a:lstStyle/>
          <a:p>
            <a:pPr>
              <a:spcBef>
                <a:spcPts val="600"/>
              </a:spcBef>
              <a:tabLst>
                <a:tab pos="1016000" algn="l"/>
              </a:tabLst>
            </a:pPr>
            <a:endParaRPr lang="en-US" sz="800" b="1" dirty="0">
              <a:solidFill>
                <a:srgbClr val="0289AE"/>
              </a:solidFill>
              <a:highlight>
                <a:srgbClr val="0289AE"/>
              </a:highlight>
            </a:endParaRPr>
          </a:p>
          <a:p>
            <a:pPr>
              <a:lnSpc>
                <a:spcPts val="1960"/>
              </a:lnSpc>
              <a:spcBef>
                <a:spcPts val="600"/>
              </a:spcBef>
              <a:tabLst>
                <a:tab pos="1016000" algn="l"/>
              </a:tabLst>
            </a:pPr>
            <a:r>
              <a:rPr lang="en-US" b="1" dirty="0">
                <a:solidFill>
                  <a:schemeClr val="bg1"/>
                </a:solidFill>
                <a:highlight>
                  <a:srgbClr val="0289AE"/>
                </a:highlight>
              </a:rPr>
              <a:t> Adım 1: </a:t>
            </a:r>
            <a:r>
              <a:rPr lang="en-US" dirty="0">
                <a:solidFill>
                  <a:schemeClr val="bg1"/>
                </a:solidFill>
              </a:rPr>
              <a:t>    Toplam formülünü kullanarak, mevcut oda sayısının dönem boyunca sabit olup olmadığını kontrol edin. </a:t>
            </a:r>
          </a:p>
          <a:p>
            <a:pPr>
              <a:lnSpc>
                <a:spcPts val="1960"/>
              </a:lnSpc>
              <a:spcBef>
                <a:spcPts val="600"/>
              </a:spcBef>
              <a:tabLst>
                <a:tab pos="1016000" algn="l"/>
              </a:tabLst>
            </a:pPr>
            <a:r>
              <a:rPr lang="en-US" b="1" dirty="0">
                <a:solidFill>
                  <a:schemeClr val="bg1"/>
                </a:solidFill>
                <a:highlight>
                  <a:srgbClr val="0289AE"/>
                </a:highlight>
              </a:rPr>
              <a:t> Adım 2: </a:t>
            </a:r>
            <a:r>
              <a:rPr lang="en-US" dirty="0">
                <a:solidFill>
                  <a:schemeClr val="bg1"/>
                </a:solidFill>
              </a:rPr>
              <a:t>    Üç yeni sütunda günlük doluluk yüzdesini, ADR ve RevPAR'ı hesaplayın. </a:t>
            </a:r>
          </a:p>
          <a:p>
            <a:pPr>
              <a:lnSpc>
                <a:spcPts val="1960"/>
              </a:lnSpc>
              <a:spcBef>
                <a:spcPts val="600"/>
              </a:spcBef>
              <a:tabLst>
                <a:tab pos="1016000" algn="l"/>
              </a:tabLst>
            </a:pPr>
            <a:r>
              <a:rPr lang="en-US" b="1" dirty="0">
                <a:solidFill>
                  <a:schemeClr val="bg1"/>
                </a:solidFill>
                <a:highlight>
                  <a:srgbClr val="0289AE"/>
                </a:highlight>
              </a:rPr>
              <a:t> Adım 3: </a:t>
            </a:r>
            <a:r>
              <a:rPr lang="en-US" dirty="0">
                <a:solidFill>
                  <a:schemeClr val="bg1"/>
                </a:solidFill>
              </a:rPr>
              <a:t>    Her bir KPI için 7 günlük ortalamayı hesaplayın. </a:t>
            </a:r>
          </a:p>
          <a:p>
            <a:pPr>
              <a:lnSpc>
                <a:spcPts val="1960"/>
              </a:lnSpc>
              <a:spcBef>
                <a:spcPts val="600"/>
              </a:spcBef>
              <a:tabLst>
                <a:tab pos="1016000" algn="l"/>
              </a:tabLst>
            </a:pPr>
            <a:r>
              <a:rPr lang="en-US" b="1" dirty="0">
                <a:solidFill>
                  <a:schemeClr val="bg1"/>
                </a:solidFill>
                <a:highlight>
                  <a:srgbClr val="0289AE"/>
                </a:highlight>
              </a:rPr>
              <a:t> Adım 4: </a:t>
            </a:r>
            <a:r>
              <a:rPr lang="en-US" dirty="0">
                <a:solidFill>
                  <a:schemeClr val="bg1"/>
                </a:solidFill>
              </a:rPr>
              <a:t>    Son olarak, en yüksek ve en düşük RevPAR değerlerine sahip günleri karşılaştırın ve     bu farkın nedenlerini tartışın. </a:t>
            </a:r>
          </a:p>
          <a:p>
            <a:pPr algn="ctr">
              <a:spcBef>
                <a:spcPts val="600"/>
              </a:spcBef>
              <a:tabLst>
                <a:tab pos="1016000" algn="l"/>
              </a:tabLst>
            </a:pPr>
            <a:br>
              <a:rPr lang="en-US" sz="2200" b="1" dirty="0">
                <a:solidFill>
                  <a:schemeClr val="bg1"/>
                </a:solidFill>
              </a:rPr>
            </a:br>
            <a:endParaRPr lang="en-US" sz="2000" dirty="0">
              <a:solidFill>
                <a:schemeClr val="bg1"/>
              </a:solidFill>
            </a:endParaRPr>
          </a:p>
        </p:txBody>
      </p:sp>
    </p:spTree>
    <p:extLst>
      <p:ext uri="{BB962C8B-B14F-4D97-AF65-F5344CB8AC3E}">
        <p14:creationId xmlns:p14="http://schemas.microsoft.com/office/powerpoint/2010/main" val="5946342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5CF1B-C194-2A4E-DFA8-1FDFBF273F1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E1BA814-FAB6-1BD4-2B3C-1D189DC012E9}"/>
              </a:ext>
            </a:extLst>
          </p:cNvPr>
          <p:cNvPicPr>
            <a:picLocks noChangeAspect="1"/>
          </p:cNvPicPr>
          <p:nvPr/>
        </p:nvPicPr>
        <p:blipFill>
          <a:blip r:embed="rId3" cstate="screen">
            <a:extLst>
              <a:ext uri="{28A0092B-C50C-407E-A947-70E740481C1C}">
                <a14:useLocalDpi xmlns:a14="http://schemas.microsoft.com/office/drawing/2010/main"/>
              </a:ext>
            </a:extLst>
          </a:blip>
          <a:srcRect r="8044"/>
          <a:stretch>
            <a:fillRect/>
          </a:stretch>
        </p:blipFill>
        <p:spPr>
          <a:xfrm flipH="1">
            <a:off x="6882729" y="3195976"/>
            <a:ext cx="5101714" cy="2614334"/>
          </a:xfrm>
          <a:prstGeom prst="rect">
            <a:avLst/>
          </a:prstGeom>
        </p:spPr>
      </p:pic>
      <p:pic>
        <p:nvPicPr>
          <p:cNvPr id="4" name="Graphic 3">
            <a:extLst>
              <a:ext uri="{FF2B5EF4-FFF2-40B4-BE49-F238E27FC236}">
                <a16:creationId xmlns:a16="http://schemas.microsoft.com/office/drawing/2014/main" id="{ED75C314-DF59-2FAD-A4B7-410B01468EE4}"/>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6442347" y="0"/>
            <a:ext cx="5749653" cy="3657600"/>
          </a:xfrm>
          <a:prstGeom prst="rect">
            <a:avLst/>
          </a:prstGeom>
        </p:spPr>
      </p:pic>
      <p:sp>
        <p:nvSpPr>
          <p:cNvPr id="5" name="Rounded Rectangle 4">
            <a:extLst>
              <a:ext uri="{FF2B5EF4-FFF2-40B4-BE49-F238E27FC236}">
                <a16:creationId xmlns:a16="http://schemas.microsoft.com/office/drawing/2014/main" id="{3B6EFEBC-5D7C-FEEE-E8F9-6868FCEAC15E}"/>
              </a:ext>
            </a:extLst>
          </p:cNvPr>
          <p:cNvSpPr/>
          <p:nvPr/>
        </p:nvSpPr>
        <p:spPr>
          <a:xfrm>
            <a:off x="5064199" y="501506"/>
            <a:ext cx="6337781" cy="1335157"/>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B1D952EA-954C-E1C9-E2C1-B2A6B891EEF1}"/>
              </a:ext>
            </a:extLst>
          </p:cNvPr>
          <p:cNvSpPr txBox="1">
            <a:spLocks/>
          </p:cNvSpPr>
          <p:nvPr/>
        </p:nvSpPr>
        <p:spPr>
          <a:xfrm>
            <a:off x="152727" y="206978"/>
            <a:ext cx="422239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Uygulamada Veri Kalitesi Denetimleri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395D3A67-8538-EC75-BB47-5F4C4C493C25}"/>
              </a:ext>
            </a:extLst>
          </p:cNvPr>
          <p:cNvCxnSpPr>
            <a:cxnSpLocks/>
          </p:cNvCxnSpPr>
          <p:nvPr/>
        </p:nvCxnSpPr>
        <p:spPr>
          <a:xfrm>
            <a:off x="0" y="1463780"/>
            <a:ext cx="5004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30">
            <a:extLst>
              <a:ext uri="{FF2B5EF4-FFF2-40B4-BE49-F238E27FC236}">
                <a16:creationId xmlns:a16="http://schemas.microsoft.com/office/drawing/2014/main" id="{88558527-037F-D98E-CAF5-6C11748D0602}"/>
              </a:ext>
            </a:extLst>
          </p:cNvPr>
          <p:cNvSpPr/>
          <p:nvPr/>
        </p:nvSpPr>
        <p:spPr>
          <a:xfrm flipH="1">
            <a:off x="5358263" y="667392"/>
            <a:ext cx="5749653" cy="923330"/>
          </a:xfrm>
          <a:prstGeom prst="rect">
            <a:avLst/>
          </a:prstGeom>
        </p:spPr>
        <p:txBody>
          <a:bodyPr wrap="square">
            <a:spAutoFit/>
          </a:bodyPr>
          <a:lstStyle/>
          <a:p>
            <a:pPr algn="ctr"/>
            <a:r>
              <a:rPr lang="en-US" i="1" dirty="0">
                <a:solidFill>
                  <a:srgbClr val="262626"/>
                </a:solidFill>
              </a:rPr>
              <a:t>Bu kontrolleri iş akışınıza dahil etmek</a:t>
            </a:r>
            <a:r>
              <a:rPr lang="en-US" b="1" i="1" dirty="0">
                <a:solidFill>
                  <a:srgbClr val="262626"/>
                </a:solidFill>
              </a:rPr>
              <a:t>, "çöp girerse çöp çıkar" </a:t>
            </a:r>
            <a:r>
              <a:rPr lang="en-US" i="1" dirty="0">
                <a:solidFill>
                  <a:srgbClr val="262626"/>
                </a:solidFill>
              </a:rPr>
              <a:t>riskini azaltır ve </a:t>
            </a:r>
            <a:r>
              <a:rPr lang="en-US" b="1" i="1" dirty="0">
                <a:solidFill>
                  <a:srgbClr val="262626"/>
                </a:solidFill>
              </a:rPr>
              <a:t>güvenilir KPI'ları </a:t>
            </a:r>
            <a:r>
              <a:rPr lang="en-US" i="1" dirty="0">
                <a:solidFill>
                  <a:srgbClr val="262626"/>
                </a:solidFill>
              </a:rPr>
              <a:t>destekler (</a:t>
            </a:r>
            <a:r>
              <a:rPr lang="en-US" i="1" dirty="0" err="1">
                <a:solidFill>
                  <a:srgbClr val="262626"/>
                </a:solidFill>
              </a:rPr>
              <a:t>HospitalityNet</a:t>
            </a:r>
            <a:r>
              <a:rPr lang="en-US" i="1" dirty="0">
                <a:solidFill>
                  <a:srgbClr val="262626"/>
                </a:solidFill>
              </a:rPr>
              <a:t>, 2023; Attune IT, 2024).</a:t>
            </a:r>
            <a:endParaRPr lang="en-US" dirty="0">
              <a:solidFill>
                <a:srgbClr val="262626"/>
              </a:solidFill>
            </a:endParaRPr>
          </a:p>
        </p:txBody>
      </p:sp>
      <p:sp>
        <p:nvSpPr>
          <p:cNvPr id="10" name="Rectangle 30">
            <a:extLst>
              <a:ext uri="{FF2B5EF4-FFF2-40B4-BE49-F238E27FC236}">
                <a16:creationId xmlns:a16="http://schemas.microsoft.com/office/drawing/2014/main" id="{5A4797EA-4F7D-A352-5713-586245B58E23}"/>
              </a:ext>
            </a:extLst>
          </p:cNvPr>
          <p:cNvSpPr/>
          <p:nvPr/>
        </p:nvSpPr>
        <p:spPr>
          <a:xfrm flipH="1">
            <a:off x="268886" y="1946049"/>
            <a:ext cx="7033061" cy="3754874"/>
          </a:xfrm>
          <a:prstGeom prst="rect">
            <a:avLst/>
          </a:prstGeom>
        </p:spPr>
        <p:txBody>
          <a:bodyPr wrap="square" numCol="1" spcCol="360000">
            <a:spAutoFit/>
          </a:bodyPr>
          <a:lstStyle/>
          <a:p>
            <a:pPr>
              <a:buClr>
                <a:srgbClr val="62A844"/>
              </a:buClr>
            </a:pPr>
            <a:r>
              <a:rPr lang="en-US" sz="2000" dirty="0">
                <a:solidFill>
                  <a:srgbClr val="262626"/>
                </a:solidFill>
              </a:rPr>
              <a:t>Herhangi bir analize güvenmeden önce, hızlı veri kalitesi kontrolleri gerçekleştirin.</a:t>
            </a:r>
          </a:p>
          <a:p>
            <a:pPr>
              <a:buClr>
                <a:srgbClr val="62A844"/>
              </a:buClr>
            </a:pPr>
            <a:br>
              <a:rPr lang="en-US" b="1" dirty="0">
                <a:solidFill>
                  <a:srgbClr val="262626"/>
                </a:solidFill>
              </a:rPr>
            </a:br>
            <a:r>
              <a:rPr lang="en-US" sz="2000" b="1" dirty="0">
                <a:solidFill>
                  <a:srgbClr val="0289AE"/>
                </a:solidFill>
              </a:rPr>
              <a:t>KONTROL LİSTENİZ:</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Tarihe göre sıralayın </a:t>
            </a:r>
            <a:r>
              <a:rPr lang="en-US" dirty="0">
                <a:solidFill>
                  <a:srgbClr val="262626"/>
                </a:solidFill>
              </a:rPr>
              <a:t>– Eksik gün olmadığından emin olun</a:t>
            </a:r>
          </a:p>
          <a:p>
            <a:pPr marL="285750" indent="-285750">
              <a:buClr>
                <a:srgbClr val="62A844"/>
              </a:buClr>
              <a:buFont typeface="Arial" panose="020B0604020202020204" pitchFamily="34" charset="0"/>
              <a:buChar char="•"/>
            </a:pPr>
            <a:r>
              <a:rPr lang="en-US" b="1" dirty="0">
                <a:solidFill>
                  <a:srgbClr val="262626"/>
                </a:solidFill>
              </a:rPr>
              <a:t>Boş hücreleri kontrol edin </a:t>
            </a:r>
            <a:r>
              <a:rPr lang="en-US" dirty="0">
                <a:solidFill>
                  <a:srgbClr val="262626"/>
                </a:solidFill>
              </a:rPr>
              <a:t>– Önemli sütunlarda (satılan odalar, toplam gelir) boş değerler olup olmadığını kontrol edin</a:t>
            </a:r>
          </a:p>
          <a:p>
            <a:pPr marL="285750" indent="-285750">
              <a:buClr>
                <a:srgbClr val="62A844"/>
              </a:buClr>
              <a:buFont typeface="Arial" panose="020B0604020202020204" pitchFamily="34" charset="0"/>
              <a:buChar char="•"/>
            </a:pPr>
            <a:r>
              <a:rPr lang="en-US" b="1" dirty="0">
                <a:solidFill>
                  <a:srgbClr val="262626"/>
                </a:solidFill>
              </a:rPr>
              <a:t>Olası olmayan değerleri tarayın </a:t>
            </a:r>
            <a:r>
              <a:rPr lang="en-US" dirty="0">
                <a:solidFill>
                  <a:srgbClr val="262626"/>
                </a:solidFill>
              </a:rPr>
              <a:t>– %100'ün üzerindeki doluluk oranları, negatif sayılar</a:t>
            </a:r>
          </a:p>
          <a:p>
            <a:pPr marL="285750" indent="-285750">
              <a:buClr>
                <a:srgbClr val="62A844"/>
              </a:buClr>
              <a:buFont typeface="Arial" panose="020B0604020202020204" pitchFamily="34" charset="0"/>
              <a:buChar char="•"/>
            </a:pPr>
            <a:r>
              <a:rPr lang="en-US" b="1" dirty="0">
                <a:solidFill>
                  <a:srgbClr val="262626"/>
                </a:solidFill>
              </a:rPr>
              <a:t>Yinelenenleri arayın </a:t>
            </a:r>
            <a:r>
              <a:rPr lang="en-US" dirty="0">
                <a:solidFill>
                  <a:srgbClr val="262626"/>
                </a:solidFill>
              </a:rPr>
              <a:t>– Aynı tarih ve rakamların iki kez görünmesi</a:t>
            </a:r>
          </a:p>
          <a:p>
            <a:pPr>
              <a:buClr>
                <a:srgbClr val="62A844"/>
              </a:buClr>
            </a:pPr>
            <a:br>
              <a:rPr lang="en-US" b="1" dirty="0">
                <a:solidFill>
                  <a:srgbClr val="262626"/>
                </a:solidFill>
              </a:rPr>
            </a:br>
            <a:r>
              <a:rPr lang="en-US" sz="2000" b="1" dirty="0">
                <a:solidFill>
                  <a:srgbClr val="0289AE"/>
                </a:solidFill>
              </a:rPr>
              <a:t>HATA BULURSANIZ NE YAPMALISINIZ:</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Düzeltin </a:t>
            </a:r>
            <a:r>
              <a:rPr lang="en-US" dirty="0">
                <a:solidFill>
                  <a:srgbClr val="262626"/>
                </a:solidFill>
              </a:rPr>
              <a:t>– Orijinal PMS veya POS raporuyla karşılaştırın</a:t>
            </a:r>
          </a:p>
          <a:p>
            <a:pPr marL="285750" indent="-285750">
              <a:buClr>
                <a:srgbClr val="62A844"/>
              </a:buClr>
              <a:buFont typeface="Arial" panose="020B0604020202020204" pitchFamily="34" charset="0"/>
              <a:buChar char="•"/>
            </a:pPr>
            <a:r>
              <a:rPr lang="en-US" b="1" dirty="0">
                <a:solidFill>
                  <a:srgbClr val="262626"/>
                </a:solidFill>
              </a:rPr>
              <a:t>Satırı hariç tutun </a:t>
            </a:r>
            <a:r>
              <a:rPr lang="en-US" dirty="0">
                <a:solidFill>
                  <a:srgbClr val="262626"/>
                </a:solidFill>
              </a:rPr>
              <a:t>– Hesaplamanızdan hatalı verileri kaldırın</a:t>
            </a:r>
          </a:p>
        </p:txBody>
      </p:sp>
    </p:spTree>
    <p:extLst>
      <p:ext uri="{BB962C8B-B14F-4D97-AF65-F5344CB8AC3E}">
        <p14:creationId xmlns:p14="http://schemas.microsoft.com/office/powerpoint/2010/main" val="3292588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AF27A-6F6E-1ABB-7AA8-05E0B4F8D275}"/>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08C213A2-A907-DD3B-6888-4399239235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178" y="2121680"/>
            <a:ext cx="6117848" cy="3454785"/>
          </a:xfrm>
          <a:prstGeom prst="rect">
            <a:avLst/>
          </a:prstGeom>
        </p:spPr>
      </p:pic>
      <p:sp>
        <p:nvSpPr>
          <p:cNvPr id="3" name="Rounded Rectangle 2">
            <a:extLst>
              <a:ext uri="{FF2B5EF4-FFF2-40B4-BE49-F238E27FC236}">
                <a16:creationId xmlns:a16="http://schemas.microsoft.com/office/drawing/2014/main" id="{778DE927-C3A6-3F24-9858-92FE00EE9F95}"/>
              </a:ext>
            </a:extLst>
          </p:cNvPr>
          <p:cNvSpPr/>
          <p:nvPr/>
        </p:nvSpPr>
        <p:spPr>
          <a:xfrm>
            <a:off x="5721784" y="428193"/>
            <a:ext cx="5680196" cy="118940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1">
            <a:extLst>
              <a:ext uri="{FF2B5EF4-FFF2-40B4-BE49-F238E27FC236}">
                <a16:creationId xmlns:a16="http://schemas.microsoft.com/office/drawing/2014/main" id="{4D3AD2C8-D7B0-CE4D-A987-8611D1E4900F}"/>
              </a:ext>
            </a:extLst>
          </p:cNvPr>
          <p:cNvSpPr txBox="1">
            <a:spLocks/>
          </p:cNvSpPr>
          <p:nvPr/>
        </p:nvSpPr>
        <p:spPr>
          <a:xfrm>
            <a:off x="415863" y="210505"/>
            <a:ext cx="467297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cs typeface="Times New Roman" panose="02020603050405020304" pitchFamily="18" charset="0"/>
              </a:rPr>
              <a:t>Basit Grafiklerle KPI'ları Görselleştirme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0" name="Straight Connector 9">
            <a:extLst>
              <a:ext uri="{FF2B5EF4-FFF2-40B4-BE49-F238E27FC236}">
                <a16:creationId xmlns:a16="http://schemas.microsoft.com/office/drawing/2014/main" id="{7F21F409-C9E9-C95A-E316-EEF148C89F79}"/>
              </a:ext>
            </a:extLst>
          </p:cNvPr>
          <p:cNvCxnSpPr>
            <a:cxnSpLocks/>
          </p:cNvCxnSpPr>
          <p:nvPr/>
        </p:nvCxnSpPr>
        <p:spPr>
          <a:xfrm>
            <a:off x="0" y="1265723"/>
            <a:ext cx="572178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30">
            <a:extLst>
              <a:ext uri="{FF2B5EF4-FFF2-40B4-BE49-F238E27FC236}">
                <a16:creationId xmlns:a16="http://schemas.microsoft.com/office/drawing/2014/main" id="{6726398D-7349-9415-A302-A0B9A6502D09}"/>
              </a:ext>
            </a:extLst>
          </p:cNvPr>
          <p:cNvSpPr/>
          <p:nvPr/>
        </p:nvSpPr>
        <p:spPr>
          <a:xfrm flipH="1">
            <a:off x="5909254" y="428193"/>
            <a:ext cx="5305255" cy="923330"/>
          </a:xfrm>
          <a:prstGeom prst="rect">
            <a:avLst/>
          </a:prstGeom>
        </p:spPr>
        <p:txBody>
          <a:bodyPr wrap="square">
            <a:spAutoFit/>
          </a:bodyPr>
          <a:lstStyle/>
          <a:p>
            <a:pPr algn="ctr"/>
            <a:r>
              <a:rPr lang="en-US" i="1" dirty="0">
                <a:solidFill>
                  <a:srgbClr val="262626"/>
                </a:solidFill>
              </a:rPr>
              <a:t>Avrupa veri kılavuzları, verilerin günlük karar alma süreçlerinde kullanılabilir hale getirilmesi için görselleştirmenin </a:t>
            </a:r>
            <a:r>
              <a:rPr lang="en-US" b="1" i="1" dirty="0">
                <a:solidFill>
                  <a:srgbClr val="262626"/>
                </a:solidFill>
              </a:rPr>
              <a:t>hayati önem</a:t>
            </a:r>
            <a:r>
              <a:rPr lang="en-US" i="1" dirty="0">
                <a:solidFill>
                  <a:srgbClr val="262626"/>
                </a:solidFill>
              </a:rPr>
              <a:t> taşıdığını vurgulamaktadır (Avrupa Turizm Veri Kılavuzları)</a:t>
            </a:r>
            <a:endParaRPr lang="en-US" dirty="0">
              <a:solidFill>
                <a:srgbClr val="262626"/>
              </a:solidFill>
            </a:endParaRPr>
          </a:p>
        </p:txBody>
      </p:sp>
      <p:sp>
        <p:nvSpPr>
          <p:cNvPr id="12" name="Rectangle 30">
            <a:extLst>
              <a:ext uri="{FF2B5EF4-FFF2-40B4-BE49-F238E27FC236}">
                <a16:creationId xmlns:a16="http://schemas.microsoft.com/office/drawing/2014/main" id="{1BCCAB37-AB49-B297-52E4-8C208B676BA1}"/>
              </a:ext>
            </a:extLst>
          </p:cNvPr>
          <p:cNvSpPr/>
          <p:nvPr/>
        </p:nvSpPr>
        <p:spPr>
          <a:xfrm flipH="1">
            <a:off x="189371" y="1617602"/>
            <a:ext cx="7194951" cy="4401205"/>
          </a:xfrm>
          <a:prstGeom prst="rect">
            <a:avLst/>
          </a:prstGeom>
        </p:spPr>
        <p:txBody>
          <a:bodyPr wrap="square" numCol="1" spcCol="360000">
            <a:spAutoFit/>
          </a:bodyPr>
          <a:lstStyle/>
          <a:p>
            <a:pPr>
              <a:buClr>
                <a:srgbClr val="62A844"/>
              </a:buClr>
            </a:pPr>
            <a:r>
              <a:rPr lang="en-US" sz="2000" dirty="0">
                <a:solidFill>
                  <a:srgbClr val="262626"/>
                </a:solidFill>
              </a:rPr>
              <a:t>Grafikler, konaklama sektöründeki verilerdeki eğilimleri aktarmak için </a:t>
            </a:r>
            <a:r>
              <a:rPr lang="en-US" sz="2000" b="1" dirty="0">
                <a:solidFill>
                  <a:srgbClr val="262626"/>
                </a:solidFill>
              </a:rPr>
              <a:t>kompakt</a:t>
            </a:r>
            <a:r>
              <a:rPr lang="en-US" sz="2000" dirty="0">
                <a:solidFill>
                  <a:srgbClr val="262626"/>
                </a:solidFill>
              </a:rPr>
              <a:t> bir </a:t>
            </a:r>
            <a:r>
              <a:rPr lang="en-US" sz="2000" b="1" dirty="0">
                <a:solidFill>
                  <a:srgbClr val="262626"/>
                </a:solidFill>
              </a:rPr>
              <a:t>yol </a:t>
            </a:r>
            <a:r>
              <a:rPr lang="en-US" sz="2000" dirty="0">
                <a:solidFill>
                  <a:srgbClr val="262626"/>
                </a:solidFill>
              </a:rPr>
              <a:t>sunar.</a:t>
            </a:r>
          </a:p>
          <a:p>
            <a:pPr>
              <a:buClr>
                <a:srgbClr val="62A844"/>
              </a:buClr>
            </a:pPr>
            <a:br>
              <a:rPr lang="en-US" b="1" dirty="0">
                <a:solidFill>
                  <a:srgbClr val="262626"/>
                </a:solidFill>
              </a:rPr>
            </a:br>
            <a:r>
              <a:rPr lang="en-US" sz="2000" b="1" dirty="0">
                <a:solidFill>
                  <a:srgbClr val="0289AE"/>
                </a:solidFill>
              </a:rPr>
              <a:t>OLUŞTURABİLECEKLERİNİZ:</a:t>
            </a:r>
            <a:endParaRPr lang="en-US" sz="2000"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Çizgi Grafiği </a:t>
            </a:r>
            <a:r>
              <a:rPr lang="en-US" dirty="0">
                <a:solidFill>
                  <a:srgbClr val="262626"/>
                </a:solidFill>
              </a:rPr>
              <a:t>– Zaman içindeki eğilimleri gösterir (ör. güne göre doluluk oranı)</a:t>
            </a:r>
          </a:p>
          <a:p>
            <a:pPr marL="285750" indent="-285750">
              <a:buClr>
                <a:srgbClr val="62A844"/>
              </a:buClr>
              <a:buFont typeface="Arial" panose="020B0604020202020204" pitchFamily="34" charset="0"/>
              <a:buChar char="•"/>
            </a:pPr>
            <a:r>
              <a:rPr lang="en-US" b="1" dirty="0">
                <a:solidFill>
                  <a:srgbClr val="262626"/>
                </a:solidFill>
              </a:rPr>
              <a:t>Sütun Grafiği </a:t>
            </a:r>
            <a:r>
              <a:rPr lang="en-US" dirty="0">
                <a:solidFill>
                  <a:srgbClr val="262626"/>
                </a:solidFill>
              </a:rPr>
              <a:t>– Kategorileri karşılaştırır (ör. oda türüne göre ortalama günlük oda fiyatı)</a:t>
            </a:r>
          </a:p>
          <a:p>
            <a:pPr>
              <a:buClr>
                <a:srgbClr val="62A844"/>
              </a:buClr>
            </a:pPr>
            <a:br>
              <a:rPr lang="en-US" b="1" dirty="0">
                <a:solidFill>
                  <a:srgbClr val="262626"/>
                </a:solidFill>
              </a:rPr>
            </a:br>
            <a:r>
              <a:rPr lang="en-US" sz="2000" b="1" dirty="0">
                <a:solidFill>
                  <a:srgbClr val="0289AE"/>
                </a:solidFill>
              </a:rPr>
              <a:t>EN İYİ UYGULAMALAR:</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Net </a:t>
            </a:r>
            <a:r>
              <a:rPr lang="en-US" b="1" dirty="0">
                <a:solidFill>
                  <a:srgbClr val="262626"/>
                </a:solidFill>
              </a:rPr>
              <a:t>başlık </a:t>
            </a:r>
            <a:r>
              <a:rPr lang="en-US" dirty="0">
                <a:solidFill>
                  <a:srgbClr val="262626"/>
                </a:solidFill>
              </a:rPr>
              <a:t>– Grafik neyi gösteriyor?</a:t>
            </a:r>
          </a:p>
          <a:p>
            <a:pPr marL="285750" indent="-285750">
              <a:buClr>
                <a:srgbClr val="62A844"/>
              </a:buClr>
              <a:buFont typeface="Arial" panose="020B0604020202020204" pitchFamily="34" charset="0"/>
              <a:buChar char="•"/>
            </a:pPr>
            <a:r>
              <a:rPr lang="en-US" dirty="0">
                <a:solidFill>
                  <a:srgbClr val="262626"/>
                </a:solidFill>
              </a:rPr>
              <a:t>Etiketli </a:t>
            </a:r>
            <a:r>
              <a:rPr lang="en-US" b="1" dirty="0">
                <a:solidFill>
                  <a:srgbClr val="262626"/>
                </a:solidFill>
              </a:rPr>
              <a:t>eksenler </a:t>
            </a:r>
            <a:r>
              <a:rPr lang="en-US" dirty="0">
                <a:solidFill>
                  <a:srgbClr val="262626"/>
                </a:solidFill>
              </a:rPr>
              <a:t>– Birimler nelerdir? (€, %, gram)</a:t>
            </a:r>
          </a:p>
          <a:p>
            <a:pPr marL="285750" indent="-285750">
              <a:buClr>
                <a:srgbClr val="62A844"/>
              </a:buClr>
              <a:buFont typeface="Arial" panose="020B0604020202020204" pitchFamily="34" charset="0"/>
              <a:buChar char="•"/>
            </a:pPr>
            <a:r>
              <a:rPr lang="en-US" dirty="0">
                <a:solidFill>
                  <a:srgbClr val="262626"/>
                </a:solidFill>
              </a:rPr>
              <a:t>Tutarlı </a:t>
            </a:r>
            <a:r>
              <a:rPr lang="en-US" b="1" dirty="0">
                <a:solidFill>
                  <a:srgbClr val="262626"/>
                </a:solidFill>
              </a:rPr>
              <a:t>ölçek </a:t>
            </a:r>
            <a:r>
              <a:rPr lang="en-US" dirty="0">
                <a:solidFill>
                  <a:srgbClr val="262626"/>
                </a:solidFill>
              </a:rPr>
              <a:t>– Bir bakışta okunması kolay</a:t>
            </a:r>
          </a:p>
          <a:p>
            <a:pPr>
              <a:buClr>
                <a:srgbClr val="62A844"/>
              </a:buClr>
            </a:pPr>
            <a:br>
              <a:rPr lang="en-US" b="1" dirty="0">
                <a:solidFill>
                  <a:srgbClr val="262626"/>
                </a:solidFill>
              </a:rPr>
            </a:br>
            <a:r>
              <a:rPr lang="en-US" sz="2000" b="1" dirty="0">
                <a:solidFill>
                  <a:srgbClr val="0289AE"/>
                </a:solidFill>
              </a:rPr>
              <a:t>ÖRNEK:</a:t>
            </a:r>
            <a:br>
              <a:rPr lang="en-US" dirty="0">
                <a:solidFill>
                  <a:srgbClr val="262626"/>
                </a:solidFill>
              </a:rPr>
            </a:br>
            <a:r>
              <a:rPr lang="en-US" b="1" dirty="0">
                <a:solidFill>
                  <a:srgbClr val="262626"/>
                </a:solidFill>
              </a:rPr>
              <a:t>Kişi başına gıda israfının 140 gramdan 108 grama düştüğünü </a:t>
            </a:r>
            <a:r>
              <a:rPr lang="en-US" dirty="0">
                <a:solidFill>
                  <a:srgbClr val="262626"/>
                </a:solidFill>
              </a:rPr>
              <a:t>veya </a:t>
            </a:r>
            <a:r>
              <a:rPr lang="en-US" b="1" dirty="0">
                <a:solidFill>
                  <a:srgbClr val="262626"/>
                </a:solidFill>
              </a:rPr>
              <a:t>doluluk oranının %65'ten %80'e çıktığını </a:t>
            </a:r>
            <a:r>
              <a:rPr lang="en-US" dirty="0">
                <a:solidFill>
                  <a:srgbClr val="262626"/>
                </a:solidFill>
              </a:rPr>
              <a:t>gösteren bir grafik saniyeler içinde anlaşılabilir.</a:t>
            </a:r>
          </a:p>
        </p:txBody>
      </p:sp>
      <p:sp>
        <p:nvSpPr>
          <p:cNvPr id="13" name="Rounded Rectangle 12">
            <a:extLst>
              <a:ext uri="{FF2B5EF4-FFF2-40B4-BE49-F238E27FC236}">
                <a16:creationId xmlns:a16="http://schemas.microsoft.com/office/drawing/2014/main" id="{8871E117-20A8-732A-F595-04A4F1DAF707}"/>
              </a:ext>
            </a:extLst>
          </p:cNvPr>
          <p:cNvSpPr/>
          <p:nvPr/>
        </p:nvSpPr>
        <p:spPr>
          <a:xfrm>
            <a:off x="7384322" y="6276807"/>
            <a:ext cx="4343852" cy="481802"/>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A5A6819-2DEF-1E83-054F-899F07BF7721}"/>
              </a:ext>
            </a:extLst>
          </p:cNvPr>
          <p:cNvSpPr txBox="1"/>
          <p:nvPr/>
        </p:nvSpPr>
        <p:spPr>
          <a:xfrm>
            <a:off x="7517658" y="639984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5" name="TextBox 14">
            <a:extLst>
              <a:ext uri="{FF2B5EF4-FFF2-40B4-BE49-F238E27FC236}">
                <a16:creationId xmlns:a16="http://schemas.microsoft.com/office/drawing/2014/main" id="{87A52047-6441-F61F-5002-E4AE9E6A56EE}"/>
              </a:ext>
            </a:extLst>
          </p:cNvPr>
          <p:cNvSpPr txBox="1"/>
          <p:nvPr/>
        </p:nvSpPr>
        <p:spPr>
          <a:xfrm>
            <a:off x="8255881" y="6409986"/>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M1</a:t>
            </a:r>
            <a:endParaRPr sz="1400" b="1" i="0" dirty="0">
              <a:solidFill>
                <a:srgbClr val="262626"/>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487FF5E9-3626-9CFF-5458-F5B0EA6C2E7D}"/>
              </a:ext>
            </a:extLst>
          </p:cNvPr>
          <p:cNvSpPr txBox="1"/>
          <p:nvPr/>
        </p:nvSpPr>
        <p:spPr>
          <a:xfrm>
            <a:off x="8867881" y="6399846"/>
            <a:ext cx="349200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Konaklama Sektöründe Yapay Zeka</a:t>
            </a:r>
          </a:p>
        </p:txBody>
      </p:sp>
    </p:spTree>
    <p:extLst>
      <p:ext uri="{BB962C8B-B14F-4D97-AF65-F5344CB8AC3E}">
        <p14:creationId xmlns:p14="http://schemas.microsoft.com/office/powerpoint/2010/main" val="3672919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D4A84-AB9A-8D7B-97D9-5CBCC163ADD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E117A54-0BBC-2E46-F61B-A33CB497D4AB}"/>
              </a:ext>
            </a:extLst>
          </p:cNvPr>
          <p:cNvSpPr/>
          <p:nvPr/>
        </p:nvSpPr>
        <p:spPr>
          <a:xfrm flipH="1" flipV="1">
            <a:off x="0" y="-21630"/>
            <a:ext cx="12192000" cy="1613647"/>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097C7CBF-2990-36CC-8E53-E321DCFD5C7F}"/>
              </a:ext>
            </a:extLst>
          </p:cNvPr>
          <p:cNvSpPr txBox="1">
            <a:spLocks/>
          </p:cNvSpPr>
          <p:nvPr/>
        </p:nvSpPr>
        <p:spPr>
          <a:xfrm>
            <a:off x="429114" y="285847"/>
            <a:ext cx="798601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Kısa Çalışma Kağıdı: Otel Verileriyle Çalışma</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pic>
        <p:nvPicPr>
          <p:cNvPr id="7" name="Graphic 6">
            <a:extLst>
              <a:ext uri="{FF2B5EF4-FFF2-40B4-BE49-F238E27FC236}">
                <a16:creationId xmlns:a16="http://schemas.microsoft.com/office/drawing/2014/main" id="{24524717-E9C3-DAED-8F0B-D8EEF1C2ED69}"/>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graphicFrame>
        <p:nvGraphicFramePr>
          <p:cNvPr id="9" name="Table 8">
            <a:extLst>
              <a:ext uri="{FF2B5EF4-FFF2-40B4-BE49-F238E27FC236}">
                <a16:creationId xmlns:a16="http://schemas.microsoft.com/office/drawing/2014/main" id="{47115EBB-6FC3-2CEE-636F-34ED95118132}"/>
              </a:ext>
            </a:extLst>
          </p:cNvPr>
          <p:cNvGraphicFramePr>
            <a:graphicFrameLocks noGrp="1"/>
          </p:cNvGraphicFramePr>
          <p:nvPr>
            <p:extLst>
              <p:ext uri="{D42A27DB-BD31-4B8C-83A1-F6EECF244321}">
                <p14:modId xmlns:p14="http://schemas.microsoft.com/office/powerpoint/2010/main" val="2663737183"/>
              </p:ext>
            </p:extLst>
          </p:nvPr>
        </p:nvGraphicFramePr>
        <p:xfrm>
          <a:off x="595334" y="1921123"/>
          <a:ext cx="10686748" cy="4093311"/>
        </p:xfrm>
        <a:graphic>
          <a:graphicData uri="http://schemas.openxmlformats.org/drawingml/2006/table">
            <a:tbl>
              <a:tblPr firstRow="1" bandRow="1">
                <a:tableStyleId>{5C22544A-7EE6-4342-B048-85BDC9FD1C3A}</a:tableStyleId>
              </a:tblPr>
              <a:tblGrid>
                <a:gridCol w="2671687">
                  <a:extLst>
                    <a:ext uri="{9D8B030D-6E8A-4147-A177-3AD203B41FA5}">
                      <a16:colId xmlns:a16="http://schemas.microsoft.com/office/drawing/2014/main" val="3242732468"/>
                    </a:ext>
                  </a:extLst>
                </a:gridCol>
                <a:gridCol w="2671687">
                  <a:extLst>
                    <a:ext uri="{9D8B030D-6E8A-4147-A177-3AD203B41FA5}">
                      <a16:colId xmlns:a16="http://schemas.microsoft.com/office/drawing/2014/main" val="1719394237"/>
                    </a:ext>
                  </a:extLst>
                </a:gridCol>
                <a:gridCol w="2671687">
                  <a:extLst>
                    <a:ext uri="{9D8B030D-6E8A-4147-A177-3AD203B41FA5}">
                      <a16:colId xmlns:a16="http://schemas.microsoft.com/office/drawing/2014/main" val="3146094472"/>
                    </a:ext>
                  </a:extLst>
                </a:gridCol>
                <a:gridCol w="2671687">
                  <a:extLst>
                    <a:ext uri="{9D8B030D-6E8A-4147-A177-3AD203B41FA5}">
                      <a16:colId xmlns:a16="http://schemas.microsoft.com/office/drawing/2014/main" val="2317698190"/>
                    </a:ext>
                  </a:extLst>
                </a:gridCol>
              </a:tblGrid>
              <a:tr h="565311">
                <a:tc>
                  <a:txBody>
                    <a:bodyPr/>
                    <a:lstStyle/>
                    <a:p>
                      <a:pPr algn="ctr"/>
                      <a:r>
                        <a:rPr lang="en-US" sz="2000" dirty="0">
                          <a:solidFill>
                            <a:schemeClr val="bg1"/>
                          </a:solidFill>
                          <a:highlight>
                            <a:srgbClr val="0289AE"/>
                          </a:highlight>
                        </a:rPr>
                        <a:t>  Tarih</a:t>
                      </a:r>
                      <a:r>
                        <a:rPr lang="en-US" sz="2000" dirty="0">
                          <a:solidFill>
                            <a:srgbClr val="0289AE"/>
                          </a:solidFill>
                          <a:highlight>
                            <a:srgbClr val="0289AE"/>
                          </a:highlight>
                        </a:rPr>
                        <a:t>..</a:t>
                      </a: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highlight>
                            <a:srgbClr val="0289AE"/>
                          </a:highlight>
                        </a:rPr>
                        <a:t>  </a:t>
                      </a:r>
                      <a:r>
                        <a:rPr lang="en-US" sz="2000" baseline="0" dirty="0">
                          <a:solidFill>
                            <a:schemeClr val="bg1"/>
                          </a:solidFill>
                          <a:highlight>
                            <a:srgbClr val="0289AE"/>
                          </a:highlight>
                        </a:rPr>
                        <a:t>Mevcut </a:t>
                      </a:r>
                      <a:r>
                        <a:rPr lang="en-US" sz="2000" dirty="0">
                          <a:solidFill>
                            <a:schemeClr val="bg1"/>
                          </a:solidFill>
                          <a:highlight>
                            <a:srgbClr val="0289AE"/>
                          </a:highlight>
                        </a:rPr>
                        <a:t>Odalar</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highlight>
                            <a:srgbClr val="0289AE"/>
                          </a:highlight>
                        </a:rPr>
                        <a:t>  </a:t>
                      </a:r>
                      <a:r>
                        <a:rPr lang="en-US" sz="2000" baseline="0" dirty="0">
                          <a:solidFill>
                            <a:schemeClr val="bg1"/>
                          </a:solidFill>
                          <a:highlight>
                            <a:srgbClr val="0289AE"/>
                          </a:highlight>
                        </a:rPr>
                        <a:t>Satılan </a:t>
                      </a:r>
                      <a:r>
                        <a:rPr lang="en-US" sz="2000" dirty="0">
                          <a:solidFill>
                            <a:schemeClr val="bg1"/>
                          </a:solidFill>
                          <a:highlight>
                            <a:srgbClr val="0289AE"/>
                          </a:highlight>
                        </a:rPr>
                        <a:t>Odalar</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highlight>
                            <a:srgbClr val="0289AE"/>
                          </a:highlight>
                        </a:rPr>
                        <a:t>  Gelir</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2547268"/>
                  </a:ext>
                </a:extLst>
              </a:tr>
              <a:tr h="504000">
                <a:tc>
                  <a:txBody>
                    <a:bodyPr/>
                    <a:lstStyle/>
                    <a:p>
                      <a:pPr algn="ctr"/>
                      <a:r>
                        <a:rPr lang="en-US" dirty="0">
                          <a:solidFill>
                            <a:srgbClr val="262626"/>
                          </a:solidFill>
                        </a:rPr>
                        <a:t>01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sz="1800" b="0" i="0" kern="1200" dirty="0">
                          <a:solidFill>
                            <a:srgbClr val="262626"/>
                          </a:solidFill>
                          <a:effectLst/>
                          <a:latin typeface="+mn-lt"/>
                          <a:ea typeface="+mn-ea"/>
                          <a:cs typeface="+mn-cs"/>
                        </a:rPr>
                        <a:t>3.500</a:t>
                      </a:r>
                      <a:endParaRPr lang="en-US" b="1"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913113340"/>
                  </a:ext>
                </a:extLst>
              </a:tr>
              <a:tr h="504000">
                <a:tc>
                  <a:txBody>
                    <a:bodyPr/>
                    <a:lstStyle/>
                    <a:p>
                      <a:pPr algn="ctr"/>
                      <a:r>
                        <a:rPr lang="en-US" dirty="0">
                          <a:solidFill>
                            <a:srgbClr val="262626"/>
                          </a:solidFill>
                        </a:rPr>
                        <a:t>02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sz="1800" b="0" i="0" kern="1200" dirty="0">
                          <a:solidFill>
                            <a:srgbClr val="262626"/>
                          </a:solidFill>
                          <a:effectLst/>
                          <a:latin typeface="+mn-lt"/>
                          <a:ea typeface="+mn-ea"/>
                          <a:cs typeface="+mn-cs"/>
                        </a:rPr>
                        <a:t>3.200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389327246"/>
                  </a:ext>
                </a:extLst>
              </a:tr>
              <a:tr h="504000">
                <a:tc>
                  <a:txBody>
                    <a:bodyPr/>
                    <a:lstStyle/>
                    <a:p>
                      <a:pPr algn="ctr"/>
                      <a:r>
                        <a:rPr lang="en-US" dirty="0">
                          <a:solidFill>
                            <a:srgbClr val="262626"/>
                          </a:solidFill>
                        </a:rPr>
                        <a:t>03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38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sz="1800" b="0" i="0" kern="1200" dirty="0">
                          <a:solidFill>
                            <a:srgbClr val="262626"/>
                          </a:solidFill>
                          <a:effectLst/>
                          <a:latin typeface="+mn-lt"/>
                          <a:ea typeface="+mn-ea"/>
                          <a:cs typeface="+mn-cs"/>
                        </a:rPr>
                        <a:t>3.800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1782008432"/>
                  </a:ext>
                </a:extLst>
              </a:tr>
              <a:tr h="504000">
                <a:tc>
                  <a:txBody>
                    <a:bodyPr/>
                    <a:lstStyle/>
                    <a:p>
                      <a:pPr algn="ctr"/>
                      <a:r>
                        <a:rPr lang="en-US" dirty="0">
                          <a:solidFill>
                            <a:srgbClr val="262626"/>
                          </a:solidFill>
                        </a:rPr>
                        <a:t>04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sz="1800" b="0" i="0" kern="1200" dirty="0">
                          <a:solidFill>
                            <a:srgbClr val="262626"/>
                          </a:solidFill>
                          <a:effectLst/>
                          <a:latin typeface="+mn-lt"/>
                          <a:ea typeface="+mn-ea"/>
                          <a:cs typeface="+mn-cs"/>
                        </a:rPr>
                        <a:t>4.200 €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503880472"/>
                  </a:ext>
                </a:extLst>
              </a:tr>
              <a:tr h="504000">
                <a:tc>
                  <a:txBody>
                    <a:bodyPr/>
                    <a:lstStyle/>
                    <a:p>
                      <a:pPr algn="ctr"/>
                      <a:r>
                        <a:rPr lang="en-US" dirty="0">
                          <a:solidFill>
                            <a:srgbClr val="262626"/>
                          </a:solidFill>
                        </a:rPr>
                        <a:t>05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sz="1800" b="0" i="0" kern="1200" dirty="0">
                          <a:solidFill>
                            <a:srgbClr val="262626"/>
                          </a:solidFill>
                          <a:effectLst/>
                          <a:latin typeface="+mn-lt"/>
                          <a:ea typeface="+mn-ea"/>
                          <a:cs typeface="+mn-cs"/>
                        </a:rPr>
                        <a:t>4.800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224385643"/>
                  </a:ext>
                </a:extLst>
              </a:tr>
              <a:tr h="504000">
                <a:tc>
                  <a:txBody>
                    <a:bodyPr/>
                    <a:lstStyle/>
                    <a:p>
                      <a:pPr algn="ctr"/>
                      <a:r>
                        <a:rPr lang="en-US" dirty="0">
                          <a:solidFill>
                            <a:srgbClr val="262626"/>
                          </a:solidFill>
                        </a:rPr>
                        <a:t>06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sz="1800" b="0" i="0" kern="1200" dirty="0">
                          <a:solidFill>
                            <a:srgbClr val="262626"/>
                          </a:solidFill>
                          <a:effectLst/>
                          <a:latin typeface="+mn-lt"/>
                          <a:ea typeface="+mn-ea"/>
                          <a:cs typeface="+mn-cs"/>
                        </a:rPr>
                        <a:t>5.200 €</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63813717"/>
                  </a:ext>
                </a:extLst>
              </a:tr>
              <a:tr h="504000">
                <a:tc>
                  <a:txBody>
                    <a:bodyPr/>
                    <a:lstStyle/>
                    <a:p>
                      <a:pPr algn="ctr"/>
                      <a:r>
                        <a:rPr lang="en-US" dirty="0">
                          <a:solidFill>
                            <a:srgbClr val="262626"/>
                          </a:solidFill>
                        </a:rPr>
                        <a:t>07 Mayıs</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ctr"/>
                      <a:r>
                        <a:rPr lang="en-US" sz="1800" b="0" i="0" kern="1200" dirty="0">
                          <a:solidFill>
                            <a:srgbClr val="262626"/>
                          </a:solidFill>
                          <a:effectLst/>
                          <a:latin typeface="+mn-lt"/>
                          <a:ea typeface="+mn-ea"/>
                          <a:cs typeface="+mn-cs"/>
                        </a:rPr>
                        <a:t>4.000</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711700270"/>
                  </a:ext>
                </a:extLst>
              </a:tr>
            </a:tbl>
          </a:graphicData>
        </a:graphic>
      </p:graphicFrame>
    </p:spTree>
    <p:extLst>
      <p:ext uri="{BB962C8B-B14F-4D97-AF65-F5344CB8AC3E}">
        <p14:creationId xmlns:p14="http://schemas.microsoft.com/office/powerpoint/2010/main" val="3575353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53588-0590-135F-FD35-09A0F66CD005}"/>
            </a:ext>
          </a:extLst>
        </p:cNvPr>
        <p:cNvGrpSpPr/>
        <p:nvPr/>
      </p:nvGrpSpPr>
      <p:grpSpPr>
        <a:xfrm>
          <a:off x="0" y="0"/>
          <a:ext cx="0" cy="0"/>
          <a:chOff x="0" y="0"/>
          <a:chExt cx="0" cy="0"/>
        </a:xfrm>
      </p:grpSpPr>
      <p:pic>
        <p:nvPicPr>
          <p:cNvPr id="41" name="Graphic 40">
            <a:extLst>
              <a:ext uri="{FF2B5EF4-FFF2-40B4-BE49-F238E27FC236}">
                <a16:creationId xmlns:a16="http://schemas.microsoft.com/office/drawing/2014/main" id="{29D120CF-B52D-4E8B-47B7-36189CE52000}"/>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6200000" flipH="1">
            <a:off x="-1034848" y="2181686"/>
            <a:ext cx="5749653" cy="3657600"/>
          </a:xfrm>
          <a:prstGeom prst="rect">
            <a:avLst/>
          </a:prstGeom>
        </p:spPr>
      </p:pic>
      <p:sp>
        <p:nvSpPr>
          <p:cNvPr id="36" name="Rounded Rectangle 35">
            <a:extLst>
              <a:ext uri="{FF2B5EF4-FFF2-40B4-BE49-F238E27FC236}">
                <a16:creationId xmlns:a16="http://schemas.microsoft.com/office/drawing/2014/main" id="{BCCBFC4C-5562-D309-312F-10415417C9DB}"/>
              </a:ext>
            </a:extLst>
          </p:cNvPr>
          <p:cNvSpPr/>
          <p:nvPr/>
        </p:nvSpPr>
        <p:spPr>
          <a:xfrm>
            <a:off x="604281" y="3918057"/>
            <a:ext cx="3540273" cy="2338154"/>
          </a:xfrm>
          <a:prstGeom prst="roundRect">
            <a:avLst>
              <a:gd name="adj" fmla="val 5343"/>
            </a:avLst>
          </a:prstGeom>
          <a:solidFill>
            <a:schemeClr val="bg1"/>
          </a:solid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27DB25BB-7B97-15AD-F89A-9DD0FF53DB01}"/>
              </a:ext>
            </a:extLst>
          </p:cNvPr>
          <p:cNvSpPr/>
          <p:nvPr/>
        </p:nvSpPr>
        <p:spPr>
          <a:xfrm>
            <a:off x="604282" y="1569625"/>
            <a:ext cx="3540273" cy="1904188"/>
          </a:xfrm>
          <a:prstGeom prst="roundRect">
            <a:avLst>
              <a:gd name="adj" fmla="val 5343"/>
            </a:avLst>
          </a:prstGeom>
          <a:solidFill>
            <a:schemeClr val="bg1"/>
          </a:solid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A2EBFB1B-DCB5-66AC-FFE8-CFCF119FC44C}"/>
              </a:ext>
            </a:extLst>
          </p:cNvPr>
          <p:cNvGrpSpPr/>
          <p:nvPr/>
        </p:nvGrpSpPr>
        <p:grpSpPr>
          <a:xfrm rot="16200000" flipH="1">
            <a:off x="2566086" y="2775570"/>
            <a:ext cx="6206499" cy="1307163"/>
            <a:chOff x="567177" y="3017553"/>
            <a:chExt cx="8491023" cy="1788312"/>
          </a:xfrm>
        </p:grpSpPr>
        <p:sp>
          <p:nvSpPr>
            <p:cNvPr id="6" name="Arc 5">
              <a:extLst>
                <a:ext uri="{FF2B5EF4-FFF2-40B4-BE49-F238E27FC236}">
                  <a16:creationId xmlns:a16="http://schemas.microsoft.com/office/drawing/2014/main" id="{DB4FB9AC-00CC-8DCE-6129-DAF2D45210E0}"/>
                </a:ext>
              </a:extLst>
            </p:cNvPr>
            <p:cNvSpPr/>
            <p:nvPr/>
          </p:nvSpPr>
          <p:spPr>
            <a:xfrm rot="5400000">
              <a:off x="52378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83FDB316-F380-99FE-11E2-C10C807CE552}"/>
                </a:ext>
              </a:extLst>
            </p:cNvPr>
            <p:cNvSpPr/>
            <p:nvPr/>
          </p:nvSpPr>
          <p:spPr>
            <a:xfrm rot="16200000">
              <a:off x="2225302"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Arc 9">
              <a:extLst>
                <a:ext uri="{FF2B5EF4-FFF2-40B4-BE49-F238E27FC236}">
                  <a16:creationId xmlns:a16="http://schemas.microsoft.com/office/drawing/2014/main" id="{06DBFCBC-EFCD-A2DF-B1BF-32F50B87E52E}"/>
                </a:ext>
              </a:extLst>
            </p:cNvPr>
            <p:cNvSpPr/>
            <p:nvPr/>
          </p:nvSpPr>
          <p:spPr>
            <a:xfrm rot="16200000" flipV="1">
              <a:off x="222530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10">
              <a:extLst>
                <a:ext uri="{FF2B5EF4-FFF2-40B4-BE49-F238E27FC236}">
                  <a16:creationId xmlns:a16="http://schemas.microsoft.com/office/drawing/2014/main" id="{A5018A88-9109-0CBA-A7A4-5E81BF752B0C}"/>
                </a:ext>
              </a:extLst>
            </p:cNvPr>
            <p:cNvSpPr/>
            <p:nvPr/>
          </p:nvSpPr>
          <p:spPr>
            <a:xfrm rot="5400000" flipV="1">
              <a:off x="392682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12">
              <a:extLst>
                <a:ext uri="{FF2B5EF4-FFF2-40B4-BE49-F238E27FC236}">
                  <a16:creationId xmlns:a16="http://schemas.microsoft.com/office/drawing/2014/main" id="{B82C7112-CA13-7CFF-5E30-1239E84B1CED}"/>
                </a:ext>
              </a:extLst>
            </p:cNvPr>
            <p:cNvSpPr/>
            <p:nvPr/>
          </p:nvSpPr>
          <p:spPr>
            <a:xfrm rot="5400000">
              <a:off x="391286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Arc 13">
              <a:extLst>
                <a:ext uri="{FF2B5EF4-FFF2-40B4-BE49-F238E27FC236}">
                  <a16:creationId xmlns:a16="http://schemas.microsoft.com/office/drawing/2014/main" id="{5063D90B-8BAD-DAC7-59D2-148487A82B16}"/>
                </a:ext>
              </a:extLst>
            </p:cNvPr>
            <p:cNvSpPr/>
            <p:nvPr/>
          </p:nvSpPr>
          <p:spPr>
            <a:xfrm rot="16200000">
              <a:off x="561438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23">
              <a:extLst>
                <a:ext uri="{FF2B5EF4-FFF2-40B4-BE49-F238E27FC236}">
                  <a16:creationId xmlns:a16="http://schemas.microsoft.com/office/drawing/2014/main" id="{4956150D-2D17-B9F2-A109-95306DFF5D2A}"/>
                </a:ext>
              </a:extLst>
            </p:cNvPr>
            <p:cNvSpPr/>
            <p:nvPr/>
          </p:nvSpPr>
          <p:spPr>
            <a:xfrm rot="5400000" flipV="1">
              <a:off x="529018"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24">
              <a:extLst>
                <a:ext uri="{FF2B5EF4-FFF2-40B4-BE49-F238E27FC236}">
                  <a16:creationId xmlns:a16="http://schemas.microsoft.com/office/drawing/2014/main" id="{A48DAE6E-E979-421D-0BA3-FE35AE541248}"/>
                </a:ext>
              </a:extLst>
            </p:cNvPr>
            <p:cNvSpPr/>
            <p:nvPr/>
          </p:nvSpPr>
          <p:spPr>
            <a:xfrm rot="16200000" flipV="1">
              <a:off x="5603911"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28">
              <a:extLst>
                <a:ext uri="{FF2B5EF4-FFF2-40B4-BE49-F238E27FC236}">
                  <a16:creationId xmlns:a16="http://schemas.microsoft.com/office/drawing/2014/main" id="{04F01503-F234-87C3-5E6A-D7A7B7A4230F}"/>
                </a:ext>
              </a:extLst>
            </p:cNvPr>
            <p:cNvSpPr/>
            <p:nvPr/>
          </p:nvSpPr>
          <p:spPr>
            <a:xfrm rot="5400000" flipV="1">
              <a:off x="7313284"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30">
              <a:extLst>
                <a:ext uri="{FF2B5EF4-FFF2-40B4-BE49-F238E27FC236}">
                  <a16:creationId xmlns:a16="http://schemas.microsoft.com/office/drawing/2014/main" id="{5473E4F8-FA1E-32C2-0AAF-89F853EB42A2}"/>
                </a:ext>
              </a:extLst>
            </p:cNvPr>
            <p:cNvSpPr/>
            <p:nvPr/>
          </p:nvSpPr>
          <p:spPr>
            <a:xfrm rot="5400000">
              <a:off x="7299323" y="3060949"/>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Oval 54">
              <a:extLst>
                <a:ext uri="{FF2B5EF4-FFF2-40B4-BE49-F238E27FC236}">
                  <a16:creationId xmlns:a16="http://schemas.microsoft.com/office/drawing/2014/main" id="{88C7A7ED-6D8D-105F-5874-8C8A18C0323E}"/>
                </a:ext>
              </a:extLst>
            </p:cNvPr>
            <p:cNvSpPr/>
            <p:nvPr/>
          </p:nvSpPr>
          <p:spPr>
            <a:xfrm>
              <a:off x="736025" y="3193518"/>
              <a:ext cx="1366675" cy="1436383"/>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grpSp>
          <p:nvGrpSpPr>
            <p:cNvPr id="19" name="Group 36">
              <a:extLst>
                <a:ext uri="{FF2B5EF4-FFF2-40B4-BE49-F238E27FC236}">
                  <a16:creationId xmlns:a16="http://schemas.microsoft.com/office/drawing/2014/main" id="{BD95CD25-79A9-90F8-2AF0-F4A942D7E460}"/>
                </a:ext>
              </a:extLst>
            </p:cNvPr>
            <p:cNvGrpSpPr/>
            <p:nvPr/>
          </p:nvGrpSpPr>
          <p:grpSpPr>
            <a:xfrm>
              <a:off x="2426200" y="3193517"/>
              <a:ext cx="1374297" cy="1436383"/>
              <a:chOff x="932116" y="1340592"/>
              <a:chExt cx="403343" cy="401106"/>
            </a:xfrm>
            <a:solidFill>
              <a:schemeClr val="accent1"/>
            </a:solidFill>
          </p:grpSpPr>
          <p:sp>
            <p:nvSpPr>
              <p:cNvPr id="30" name="Oval 52">
                <a:extLst>
                  <a:ext uri="{FF2B5EF4-FFF2-40B4-BE49-F238E27FC236}">
                    <a16:creationId xmlns:a16="http://schemas.microsoft.com/office/drawing/2014/main" id="{4619FA35-5485-4744-7EF8-7CD2288C5F6B}"/>
                  </a:ext>
                </a:extLst>
              </p:cNvPr>
              <p:cNvSpPr/>
              <p:nvPr/>
            </p:nvSpPr>
            <p:spPr>
              <a:xfrm>
                <a:off x="932116" y="1340592"/>
                <a:ext cx="401106" cy="401106"/>
              </a:xfrm>
              <a:prstGeom prst="ellipse">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31" name="Donut 92">
                <a:extLst>
                  <a:ext uri="{FF2B5EF4-FFF2-40B4-BE49-F238E27FC236}">
                    <a16:creationId xmlns:a16="http://schemas.microsoft.com/office/drawing/2014/main" id="{B92F9535-5B59-C98C-A9CD-CDE18D32C367}"/>
                  </a:ext>
                </a:extLst>
              </p:cNvPr>
              <p:cNvSpPr/>
              <p:nvPr/>
            </p:nvSpPr>
            <p:spPr>
              <a:xfrm rot="10800000">
                <a:off x="934353" y="1340592"/>
                <a:ext cx="401106" cy="401106"/>
              </a:xfrm>
              <a:prstGeom prst="donut">
                <a:avLst>
                  <a:gd name="adj" fmla="val 9078"/>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sp>
          <p:nvSpPr>
            <p:cNvPr id="20" name="Oval 50">
              <a:extLst>
                <a:ext uri="{FF2B5EF4-FFF2-40B4-BE49-F238E27FC236}">
                  <a16:creationId xmlns:a16="http://schemas.microsoft.com/office/drawing/2014/main" id="{1153AAB3-64C4-EEE1-5F34-A0EB3705E776}"/>
                </a:ext>
              </a:extLst>
            </p:cNvPr>
            <p:cNvSpPr/>
            <p:nvPr/>
          </p:nvSpPr>
          <p:spPr>
            <a:xfrm>
              <a:off x="4121612" y="3193517"/>
              <a:ext cx="1366675" cy="1436383"/>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1" name="Oval 48">
              <a:extLst>
                <a:ext uri="{FF2B5EF4-FFF2-40B4-BE49-F238E27FC236}">
                  <a16:creationId xmlns:a16="http://schemas.microsoft.com/office/drawing/2014/main" id="{2CF86050-708A-DB56-CF2F-459CACAD519B}"/>
                </a:ext>
              </a:extLst>
            </p:cNvPr>
            <p:cNvSpPr/>
            <p:nvPr/>
          </p:nvSpPr>
          <p:spPr>
            <a:xfrm>
              <a:off x="5817024" y="3193517"/>
              <a:ext cx="1366675" cy="1436383"/>
            </a:xfrm>
            <a:prstGeom prst="ellipse">
              <a:avLst/>
            </a:prstGeom>
            <a:solidFill>
              <a:srgbClr val="3D8241"/>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2" name="Oval 46">
              <a:extLst>
                <a:ext uri="{FF2B5EF4-FFF2-40B4-BE49-F238E27FC236}">
                  <a16:creationId xmlns:a16="http://schemas.microsoft.com/office/drawing/2014/main" id="{CC9AAA42-ABA1-FF1E-F231-73670DA42334}"/>
                </a:ext>
              </a:extLst>
            </p:cNvPr>
            <p:cNvSpPr/>
            <p:nvPr/>
          </p:nvSpPr>
          <p:spPr>
            <a:xfrm>
              <a:off x="7512436" y="3193517"/>
              <a:ext cx="1366675" cy="1436383"/>
            </a:xfrm>
            <a:prstGeom prst="ellipse">
              <a:avLst/>
            </a:prstGeom>
            <a:solidFill>
              <a:srgbClr val="EABB22"/>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dirty="0">
                <a:latin typeface="Century Gothic" panose="020B0502020202020204" pitchFamily="34" charset="0"/>
              </a:endParaRPr>
            </a:p>
          </p:txBody>
        </p:sp>
      </p:grpSp>
      <p:cxnSp>
        <p:nvCxnSpPr>
          <p:cNvPr id="45" name="Straight Connector 57">
            <a:extLst>
              <a:ext uri="{FF2B5EF4-FFF2-40B4-BE49-F238E27FC236}">
                <a16:creationId xmlns:a16="http://schemas.microsoft.com/office/drawing/2014/main" id="{39489055-3E41-3D0B-A464-BD65D194CC39}"/>
              </a:ext>
            </a:extLst>
          </p:cNvPr>
          <p:cNvCxnSpPr>
            <a:cxnSpLocks/>
          </p:cNvCxnSpPr>
          <p:nvPr/>
        </p:nvCxnSpPr>
        <p:spPr>
          <a:xfrm flipH="1">
            <a:off x="6194296" y="1217060"/>
            <a:ext cx="885528"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57">
            <a:extLst>
              <a:ext uri="{FF2B5EF4-FFF2-40B4-BE49-F238E27FC236}">
                <a16:creationId xmlns:a16="http://schemas.microsoft.com/office/drawing/2014/main" id="{254BC620-A2C3-4824-B6E0-6ED5FF6356CA}"/>
              </a:ext>
            </a:extLst>
          </p:cNvPr>
          <p:cNvCxnSpPr>
            <a:cxnSpLocks/>
          </p:cNvCxnSpPr>
          <p:nvPr/>
        </p:nvCxnSpPr>
        <p:spPr>
          <a:xfrm flipH="1">
            <a:off x="4153520" y="2178906"/>
            <a:ext cx="823065"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57">
            <a:extLst>
              <a:ext uri="{FF2B5EF4-FFF2-40B4-BE49-F238E27FC236}">
                <a16:creationId xmlns:a16="http://schemas.microsoft.com/office/drawing/2014/main" id="{DCE251B4-7E43-84CF-9EB2-9DAC1AF281CD}"/>
              </a:ext>
            </a:extLst>
          </p:cNvPr>
          <p:cNvCxnSpPr>
            <a:cxnSpLocks/>
          </p:cNvCxnSpPr>
          <p:nvPr/>
        </p:nvCxnSpPr>
        <p:spPr>
          <a:xfrm flipH="1">
            <a:off x="4175876" y="4659918"/>
            <a:ext cx="823065"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44DBAA4F-2945-F88E-6A5E-8023AA007E1A}"/>
              </a:ext>
            </a:extLst>
          </p:cNvPr>
          <p:cNvSpPr txBox="1"/>
          <p:nvPr/>
        </p:nvSpPr>
        <p:spPr>
          <a:xfrm>
            <a:off x="7252263" y="1066100"/>
            <a:ext cx="3373134" cy="900631"/>
          </a:xfrm>
          <a:prstGeom prst="rect">
            <a:avLst/>
          </a:prstGeom>
          <a:noFill/>
        </p:spPr>
        <p:txBody>
          <a:bodyPr wrap="square">
            <a:spAutoFit/>
          </a:bodyPr>
          <a:lstStyle/>
          <a:p>
            <a:pPr>
              <a:lnSpc>
                <a:spcPts val="2100"/>
              </a:lnSpc>
            </a:pPr>
            <a:r>
              <a:rPr lang="en-US" sz="2000" b="1" dirty="0">
                <a:solidFill>
                  <a:srgbClr val="0289AE"/>
                </a:solidFill>
              </a:rPr>
              <a:t>Verileri girin - </a:t>
            </a:r>
            <a:r>
              <a:rPr lang="en-US" sz="2000" dirty="0">
                <a:solidFill>
                  <a:srgbClr val="262626"/>
                </a:solidFill>
              </a:rPr>
              <a:t>Tabloyu bir elektronik tabloya kopyalayın.</a:t>
            </a:r>
          </a:p>
          <a:p>
            <a:pPr>
              <a:lnSpc>
                <a:spcPts val="2100"/>
              </a:lnSpc>
            </a:pPr>
            <a:endParaRPr lang="en-US" sz="2000" dirty="0">
              <a:solidFill>
                <a:srgbClr val="262626"/>
              </a:solidFill>
            </a:endParaRPr>
          </a:p>
        </p:txBody>
      </p:sp>
      <p:sp>
        <p:nvSpPr>
          <p:cNvPr id="61" name="TextBox 60">
            <a:extLst>
              <a:ext uri="{FF2B5EF4-FFF2-40B4-BE49-F238E27FC236}">
                <a16:creationId xmlns:a16="http://schemas.microsoft.com/office/drawing/2014/main" id="{90864E87-D9E6-9329-6368-AC0C32EDC74A}"/>
              </a:ext>
            </a:extLst>
          </p:cNvPr>
          <p:cNvSpPr txBox="1"/>
          <p:nvPr/>
        </p:nvSpPr>
        <p:spPr>
          <a:xfrm>
            <a:off x="7252263" y="2326202"/>
            <a:ext cx="4082962" cy="2985817"/>
          </a:xfrm>
          <a:prstGeom prst="rect">
            <a:avLst/>
          </a:prstGeom>
          <a:noFill/>
        </p:spPr>
        <p:txBody>
          <a:bodyPr wrap="square">
            <a:spAutoFit/>
          </a:bodyPr>
          <a:lstStyle/>
          <a:p>
            <a:pPr algn="ctr">
              <a:lnSpc>
                <a:spcPts val="2100"/>
              </a:lnSpc>
              <a:buClr>
                <a:srgbClr val="62A844"/>
              </a:buClr>
            </a:pPr>
            <a:r>
              <a:rPr lang="en-US" sz="2000" b="1" dirty="0">
                <a:solidFill>
                  <a:srgbClr val="62A844"/>
                </a:solidFill>
              </a:rPr>
              <a:t>KPI'ları hesaplayın</a:t>
            </a:r>
          </a:p>
          <a:p>
            <a:pPr>
              <a:buClr>
                <a:srgbClr val="62A844"/>
              </a:buClr>
            </a:pPr>
            <a:br>
              <a:rPr lang="en-US" sz="800" b="1" dirty="0">
                <a:solidFill>
                  <a:srgbClr val="62A844"/>
                </a:solidFill>
              </a:rPr>
            </a:br>
            <a:r>
              <a:rPr lang="en-US" sz="2000" dirty="0">
                <a:solidFill>
                  <a:srgbClr val="262626"/>
                </a:solidFill>
              </a:rPr>
              <a:t>Üç yeni sütun ekleyin ve her gün için hesaplayın:</a:t>
            </a:r>
          </a:p>
          <a:p>
            <a:pPr marL="457200" indent="-457200">
              <a:lnSpc>
                <a:spcPts val="2100"/>
              </a:lnSpc>
              <a:buClr>
                <a:srgbClr val="62A844"/>
              </a:buClr>
              <a:buFont typeface="+mj-lt"/>
              <a:buAutoNum type="arabicPeriod"/>
            </a:pPr>
            <a:r>
              <a:rPr lang="en-US" sz="2000" b="1" dirty="0">
                <a:solidFill>
                  <a:srgbClr val="262626"/>
                </a:solidFill>
              </a:rPr>
              <a:t>Doluluk % </a:t>
            </a:r>
            <a:r>
              <a:rPr lang="en-US" sz="2000" dirty="0">
                <a:solidFill>
                  <a:srgbClr val="262626"/>
                </a:solidFill>
              </a:rPr>
              <a:t>= Satılan odalar ÷ Mevcut odalar × 100</a:t>
            </a:r>
          </a:p>
          <a:p>
            <a:pPr marL="457200" indent="-457200">
              <a:lnSpc>
                <a:spcPts val="2100"/>
              </a:lnSpc>
              <a:buClr>
                <a:srgbClr val="62A844"/>
              </a:buClr>
              <a:buFont typeface="+mj-lt"/>
              <a:buAutoNum type="arabicPeriod"/>
            </a:pPr>
            <a:r>
              <a:rPr lang="en-US" sz="2000" b="1" dirty="0">
                <a:solidFill>
                  <a:srgbClr val="262626"/>
                </a:solidFill>
              </a:rPr>
              <a:t>ADR (€) </a:t>
            </a:r>
            <a:r>
              <a:rPr lang="en-US" sz="2000" dirty="0">
                <a:solidFill>
                  <a:srgbClr val="262626"/>
                </a:solidFill>
              </a:rPr>
              <a:t>= Oda geliri (€) ÷ Satılan odalar</a:t>
            </a:r>
          </a:p>
          <a:p>
            <a:pPr marL="457200" indent="-457200">
              <a:lnSpc>
                <a:spcPts val="2100"/>
              </a:lnSpc>
              <a:buClr>
                <a:srgbClr val="62A844"/>
              </a:buClr>
              <a:buFont typeface="+mj-lt"/>
              <a:buAutoNum type="arabicPeriod"/>
            </a:pPr>
            <a:r>
              <a:rPr lang="en-US" sz="2000" b="1" dirty="0">
                <a:solidFill>
                  <a:srgbClr val="262626"/>
                </a:solidFill>
              </a:rPr>
              <a:t>RevPAR (€</a:t>
            </a:r>
            <a:r>
              <a:rPr lang="en-US" sz="2000" dirty="0">
                <a:solidFill>
                  <a:srgbClr val="262626"/>
                </a:solidFill>
              </a:rPr>
              <a:t>) = Oda geliri (€) ÷ Mevcut odalar</a:t>
            </a:r>
          </a:p>
          <a:p>
            <a:pPr>
              <a:lnSpc>
                <a:spcPts val="2100"/>
              </a:lnSpc>
            </a:pPr>
            <a:endParaRPr lang="en-US" sz="2000" dirty="0">
              <a:solidFill>
                <a:srgbClr val="262626"/>
              </a:solidFill>
            </a:endParaRPr>
          </a:p>
        </p:txBody>
      </p:sp>
      <p:sp>
        <p:nvSpPr>
          <p:cNvPr id="67" name="TextBox 26">
            <a:extLst>
              <a:ext uri="{FF2B5EF4-FFF2-40B4-BE49-F238E27FC236}">
                <a16:creationId xmlns:a16="http://schemas.microsoft.com/office/drawing/2014/main" id="{AFF82CCC-8F19-5111-F436-E2FEFBF38530}"/>
              </a:ext>
            </a:extLst>
          </p:cNvPr>
          <p:cNvSpPr txBox="1"/>
          <p:nvPr/>
        </p:nvSpPr>
        <p:spPr bwMode="auto">
          <a:xfrm>
            <a:off x="5325808" y="1861163"/>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68" name="TextBox 26">
            <a:extLst>
              <a:ext uri="{FF2B5EF4-FFF2-40B4-BE49-F238E27FC236}">
                <a16:creationId xmlns:a16="http://schemas.microsoft.com/office/drawing/2014/main" id="{01B6CEC5-3810-D676-F365-F96687899B0F}"/>
              </a:ext>
            </a:extLst>
          </p:cNvPr>
          <p:cNvSpPr txBox="1"/>
          <p:nvPr/>
        </p:nvSpPr>
        <p:spPr bwMode="auto">
          <a:xfrm>
            <a:off x="5325808" y="310848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69" name="TextBox 26">
            <a:extLst>
              <a:ext uri="{FF2B5EF4-FFF2-40B4-BE49-F238E27FC236}">
                <a16:creationId xmlns:a16="http://schemas.microsoft.com/office/drawing/2014/main" id="{14FD76F0-B397-1112-2260-7ECD30F40E26}"/>
              </a:ext>
            </a:extLst>
          </p:cNvPr>
          <p:cNvSpPr txBox="1"/>
          <p:nvPr/>
        </p:nvSpPr>
        <p:spPr bwMode="auto">
          <a:xfrm>
            <a:off x="5325808" y="4355801"/>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70" name="TextBox 26">
            <a:extLst>
              <a:ext uri="{FF2B5EF4-FFF2-40B4-BE49-F238E27FC236}">
                <a16:creationId xmlns:a16="http://schemas.microsoft.com/office/drawing/2014/main" id="{7614E72F-C7A4-21B6-A9B4-F9CD21E91278}"/>
              </a:ext>
            </a:extLst>
          </p:cNvPr>
          <p:cNvSpPr txBox="1"/>
          <p:nvPr/>
        </p:nvSpPr>
        <p:spPr bwMode="auto">
          <a:xfrm>
            <a:off x="5325808" y="560312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78" name="TextBox 26">
            <a:extLst>
              <a:ext uri="{FF2B5EF4-FFF2-40B4-BE49-F238E27FC236}">
                <a16:creationId xmlns:a16="http://schemas.microsoft.com/office/drawing/2014/main" id="{215DBA07-58DE-CEDB-47A2-A4FB6105BD2B}"/>
              </a:ext>
            </a:extLst>
          </p:cNvPr>
          <p:cNvSpPr txBox="1"/>
          <p:nvPr/>
        </p:nvSpPr>
        <p:spPr bwMode="auto">
          <a:xfrm>
            <a:off x="5325808" y="61384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3" name="TextBox 2">
            <a:extLst>
              <a:ext uri="{FF2B5EF4-FFF2-40B4-BE49-F238E27FC236}">
                <a16:creationId xmlns:a16="http://schemas.microsoft.com/office/drawing/2014/main" id="{68B5A6E3-EB7D-EF1A-91F5-96203EF8BA42}"/>
              </a:ext>
            </a:extLst>
          </p:cNvPr>
          <p:cNvSpPr txBox="1"/>
          <p:nvPr/>
        </p:nvSpPr>
        <p:spPr>
          <a:xfrm>
            <a:off x="17561860" y="363915"/>
            <a:ext cx="10660134" cy="6494085"/>
          </a:xfrm>
          <a:prstGeom prst="rect">
            <a:avLst/>
          </a:prstGeom>
          <a:noFill/>
        </p:spPr>
        <p:txBody>
          <a:bodyPr wrap="square">
            <a:spAutoFit/>
          </a:bodyPr>
          <a:lstStyle/>
          <a:p>
            <a:pPr>
              <a:buNone/>
            </a:pPr>
            <a:r>
              <a:rPr lang="en-US" sz="2800" b="1" dirty="0"/>
              <a:t>Göreviniz</a:t>
            </a:r>
          </a:p>
          <a:p>
            <a:pPr>
              <a:buNone/>
            </a:pPr>
            <a:endParaRPr lang="en-US" sz="2000" b="1" dirty="0"/>
          </a:p>
          <a:p>
            <a:pPr>
              <a:buFont typeface="+mj-lt"/>
              <a:buAutoNum type="arabicPeriod"/>
            </a:pPr>
            <a:r>
              <a:rPr lang="en-US" b="1" dirty="0">
                <a:solidFill>
                  <a:srgbClr val="262626"/>
                </a:solidFill>
              </a:rPr>
              <a:t>Verileri girin</a:t>
            </a:r>
            <a:br>
              <a:rPr lang="en-US" dirty="0">
                <a:solidFill>
                  <a:srgbClr val="262626"/>
                </a:solidFill>
              </a:rPr>
            </a:br>
            <a:r>
              <a:rPr lang="en-US" dirty="0">
                <a:solidFill>
                  <a:srgbClr val="262626"/>
                </a:solidFill>
              </a:rPr>
              <a:t>Tabloyu bir elektronik tabloya kopyalayın.</a:t>
            </a:r>
          </a:p>
          <a:p>
            <a:pPr>
              <a:buFont typeface="+mj-lt"/>
              <a:buAutoNum type="arabicPeriod"/>
            </a:pPr>
            <a:endParaRPr lang="en-US" dirty="0">
              <a:solidFill>
                <a:srgbClr val="262626"/>
              </a:solidFill>
            </a:endParaRPr>
          </a:p>
          <a:p>
            <a:pPr>
              <a:buFont typeface="+mj-lt"/>
              <a:buAutoNum type="arabicPeriod"/>
            </a:pPr>
            <a:r>
              <a:rPr lang="en-US" b="1" dirty="0">
                <a:solidFill>
                  <a:srgbClr val="262626"/>
                </a:solidFill>
              </a:rPr>
              <a:t>Verileri kontrol edin</a:t>
            </a:r>
            <a:endParaRPr lang="en-US" dirty="0">
              <a:solidFill>
                <a:srgbClr val="262626"/>
              </a:solidFill>
            </a:endParaRPr>
          </a:p>
          <a:p>
            <a:pPr marL="742950" lvl="1" indent="-285750">
              <a:buFont typeface="+mj-lt"/>
              <a:buAutoNum type="arabicPeriod"/>
            </a:pPr>
            <a:r>
              <a:rPr lang="en-US" dirty="0">
                <a:solidFill>
                  <a:srgbClr val="262626"/>
                </a:solidFill>
              </a:rPr>
              <a:t>Tarihler sırayla ve aralıksız mı?</a:t>
            </a:r>
          </a:p>
          <a:p>
            <a:pPr marL="742950" lvl="1" indent="-285750">
              <a:buFont typeface="+mj-lt"/>
              <a:buAutoNum type="arabicPeriod"/>
            </a:pPr>
            <a:r>
              <a:rPr lang="en-US" dirty="0">
                <a:solidFill>
                  <a:srgbClr val="262626"/>
                </a:solidFill>
              </a:rPr>
              <a:t>Her gün "</a:t>
            </a:r>
            <a:r>
              <a:rPr lang="en-US" i="1" dirty="0">
                <a:solidFill>
                  <a:srgbClr val="262626"/>
                </a:solidFill>
              </a:rPr>
              <a:t>Oda Mevcut" </a:t>
            </a:r>
            <a:r>
              <a:rPr lang="en-US" dirty="0">
                <a:solidFill>
                  <a:srgbClr val="262626"/>
                </a:solidFill>
              </a:rPr>
              <a:t>durumu aynı mı?</a:t>
            </a:r>
          </a:p>
          <a:p>
            <a:pPr marL="742950" lvl="1" indent="-285750">
              <a:buFont typeface="+mj-lt"/>
              <a:buAutoNum type="arabicPeriod"/>
            </a:pPr>
            <a:endParaRPr lang="en-US" dirty="0">
              <a:solidFill>
                <a:srgbClr val="262626"/>
              </a:solidFill>
            </a:endParaRPr>
          </a:p>
          <a:p>
            <a:pPr>
              <a:buFont typeface="+mj-lt"/>
              <a:buAutoNum type="arabicPeriod"/>
            </a:pPr>
            <a:r>
              <a:rPr lang="en-US" b="1" dirty="0">
                <a:solidFill>
                  <a:srgbClr val="262626"/>
                </a:solidFill>
              </a:rPr>
              <a:t>KPI'ları hesaplayın</a:t>
            </a:r>
            <a:br>
              <a:rPr lang="en-US" dirty="0">
                <a:solidFill>
                  <a:srgbClr val="262626"/>
                </a:solidFill>
              </a:rPr>
            </a:br>
            <a:r>
              <a:rPr lang="en-US" dirty="0">
                <a:solidFill>
                  <a:srgbClr val="262626"/>
                </a:solidFill>
              </a:rPr>
              <a:t>Üç yeni sütun ekleyin ve her gün için hesaplama yapın:</a:t>
            </a:r>
          </a:p>
          <a:p>
            <a:pPr marL="742950" lvl="1" indent="-285750">
              <a:buFont typeface="+mj-lt"/>
              <a:buAutoNum type="arabicPeriod"/>
            </a:pPr>
            <a:r>
              <a:rPr lang="en-US" b="1" dirty="0">
                <a:solidFill>
                  <a:srgbClr val="262626"/>
                </a:solidFill>
              </a:rPr>
              <a:t>Doluluk % </a:t>
            </a:r>
            <a:r>
              <a:rPr lang="en-US" dirty="0">
                <a:solidFill>
                  <a:srgbClr val="262626"/>
                </a:solidFill>
              </a:rPr>
              <a:t>= Satılan odalar ÷ Mevcut odalar × 100</a:t>
            </a:r>
          </a:p>
          <a:p>
            <a:pPr marL="742950" lvl="1" indent="-285750">
              <a:buFont typeface="+mj-lt"/>
              <a:buAutoNum type="arabicPeriod"/>
            </a:pPr>
            <a:r>
              <a:rPr lang="en-US" b="1" dirty="0">
                <a:solidFill>
                  <a:srgbClr val="262626"/>
                </a:solidFill>
              </a:rPr>
              <a:t>ADR (€) </a:t>
            </a:r>
            <a:r>
              <a:rPr lang="en-US" dirty="0">
                <a:solidFill>
                  <a:srgbClr val="262626"/>
                </a:solidFill>
              </a:rPr>
              <a:t>= Oda geliri (€) ÷ Satılan odalar</a:t>
            </a:r>
          </a:p>
          <a:p>
            <a:pPr marL="742950" lvl="1" indent="-285750">
              <a:buFont typeface="+mj-lt"/>
              <a:buAutoNum type="arabicPeriod"/>
            </a:pPr>
            <a:r>
              <a:rPr lang="en-US" b="1" dirty="0">
                <a:solidFill>
                  <a:srgbClr val="262626"/>
                </a:solidFill>
              </a:rPr>
              <a:t>RevPAR (€) </a:t>
            </a:r>
            <a:r>
              <a:rPr lang="en-US" dirty="0">
                <a:solidFill>
                  <a:srgbClr val="262626"/>
                </a:solidFill>
              </a:rPr>
              <a:t>= Oda geliri (€) ÷ Mevcut odalar</a:t>
            </a:r>
          </a:p>
          <a:p>
            <a:pPr marL="742950" lvl="1" indent="-285750">
              <a:buFont typeface="+mj-lt"/>
              <a:buAutoNum type="arabicPeriod"/>
            </a:pPr>
            <a:endParaRPr lang="en-US" dirty="0">
              <a:solidFill>
                <a:srgbClr val="262626"/>
              </a:solidFill>
            </a:endParaRPr>
          </a:p>
          <a:p>
            <a:pPr>
              <a:buFont typeface="+mj-lt"/>
              <a:buAutoNum type="arabicPeriod"/>
            </a:pPr>
            <a:r>
              <a:rPr lang="en-US" b="1" dirty="0">
                <a:solidFill>
                  <a:srgbClr val="262626"/>
                </a:solidFill>
              </a:rPr>
              <a:t>Üç soruyu yanıtlayın</a:t>
            </a:r>
            <a:endParaRPr lang="en-US" dirty="0">
              <a:solidFill>
                <a:srgbClr val="262626"/>
              </a:solidFill>
            </a:endParaRPr>
          </a:p>
          <a:p>
            <a:pPr marL="742950" lvl="1" indent="-285750">
              <a:buFont typeface="+mj-lt"/>
              <a:buAutoNum type="arabicPeriod"/>
            </a:pPr>
            <a:r>
              <a:rPr lang="en-US" b="1" dirty="0">
                <a:solidFill>
                  <a:srgbClr val="262626"/>
                </a:solidFill>
              </a:rPr>
              <a:t>Doluluk % </a:t>
            </a:r>
            <a:r>
              <a:rPr lang="en-US" dirty="0">
                <a:solidFill>
                  <a:srgbClr val="262626"/>
                </a:solidFill>
              </a:rPr>
              <a:t>en yüksek hangi tarihte?</a:t>
            </a:r>
          </a:p>
          <a:p>
            <a:pPr marL="742950" lvl="1" indent="-285750">
              <a:buFont typeface="+mj-lt"/>
              <a:buAutoNum type="arabicPeriod"/>
            </a:pPr>
            <a:r>
              <a:rPr lang="en-US" b="1" dirty="0">
                <a:solidFill>
                  <a:srgbClr val="262626"/>
                </a:solidFill>
              </a:rPr>
              <a:t>RevPAR (€) </a:t>
            </a:r>
            <a:r>
              <a:rPr lang="en-US" dirty="0">
                <a:solidFill>
                  <a:srgbClr val="262626"/>
                </a:solidFill>
              </a:rPr>
              <a:t>hangi tarihte en yüksektir?</a:t>
            </a:r>
          </a:p>
          <a:p>
            <a:pPr marL="742950" lvl="1" indent="-285750">
              <a:buFont typeface="+mj-lt"/>
              <a:buAutoNum type="arabicPeriod"/>
            </a:pPr>
            <a:r>
              <a:rPr lang="en-US" b="1" dirty="0">
                <a:solidFill>
                  <a:srgbClr val="262626"/>
                </a:solidFill>
              </a:rPr>
              <a:t>7 günlük ortalama doluluk oranı</a:t>
            </a:r>
            <a:r>
              <a:rPr lang="en-US" dirty="0">
                <a:solidFill>
                  <a:srgbClr val="262626"/>
                </a:solidFill>
              </a:rPr>
              <a:t> nedir?</a:t>
            </a:r>
          </a:p>
          <a:p>
            <a:pPr marL="742950" lvl="1" indent="-285750">
              <a:buFont typeface="+mj-lt"/>
              <a:buAutoNum type="arabicPeriod"/>
            </a:pPr>
            <a:endParaRPr lang="en-US" dirty="0">
              <a:solidFill>
                <a:srgbClr val="262626"/>
              </a:solidFill>
            </a:endParaRPr>
          </a:p>
          <a:p>
            <a:pPr>
              <a:buFont typeface="+mj-lt"/>
              <a:buAutoNum type="arabicPeriod"/>
            </a:pPr>
            <a:r>
              <a:rPr lang="en-US" b="1" dirty="0">
                <a:solidFill>
                  <a:srgbClr val="262626"/>
                </a:solidFill>
              </a:rPr>
              <a:t>Bir grafik oluşturun</a:t>
            </a:r>
            <a:br>
              <a:rPr lang="en-US" dirty="0">
                <a:solidFill>
                  <a:srgbClr val="262626"/>
                </a:solidFill>
              </a:rPr>
            </a:br>
            <a:r>
              <a:rPr lang="en-US" b="1" dirty="0">
                <a:solidFill>
                  <a:srgbClr val="262626"/>
                </a:solidFill>
              </a:rPr>
              <a:t>Tarihe</a:t>
            </a:r>
            <a:r>
              <a:rPr lang="en-US" dirty="0">
                <a:solidFill>
                  <a:srgbClr val="262626"/>
                </a:solidFill>
              </a:rPr>
              <a:t> göre </a:t>
            </a:r>
            <a:r>
              <a:rPr lang="en-US" b="1" dirty="0">
                <a:solidFill>
                  <a:srgbClr val="262626"/>
                </a:solidFill>
              </a:rPr>
              <a:t>doluluk oranını </a:t>
            </a:r>
            <a:r>
              <a:rPr lang="en-US" dirty="0">
                <a:solidFill>
                  <a:srgbClr val="262626"/>
                </a:solidFill>
              </a:rPr>
              <a:t>gösteren, açık bir başlık ve eksen etiketleri içeren basit bir </a:t>
            </a:r>
            <a:r>
              <a:rPr lang="en-US" b="1" dirty="0">
                <a:solidFill>
                  <a:srgbClr val="262626"/>
                </a:solidFill>
              </a:rPr>
              <a:t>çizgi grafiği </a:t>
            </a:r>
            <a:r>
              <a:rPr lang="en-US" dirty="0">
                <a:solidFill>
                  <a:srgbClr val="262626"/>
                </a:solidFill>
              </a:rPr>
              <a:t>oluşturun.</a:t>
            </a:r>
          </a:p>
        </p:txBody>
      </p:sp>
      <p:sp>
        <p:nvSpPr>
          <p:cNvPr id="2" name="Text Placeholder 11">
            <a:extLst>
              <a:ext uri="{FF2B5EF4-FFF2-40B4-BE49-F238E27FC236}">
                <a16:creationId xmlns:a16="http://schemas.microsoft.com/office/drawing/2014/main" id="{7D8E06A8-0289-2B86-E010-57E35BF64D12}"/>
              </a:ext>
            </a:extLst>
          </p:cNvPr>
          <p:cNvSpPr txBox="1">
            <a:spLocks/>
          </p:cNvSpPr>
          <p:nvPr/>
        </p:nvSpPr>
        <p:spPr>
          <a:xfrm>
            <a:off x="573704" y="554920"/>
            <a:ext cx="212223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Göreviniz</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7" name="Straight Connector 57">
            <a:extLst>
              <a:ext uri="{FF2B5EF4-FFF2-40B4-BE49-F238E27FC236}">
                <a16:creationId xmlns:a16="http://schemas.microsoft.com/office/drawing/2014/main" id="{2B795F49-624B-83FC-45B5-DB8DE4D50F70}"/>
              </a:ext>
            </a:extLst>
          </p:cNvPr>
          <p:cNvCxnSpPr>
            <a:cxnSpLocks/>
          </p:cNvCxnSpPr>
          <p:nvPr/>
        </p:nvCxnSpPr>
        <p:spPr>
          <a:xfrm flipH="1">
            <a:off x="6322917" y="5780506"/>
            <a:ext cx="823065"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57">
            <a:extLst>
              <a:ext uri="{FF2B5EF4-FFF2-40B4-BE49-F238E27FC236}">
                <a16:creationId xmlns:a16="http://schemas.microsoft.com/office/drawing/2014/main" id="{FFAE2508-5F45-72C3-449A-CF5635BF5273}"/>
              </a:ext>
            </a:extLst>
          </p:cNvPr>
          <p:cNvCxnSpPr>
            <a:cxnSpLocks/>
          </p:cNvCxnSpPr>
          <p:nvPr/>
        </p:nvCxnSpPr>
        <p:spPr>
          <a:xfrm flipH="1">
            <a:off x="6256759" y="3216600"/>
            <a:ext cx="823065"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3E38995F-A4AD-E31D-D32C-2971D52B0B79}"/>
              </a:ext>
            </a:extLst>
          </p:cNvPr>
          <p:cNvSpPr/>
          <p:nvPr/>
        </p:nvSpPr>
        <p:spPr>
          <a:xfrm>
            <a:off x="7107713" y="2220634"/>
            <a:ext cx="4314884" cy="2818182"/>
          </a:xfrm>
          <a:prstGeom prst="roundRect">
            <a:avLst>
              <a:gd name="adj" fmla="val 4232"/>
            </a:avLst>
          </a:prstGeom>
          <a:no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a:extLst>
              <a:ext uri="{FF2B5EF4-FFF2-40B4-BE49-F238E27FC236}">
                <a16:creationId xmlns:a16="http://schemas.microsoft.com/office/drawing/2014/main" id="{C109B601-D6AB-B84A-B087-3A9B7E804C83}"/>
              </a:ext>
            </a:extLst>
          </p:cNvPr>
          <p:cNvSpPr/>
          <p:nvPr/>
        </p:nvSpPr>
        <p:spPr>
          <a:xfrm>
            <a:off x="7098059" y="976613"/>
            <a:ext cx="4314884" cy="884550"/>
          </a:xfrm>
          <a:prstGeom prst="roundRect">
            <a:avLst>
              <a:gd name="adj" fmla="val 9703"/>
            </a:avLst>
          </a:prstGeom>
          <a:no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17C3D48E-B377-2050-7B06-DA9B6BF4FABF}"/>
              </a:ext>
            </a:extLst>
          </p:cNvPr>
          <p:cNvSpPr/>
          <p:nvPr/>
        </p:nvSpPr>
        <p:spPr>
          <a:xfrm rot="13342587" flipH="1">
            <a:off x="2557419" y="659064"/>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34" name="TextBox 33">
            <a:extLst>
              <a:ext uri="{FF2B5EF4-FFF2-40B4-BE49-F238E27FC236}">
                <a16:creationId xmlns:a16="http://schemas.microsoft.com/office/drawing/2014/main" id="{06707E08-4C59-D00D-634F-1ECC2B030969}"/>
              </a:ext>
            </a:extLst>
          </p:cNvPr>
          <p:cNvSpPr txBox="1"/>
          <p:nvPr/>
        </p:nvSpPr>
        <p:spPr>
          <a:xfrm>
            <a:off x="747047" y="1583002"/>
            <a:ext cx="3277852" cy="1831655"/>
          </a:xfrm>
          <a:prstGeom prst="rect">
            <a:avLst/>
          </a:prstGeom>
          <a:noFill/>
        </p:spPr>
        <p:txBody>
          <a:bodyPr wrap="square">
            <a:spAutoFit/>
          </a:bodyPr>
          <a:lstStyle/>
          <a:p>
            <a:pPr>
              <a:lnSpc>
                <a:spcPts val="2100"/>
              </a:lnSpc>
            </a:pPr>
            <a:r>
              <a:rPr lang="en-US" sz="2000" b="1" dirty="0">
                <a:solidFill>
                  <a:srgbClr val="06677F"/>
                </a:solidFill>
              </a:rPr>
              <a:t>Verileri kontrol edin</a:t>
            </a:r>
          </a:p>
          <a:p>
            <a:endParaRPr lang="en-US" sz="800" b="1" dirty="0">
              <a:solidFill>
                <a:srgbClr val="06677F"/>
              </a:solidFill>
            </a:endParaRPr>
          </a:p>
          <a:p>
            <a:pPr marL="457200" indent="-457200">
              <a:lnSpc>
                <a:spcPts val="2100"/>
              </a:lnSpc>
              <a:buClr>
                <a:srgbClr val="06677F"/>
              </a:buClr>
              <a:buFont typeface="+mj-lt"/>
              <a:buAutoNum type="arabicPeriod"/>
            </a:pPr>
            <a:r>
              <a:rPr lang="en-US" sz="2000" dirty="0">
                <a:solidFill>
                  <a:srgbClr val="262626"/>
                </a:solidFill>
              </a:rPr>
              <a:t>Tarihler sırayla ve aralarında boşluk yok mu?</a:t>
            </a:r>
          </a:p>
          <a:p>
            <a:pPr marL="457200" indent="-457200">
              <a:lnSpc>
                <a:spcPts val="2100"/>
              </a:lnSpc>
              <a:buClr>
                <a:srgbClr val="06677F"/>
              </a:buClr>
              <a:buFont typeface="+mj-lt"/>
              <a:buAutoNum type="arabicPeriod"/>
            </a:pPr>
            <a:r>
              <a:rPr lang="en-US" sz="2000" dirty="0">
                <a:solidFill>
                  <a:srgbClr val="262626"/>
                </a:solidFill>
              </a:rPr>
              <a:t>Her gün mevcut oda sayısı aynı mı?</a:t>
            </a:r>
          </a:p>
          <a:p>
            <a:pPr>
              <a:lnSpc>
                <a:spcPts val="2100"/>
              </a:lnSpc>
            </a:pPr>
            <a:endParaRPr lang="en-US" sz="2000" dirty="0">
              <a:solidFill>
                <a:srgbClr val="262626"/>
              </a:solidFill>
            </a:endParaRPr>
          </a:p>
        </p:txBody>
      </p:sp>
      <p:sp>
        <p:nvSpPr>
          <p:cNvPr id="35" name="TextBox 34">
            <a:extLst>
              <a:ext uri="{FF2B5EF4-FFF2-40B4-BE49-F238E27FC236}">
                <a16:creationId xmlns:a16="http://schemas.microsoft.com/office/drawing/2014/main" id="{29F295E9-D183-7D83-7AB8-D4EDA2406EE0}"/>
              </a:ext>
            </a:extLst>
          </p:cNvPr>
          <p:cNvSpPr txBox="1"/>
          <p:nvPr/>
        </p:nvSpPr>
        <p:spPr>
          <a:xfrm>
            <a:off x="769403" y="4054552"/>
            <a:ext cx="3277852" cy="2370264"/>
          </a:xfrm>
          <a:prstGeom prst="rect">
            <a:avLst/>
          </a:prstGeom>
          <a:noFill/>
        </p:spPr>
        <p:txBody>
          <a:bodyPr wrap="square">
            <a:spAutoFit/>
          </a:bodyPr>
          <a:lstStyle/>
          <a:p>
            <a:pPr>
              <a:lnSpc>
                <a:spcPts val="2100"/>
              </a:lnSpc>
            </a:pPr>
            <a:r>
              <a:rPr lang="en-US" sz="2000" b="1" dirty="0">
                <a:solidFill>
                  <a:srgbClr val="3D8241"/>
                </a:solidFill>
              </a:rPr>
              <a:t>Üç soruyu yanıtlayın</a:t>
            </a:r>
          </a:p>
          <a:p>
            <a:endParaRPr lang="en-US" sz="800" b="1" dirty="0">
              <a:solidFill>
                <a:srgbClr val="3D8241"/>
              </a:solidFill>
            </a:endParaRPr>
          </a:p>
          <a:p>
            <a:pPr marL="457200" indent="-457200">
              <a:lnSpc>
                <a:spcPts val="2100"/>
              </a:lnSpc>
              <a:buClr>
                <a:srgbClr val="3D8241"/>
              </a:buClr>
              <a:buFont typeface="+mj-lt"/>
              <a:buAutoNum type="arabicPeriod"/>
            </a:pPr>
            <a:r>
              <a:rPr lang="en-US" sz="2000" b="1" dirty="0">
                <a:solidFill>
                  <a:srgbClr val="262626"/>
                </a:solidFill>
              </a:rPr>
              <a:t>Doldurma oranı % </a:t>
            </a:r>
            <a:r>
              <a:rPr lang="en-US" sz="2000" dirty="0">
                <a:solidFill>
                  <a:srgbClr val="262626"/>
                </a:solidFill>
              </a:rPr>
              <a:t>en yüksek hangi tarihte?</a:t>
            </a:r>
          </a:p>
          <a:p>
            <a:pPr marL="457200" indent="-457200">
              <a:lnSpc>
                <a:spcPts val="2100"/>
              </a:lnSpc>
              <a:buClr>
                <a:srgbClr val="3D8241"/>
              </a:buClr>
              <a:buFont typeface="+mj-lt"/>
              <a:buAutoNum type="arabicPeriod"/>
            </a:pPr>
            <a:r>
              <a:rPr lang="en-US" sz="2000" b="1" dirty="0">
                <a:solidFill>
                  <a:srgbClr val="262626"/>
                </a:solidFill>
              </a:rPr>
              <a:t>RevPAR (€) </a:t>
            </a:r>
            <a:r>
              <a:rPr lang="en-US" sz="2000" dirty="0">
                <a:solidFill>
                  <a:srgbClr val="262626"/>
                </a:solidFill>
              </a:rPr>
              <a:t>hangi tarihte en yüksek?</a:t>
            </a:r>
          </a:p>
          <a:p>
            <a:pPr marL="457200" indent="-457200">
              <a:lnSpc>
                <a:spcPts val="2100"/>
              </a:lnSpc>
              <a:buClr>
                <a:srgbClr val="3D8241"/>
              </a:buClr>
              <a:buFont typeface="+mj-lt"/>
              <a:buAutoNum type="arabicPeriod"/>
            </a:pPr>
            <a:r>
              <a:rPr lang="en-US" sz="2000" b="1" dirty="0">
                <a:solidFill>
                  <a:srgbClr val="262626"/>
                </a:solidFill>
              </a:rPr>
              <a:t>7 günlük ortalama doluluk oranı</a:t>
            </a:r>
            <a:r>
              <a:rPr lang="en-US" sz="2000" dirty="0">
                <a:solidFill>
                  <a:srgbClr val="262626"/>
                </a:solidFill>
              </a:rPr>
              <a:t> nedir</a:t>
            </a:r>
            <a:r>
              <a:rPr lang="en-US" sz="2000" b="1" dirty="0">
                <a:solidFill>
                  <a:srgbClr val="262626"/>
                </a:solidFill>
              </a:rPr>
              <a:t>?</a:t>
            </a:r>
          </a:p>
          <a:p>
            <a:pPr>
              <a:lnSpc>
                <a:spcPts val="2100"/>
              </a:lnSpc>
            </a:pPr>
            <a:endParaRPr lang="en-US" sz="2000" dirty="0">
              <a:solidFill>
                <a:srgbClr val="262626"/>
              </a:solidFill>
            </a:endParaRPr>
          </a:p>
        </p:txBody>
      </p:sp>
      <p:sp>
        <p:nvSpPr>
          <p:cNvPr id="39" name="Rounded Rectangle 38">
            <a:extLst>
              <a:ext uri="{FF2B5EF4-FFF2-40B4-BE49-F238E27FC236}">
                <a16:creationId xmlns:a16="http://schemas.microsoft.com/office/drawing/2014/main" id="{84355CC1-4975-51AA-CD40-24CAEB080E28}"/>
              </a:ext>
            </a:extLst>
          </p:cNvPr>
          <p:cNvSpPr/>
          <p:nvPr/>
        </p:nvSpPr>
        <p:spPr>
          <a:xfrm>
            <a:off x="7137011" y="5481902"/>
            <a:ext cx="4320674" cy="1291154"/>
          </a:xfrm>
          <a:prstGeom prst="roundRect">
            <a:avLst>
              <a:gd name="adj" fmla="val 10519"/>
            </a:avLst>
          </a:prstGeom>
          <a:solidFill>
            <a:schemeClr val="bg1"/>
          </a:solid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F0CB8368-EC50-B7CE-987C-45968D483761}"/>
              </a:ext>
            </a:extLst>
          </p:cNvPr>
          <p:cNvSpPr txBox="1"/>
          <p:nvPr/>
        </p:nvSpPr>
        <p:spPr>
          <a:xfrm>
            <a:off x="7246769" y="5542511"/>
            <a:ext cx="4082962" cy="1169936"/>
          </a:xfrm>
          <a:prstGeom prst="rect">
            <a:avLst/>
          </a:prstGeom>
          <a:noFill/>
        </p:spPr>
        <p:txBody>
          <a:bodyPr wrap="square">
            <a:spAutoFit/>
          </a:bodyPr>
          <a:lstStyle/>
          <a:p>
            <a:pPr>
              <a:lnSpc>
                <a:spcPts val="2100"/>
              </a:lnSpc>
            </a:pPr>
            <a:r>
              <a:rPr lang="en-US" sz="2000" b="1" dirty="0">
                <a:solidFill>
                  <a:srgbClr val="EABB22"/>
                </a:solidFill>
              </a:rPr>
              <a:t>Bir grafik oluşturun </a:t>
            </a:r>
            <a:r>
              <a:rPr lang="en-US" sz="2000" b="1" dirty="0">
                <a:solidFill>
                  <a:srgbClr val="262626"/>
                </a:solidFill>
              </a:rPr>
              <a:t>- Tarihe göre doluluk yüzdesini </a:t>
            </a:r>
            <a:r>
              <a:rPr lang="en-US" sz="2000" dirty="0">
                <a:solidFill>
                  <a:srgbClr val="262626"/>
                </a:solidFill>
              </a:rPr>
              <a:t>gösteren, açık bir başlık ve eksen etiketleri içeren basit bir </a:t>
            </a:r>
            <a:r>
              <a:rPr lang="en-US" sz="2000" b="1" dirty="0">
                <a:solidFill>
                  <a:srgbClr val="262626"/>
                </a:solidFill>
              </a:rPr>
              <a:t>çizgi grafiği </a:t>
            </a:r>
            <a:r>
              <a:rPr lang="en-US" sz="2000" dirty="0">
                <a:solidFill>
                  <a:srgbClr val="262626"/>
                </a:solidFill>
              </a:rPr>
              <a:t>hazırlayın.</a:t>
            </a:r>
          </a:p>
          <a:p>
            <a:pPr>
              <a:lnSpc>
                <a:spcPts val="2100"/>
              </a:lnSpc>
            </a:pPr>
            <a:endParaRPr lang="en-US" sz="2000" dirty="0">
              <a:solidFill>
                <a:srgbClr val="262626"/>
              </a:solidFill>
            </a:endParaRPr>
          </a:p>
        </p:txBody>
      </p:sp>
    </p:spTree>
    <p:extLst>
      <p:ext uri="{BB962C8B-B14F-4D97-AF65-F5344CB8AC3E}">
        <p14:creationId xmlns:p14="http://schemas.microsoft.com/office/powerpoint/2010/main" val="2295185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1">
            <a:extLst>
              <a:ext uri="{FF2B5EF4-FFF2-40B4-BE49-F238E27FC236}">
                <a16:creationId xmlns:a16="http://schemas.microsoft.com/office/drawing/2014/main" id="{C46E40EB-D27B-7C96-DB44-57A512B237B3}"/>
              </a:ext>
            </a:extLst>
          </p:cNvPr>
          <p:cNvSpPr txBox="1">
            <a:spLocks/>
          </p:cNvSpPr>
          <p:nvPr/>
        </p:nvSpPr>
        <p:spPr>
          <a:xfrm>
            <a:off x="429115" y="489868"/>
            <a:ext cx="39173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2. Ünite Özeti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CE0DDE6-7910-6FEE-A3CB-14733B87CB0D}"/>
              </a:ext>
            </a:extLst>
          </p:cNvPr>
          <p:cNvCxnSpPr>
            <a:cxnSpLocks/>
          </p:cNvCxnSpPr>
          <p:nvPr/>
        </p:nvCxnSpPr>
        <p:spPr>
          <a:xfrm>
            <a:off x="0" y="1242107"/>
            <a:ext cx="391309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578A93D-845B-DE19-E3BB-5B218F7DC101}"/>
              </a:ext>
            </a:extLst>
          </p:cNvPr>
          <p:cNvSpPr/>
          <p:nvPr/>
        </p:nvSpPr>
        <p:spPr>
          <a:xfrm flipH="1">
            <a:off x="12828" y="2589467"/>
            <a:ext cx="11634497" cy="4268533"/>
          </a:xfrm>
          <a:prstGeom prst="rect">
            <a:avLst/>
          </a:prstGeom>
        </p:spPr>
        <p:txBody>
          <a:bodyPr wrap="square" numCol="2" spcCol="360000">
            <a:spAutoFit/>
          </a:bodyPr>
          <a:lstStyle/>
          <a:p>
            <a:pPr algn="ctr"/>
            <a:r>
              <a:rPr lang="en-US" sz="2000" b="1" dirty="0">
                <a:solidFill>
                  <a:srgbClr val="0289AE"/>
                </a:solidFill>
              </a:rPr>
              <a:t>ÖĞRENDİKLERİNİZ:</a:t>
            </a:r>
            <a:br>
              <a:rPr lang="en-US" b="1" dirty="0">
                <a:solidFill>
                  <a:srgbClr val="262626"/>
                </a:solidFill>
              </a:rPr>
            </a:br>
            <a:endParaRPr lang="en-US" sz="800"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Hesap Tablosu Becerileri </a:t>
            </a:r>
            <a:r>
              <a:rPr lang="en-US" dirty="0">
                <a:solidFill>
                  <a:srgbClr val="262626"/>
                </a:solidFill>
              </a:rPr>
              <a:t>– Konaklama sektörüne ait veri kümelerinde gezinme, sıralama, filtreleme ve düzenleme</a:t>
            </a:r>
          </a:p>
          <a:p>
            <a:pPr marL="285750" indent="-285750">
              <a:buClr>
                <a:srgbClr val="62A844"/>
              </a:buClr>
              <a:buFont typeface="Arial" panose="020B0604020202020204" pitchFamily="34" charset="0"/>
              <a:buChar char="•"/>
            </a:pPr>
            <a:r>
              <a:rPr lang="en-US" b="1" dirty="0">
                <a:solidFill>
                  <a:srgbClr val="262626"/>
                </a:solidFill>
              </a:rPr>
              <a:t>Temel Hesaplamalar </a:t>
            </a:r>
            <a:r>
              <a:rPr lang="en-US" dirty="0">
                <a:solidFill>
                  <a:srgbClr val="262626"/>
                </a:solidFill>
              </a:rPr>
              <a:t>– Doluluk oranı, ADR, RevPAR gibi KPI'lar için toplamlar, ortalamalar, yüzdeler</a:t>
            </a:r>
          </a:p>
          <a:p>
            <a:pPr marL="285750" indent="-285750">
              <a:buClr>
                <a:srgbClr val="62A844"/>
              </a:buClr>
              <a:buFont typeface="Arial" panose="020B0604020202020204" pitchFamily="34" charset="0"/>
              <a:buChar char="•"/>
            </a:pPr>
            <a:r>
              <a:rPr lang="en-US" b="1" dirty="0">
                <a:solidFill>
                  <a:srgbClr val="262626"/>
                </a:solidFill>
              </a:rPr>
              <a:t>Veri Kalitesi Kontroller </a:t>
            </a:r>
            <a:r>
              <a:rPr lang="en-US" dirty="0">
                <a:solidFill>
                  <a:srgbClr val="262626"/>
                </a:solidFill>
              </a:rPr>
              <a:t>– Analizden önce eksik değerleri, uç değerleri ve yinelenenleri bulma</a:t>
            </a:r>
          </a:p>
          <a:p>
            <a:pPr marL="285750" indent="-285750">
              <a:buClr>
                <a:srgbClr val="62A844"/>
              </a:buClr>
              <a:buFont typeface="Arial" panose="020B0604020202020204" pitchFamily="34" charset="0"/>
              <a:buChar char="•"/>
            </a:pPr>
            <a:r>
              <a:rPr lang="en-US" b="1" dirty="0">
                <a:solidFill>
                  <a:srgbClr val="262626"/>
                </a:solidFill>
              </a:rPr>
              <a:t>Görselleştirme </a:t>
            </a:r>
            <a:r>
              <a:rPr lang="en-US" dirty="0">
                <a:solidFill>
                  <a:srgbClr val="262626"/>
                </a:solidFill>
              </a:rPr>
              <a:t>– Eğilimleri aktarmak için net çizgi ve sütun grafikleri oluşturma</a:t>
            </a:r>
          </a:p>
          <a:p>
            <a:pPr marL="285750" indent="-285750">
              <a:buClr>
                <a:srgbClr val="62A844"/>
              </a:buClr>
              <a:buFont typeface="Arial" panose="020B0604020202020204" pitchFamily="34" charset="0"/>
              <a:buChar char="•"/>
            </a:pPr>
            <a:r>
              <a:rPr lang="en-US" b="1" dirty="0">
                <a:solidFill>
                  <a:srgbClr val="262626"/>
                </a:solidFill>
              </a:rPr>
              <a:t>1. Ünite ile bağlantı kurun </a:t>
            </a:r>
            <a:r>
              <a:rPr lang="en-US" dirty="0">
                <a:solidFill>
                  <a:srgbClr val="262626"/>
                </a:solidFill>
              </a:rPr>
              <a:t>– Ham verileri daha önce öğrendiğiniz KPI'lara dönüştürün</a:t>
            </a:r>
            <a:br>
              <a:rPr lang="en-US" dirty="0">
                <a:solidFill>
                  <a:srgbClr val="262626"/>
                </a:solidFill>
              </a:rPr>
            </a:br>
            <a:endParaRPr lang="en-US" dirty="0">
              <a:solidFill>
                <a:srgbClr val="262626"/>
              </a:solidFill>
            </a:endParaRPr>
          </a:p>
          <a:p>
            <a:endParaRPr lang="en-US" dirty="0">
              <a:solidFill>
                <a:srgbClr val="262626"/>
              </a:solidFill>
            </a:endParaRPr>
          </a:p>
          <a:p>
            <a:endParaRPr lang="en-US" dirty="0">
              <a:solidFill>
                <a:srgbClr val="262626"/>
              </a:solidFill>
            </a:endParaRPr>
          </a:p>
          <a:p>
            <a:r>
              <a:rPr lang="en-US" sz="2000" b="1" dirty="0">
                <a:solidFill>
                  <a:srgbClr val="0289AE"/>
                </a:solidFill>
              </a:rPr>
              <a:t>ECOSMART BAĞLANTISI:</a:t>
            </a:r>
          </a:p>
          <a:p>
            <a:br>
              <a:rPr lang="en-US" sz="800" dirty="0">
                <a:solidFill>
                  <a:srgbClr val="262626"/>
                </a:solidFill>
              </a:rPr>
            </a:br>
            <a:r>
              <a:rPr lang="en-US" i="1" dirty="0">
                <a:solidFill>
                  <a:srgbClr val="262626"/>
                </a:solidFill>
              </a:rPr>
              <a:t>Bu elektronik tablo becerileri, fiyatlandırma, personel alımı ve sürdürülebilirlik kararlarını desteklemek için verileri kullanmanın </a:t>
            </a:r>
            <a:r>
              <a:rPr lang="en-US" b="1" i="1" dirty="0">
                <a:solidFill>
                  <a:srgbClr val="262626"/>
                </a:solidFill>
              </a:rPr>
              <a:t>teknik temelini</a:t>
            </a:r>
            <a:r>
              <a:rPr lang="en-US" i="1" dirty="0">
                <a:solidFill>
                  <a:srgbClr val="262626"/>
                </a:solidFill>
              </a:rPr>
              <a:t> oluşturur.</a:t>
            </a:r>
            <a:endParaRPr lang="en-US" dirty="0">
              <a:solidFill>
                <a:srgbClr val="262626"/>
              </a:solidFill>
            </a:endParaRPr>
          </a:p>
          <a:p>
            <a:pPr algn="just">
              <a:buNone/>
            </a:pPr>
            <a:endParaRPr lang="en-US" dirty="0">
              <a:solidFill>
                <a:srgbClr val="262626"/>
              </a:solidFill>
            </a:endParaRPr>
          </a:p>
          <a:p>
            <a:pPr algn="just">
              <a:buNone/>
            </a:pPr>
            <a:r>
              <a:rPr lang="en-US" dirty="0">
                <a:solidFill>
                  <a:srgbClr val="262626"/>
                </a:solidFill>
              </a:rPr>
              <a:t>Bu yetkinlikler bir araya gelerek, veriye dayalı senaryoları kullanarak fiyatlandırma, personel alımı ve çevresel seçenekleri karşılaştıracağınız ve bunların Eco Smart Hospitality operasyonları üzerindeki etkisini değerlendireceğiniz Ünite 3'ün teknik temelini oluşturur.</a:t>
            </a:r>
          </a:p>
        </p:txBody>
      </p:sp>
      <p:pic>
        <p:nvPicPr>
          <p:cNvPr id="6" name="Graphic 5">
            <a:extLst>
              <a:ext uri="{FF2B5EF4-FFF2-40B4-BE49-F238E27FC236}">
                <a16:creationId xmlns:a16="http://schemas.microsoft.com/office/drawing/2014/main" id="{79EF3B7E-BA7F-86F1-AF0D-31E1D40284E9}"/>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6442347" y="0"/>
            <a:ext cx="5749653" cy="3657600"/>
          </a:xfrm>
          <a:prstGeom prst="rect">
            <a:avLst/>
          </a:prstGeom>
        </p:spPr>
      </p:pic>
    </p:spTree>
    <p:extLst>
      <p:ext uri="{BB962C8B-B14F-4D97-AF65-F5344CB8AC3E}">
        <p14:creationId xmlns:p14="http://schemas.microsoft.com/office/powerpoint/2010/main" val="3393880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4AC-5805-5C6E-3182-EBE6B7901A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ACC388-F288-C7BD-50B0-5D35F1981733}"/>
              </a:ext>
            </a:extLst>
          </p:cNvPr>
          <p:cNvSpPr/>
          <p:nvPr/>
        </p:nvSpPr>
        <p:spPr>
          <a:xfrm>
            <a:off x="7177472" y="1"/>
            <a:ext cx="4225633" cy="3913088"/>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7A22D019-6D7E-0485-4BC0-D470A46B15FB}"/>
              </a:ext>
            </a:extLst>
          </p:cNvPr>
          <p:cNvSpPr txBox="1">
            <a:spLocks/>
          </p:cNvSpPr>
          <p:nvPr/>
        </p:nvSpPr>
        <p:spPr>
          <a:xfrm>
            <a:off x="297610" y="229705"/>
            <a:ext cx="605649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Daha Fazla Bilgi: Dijital Beceriler ve Elektronik Tablolar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DB91214-223E-4FEA-DD7D-F5EAC4F68453}"/>
              </a:ext>
            </a:extLst>
          </p:cNvPr>
          <p:cNvCxnSpPr>
            <a:cxnSpLocks/>
          </p:cNvCxnSpPr>
          <p:nvPr/>
        </p:nvCxnSpPr>
        <p:spPr>
          <a:xfrm>
            <a:off x="45043" y="1299556"/>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5C77F550-041B-2FA3-9BF3-400803AC710F}"/>
              </a:ext>
            </a:extLst>
          </p:cNvPr>
          <p:cNvSpPr/>
          <p:nvPr/>
        </p:nvSpPr>
        <p:spPr>
          <a:xfrm flipH="1">
            <a:off x="176206" y="1502116"/>
            <a:ext cx="6177899" cy="1365382"/>
          </a:xfrm>
          <a:prstGeom prst="rect">
            <a:avLst/>
          </a:prstGeom>
        </p:spPr>
        <p:txBody>
          <a:bodyPr wrap="square">
            <a:spAutoFit/>
          </a:bodyPr>
          <a:lstStyle/>
          <a:p>
            <a:pPr>
              <a:buNone/>
            </a:pPr>
            <a:r>
              <a:rPr lang="en-US" sz="2000" dirty="0">
                <a:solidFill>
                  <a:srgbClr val="262626"/>
                </a:solidFill>
              </a:rPr>
              <a:t>Daha fazla bilgi için, Birleşik Krallık </a:t>
            </a:r>
            <a:r>
              <a:rPr lang="en-US" sz="2000" i="1" dirty="0">
                <a:solidFill>
                  <a:srgbClr val="262626"/>
                </a:solidFill>
              </a:rPr>
              <a:t>Temel Dijital Beceriler Çerçevesi </a:t>
            </a:r>
            <a:r>
              <a:rPr lang="en-US" sz="2000" dirty="0">
                <a:solidFill>
                  <a:srgbClr val="262626"/>
                </a:solidFill>
              </a:rPr>
              <a:t>ve UNESCO-UNEVOC raporu olan </a:t>
            </a:r>
            <a:r>
              <a:rPr lang="en-US" sz="2000" i="1" dirty="0">
                <a:solidFill>
                  <a:srgbClr val="262626"/>
                </a:solidFill>
              </a:rPr>
              <a:t>Konaklama ve Turizm için Yeşil ve Dijital Beceriler'den</a:t>
            </a:r>
            <a:r>
              <a:rPr lang="en-US" sz="2000" dirty="0">
                <a:solidFill>
                  <a:srgbClr val="262626"/>
                </a:solidFill>
              </a:rPr>
              <a:t> seçilmiş sayfaları okumanızı öneririz. </a:t>
            </a:r>
          </a:p>
        </p:txBody>
      </p:sp>
      <p:pic>
        <p:nvPicPr>
          <p:cNvPr id="11" name="Graphic 10">
            <a:extLst>
              <a:ext uri="{FF2B5EF4-FFF2-40B4-BE49-F238E27FC236}">
                <a16:creationId xmlns:a16="http://schemas.microsoft.com/office/drawing/2014/main" id="{0B8345A9-DFF8-398F-0870-782D4FDBAC63}"/>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pic>
        <p:nvPicPr>
          <p:cNvPr id="14" name="Picture 13">
            <a:extLst>
              <a:ext uri="{FF2B5EF4-FFF2-40B4-BE49-F238E27FC236}">
                <a16:creationId xmlns:a16="http://schemas.microsoft.com/office/drawing/2014/main" id="{4C9F3A27-7D46-989C-3B5A-BDA2AE70F0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80897" y="113160"/>
            <a:ext cx="6166060" cy="4607094"/>
          </a:xfrm>
          <a:prstGeom prst="rect">
            <a:avLst/>
          </a:prstGeom>
        </p:spPr>
      </p:pic>
      <p:grpSp>
        <p:nvGrpSpPr>
          <p:cNvPr id="21" name="Group 20">
            <a:extLst>
              <a:ext uri="{FF2B5EF4-FFF2-40B4-BE49-F238E27FC236}">
                <a16:creationId xmlns:a16="http://schemas.microsoft.com/office/drawing/2014/main" id="{E15C0D12-E7DA-8BF3-5707-63D166B8A01E}"/>
              </a:ext>
            </a:extLst>
          </p:cNvPr>
          <p:cNvGrpSpPr/>
          <p:nvPr/>
        </p:nvGrpSpPr>
        <p:grpSpPr>
          <a:xfrm rot="21145702">
            <a:off x="6535753" y="2730506"/>
            <a:ext cx="1456095" cy="1406604"/>
            <a:chOff x="7741238" y="4274827"/>
            <a:chExt cx="1456095" cy="1406604"/>
          </a:xfrm>
        </p:grpSpPr>
        <p:sp>
          <p:nvSpPr>
            <p:cNvPr id="22" name="Oval 21">
              <a:extLst>
                <a:ext uri="{FF2B5EF4-FFF2-40B4-BE49-F238E27FC236}">
                  <a16:creationId xmlns:a16="http://schemas.microsoft.com/office/drawing/2014/main" id="{E33ABD81-81F8-9BE8-1A30-879061FDD086}"/>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E898576-93D4-0265-5EB6-9917F847C749}"/>
                </a:ext>
              </a:extLst>
            </p:cNvPr>
            <p:cNvSpPr txBox="1"/>
            <p:nvPr/>
          </p:nvSpPr>
          <p:spPr>
            <a:xfrm>
              <a:off x="7741238" y="4503614"/>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
        <p:nvSpPr>
          <p:cNvPr id="24" name="Rectangle 23">
            <a:extLst>
              <a:ext uri="{FF2B5EF4-FFF2-40B4-BE49-F238E27FC236}">
                <a16:creationId xmlns:a16="http://schemas.microsoft.com/office/drawing/2014/main" id="{1A0F4D22-9533-793C-A404-A2379BB253F6}"/>
              </a:ext>
            </a:extLst>
          </p:cNvPr>
          <p:cNvSpPr/>
          <p:nvPr/>
        </p:nvSpPr>
        <p:spPr>
          <a:xfrm>
            <a:off x="509096" y="3913094"/>
            <a:ext cx="4225633" cy="294490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0">
            <a:extLst>
              <a:ext uri="{FF2B5EF4-FFF2-40B4-BE49-F238E27FC236}">
                <a16:creationId xmlns:a16="http://schemas.microsoft.com/office/drawing/2014/main" id="{8ECD21E0-15BE-F46C-6EFE-900A3D2683B1}"/>
              </a:ext>
            </a:extLst>
          </p:cNvPr>
          <p:cNvSpPr/>
          <p:nvPr/>
        </p:nvSpPr>
        <p:spPr>
          <a:xfrm flipH="1">
            <a:off x="4982941" y="4358810"/>
            <a:ext cx="6420163" cy="1938992"/>
          </a:xfrm>
          <a:prstGeom prst="rect">
            <a:avLst/>
          </a:prstGeom>
        </p:spPr>
        <p:txBody>
          <a:bodyPr wrap="square">
            <a:spAutoFit/>
          </a:bodyPr>
          <a:lstStyle/>
          <a:p>
            <a:pPr algn="just">
              <a:buNone/>
            </a:pPr>
            <a:r>
              <a:rPr lang="tr-TR" sz="2000" noProof="1">
                <a:solidFill>
                  <a:srgbClr val="262626"/>
                </a:solidFill>
              </a:rPr>
              <a:t>Her iki belge de, verileri düzenlemek, analiz etmek ve sunmak için elektronik tabloları kullanma becerisini turizm ve konaklama sektöründe temel bir işyeri yetkinliği olarak tanımlamaktadır. Okurken, elektronik tablo becerilerinin sektördeki hizmet kalitesi veya sürdürülebilirlikle bağlantılı olduğu bir örneği not edin.</a:t>
            </a:r>
          </a:p>
        </p:txBody>
      </p:sp>
      <p:pic>
        <p:nvPicPr>
          <p:cNvPr id="31" name="Graphic 30">
            <a:extLst>
              <a:ext uri="{FF2B5EF4-FFF2-40B4-BE49-F238E27FC236}">
                <a16:creationId xmlns:a16="http://schemas.microsoft.com/office/drawing/2014/main" id="{DB423309-B7D9-DCC9-7809-7A6D5B77C633}"/>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45043" y="4271544"/>
            <a:ext cx="4085739" cy="2599113"/>
          </a:xfrm>
          <a:prstGeom prst="rect">
            <a:avLst/>
          </a:prstGeom>
        </p:spPr>
      </p:pic>
      <p:grpSp>
        <p:nvGrpSpPr>
          <p:cNvPr id="39" name="Group 38">
            <a:extLst>
              <a:ext uri="{FF2B5EF4-FFF2-40B4-BE49-F238E27FC236}">
                <a16:creationId xmlns:a16="http://schemas.microsoft.com/office/drawing/2014/main" id="{053ECF62-5B92-AEE8-BE50-CB040E38FBB8}"/>
              </a:ext>
            </a:extLst>
          </p:cNvPr>
          <p:cNvGrpSpPr/>
          <p:nvPr/>
        </p:nvGrpSpPr>
        <p:grpSpPr>
          <a:xfrm>
            <a:off x="-32124" y="2867498"/>
            <a:ext cx="4766853" cy="3864192"/>
            <a:chOff x="-32124" y="3108055"/>
            <a:chExt cx="4707683" cy="3623635"/>
          </a:xfrm>
        </p:grpSpPr>
        <p:pic>
          <p:nvPicPr>
            <p:cNvPr id="34" name="Picture 33">
              <a:extLst>
                <a:ext uri="{FF2B5EF4-FFF2-40B4-BE49-F238E27FC236}">
                  <a16:creationId xmlns:a16="http://schemas.microsoft.com/office/drawing/2014/main" id="{C0DFA0EA-E9CC-6E4C-23F7-4404051EE86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761" t="12298" r="29196" b="16922"/>
            <a:stretch>
              <a:fillRect/>
            </a:stretch>
          </p:blipFill>
          <p:spPr>
            <a:xfrm flipH="1">
              <a:off x="-32124" y="3108055"/>
              <a:ext cx="4707683" cy="3623635"/>
            </a:xfrm>
            <a:prstGeom prst="rect">
              <a:avLst/>
            </a:prstGeom>
          </p:spPr>
        </p:pic>
        <p:pic>
          <p:nvPicPr>
            <p:cNvPr id="35" name="Picture 34">
              <a:hlinkClick r:id="rId7"/>
              <a:extLst>
                <a:ext uri="{FF2B5EF4-FFF2-40B4-BE49-F238E27FC236}">
                  <a16:creationId xmlns:a16="http://schemas.microsoft.com/office/drawing/2014/main" id="{98D49C1B-CA65-A887-2B41-889761FC89A0}"/>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58" r="3658"/>
            <a:stretch>
              <a:fillRect/>
            </a:stretch>
          </p:blipFill>
          <p:spPr>
            <a:xfrm>
              <a:off x="-32124" y="3416279"/>
              <a:ext cx="3588040" cy="2732644"/>
            </a:xfrm>
            <a:prstGeom prst="rect">
              <a:avLst/>
            </a:prstGeom>
          </p:spPr>
        </p:pic>
      </p:grpSp>
      <p:grpSp>
        <p:nvGrpSpPr>
          <p:cNvPr id="36" name="Group 35">
            <a:extLst>
              <a:ext uri="{FF2B5EF4-FFF2-40B4-BE49-F238E27FC236}">
                <a16:creationId xmlns:a16="http://schemas.microsoft.com/office/drawing/2014/main" id="{B736DB57-2E5C-DF00-0867-CE1FCFCF5E1D}"/>
              </a:ext>
            </a:extLst>
          </p:cNvPr>
          <p:cNvGrpSpPr/>
          <p:nvPr/>
        </p:nvGrpSpPr>
        <p:grpSpPr>
          <a:xfrm rot="21145702">
            <a:off x="2836294" y="4192362"/>
            <a:ext cx="1456095" cy="1406604"/>
            <a:chOff x="7757497" y="4274827"/>
            <a:chExt cx="1456095" cy="1406604"/>
          </a:xfrm>
        </p:grpSpPr>
        <p:sp>
          <p:nvSpPr>
            <p:cNvPr id="37" name="Oval 36">
              <a:extLst>
                <a:ext uri="{FF2B5EF4-FFF2-40B4-BE49-F238E27FC236}">
                  <a16:creationId xmlns:a16="http://schemas.microsoft.com/office/drawing/2014/main" id="{7624F780-F46F-FD09-A7D6-8637A90E64AD}"/>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4A661E36-2C6A-A052-E766-AC1911D9765E}"/>
                </a:ext>
              </a:extLst>
            </p:cNvPr>
            <p:cNvSpPr txBox="1"/>
            <p:nvPr/>
          </p:nvSpPr>
          <p:spPr>
            <a:xfrm>
              <a:off x="7757497" y="4501623"/>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7">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853794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F84E0-C06B-824F-EB4C-7ADDF46A482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56A9F0-5D98-305B-80EB-06382F1F9185}"/>
              </a:ext>
            </a:extLst>
          </p:cNvPr>
          <p:cNvSpPr>
            <a:spLocks noGrp="1"/>
          </p:cNvSpPr>
          <p:nvPr>
            <p:ph type="body" sz="quarter" idx="16"/>
          </p:nvPr>
        </p:nvSpPr>
        <p:spPr>
          <a:xfrm>
            <a:off x="4099789" y="874367"/>
            <a:ext cx="7473332" cy="5873750"/>
          </a:xfrm>
        </p:spPr>
        <p:txBody>
          <a:bodyPr>
            <a:normAutofit fontScale="85000" lnSpcReduction="10000"/>
          </a:bodyPr>
          <a:lstStyle/>
          <a:p>
            <a:pPr algn="ctr" fontAlgn="t">
              <a:lnSpc>
                <a:spcPts val="4960"/>
              </a:lnSpc>
              <a:spcBef>
                <a:spcPts val="0"/>
              </a:spcBef>
            </a:pPr>
            <a:r>
              <a:rPr lang="en-IE" sz="5200" b="1" dirty="0"/>
              <a:t>Fiyatlandırma, Personel Planlaması ve Sürdürülebilirlik için Verilerin Kullanımı</a:t>
            </a:r>
          </a:p>
          <a:p>
            <a:endParaRPr lang="en-US" sz="2200" dirty="0">
              <a:cs typeface="Times New Roman" panose="02020603050405020304" pitchFamily="18" charset="0"/>
            </a:endParaRPr>
          </a:p>
          <a:p>
            <a:pPr>
              <a:lnSpc>
                <a:spcPts val="2580"/>
              </a:lnSpc>
              <a:spcBef>
                <a:spcPts val="0"/>
              </a:spcBef>
            </a:pPr>
            <a:r>
              <a:rPr lang="en-IE" sz="2400" dirty="0"/>
              <a:t>Bu ünitede, konaklama sektöründe gerçek kararları desteklemek için Ünite 1 ve 2'den öğrendiğiniz KPI'ları ve elektronik tablo becerilerini kullanacaksınız.  Doldurma oranı, gelir, çalışma saatleri ve gıda israfını birbirine bağlayan senaryolar üzerinde çalışacak ve fiyatlar, nöbet çizelgeleri ve sürdürülebilirlik eylemleri için seçenekleri karşılaştıracaksınız. Odak noktası, verileri yorumlamak, artıları ve eksileri değerlendirmek ve önerilerinizi meslektaşlarınıza ve yöneticilerinize net bir şekilde açıklamaktır.</a:t>
            </a:r>
          </a:p>
          <a:p>
            <a:pPr>
              <a:lnSpc>
                <a:spcPts val="2580"/>
              </a:lnSpc>
              <a:spcBef>
                <a:spcPts val="0"/>
              </a:spcBef>
            </a:pPr>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C0ACE272-12DC-137F-EB92-B1AE55867EC4}"/>
              </a:ext>
            </a:extLst>
          </p:cNvPr>
          <p:cNvSpPr>
            <a:spLocks noGrp="1"/>
          </p:cNvSpPr>
          <p:nvPr>
            <p:ph type="body" sz="quarter" idx="17"/>
          </p:nvPr>
        </p:nvSpPr>
        <p:spPr>
          <a:xfrm>
            <a:off x="1893164" y="1566470"/>
            <a:ext cx="2066906" cy="582221"/>
          </a:xfrm>
        </p:spPr>
        <p:txBody>
          <a:bodyPr/>
          <a:lstStyle/>
          <a:p>
            <a:r>
              <a:rPr lang="en-US" sz="12000" b="1" dirty="0">
                <a:cs typeface="Times New Roman" panose="02020603050405020304" pitchFamily="18" charset="0"/>
              </a:rPr>
              <a:t>03</a:t>
            </a:r>
          </a:p>
        </p:txBody>
      </p:sp>
      <p:sp>
        <p:nvSpPr>
          <p:cNvPr id="3" name="TextBox 2">
            <a:extLst>
              <a:ext uri="{FF2B5EF4-FFF2-40B4-BE49-F238E27FC236}">
                <a16:creationId xmlns:a16="http://schemas.microsoft.com/office/drawing/2014/main" id="{ABA88EF1-0F6D-D1E6-A93F-716006BE7832}"/>
              </a:ext>
            </a:extLst>
          </p:cNvPr>
          <p:cNvSpPr txBox="1"/>
          <p:nvPr/>
        </p:nvSpPr>
        <p:spPr>
          <a:xfrm>
            <a:off x="100357" y="1991940"/>
            <a:ext cx="2206625" cy="923330"/>
          </a:xfrm>
          <a:prstGeom prst="rect">
            <a:avLst/>
          </a:prstGeom>
          <a:noFill/>
        </p:spPr>
        <p:txBody>
          <a:bodyPr wrap="square">
            <a:spAutoFit/>
          </a:bodyPr>
          <a:lstStyle/>
          <a:p>
            <a:r>
              <a:rPr lang="en-IE" sz="5400" b="1" dirty="0">
                <a:solidFill>
                  <a:srgbClr val="0289AE"/>
                </a:solidFill>
              </a:rPr>
              <a:t>ÜNİTE</a:t>
            </a:r>
            <a:endParaRPr lang="en-US" sz="5400" dirty="0">
              <a:solidFill>
                <a:srgbClr val="0289AE"/>
              </a:solidFill>
            </a:endParaRPr>
          </a:p>
        </p:txBody>
      </p:sp>
    </p:spTree>
    <p:extLst>
      <p:ext uri="{BB962C8B-B14F-4D97-AF65-F5344CB8AC3E}">
        <p14:creationId xmlns:p14="http://schemas.microsoft.com/office/powerpoint/2010/main" val="824146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F5DAE1B-3CD7-75FE-2501-4CBC9A4DFF74}"/>
              </a:ext>
            </a:extLst>
          </p:cNvPr>
          <p:cNvSpPr/>
          <p:nvPr/>
        </p:nvSpPr>
        <p:spPr>
          <a:xfrm>
            <a:off x="8229" y="4004887"/>
            <a:ext cx="12183771" cy="2853114"/>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74FFAD47-71CC-0CD5-DA27-90CD8C0903A5}"/>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 y="3659924"/>
            <a:ext cx="4975412" cy="3165072"/>
          </a:xfrm>
          <a:prstGeom prst="rect">
            <a:avLst/>
          </a:prstGeom>
        </p:spPr>
      </p:pic>
      <p:sp>
        <p:nvSpPr>
          <p:cNvPr id="2" name="Text Placeholder 11">
            <a:extLst>
              <a:ext uri="{FF2B5EF4-FFF2-40B4-BE49-F238E27FC236}">
                <a16:creationId xmlns:a16="http://schemas.microsoft.com/office/drawing/2014/main" id="{FF879482-4124-FA19-63E7-CB2AA9AE9106}"/>
              </a:ext>
            </a:extLst>
          </p:cNvPr>
          <p:cNvSpPr txBox="1">
            <a:spLocks/>
          </p:cNvSpPr>
          <p:nvPr/>
        </p:nvSpPr>
        <p:spPr>
          <a:xfrm>
            <a:off x="358153" y="205342"/>
            <a:ext cx="53507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KPI'larda Okuma Eğilimleri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086FAA70-BD13-3E55-947E-0CEC00411EC2}"/>
              </a:ext>
            </a:extLst>
          </p:cNvPr>
          <p:cNvCxnSpPr>
            <a:cxnSpLocks/>
          </p:cNvCxnSpPr>
          <p:nvPr/>
        </p:nvCxnSpPr>
        <p:spPr>
          <a:xfrm>
            <a:off x="0" y="76306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BD3B953-18BA-6857-50ED-081FCC1BE3C9}"/>
              </a:ext>
            </a:extLst>
          </p:cNvPr>
          <p:cNvSpPr/>
          <p:nvPr/>
        </p:nvSpPr>
        <p:spPr>
          <a:xfrm flipH="1">
            <a:off x="138033" y="864064"/>
            <a:ext cx="7028109" cy="2862322"/>
          </a:xfrm>
          <a:prstGeom prst="rect">
            <a:avLst/>
          </a:prstGeom>
        </p:spPr>
        <p:txBody>
          <a:bodyPr wrap="square">
            <a:spAutoFit/>
          </a:bodyPr>
          <a:lstStyle/>
          <a:p>
            <a:r>
              <a:rPr lang="tr-TR" sz="2000" noProof="1">
                <a:solidFill>
                  <a:srgbClr val="262626"/>
                </a:solidFill>
              </a:rPr>
              <a:t>Otel raporları, performansın haftanın günlerine ve mevsime göre nasıl değiştiğini göstermek için doluluk oranı, ADR ve RevPAR zaman serilerini kullanır. </a:t>
            </a:r>
            <a:br>
              <a:rPr lang="tr-TR" sz="2000" noProof="1">
                <a:solidFill>
                  <a:srgbClr val="262626"/>
                </a:solidFill>
              </a:rPr>
            </a:br>
            <a:br>
              <a:rPr lang="tr-TR" sz="2000" noProof="1">
                <a:solidFill>
                  <a:srgbClr val="262626"/>
                </a:solidFill>
              </a:rPr>
            </a:br>
            <a:r>
              <a:rPr lang="tr-TR" sz="2000" noProof="1">
                <a:solidFill>
                  <a:srgbClr val="262626"/>
                </a:solidFill>
              </a:rPr>
              <a:t>Bu üç KPI, oteller için temel ciro göstergeleri olarak yaygın şekilde kabul edilmektedir. Bu ünitede, bu KPI'lar ile kişi başına ortalama harcama ve kişi başına gıda israfı gramı için kısa tablolar ve grafikleri inceleyecek ve zirve, dip ve "ara" dönemleri belirleyeceksiniz.</a:t>
            </a:r>
          </a:p>
        </p:txBody>
      </p:sp>
      <p:sp>
        <p:nvSpPr>
          <p:cNvPr id="16" name="Rounded Rectangle 15">
            <a:extLst>
              <a:ext uri="{FF2B5EF4-FFF2-40B4-BE49-F238E27FC236}">
                <a16:creationId xmlns:a16="http://schemas.microsoft.com/office/drawing/2014/main" id="{4C19D172-46AA-CC8C-F914-4FC83081AA98}"/>
              </a:ext>
            </a:extLst>
          </p:cNvPr>
          <p:cNvSpPr/>
          <p:nvPr/>
        </p:nvSpPr>
        <p:spPr>
          <a:xfrm>
            <a:off x="6983148" y="3312692"/>
            <a:ext cx="4814385" cy="499725"/>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D01D9DB7-86BA-B7EA-E57E-2EA48D66B7CA}"/>
              </a:ext>
            </a:extLst>
          </p:cNvPr>
          <p:cNvSpPr txBox="1"/>
          <p:nvPr/>
        </p:nvSpPr>
        <p:spPr>
          <a:xfrm>
            <a:off x="7189617" y="3450138"/>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8" name="TextBox 17">
            <a:extLst>
              <a:ext uri="{FF2B5EF4-FFF2-40B4-BE49-F238E27FC236}">
                <a16:creationId xmlns:a16="http://schemas.microsoft.com/office/drawing/2014/main" id="{43B660C2-AD57-3EED-E3E9-49AE469FFFD3}"/>
              </a:ext>
            </a:extLst>
          </p:cNvPr>
          <p:cNvSpPr txBox="1"/>
          <p:nvPr/>
        </p:nvSpPr>
        <p:spPr>
          <a:xfrm>
            <a:off x="7999616" y="3450138"/>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a:t>
            </a:r>
            <a:r>
              <a:rPr lang="en-IE" sz="1400" b="1" i="0"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8206ABBE-47E2-4464-2516-8DA5E22ECC60}"/>
              </a:ext>
            </a:extLst>
          </p:cNvPr>
          <p:cNvSpPr txBox="1"/>
          <p:nvPr/>
        </p:nvSpPr>
        <p:spPr>
          <a:xfrm>
            <a:off x="8700000" y="3438651"/>
            <a:ext cx="349200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Yeşil ve Dijital Değişime Öncülük Etmek</a:t>
            </a:r>
          </a:p>
        </p:txBody>
      </p:sp>
      <p:pic>
        <p:nvPicPr>
          <p:cNvPr id="20" name="Graphic 19">
            <a:extLst>
              <a:ext uri="{FF2B5EF4-FFF2-40B4-BE49-F238E27FC236}">
                <a16:creationId xmlns:a16="http://schemas.microsoft.com/office/drawing/2014/main" id="{7F93EB3B-D5D2-6E38-F7F0-009FE567C022}"/>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grpSp>
        <p:nvGrpSpPr>
          <p:cNvPr id="26" name="Graphic 2">
            <a:extLst>
              <a:ext uri="{FF2B5EF4-FFF2-40B4-BE49-F238E27FC236}">
                <a16:creationId xmlns:a16="http://schemas.microsoft.com/office/drawing/2014/main" id="{58AB9205-7AB7-4D88-D155-5B1CA9738970}"/>
              </a:ext>
            </a:extLst>
          </p:cNvPr>
          <p:cNvGrpSpPr/>
          <p:nvPr/>
        </p:nvGrpSpPr>
        <p:grpSpPr>
          <a:xfrm>
            <a:off x="982442" y="5078708"/>
            <a:ext cx="1198372" cy="1197197"/>
            <a:chOff x="10376768" y="2334933"/>
            <a:chExt cx="920484" cy="919581"/>
          </a:xfrm>
          <a:solidFill>
            <a:schemeClr val="bg1"/>
          </a:solidFill>
        </p:grpSpPr>
        <p:sp>
          <p:nvSpPr>
            <p:cNvPr id="27" name="Freeform 26">
              <a:extLst>
                <a:ext uri="{FF2B5EF4-FFF2-40B4-BE49-F238E27FC236}">
                  <a16:creationId xmlns:a16="http://schemas.microsoft.com/office/drawing/2014/main" id="{966AB35B-27CB-A55D-97F6-D9F219C532A8}"/>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98078D54-883F-E6BE-DE51-2C40FBD01753}"/>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9" name="Rounded Rectangle 28">
            <a:extLst>
              <a:ext uri="{FF2B5EF4-FFF2-40B4-BE49-F238E27FC236}">
                <a16:creationId xmlns:a16="http://schemas.microsoft.com/office/drawing/2014/main" id="{0267B2F6-3363-D584-994E-A5B7815D0BB9}"/>
              </a:ext>
            </a:extLst>
          </p:cNvPr>
          <p:cNvSpPr/>
          <p:nvPr/>
        </p:nvSpPr>
        <p:spPr>
          <a:xfrm>
            <a:off x="4560681" y="4706471"/>
            <a:ext cx="6936039" cy="164157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0">
            <a:extLst>
              <a:ext uri="{FF2B5EF4-FFF2-40B4-BE49-F238E27FC236}">
                <a16:creationId xmlns:a16="http://schemas.microsoft.com/office/drawing/2014/main" id="{9B7D5D58-B752-2F47-BBB4-F7233DE834DD}"/>
              </a:ext>
            </a:extLst>
          </p:cNvPr>
          <p:cNvSpPr/>
          <p:nvPr/>
        </p:nvSpPr>
        <p:spPr>
          <a:xfrm flipH="1">
            <a:off x="4822899" y="4511863"/>
            <a:ext cx="6974634" cy="1908215"/>
          </a:xfrm>
          <a:prstGeom prst="rect">
            <a:avLst/>
          </a:prstGeom>
        </p:spPr>
        <p:txBody>
          <a:bodyPr wrap="square">
            <a:spAutoFit/>
          </a:bodyPr>
          <a:lstStyle/>
          <a:p>
            <a:r>
              <a:rPr lang="en-US" sz="2400" b="1" dirty="0">
                <a:solidFill>
                  <a:schemeClr val="bg1"/>
                </a:solidFill>
                <a:highlight>
                  <a:srgbClr val="0289AE"/>
                </a:highlight>
              </a:rPr>
              <a:t>  AKTİVİTE</a:t>
            </a:r>
            <a:r>
              <a:rPr lang="en-US" sz="2400" b="1" dirty="0">
                <a:solidFill>
                  <a:srgbClr val="0289AE"/>
                </a:solidFill>
                <a:highlight>
                  <a:srgbClr val="0289AE"/>
                </a:highlight>
              </a:rPr>
              <a:t>..:</a:t>
            </a:r>
          </a:p>
          <a:p>
            <a:endParaRPr lang="en-US" sz="800" dirty="0"/>
          </a:p>
          <a:p>
            <a:br>
              <a:rPr lang="en-US" sz="800" dirty="0"/>
            </a:br>
            <a:r>
              <a:rPr lang="en-US" sz="2000" dirty="0">
                <a:solidFill>
                  <a:srgbClr val="262626"/>
                </a:solidFill>
              </a:rPr>
              <a:t>14 günlük doluluk oranı ve ADR grafiğine bakın. Hafta sonları neler olduğunu açıklayan bir cümle ve dikkat çekici düşüş veya artışları açıklayan bir cümle yazın.</a:t>
            </a:r>
          </a:p>
          <a:p>
            <a:endParaRPr lang="en-US" dirty="0">
              <a:solidFill>
                <a:srgbClr val="262626"/>
              </a:solidFill>
            </a:endParaRPr>
          </a:p>
        </p:txBody>
      </p:sp>
    </p:spTree>
    <p:extLst>
      <p:ext uri="{BB962C8B-B14F-4D97-AF65-F5344CB8AC3E}">
        <p14:creationId xmlns:p14="http://schemas.microsoft.com/office/powerpoint/2010/main" val="1054268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1F4AB05B-6FEE-2221-CDCC-DBAA45D87E6E}"/>
              </a:ext>
            </a:extLst>
          </p:cNvPr>
          <p:cNvSpPr txBox="1">
            <a:spLocks/>
          </p:cNvSpPr>
          <p:nvPr/>
        </p:nvSpPr>
        <p:spPr>
          <a:xfrm>
            <a:off x="527727" y="354068"/>
            <a:ext cx="337192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KPI'larda Okuma Eğilimleri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9" name="Straight Connector 8">
            <a:extLst>
              <a:ext uri="{FF2B5EF4-FFF2-40B4-BE49-F238E27FC236}">
                <a16:creationId xmlns:a16="http://schemas.microsoft.com/office/drawing/2014/main" id="{2927829A-3938-F923-EC9B-15BF0F71969A}"/>
              </a:ext>
            </a:extLst>
          </p:cNvPr>
          <p:cNvCxnSpPr>
            <a:cxnSpLocks/>
          </p:cNvCxnSpPr>
          <p:nvPr/>
        </p:nvCxnSpPr>
        <p:spPr>
          <a:xfrm>
            <a:off x="0" y="1463780"/>
            <a:ext cx="389964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30">
            <a:extLst>
              <a:ext uri="{FF2B5EF4-FFF2-40B4-BE49-F238E27FC236}">
                <a16:creationId xmlns:a16="http://schemas.microsoft.com/office/drawing/2014/main" id="{D4B7181C-2A8A-0DEB-E52E-0A04FDDB52B7}"/>
              </a:ext>
            </a:extLst>
          </p:cNvPr>
          <p:cNvSpPr/>
          <p:nvPr/>
        </p:nvSpPr>
        <p:spPr>
          <a:xfrm flipH="1">
            <a:off x="527727" y="1623954"/>
            <a:ext cx="2855511" cy="984885"/>
          </a:xfrm>
          <a:prstGeom prst="rect">
            <a:avLst/>
          </a:prstGeom>
        </p:spPr>
        <p:txBody>
          <a:bodyPr wrap="square" numCol="1" spcCol="360000">
            <a:spAutoFit/>
          </a:bodyPr>
          <a:lstStyle/>
          <a:p>
            <a:pPr algn="ctr">
              <a:buClr>
                <a:srgbClr val="62A844"/>
              </a:buClr>
            </a:pPr>
            <a:r>
              <a:rPr lang="en-US" sz="2000" dirty="0">
                <a:solidFill>
                  <a:srgbClr val="262626"/>
                </a:solidFill>
              </a:rPr>
              <a:t>14 günlük doluluk oranı % ve ADR grafiği</a:t>
            </a:r>
          </a:p>
          <a:p>
            <a:pPr>
              <a:buClr>
                <a:srgbClr val="62A844"/>
              </a:buClr>
            </a:pPr>
            <a:endParaRPr lang="en-US" dirty="0">
              <a:solidFill>
                <a:srgbClr val="262626"/>
              </a:solidFill>
            </a:endParaRPr>
          </a:p>
        </p:txBody>
      </p:sp>
      <p:pic>
        <p:nvPicPr>
          <p:cNvPr id="11" name="Graphic 10">
            <a:extLst>
              <a:ext uri="{FF2B5EF4-FFF2-40B4-BE49-F238E27FC236}">
                <a16:creationId xmlns:a16="http://schemas.microsoft.com/office/drawing/2014/main" id="{B0FEB62A-6180-87BC-A3F6-7317A31E4D80}"/>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 y="2998951"/>
            <a:ext cx="6096000" cy="3877925"/>
          </a:xfrm>
          <a:prstGeom prst="rect">
            <a:avLst/>
          </a:prstGeom>
        </p:spPr>
      </p:pic>
      <p:grpSp>
        <p:nvGrpSpPr>
          <p:cNvPr id="14" name="Group 13">
            <a:extLst>
              <a:ext uri="{FF2B5EF4-FFF2-40B4-BE49-F238E27FC236}">
                <a16:creationId xmlns:a16="http://schemas.microsoft.com/office/drawing/2014/main" id="{2186C154-EEE7-2EDF-5951-1A25EC932B35}"/>
              </a:ext>
            </a:extLst>
          </p:cNvPr>
          <p:cNvGrpSpPr/>
          <p:nvPr/>
        </p:nvGrpSpPr>
        <p:grpSpPr>
          <a:xfrm>
            <a:off x="2785684" y="94128"/>
            <a:ext cx="9401121" cy="6410773"/>
            <a:chOff x="2647648" y="0"/>
            <a:chExt cx="9539157" cy="6504902"/>
          </a:xfrm>
        </p:grpSpPr>
        <p:pic>
          <p:nvPicPr>
            <p:cNvPr id="6" name="Picture 5">
              <a:extLst>
                <a:ext uri="{FF2B5EF4-FFF2-40B4-BE49-F238E27FC236}">
                  <a16:creationId xmlns:a16="http://schemas.microsoft.com/office/drawing/2014/main" id="{B7853BAC-D30A-3602-0B7E-7DD6D332F04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9980" b="16922"/>
            <a:stretch>
              <a:fillRect/>
            </a:stretch>
          </p:blipFill>
          <p:spPr>
            <a:xfrm>
              <a:off x="2647648" y="0"/>
              <a:ext cx="9539157" cy="6504902"/>
            </a:xfrm>
            <a:prstGeom prst="rect">
              <a:avLst/>
            </a:prstGeom>
          </p:spPr>
        </p:pic>
        <p:sp>
          <p:nvSpPr>
            <p:cNvPr id="13" name="Rectangle 12">
              <a:extLst>
                <a:ext uri="{FF2B5EF4-FFF2-40B4-BE49-F238E27FC236}">
                  <a16:creationId xmlns:a16="http://schemas.microsoft.com/office/drawing/2014/main" id="{2069F410-C9ED-57D1-93B6-7859819D4FBB}"/>
                </a:ext>
              </a:extLst>
            </p:cNvPr>
            <p:cNvSpPr/>
            <p:nvPr/>
          </p:nvSpPr>
          <p:spPr>
            <a:xfrm>
              <a:off x="4625294" y="579206"/>
              <a:ext cx="7561511" cy="49216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DF19A4F5-FE27-103F-D92A-2366F922E6F2}"/>
              </a:ext>
            </a:extLst>
          </p:cNvPr>
          <p:cNvPicPr>
            <a:picLocks noChangeAspect="1"/>
          </p:cNvPicPr>
          <p:nvPr/>
        </p:nvPicPr>
        <p:blipFill>
          <a:blip r:embed="rId5"/>
          <a:srcRect l="4174" t="-1877"/>
          <a:stretch>
            <a:fillRect/>
          </a:stretch>
        </p:blipFill>
        <p:spPr>
          <a:xfrm>
            <a:off x="4940716" y="1241114"/>
            <a:ext cx="7101228" cy="4001484"/>
          </a:xfrm>
          <a:prstGeom prst="rect">
            <a:avLst/>
          </a:prstGeom>
        </p:spPr>
      </p:pic>
    </p:spTree>
    <p:extLst>
      <p:ext uri="{BB962C8B-B14F-4D97-AF65-F5344CB8AC3E}">
        <p14:creationId xmlns:p14="http://schemas.microsoft.com/office/powerpoint/2010/main" val="22771675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42D30-13C9-DA07-EE8C-19E9E527456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8228BD3-95C0-1E75-81BD-81FE658D915E}"/>
              </a:ext>
            </a:extLst>
          </p:cNvPr>
          <p:cNvSpPr/>
          <p:nvPr/>
        </p:nvSpPr>
        <p:spPr>
          <a:xfrm>
            <a:off x="8229" y="4311275"/>
            <a:ext cx="12183771" cy="254672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7E25AD83-F91F-5FEB-60EC-BCAC696D734D}"/>
              </a:ext>
            </a:extLst>
          </p:cNvPr>
          <p:cNvPicPr>
            <a:picLocks noChangeAspect="1"/>
          </p:cNvPicPr>
          <p:nvPr/>
        </p:nvPicPr>
        <p:blipFill>
          <a:blip>
            <a:extLst>
              <a:ext uri="{96DAC541-7B7A-43D3-8B79-37D633B846F1}">
                <asvg:svgBlip xmlns:asvg="http://schemas.microsoft.com/office/drawing/2016/SVG/main" r:embed="rId3"/>
              </a:ext>
            </a:extLst>
          </a:blip>
          <a:srcRect l="32264" t="48938" r="39869" b="41959"/>
          <a:stretch>
            <a:fillRect/>
          </a:stretch>
        </p:blipFill>
        <p:spPr>
          <a:xfrm rot="10800000">
            <a:off x="-1" y="4311275"/>
            <a:ext cx="5434638" cy="2513720"/>
          </a:xfrm>
          <a:prstGeom prst="rect">
            <a:avLst/>
          </a:prstGeom>
        </p:spPr>
      </p:pic>
      <p:sp>
        <p:nvSpPr>
          <p:cNvPr id="6" name="Text Placeholder 11">
            <a:extLst>
              <a:ext uri="{FF2B5EF4-FFF2-40B4-BE49-F238E27FC236}">
                <a16:creationId xmlns:a16="http://schemas.microsoft.com/office/drawing/2014/main" id="{6AAB2F30-E8EE-9CB6-052A-3995D37F9C98}"/>
              </a:ext>
            </a:extLst>
          </p:cNvPr>
          <p:cNvSpPr txBox="1">
            <a:spLocks/>
          </p:cNvSpPr>
          <p:nvPr/>
        </p:nvSpPr>
        <p:spPr>
          <a:xfrm>
            <a:off x="248778" y="78336"/>
            <a:ext cx="637390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Fiyatlandırma Kararlarında KPI'ların Kullanımı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6915E082-83AE-3BD3-F678-4BB2E2C6203C}"/>
              </a:ext>
            </a:extLst>
          </p:cNvPr>
          <p:cNvCxnSpPr>
            <a:cxnSpLocks/>
          </p:cNvCxnSpPr>
          <p:nvPr/>
        </p:nvCxnSpPr>
        <p:spPr>
          <a:xfrm>
            <a:off x="0" y="1028623"/>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187A4EE3-6F01-4532-9BD7-F9AA68FA74AA}"/>
              </a:ext>
            </a:extLst>
          </p:cNvPr>
          <p:cNvSpPr/>
          <p:nvPr/>
        </p:nvSpPr>
        <p:spPr>
          <a:xfrm flipH="1">
            <a:off x="248778" y="1173955"/>
            <a:ext cx="7028109" cy="1323439"/>
          </a:xfrm>
          <a:prstGeom prst="rect">
            <a:avLst/>
          </a:prstGeom>
        </p:spPr>
        <p:txBody>
          <a:bodyPr wrap="square">
            <a:spAutoFit/>
          </a:bodyPr>
          <a:lstStyle/>
          <a:p>
            <a:r>
              <a:rPr lang="en-US" sz="2000" dirty="0">
                <a:solidFill>
                  <a:srgbClr val="262626"/>
                </a:solidFill>
              </a:rPr>
              <a:t>Doluluk oranı, ADR ve RevPAR birlikte, mevcut fiyatlarınızın çok düşük, çok yüksek veya talebe uygun olup olmadığını gösterir.</a:t>
            </a:r>
            <a:br>
              <a:rPr lang="en-US" sz="2000" dirty="0">
                <a:solidFill>
                  <a:srgbClr val="262626"/>
                </a:solidFill>
              </a:rPr>
            </a:br>
            <a:endParaRPr lang="en-US" sz="2000" dirty="0">
              <a:solidFill>
                <a:srgbClr val="262626"/>
              </a:solidFill>
            </a:endParaRPr>
          </a:p>
          <a:p>
            <a:endParaRPr lang="en-US" sz="2000" dirty="0">
              <a:solidFill>
                <a:srgbClr val="262626"/>
              </a:solidFill>
            </a:endParaRPr>
          </a:p>
        </p:txBody>
      </p:sp>
      <p:pic>
        <p:nvPicPr>
          <p:cNvPr id="13" name="Graphic 12">
            <a:extLst>
              <a:ext uri="{FF2B5EF4-FFF2-40B4-BE49-F238E27FC236}">
                <a16:creationId xmlns:a16="http://schemas.microsoft.com/office/drawing/2014/main" id="{16D6FF8C-98E4-C1EA-E95E-BF586A3B700C}"/>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grpSp>
        <p:nvGrpSpPr>
          <p:cNvPr id="14" name="Graphic 2">
            <a:extLst>
              <a:ext uri="{FF2B5EF4-FFF2-40B4-BE49-F238E27FC236}">
                <a16:creationId xmlns:a16="http://schemas.microsoft.com/office/drawing/2014/main" id="{DE0FD68C-B237-F83A-48E2-E5F0B99D6224}"/>
              </a:ext>
            </a:extLst>
          </p:cNvPr>
          <p:cNvGrpSpPr/>
          <p:nvPr/>
        </p:nvGrpSpPr>
        <p:grpSpPr>
          <a:xfrm>
            <a:off x="666199" y="4967929"/>
            <a:ext cx="1198372" cy="1197197"/>
            <a:chOff x="10376768" y="2334933"/>
            <a:chExt cx="920484" cy="919581"/>
          </a:xfrm>
          <a:solidFill>
            <a:schemeClr val="bg1"/>
          </a:solidFill>
        </p:grpSpPr>
        <p:sp>
          <p:nvSpPr>
            <p:cNvPr id="15" name="Freeform 14">
              <a:extLst>
                <a:ext uri="{FF2B5EF4-FFF2-40B4-BE49-F238E27FC236}">
                  <a16:creationId xmlns:a16="http://schemas.microsoft.com/office/drawing/2014/main" id="{1230127B-0926-A22A-20EF-446E97535F14}"/>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15">
              <a:extLst>
                <a:ext uri="{FF2B5EF4-FFF2-40B4-BE49-F238E27FC236}">
                  <a16:creationId xmlns:a16="http://schemas.microsoft.com/office/drawing/2014/main" id="{5D435BFC-F33C-D8DC-E4BA-49982F5083BD}"/>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7" name="Rounded Rectangle 16">
            <a:extLst>
              <a:ext uri="{FF2B5EF4-FFF2-40B4-BE49-F238E27FC236}">
                <a16:creationId xmlns:a16="http://schemas.microsoft.com/office/drawing/2014/main" id="{02B28403-6F57-B7CA-C21E-EBE991D3F474}"/>
              </a:ext>
            </a:extLst>
          </p:cNvPr>
          <p:cNvSpPr/>
          <p:nvPr/>
        </p:nvSpPr>
        <p:spPr>
          <a:xfrm>
            <a:off x="2260323" y="4772580"/>
            <a:ext cx="9486526" cy="164157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0">
            <a:extLst>
              <a:ext uri="{FF2B5EF4-FFF2-40B4-BE49-F238E27FC236}">
                <a16:creationId xmlns:a16="http://schemas.microsoft.com/office/drawing/2014/main" id="{7FFCA174-AA5C-2A86-9E73-EE509E9B5572}"/>
              </a:ext>
            </a:extLst>
          </p:cNvPr>
          <p:cNvSpPr/>
          <p:nvPr/>
        </p:nvSpPr>
        <p:spPr>
          <a:xfrm flipH="1">
            <a:off x="2506081" y="4485373"/>
            <a:ext cx="9240768" cy="2215991"/>
          </a:xfrm>
          <a:prstGeom prst="rect">
            <a:avLst/>
          </a:prstGeom>
        </p:spPr>
        <p:txBody>
          <a:bodyPr wrap="square">
            <a:spAutoFit/>
          </a:bodyPr>
          <a:lstStyle/>
          <a:p>
            <a:r>
              <a:rPr lang="en-US" sz="2400" b="1" dirty="0">
                <a:solidFill>
                  <a:schemeClr val="bg1"/>
                </a:solidFill>
                <a:highlight>
                  <a:srgbClr val="0289AE"/>
                </a:highlight>
              </a:rPr>
              <a:t>  ETKİNLİK</a:t>
            </a:r>
            <a:r>
              <a:rPr lang="en-US" sz="2400" b="1" dirty="0">
                <a:solidFill>
                  <a:srgbClr val="0289AE"/>
                </a:solidFill>
                <a:highlight>
                  <a:srgbClr val="0289AE"/>
                </a:highlight>
              </a:rPr>
              <a:t>...:</a:t>
            </a:r>
          </a:p>
          <a:p>
            <a:endParaRPr lang="en-US" sz="800" dirty="0"/>
          </a:p>
          <a:p>
            <a:br>
              <a:rPr lang="en-US" sz="800" dirty="0"/>
            </a:br>
            <a:r>
              <a:rPr lang="en-US" sz="2000" dirty="0">
                <a:solidFill>
                  <a:srgbClr val="262626"/>
                </a:solidFill>
              </a:rPr>
              <a:t>Geçen haftanın veri setini kullanarak, sayfanın bir kopyasında hafta sonu ADR'yi 5 € artırın. RevPAR (€) ve toplam oda gelirini (€) yeniden hesaplayın. Tek cümleyle, daha yüksek hafta sonu fiyatını koruyup korumayacağınızı ve nedenini belirtin </a:t>
            </a:r>
            <a:r>
              <a:rPr lang="en-US" sz="2000" i="1" dirty="0">
                <a:solidFill>
                  <a:srgbClr val="262626"/>
                </a:solidFill>
              </a:rPr>
              <a:t>(STR, 2024; OTA Insight, 2023'e göre).</a:t>
            </a:r>
          </a:p>
          <a:p>
            <a:endParaRPr lang="en-US" sz="2000" i="1" dirty="0">
              <a:solidFill>
                <a:srgbClr val="262626"/>
              </a:solidFill>
            </a:endParaRPr>
          </a:p>
          <a:p>
            <a:endParaRPr lang="en-US" dirty="0">
              <a:solidFill>
                <a:srgbClr val="262626"/>
              </a:solidFill>
            </a:endParaRPr>
          </a:p>
        </p:txBody>
      </p:sp>
      <p:sp>
        <p:nvSpPr>
          <p:cNvPr id="20" name="TextBox 19">
            <a:extLst>
              <a:ext uri="{FF2B5EF4-FFF2-40B4-BE49-F238E27FC236}">
                <a16:creationId xmlns:a16="http://schemas.microsoft.com/office/drawing/2014/main" id="{0DD071EA-7039-05CF-F9DE-E3D126613244}"/>
              </a:ext>
            </a:extLst>
          </p:cNvPr>
          <p:cNvSpPr txBox="1"/>
          <p:nvPr/>
        </p:nvSpPr>
        <p:spPr>
          <a:xfrm>
            <a:off x="213498" y="2221790"/>
            <a:ext cx="2140611" cy="1058623"/>
          </a:xfrm>
          <a:prstGeom prst="rect">
            <a:avLst/>
          </a:prstGeom>
          <a:noFill/>
        </p:spPr>
        <p:txBody>
          <a:bodyPr wrap="square">
            <a:spAutoFit/>
          </a:bodyPr>
          <a:lstStyle/>
          <a:p>
            <a:pPr>
              <a:lnSpc>
                <a:spcPts val="2500"/>
              </a:lnSpc>
            </a:pPr>
            <a:r>
              <a:rPr lang="en-US" sz="2500" b="1" dirty="0">
                <a:solidFill>
                  <a:srgbClr val="262626"/>
                </a:solidFill>
              </a:rPr>
              <a:t>SAYILARIN SİZE SÖYLEDİKLERİ:</a:t>
            </a:r>
            <a:endParaRPr lang="en-US" sz="2500" dirty="0">
              <a:solidFill>
                <a:srgbClr val="262626"/>
              </a:solidFill>
            </a:endParaRPr>
          </a:p>
        </p:txBody>
      </p:sp>
      <p:graphicFrame>
        <p:nvGraphicFramePr>
          <p:cNvPr id="21" name="Table 20">
            <a:extLst>
              <a:ext uri="{FF2B5EF4-FFF2-40B4-BE49-F238E27FC236}">
                <a16:creationId xmlns:a16="http://schemas.microsoft.com/office/drawing/2014/main" id="{E5A9855A-54DD-EBEB-1EDF-E48825EC47B4}"/>
              </a:ext>
            </a:extLst>
          </p:cNvPr>
          <p:cNvGraphicFramePr>
            <a:graphicFrameLocks noGrp="1"/>
          </p:cNvGraphicFramePr>
          <p:nvPr>
            <p:extLst>
              <p:ext uri="{D42A27DB-BD31-4B8C-83A1-F6EECF244321}">
                <p14:modId xmlns:p14="http://schemas.microsoft.com/office/powerpoint/2010/main" val="1476864934"/>
              </p:ext>
            </p:extLst>
          </p:nvPr>
        </p:nvGraphicFramePr>
        <p:xfrm>
          <a:off x="2638166" y="2113711"/>
          <a:ext cx="9193161" cy="2365094"/>
        </p:xfrm>
        <a:graphic>
          <a:graphicData uri="http://schemas.openxmlformats.org/drawingml/2006/table">
            <a:tbl>
              <a:tblPr firstRow="1" bandRow="1">
                <a:tableStyleId>{5C22544A-7EE6-4342-B048-85BDC9FD1C3A}</a:tableStyleId>
              </a:tblPr>
              <a:tblGrid>
                <a:gridCol w="3064387">
                  <a:extLst>
                    <a:ext uri="{9D8B030D-6E8A-4147-A177-3AD203B41FA5}">
                      <a16:colId xmlns:a16="http://schemas.microsoft.com/office/drawing/2014/main" val="3055828441"/>
                    </a:ext>
                  </a:extLst>
                </a:gridCol>
                <a:gridCol w="3064387">
                  <a:extLst>
                    <a:ext uri="{9D8B030D-6E8A-4147-A177-3AD203B41FA5}">
                      <a16:colId xmlns:a16="http://schemas.microsoft.com/office/drawing/2014/main" val="2788462651"/>
                    </a:ext>
                  </a:extLst>
                </a:gridCol>
                <a:gridCol w="3064387">
                  <a:extLst>
                    <a:ext uri="{9D8B030D-6E8A-4147-A177-3AD203B41FA5}">
                      <a16:colId xmlns:a16="http://schemas.microsoft.com/office/drawing/2014/main" val="1703868494"/>
                    </a:ext>
                  </a:extLst>
                </a:gridCol>
              </a:tblGrid>
              <a:tr h="343254">
                <a:tc>
                  <a:txBody>
                    <a:bodyPr/>
                    <a:lstStyle/>
                    <a:p>
                      <a:pPr algn="l"/>
                      <a:r>
                        <a:rPr lang="en-US" sz="2000" b="1" i="0" kern="1200" dirty="0">
                          <a:solidFill>
                            <a:schemeClr val="bg1"/>
                          </a:solidFill>
                          <a:effectLst/>
                          <a:highlight>
                            <a:srgbClr val="0289AE"/>
                          </a:highlight>
                          <a:latin typeface="+mn-lt"/>
                          <a:ea typeface="+mn-ea"/>
                          <a:cs typeface="+mn-cs"/>
                        </a:rPr>
                        <a:t>  Senaryo</a:t>
                      </a:r>
                      <a:r>
                        <a:rPr lang="en-US" sz="2000" b="1" i="0" kern="1200" dirty="0">
                          <a:solidFill>
                            <a:srgbClr val="0289AE"/>
                          </a:solidFill>
                          <a:effectLst/>
                          <a:highlight>
                            <a:srgbClr val="0289AE"/>
                          </a:highlight>
                          <a:latin typeface="+mn-lt"/>
                          <a:ea typeface="+mn-ea"/>
                          <a:cs typeface="+mn-cs"/>
                        </a:rPr>
                        <a:t>..</a:t>
                      </a:r>
                      <a:endParaRPr lang="en-US" sz="2000" dirty="0">
                        <a:solidFill>
                          <a:srgbClr val="0289AE"/>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1" i="0" kern="1200" dirty="0">
                          <a:solidFill>
                            <a:schemeClr val="bg1"/>
                          </a:solidFill>
                          <a:effectLst/>
                          <a:highlight>
                            <a:srgbClr val="0289AE"/>
                          </a:highlight>
                          <a:latin typeface="+mn-lt"/>
                          <a:ea typeface="+mn-ea"/>
                          <a:cs typeface="+mn-cs"/>
                        </a:rPr>
                        <a:t>  Ne Anlama Geliyor</a:t>
                      </a:r>
                      <a:r>
                        <a:rPr lang="en-US" sz="2000" b="1" i="0" kern="1200" dirty="0">
                          <a:solidFill>
                            <a:srgbClr val="0289AE"/>
                          </a:solidFill>
                          <a:effectLst/>
                          <a:highlight>
                            <a:srgbClr val="0289AE"/>
                          </a:highlight>
                          <a:latin typeface="+mn-lt"/>
                          <a:ea typeface="+mn-ea"/>
                          <a:cs typeface="+mn-cs"/>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1" i="0" kern="1200" dirty="0">
                          <a:solidFill>
                            <a:schemeClr val="bg1"/>
                          </a:solidFill>
                          <a:effectLst/>
                          <a:highlight>
                            <a:srgbClr val="0289AE"/>
                          </a:highlight>
                          <a:latin typeface="+mn-lt"/>
                          <a:ea typeface="+mn-ea"/>
                          <a:cs typeface="+mn-cs"/>
                        </a:rPr>
                        <a:t>  Eylem</a:t>
                      </a:r>
                      <a:r>
                        <a:rPr lang="en-US" sz="2000" b="1" i="0" kern="1200" dirty="0">
                          <a:solidFill>
                            <a:srgbClr val="0289AE"/>
                          </a:solidFill>
                          <a:effectLst/>
                          <a:highlight>
                            <a:srgbClr val="0289AE"/>
                          </a:highlight>
                          <a:latin typeface="+mn-lt"/>
                          <a:ea typeface="+mn-ea"/>
                          <a:cs typeface="+mn-cs"/>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1047594"/>
                  </a:ext>
                </a:extLst>
              </a:tr>
              <a:tr h="370840">
                <a:tc>
                  <a:txBody>
                    <a:bodyPr/>
                    <a:lstStyle/>
                    <a:p>
                      <a:pPr algn="l"/>
                      <a:r>
                        <a:rPr lang="en-US" sz="1800" b="0" i="0" kern="1200" dirty="0">
                          <a:solidFill>
                            <a:srgbClr val="262626"/>
                          </a:solidFill>
                          <a:effectLst/>
                          <a:latin typeface="+mn-lt"/>
                          <a:ea typeface="+mn-ea"/>
                          <a:cs typeface="+mn-cs"/>
                        </a:rPr>
                        <a:t>Yüksek Doluluk + Yüksek ADR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Güçlü talep</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Mütevazı bir fiyat artışını test edin</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528953155"/>
                  </a:ext>
                </a:extLst>
              </a:tr>
              <a:tr h="370840">
                <a:tc>
                  <a:txBody>
                    <a:bodyPr/>
                    <a:lstStyle/>
                    <a:p>
                      <a:pPr algn="l"/>
                      <a:r>
                        <a:rPr lang="en-US" sz="1800" b="0" i="0" kern="1200" dirty="0">
                          <a:solidFill>
                            <a:srgbClr val="262626"/>
                          </a:solidFill>
                          <a:effectLst/>
                          <a:latin typeface="+mn-lt"/>
                          <a:ea typeface="+mn-ea"/>
                          <a:cs typeface="+mn-cs"/>
                        </a:rPr>
                        <a:t>Düşük Doluluk + Düşük ADR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Zayıf talep</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Hedefli teklifler veya paketler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265032611"/>
                  </a:ext>
                </a:extLst>
              </a:tr>
              <a:tr h="370840">
                <a:tc>
                  <a:txBody>
                    <a:bodyPr/>
                    <a:lstStyle/>
                    <a:p>
                      <a:pPr algn="ctr"/>
                      <a:r>
                        <a:rPr lang="en-US" sz="1800" b="0" i="0" kern="1200" dirty="0">
                          <a:solidFill>
                            <a:srgbClr val="262626"/>
                          </a:solidFill>
                          <a:effectLst/>
                          <a:latin typeface="+mn-lt"/>
                          <a:ea typeface="+mn-ea"/>
                          <a:cs typeface="+mn-cs"/>
                        </a:rPr>
                        <a:t>Yüksek doluluk + Düşük ortalama oda fiyatı</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Fiyatlar çok düşük olabilir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Fiyatları artırmayı düşünün</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498124434"/>
                  </a:ext>
                </a:extLst>
              </a:tr>
              <a:tr h="370840">
                <a:tc>
                  <a:txBody>
                    <a:bodyPr/>
                    <a:lstStyle/>
                    <a:p>
                      <a:pPr algn="l"/>
                      <a:r>
                        <a:rPr lang="en-US" sz="1800" b="0" i="0" kern="1200" dirty="0">
                          <a:solidFill>
                            <a:srgbClr val="262626"/>
                          </a:solidFill>
                          <a:effectLst/>
                          <a:latin typeface="+mn-lt"/>
                          <a:ea typeface="+mn-ea"/>
                          <a:cs typeface="+mn-cs"/>
                        </a:rPr>
                        <a:t>Düşük doluluk + Yüksek ADR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Fiyatlar çok yüksek olabilir</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sz="1800" b="0" i="0" kern="1200" dirty="0">
                          <a:solidFill>
                            <a:srgbClr val="262626"/>
                          </a:solidFill>
                          <a:effectLst/>
                          <a:latin typeface="+mn-lt"/>
                          <a:ea typeface="+mn-ea"/>
                          <a:cs typeface="+mn-cs"/>
                        </a:rPr>
                        <a:t>Değer teklifini gözden geçirin</a:t>
                      </a:r>
                      <a:endParaRPr lang="en-US"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55775039"/>
                  </a:ext>
                </a:extLst>
              </a:tr>
            </a:tbl>
          </a:graphicData>
        </a:graphic>
      </p:graphicFrame>
      <p:sp>
        <p:nvSpPr>
          <p:cNvPr id="22" name="Freeform 21">
            <a:extLst>
              <a:ext uri="{FF2B5EF4-FFF2-40B4-BE49-F238E27FC236}">
                <a16:creationId xmlns:a16="http://schemas.microsoft.com/office/drawing/2014/main" id="{A422A9F5-BB97-E0F2-9AD5-E975A5945585}"/>
              </a:ext>
            </a:extLst>
          </p:cNvPr>
          <p:cNvSpPr/>
          <p:nvPr/>
        </p:nvSpPr>
        <p:spPr>
          <a:xfrm rot="21210277">
            <a:off x="1497537" y="3198747"/>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998589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6B3837-27A3-413A-2F5C-87BB459C6191}"/>
              </a:ext>
            </a:extLst>
          </p:cNvPr>
          <p:cNvPicPr>
            <a:picLocks noChangeAspect="1"/>
          </p:cNvPicPr>
          <p:nvPr/>
        </p:nvPicPr>
        <p:blipFill>
          <a:blip r:embed="rId3"/>
          <a:srcRect l="33428" r="37263"/>
          <a:stretch>
            <a:fillRect/>
          </a:stretch>
        </p:blipFill>
        <p:spPr>
          <a:xfrm>
            <a:off x="6639339" y="3218247"/>
            <a:ext cx="3416969" cy="3540572"/>
          </a:xfrm>
          <a:prstGeom prst="rect">
            <a:avLst/>
          </a:prstGeom>
        </p:spPr>
      </p:pic>
      <p:pic>
        <p:nvPicPr>
          <p:cNvPr id="3" name="Graphic 2">
            <a:extLst>
              <a:ext uri="{FF2B5EF4-FFF2-40B4-BE49-F238E27FC236}">
                <a16:creationId xmlns:a16="http://schemas.microsoft.com/office/drawing/2014/main" id="{5069E01C-84BC-3D99-3D55-A30198CF9149}"/>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6442347" y="0"/>
            <a:ext cx="5749653" cy="3657600"/>
          </a:xfrm>
          <a:prstGeom prst="rect">
            <a:avLst/>
          </a:prstGeom>
        </p:spPr>
      </p:pic>
      <p:sp>
        <p:nvSpPr>
          <p:cNvPr id="5" name="Text Placeholder 11">
            <a:extLst>
              <a:ext uri="{FF2B5EF4-FFF2-40B4-BE49-F238E27FC236}">
                <a16:creationId xmlns:a16="http://schemas.microsoft.com/office/drawing/2014/main" id="{DFD0FA00-013C-2B7A-2A63-347250C92022}"/>
              </a:ext>
            </a:extLst>
          </p:cNvPr>
          <p:cNvSpPr txBox="1">
            <a:spLocks/>
          </p:cNvSpPr>
          <p:nvPr/>
        </p:nvSpPr>
        <p:spPr>
          <a:xfrm>
            <a:off x="429115" y="354068"/>
            <a:ext cx="532053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Personel Alımı Kararlarında KPI'ların Kullanımı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84D6C187-6648-3B21-C8EC-CD29D624AFE6}"/>
              </a:ext>
            </a:extLst>
          </p:cNvPr>
          <p:cNvCxnSpPr>
            <a:cxnSpLocks/>
          </p:cNvCxnSpPr>
          <p:nvPr/>
        </p:nvCxnSpPr>
        <p:spPr>
          <a:xfrm>
            <a:off x="0" y="1463780"/>
            <a:ext cx="5883965" cy="5726"/>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30">
            <a:extLst>
              <a:ext uri="{FF2B5EF4-FFF2-40B4-BE49-F238E27FC236}">
                <a16:creationId xmlns:a16="http://schemas.microsoft.com/office/drawing/2014/main" id="{9E6DF22E-0322-422D-4995-CF3E608EE498}"/>
              </a:ext>
            </a:extLst>
          </p:cNvPr>
          <p:cNvSpPr/>
          <p:nvPr/>
        </p:nvSpPr>
        <p:spPr>
          <a:xfrm flipH="1">
            <a:off x="202625" y="1690062"/>
            <a:ext cx="6701758" cy="3477875"/>
          </a:xfrm>
          <a:prstGeom prst="rect">
            <a:avLst/>
          </a:prstGeom>
        </p:spPr>
        <p:txBody>
          <a:bodyPr wrap="square" numCol="1" spcCol="360000">
            <a:spAutoFit/>
          </a:bodyPr>
          <a:lstStyle/>
          <a:p>
            <a:r>
              <a:rPr lang="tr-TR" sz="2200" b="1" noProof="1">
                <a:solidFill>
                  <a:srgbClr val="262626"/>
                </a:solidFill>
              </a:rPr>
              <a:t>Satılan oda sayısını veya müşteri sayısını çalışma saatleriyle </a:t>
            </a:r>
            <a:r>
              <a:rPr lang="tr-TR" sz="2200" noProof="1">
                <a:solidFill>
                  <a:srgbClr val="262626"/>
                </a:solidFill>
              </a:rPr>
              <a:t>ilişkilendirmek, personel sayısının talebe uygun olup olmadığını değerlendirmenize yardımcı olur.</a:t>
            </a:r>
            <a:endParaRPr lang="tr-TR" sz="2000" noProof="1">
              <a:solidFill>
                <a:srgbClr val="262626"/>
              </a:solidFill>
            </a:endParaRPr>
          </a:p>
          <a:p>
            <a:endParaRPr lang="tr-TR" sz="2000" noProof="1">
              <a:solidFill>
                <a:srgbClr val="262626"/>
              </a:solidFill>
            </a:endParaRPr>
          </a:p>
          <a:p>
            <a:r>
              <a:rPr lang="tr-TR" sz="2000" b="1" noProof="1">
                <a:solidFill>
                  <a:srgbClr val="0289AE"/>
                </a:solidFill>
              </a:rPr>
              <a:t>ANAHAT METRİKLER:</a:t>
            </a:r>
            <a:br>
              <a:rPr lang="tr-TR" sz="2000" b="1" noProof="1">
                <a:solidFill>
                  <a:srgbClr val="262626"/>
                </a:solidFill>
              </a:rPr>
            </a:br>
            <a:endParaRPr lang="tr-TR" sz="800" b="1" noProof="1">
              <a:solidFill>
                <a:srgbClr val="262626"/>
              </a:solidFill>
            </a:endParaRPr>
          </a:p>
          <a:p>
            <a:pPr marL="285750" indent="-285750">
              <a:buClr>
                <a:srgbClr val="62A844"/>
              </a:buClr>
              <a:buFont typeface="Arial" panose="020B0604020202020204" pitchFamily="34" charset="0"/>
              <a:buChar char="•"/>
            </a:pPr>
            <a:r>
              <a:rPr lang="tr-TR" b="1" noProof="1">
                <a:solidFill>
                  <a:srgbClr val="262626"/>
                </a:solidFill>
              </a:rPr>
              <a:t>Çalışma Saati Başına Satılan Oda Sayısı </a:t>
            </a:r>
            <a:br>
              <a:rPr lang="tr-TR" b="1" noProof="1">
                <a:solidFill>
                  <a:srgbClr val="262626"/>
                </a:solidFill>
              </a:rPr>
            </a:br>
            <a:r>
              <a:rPr lang="tr-TR" noProof="1">
                <a:solidFill>
                  <a:srgbClr val="262626"/>
                </a:solidFill>
              </a:rPr>
              <a:t>= Satılan toplam oda sayısı ÷ Toplam çalışma saati</a:t>
            </a:r>
            <a:br>
              <a:rPr lang="tr-TR" noProof="1">
                <a:solidFill>
                  <a:srgbClr val="262626"/>
                </a:solidFill>
              </a:rPr>
            </a:br>
            <a:r>
              <a:rPr lang="tr-TR" i="1" noProof="1">
                <a:solidFill>
                  <a:srgbClr val="262626"/>
                </a:solidFill>
              </a:rPr>
              <a:t>Ekibinizin verimliliği ne durumda?</a:t>
            </a:r>
          </a:p>
          <a:p>
            <a:pPr marL="285750" indent="-285750">
              <a:buClr>
                <a:srgbClr val="62A844"/>
              </a:buClr>
              <a:buFont typeface="Arial" panose="020B0604020202020204" pitchFamily="34" charset="0"/>
              <a:buChar char="•"/>
            </a:pPr>
            <a:r>
              <a:rPr lang="tr-TR" b="1" noProof="1">
                <a:solidFill>
                  <a:srgbClr val="262626"/>
                </a:solidFill>
              </a:rPr>
              <a:t>İşgücü Maliyet Yüzdesi</a:t>
            </a:r>
            <a:r>
              <a:rPr lang="tr-TR" noProof="1">
                <a:solidFill>
                  <a:srgbClr val="262626"/>
                </a:solidFill>
              </a:rPr>
              <a:t> </a:t>
            </a:r>
            <a:br>
              <a:rPr lang="tr-TR" noProof="1">
                <a:solidFill>
                  <a:srgbClr val="262626"/>
                </a:solidFill>
              </a:rPr>
            </a:br>
            <a:r>
              <a:rPr lang="tr-TR" noProof="1">
                <a:solidFill>
                  <a:srgbClr val="262626"/>
                </a:solidFill>
              </a:rPr>
              <a:t>= Toplam personel maliyetleri ÷ Toplam satışlar × 100</a:t>
            </a:r>
            <a:br>
              <a:rPr lang="tr-TR" noProof="1">
                <a:solidFill>
                  <a:srgbClr val="262626"/>
                </a:solidFill>
              </a:rPr>
            </a:br>
            <a:r>
              <a:rPr lang="tr-TR" i="1" noProof="1">
                <a:solidFill>
                  <a:srgbClr val="262626"/>
                </a:solidFill>
              </a:rPr>
              <a:t>Gelirin ne kadarı maaşlara gidiyor?</a:t>
            </a:r>
            <a:endParaRPr lang="tr-TR" noProof="1">
              <a:solidFill>
                <a:srgbClr val="262626"/>
              </a:solidFill>
            </a:endParaRPr>
          </a:p>
        </p:txBody>
      </p:sp>
    </p:spTree>
    <p:extLst>
      <p:ext uri="{BB962C8B-B14F-4D97-AF65-F5344CB8AC3E}">
        <p14:creationId xmlns:p14="http://schemas.microsoft.com/office/powerpoint/2010/main" val="2522826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668CF6-C1A1-B6D1-49E8-ECB0C757CCF1}"/>
              </a:ext>
            </a:extLst>
          </p:cNvPr>
          <p:cNvSpPr/>
          <p:nvPr/>
        </p:nvSpPr>
        <p:spPr>
          <a:xfrm>
            <a:off x="8229" y="4272874"/>
            <a:ext cx="12183771" cy="2585127"/>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E86AABA1-9282-1A09-0999-E03CE8FDC11D}"/>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 y="3659924"/>
            <a:ext cx="4975412" cy="3165072"/>
          </a:xfrm>
          <a:prstGeom prst="rect">
            <a:avLst/>
          </a:prstGeom>
        </p:spPr>
      </p:pic>
      <p:sp>
        <p:nvSpPr>
          <p:cNvPr id="5" name="Text Placeholder 11">
            <a:extLst>
              <a:ext uri="{FF2B5EF4-FFF2-40B4-BE49-F238E27FC236}">
                <a16:creationId xmlns:a16="http://schemas.microsoft.com/office/drawing/2014/main" id="{ABBE3A41-4EB1-FCF9-A0B5-40D3973BB5EC}"/>
              </a:ext>
            </a:extLst>
          </p:cNvPr>
          <p:cNvSpPr txBox="1">
            <a:spLocks/>
          </p:cNvSpPr>
          <p:nvPr/>
        </p:nvSpPr>
        <p:spPr>
          <a:xfrm>
            <a:off x="190576" y="33004"/>
            <a:ext cx="696747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Personel Alım Kararlarında KPI'ların Kullanımı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A5152F88-3FFA-F663-BA33-47CAE484B148}"/>
              </a:ext>
            </a:extLst>
          </p:cNvPr>
          <p:cNvCxnSpPr>
            <a:cxnSpLocks/>
          </p:cNvCxnSpPr>
          <p:nvPr/>
        </p:nvCxnSpPr>
        <p:spPr>
          <a:xfrm>
            <a:off x="0" y="1048491"/>
            <a:ext cx="680421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BF597EC0-BDB7-8D83-1A4B-714DA340A7EC}"/>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442347" y="0"/>
            <a:ext cx="5749653" cy="3657600"/>
          </a:xfrm>
          <a:prstGeom prst="rect">
            <a:avLst/>
          </a:prstGeom>
        </p:spPr>
      </p:pic>
      <p:grpSp>
        <p:nvGrpSpPr>
          <p:cNvPr id="14" name="Graphic 2">
            <a:extLst>
              <a:ext uri="{FF2B5EF4-FFF2-40B4-BE49-F238E27FC236}">
                <a16:creationId xmlns:a16="http://schemas.microsoft.com/office/drawing/2014/main" id="{7683516F-6357-49F0-2645-DE397367BE94}"/>
              </a:ext>
            </a:extLst>
          </p:cNvPr>
          <p:cNvGrpSpPr/>
          <p:nvPr/>
        </p:nvGrpSpPr>
        <p:grpSpPr>
          <a:xfrm>
            <a:off x="982442" y="5078708"/>
            <a:ext cx="1198372" cy="1197197"/>
            <a:chOff x="10376768" y="2334933"/>
            <a:chExt cx="920484" cy="919581"/>
          </a:xfrm>
          <a:solidFill>
            <a:schemeClr val="bg1"/>
          </a:solidFill>
        </p:grpSpPr>
        <p:sp>
          <p:nvSpPr>
            <p:cNvPr id="15" name="Freeform 14">
              <a:extLst>
                <a:ext uri="{FF2B5EF4-FFF2-40B4-BE49-F238E27FC236}">
                  <a16:creationId xmlns:a16="http://schemas.microsoft.com/office/drawing/2014/main" id="{3C25D3AA-DA3B-2DB5-F20C-D2C02D489AA2}"/>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6" name="Freeform 15">
              <a:extLst>
                <a:ext uri="{FF2B5EF4-FFF2-40B4-BE49-F238E27FC236}">
                  <a16:creationId xmlns:a16="http://schemas.microsoft.com/office/drawing/2014/main" id="{DB52CB50-28D2-6443-FDB9-2089114E9BB1}"/>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7" name="Rounded Rectangle 16">
            <a:extLst>
              <a:ext uri="{FF2B5EF4-FFF2-40B4-BE49-F238E27FC236}">
                <a16:creationId xmlns:a16="http://schemas.microsoft.com/office/drawing/2014/main" id="{C8663F64-8717-0A23-5D0B-39672B56D596}"/>
              </a:ext>
            </a:extLst>
          </p:cNvPr>
          <p:cNvSpPr/>
          <p:nvPr/>
        </p:nvSpPr>
        <p:spPr>
          <a:xfrm>
            <a:off x="4076587" y="4706471"/>
            <a:ext cx="7623090" cy="1898273"/>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0">
            <a:extLst>
              <a:ext uri="{FF2B5EF4-FFF2-40B4-BE49-F238E27FC236}">
                <a16:creationId xmlns:a16="http://schemas.microsoft.com/office/drawing/2014/main" id="{541A199C-C307-5C21-EF12-98A37221F8DC}"/>
              </a:ext>
            </a:extLst>
          </p:cNvPr>
          <p:cNvSpPr/>
          <p:nvPr/>
        </p:nvSpPr>
        <p:spPr>
          <a:xfrm flipH="1">
            <a:off x="4338805" y="4511863"/>
            <a:ext cx="7360872" cy="2092881"/>
          </a:xfrm>
          <a:prstGeom prst="rect">
            <a:avLst/>
          </a:prstGeom>
        </p:spPr>
        <p:txBody>
          <a:bodyPr wrap="square">
            <a:spAutoFit/>
          </a:bodyPr>
          <a:lstStyle/>
          <a:p>
            <a:r>
              <a:rPr lang="en-US" sz="2400" b="1" dirty="0">
                <a:solidFill>
                  <a:schemeClr val="bg1"/>
                </a:solidFill>
                <a:highlight>
                  <a:srgbClr val="0289AE"/>
                </a:highlight>
              </a:rPr>
              <a:t>  FAALİYET</a:t>
            </a:r>
            <a:r>
              <a:rPr lang="en-US" sz="2400" b="1" dirty="0">
                <a:solidFill>
                  <a:srgbClr val="0289AE"/>
                </a:solidFill>
                <a:highlight>
                  <a:srgbClr val="0289AE"/>
                </a:highlight>
              </a:rPr>
              <a:t>..:</a:t>
            </a:r>
          </a:p>
          <a:p>
            <a:endParaRPr lang="en-US" sz="800" dirty="0"/>
          </a:p>
          <a:p>
            <a:pPr marL="457200" indent="-457200">
              <a:buClr>
                <a:srgbClr val="62A844"/>
              </a:buClr>
              <a:buFont typeface="+mj-lt"/>
              <a:buAutoNum type="arabicPeriod"/>
            </a:pPr>
            <a:r>
              <a:rPr lang="tr-TR" sz="2000" noProof="1">
                <a:solidFill>
                  <a:srgbClr val="262626"/>
                </a:solidFill>
              </a:rPr>
              <a:t>Her gün için </a:t>
            </a:r>
            <a:r>
              <a:rPr lang="tr-TR" sz="2000" b="1" noProof="1">
                <a:solidFill>
                  <a:srgbClr val="262626"/>
                </a:solidFill>
              </a:rPr>
              <a:t>çalışma saati başına satılan oda sayısını</a:t>
            </a:r>
            <a:r>
              <a:rPr lang="tr-TR" sz="2000" noProof="1">
                <a:solidFill>
                  <a:srgbClr val="262626"/>
                </a:solidFill>
              </a:rPr>
              <a:t> hesaplayın</a:t>
            </a:r>
          </a:p>
          <a:p>
            <a:pPr marL="457200" indent="-457200">
              <a:buClr>
                <a:srgbClr val="62A844"/>
              </a:buClr>
              <a:buFont typeface="+mj-lt"/>
              <a:buAutoNum type="arabicPeriod"/>
            </a:pPr>
            <a:r>
              <a:rPr lang="tr-TR" sz="2000" noProof="1">
                <a:solidFill>
                  <a:srgbClr val="262626"/>
                </a:solidFill>
              </a:rPr>
              <a:t>Personel sayısının fazla olduğu </a:t>
            </a:r>
            <a:r>
              <a:rPr lang="tr-TR" sz="2000" b="1" noProof="1">
                <a:solidFill>
                  <a:srgbClr val="262626"/>
                </a:solidFill>
              </a:rPr>
              <a:t>bir gün </a:t>
            </a:r>
            <a:r>
              <a:rPr lang="tr-TR" sz="2000" noProof="1">
                <a:solidFill>
                  <a:srgbClr val="262626"/>
                </a:solidFill>
              </a:rPr>
              <a:t>belirleyin</a:t>
            </a:r>
          </a:p>
          <a:p>
            <a:pPr marL="457200" indent="-457200">
              <a:buClr>
                <a:srgbClr val="62A844"/>
              </a:buClr>
              <a:buFont typeface="+mj-lt"/>
              <a:buAutoNum type="arabicPeriod"/>
            </a:pPr>
            <a:r>
              <a:rPr lang="tr-TR" sz="2000" noProof="1">
                <a:solidFill>
                  <a:srgbClr val="262626"/>
                </a:solidFill>
              </a:rPr>
              <a:t>Personel eksikliği olduğu görülen </a:t>
            </a:r>
            <a:r>
              <a:rPr lang="tr-TR" sz="2000" b="1" noProof="1">
                <a:solidFill>
                  <a:srgbClr val="262626"/>
                </a:solidFill>
              </a:rPr>
              <a:t>bir gün </a:t>
            </a:r>
            <a:r>
              <a:rPr lang="tr-TR" sz="2000" noProof="1">
                <a:solidFill>
                  <a:srgbClr val="262626"/>
                </a:solidFill>
              </a:rPr>
              <a:t>belirleyin</a:t>
            </a:r>
          </a:p>
          <a:p>
            <a:pPr marL="457200" indent="-457200">
              <a:buClr>
                <a:srgbClr val="62A844"/>
              </a:buClr>
              <a:buFont typeface="+mj-lt"/>
              <a:buAutoNum type="arabicPeriod"/>
            </a:pPr>
            <a:r>
              <a:rPr lang="tr-TR" sz="2000" b="1" noProof="1">
                <a:solidFill>
                  <a:srgbClr val="262626"/>
                </a:solidFill>
              </a:rPr>
              <a:t>Bir vardiya düzeni önerisi </a:t>
            </a:r>
            <a:r>
              <a:rPr lang="tr-TR" sz="2000" noProof="1">
                <a:solidFill>
                  <a:srgbClr val="262626"/>
                </a:solidFill>
              </a:rPr>
              <a:t>yazın (</a:t>
            </a:r>
            <a:r>
              <a:rPr lang="tr-TR" sz="2000" i="1" noProof="1">
                <a:solidFill>
                  <a:srgbClr val="262626"/>
                </a:solidFill>
              </a:rPr>
              <a:t>HospitalityNet, 2022)</a:t>
            </a:r>
            <a:endParaRPr lang="tr-TR" sz="2000" noProof="1">
              <a:solidFill>
                <a:srgbClr val="262626"/>
              </a:solidFill>
            </a:endParaRPr>
          </a:p>
          <a:p>
            <a:endParaRPr lang="en-US" dirty="0">
              <a:solidFill>
                <a:srgbClr val="262626"/>
              </a:solidFill>
            </a:endParaRPr>
          </a:p>
        </p:txBody>
      </p:sp>
      <p:graphicFrame>
        <p:nvGraphicFramePr>
          <p:cNvPr id="20" name="Table 19">
            <a:extLst>
              <a:ext uri="{FF2B5EF4-FFF2-40B4-BE49-F238E27FC236}">
                <a16:creationId xmlns:a16="http://schemas.microsoft.com/office/drawing/2014/main" id="{80894E86-0196-728C-D948-167EFA390A3A}"/>
              </a:ext>
            </a:extLst>
          </p:cNvPr>
          <p:cNvGraphicFramePr>
            <a:graphicFrameLocks noGrp="1"/>
          </p:cNvGraphicFramePr>
          <p:nvPr>
            <p:extLst>
              <p:ext uri="{D42A27DB-BD31-4B8C-83A1-F6EECF244321}">
                <p14:modId xmlns:p14="http://schemas.microsoft.com/office/powerpoint/2010/main" val="4292543044"/>
              </p:ext>
            </p:extLst>
          </p:nvPr>
        </p:nvGraphicFramePr>
        <p:xfrm>
          <a:off x="496681" y="1125163"/>
          <a:ext cx="8889366" cy="2966034"/>
        </p:xfrm>
        <a:graphic>
          <a:graphicData uri="http://schemas.openxmlformats.org/drawingml/2006/table">
            <a:tbl>
              <a:tblPr firstRow="1" bandRow="1">
                <a:tableStyleId>{5C22544A-7EE6-4342-B048-85BDC9FD1C3A}</a:tableStyleId>
              </a:tblPr>
              <a:tblGrid>
                <a:gridCol w="2963122">
                  <a:extLst>
                    <a:ext uri="{9D8B030D-6E8A-4147-A177-3AD203B41FA5}">
                      <a16:colId xmlns:a16="http://schemas.microsoft.com/office/drawing/2014/main" val="40861162"/>
                    </a:ext>
                  </a:extLst>
                </a:gridCol>
                <a:gridCol w="2963122">
                  <a:extLst>
                    <a:ext uri="{9D8B030D-6E8A-4147-A177-3AD203B41FA5}">
                      <a16:colId xmlns:a16="http://schemas.microsoft.com/office/drawing/2014/main" val="901577131"/>
                    </a:ext>
                  </a:extLst>
                </a:gridCol>
                <a:gridCol w="2963122">
                  <a:extLst>
                    <a:ext uri="{9D8B030D-6E8A-4147-A177-3AD203B41FA5}">
                      <a16:colId xmlns:a16="http://schemas.microsoft.com/office/drawing/2014/main" val="3544481678"/>
                    </a:ext>
                  </a:extLst>
                </a:gridCol>
              </a:tblGrid>
              <a:tr h="395634">
                <a:tc>
                  <a:txBody>
                    <a:bodyPr/>
                    <a:lstStyle/>
                    <a:p>
                      <a:pPr algn="l"/>
                      <a:r>
                        <a:rPr lang="en-US" sz="2000" dirty="0">
                          <a:solidFill>
                            <a:schemeClr val="bg1"/>
                          </a:solidFill>
                          <a:highlight>
                            <a:srgbClr val="0289AE"/>
                          </a:highlight>
                        </a:rPr>
                        <a:t>  Gün</a:t>
                      </a:r>
                      <a:r>
                        <a:rPr lang="en-US" sz="2000" dirty="0">
                          <a:solidFill>
                            <a:srgbClr val="0289AE"/>
                          </a:solidFill>
                          <a:highlight>
                            <a:srgbClr val="0289AE"/>
                          </a:highlight>
                        </a:rPr>
                        <a:t>..</a:t>
                      </a: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1" i="0" kern="1200" dirty="0">
                          <a:solidFill>
                            <a:schemeClr val="bg1"/>
                          </a:solidFill>
                          <a:effectLst/>
                          <a:highlight>
                            <a:srgbClr val="0289AE"/>
                          </a:highlight>
                          <a:latin typeface="+mn-lt"/>
                          <a:ea typeface="+mn-ea"/>
                          <a:cs typeface="+mn-cs"/>
                        </a:rPr>
                        <a:t>  Satılan Odalar</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1" i="0" kern="1200" dirty="0">
                          <a:solidFill>
                            <a:schemeClr val="bg1"/>
                          </a:solidFill>
                          <a:effectLst/>
                          <a:highlight>
                            <a:srgbClr val="0289AE"/>
                          </a:highlight>
                          <a:latin typeface="+mn-lt"/>
                          <a:ea typeface="+mn-ea"/>
                          <a:cs typeface="+mn-cs"/>
                        </a:rPr>
                        <a:t>  </a:t>
                      </a:r>
                      <a:r>
                        <a:rPr lang="en-US" sz="2000" b="1" i="0" kern="1200" dirty="0" err="1">
                          <a:solidFill>
                            <a:schemeClr val="bg1"/>
                          </a:solidFill>
                          <a:effectLst/>
                          <a:highlight>
                            <a:srgbClr val="0289AE"/>
                          </a:highlight>
                          <a:latin typeface="+mn-lt"/>
                          <a:ea typeface="+mn-ea"/>
                          <a:cs typeface="+mn-cs"/>
                        </a:rPr>
                        <a:t>Çalışma </a:t>
                      </a:r>
                      <a:r>
                        <a:rPr lang="en-US" sz="2000" b="1" i="0" kern="1200" dirty="0">
                          <a:solidFill>
                            <a:schemeClr val="bg1"/>
                          </a:solidFill>
                          <a:effectLst/>
                          <a:highlight>
                            <a:srgbClr val="0289AE"/>
                          </a:highlight>
                          <a:latin typeface="+mn-lt"/>
                          <a:ea typeface="+mn-ea"/>
                          <a:cs typeface="+mn-cs"/>
                        </a:rPr>
                        <a:t>Saatleri</a:t>
                      </a:r>
                      <a:r>
                        <a:rPr lang="en-US" sz="2000" dirty="0">
                          <a:solidFill>
                            <a:srgbClr val="0289AE"/>
                          </a:solidFill>
                          <a:highlight>
                            <a:srgbClr val="0289AE"/>
                          </a:highlight>
                        </a:rPr>
                        <a:t>..</a:t>
                      </a:r>
                      <a:endParaRPr lang="en-US" sz="2000" dirty="0">
                        <a:solidFill>
                          <a:schemeClr val="bg1"/>
                        </a:solidFill>
                        <a:highlight>
                          <a:srgbClr val="0289AE"/>
                        </a:highlight>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6780157"/>
                  </a:ext>
                </a:extLst>
              </a:tr>
              <a:tr h="367200">
                <a:tc>
                  <a:txBody>
                    <a:bodyPr/>
                    <a:lstStyle/>
                    <a:p>
                      <a:pPr algn="l"/>
                      <a:r>
                        <a:rPr lang="en-US" dirty="0">
                          <a:solidFill>
                            <a:srgbClr val="262626"/>
                          </a:solidFill>
                        </a:rPr>
                        <a:t>Pazartesi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906022214"/>
                  </a:ext>
                </a:extLst>
              </a:tr>
              <a:tr h="367200">
                <a:tc>
                  <a:txBody>
                    <a:bodyPr/>
                    <a:lstStyle/>
                    <a:p>
                      <a:pPr algn="l"/>
                      <a:r>
                        <a:rPr lang="en-US" dirty="0">
                          <a:solidFill>
                            <a:srgbClr val="262626"/>
                          </a:solidFill>
                        </a:rPr>
                        <a:t>Salı</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4226925972"/>
                  </a:ext>
                </a:extLst>
              </a:tr>
              <a:tr h="367200">
                <a:tc>
                  <a:txBody>
                    <a:bodyPr/>
                    <a:lstStyle/>
                    <a:p>
                      <a:pPr algn="l"/>
                      <a:r>
                        <a:rPr lang="en-US" dirty="0">
                          <a:solidFill>
                            <a:srgbClr val="262626"/>
                          </a:solidFill>
                        </a:rPr>
                        <a:t>Çarşamba</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38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735097395"/>
                  </a:ext>
                </a:extLst>
              </a:tr>
              <a:tr h="367200">
                <a:tc>
                  <a:txBody>
                    <a:bodyPr/>
                    <a:lstStyle/>
                    <a:p>
                      <a:pPr algn="l"/>
                      <a:r>
                        <a:rPr lang="en-US" dirty="0">
                          <a:solidFill>
                            <a:srgbClr val="262626"/>
                          </a:solidFill>
                        </a:rPr>
                        <a:t>Perşembe</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44</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431759431"/>
                  </a:ext>
                </a:extLst>
              </a:tr>
              <a:tr h="367200">
                <a:tc>
                  <a:txBody>
                    <a:bodyPr/>
                    <a:lstStyle/>
                    <a:p>
                      <a:pPr algn="l"/>
                      <a:r>
                        <a:rPr lang="en-US" dirty="0">
                          <a:solidFill>
                            <a:srgbClr val="262626"/>
                          </a:solidFill>
                        </a:rPr>
                        <a:t>Cuma</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48</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223387182"/>
                  </a:ext>
                </a:extLst>
              </a:tr>
              <a:tr h="367200">
                <a:tc>
                  <a:txBody>
                    <a:bodyPr/>
                    <a:lstStyle/>
                    <a:p>
                      <a:pPr algn="l"/>
                      <a:r>
                        <a:rPr lang="en-US" dirty="0">
                          <a:solidFill>
                            <a:srgbClr val="262626"/>
                          </a:solidFill>
                        </a:rPr>
                        <a:t>Cumartesi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52</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55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2561636628"/>
                  </a:ext>
                </a:extLst>
              </a:tr>
              <a:tr h="367200">
                <a:tc>
                  <a:txBody>
                    <a:bodyPr/>
                    <a:lstStyle/>
                    <a:p>
                      <a:pPr algn="l"/>
                      <a:r>
                        <a:rPr lang="en-US" dirty="0">
                          <a:solidFill>
                            <a:srgbClr val="262626"/>
                          </a:solidFill>
                        </a:rPr>
                        <a:t>Pazar</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40</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pPr algn="l"/>
                      <a:r>
                        <a:rPr lang="en-US" dirty="0">
                          <a:solidFill>
                            <a:srgbClr val="262626"/>
                          </a:solidFill>
                        </a:rPr>
                        <a:t>45</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082728941"/>
                  </a:ext>
                </a:extLst>
              </a:tr>
            </a:tbl>
          </a:graphicData>
        </a:graphic>
      </p:graphicFrame>
    </p:spTree>
    <p:extLst>
      <p:ext uri="{BB962C8B-B14F-4D97-AF65-F5344CB8AC3E}">
        <p14:creationId xmlns:p14="http://schemas.microsoft.com/office/powerpoint/2010/main" val="1921870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1A791-025B-AD81-22F5-7BAF33F039EE}"/>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067D79F9-067E-FDF0-221C-82D765A4BB27}"/>
              </a:ext>
            </a:extLst>
          </p:cNvPr>
          <p:cNvPicPr>
            <a:picLocks noChangeAspect="1"/>
          </p:cNvPicPr>
          <p:nvPr/>
        </p:nvPicPr>
        <p:blipFill>
          <a:blip>
            <a:extLst>
              <a:ext uri="{96DAC541-7B7A-43D3-8B79-37D633B846F1}">
                <asvg:svgBlip xmlns:asvg="http://schemas.microsoft.com/office/drawing/2016/SVG/main" r:embed="rId3"/>
              </a:ext>
            </a:extLst>
          </a:blip>
          <a:srcRect l="30156" t="39853" r="41977" b="47627"/>
          <a:stretch>
            <a:fillRect/>
          </a:stretch>
        </p:blipFill>
        <p:spPr>
          <a:xfrm>
            <a:off x="7169867" y="3635298"/>
            <a:ext cx="5066005" cy="3222702"/>
          </a:xfrm>
          <a:prstGeom prst="rect">
            <a:avLst/>
          </a:prstGeom>
        </p:spPr>
      </p:pic>
      <p:sp>
        <p:nvSpPr>
          <p:cNvPr id="8" name="Rounded Rectangle 7"/>
          <p:cNvSpPr/>
          <p:nvPr/>
        </p:nvSpPr>
        <p:spPr>
          <a:xfrm>
            <a:off x="16691701" y="6426001"/>
            <a:ext cx="504000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 Placeholder 11">
            <a:extLst>
              <a:ext uri="{FF2B5EF4-FFF2-40B4-BE49-F238E27FC236}">
                <a16:creationId xmlns:a16="http://schemas.microsoft.com/office/drawing/2014/main" id="{DB7F2488-66C2-F196-2414-2EDCF76F1652}"/>
              </a:ext>
            </a:extLst>
          </p:cNvPr>
          <p:cNvSpPr txBox="1">
            <a:spLocks/>
          </p:cNvSpPr>
          <p:nvPr/>
        </p:nvSpPr>
        <p:spPr>
          <a:xfrm>
            <a:off x="429114" y="354068"/>
            <a:ext cx="550786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Sürdürülebilirlik Kararlarında Veri Kullanımı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5" name="Straight Connector 4">
            <a:extLst>
              <a:ext uri="{FF2B5EF4-FFF2-40B4-BE49-F238E27FC236}">
                <a16:creationId xmlns:a16="http://schemas.microsoft.com/office/drawing/2014/main" id="{557D1696-7B10-054D-6B52-0B579CEB499C}"/>
              </a:ext>
            </a:extLst>
          </p:cNvPr>
          <p:cNvCxnSpPr>
            <a:cxnSpLocks/>
          </p:cNvCxnSpPr>
          <p:nvPr/>
        </p:nvCxnSpPr>
        <p:spPr>
          <a:xfrm>
            <a:off x="0" y="1463780"/>
            <a:ext cx="572178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30">
            <a:extLst>
              <a:ext uri="{FF2B5EF4-FFF2-40B4-BE49-F238E27FC236}">
                <a16:creationId xmlns:a16="http://schemas.microsoft.com/office/drawing/2014/main" id="{48C3EF23-2519-8ADE-E3A0-20EB28555BBF}"/>
              </a:ext>
            </a:extLst>
          </p:cNvPr>
          <p:cNvSpPr/>
          <p:nvPr/>
        </p:nvSpPr>
        <p:spPr>
          <a:xfrm flipH="1">
            <a:off x="194315" y="1699610"/>
            <a:ext cx="11054938" cy="4708981"/>
          </a:xfrm>
          <a:prstGeom prst="rect">
            <a:avLst/>
          </a:prstGeom>
        </p:spPr>
        <p:txBody>
          <a:bodyPr wrap="square" numCol="3" spcCol="360000">
            <a:spAutoFit/>
          </a:bodyPr>
          <a:lstStyle/>
          <a:p>
            <a:pPr algn="ctr">
              <a:buClr>
                <a:srgbClr val="62A844"/>
              </a:buClr>
            </a:pPr>
            <a:r>
              <a:rPr lang="en-US" sz="2000" b="1" dirty="0">
                <a:solidFill>
                  <a:srgbClr val="0289AE"/>
                </a:solidFill>
              </a:rPr>
              <a:t>ANA SÜRDÜRÜLEBİLİRLİK KPI'LARI</a:t>
            </a:r>
            <a:endParaRPr lang="en-US" b="1" dirty="0"/>
          </a:p>
          <a:p>
            <a:pPr>
              <a:buClr>
                <a:srgbClr val="62A844"/>
              </a:buClr>
            </a:pPr>
            <a:endParaRPr lang="en-US" sz="800" dirty="0"/>
          </a:p>
          <a:p>
            <a:pPr marL="285750" indent="-285750">
              <a:buClr>
                <a:srgbClr val="62A844"/>
              </a:buClr>
              <a:buFont typeface="Arial" panose="020B0604020202020204" pitchFamily="34" charset="0"/>
              <a:buChar char="•"/>
            </a:pPr>
            <a:r>
              <a:rPr lang="en-US" b="1" dirty="0">
                <a:solidFill>
                  <a:srgbClr val="262626"/>
                </a:solidFill>
              </a:rPr>
              <a:t>Kişi Başına Gıda Atığı </a:t>
            </a:r>
            <a:r>
              <a:rPr lang="en-US" dirty="0">
                <a:solidFill>
                  <a:srgbClr val="262626"/>
                </a:solidFill>
              </a:rPr>
              <a:t>= Toplam gıda atığı (gram) ÷ Servis edilen kişi sayısı</a:t>
            </a:r>
            <a:br>
              <a:rPr lang="en-US" dirty="0">
                <a:solidFill>
                  <a:srgbClr val="262626"/>
                </a:solidFill>
              </a:rPr>
            </a:br>
            <a:r>
              <a:rPr lang="en-US" i="1" dirty="0">
                <a:solidFill>
                  <a:srgbClr val="262626"/>
                </a:solidFill>
              </a:rPr>
              <a:t>Zaman içinde mutfak atıklarının azalmasını izler</a:t>
            </a:r>
            <a:endParaRPr lang="en-US"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Dolu Oda Başına Enerji </a:t>
            </a:r>
            <a:r>
              <a:rPr lang="en-US" dirty="0">
                <a:solidFill>
                  <a:srgbClr val="262626"/>
                </a:solidFill>
              </a:rPr>
              <a:t>= Toplam enerji kullanımı (kWh) ÷ Satılan oda sayısı</a:t>
            </a:r>
            <a:br>
              <a:rPr lang="en-US" dirty="0">
                <a:solidFill>
                  <a:srgbClr val="262626"/>
                </a:solidFill>
              </a:rPr>
            </a:br>
            <a:r>
              <a:rPr lang="en-US" i="1" dirty="0">
                <a:solidFill>
                  <a:srgbClr val="262626"/>
                </a:solidFill>
              </a:rPr>
              <a:t>Verimlilik artışlarını ölçer</a:t>
            </a:r>
            <a:endParaRPr lang="en-US" dirty="0">
              <a:solidFill>
                <a:srgbClr val="262626"/>
              </a:solidFill>
            </a:endParaRPr>
          </a:p>
          <a:p>
            <a:pPr>
              <a:buClr>
                <a:srgbClr val="62A844"/>
              </a:buClr>
            </a:pPr>
            <a:endParaRPr lang="en-US" sz="2000" b="1" dirty="0">
              <a:solidFill>
                <a:srgbClr val="0289AE"/>
              </a:solidFill>
            </a:endParaRPr>
          </a:p>
          <a:p>
            <a:pPr>
              <a:buClr>
                <a:srgbClr val="62A844"/>
              </a:buClr>
            </a:pPr>
            <a:endParaRPr lang="en-US" sz="2000" b="1" dirty="0">
              <a:solidFill>
                <a:srgbClr val="0289AE"/>
              </a:solidFill>
            </a:endParaRPr>
          </a:p>
          <a:p>
            <a:pPr>
              <a:buClr>
                <a:srgbClr val="62A844"/>
              </a:buClr>
            </a:pPr>
            <a:endParaRPr lang="en-US" sz="2000" b="1" dirty="0">
              <a:solidFill>
                <a:srgbClr val="0289AE"/>
              </a:solidFill>
            </a:endParaRPr>
          </a:p>
          <a:p>
            <a:pPr>
              <a:buClr>
                <a:srgbClr val="62A844"/>
              </a:buClr>
            </a:pPr>
            <a:endParaRPr lang="en-US" sz="2000" b="1" dirty="0">
              <a:solidFill>
                <a:srgbClr val="0289AE"/>
              </a:solidFill>
            </a:endParaRPr>
          </a:p>
          <a:p>
            <a:pPr algn="ctr">
              <a:buClr>
                <a:srgbClr val="62A844"/>
              </a:buClr>
            </a:pPr>
            <a:r>
              <a:rPr lang="en-US" sz="2000" b="1" dirty="0">
                <a:solidFill>
                  <a:srgbClr val="0289AE"/>
                </a:solidFill>
              </a:rPr>
              <a:t>AVRUPA SONUÇLARI</a:t>
            </a:r>
            <a:endParaRPr lang="en-US" sz="2000" dirty="0">
              <a:solidFill>
                <a:srgbClr val="0289AE"/>
              </a:solidFill>
            </a:endParaRPr>
          </a:p>
          <a:p>
            <a:pPr>
              <a:buClr>
                <a:srgbClr val="62A844"/>
              </a:buClr>
            </a:pPr>
            <a:endParaRPr lang="en-US" sz="800" b="1" dirty="0">
              <a:solidFill>
                <a:srgbClr val="262626"/>
              </a:solidFill>
            </a:endParaRPr>
          </a:p>
          <a:p>
            <a:pPr>
              <a:buClr>
                <a:srgbClr val="62A844"/>
              </a:buClr>
            </a:pPr>
            <a:r>
              <a:rPr lang="en-US" b="1" dirty="0">
                <a:solidFill>
                  <a:srgbClr val="262626"/>
                </a:solidFill>
              </a:rPr>
              <a:t>Gıda Atığı Azaltımı </a:t>
            </a:r>
            <a:r>
              <a:rPr lang="en-US" dirty="0">
                <a:solidFill>
                  <a:srgbClr val="262626"/>
                </a:solidFill>
              </a:rPr>
              <a:t>- Kişi başına gıda atığını takip eden oteller, aşağıdakiler yoluyla </a:t>
            </a:r>
            <a:r>
              <a:rPr lang="en-US" b="1" dirty="0">
                <a:solidFill>
                  <a:srgbClr val="262626"/>
                </a:solidFill>
              </a:rPr>
              <a:t>%20–25 oranında azalma </a:t>
            </a:r>
            <a:r>
              <a:rPr lang="en-US" dirty="0">
                <a:solidFill>
                  <a:srgbClr val="262626"/>
                </a:solidFill>
              </a:rPr>
              <a:t>sağladı:</a:t>
            </a:r>
          </a:p>
          <a:p>
            <a:pPr marL="285750" indent="-285750">
              <a:buClr>
                <a:srgbClr val="62A844"/>
              </a:buClr>
              <a:buFont typeface="Arial" panose="020B0604020202020204" pitchFamily="34" charset="0"/>
              <a:buChar char="•"/>
            </a:pPr>
            <a:r>
              <a:rPr lang="en-US" dirty="0">
                <a:solidFill>
                  <a:srgbClr val="262626"/>
                </a:solidFill>
              </a:rPr>
              <a:t>Menü değişiklikleri</a:t>
            </a:r>
          </a:p>
          <a:p>
            <a:pPr marL="285750" indent="-285750">
              <a:buClr>
                <a:srgbClr val="62A844"/>
              </a:buClr>
              <a:buFont typeface="Arial" panose="020B0604020202020204" pitchFamily="34" charset="0"/>
              <a:buChar char="•"/>
            </a:pPr>
            <a:r>
              <a:rPr lang="en-US" dirty="0">
                <a:solidFill>
                  <a:srgbClr val="262626"/>
                </a:solidFill>
              </a:rPr>
              <a:t>Büfe düzeninin yeniden tasarlanması</a:t>
            </a:r>
          </a:p>
          <a:p>
            <a:pPr marL="285750" indent="-285750">
              <a:buClr>
                <a:srgbClr val="62A844"/>
              </a:buClr>
              <a:buFont typeface="Arial" panose="020B0604020202020204" pitchFamily="34" charset="0"/>
              <a:buChar char="•"/>
            </a:pPr>
            <a:r>
              <a:rPr lang="en-US" dirty="0">
                <a:solidFill>
                  <a:srgbClr val="262626"/>
                </a:solidFill>
              </a:rPr>
              <a:t>Daha iyi stok kontrolü (</a:t>
            </a:r>
            <a:r>
              <a:rPr lang="en-US" i="1" dirty="0">
                <a:solidFill>
                  <a:srgbClr val="262626"/>
                </a:solidFill>
              </a:rPr>
              <a:t>IFWC, 2022; </a:t>
            </a:r>
            <a:r>
              <a:rPr lang="en-US" i="1" dirty="0" err="1">
                <a:solidFill>
                  <a:srgbClr val="262626"/>
                </a:solidFill>
              </a:rPr>
              <a:t>HospitalityNet</a:t>
            </a:r>
            <a:r>
              <a:rPr lang="en-US" i="1" dirty="0">
                <a:solidFill>
                  <a:srgbClr val="262626"/>
                </a:solidFill>
              </a:rPr>
              <a:t>, 2023)</a:t>
            </a:r>
            <a:endParaRPr lang="en-US" dirty="0">
              <a:solidFill>
                <a:srgbClr val="262626"/>
              </a:solidFill>
            </a:endParaRPr>
          </a:p>
          <a:p>
            <a:pPr>
              <a:buClr>
                <a:srgbClr val="62A844"/>
              </a:buClr>
            </a:pPr>
            <a:endParaRPr lang="en-US" b="1" dirty="0"/>
          </a:p>
          <a:p>
            <a:pPr>
              <a:buClr>
                <a:srgbClr val="62A844"/>
              </a:buClr>
            </a:pPr>
            <a:endParaRPr lang="en-US" b="1" dirty="0"/>
          </a:p>
          <a:p>
            <a:pPr>
              <a:buClr>
                <a:srgbClr val="62A844"/>
              </a:buClr>
            </a:pPr>
            <a:endParaRPr lang="en-US" b="1" dirty="0"/>
          </a:p>
          <a:p>
            <a:pPr>
              <a:buClr>
                <a:srgbClr val="62A844"/>
              </a:buClr>
            </a:pPr>
            <a:endParaRPr lang="en-US" b="1" dirty="0"/>
          </a:p>
          <a:p>
            <a:pPr>
              <a:buClr>
                <a:srgbClr val="62A844"/>
              </a:buClr>
            </a:pPr>
            <a:endParaRPr lang="en-US" b="1" dirty="0"/>
          </a:p>
          <a:p>
            <a:pPr>
              <a:buClr>
                <a:srgbClr val="62A844"/>
              </a:buClr>
            </a:pPr>
            <a:endParaRPr lang="en-US" b="1" dirty="0"/>
          </a:p>
          <a:p>
            <a:pPr algn="ctr">
              <a:buClr>
                <a:srgbClr val="62A844"/>
              </a:buClr>
            </a:pPr>
            <a:r>
              <a:rPr lang="en-US" sz="2000" b="1" dirty="0">
                <a:solidFill>
                  <a:srgbClr val="0289AE"/>
                </a:solidFill>
              </a:rPr>
              <a:t>ENERJİ TASARRUFU </a:t>
            </a:r>
          </a:p>
          <a:p>
            <a:pPr>
              <a:buClr>
                <a:srgbClr val="62A844"/>
              </a:buClr>
            </a:pPr>
            <a:endParaRPr lang="en-US" sz="800" dirty="0">
              <a:solidFill>
                <a:srgbClr val="262626"/>
              </a:solidFill>
            </a:endParaRPr>
          </a:p>
          <a:p>
            <a:pPr>
              <a:buClr>
                <a:srgbClr val="62A844"/>
              </a:buClr>
            </a:pPr>
            <a:r>
              <a:rPr lang="en-US" dirty="0">
                <a:solidFill>
                  <a:srgbClr val="262626"/>
                </a:solidFill>
              </a:rPr>
              <a:t>Aşağıdakileri uygulamadan önce ve sonra dolu oda başına kWh'yi izleme:</a:t>
            </a:r>
          </a:p>
          <a:p>
            <a:pPr marL="285750" indent="-285750">
              <a:buClr>
                <a:srgbClr val="62A844"/>
              </a:buClr>
              <a:buFont typeface="Arial" panose="020B0604020202020204" pitchFamily="34" charset="0"/>
              <a:buChar char="•"/>
            </a:pPr>
            <a:r>
              <a:rPr lang="en-US" dirty="0">
                <a:solidFill>
                  <a:srgbClr val="262626"/>
                </a:solidFill>
              </a:rPr>
              <a:t>LED aydınlatma</a:t>
            </a:r>
          </a:p>
          <a:p>
            <a:pPr marL="285750" indent="-285750">
              <a:buClr>
                <a:srgbClr val="62A844"/>
              </a:buClr>
              <a:buFont typeface="Arial" panose="020B0604020202020204" pitchFamily="34" charset="0"/>
              <a:buChar char="•"/>
            </a:pPr>
            <a:r>
              <a:rPr lang="en-US" dirty="0">
                <a:solidFill>
                  <a:srgbClr val="262626"/>
                </a:solidFill>
              </a:rPr>
              <a:t>Geliştirilmiş temizlik rutinleri</a:t>
            </a:r>
          </a:p>
          <a:p>
            <a:pPr marL="285750" indent="-285750">
              <a:buClr>
                <a:srgbClr val="62A844"/>
              </a:buClr>
              <a:buFont typeface="Arial" panose="020B0604020202020204" pitchFamily="34" charset="0"/>
              <a:buChar char="•"/>
            </a:pPr>
            <a:r>
              <a:rPr lang="en-US" dirty="0">
                <a:solidFill>
                  <a:srgbClr val="262626"/>
                </a:solidFill>
              </a:rPr>
              <a:t>Akıllı bina kontrol sistemleri (</a:t>
            </a:r>
            <a:r>
              <a:rPr lang="en-US" i="1" dirty="0">
                <a:solidFill>
                  <a:srgbClr val="262626"/>
                </a:solidFill>
              </a:rPr>
              <a:t>UNWTO, 2020)</a:t>
            </a:r>
            <a:endParaRPr lang="en-US" dirty="0">
              <a:solidFill>
                <a:srgbClr val="262626"/>
              </a:solidFill>
            </a:endParaRPr>
          </a:p>
        </p:txBody>
      </p:sp>
      <p:sp>
        <p:nvSpPr>
          <p:cNvPr id="13" name="Rounded Rectangle 12">
            <a:extLst>
              <a:ext uri="{FF2B5EF4-FFF2-40B4-BE49-F238E27FC236}">
                <a16:creationId xmlns:a16="http://schemas.microsoft.com/office/drawing/2014/main" id="{60593880-DE50-40CE-60FE-033115567745}"/>
              </a:ext>
            </a:extLst>
          </p:cNvPr>
          <p:cNvSpPr/>
          <p:nvPr/>
        </p:nvSpPr>
        <p:spPr>
          <a:xfrm>
            <a:off x="586938" y="5992736"/>
            <a:ext cx="4674176" cy="415855"/>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AE7E6017-A9BC-BBF8-A01A-C5276BA57FCB}"/>
              </a:ext>
            </a:extLst>
          </p:cNvPr>
          <p:cNvSpPr txBox="1"/>
          <p:nvPr/>
        </p:nvSpPr>
        <p:spPr>
          <a:xfrm>
            <a:off x="712934" y="6056014"/>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5" name="TextBox 14">
            <a:extLst>
              <a:ext uri="{FF2B5EF4-FFF2-40B4-BE49-F238E27FC236}">
                <a16:creationId xmlns:a16="http://schemas.microsoft.com/office/drawing/2014/main" id="{768A2EB2-5DF9-341E-FBF7-116F1C62BCD2}"/>
              </a:ext>
            </a:extLst>
          </p:cNvPr>
          <p:cNvSpPr txBox="1"/>
          <p:nvPr/>
        </p:nvSpPr>
        <p:spPr>
          <a:xfrm>
            <a:off x="1468935" y="6056014"/>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M2</a:t>
            </a:r>
            <a:endParaRPr sz="1400" b="1" i="0" dirty="0">
              <a:solidFill>
                <a:srgbClr val="262626"/>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A8484D11-A063-B375-9B7F-2065062C7935}"/>
              </a:ext>
            </a:extLst>
          </p:cNvPr>
          <p:cNvSpPr txBox="1"/>
          <p:nvPr/>
        </p:nvSpPr>
        <p:spPr>
          <a:xfrm>
            <a:off x="2062934" y="6056014"/>
            <a:ext cx="349200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Döngüsel Ekonomi ve Kaynak Verimliliği</a:t>
            </a:r>
          </a:p>
        </p:txBody>
      </p:sp>
      <p:cxnSp>
        <p:nvCxnSpPr>
          <p:cNvPr id="18" name="Straight Connector 17">
            <a:extLst>
              <a:ext uri="{FF2B5EF4-FFF2-40B4-BE49-F238E27FC236}">
                <a16:creationId xmlns:a16="http://schemas.microsoft.com/office/drawing/2014/main" id="{E57B947C-C2FF-B10A-BFDB-5138D11EBE91}"/>
              </a:ext>
            </a:extLst>
          </p:cNvPr>
          <p:cNvCxnSpPr>
            <a:cxnSpLocks/>
          </p:cNvCxnSpPr>
          <p:nvPr/>
        </p:nvCxnSpPr>
        <p:spPr>
          <a:xfrm flipV="1">
            <a:off x="3808934" y="1713380"/>
            <a:ext cx="0" cy="3431240"/>
          </a:xfrm>
          <a:prstGeom prst="line">
            <a:avLst/>
          </a:prstGeom>
          <a:ln w="1905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A2C77CF-A0BB-A421-E880-1F517D63E764}"/>
              </a:ext>
            </a:extLst>
          </p:cNvPr>
          <p:cNvCxnSpPr>
            <a:cxnSpLocks/>
          </p:cNvCxnSpPr>
          <p:nvPr/>
        </p:nvCxnSpPr>
        <p:spPr>
          <a:xfrm flipV="1">
            <a:off x="7527451" y="1815409"/>
            <a:ext cx="0" cy="3431240"/>
          </a:xfrm>
          <a:prstGeom prst="line">
            <a:avLst/>
          </a:prstGeom>
          <a:ln w="19050">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476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7A5B6-8CC8-4606-D577-1615B378E93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57B32E0-852B-CB24-A3D4-2688333FD342}"/>
              </a:ext>
            </a:extLst>
          </p:cNvPr>
          <p:cNvSpPr/>
          <p:nvPr/>
        </p:nvSpPr>
        <p:spPr>
          <a:xfrm>
            <a:off x="8229" y="3915358"/>
            <a:ext cx="12183771" cy="294264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873DF6E0-41EF-79AA-4022-6CA659740243}"/>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rot="10800000">
            <a:off x="-1" y="3659924"/>
            <a:ext cx="4975412" cy="3165072"/>
          </a:xfrm>
          <a:prstGeom prst="rect">
            <a:avLst/>
          </a:prstGeom>
        </p:spPr>
      </p:pic>
      <p:sp>
        <p:nvSpPr>
          <p:cNvPr id="5" name="Text Placeholder 11">
            <a:extLst>
              <a:ext uri="{FF2B5EF4-FFF2-40B4-BE49-F238E27FC236}">
                <a16:creationId xmlns:a16="http://schemas.microsoft.com/office/drawing/2014/main" id="{195054D3-21E4-C4F9-F1B8-38EBA039FB54}"/>
              </a:ext>
            </a:extLst>
          </p:cNvPr>
          <p:cNvSpPr txBox="1">
            <a:spLocks/>
          </p:cNvSpPr>
          <p:nvPr/>
        </p:nvSpPr>
        <p:spPr>
          <a:xfrm>
            <a:off x="111063" y="135310"/>
            <a:ext cx="649100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Hesap Tablolarında “Ya Eğer” Senaryolarını Karşılaştırma</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9E1EB68D-E1B9-C7BB-3797-648B18B46BA5}"/>
              </a:ext>
            </a:extLst>
          </p:cNvPr>
          <p:cNvCxnSpPr>
            <a:cxnSpLocks/>
          </p:cNvCxnSpPr>
          <p:nvPr/>
        </p:nvCxnSpPr>
        <p:spPr>
          <a:xfrm>
            <a:off x="0" y="1250748"/>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1C54A2ED-894B-06C9-8891-CE30A4839C5F}"/>
              </a:ext>
            </a:extLst>
          </p:cNvPr>
          <p:cNvSpPr/>
          <p:nvPr/>
        </p:nvSpPr>
        <p:spPr>
          <a:xfrm flipH="1">
            <a:off x="263398" y="1459328"/>
            <a:ext cx="3307938" cy="1169931"/>
          </a:xfrm>
          <a:prstGeom prst="rect">
            <a:avLst/>
          </a:prstGeom>
        </p:spPr>
        <p:txBody>
          <a:bodyPr wrap="square">
            <a:spAutoFit/>
          </a:bodyPr>
          <a:lstStyle/>
          <a:p>
            <a:pPr>
              <a:lnSpc>
                <a:spcPts val="2100"/>
              </a:lnSpc>
            </a:pPr>
            <a:r>
              <a:rPr lang="en-US" sz="2000" dirty="0">
                <a:solidFill>
                  <a:srgbClr val="262626"/>
                </a:solidFill>
              </a:rPr>
              <a:t>Bir değişiklik yapmadan </a:t>
            </a:r>
            <a:r>
              <a:rPr lang="en-US" sz="2000" b="1" dirty="0">
                <a:solidFill>
                  <a:srgbClr val="262626"/>
                </a:solidFill>
              </a:rPr>
              <a:t>önce</a:t>
            </a:r>
            <a:r>
              <a:rPr lang="en-US" sz="2000" dirty="0">
                <a:solidFill>
                  <a:srgbClr val="262626"/>
                </a:solidFill>
              </a:rPr>
              <a:t>, veri kümesini kopyalayıp bir veya iki girdiyi ayarlayarak farklı seçenekleri test etme.</a:t>
            </a:r>
          </a:p>
        </p:txBody>
      </p:sp>
      <p:pic>
        <p:nvPicPr>
          <p:cNvPr id="12" name="Graphic 11">
            <a:extLst>
              <a:ext uri="{FF2B5EF4-FFF2-40B4-BE49-F238E27FC236}">
                <a16:creationId xmlns:a16="http://schemas.microsoft.com/office/drawing/2014/main" id="{B17CE92A-B0AD-A45F-A764-1850FF4367F9}"/>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6602067" y="0"/>
            <a:ext cx="5589933" cy="3555995"/>
          </a:xfrm>
          <a:prstGeom prst="rect">
            <a:avLst/>
          </a:prstGeom>
        </p:spPr>
      </p:pic>
      <p:grpSp>
        <p:nvGrpSpPr>
          <p:cNvPr id="13" name="Graphic 2">
            <a:extLst>
              <a:ext uri="{FF2B5EF4-FFF2-40B4-BE49-F238E27FC236}">
                <a16:creationId xmlns:a16="http://schemas.microsoft.com/office/drawing/2014/main" id="{E8337094-3D17-7324-0AA7-6720D138BF9D}"/>
              </a:ext>
            </a:extLst>
          </p:cNvPr>
          <p:cNvGrpSpPr/>
          <p:nvPr/>
        </p:nvGrpSpPr>
        <p:grpSpPr>
          <a:xfrm>
            <a:off x="982442" y="5078708"/>
            <a:ext cx="1198372" cy="1197197"/>
            <a:chOff x="10376768" y="2334933"/>
            <a:chExt cx="920484" cy="919581"/>
          </a:xfrm>
          <a:solidFill>
            <a:schemeClr val="bg1"/>
          </a:solidFill>
        </p:grpSpPr>
        <p:sp>
          <p:nvSpPr>
            <p:cNvPr id="14" name="Freeform 13">
              <a:extLst>
                <a:ext uri="{FF2B5EF4-FFF2-40B4-BE49-F238E27FC236}">
                  <a16:creationId xmlns:a16="http://schemas.microsoft.com/office/drawing/2014/main" id="{3FF588CA-C3DE-6F1D-592D-032E306FD3EC}"/>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9380C51F-18A6-415D-BDFE-4AB0C7E48E75}"/>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6" name="Rounded Rectangle 15">
            <a:extLst>
              <a:ext uri="{FF2B5EF4-FFF2-40B4-BE49-F238E27FC236}">
                <a16:creationId xmlns:a16="http://schemas.microsoft.com/office/drawing/2014/main" id="{3E104942-551A-78D7-10C4-C072163F8695}"/>
              </a:ext>
            </a:extLst>
          </p:cNvPr>
          <p:cNvSpPr/>
          <p:nvPr/>
        </p:nvSpPr>
        <p:spPr>
          <a:xfrm>
            <a:off x="2961233" y="4318546"/>
            <a:ext cx="8859706" cy="241983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7604ABB4-8603-4AC5-DC15-D487EFF9E9AA}"/>
              </a:ext>
            </a:extLst>
          </p:cNvPr>
          <p:cNvSpPr/>
          <p:nvPr/>
        </p:nvSpPr>
        <p:spPr>
          <a:xfrm flipH="1">
            <a:off x="3223772" y="3959183"/>
            <a:ext cx="8113830" cy="2523768"/>
          </a:xfrm>
          <a:prstGeom prst="rect">
            <a:avLst/>
          </a:prstGeom>
        </p:spPr>
        <p:txBody>
          <a:bodyPr wrap="square">
            <a:spAutoFit/>
          </a:bodyPr>
          <a:lstStyle/>
          <a:p>
            <a:r>
              <a:rPr lang="en-US" sz="2400" b="1" dirty="0">
                <a:solidFill>
                  <a:schemeClr val="bg1"/>
                </a:solidFill>
                <a:highlight>
                  <a:srgbClr val="0289AE"/>
                </a:highlight>
              </a:rPr>
              <a:t>  ETKİNLİK</a:t>
            </a:r>
            <a:r>
              <a:rPr lang="en-US" sz="2400" b="1" dirty="0">
                <a:solidFill>
                  <a:srgbClr val="0289AE"/>
                </a:solidFill>
                <a:highlight>
                  <a:srgbClr val="0289AE"/>
                </a:highlight>
              </a:rPr>
              <a:t>...:</a:t>
            </a:r>
          </a:p>
          <a:p>
            <a:endParaRPr lang="en-US" sz="800" dirty="0"/>
          </a:p>
          <a:p>
            <a:pPr algn="just"/>
            <a:br>
              <a:rPr lang="en-US" sz="800" dirty="0"/>
            </a:br>
            <a:r>
              <a:rPr lang="en-US" sz="2000" dirty="0">
                <a:solidFill>
                  <a:srgbClr val="262626"/>
                </a:solidFill>
              </a:rPr>
              <a:t>KPI sayfanızın bir kopyasında iki senaryo oluşturun:</a:t>
            </a:r>
          </a:p>
          <a:p>
            <a:pPr marL="342900" indent="-342900" algn="just">
              <a:buClr>
                <a:srgbClr val="62A844"/>
              </a:buClr>
              <a:buFont typeface="Arial" panose="020B0604020202020204" pitchFamily="34" charset="0"/>
              <a:buChar char="•"/>
            </a:pPr>
            <a:r>
              <a:rPr lang="en-US" sz="2000" dirty="0">
                <a:solidFill>
                  <a:srgbClr val="262626"/>
                </a:solidFill>
              </a:rPr>
              <a:t>5 €'luk hafta sonu fiyat artışı;</a:t>
            </a:r>
          </a:p>
          <a:p>
            <a:pPr marL="342900" indent="-342900">
              <a:buClr>
                <a:srgbClr val="62A844"/>
              </a:buClr>
              <a:buFont typeface="Arial" panose="020B0604020202020204" pitchFamily="34" charset="0"/>
              <a:buChar char="•"/>
            </a:pPr>
            <a:r>
              <a:rPr lang="en-US" sz="2000" dirty="0">
                <a:solidFill>
                  <a:srgbClr val="262626"/>
                </a:solidFill>
              </a:rPr>
              <a:t>atıkları %15 oranında azaltan ancak müşteri sayısını biraz düşüren bir değişiklik.</a:t>
            </a:r>
            <a:br>
              <a:rPr lang="en-US" sz="2000" dirty="0">
                <a:solidFill>
                  <a:srgbClr val="262626"/>
                </a:solidFill>
              </a:rPr>
            </a:br>
            <a:r>
              <a:rPr lang="en-US" sz="2000" dirty="0">
                <a:solidFill>
                  <a:srgbClr val="262626"/>
                </a:solidFill>
              </a:rPr>
              <a:t>Her senaryo için toplam geliri (€) ve kişi başına atık miktarını (gram) kaydedin. Kısa bir notta, hangi senaryoyu tercih ettiğinizi ve nedenini belirtin.</a:t>
            </a:r>
          </a:p>
          <a:p>
            <a:endParaRPr lang="en-US" dirty="0">
              <a:solidFill>
                <a:srgbClr val="262626"/>
              </a:solidFill>
            </a:endParaRPr>
          </a:p>
        </p:txBody>
      </p:sp>
      <p:sp>
        <p:nvSpPr>
          <p:cNvPr id="18" name="Rectangle 30">
            <a:extLst>
              <a:ext uri="{FF2B5EF4-FFF2-40B4-BE49-F238E27FC236}">
                <a16:creationId xmlns:a16="http://schemas.microsoft.com/office/drawing/2014/main" id="{0E4AD459-7434-F87B-23EC-57C8FDD9A33C}"/>
              </a:ext>
            </a:extLst>
          </p:cNvPr>
          <p:cNvSpPr/>
          <p:nvPr/>
        </p:nvSpPr>
        <p:spPr>
          <a:xfrm flipH="1">
            <a:off x="3571336" y="1430797"/>
            <a:ext cx="5943725" cy="2462213"/>
          </a:xfrm>
          <a:prstGeom prst="rect">
            <a:avLst/>
          </a:prstGeom>
        </p:spPr>
        <p:txBody>
          <a:bodyPr wrap="square">
            <a:spAutoFit/>
          </a:bodyPr>
          <a:lstStyle/>
          <a:p>
            <a:pPr algn="ctr"/>
            <a:r>
              <a:rPr lang="tr-TR" sz="2000" b="1" noProof="1">
                <a:solidFill>
                  <a:srgbClr val="0289AE"/>
                </a:solidFill>
              </a:rPr>
              <a:t>YAYGIN SENARYOLAR:</a:t>
            </a:r>
          </a:p>
          <a:p>
            <a:endParaRPr lang="tr-TR" sz="800" noProof="1">
              <a:solidFill>
                <a:srgbClr val="0289AE"/>
              </a:solidFill>
            </a:endParaRPr>
          </a:p>
          <a:p>
            <a:pPr marL="285750" indent="-285750">
              <a:buClr>
                <a:srgbClr val="62A844"/>
              </a:buClr>
              <a:buFont typeface="Arial" panose="020B0604020202020204" pitchFamily="34" charset="0"/>
              <a:buChar char="•"/>
            </a:pPr>
            <a:r>
              <a:rPr lang="tr-TR" b="1" noProof="1">
                <a:solidFill>
                  <a:srgbClr val="262626"/>
                </a:solidFill>
              </a:rPr>
              <a:t>Fiyatlandırma Senaryosu </a:t>
            </a:r>
            <a:r>
              <a:rPr lang="tr-TR" noProof="1">
                <a:solidFill>
                  <a:srgbClr val="262626"/>
                </a:solidFill>
              </a:rPr>
              <a:t>– Hafta sonu fiyatlarını 5 € artırın</a:t>
            </a:r>
            <a:br>
              <a:rPr lang="tr-TR" noProof="1">
                <a:solidFill>
                  <a:srgbClr val="262626"/>
                </a:solidFill>
              </a:rPr>
            </a:br>
            <a:r>
              <a:rPr lang="tr-TR" i="1" noProof="1">
                <a:solidFill>
                  <a:srgbClr val="262626"/>
                </a:solidFill>
              </a:rPr>
              <a:t>Etki: Toplam gelir, RevPAR</a:t>
            </a:r>
            <a:endParaRPr lang="tr-TR" noProof="1">
              <a:solidFill>
                <a:srgbClr val="262626"/>
              </a:solidFill>
            </a:endParaRPr>
          </a:p>
          <a:p>
            <a:pPr marL="285750" indent="-285750">
              <a:buClr>
                <a:srgbClr val="62A844"/>
              </a:buClr>
              <a:buFont typeface="Arial" panose="020B0604020202020204" pitchFamily="34" charset="0"/>
              <a:buChar char="•"/>
            </a:pPr>
            <a:r>
              <a:rPr lang="tr-TR" b="1" noProof="1">
                <a:solidFill>
                  <a:srgbClr val="262626"/>
                </a:solidFill>
              </a:rPr>
              <a:t>Personel Senaryosu </a:t>
            </a:r>
            <a:r>
              <a:rPr lang="tr-TR" noProof="1">
                <a:solidFill>
                  <a:srgbClr val="262626"/>
                </a:solidFill>
              </a:rPr>
              <a:t>– Sakin günlerde vardiyaları ±10 saat ayarlayın</a:t>
            </a:r>
            <a:br>
              <a:rPr lang="tr-TR" noProof="1">
                <a:solidFill>
                  <a:srgbClr val="262626"/>
                </a:solidFill>
              </a:rPr>
            </a:br>
            <a:r>
              <a:rPr lang="tr-TR" i="1" noProof="1">
                <a:solidFill>
                  <a:srgbClr val="262626"/>
                </a:solidFill>
              </a:rPr>
              <a:t>Etki: İşçilik maliyeti %, saat başına satılan oda sayısı</a:t>
            </a:r>
            <a:endParaRPr lang="tr-TR" noProof="1">
              <a:solidFill>
                <a:srgbClr val="262626"/>
              </a:solidFill>
            </a:endParaRPr>
          </a:p>
          <a:p>
            <a:pPr marL="285750" indent="-285750">
              <a:buClr>
                <a:srgbClr val="62A844"/>
              </a:buClr>
              <a:buFont typeface="Arial" panose="020B0604020202020204" pitchFamily="34" charset="0"/>
              <a:buChar char="•"/>
            </a:pPr>
            <a:r>
              <a:rPr lang="tr-TR" b="1" noProof="1">
                <a:solidFill>
                  <a:srgbClr val="262626"/>
                </a:solidFill>
              </a:rPr>
              <a:t>Sürdürülebilirlik Senaryosu </a:t>
            </a:r>
            <a:r>
              <a:rPr lang="tr-TR" noProof="1">
                <a:solidFill>
                  <a:srgbClr val="262626"/>
                </a:solidFill>
              </a:rPr>
              <a:t>– Gıda israfını %15 azaltın</a:t>
            </a:r>
            <a:br>
              <a:rPr lang="tr-TR" noProof="1">
                <a:solidFill>
                  <a:srgbClr val="262626"/>
                </a:solidFill>
              </a:rPr>
            </a:br>
            <a:r>
              <a:rPr lang="tr-TR" i="1" noProof="1">
                <a:solidFill>
                  <a:srgbClr val="262626"/>
                </a:solidFill>
              </a:rPr>
              <a:t>Etki: Kişi başına atık (g), maliyet tasarrufu</a:t>
            </a:r>
            <a:endParaRPr lang="tr-TR" noProof="1">
              <a:solidFill>
                <a:srgbClr val="262626"/>
              </a:solidFill>
            </a:endParaRPr>
          </a:p>
        </p:txBody>
      </p:sp>
    </p:spTree>
    <p:extLst>
      <p:ext uri="{BB962C8B-B14F-4D97-AF65-F5344CB8AC3E}">
        <p14:creationId xmlns:p14="http://schemas.microsoft.com/office/powerpoint/2010/main" val="33207226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4DAB-171F-B009-8CF0-1184B66317C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0306051-DE7A-5FCB-4C80-D6311CCCC400}"/>
              </a:ext>
            </a:extLst>
          </p:cNvPr>
          <p:cNvSpPr txBox="1"/>
          <p:nvPr/>
        </p:nvSpPr>
        <p:spPr>
          <a:xfrm>
            <a:off x="12873667" y="885654"/>
            <a:ext cx="10560293" cy="684803"/>
          </a:xfrm>
          <a:prstGeom prst="rect">
            <a:avLst/>
          </a:prstGeom>
          <a:noFill/>
        </p:spPr>
        <p:txBody>
          <a:bodyPr wrap="square" rtlCol="0">
            <a:spAutoFit/>
          </a:bodyPr>
          <a:lstStyle/>
          <a:p>
            <a:endParaRPr lang="en-US" sz="1000" dirty="0"/>
          </a:p>
          <a:p>
            <a:endParaRPr lang="en-US" sz="1050" dirty="0"/>
          </a:p>
          <a:p>
            <a:endParaRPr lang="en-GB" dirty="0"/>
          </a:p>
        </p:txBody>
      </p:sp>
      <p:sp>
        <p:nvSpPr>
          <p:cNvPr id="4" name="Freeform 3">
            <a:extLst>
              <a:ext uri="{FF2B5EF4-FFF2-40B4-BE49-F238E27FC236}">
                <a16:creationId xmlns:a16="http://schemas.microsoft.com/office/drawing/2014/main" id="{91E3F380-2039-299E-57AA-673CB09A9453}"/>
              </a:ext>
            </a:extLst>
          </p:cNvPr>
          <p:cNvSpPr/>
          <p:nvPr/>
        </p:nvSpPr>
        <p:spPr>
          <a:xfrm>
            <a:off x="0" y="8449"/>
            <a:ext cx="12192000" cy="167121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5" name="TextBox 4">
            <a:extLst>
              <a:ext uri="{FF2B5EF4-FFF2-40B4-BE49-F238E27FC236}">
                <a16:creationId xmlns:a16="http://schemas.microsoft.com/office/drawing/2014/main" id="{58FFE01A-D8D3-DFCE-2668-8F8D280F73D0}"/>
              </a:ext>
            </a:extLst>
          </p:cNvPr>
          <p:cNvSpPr txBox="1"/>
          <p:nvPr/>
        </p:nvSpPr>
        <p:spPr>
          <a:xfrm>
            <a:off x="375235" y="2217337"/>
            <a:ext cx="7788104" cy="2923877"/>
          </a:xfrm>
          <a:prstGeom prst="rect">
            <a:avLst/>
          </a:prstGeom>
          <a:noFill/>
        </p:spPr>
        <p:txBody>
          <a:bodyPr wrap="square" lIns="91440" tIns="45720" rIns="91440" bIns="45720" rtlCol="0" anchor="t">
            <a:spAutoFit/>
          </a:bodyPr>
          <a:lstStyle/>
          <a:p>
            <a:r>
              <a:rPr lang="en-GB" sz="2200" i="1" u="sng" dirty="0">
                <a:solidFill>
                  <a:srgbClr val="0289AE"/>
                </a:solidFill>
              </a:rPr>
              <a:t>https://www.hospitalitynet.org/opinion/4111430.html</a:t>
            </a:r>
            <a:endParaRPr lang="en-US" sz="2200" i="1" u="sng" dirty="0">
              <a:solidFill>
                <a:srgbClr val="0289AE"/>
              </a:solidFill>
            </a:endParaRPr>
          </a:p>
          <a:p>
            <a:pPr>
              <a:buNone/>
            </a:pPr>
            <a:endParaRPr lang="en-US" dirty="0">
              <a:solidFill>
                <a:srgbClr val="262626"/>
              </a:solidFill>
            </a:endParaRPr>
          </a:p>
          <a:p>
            <a:pPr>
              <a:buNone/>
            </a:pPr>
            <a:r>
              <a:rPr lang="en-US" dirty="0">
                <a:solidFill>
                  <a:srgbClr val="262626"/>
                </a:solidFill>
              </a:rPr>
              <a:t>Bu makale, Avrupa ve diğer pazarlardan elde edilen performans verilerini kullanarak, aktif gelir yönetimi ve veriye dayalı fiyatlandırma uygulayan otelleri rakipleriyle karşılaştırmaktadır. Otellerin talebi izlemesi, fiyatlarını stratejik olarak belirlemesi ve sonuçları düzenli olarak gözden geçirmesi durumunda, doluluk oranı, ADR ve RevPAR'daki farklılıkların oda gelirini %15–40 oranında artırabileceğini göstermektedir. İlgili bir Avrupa araştırması, stratejik fiyat konumlandırmasının (ADR) genellikle doluluk oranından daha güçlü bir RevPAR etkeni olduğunu ortaya koymuştur (Loria, 2015).</a:t>
            </a:r>
          </a:p>
        </p:txBody>
      </p:sp>
      <p:sp>
        <p:nvSpPr>
          <p:cNvPr id="13" name="Graphic 4">
            <a:extLst>
              <a:ext uri="{FF2B5EF4-FFF2-40B4-BE49-F238E27FC236}">
                <a16:creationId xmlns:a16="http://schemas.microsoft.com/office/drawing/2014/main" id="{E200C09D-56EB-F47F-5269-45C8E162193C}"/>
              </a:ext>
            </a:extLst>
          </p:cNvPr>
          <p:cNvSpPr/>
          <p:nvPr/>
        </p:nvSpPr>
        <p:spPr>
          <a:xfrm rot="5400000">
            <a:off x="1314218" y="849090"/>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4" name="Graphic 13">
            <a:extLst>
              <a:ext uri="{FF2B5EF4-FFF2-40B4-BE49-F238E27FC236}">
                <a16:creationId xmlns:a16="http://schemas.microsoft.com/office/drawing/2014/main" id="{0E801A63-C4E8-D9D9-495A-791B82EACF28}"/>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8681738" y="0"/>
            <a:ext cx="3531079" cy="1671210"/>
          </a:xfrm>
          <a:prstGeom prst="rect">
            <a:avLst/>
          </a:prstGeom>
        </p:spPr>
      </p:pic>
      <p:pic>
        <p:nvPicPr>
          <p:cNvPr id="15" name="Picture 14" descr="iPhone6_mockup_front_white.png">
            <a:extLst>
              <a:ext uri="{FF2B5EF4-FFF2-40B4-BE49-F238E27FC236}">
                <a16:creationId xmlns:a16="http://schemas.microsoft.com/office/drawing/2014/main" id="{7DA1CCA6-1216-BE19-C4C5-7A0450659E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59292" y="226918"/>
            <a:ext cx="4094254" cy="6404164"/>
          </a:xfrm>
          <a:prstGeom prst="rect">
            <a:avLst/>
          </a:prstGeom>
        </p:spPr>
      </p:pic>
      <p:sp>
        <p:nvSpPr>
          <p:cNvPr id="22" name="TextBox 21">
            <a:extLst>
              <a:ext uri="{FF2B5EF4-FFF2-40B4-BE49-F238E27FC236}">
                <a16:creationId xmlns:a16="http://schemas.microsoft.com/office/drawing/2014/main" id="{A74EB072-1A86-614F-1180-FD570947AD42}"/>
              </a:ext>
            </a:extLst>
          </p:cNvPr>
          <p:cNvSpPr txBox="1"/>
          <p:nvPr/>
        </p:nvSpPr>
        <p:spPr>
          <a:xfrm>
            <a:off x="6820" y="237810"/>
            <a:ext cx="6623206" cy="1508105"/>
          </a:xfrm>
          <a:prstGeom prst="rect">
            <a:avLst/>
          </a:prstGeom>
          <a:noFill/>
        </p:spPr>
        <p:txBody>
          <a:bodyPr wrap="square">
            <a:spAutoFit/>
          </a:bodyPr>
          <a:lstStyle/>
          <a:p>
            <a:pPr algn="ctr">
              <a:lnSpc>
                <a:spcPts val="3580"/>
              </a:lnSpc>
            </a:pPr>
            <a:r>
              <a:rPr lang="en-US" sz="3600" b="1" dirty="0">
                <a:solidFill>
                  <a:schemeClr val="bg1"/>
                </a:solidFill>
              </a:rPr>
              <a:t>Daha Fazla Bilgi: Avrupa Otellerinde Veriye Dayalı Gelir</a:t>
            </a:r>
          </a:p>
          <a:p>
            <a:pPr>
              <a:lnSpc>
                <a:spcPts val="3580"/>
              </a:lnSpc>
            </a:pPr>
            <a:endParaRPr lang="en-US" sz="3400" b="1" dirty="0">
              <a:solidFill>
                <a:schemeClr val="bg1"/>
              </a:solidFill>
              <a:cs typeface="Times New Roman" panose="02020603050405020304" pitchFamily="18" charset="0"/>
            </a:endParaRPr>
          </a:p>
        </p:txBody>
      </p:sp>
      <p:pic>
        <p:nvPicPr>
          <p:cNvPr id="3" name="Picture 2">
            <a:hlinkClick r:id="rId5"/>
            <a:extLst>
              <a:ext uri="{FF2B5EF4-FFF2-40B4-BE49-F238E27FC236}">
                <a16:creationId xmlns:a16="http://schemas.microsoft.com/office/drawing/2014/main" id="{B3D3DE56-1789-17D9-01CA-5BECBF90153C}"/>
              </a:ext>
            </a:extLst>
          </p:cNvPr>
          <p:cNvPicPr>
            <a:picLocks noChangeAspect="1"/>
          </p:cNvPicPr>
          <p:nvPr/>
        </p:nvPicPr>
        <p:blipFill>
          <a:blip r:embed="rId6" cstate="email">
            <a:extLst>
              <a:ext uri="{28A0092B-C50C-407E-A947-70E740481C1C}">
                <a14:useLocalDpi xmlns:a14="http://schemas.microsoft.com/office/drawing/2010/main"/>
              </a:ext>
            </a:extLst>
          </a:blip>
          <a:srcRect r="52361" b="36760"/>
          <a:stretch>
            <a:fillRect/>
          </a:stretch>
        </p:blipFill>
        <p:spPr>
          <a:xfrm>
            <a:off x="8449967" y="1226634"/>
            <a:ext cx="2469500" cy="4382011"/>
          </a:xfrm>
          <a:prstGeom prst="rect">
            <a:avLst/>
          </a:prstGeom>
        </p:spPr>
      </p:pic>
      <p:grpSp>
        <p:nvGrpSpPr>
          <p:cNvPr id="6" name="Group 5">
            <a:extLst>
              <a:ext uri="{FF2B5EF4-FFF2-40B4-BE49-F238E27FC236}">
                <a16:creationId xmlns:a16="http://schemas.microsoft.com/office/drawing/2014/main" id="{2F2D69B5-4E21-CE9E-D2E7-FF579445BC4B}"/>
              </a:ext>
            </a:extLst>
          </p:cNvPr>
          <p:cNvGrpSpPr/>
          <p:nvPr/>
        </p:nvGrpSpPr>
        <p:grpSpPr>
          <a:xfrm rot="21145702">
            <a:off x="10430355" y="3252971"/>
            <a:ext cx="1456095" cy="1406604"/>
            <a:chOff x="7777737" y="4274827"/>
            <a:chExt cx="1456095" cy="1406604"/>
          </a:xfrm>
        </p:grpSpPr>
        <p:sp>
          <p:nvSpPr>
            <p:cNvPr id="7" name="Oval 6">
              <a:extLst>
                <a:ext uri="{FF2B5EF4-FFF2-40B4-BE49-F238E27FC236}">
                  <a16:creationId xmlns:a16="http://schemas.microsoft.com/office/drawing/2014/main" id="{3B543157-1D7F-6D83-E077-90AE5A45F735}"/>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F5425FE-C98E-AA27-EB70-79C06D33E71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31920002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7475B-BB57-E92F-3252-833F3B748C5B}"/>
            </a:ext>
          </a:extLst>
        </p:cNvPr>
        <p:cNvGrpSpPr/>
        <p:nvPr/>
      </p:nvGrpSpPr>
      <p:grpSpPr>
        <a:xfrm>
          <a:off x="0" y="0"/>
          <a:ext cx="0" cy="0"/>
          <a:chOff x="0" y="0"/>
          <a:chExt cx="0" cy="0"/>
        </a:xfrm>
      </p:grpSpPr>
      <p:sp>
        <p:nvSpPr>
          <p:cNvPr id="14" name="Text Placeholder 11">
            <a:extLst>
              <a:ext uri="{FF2B5EF4-FFF2-40B4-BE49-F238E27FC236}">
                <a16:creationId xmlns:a16="http://schemas.microsoft.com/office/drawing/2014/main" id="{A8F1CA95-941E-C94D-DE3A-58392D6654E6}"/>
              </a:ext>
            </a:extLst>
          </p:cNvPr>
          <p:cNvSpPr txBox="1">
            <a:spLocks/>
          </p:cNvSpPr>
          <p:nvPr/>
        </p:nvSpPr>
        <p:spPr>
          <a:xfrm>
            <a:off x="-27709" y="161070"/>
            <a:ext cx="359155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Grup Etkinliği: Bütünleşik Karar Senaryosu</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5" name="Straight Connector 14">
            <a:extLst>
              <a:ext uri="{FF2B5EF4-FFF2-40B4-BE49-F238E27FC236}">
                <a16:creationId xmlns:a16="http://schemas.microsoft.com/office/drawing/2014/main" id="{34E68E55-1B5D-D9B8-6E9D-10693D4017A3}"/>
              </a:ext>
            </a:extLst>
          </p:cNvPr>
          <p:cNvCxnSpPr>
            <a:cxnSpLocks/>
          </p:cNvCxnSpPr>
          <p:nvPr/>
        </p:nvCxnSpPr>
        <p:spPr>
          <a:xfrm>
            <a:off x="-27709" y="1699077"/>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6" name="TextBox 97">
            <a:extLst>
              <a:ext uri="{FF2B5EF4-FFF2-40B4-BE49-F238E27FC236}">
                <a16:creationId xmlns:a16="http://schemas.microsoft.com/office/drawing/2014/main" id="{8E501615-C084-6860-E7E0-B7EBB23049A2}"/>
              </a:ext>
            </a:extLst>
          </p:cNvPr>
          <p:cNvSpPr txBox="1"/>
          <p:nvPr/>
        </p:nvSpPr>
        <p:spPr>
          <a:xfrm>
            <a:off x="184930" y="1955709"/>
            <a:ext cx="3889986" cy="2886303"/>
          </a:xfrm>
          <a:prstGeom prst="rect">
            <a:avLst/>
          </a:prstGeom>
          <a:solidFill>
            <a:schemeClr val="bg1"/>
          </a:solidFill>
        </p:spPr>
        <p:txBody>
          <a:bodyPr wrap="square">
            <a:spAutoFit/>
          </a:bodyPr>
          <a:lstStyle/>
          <a:p>
            <a:pPr>
              <a:lnSpc>
                <a:spcPts val="2140"/>
              </a:lnSpc>
              <a:defRPr/>
            </a:pPr>
            <a:r>
              <a:rPr lang="tr-TR" sz="2000" noProof="1">
                <a:solidFill>
                  <a:srgbClr val="262626"/>
                </a:solidFill>
              </a:rPr>
              <a:t>Ekibiniz aşağıdakileri içeren 7 günlük bir veri seti alır:</a:t>
            </a:r>
          </a:p>
          <a:p>
            <a:pPr>
              <a:defRPr/>
            </a:pPr>
            <a:endParaRPr lang="tr-TR" sz="800" noProof="1">
              <a:solidFill>
                <a:srgbClr val="262626"/>
              </a:solidFill>
            </a:endParaRPr>
          </a:p>
          <a:p>
            <a:pPr marL="285750" indent="-285750">
              <a:lnSpc>
                <a:spcPts val="2140"/>
              </a:lnSpc>
              <a:buClr>
                <a:srgbClr val="62A844"/>
              </a:buClr>
              <a:buFont typeface="Arial" panose="020B0604020202020204" pitchFamily="34" charset="0"/>
              <a:buChar char="•"/>
              <a:defRPr/>
            </a:pPr>
            <a:r>
              <a:rPr lang="tr-TR" sz="2000" noProof="1">
                <a:solidFill>
                  <a:srgbClr val="262626"/>
                </a:solidFill>
              </a:rPr>
              <a:t>Oda KPI'ları (doluluk oranı, ADR, RevPAR)</a:t>
            </a:r>
          </a:p>
          <a:p>
            <a:pPr marL="285750" indent="-285750">
              <a:lnSpc>
                <a:spcPts val="2140"/>
              </a:lnSpc>
              <a:buClr>
                <a:srgbClr val="62A844"/>
              </a:buClr>
              <a:buFont typeface="Arial" panose="020B0604020202020204" pitchFamily="34" charset="0"/>
              <a:buChar char="•"/>
              <a:defRPr/>
            </a:pPr>
            <a:r>
              <a:rPr lang="tr-TR" sz="2000" noProof="1">
                <a:solidFill>
                  <a:srgbClr val="262626"/>
                </a:solidFill>
              </a:rPr>
              <a:t>Restoran müşteri sayısı ve ortalama harcama</a:t>
            </a:r>
          </a:p>
          <a:p>
            <a:pPr marL="285750" indent="-285750">
              <a:lnSpc>
                <a:spcPts val="2140"/>
              </a:lnSpc>
              <a:buClr>
                <a:srgbClr val="62A844"/>
              </a:buClr>
              <a:buFont typeface="Arial" panose="020B0604020202020204" pitchFamily="34" charset="0"/>
              <a:buChar char="•"/>
              <a:defRPr/>
            </a:pPr>
            <a:r>
              <a:rPr lang="tr-TR" sz="2000" noProof="1">
                <a:solidFill>
                  <a:srgbClr val="262626"/>
                </a:solidFill>
              </a:rPr>
              <a:t>Departmanlara göre çalışma saatleri</a:t>
            </a:r>
          </a:p>
          <a:p>
            <a:pPr marL="285750" indent="-285750">
              <a:lnSpc>
                <a:spcPts val="2140"/>
              </a:lnSpc>
              <a:buClr>
                <a:srgbClr val="62A844"/>
              </a:buClr>
              <a:buFont typeface="Arial" panose="020B0604020202020204" pitchFamily="34" charset="0"/>
              <a:buChar char="•"/>
              <a:defRPr/>
            </a:pPr>
            <a:r>
              <a:rPr lang="tr-TR" sz="2000" noProof="1">
                <a:solidFill>
                  <a:srgbClr val="262626"/>
                </a:solidFill>
              </a:rPr>
              <a:t>Kişi başına gıda israfı (gram)</a:t>
            </a:r>
          </a:p>
          <a:p>
            <a:pPr>
              <a:lnSpc>
                <a:spcPts val="2140"/>
              </a:lnSpc>
              <a:defRPr/>
            </a:pPr>
            <a:endParaRPr lang="en-US" sz="2000" baseline="30000" dirty="0">
              <a:solidFill>
                <a:srgbClr val="262626"/>
              </a:solidFill>
              <a:latin typeface="+mj-lt"/>
              <a:ea typeface="Roboto Cn" pitchFamily="2" charset="0"/>
            </a:endParaRPr>
          </a:p>
        </p:txBody>
      </p:sp>
      <p:sp>
        <p:nvSpPr>
          <p:cNvPr id="17" name="TextBox 34">
            <a:extLst>
              <a:ext uri="{FF2B5EF4-FFF2-40B4-BE49-F238E27FC236}">
                <a16:creationId xmlns:a16="http://schemas.microsoft.com/office/drawing/2014/main" id="{33F42BCD-6661-BD11-32AD-E5DB0596B81C}"/>
              </a:ext>
            </a:extLst>
          </p:cNvPr>
          <p:cNvSpPr txBox="1"/>
          <p:nvPr/>
        </p:nvSpPr>
        <p:spPr>
          <a:xfrm>
            <a:off x="7011599" y="5256204"/>
            <a:ext cx="4456174" cy="1310615"/>
          </a:xfrm>
          <a:prstGeom prst="rect">
            <a:avLst/>
          </a:prstGeom>
          <a:noFill/>
        </p:spPr>
        <p:txBody>
          <a:bodyPr wrap="square" numCol="1" spcCol="216000">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342900" indent="-342900">
              <a:lnSpc>
                <a:spcPts val="1940"/>
              </a:lnSpc>
              <a:buClr>
                <a:srgbClr val="EABB22"/>
              </a:buClr>
            </a:pPr>
            <a:r>
              <a:rPr lang="tr-TR" sz="1800" noProof="1">
                <a:solidFill>
                  <a:srgbClr val="262626"/>
                </a:solidFill>
                <a:latin typeface="Calibri" panose="020F0502020204030204" pitchFamily="34" charset="0"/>
                <a:cs typeface="Calibri" panose="020F0502020204030204" pitchFamily="34" charset="0"/>
              </a:rPr>
              <a:t>Hangi seçeneği seçtiğiniz</a:t>
            </a:r>
          </a:p>
          <a:p>
            <a:pPr marL="342900" indent="-342900">
              <a:lnSpc>
                <a:spcPts val="1940"/>
              </a:lnSpc>
              <a:buClr>
                <a:srgbClr val="EABB22"/>
              </a:buClr>
            </a:pPr>
            <a:r>
              <a:rPr lang="tr-TR" sz="1800" noProof="1">
                <a:solidFill>
                  <a:srgbClr val="262626"/>
                </a:solidFill>
                <a:latin typeface="Calibri" panose="020F0502020204030204" pitchFamily="34" charset="0"/>
                <a:cs typeface="Calibri" panose="020F0502020204030204" pitchFamily="34" charset="0"/>
              </a:rPr>
              <a:t>Bunu destekleyen ana rakamlar</a:t>
            </a:r>
          </a:p>
          <a:p>
            <a:pPr marL="342900" indent="-342900">
              <a:lnSpc>
                <a:spcPts val="1940"/>
              </a:lnSpc>
              <a:buClr>
                <a:srgbClr val="EABB22"/>
              </a:buClr>
            </a:pPr>
            <a:r>
              <a:rPr lang="tr-TR" sz="1800" noProof="1">
                <a:solidFill>
                  <a:srgbClr val="262626"/>
                </a:solidFill>
                <a:latin typeface="Calibri" panose="020F0502020204030204" pitchFamily="34" charset="0"/>
                <a:cs typeface="Calibri" panose="020F0502020204030204" pitchFamily="34" charset="0"/>
              </a:rPr>
              <a:t>Yöneticilerin bilmesi gereken bir risk veya varsayım (</a:t>
            </a:r>
            <a:r>
              <a:rPr lang="tr-TR" sz="1800" i="1" noProof="1">
                <a:solidFill>
                  <a:srgbClr val="262626"/>
                </a:solidFill>
                <a:latin typeface="Calibri" panose="020F0502020204030204" pitchFamily="34" charset="0"/>
                <a:cs typeface="Calibri" panose="020F0502020204030204" pitchFamily="34" charset="0"/>
              </a:rPr>
              <a:t>IFWC, 2022; STR, 2024'e göre)</a:t>
            </a:r>
          </a:p>
          <a:p>
            <a:pPr marL="342900" indent="-342900">
              <a:lnSpc>
                <a:spcPts val="1940"/>
              </a:lnSpc>
              <a:buClr>
                <a:srgbClr val="EABB22"/>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8" name="TextBox 35">
            <a:extLst>
              <a:ext uri="{FF2B5EF4-FFF2-40B4-BE49-F238E27FC236}">
                <a16:creationId xmlns:a16="http://schemas.microsoft.com/office/drawing/2014/main" id="{15845D36-27B0-05B4-43DF-EB9C44005393}"/>
              </a:ext>
            </a:extLst>
          </p:cNvPr>
          <p:cNvSpPr txBox="1"/>
          <p:nvPr/>
        </p:nvSpPr>
        <p:spPr>
          <a:xfrm>
            <a:off x="7021002" y="2378488"/>
            <a:ext cx="4932755" cy="439992"/>
          </a:xfrm>
          <a:prstGeom prst="rect">
            <a:avLst/>
          </a:prstGeom>
          <a:noFill/>
        </p:spPr>
        <p:txBody>
          <a:bodyPr wrap="square">
            <a:spAutoFit/>
          </a:bodyPr>
          <a:lstStyle/>
          <a:p>
            <a:pPr>
              <a:lnSpc>
                <a:spcPts val="2720"/>
              </a:lnSpc>
              <a:defRPr/>
            </a:pPr>
            <a:r>
              <a:rPr lang="en-US" sz="2600" b="1" dirty="0">
                <a:solidFill>
                  <a:srgbClr val="62A844"/>
                </a:solidFill>
                <a:latin typeface="Calibri" panose="020F0502020204030204" pitchFamily="34" charset="0"/>
                <a:ea typeface="Roboto Cn" pitchFamily="2" charset="0"/>
                <a:cs typeface="Calibri" panose="020F0502020204030204" pitchFamily="34" charset="0"/>
              </a:rPr>
              <a:t>İki "Ya Eğer" Seçeneği Tasarlayın</a:t>
            </a:r>
          </a:p>
        </p:txBody>
      </p:sp>
      <p:sp>
        <p:nvSpPr>
          <p:cNvPr id="19" name="TextBox 37">
            <a:extLst>
              <a:ext uri="{FF2B5EF4-FFF2-40B4-BE49-F238E27FC236}">
                <a16:creationId xmlns:a16="http://schemas.microsoft.com/office/drawing/2014/main" id="{0A18D5A1-22C9-075A-52AF-C0FC0C365E4D}"/>
              </a:ext>
            </a:extLst>
          </p:cNvPr>
          <p:cNvSpPr txBox="1"/>
          <p:nvPr/>
        </p:nvSpPr>
        <p:spPr>
          <a:xfrm>
            <a:off x="7011599" y="2988560"/>
            <a:ext cx="4855152" cy="1066959"/>
          </a:xfrm>
          <a:prstGeom prst="rect">
            <a:avLst/>
          </a:prstGeom>
          <a:noFill/>
        </p:spPr>
        <p:txBody>
          <a:bodyPr wrap="square" numCol="1" spcCol="216000">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62A844"/>
              </a:buClr>
              <a:buNone/>
            </a:pPr>
            <a:r>
              <a:rPr lang="en-US" sz="1800" b="1" dirty="0">
                <a:solidFill>
                  <a:srgbClr val="262626"/>
                </a:solidFill>
                <a:latin typeface="Calibri" panose="020F0502020204030204" pitchFamily="34" charset="0"/>
                <a:cs typeface="Calibri" panose="020F0502020204030204" pitchFamily="34" charset="0"/>
              </a:rPr>
              <a:t>Hesap tablonuzda şunları test edin:</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Seçenek A: Hafta ortası paketi</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Seçenek B: Vardiya değişikliği veya yeni porsiyonlama kuralı</a:t>
            </a:r>
          </a:p>
          <a:p>
            <a:pPr marL="0" indent="0">
              <a:lnSpc>
                <a:spcPts val="1940"/>
              </a:lnSpc>
              <a:buClr>
                <a:srgbClr val="62A844"/>
              </a:buClr>
              <a:buNone/>
            </a:pPr>
            <a:endParaRPr lang="en-US" sz="1800" dirty="0">
              <a:solidFill>
                <a:srgbClr val="262626"/>
              </a:solidFill>
              <a:latin typeface="Calibri" panose="020F0502020204030204" pitchFamily="34" charset="0"/>
              <a:cs typeface="Calibri" panose="020F0502020204030204" pitchFamily="34" charset="0"/>
            </a:endParaRPr>
          </a:p>
        </p:txBody>
      </p:sp>
      <p:sp>
        <p:nvSpPr>
          <p:cNvPr id="20" name="TextBox 39">
            <a:extLst>
              <a:ext uri="{FF2B5EF4-FFF2-40B4-BE49-F238E27FC236}">
                <a16:creationId xmlns:a16="http://schemas.microsoft.com/office/drawing/2014/main" id="{9DE48BE2-FEEF-0E7D-C1B5-D6DA5888C063}"/>
              </a:ext>
            </a:extLst>
          </p:cNvPr>
          <p:cNvSpPr txBox="1"/>
          <p:nvPr/>
        </p:nvSpPr>
        <p:spPr>
          <a:xfrm>
            <a:off x="7011599" y="4365848"/>
            <a:ext cx="4951562" cy="439992"/>
          </a:xfrm>
          <a:prstGeom prst="rect">
            <a:avLst/>
          </a:prstGeom>
          <a:noFill/>
        </p:spPr>
        <p:txBody>
          <a:bodyPr wrap="square">
            <a:spAutoFit/>
          </a:bodyPr>
          <a:lstStyle/>
          <a:p>
            <a:pPr>
              <a:lnSpc>
                <a:spcPts val="272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Bir Tavsiye </a:t>
            </a:r>
            <a:r>
              <a:rPr lang="en-US" sz="2600" b="1" dirty="0" err="1">
                <a:solidFill>
                  <a:srgbClr val="EABB22"/>
                </a:solidFill>
                <a:latin typeface="Calibri" panose="020F0502020204030204" pitchFamily="34" charset="0"/>
                <a:ea typeface="Roboto Cn" pitchFamily="2" charset="0"/>
                <a:cs typeface="Calibri" panose="020F0502020204030204" pitchFamily="34" charset="0"/>
              </a:rPr>
              <a:t>Hazırlayın</a:t>
            </a:r>
            <a:r>
              <a:rPr lang="en-US" sz="2600" b="1" dirty="0">
                <a:solidFill>
                  <a:srgbClr val="EABB22"/>
                </a:solidFill>
                <a:latin typeface="Calibri" panose="020F0502020204030204" pitchFamily="34" charset="0"/>
                <a:ea typeface="Roboto Cn" pitchFamily="2" charset="0"/>
                <a:cs typeface="Calibri" panose="020F0502020204030204" pitchFamily="34" charset="0"/>
              </a:rPr>
              <a:t> </a:t>
            </a:r>
            <a:r>
              <a:rPr lang="en-US" sz="2200" dirty="0">
                <a:solidFill>
                  <a:srgbClr val="EABB22"/>
                </a:solidFill>
                <a:latin typeface="Calibri" panose="020F0502020204030204" pitchFamily="34" charset="0"/>
                <a:ea typeface="Roboto Cn" pitchFamily="2" charset="0"/>
                <a:cs typeface="Calibri" panose="020F0502020204030204" pitchFamily="34" charset="0"/>
              </a:rPr>
              <a:t>(3–4 Cümle)</a:t>
            </a:r>
          </a:p>
        </p:txBody>
      </p:sp>
      <p:grpSp>
        <p:nvGrpSpPr>
          <p:cNvPr id="37" name="Group 36">
            <a:extLst>
              <a:ext uri="{FF2B5EF4-FFF2-40B4-BE49-F238E27FC236}">
                <a16:creationId xmlns:a16="http://schemas.microsoft.com/office/drawing/2014/main" id="{671E4F8C-0CD3-FC1C-DABC-D1B1F2B92B7E}"/>
              </a:ext>
            </a:extLst>
          </p:cNvPr>
          <p:cNvGrpSpPr/>
          <p:nvPr/>
        </p:nvGrpSpPr>
        <p:grpSpPr>
          <a:xfrm>
            <a:off x="4406582" y="491403"/>
            <a:ext cx="7110260" cy="5826345"/>
            <a:chOff x="4285715" y="386543"/>
            <a:chExt cx="7382313" cy="6049273"/>
          </a:xfrm>
        </p:grpSpPr>
        <p:grpSp>
          <p:nvGrpSpPr>
            <p:cNvPr id="2" name="Gruppieren 30">
              <a:extLst>
                <a:ext uri="{FF2B5EF4-FFF2-40B4-BE49-F238E27FC236}">
                  <a16:creationId xmlns:a16="http://schemas.microsoft.com/office/drawing/2014/main" id="{9BB5C6D0-BBF7-0A1B-70DE-04B0391D6B4B}"/>
                </a:ext>
              </a:extLst>
            </p:cNvPr>
            <p:cNvGrpSpPr/>
            <p:nvPr/>
          </p:nvGrpSpPr>
          <p:grpSpPr>
            <a:xfrm>
              <a:off x="4285715" y="386543"/>
              <a:ext cx="2506690" cy="6049273"/>
              <a:chOff x="9515475" y="838200"/>
              <a:chExt cx="4584700" cy="12065000"/>
            </a:xfrm>
          </p:grpSpPr>
          <p:sp>
            <p:nvSpPr>
              <p:cNvPr id="3" name="Oval 10">
                <a:extLst>
                  <a:ext uri="{FF2B5EF4-FFF2-40B4-BE49-F238E27FC236}">
                    <a16:creationId xmlns:a16="http://schemas.microsoft.com/office/drawing/2014/main" id="{9E5681B9-8C7B-F97B-5BBC-D6B13F218C73}"/>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9" name="Oval 14">
                <a:extLst>
                  <a:ext uri="{FF2B5EF4-FFF2-40B4-BE49-F238E27FC236}">
                    <a16:creationId xmlns:a16="http://schemas.microsoft.com/office/drawing/2014/main" id="{399F40BA-9234-B5EE-BFDE-FDDC01BC01B5}"/>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0" name="Oval 3">
                <a:extLst>
                  <a:ext uri="{FF2B5EF4-FFF2-40B4-BE49-F238E27FC236}">
                    <a16:creationId xmlns:a16="http://schemas.microsoft.com/office/drawing/2014/main" id="{622D5C5B-9A43-7187-FDCA-1C28FAA3C782}"/>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 name="Freeform: Shape 8">
                <a:extLst>
                  <a:ext uri="{FF2B5EF4-FFF2-40B4-BE49-F238E27FC236}">
                    <a16:creationId xmlns:a16="http://schemas.microsoft.com/office/drawing/2014/main" id="{AE35DB63-171B-45D7-2341-7522F44DC742}"/>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 name="Freeform: Shape 11">
                <a:extLst>
                  <a:ext uri="{FF2B5EF4-FFF2-40B4-BE49-F238E27FC236}">
                    <a16:creationId xmlns:a16="http://schemas.microsoft.com/office/drawing/2014/main" id="{7B6497F9-8F80-B205-6357-7B4B7D5E0A03}"/>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 name="Freeform: Shape 15">
                <a:extLst>
                  <a:ext uri="{FF2B5EF4-FFF2-40B4-BE49-F238E27FC236}">
                    <a16:creationId xmlns:a16="http://schemas.microsoft.com/office/drawing/2014/main" id="{A01C4EEA-DDD4-CA53-AC8F-51A10187F74C}"/>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cxnSp>
          <p:nvCxnSpPr>
            <p:cNvPr id="22" name="Straight Connector 33">
              <a:extLst>
                <a:ext uri="{FF2B5EF4-FFF2-40B4-BE49-F238E27FC236}">
                  <a16:creationId xmlns:a16="http://schemas.microsoft.com/office/drawing/2014/main" id="{E4E115AA-111A-C846-B8EE-6769CD4C921A}"/>
                </a:ext>
              </a:extLst>
            </p:cNvPr>
            <p:cNvCxnSpPr>
              <a:cxnSpLocks/>
            </p:cNvCxnSpPr>
            <p:nvPr/>
          </p:nvCxnSpPr>
          <p:spPr>
            <a:xfrm>
              <a:off x="5800028" y="3010135"/>
              <a:ext cx="58680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E405A29-73CB-A57A-9D75-A71207DA7F97}"/>
                </a:ext>
              </a:extLst>
            </p:cNvPr>
            <p:cNvCxnSpPr>
              <a:cxnSpLocks/>
            </p:cNvCxnSpPr>
            <p:nvPr/>
          </p:nvCxnSpPr>
          <p:spPr>
            <a:xfrm>
              <a:off x="6643442" y="1131091"/>
              <a:ext cx="4973640"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97442C4-D212-2064-0F93-E3D5757304C9}"/>
                </a:ext>
              </a:extLst>
            </p:cNvPr>
            <p:cNvCxnSpPr>
              <a:cxnSpLocks/>
            </p:cNvCxnSpPr>
            <p:nvPr/>
          </p:nvCxnSpPr>
          <p:spPr>
            <a:xfrm>
              <a:off x="6755070" y="5043781"/>
              <a:ext cx="4899957"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25" name="Oval 9">
              <a:extLst>
                <a:ext uri="{FF2B5EF4-FFF2-40B4-BE49-F238E27FC236}">
                  <a16:creationId xmlns:a16="http://schemas.microsoft.com/office/drawing/2014/main" id="{D9A7FF01-A552-6C21-CD0F-5A4C1B2CEEE1}"/>
                </a:ext>
              </a:extLst>
            </p:cNvPr>
            <p:cNvSpPr/>
            <p:nvPr/>
          </p:nvSpPr>
          <p:spPr>
            <a:xfrm>
              <a:off x="4735321" y="78850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6" name="Oval 16">
              <a:extLst>
                <a:ext uri="{FF2B5EF4-FFF2-40B4-BE49-F238E27FC236}">
                  <a16:creationId xmlns:a16="http://schemas.microsoft.com/office/drawing/2014/main" id="{D272FEF0-758A-D8D5-F80D-710F91F03FD1}"/>
                </a:ext>
              </a:extLst>
            </p:cNvPr>
            <p:cNvSpPr/>
            <p:nvPr/>
          </p:nvSpPr>
          <p:spPr>
            <a:xfrm>
              <a:off x="4735321" y="4550194"/>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Oval 12">
              <a:extLst>
                <a:ext uri="{FF2B5EF4-FFF2-40B4-BE49-F238E27FC236}">
                  <a16:creationId xmlns:a16="http://schemas.microsoft.com/office/drawing/2014/main" id="{7FCEE433-36F7-A73A-7F73-8CAC0BF892B2}"/>
                </a:ext>
              </a:extLst>
            </p:cNvPr>
            <p:cNvSpPr/>
            <p:nvPr/>
          </p:nvSpPr>
          <p:spPr>
            <a:xfrm flipH="1">
              <a:off x="4735321" y="266457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TextBox 19">
              <a:extLst>
                <a:ext uri="{FF2B5EF4-FFF2-40B4-BE49-F238E27FC236}">
                  <a16:creationId xmlns:a16="http://schemas.microsoft.com/office/drawing/2014/main" id="{ADDECFC5-04AC-9209-CE8C-C09F7EFF1B5F}"/>
                </a:ext>
              </a:extLst>
            </p:cNvPr>
            <p:cNvSpPr txBox="1"/>
            <p:nvPr/>
          </p:nvSpPr>
          <p:spPr bwMode="auto">
            <a:xfrm>
              <a:off x="4735322" y="1137977"/>
              <a:ext cx="1607476" cy="135435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29" name="TextBox 23">
              <a:extLst>
                <a:ext uri="{FF2B5EF4-FFF2-40B4-BE49-F238E27FC236}">
                  <a16:creationId xmlns:a16="http://schemas.microsoft.com/office/drawing/2014/main" id="{8BC9F48A-76AE-D748-74E6-A1A9F5FEBD03}"/>
                </a:ext>
              </a:extLst>
            </p:cNvPr>
            <p:cNvSpPr txBox="1"/>
            <p:nvPr/>
          </p:nvSpPr>
          <p:spPr bwMode="auto">
            <a:xfrm>
              <a:off x="4779588" y="3029171"/>
              <a:ext cx="1617891" cy="1245555"/>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30" name="TextBox 29">
              <a:extLst>
                <a:ext uri="{FF2B5EF4-FFF2-40B4-BE49-F238E27FC236}">
                  <a16:creationId xmlns:a16="http://schemas.microsoft.com/office/drawing/2014/main" id="{830A7EA3-0924-3206-A8EE-7E19234F7EED}"/>
                </a:ext>
              </a:extLst>
            </p:cNvPr>
            <p:cNvSpPr txBox="1"/>
            <p:nvPr/>
          </p:nvSpPr>
          <p:spPr bwMode="auto">
            <a:xfrm>
              <a:off x="4735322" y="4920365"/>
              <a:ext cx="1553660" cy="1295034"/>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31" name="TextBox 36">
            <a:extLst>
              <a:ext uri="{FF2B5EF4-FFF2-40B4-BE49-F238E27FC236}">
                <a16:creationId xmlns:a16="http://schemas.microsoft.com/office/drawing/2014/main" id="{F004C3B7-0FB6-CE9D-7223-FF8058383269}"/>
              </a:ext>
            </a:extLst>
          </p:cNvPr>
          <p:cNvSpPr txBox="1"/>
          <p:nvPr/>
        </p:nvSpPr>
        <p:spPr>
          <a:xfrm>
            <a:off x="7011599" y="1322336"/>
            <a:ext cx="4673499" cy="823302"/>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0289AE"/>
              </a:buClr>
            </a:pPr>
            <a:r>
              <a:rPr lang="tr-TR" sz="1800" noProof="1">
                <a:solidFill>
                  <a:srgbClr val="262626"/>
                </a:solidFill>
                <a:latin typeface="Calibri" panose="020F0502020204030204" pitchFamily="34" charset="0"/>
                <a:cs typeface="Calibri" panose="020F0502020204030204" pitchFamily="34" charset="0"/>
              </a:rPr>
              <a:t>Örnekler: Hafta ortası RevPAR'ın zayıf olması, Pazar brunch'ında yüksek israf</a:t>
            </a:r>
          </a:p>
          <a:p>
            <a:pPr>
              <a:lnSpc>
                <a:spcPts val="19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32" name="TextBox 38">
            <a:extLst>
              <a:ext uri="{FF2B5EF4-FFF2-40B4-BE49-F238E27FC236}">
                <a16:creationId xmlns:a16="http://schemas.microsoft.com/office/drawing/2014/main" id="{CA4106CF-CD81-9C53-2235-D320E5CF7CC5}"/>
              </a:ext>
            </a:extLst>
          </p:cNvPr>
          <p:cNvSpPr txBox="1"/>
          <p:nvPr/>
        </p:nvSpPr>
        <p:spPr>
          <a:xfrm>
            <a:off x="7011599" y="678188"/>
            <a:ext cx="4320000" cy="439992"/>
          </a:xfrm>
          <a:prstGeom prst="rect">
            <a:avLst/>
          </a:prstGeom>
          <a:noFill/>
        </p:spPr>
        <p:txBody>
          <a:bodyPr wrap="square">
            <a:spAutoFit/>
          </a:bodyPr>
          <a:lstStyle/>
          <a:p>
            <a:pPr>
              <a:lnSpc>
                <a:spcPts val="2720"/>
              </a:lnSpc>
              <a:defRPr/>
            </a:pPr>
            <a:r>
              <a:rPr lang="en-US" sz="2600" b="1" dirty="0">
                <a:solidFill>
                  <a:srgbClr val="0289AE"/>
                </a:solidFill>
                <a:latin typeface="Calibri" panose="020F0502020204030204" pitchFamily="34" charset="0"/>
                <a:ea typeface="Roboto Cn" pitchFamily="2" charset="0"/>
                <a:cs typeface="Calibri" panose="020F0502020204030204" pitchFamily="34" charset="0"/>
              </a:rPr>
              <a:t>İki Temel Sorunu Belirleyin</a:t>
            </a:r>
          </a:p>
        </p:txBody>
      </p:sp>
      <p:sp>
        <p:nvSpPr>
          <p:cNvPr id="33" name="Rounded Rectangle 32">
            <a:extLst>
              <a:ext uri="{FF2B5EF4-FFF2-40B4-BE49-F238E27FC236}">
                <a16:creationId xmlns:a16="http://schemas.microsoft.com/office/drawing/2014/main" id="{BD8D5F14-9E8D-A76F-7006-0AE3F7297883}"/>
              </a:ext>
            </a:extLst>
          </p:cNvPr>
          <p:cNvSpPr/>
          <p:nvPr/>
        </p:nvSpPr>
        <p:spPr>
          <a:xfrm>
            <a:off x="106413" y="6105453"/>
            <a:ext cx="4775842" cy="44494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D0CB2B49-D501-0A0A-4081-7EEBF3655E67}"/>
              </a:ext>
            </a:extLst>
          </p:cNvPr>
          <p:cNvSpPr txBox="1"/>
          <p:nvPr/>
        </p:nvSpPr>
        <p:spPr>
          <a:xfrm>
            <a:off x="329685" y="622020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35" name="TextBox 34">
            <a:extLst>
              <a:ext uri="{FF2B5EF4-FFF2-40B4-BE49-F238E27FC236}">
                <a16:creationId xmlns:a16="http://schemas.microsoft.com/office/drawing/2014/main" id="{C365BE6E-1151-6FC8-321F-6FE6BE77DED9}"/>
              </a:ext>
            </a:extLst>
          </p:cNvPr>
          <p:cNvSpPr txBox="1"/>
          <p:nvPr/>
        </p:nvSpPr>
        <p:spPr>
          <a:xfrm>
            <a:off x="1122219" y="6235341"/>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8487DDD0-B308-6B84-F04A-2158BF7FF4EA}"/>
              </a:ext>
            </a:extLst>
          </p:cNvPr>
          <p:cNvSpPr txBox="1"/>
          <p:nvPr/>
        </p:nvSpPr>
        <p:spPr>
          <a:xfrm>
            <a:off x="1678247" y="6235341"/>
            <a:ext cx="349200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Yeşil ve Dijital Dönüşüme Öncülük Etmek</a:t>
            </a:r>
          </a:p>
        </p:txBody>
      </p:sp>
    </p:spTree>
    <p:extLst>
      <p:ext uri="{BB962C8B-B14F-4D97-AF65-F5344CB8AC3E}">
        <p14:creationId xmlns:p14="http://schemas.microsoft.com/office/powerpoint/2010/main" val="32412705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7888B-87CC-F4F7-CB71-2DF54039814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B708CBE-D81A-EC08-2430-506248F89378}"/>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D54EB5E4-1646-112E-EB3B-0B6FC308D3FE}"/>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9" name="Text Placeholder 11">
            <a:extLst>
              <a:ext uri="{FF2B5EF4-FFF2-40B4-BE49-F238E27FC236}">
                <a16:creationId xmlns:a16="http://schemas.microsoft.com/office/drawing/2014/main" id="{EC05D0CF-89F4-3E96-2498-1588891CF81F}"/>
              </a:ext>
            </a:extLst>
          </p:cNvPr>
          <p:cNvSpPr txBox="1">
            <a:spLocks/>
          </p:cNvSpPr>
          <p:nvPr/>
        </p:nvSpPr>
        <p:spPr>
          <a:xfrm>
            <a:off x="429115" y="341940"/>
            <a:ext cx="637390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Verilere Dayalı Tavsiyelerin İletilmesi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0" name="Straight Connector 9">
            <a:extLst>
              <a:ext uri="{FF2B5EF4-FFF2-40B4-BE49-F238E27FC236}">
                <a16:creationId xmlns:a16="http://schemas.microsoft.com/office/drawing/2014/main" id="{1CEFF4B5-F995-BAB6-D78C-AC3E39AD3D43}"/>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30">
            <a:extLst>
              <a:ext uri="{FF2B5EF4-FFF2-40B4-BE49-F238E27FC236}">
                <a16:creationId xmlns:a16="http://schemas.microsoft.com/office/drawing/2014/main" id="{F55F92E2-6757-43C0-7F83-E554FEBBB430}"/>
              </a:ext>
            </a:extLst>
          </p:cNvPr>
          <p:cNvSpPr/>
          <p:nvPr/>
        </p:nvSpPr>
        <p:spPr>
          <a:xfrm flipH="1">
            <a:off x="429115" y="1593761"/>
            <a:ext cx="3173906" cy="2247154"/>
          </a:xfrm>
          <a:prstGeom prst="rect">
            <a:avLst/>
          </a:prstGeom>
        </p:spPr>
        <p:txBody>
          <a:bodyPr wrap="square">
            <a:spAutoFit/>
          </a:bodyPr>
          <a:lstStyle/>
          <a:p>
            <a:pPr>
              <a:lnSpc>
                <a:spcPts val="2100"/>
              </a:lnSpc>
            </a:pPr>
            <a:r>
              <a:rPr lang="en-US" sz="2000" dirty="0">
                <a:solidFill>
                  <a:srgbClr val="262626"/>
                </a:solidFill>
              </a:rPr>
              <a:t>Karar vericiler nadiren elektronik tablonuzdaki her ayrıntıya ihtiyaç duyar. Onların ihtiyacı olan şey, sorunun</a:t>
            </a:r>
            <a:r>
              <a:rPr lang="en-US" sz="2000" b="1" dirty="0">
                <a:solidFill>
                  <a:srgbClr val="262626"/>
                </a:solidFill>
              </a:rPr>
              <a:t> net </a:t>
            </a:r>
            <a:r>
              <a:rPr lang="en-US" sz="2000" dirty="0">
                <a:solidFill>
                  <a:srgbClr val="262626"/>
                </a:solidFill>
              </a:rPr>
              <a:t>bir şekilde</a:t>
            </a:r>
            <a:r>
              <a:rPr lang="en-US" sz="2000" b="1" dirty="0">
                <a:solidFill>
                  <a:srgbClr val="262626"/>
                </a:solidFill>
              </a:rPr>
              <a:t> ifade </a:t>
            </a:r>
            <a:r>
              <a:rPr lang="en-US" sz="2000" dirty="0">
                <a:solidFill>
                  <a:srgbClr val="262626"/>
                </a:solidFill>
              </a:rPr>
              <a:t>edilmesi, önemli rakamlar ve </a:t>
            </a:r>
            <a:r>
              <a:rPr lang="en-US" sz="2000" b="1" dirty="0">
                <a:solidFill>
                  <a:srgbClr val="262626"/>
                </a:solidFill>
              </a:rPr>
              <a:t>özlü</a:t>
            </a:r>
            <a:r>
              <a:rPr lang="en-US" sz="2000" dirty="0">
                <a:solidFill>
                  <a:srgbClr val="262626"/>
                </a:solidFill>
              </a:rPr>
              <a:t> bir </a:t>
            </a:r>
            <a:r>
              <a:rPr lang="en-US" sz="2000" b="1" dirty="0">
                <a:solidFill>
                  <a:srgbClr val="262626"/>
                </a:solidFill>
              </a:rPr>
              <a:t>öneridir.</a:t>
            </a:r>
          </a:p>
          <a:p>
            <a:pPr>
              <a:lnSpc>
                <a:spcPts val="2100"/>
              </a:lnSpc>
            </a:pPr>
            <a:br>
              <a:rPr lang="en-US" sz="2000" b="1" dirty="0">
                <a:solidFill>
                  <a:srgbClr val="262626"/>
                </a:solidFill>
              </a:rPr>
            </a:br>
            <a:endParaRPr lang="en-US" sz="2000" b="1" dirty="0">
              <a:solidFill>
                <a:srgbClr val="262626"/>
              </a:solidFill>
            </a:endParaRPr>
          </a:p>
        </p:txBody>
      </p:sp>
      <p:pic>
        <p:nvPicPr>
          <p:cNvPr id="12" name="Graphic 11">
            <a:extLst>
              <a:ext uri="{FF2B5EF4-FFF2-40B4-BE49-F238E27FC236}">
                <a16:creationId xmlns:a16="http://schemas.microsoft.com/office/drawing/2014/main" id="{5DFCE77E-D290-034B-81A8-561D0CFC6161}"/>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7106653" y="1"/>
            <a:ext cx="5085347" cy="3235006"/>
          </a:xfrm>
          <a:prstGeom prst="rect">
            <a:avLst/>
          </a:prstGeom>
        </p:spPr>
      </p:pic>
      <p:grpSp>
        <p:nvGrpSpPr>
          <p:cNvPr id="13" name="Graphic 2">
            <a:extLst>
              <a:ext uri="{FF2B5EF4-FFF2-40B4-BE49-F238E27FC236}">
                <a16:creationId xmlns:a16="http://schemas.microsoft.com/office/drawing/2014/main" id="{311F7317-4759-2875-0667-53999C7E4093}"/>
              </a:ext>
            </a:extLst>
          </p:cNvPr>
          <p:cNvGrpSpPr/>
          <p:nvPr/>
        </p:nvGrpSpPr>
        <p:grpSpPr>
          <a:xfrm>
            <a:off x="982442" y="5078708"/>
            <a:ext cx="1198372" cy="1197197"/>
            <a:chOff x="10376768" y="2334933"/>
            <a:chExt cx="920484" cy="919581"/>
          </a:xfrm>
          <a:solidFill>
            <a:schemeClr val="bg1"/>
          </a:solidFill>
        </p:grpSpPr>
        <p:sp>
          <p:nvSpPr>
            <p:cNvPr id="14" name="Freeform 13">
              <a:extLst>
                <a:ext uri="{FF2B5EF4-FFF2-40B4-BE49-F238E27FC236}">
                  <a16:creationId xmlns:a16="http://schemas.microsoft.com/office/drawing/2014/main" id="{4ACEE817-BD23-DEE9-9177-4F002D91E86C}"/>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F12F2D5A-9323-D14A-E9F8-25FF0821FCFB}"/>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6" name="Rounded Rectangle 15">
            <a:extLst>
              <a:ext uri="{FF2B5EF4-FFF2-40B4-BE49-F238E27FC236}">
                <a16:creationId xmlns:a16="http://schemas.microsoft.com/office/drawing/2014/main" id="{180CFB2E-2B50-F953-A04B-708D10923240}"/>
              </a:ext>
            </a:extLst>
          </p:cNvPr>
          <p:cNvSpPr/>
          <p:nvPr/>
        </p:nvSpPr>
        <p:spPr>
          <a:xfrm>
            <a:off x="2961233" y="4762343"/>
            <a:ext cx="8723906" cy="1762685"/>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540AA0D3-70BA-2B5C-D28E-CCF422525540}"/>
              </a:ext>
            </a:extLst>
          </p:cNvPr>
          <p:cNvSpPr/>
          <p:nvPr/>
        </p:nvSpPr>
        <p:spPr>
          <a:xfrm flipH="1">
            <a:off x="3155027" y="4424680"/>
            <a:ext cx="3226374" cy="2392963"/>
          </a:xfrm>
          <a:prstGeom prst="rect">
            <a:avLst/>
          </a:prstGeom>
        </p:spPr>
        <p:txBody>
          <a:bodyPr wrap="square">
            <a:spAutoFit/>
          </a:bodyPr>
          <a:lstStyle/>
          <a:p>
            <a:r>
              <a:rPr lang="en-US" sz="2400" b="1" dirty="0">
                <a:solidFill>
                  <a:schemeClr val="bg1"/>
                </a:solidFill>
                <a:highlight>
                  <a:srgbClr val="0289AE"/>
                </a:highlight>
              </a:rPr>
              <a:t>  ETKİNLİK</a:t>
            </a:r>
            <a:r>
              <a:rPr lang="en-US" sz="2400" b="1" dirty="0">
                <a:solidFill>
                  <a:srgbClr val="0289AE"/>
                </a:solidFill>
                <a:highlight>
                  <a:srgbClr val="0289AE"/>
                </a:highlight>
              </a:rPr>
              <a:t>...:</a:t>
            </a:r>
          </a:p>
          <a:p>
            <a:pPr>
              <a:lnSpc>
                <a:spcPts val="2100"/>
              </a:lnSpc>
            </a:pPr>
            <a:br>
              <a:rPr lang="en-US" sz="800" dirty="0"/>
            </a:br>
            <a:r>
              <a:rPr lang="tr-TR" sz="2000" noProof="1">
                <a:solidFill>
                  <a:srgbClr val="262626"/>
                </a:solidFill>
              </a:rPr>
              <a:t>Üzerinde çalıştığınız senaryoyu kullanarak, hayali bir Genel Müdüre yandakileri içeren </a:t>
            </a:r>
            <a:r>
              <a:rPr lang="tr-TR" sz="2000" b="1" noProof="1">
                <a:solidFill>
                  <a:srgbClr val="262626"/>
                </a:solidFill>
              </a:rPr>
              <a:t>kısa</a:t>
            </a:r>
            <a:r>
              <a:rPr lang="tr-TR" sz="2000" noProof="1">
                <a:solidFill>
                  <a:srgbClr val="262626"/>
                </a:solidFill>
              </a:rPr>
              <a:t> bir </a:t>
            </a:r>
            <a:r>
              <a:rPr lang="tr-TR" sz="2000" b="1" noProof="1">
                <a:solidFill>
                  <a:srgbClr val="262626"/>
                </a:solidFill>
              </a:rPr>
              <a:t>e-posta </a:t>
            </a:r>
            <a:r>
              <a:rPr lang="tr-TR" sz="2000" noProof="1">
                <a:solidFill>
                  <a:srgbClr val="262626"/>
                </a:solidFill>
              </a:rPr>
              <a:t>yazın:</a:t>
            </a:r>
          </a:p>
          <a:p>
            <a:pPr algn="just"/>
            <a:endParaRPr lang="en-US" sz="2000" dirty="0">
              <a:solidFill>
                <a:srgbClr val="262626"/>
              </a:solidFill>
            </a:endParaRPr>
          </a:p>
          <a:p>
            <a:endParaRPr lang="en-US" dirty="0">
              <a:solidFill>
                <a:srgbClr val="262626"/>
              </a:solidFill>
            </a:endParaRPr>
          </a:p>
        </p:txBody>
      </p:sp>
      <p:sp>
        <p:nvSpPr>
          <p:cNvPr id="18" name="Rectangle 30">
            <a:extLst>
              <a:ext uri="{FF2B5EF4-FFF2-40B4-BE49-F238E27FC236}">
                <a16:creationId xmlns:a16="http://schemas.microsoft.com/office/drawing/2014/main" id="{B5470959-09DB-785D-0787-2327B8A62ADD}"/>
              </a:ext>
            </a:extLst>
          </p:cNvPr>
          <p:cNvSpPr/>
          <p:nvPr/>
        </p:nvSpPr>
        <p:spPr>
          <a:xfrm flipH="1">
            <a:off x="3853459" y="1593761"/>
            <a:ext cx="6563756" cy="2462213"/>
          </a:xfrm>
          <a:prstGeom prst="rect">
            <a:avLst/>
          </a:prstGeom>
        </p:spPr>
        <p:txBody>
          <a:bodyPr wrap="square">
            <a:spAutoFit/>
          </a:bodyPr>
          <a:lstStyle/>
          <a:p>
            <a:r>
              <a:rPr lang="en-US" sz="2000" b="1" dirty="0">
                <a:solidFill>
                  <a:srgbClr val="0289AE"/>
                </a:solidFill>
              </a:rPr>
              <a:t>FORMÜL:</a:t>
            </a:r>
          </a:p>
          <a:p>
            <a:endParaRPr lang="en-US" sz="800" dirty="0">
              <a:solidFill>
                <a:srgbClr val="0289AE"/>
              </a:solidFill>
            </a:endParaRPr>
          </a:p>
          <a:p>
            <a:pPr marL="342900" indent="-342900">
              <a:buClr>
                <a:srgbClr val="62A844"/>
              </a:buClr>
              <a:buFont typeface="Arial" panose="020B0604020202020204" pitchFamily="34" charset="0"/>
              <a:buChar char="•"/>
            </a:pPr>
            <a:r>
              <a:rPr lang="en-US" b="1" dirty="0">
                <a:solidFill>
                  <a:srgbClr val="262626"/>
                </a:solidFill>
              </a:rPr>
              <a:t>Durum </a:t>
            </a:r>
            <a:r>
              <a:rPr lang="en-US" dirty="0">
                <a:solidFill>
                  <a:srgbClr val="262626"/>
                </a:solidFill>
              </a:rPr>
              <a:t>– Neler olduğunu açıklayan bir cümle</a:t>
            </a:r>
          </a:p>
          <a:p>
            <a:pPr marL="342900" indent="-342900">
              <a:buClr>
                <a:srgbClr val="62A844"/>
              </a:buClr>
              <a:buFont typeface="Arial" panose="020B0604020202020204" pitchFamily="34" charset="0"/>
              <a:buChar char="•"/>
            </a:pPr>
            <a:r>
              <a:rPr lang="en-US" b="1" dirty="0">
                <a:solidFill>
                  <a:srgbClr val="262626"/>
                </a:solidFill>
              </a:rPr>
              <a:t>Önemli Rakamlar </a:t>
            </a:r>
            <a:r>
              <a:rPr lang="en-US" dirty="0">
                <a:solidFill>
                  <a:srgbClr val="262626"/>
                </a:solidFill>
              </a:rPr>
              <a:t>– Durumu anlatan 2–3 rakam</a:t>
            </a:r>
            <a:br>
              <a:rPr lang="en-US" dirty="0">
                <a:solidFill>
                  <a:srgbClr val="262626"/>
                </a:solidFill>
              </a:rPr>
            </a:br>
            <a:r>
              <a:rPr lang="en-US" i="1" dirty="0">
                <a:solidFill>
                  <a:srgbClr val="262626"/>
                </a:solidFill>
              </a:rPr>
              <a:t>Örnek: "Doluluk oranı %72'den %81'e yükseldi" veya "Kişi başına atık miktarı 140 g'dan 108 g'a düştü"</a:t>
            </a:r>
            <a:endParaRPr lang="en-US" dirty="0">
              <a:solidFill>
                <a:srgbClr val="262626"/>
              </a:solidFill>
            </a:endParaRPr>
          </a:p>
          <a:p>
            <a:pPr marL="342900" indent="-342900">
              <a:buClr>
                <a:srgbClr val="62A844"/>
              </a:buClr>
              <a:buFont typeface="Arial" panose="020B0604020202020204" pitchFamily="34" charset="0"/>
              <a:buChar char="•"/>
            </a:pPr>
            <a:r>
              <a:rPr lang="en-US" b="1" dirty="0">
                <a:solidFill>
                  <a:srgbClr val="262626"/>
                </a:solidFill>
              </a:rPr>
              <a:t>Öneri </a:t>
            </a:r>
            <a:r>
              <a:rPr lang="en-US" dirty="0">
                <a:solidFill>
                  <a:srgbClr val="262626"/>
                </a:solidFill>
              </a:rPr>
              <a:t>– Alınması gereken tek bir net eylem</a:t>
            </a:r>
          </a:p>
          <a:p>
            <a:pPr marL="342900" indent="-342900">
              <a:buClr>
                <a:srgbClr val="62A844"/>
              </a:buClr>
              <a:buFont typeface="Arial" panose="020B0604020202020204" pitchFamily="34" charset="0"/>
              <a:buChar char="•"/>
            </a:pPr>
            <a:r>
              <a:rPr lang="en-US" b="1" dirty="0">
                <a:solidFill>
                  <a:srgbClr val="262626"/>
                </a:solidFill>
              </a:rPr>
              <a:t>Varsayım </a:t>
            </a:r>
            <a:r>
              <a:rPr lang="en-US" dirty="0">
                <a:solidFill>
                  <a:srgbClr val="262626"/>
                </a:solidFill>
              </a:rPr>
              <a:t>– Doğru olduğunu varsaydığınız bir şey</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19" name="Rounded Rectangle 18">
            <a:extLst>
              <a:ext uri="{FF2B5EF4-FFF2-40B4-BE49-F238E27FC236}">
                <a16:creationId xmlns:a16="http://schemas.microsoft.com/office/drawing/2014/main" id="{D84007B7-6128-CBF4-C0B6-DD28B2052F5F}"/>
              </a:ext>
            </a:extLst>
          </p:cNvPr>
          <p:cNvSpPr/>
          <p:nvPr/>
        </p:nvSpPr>
        <p:spPr>
          <a:xfrm>
            <a:off x="7352873" y="3949148"/>
            <a:ext cx="4521075" cy="451841"/>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72F87078-FE06-5DA4-D08D-2E4886E30B1B}"/>
              </a:ext>
            </a:extLst>
          </p:cNvPr>
          <p:cNvSpPr txBox="1"/>
          <p:nvPr/>
        </p:nvSpPr>
        <p:spPr>
          <a:xfrm>
            <a:off x="7478872" y="404715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1" name="TextBox 20">
            <a:extLst>
              <a:ext uri="{FF2B5EF4-FFF2-40B4-BE49-F238E27FC236}">
                <a16:creationId xmlns:a16="http://schemas.microsoft.com/office/drawing/2014/main" id="{699C2702-58B1-EEFD-4A88-B4CA0E33CA49}"/>
              </a:ext>
            </a:extLst>
          </p:cNvPr>
          <p:cNvSpPr txBox="1"/>
          <p:nvPr/>
        </p:nvSpPr>
        <p:spPr>
          <a:xfrm>
            <a:off x="8234873" y="4047159"/>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28A6E619-23BE-2415-9178-2F4FA15AA45C}"/>
              </a:ext>
            </a:extLst>
          </p:cNvPr>
          <p:cNvSpPr txBox="1"/>
          <p:nvPr/>
        </p:nvSpPr>
        <p:spPr>
          <a:xfrm>
            <a:off x="8828872" y="4047159"/>
            <a:ext cx="349200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Sürdürülebilirlik için Dijital Pazarlama</a:t>
            </a:r>
          </a:p>
        </p:txBody>
      </p:sp>
      <p:sp>
        <p:nvSpPr>
          <p:cNvPr id="23" name="Rectangle 30">
            <a:extLst>
              <a:ext uri="{FF2B5EF4-FFF2-40B4-BE49-F238E27FC236}">
                <a16:creationId xmlns:a16="http://schemas.microsoft.com/office/drawing/2014/main" id="{9BF19D15-23BD-343F-E3DF-38E705956003}"/>
              </a:ext>
            </a:extLst>
          </p:cNvPr>
          <p:cNvSpPr/>
          <p:nvPr/>
        </p:nvSpPr>
        <p:spPr>
          <a:xfrm flipH="1">
            <a:off x="6669043" y="5095267"/>
            <a:ext cx="4728453" cy="1169936"/>
          </a:xfrm>
          <a:prstGeom prst="rect">
            <a:avLst/>
          </a:prstGeom>
        </p:spPr>
        <p:txBody>
          <a:bodyPr wrap="square">
            <a:spAutoFit/>
          </a:bodyPr>
          <a:lstStyle/>
          <a:p>
            <a:pPr marL="342900" indent="-342900">
              <a:lnSpc>
                <a:spcPts val="2100"/>
              </a:lnSpc>
              <a:buClr>
                <a:srgbClr val="62A844"/>
              </a:buClr>
              <a:buFont typeface="Arial" panose="020B0604020202020204" pitchFamily="34" charset="0"/>
              <a:buChar char="•"/>
            </a:pPr>
            <a:r>
              <a:rPr lang="en-US" sz="2000" dirty="0">
                <a:solidFill>
                  <a:srgbClr val="262626"/>
                </a:solidFill>
              </a:rPr>
              <a:t>Durumu açıklayan bir cümle</a:t>
            </a:r>
          </a:p>
          <a:p>
            <a:pPr marL="342900" indent="-342900">
              <a:lnSpc>
                <a:spcPts val="2100"/>
              </a:lnSpc>
              <a:buClr>
                <a:srgbClr val="62A844"/>
              </a:buClr>
              <a:buFont typeface="Arial" panose="020B0604020202020204" pitchFamily="34" charset="0"/>
              <a:buChar char="•"/>
            </a:pPr>
            <a:r>
              <a:rPr lang="en-US" sz="2000" dirty="0">
                <a:solidFill>
                  <a:srgbClr val="262626"/>
                </a:solidFill>
              </a:rPr>
              <a:t>İki önemli rakam</a:t>
            </a:r>
          </a:p>
          <a:p>
            <a:pPr marL="342900" indent="-342900">
              <a:lnSpc>
                <a:spcPts val="2100"/>
              </a:lnSpc>
              <a:buClr>
                <a:srgbClr val="62A844"/>
              </a:buClr>
              <a:buFont typeface="Arial" panose="020B0604020202020204" pitchFamily="34" charset="0"/>
              <a:buChar char="•"/>
            </a:pPr>
            <a:r>
              <a:rPr lang="en-US" sz="2000" dirty="0">
                <a:solidFill>
                  <a:srgbClr val="262626"/>
                </a:solidFill>
              </a:rPr>
              <a:t>Tek bir net öneri</a:t>
            </a:r>
          </a:p>
          <a:p>
            <a:pPr marL="342900" indent="-342900">
              <a:lnSpc>
                <a:spcPts val="2100"/>
              </a:lnSpc>
              <a:buClr>
                <a:srgbClr val="62A844"/>
              </a:buClr>
              <a:buFont typeface="Arial" panose="020B0604020202020204" pitchFamily="34" charset="0"/>
              <a:buChar char="•"/>
            </a:pPr>
            <a:r>
              <a:rPr lang="en-US" sz="2000" dirty="0">
                <a:solidFill>
                  <a:srgbClr val="262626"/>
                </a:solidFill>
              </a:rPr>
              <a:t>Bir varsayım</a:t>
            </a:r>
          </a:p>
        </p:txBody>
      </p:sp>
    </p:spTree>
    <p:extLst>
      <p:ext uri="{BB962C8B-B14F-4D97-AF65-F5344CB8AC3E}">
        <p14:creationId xmlns:p14="http://schemas.microsoft.com/office/powerpoint/2010/main" val="40650060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6DBE4-88E9-420E-DC12-AEA6F504E1D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8FB7517-152E-D028-20A6-E53DF0787DCA}"/>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solidFill>
                  <a:srgbClr val="62A844"/>
                </a:solidFill>
              </a:rPr>
              <a:t>Sham Hanifa Grubu</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CABB4F4A-896B-06F0-63E6-5ABF9D011556}"/>
              </a:ext>
            </a:extLst>
          </p:cNvPr>
          <p:cNvCxnSpPr>
            <a:cxnSpLocks/>
          </p:cNvCxnSpPr>
          <p:nvPr/>
        </p:nvCxnSpPr>
        <p:spPr>
          <a:xfrm>
            <a:off x="440914" y="93659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25C0692-0811-524E-8EF1-9B12C4195703}"/>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7734EB6E-A398-3F10-2D3F-8F43931F5BB0}"/>
              </a:ext>
            </a:extLst>
          </p:cNvPr>
          <p:cNvSpPr txBox="1"/>
          <p:nvPr/>
        </p:nvSpPr>
        <p:spPr>
          <a:xfrm>
            <a:off x="152842" y="1331614"/>
            <a:ext cx="7370463" cy="4801314"/>
          </a:xfrm>
          <a:prstGeom prst="rect">
            <a:avLst/>
          </a:prstGeom>
          <a:noFill/>
        </p:spPr>
        <p:txBody>
          <a:bodyPr wrap="square">
            <a:spAutoFit/>
          </a:bodyPr>
          <a:lstStyle/>
          <a:p>
            <a:r>
              <a:rPr lang="en-GB" dirty="0">
                <a:solidFill>
                  <a:srgbClr val="262626"/>
                </a:solidFill>
              </a:rPr>
              <a:t>Sham Hanifa Group, konaklama sektöründeki yöneticilerin verileri kullanarak operasyonel ve finansal performansı artıran pratik kararlar alabileceğini göstermektedir.</a:t>
            </a:r>
          </a:p>
          <a:p>
            <a:endParaRPr lang="en-GB" dirty="0">
              <a:solidFill>
                <a:srgbClr val="262626"/>
              </a:solidFill>
            </a:endParaRPr>
          </a:p>
          <a:p>
            <a:r>
              <a:rPr lang="en-GB" dirty="0">
                <a:solidFill>
                  <a:srgbClr val="262626"/>
                </a:solidFill>
              </a:rPr>
              <a:t>Konaklama faaliyetleri genelinde, şirket planlama ve kaynak tahsisini desteklemek için rezervasyonlar, satış eğilimleri, müşteri talebi, stok seviyeleri ve gıda israfı izleme verilerini kullanıyor. Veriler, yöneticilerin talebi öngörmesine, satın alma kararlarını optimize etmesine, personel planlamasını etkin bir şekilde yapmasına ve önlenebilir israfı azaltmasına yardımcı oluyor.</a:t>
            </a:r>
          </a:p>
          <a:p>
            <a:endParaRPr lang="en-GB" dirty="0">
              <a:solidFill>
                <a:srgbClr val="262626"/>
              </a:solidFill>
            </a:endParaRPr>
          </a:p>
          <a:p>
            <a:r>
              <a:rPr lang="en-GB" dirty="0">
                <a:solidFill>
                  <a:srgbClr val="262626"/>
                </a:solidFill>
              </a:rPr>
              <a:t>Bu vaka çalışması, başarılı veri odaklı kuruluşların mutlaka karmaşık teknolojilere güvenmek zorunda olmadığını vurgulamaktadır. Bunun yerine, kararları desteklemek ve zaman içinde iş performansını iyileştirmek için ilgili bilgileri tutarlı bir şekilde kullanmaktadırlar.</a:t>
            </a:r>
          </a:p>
          <a:p>
            <a:endParaRPr lang="en-GB" dirty="0"/>
          </a:p>
          <a:p>
            <a:r>
              <a:rPr lang="en-GB" b="1" dirty="0">
                <a:solidFill>
                  <a:srgbClr val="62A844"/>
                </a:solidFill>
              </a:rPr>
              <a:t>Önemli Öğrenim: </a:t>
            </a:r>
            <a:r>
              <a:rPr lang="en-GB" dirty="0">
                <a:solidFill>
                  <a:srgbClr val="262626"/>
                </a:solidFill>
              </a:rPr>
              <a:t>Verinin değeri, bilgiler iş sonuçlarını iyileştiren pratik eylemlere dönüştürüldüğünde ortaya çıkar.</a:t>
            </a:r>
          </a:p>
          <a:p>
            <a:pPr>
              <a:buNone/>
            </a:pPr>
            <a:endParaRPr lang="en-GB" dirty="0">
              <a:solidFill>
                <a:srgbClr val="262626"/>
              </a:solidFill>
            </a:endParaRPr>
          </a:p>
        </p:txBody>
      </p:sp>
      <p:pic>
        <p:nvPicPr>
          <p:cNvPr id="5" name="Picture 4">
            <a:extLst>
              <a:ext uri="{FF2B5EF4-FFF2-40B4-BE49-F238E27FC236}">
                <a16:creationId xmlns:a16="http://schemas.microsoft.com/office/drawing/2014/main" id="{9B7E6C03-4583-4A38-0C44-46F506B7C87B}"/>
              </a:ext>
            </a:extLst>
          </p:cNvPr>
          <p:cNvPicPr>
            <a:picLocks noChangeAspect="1"/>
          </p:cNvPicPr>
          <p:nvPr/>
        </p:nvPicPr>
        <p:blipFill>
          <a:blip r:embed="rId4"/>
          <a:stretch>
            <a:fillRect/>
          </a:stretch>
        </p:blipFill>
        <p:spPr>
          <a:xfrm>
            <a:off x="7524890" y="231755"/>
            <a:ext cx="4514268" cy="6394490"/>
          </a:xfrm>
          <a:prstGeom prst="rect">
            <a:avLst/>
          </a:prstGeom>
        </p:spPr>
      </p:pic>
    </p:spTree>
    <p:extLst>
      <p:ext uri="{BB962C8B-B14F-4D97-AF65-F5344CB8AC3E}">
        <p14:creationId xmlns:p14="http://schemas.microsoft.com/office/powerpoint/2010/main" val="3947776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12065-8D8F-7279-619D-B1AE220A1DE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584E34C-924C-C28F-9CF9-D49F5F61AFE3}"/>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BAF6167C-5034-8278-8D43-997492327C51}"/>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138B7268-0CC0-5E20-7553-0281D706273E}"/>
              </a:ext>
            </a:extLst>
          </p:cNvPr>
          <p:cNvSpPr txBox="1">
            <a:spLocks/>
          </p:cNvSpPr>
          <p:nvPr/>
        </p:nvSpPr>
        <p:spPr>
          <a:xfrm>
            <a:off x="270089" y="171648"/>
            <a:ext cx="684632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İlgili içerik: Avrupa'da verileri rezervasyon başarısına dönüştürmek</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6AB0F5C2-33DF-D929-847F-4AA5DEE495A0}"/>
              </a:ext>
            </a:extLst>
          </p:cNvPr>
          <p:cNvSpPr/>
          <p:nvPr/>
        </p:nvSpPr>
        <p:spPr>
          <a:xfrm flipH="1">
            <a:off x="188021" y="1579858"/>
            <a:ext cx="6220259" cy="4939814"/>
          </a:xfrm>
          <a:prstGeom prst="rect">
            <a:avLst/>
          </a:prstGeom>
        </p:spPr>
        <p:txBody>
          <a:bodyPr wrap="square">
            <a:spAutoFit/>
          </a:bodyPr>
          <a:lstStyle/>
          <a:p>
            <a:pPr>
              <a:lnSpc>
                <a:spcPts val="2440"/>
              </a:lnSpc>
            </a:pPr>
            <a:r>
              <a:rPr lang="tr-TR" sz="1700" noProof="1">
                <a:solidFill>
                  <a:srgbClr val="262626"/>
                </a:solidFill>
              </a:rPr>
              <a:t>Sojern (2022). </a:t>
            </a:r>
            <a:r>
              <a:rPr lang="tr-TR" sz="1700" i="1" noProof="1">
                <a:solidFill>
                  <a:srgbClr val="262626"/>
                </a:solidFill>
              </a:rPr>
              <a:t>Otelciler Verileri Nasıl Doğrudan Rezervasyon Başarısına Dönüştürebilir: Birleşik Krallık ve İrlanda Perspektifi. </a:t>
            </a:r>
            <a:r>
              <a:rPr lang="tr-TR" sz="1700" noProof="1">
                <a:solidFill>
                  <a:srgbClr val="262626"/>
                </a:solidFill>
              </a:rPr>
              <a:t>Web semineri.</a:t>
            </a:r>
          </a:p>
          <a:p>
            <a:endParaRPr lang="tr-TR" sz="1700" noProof="1">
              <a:solidFill>
                <a:srgbClr val="262626"/>
              </a:solidFill>
            </a:endParaRPr>
          </a:p>
          <a:p>
            <a:r>
              <a:rPr lang="tr-TR" sz="1700" noProof="1">
                <a:solidFill>
                  <a:srgbClr val="262626"/>
                </a:solidFill>
              </a:rPr>
              <a:t>Bu web seminerinde, Avrupalı bir dijital pazarlama uzmanı, Birleşik Krallık ve İrlanda'daki otellerin arama trendleri, rezervasyon pencereleri ve kanal karışımı hakkındaki verileri kullanarak fiyatları ve kampanyaları nasıl ayarladığını gösteriyor. Oturum, küçük bir KPI setinin gerçek kararları yönlendirmek ve ekiplerin önemli sinyallere odaklanmasını sağlamak için nasıl kullanıldığını açıklıyor.</a:t>
            </a:r>
          </a:p>
          <a:p>
            <a:endParaRPr lang="tr-TR" sz="1700" noProof="1">
              <a:solidFill>
                <a:srgbClr val="262626"/>
              </a:solidFill>
            </a:endParaRPr>
          </a:p>
          <a:p>
            <a:r>
              <a:rPr lang="tr-TR" sz="1700" b="1" noProof="1">
                <a:solidFill>
                  <a:srgbClr val="0289AE"/>
                </a:solidFill>
              </a:rPr>
              <a:t>İzleme görevi: İzlerken,</a:t>
            </a:r>
          </a:p>
          <a:p>
            <a:pPr marL="342900" indent="-342900">
              <a:buClr>
                <a:srgbClr val="62A844"/>
              </a:buClr>
              <a:buFont typeface="+mj-lt"/>
              <a:buAutoNum type="arabicPeriod"/>
            </a:pPr>
            <a:r>
              <a:rPr lang="tr-TR" sz="1700" noProof="1">
                <a:solidFill>
                  <a:srgbClr val="262626"/>
                </a:solidFill>
              </a:rPr>
              <a:t>bahsedilen bir veri kaynağını ve</a:t>
            </a:r>
          </a:p>
          <a:p>
            <a:pPr marL="342900" indent="-342900">
              <a:buClr>
                <a:srgbClr val="62A844"/>
              </a:buClr>
              <a:buFont typeface="+mj-lt"/>
              <a:buAutoNum type="arabicPeriod"/>
            </a:pPr>
            <a:r>
              <a:rPr lang="tr-TR" sz="1700" noProof="1">
                <a:solidFill>
                  <a:srgbClr val="262626"/>
                </a:solidFill>
              </a:rPr>
              <a:t>bir otelcinin bu verilere dayanarak aldığı somut bir eylemi not edin.</a:t>
            </a:r>
          </a:p>
          <a:p>
            <a:pPr>
              <a:buClr>
                <a:srgbClr val="62A844"/>
              </a:buClr>
            </a:pPr>
            <a:endParaRPr lang="tr-TR" sz="1700" noProof="1">
              <a:solidFill>
                <a:srgbClr val="262626"/>
              </a:solidFill>
            </a:endParaRPr>
          </a:p>
          <a:p>
            <a:r>
              <a:rPr lang="tr-TR" sz="1700" i="1" noProof="1">
                <a:solidFill>
                  <a:srgbClr val="262626"/>
                </a:solidFill>
              </a:rPr>
              <a:t>Bunun, Ünite 3'teki fiyatlandırma veya senaryo çalışmasıyla nasıl ilişkili olduğunu paylaşmaya hazır olun.</a:t>
            </a:r>
          </a:p>
        </p:txBody>
      </p:sp>
      <p:pic>
        <p:nvPicPr>
          <p:cNvPr id="15" name="Picture 14">
            <a:extLst>
              <a:ext uri="{FF2B5EF4-FFF2-40B4-BE49-F238E27FC236}">
                <a16:creationId xmlns:a16="http://schemas.microsoft.com/office/drawing/2014/main" id="{495C61A0-F1FB-C48B-3594-D64E7A95676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34250" y="710431"/>
            <a:ext cx="6347083" cy="4885527"/>
          </a:xfrm>
          <a:prstGeom prst="rect">
            <a:avLst/>
          </a:prstGeom>
        </p:spPr>
      </p:pic>
      <p:pic>
        <p:nvPicPr>
          <p:cNvPr id="5" name="Picture 4">
            <a:hlinkClick r:id="rId5"/>
            <a:extLst>
              <a:ext uri="{FF2B5EF4-FFF2-40B4-BE49-F238E27FC236}">
                <a16:creationId xmlns:a16="http://schemas.microsoft.com/office/drawing/2014/main" id="{6B4BA13B-1422-72C7-A1DD-00C41AB5AA4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39303" t="2549" r="191" b="17207"/>
          <a:stretch>
            <a:fillRect/>
          </a:stretch>
        </p:blipFill>
        <p:spPr>
          <a:xfrm>
            <a:off x="7350960" y="1084171"/>
            <a:ext cx="4825792" cy="3825322"/>
          </a:xfrm>
          <a:prstGeom prst="rect">
            <a:avLst/>
          </a:prstGeom>
        </p:spPr>
      </p:pic>
      <p:grpSp>
        <p:nvGrpSpPr>
          <p:cNvPr id="12" name="Group 11">
            <a:extLst>
              <a:ext uri="{FF2B5EF4-FFF2-40B4-BE49-F238E27FC236}">
                <a16:creationId xmlns:a16="http://schemas.microsoft.com/office/drawing/2014/main" id="{27E188CE-7C6B-1169-EFB6-18E39199EE52}"/>
              </a:ext>
            </a:extLst>
          </p:cNvPr>
          <p:cNvGrpSpPr/>
          <p:nvPr/>
        </p:nvGrpSpPr>
        <p:grpSpPr>
          <a:xfrm rot="21145702">
            <a:off x="6614165" y="2237890"/>
            <a:ext cx="1456095" cy="1406604"/>
            <a:chOff x="7777737" y="4274827"/>
            <a:chExt cx="1456095" cy="1406604"/>
          </a:xfrm>
        </p:grpSpPr>
        <p:sp>
          <p:nvSpPr>
            <p:cNvPr id="13" name="Oval 12">
              <a:extLst>
                <a:ext uri="{FF2B5EF4-FFF2-40B4-BE49-F238E27FC236}">
                  <a16:creationId xmlns:a16="http://schemas.microsoft.com/office/drawing/2014/main" id="{DD4760A3-2FB9-451C-0A0B-68A80A5A8FB5}"/>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52C5516-6B0F-EFA2-2499-63058CEB87CA}"/>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36294105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3C308-8EE9-0EE6-7CA7-8C868D194F5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5E06D70-5FDD-329C-2055-20BC55DFBB4A}"/>
              </a:ext>
            </a:extLst>
          </p:cNvPr>
          <p:cNvSpPr txBox="1">
            <a:spLocks/>
          </p:cNvSpPr>
          <p:nvPr/>
        </p:nvSpPr>
        <p:spPr>
          <a:xfrm>
            <a:off x="404401" y="725236"/>
            <a:ext cx="39173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3. Ünite Özeti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ACEE75F-F160-7A59-60A0-B3E4C211AD65}"/>
              </a:ext>
            </a:extLst>
          </p:cNvPr>
          <p:cNvCxnSpPr>
            <a:cxnSpLocks/>
          </p:cNvCxnSpPr>
          <p:nvPr/>
        </p:nvCxnSpPr>
        <p:spPr>
          <a:xfrm>
            <a:off x="0" y="1358838"/>
            <a:ext cx="391309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C649B55-43A1-885D-9585-919FEBE55A12}"/>
              </a:ext>
            </a:extLst>
          </p:cNvPr>
          <p:cNvSpPr/>
          <p:nvPr/>
        </p:nvSpPr>
        <p:spPr>
          <a:xfrm flipH="1">
            <a:off x="39064" y="1957262"/>
            <a:ext cx="6757152" cy="4452501"/>
          </a:xfrm>
          <a:prstGeom prst="rect">
            <a:avLst/>
          </a:prstGeom>
        </p:spPr>
        <p:txBody>
          <a:bodyPr wrap="square" numCol="1" spcCol="360000">
            <a:spAutoFit/>
          </a:bodyPr>
          <a:lstStyle/>
          <a:p>
            <a:pPr algn="ctr"/>
            <a:r>
              <a:rPr lang="tr-TR" sz="2000" b="1" noProof="1">
                <a:solidFill>
                  <a:srgbClr val="0289AE"/>
                </a:solidFill>
              </a:rPr>
              <a:t>ÖĞRENDİKLERİNİZ:</a:t>
            </a:r>
          </a:p>
          <a:p>
            <a:br>
              <a:rPr lang="tr-TR" b="1" noProof="1">
                <a:solidFill>
                  <a:srgbClr val="262626"/>
                </a:solidFill>
              </a:rPr>
            </a:br>
            <a:endParaRPr lang="tr-TR" sz="800" noProof="1">
              <a:solidFill>
                <a:srgbClr val="262626"/>
              </a:solidFill>
            </a:endParaRPr>
          </a:p>
          <a:p>
            <a:pPr marL="285750" indent="-285750">
              <a:lnSpc>
                <a:spcPts val="1960"/>
              </a:lnSpc>
              <a:buClr>
                <a:srgbClr val="62A844"/>
              </a:buClr>
              <a:buFont typeface="Arial" panose="020B0604020202020204" pitchFamily="34" charset="0"/>
              <a:buChar char="•"/>
            </a:pPr>
            <a:r>
              <a:rPr lang="tr-TR" b="1" noProof="1">
                <a:solidFill>
                  <a:srgbClr val="262626"/>
                </a:solidFill>
              </a:rPr>
              <a:t>Eğilimleri Okuma </a:t>
            </a:r>
            <a:r>
              <a:rPr lang="tr-TR" noProof="1">
                <a:solidFill>
                  <a:srgbClr val="262626"/>
                </a:solidFill>
              </a:rPr>
              <a:t>– Doluluk oranı, ADR, RevPAR, ortalama harcama ve kişi başına gıda israfı zaman serilerini yorumlama</a:t>
            </a:r>
          </a:p>
          <a:p>
            <a:pPr marL="285750" indent="-285750">
              <a:lnSpc>
                <a:spcPts val="1960"/>
              </a:lnSpc>
              <a:buClr>
                <a:srgbClr val="62A844"/>
              </a:buClr>
              <a:buFont typeface="Arial" panose="020B0604020202020204" pitchFamily="34" charset="0"/>
              <a:buChar char="•"/>
            </a:pPr>
            <a:r>
              <a:rPr lang="tr-TR" b="1" noProof="1">
                <a:solidFill>
                  <a:srgbClr val="262626"/>
                </a:solidFill>
              </a:rPr>
              <a:t>Fiyatlandırma Kararları </a:t>
            </a:r>
            <a:r>
              <a:rPr lang="tr-TR" noProof="1">
                <a:solidFill>
                  <a:srgbClr val="262626"/>
                </a:solidFill>
              </a:rPr>
              <a:t>– Fiyat değişikliklerini test edin ve gelir üzerindeki etkisini modelleyin</a:t>
            </a:r>
          </a:p>
          <a:p>
            <a:pPr marL="285750" indent="-285750">
              <a:lnSpc>
                <a:spcPts val="1960"/>
              </a:lnSpc>
              <a:buClr>
                <a:srgbClr val="62A844"/>
              </a:buClr>
              <a:buFont typeface="Arial" panose="020B0604020202020204" pitchFamily="34" charset="0"/>
              <a:buChar char="•"/>
            </a:pPr>
            <a:r>
              <a:rPr lang="tr-TR" b="1" noProof="1">
                <a:solidFill>
                  <a:srgbClr val="262626"/>
                </a:solidFill>
              </a:rPr>
              <a:t>Personel Kararları </a:t>
            </a:r>
            <a:r>
              <a:rPr lang="tr-TR" noProof="1">
                <a:solidFill>
                  <a:srgbClr val="262626"/>
                </a:solidFill>
              </a:rPr>
              <a:t>– Satılan odaları çalışma saatleriyle ilişkilendirin, işçilik maliyetini % olarak hesaplayın</a:t>
            </a:r>
          </a:p>
          <a:p>
            <a:pPr marL="285750" indent="-285750">
              <a:lnSpc>
                <a:spcPts val="1960"/>
              </a:lnSpc>
              <a:buClr>
                <a:srgbClr val="62A844"/>
              </a:buClr>
              <a:buFont typeface="Arial" panose="020B0604020202020204" pitchFamily="34" charset="0"/>
              <a:buChar char="•"/>
            </a:pPr>
            <a:r>
              <a:rPr lang="tr-TR" b="1" noProof="1">
                <a:solidFill>
                  <a:srgbClr val="262626"/>
                </a:solidFill>
              </a:rPr>
              <a:t>Sürdürülebilirlik Kararları </a:t>
            </a:r>
            <a:r>
              <a:rPr lang="tr-TR" noProof="1">
                <a:solidFill>
                  <a:srgbClr val="262626"/>
                </a:solidFill>
              </a:rPr>
              <a:t>– Kişi başına gıda israfını ve dolu oda başına enerji tüketimini takip edin</a:t>
            </a:r>
          </a:p>
          <a:p>
            <a:pPr marL="285750" indent="-285750">
              <a:lnSpc>
                <a:spcPts val="1960"/>
              </a:lnSpc>
              <a:buClr>
                <a:srgbClr val="62A844"/>
              </a:buClr>
              <a:buFont typeface="Arial" panose="020B0604020202020204" pitchFamily="34" charset="0"/>
              <a:buChar char="•"/>
            </a:pPr>
            <a:r>
              <a:rPr lang="tr-TR" b="1" noProof="1">
                <a:solidFill>
                  <a:srgbClr val="262626"/>
                </a:solidFill>
              </a:rPr>
              <a:t>Senaryo Analizi </a:t>
            </a:r>
            <a:r>
              <a:rPr lang="tr-TR" noProof="1">
                <a:solidFill>
                  <a:srgbClr val="262626"/>
                </a:solidFill>
              </a:rPr>
              <a:t>– Değişiklik yapmadan önce "ne olurdu" seçeneklerini karşılaştırın</a:t>
            </a:r>
          </a:p>
          <a:p>
            <a:pPr marL="285750" indent="-285750">
              <a:lnSpc>
                <a:spcPts val="1960"/>
              </a:lnSpc>
              <a:buClr>
                <a:srgbClr val="62A844"/>
              </a:buClr>
              <a:buFont typeface="Arial" panose="020B0604020202020204" pitchFamily="34" charset="0"/>
              <a:buChar char="•"/>
            </a:pPr>
            <a:r>
              <a:rPr lang="tr-TR" b="1" noProof="1">
                <a:solidFill>
                  <a:srgbClr val="262626"/>
                </a:solidFill>
              </a:rPr>
              <a:t>Önerileri İletme </a:t>
            </a:r>
            <a:r>
              <a:rPr lang="tr-TR" noProof="1">
                <a:solidFill>
                  <a:srgbClr val="262626"/>
                </a:solidFill>
              </a:rPr>
              <a:t>– Analizi kısa, veriye dayalı mesajlara dönüştürün</a:t>
            </a:r>
          </a:p>
          <a:p>
            <a:pPr marL="342900" indent="-342900">
              <a:buClr>
                <a:srgbClr val="62A844"/>
              </a:buClr>
              <a:buFont typeface="Arial" panose="020B0604020202020204" pitchFamily="34" charset="0"/>
              <a:buChar char="•"/>
            </a:pPr>
            <a:endParaRPr lang="en-US" dirty="0">
              <a:solidFill>
                <a:srgbClr val="262626"/>
              </a:solidFill>
            </a:endParaRPr>
          </a:p>
          <a:p>
            <a:br>
              <a:rPr lang="en-US" b="1" dirty="0">
                <a:solidFill>
                  <a:srgbClr val="262626"/>
                </a:solidFill>
              </a:rPr>
            </a:br>
            <a:endParaRPr lang="en-US" dirty="0">
              <a:solidFill>
                <a:srgbClr val="262626"/>
              </a:solidFill>
            </a:endParaRPr>
          </a:p>
        </p:txBody>
      </p:sp>
      <p:pic>
        <p:nvPicPr>
          <p:cNvPr id="6" name="Graphic 5">
            <a:extLst>
              <a:ext uri="{FF2B5EF4-FFF2-40B4-BE49-F238E27FC236}">
                <a16:creationId xmlns:a16="http://schemas.microsoft.com/office/drawing/2014/main" id="{1205E535-32D9-A949-0807-F728CCE0988B}"/>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6342927" y="-1"/>
            <a:ext cx="5849073" cy="3720845"/>
          </a:xfrm>
          <a:prstGeom prst="rect">
            <a:avLst/>
          </a:prstGeom>
        </p:spPr>
      </p:pic>
      <p:sp>
        <p:nvSpPr>
          <p:cNvPr id="5" name="Rectangle 30">
            <a:extLst>
              <a:ext uri="{FF2B5EF4-FFF2-40B4-BE49-F238E27FC236}">
                <a16:creationId xmlns:a16="http://schemas.microsoft.com/office/drawing/2014/main" id="{8707D32F-EBF0-6929-F2B6-18466B0A27A7}"/>
              </a:ext>
            </a:extLst>
          </p:cNvPr>
          <p:cNvSpPr/>
          <p:nvPr/>
        </p:nvSpPr>
        <p:spPr>
          <a:xfrm flipH="1">
            <a:off x="7375893" y="3616265"/>
            <a:ext cx="4007224" cy="1908215"/>
          </a:xfrm>
          <a:prstGeom prst="rect">
            <a:avLst/>
          </a:prstGeom>
        </p:spPr>
        <p:txBody>
          <a:bodyPr wrap="square" numCol="1" spcCol="360000">
            <a:spAutoFit/>
          </a:bodyPr>
          <a:lstStyle/>
          <a:p>
            <a:r>
              <a:rPr lang="en-US" sz="2000" b="1" dirty="0">
                <a:solidFill>
                  <a:srgbClr val="0289AE"/>
                </a:solidFill>
              </a:rPr>
              <a:t>ECOSMART BAĞLANTISI:</a:t>
            </a:r>
          </a:p>
          <a:p>
            <a:br>
              <a:rPr lang="en-US" sz="800" dirty="0">
                <a:solidFill>
                  <a:srgbClr val="262626"/>
                </a:solidFill>
              </a:rPr>
            </a:br>
            <a:r>
              <a:rPr lang="en-US" dirty="0">
                <a:solidFill>
                  <a:srgbClr val="262626"/>
                </a:solidFill>
              </a:rPr>
              <a:t>Bu beceriler, performansı tanımlamak ve sürdürülebilir, iyi gerekçelendirilmiş kararlar almak için dijital araçları ve KPI'ları kullanmanıza yardımcı olur (IFWC, 2022; STR, 2024; UNWTO, 2020).</a:t>
            </a:r>
          </a:p>
        </p:txBody>
      </p:sp>
    </p:spTree>
    <p:extLst>
      <p:ext uri="{BB962C8B-B14F-4D97-AF65-F5344CB8AC3E}">
        <p14:creationId xmlns:p14="http://schemas.microsoft.com/office/powerpoint/2010/main" val="1512864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4BD14-15B7-663B-693B-38C4BCD006E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60F90C0-1E2F-D0E6-9287-75FD5742A27E}"/>
              </a:ext>
            </a:extLst>
          </p:cNvPr>
          <p:cNvSpPr>
            <a:spLocks noGrp="1"/>
          </p:cNvSpPr>
          <p:nvPr>
            <p:ph type="body" sz="quarter" idx="16"/>
          </p:nvPr>
        </p:nvSpPr>
        <p:spPr>
          <a:xfrm>
            <a:off x="4249111" y="757210"/>
            <a:ext cx="7473332" cy="5873750"/>
          </a:xfrm>
        </p:spPr>
        <p:txBody>
          <a:bodyPr>
            <a:normAutofit/>
          </a:bodyPr>
          <a:lstStyle/>
          <a:p>
            <a:pPr algn="ctr" fontAlgn="t">
              <a:lnSpc>
                <a:spcPts val="4960"/>
              </a:lnSpc>
              <a:spcBef>
                <a:spcPts val="0"/>
              </a:spcBef>
            </a:pPr>
            <a:endParaRPr lang="tr-TR" sz="3400" b="1" noProof="1"/>
          </a:p>
          <a:p>
            <a:pPr algn="ctr" fontAlgn="t">
              <a:lnSpc>
                <a:spcPts val="4960"/>
              </a:lnSpc>
              <a:spcBef>
                <a:spcPts val="0"/>
              </a:spcBef>
            </a:pPr>
            <a:r>
              <a:rPr lang="tr-TR" sz="3400" b="1" noProof="1"/>
              <a:t>Eko-Akıllı Konaklama Sektöründe Veri Kültürü Oluşturmak</a:t>
            </a:r>
          </a:p>
          <a:p>
            <a:endParaRPr lang="en-US" sz="500" dirty="0">
              <a:cs typeface="Times New Roman" panose="02020603050405020304" pitchFamily="18" charset="0"/>
            </a:endParaRPr>
          </a:p>
          <a:p>
            <a:pPr>
              <a:lnSpc>
                <a:spcPts val="2480"/>
              </a:lnSpc>
              <a:spcBef>
                <a:spcPts val="0"/>
              </a:spcBef>
            </a:pPr>
            <a:endParaRPr lang="en-IE" sz="2000" dirty="0"/>
          </a:p>
          <a:p>
            <a:pPr>
              <a:lnSpc>
                <a:spcPts val="2480"/>
              </a:lnSpc>
              <a:spcBef>
                <a:spcPts val="0"/>
              </a:spcBef>
            </a:pPr>
            <a:r>
              <a:rPr lang="en-IE" sz="2000" dirty="0"/>
              <a:t>Bu ünitede, tekil elektronik tablolardan veya raporlardan, konaklama sektöründeki tüm işyerlerinde verinin nasıl aktarıldığına geçeceksiniz. Oteller, restoranlar ve kafelerde “veri kültürü”nün ne anlama geldiğini, yeşil ve dijital becerilerin nasıl birbirine uyum sağladığını ve basit rutinlerin veri temelli uygulamaları nasıl günlük bir norm haline getirebileceğini keşfedeceksiniz. Konaklama ve turizm becerileri ile veri kullanımı üzerine Avrupa’da son zamanlarda yapılan çalışmalardan yararlanarak, kendi bağlamınızda veri, işbirliği ve sürdürülebilirliği güçlendirmek için somut adımlar belirleyeceksiniz.</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F943F7FB-F4B5-FA2D-6CEE-F3CB0C8023A6}"/>
              </a:ext>
            </a:extLst>
          </p:cNvPr>
          <p:cNvSpPr>
            <a:spLocks noGrp="1"/>
          </p:cNvSpPr>
          <p:nvPr>
            <p:ph type="body" sz="quarter" idx="17"/>
          </p:nvPr>
        </p:nvSpPr>
        <p:spPr>
          <a:xfrm>
            <a:off x="1854304" y="1561277"/>
            <a:ext cx="2066906" cy="582221"/>
          </a:xfrm>
        </p:spPr>
        <p:txBody>
          <a:bodyPr/>
          <a:lstStyle/>
          <a:p>
            <a:r>
              <a:rPr lang="en-US" sz="12000" b="1" dirty="0">
                <a:cs typeface="Times New Roman" panose="02020603050405020304" pitchFamily="18" charset="0"/>
              </a:rPr>
              <a:t>04</a:t>
            </a:r>
          </a:p>
        </p:txBody>
      </p:sp>
      <p:sp>
        <p:nvSpPr>
          <p:cNvPr id="3" name="TextBox 2">
            <a:extLst>
              <a:ext uri="{FF2B5EF4-FFF2-40B4-BE49-F238E27FC236}">
                <a16:creationId xmlns:a16="http://schemas.microsoft.com/office/drawing/2014/main" id="{433C8ABE-C94D-D1E6-C153-5E65E664075C}"/>
              </a:ext>
            </a:extLst>
          </p:cNvPr>
          <p:cNvSpPr txBox="1"/>
          <p:nvPr/>
        </p:nvSpPr>
        <p:spPr>
          <a:xfrm>
            <a:off x="0" y="2143498"/>
            <a:ext cx="2206625" cy="923330"/>
          </a:xfrm>
          <a:prstGeom prst="rect">
            <a:avLst/>
          </a:prstGeom>
          <a:noFill/>
        </p:spPr>
        <p:txBody>
          <a:bodyPr wrap="square">
            <a:spAutoFit/>
          </a:bodyPr>
          <a:lstStyle/>
          <a:p>
            <a:r>
              <a:rPr lang="en-IE" sz="5400" b="1" dirty="0">
                <a:solidFill>
                  <a:srgbClr val="0289AE"/>
                </a:solidFill>
              </a:rPr>
              <a:t>ÜNİTE</a:t>
            </a:r>
            <a:endParaRPr lang="en-US" sz="5400" dirty="0">
              <a:solidFill>
                <a:srgbClr val="0289AE"/>
              </a:solidFill>
            </a:endParaRPr>
          </a:p>
        </p:txBody>
      </p:sp>
      <p:sp>
        <p:nvSpPr>
          <p:cNvPr id="2" name="Rounded Rectangle 1">
            <a:extLst>
              <a:ext uri="{FF2B5EF4-FFF2-40B4-BE49-F238E27FC236}">
                <a16:creationId xmlns:a16="http://schemas.microsoft.com/office/drawing/2014/main" id="{D6761026-4BCE-E510-2C6F-DE051AB62820}"/>
              </a:ext>
            </a:extLst>
          </p:cNvPr>
          <p:cNvSpPr/>
          <p:nvPr/>
        </p:nvSpPr>
        <p:spPr>
          <a:xfrm>
            <a:off x="7129849" y="6264876"/>
            <a:ext cx="4592594" cy="4572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AD46333-780F-7452-CD7B-BD609FDF20D6}"/>
              </a:ext>
            </a:extLst>
          </p:cNvPr>
          <p:cNvSpPr txBox="1"/>
          <p:nvPr/>
        </p:nvSpPr>
        <p:spPr>
          <a:xfrm>
            <a:off x="7499654" y="6388238"/>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59395AE6-9279-2733-F094-05E2B58ACBDD}"/>
              </a:ext>
            </a:extLst>
          </p:cNvPr>
          <p:cNvSpPr txBox="1"/>
          <p:nvPr/>
        </p:nvSpPr>
        <p:spPr>
          <a:xfrm>
            <a:off x="8255655" y="6388238"/>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0583B814-1998-FA94-E8BF-CCB78AA17D58}"/>
              </a:ext>
            </a:extLst>
          </p:cNvPr>
          <p:cNvSpPr txBox="1"/>
          <p:nvPr/>
        </p:nvSpPr>
        <p:spPr>
          <a:xfrm>
            <a:off x="8849654" y="6388238"/>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Değişimi Yönlendirmek</a:t>
            </a:r>
          </a:p>
        </p:txBody>
      </p:sp>
    </p:spTree>
    <p:extLst>
      <p:ext uri="{BB962C8B-B14F-4D97-AF65-F5344CB8AC3E}">
        <p14:creationId xmlns:p14="http://schemas.microsoft.com/office/powerpoint/2010/main" val="3367976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ABC047-9775-8958-6DF3-C002325F8C99}"/>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872BAFD5-D849-4087-13D4-0AFE46AF702A}"/>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4" name="Text Placeholder 11">
            <a:extLst>
              <a:ext uri="{FF2B5EF4-FFF2-40B4-BE49-F238E27FC236}">
                <a16:creationId xmlns:a16="http://schemas.microsoft.com/office/drawing/2014/main" id="{9134F65C-4C1D-AC1A-234E-B2ED7A7591B0}"/>
              </a:ext>
            </a:extLst>
          </p:cNvPr>
          <p:cNvSpPr txBox="1">
            <a:spLocks/>
          </p:cNvSpPr>
          <p:nvPr/>
        </p:nvSpPr>
        <p:spPr>
          <a:xfrm>
            <a:off x="429114" y="119321"/>
            <a:ext cx="555155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Sektöründe Veri Kültürü Nedir?</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DCC7EFD7-F23B-EAD6-23E3-2DA646B8E1AB}"/>
              </a:ext>
            </a:extLst>
          </p:cNvPr>
          <p:cNvCxnSpPr>
            <a:cxnSpLocks/>
          </p:cNvCxnSpPr>
          <p:nvPr/>
        </p:nvCxnSpPr>
        <p:spPr>
          <a:xfrm>
            <a:off x="0" y="1234759"/>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D477C475-4C22-98AF-8FDD-7E33F3E8DA1F}"/>
              </a:ext>
            </a:extLst>
          </p:cNvPr>
          <p:cNvSpPr/>
          <p:nvPr/>
        </p:nvSpPr>
        <p:spPr>
          <a:xfrm flipH="1">
            <a:off x="429114" y="1593762"/>
            <a:ext cx="3041075" cy="1439240"/>
          </a:xfrm>
          <a:prstGeom prst="rect">
            <a:avLst/>
          </a:prstGeom>
        </p:spPr>
        <p:txBody>
          <a:bodyPr wrap="square">
            <a:spAutoFit/>
          </a:bodyPr>
          <a:lstStyle/>
          <a:p>
            <a:pPr>
              <a:lnSpc>
                <a:spcPts val="2100"/>
              </a:lnSpc>
            </a:pPr>
            <a:r>
              <a:rPr lang="tr-TR" sz="2000" noProof="1">
                <a:solidFill>
                  <a:srgbClr val="262626"/>
                </a:solidFill>
              </a:rPr>
              <a:t>Veri kültürü, verinin her rol için günlük işin bir parçası haline gelmesini sağlayan ortak davranış, tutum ve rutinlerdir.</a:t>
            </a:r>
            <a:endParaRPr lang="tr-TR" sz="2000" b="1" noProof="1">
              <a:solidFill>
                <a:srgbClr val="262626"/>
              </a:solidFill>
            </a:endParaRPr>
          </a:p>
        </p:txBody>
      </p:sp>
      <p:pic>
        <p:nvPicPr>
          <p:cNvPr id="8" name="Graphic 7">
            <a:extLst>
              <a:ext uri="{FF2B5EF4-FFF2-40B4-BE49-F238E27FC236}">
                <a16:creationId xmlns:a16="http://schemas.microsoft.com/office/drawing/2014/main" id="{8B596F0D-F767-700B-3954-4C5531D604DF}"/>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7106653" y="1"/>
            <a:ext cx="5085347" cy="3235006"/>
          </a:xfrm>
          <a:prstGeom prst="rect">
            <a:avLst/>
          </a:prstGeom>
        </p:spPr>
      </p:pic>
      <p:grpSp>
        <p:nvGrpSpPr>
          <p:cNvPr id="9" name="Graphic 2">
            <a:extLst>
              <a:ext uri="{FF2B5EF4-FFF2-40B4-BE49-F238E27FC236}">
                <a16:creationId xmlns:a16="http://schemas.microsoft.com/office/drawing/2014/main" id="{08CCAF4F-B09C-1780-0D24-970619B58C85}"/>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EB6B695F-A42A-4190-45AC-8D14B8FECB5D}"/>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B442B7DD-751E-3BAD-6CF7-856AC3109764}"/>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2" name="Rounded Rectangle 11">
            <a:extLst>
              <a:ext uri="{FF2B5EF4-FFF2-40B4-BE49-F238E27FC236}">
                <a16:creationId xmlns:a16="http://schemas.microsoft.com/office/drawing/2014/main" id="{91B5868B-9784-2C6E-70BB-EB87D0B3BFA8}"/>
              </a:ext>
            </a:extLst>
          </p:cNvPr>
          <p:cNvSpPr/>
          <p:nvPr/>
        </p:nvSpPr>
        <p:spPr>
          <a:xfrm>
            <a:off x="2961233" y="4762343"/>
            <a:ext cx="8723906" cy="1762685"/>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0">
            <a:extLst>
              <a:ext uri="{FF2B5EF4-FFF2-40B4-BE49-F238E27FC236}">
                <a16:creationId xmlns:a16="http://schemas.microsoft.com/office/drawing/2014/main" id="{E2083CB3-BAF5-D890-BEFE-C62437F0681C}"/>
              </a:ext>
            </a:extLst>
          </p:cNvPr>
          <p:cNvSpPr/>
          <p:nvPr/>
        </p:nvSpPr>
        <p:spPr>
          <a:xfrm flipH="1">
            <a:off x="3223450" y="4567734"/>
            <a:ext cx="8350709" cy="2354491"/>
          </a:xfrm>
          <a:prstGeom prst="rect">
            <a:avLst/>
          </a:prstGeom>
        </p:spPr>
        <p:txBody>
          <a:bodyPr wrap="square">
            <a:spAutoFit/>
          </a:bodyPr>
          <a:lstStyle/>
          <a:p>
            <a:r>
              <a:rPr lang="en-US" sz="2400" b="1" dirty="0">
                <a:solidFill>
                  <a:schemeClr val="bg1"/>
                </a:solidFill>
                <a:highlight>
                  <a:srgbClr val="0289AE"/>
                </a:highlight>
              </a:rPr>
              <a:t>  AKTİVİTE</a:t>
            </a:r>
            <a:r>
              <a:rPr lang="en-US" sz="2400" b="1" dirty="0">
                <a:solidFill>
                  <a:srgbClr val="0289AE"/>
                </a:solidFill>
                <a:highlight>
                  <a:srgbClr val="0289AE"/>
                </a:highlight>
              </a:rPr>
              <a:t>...:</a:t>
            </a:r>
          </a:p>
          <a:p>
            <a:pPr>
              <a:lnSpc>
                <a:spcPts val="2100"/>
              </a:lnSpc>
            </a:pPr>
            <a:br>
              <a:rPr lang="tr-TR" sz="800" noProof="1"/>
            </a:br>
            <a:r>
              <a:rPr lang="tr-TR" sz="2000" noProof="1">
                <a:solidFill>
                  <a:srgbClr val="262626"/>
                </a:solidFill>
              </a:rPr>
              <a:t>2–3 cümle ile iş yerinizde kararların genellikle nasıl alındığını açıklayın. Çalışanlar, doluluk oranı, ortalama harcama, işçilik maliyeti veya kişi başına israf oranlarını ne ölçüde dikkate alıyor ve ne ölçüde alışkanlık ve deneyime güveniyor? </a:t>
            </a:r>
          </a:p>
          <a:p>
            <a:pPr>
              <a:lnSpc>
                <a:spcPts val="2100"/>
              </a:lnSpc>
            </a:pPr>
            <a:endParaRPr lang="en-US" sz="2000" dirty="0">
              <a:solidFill>
                <a:srgbClr val="262626"/>
              </a:solidFill>
            </a:endParaRPr>
          </a:p>
          <a:p>
            <a:endParaRPr lang="en-US" dirty="0">
              <a:solidFill>
                <a:srgbClr val="262626"/>
              </a:solidFill>
            </a:endParaRPr>
          </a:p>
        </p:txBody>
      </p:sp>
      <p:sp>
        <p:nvSpPr>
          <p:cNvPr id="14" name="Rectangle 30">
            <a:extLst>
              <a:ext uri="{FF2B5EF4-FFF2-40B4-BE49-F238E27FC236}">
                <a16:creationId xmlns:a16="http://schemas.microsoft.com/office/drawing/2014/main" id="{39010EF4-3377-24D3-EF97-03021062B9AA}"/>
              </a:ext>
            </a:extLst>
          </p:cNvPr>
          <p:cNvSpPr/>
          <p:nvPr/>
        </p:nvSpPr>
        <p:spPr>
          <a:xfrm flipH="1">
            <a:off x="3935983" y="1518520"/>
            <a:ext cx="5608593" cy="3016210"/>
          </a:xfrm>
          <a:prstGeom prst="rect">
            <a:avLst/>
          </a:prstGeom>
        </p:spPr>
        <p:txBody>
          <a:bodyPr wrap="square">
            <a:spAutoFit/>
          </a:bodyPr>
          <a:lstStyle/>
          <a:p>
            <a:pPr algn="ctr"/>
            <a:r>
              <a:rPr lang="en-US" sz="2000" b="1" dirty="0">
                <a:solidFill>
                  <a:srgbClr val="0289AE"/>
                </a:solidFill>
              </a:rPr>
              <a:t>UYGULAMADA NASIL GÖRÜNÜR:</a:t>
            </a:r>
          </a:p>
          <a:p>
            <a:endParaRPr lang="en-US" sz="800"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Ekipler düzenli olarak KPI'ları inceler </a:t>
            </a:r>
            <a:r>
              <a:rPr lang="en-US" dirty="0">
                <a:solidFill>
                  <a:srgbClr val="262626"/>
                </a:solidFill>
              </a:rPr>
              <a:t>– Doluluk oranı, ADR, kişi başına gıda israfı</a:t>
            </a:r>
          </a:p>
          <a:p>
            <a:pPr marL="285750" indent="-285750">
              <a:buClr>
                <a:srgbClr val="62A844"/>
              </a:buClr>
              <a:buFont typeface="Arial" panose="020B0604020202020204" pitchFamily="34" charset="0"/>
              <a:buChar char="•"/>
            </a:pPr>
            <a:r>
              <a:rPr lang="en-US" b="1" dirty="0">
                <a:solidFill>
                  <a:srgbClr val="262626"/>
                </a:solidFill>
              </a:rPr>
              <a:t>Trendleri açıkça tartışın </a:t>
            </a:r>
            <a:r>
              <a:rPr lang="en-US" dirty="0">
                <a:solidFill>
                  <a:srgbClr val="262626"/>
                </a:solidFill>
              </a:rPr>
              <a:t>– Neler işe yarıyor? Neler yaramıyor?</a:t>
            </a:r>
          </a:p>
          <a:p>
            <a:pPr marL="285750" indent="-285750">
              <a:buClr>
                <a:srgbClr val="62A844"/>
              </a:buClr>
              <a:buFont typeface="Arial" panose="020B0604020202020204" pitchFamily="34" charset="0"/>
              <a:buChar char="•"/>
            </a:pPr>
            <a:r>
              <a:rPr lang="en-US" b="1" dirty="0">
                <a:solidFill>
                  <a:srgbClr val="262626"/>
                </a:solidFill>
              </a:rPr>
              <a:t>Karar verirken kanıtlara dayanır </a:t>
            </a:r>
            <a:r>
              <a:rPr lang="en-US" dirty="0">
                <a:solidFill>
                  <a:srgbClr val="262626"/>
                </a:solidFill>
              </a:rPr>
              <a:t>– Fiyatlandırma, personel alımı, sürdürülebilirlik önlemleri</a:t>
            </a:r>
          </a:p>
          <a:p>
            <a:pPr marL="285750" indent="-285750">
              <a:buClr>
                <a:srgbClr val="62A844"/>
              </a:buClr>
              <a:buFont typeface="Arial" panose="020B0604020202020204" pitchFamily="34" charset="0"/>
              <a:buChar char="•"/>
            </a:pPr>
            <a:r>
              <a:rPr lang="en-US" b="1" dirty="0">
                <a:solidFill>
                  <a:srgbClr val="262626"/>
                </a:solidFill>
              </a:rPr>
              <a:t>Herkes katılır – her rol, her vardiya (Revfine, 2025)</a:t>
            </a:r>
            <a:endParaRPr lang="en-US" dirty="0">
              <a:solidFill>
                <a:srgbClr val="262626"/>
              </a:solidFill>
            </a:endParaRPr>
          </a:p>
          <a:p>
            <a:pPr marL="342900" indent="-34290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p:txBody>
      </p:sp>
    </p:spTree>
    <p:extLst>
      <p:ext uri="{BB962C8B-B14F-4D97-AF65-F5344CB8AC3E}">
        <p14:creationId xmlns:p14="http://schemas.microsoft.com/office/powerpoint/2010/main" val="923790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C80CF6-C82E-2921-B185-7EE2A8EAD49B}"/>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CC511C0A-587B-C3AE-0CED-0EEB03E7F431}"/>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4" name="Text Placeholder 11">
            <a:extLst>
              <a:ext uri="{FF2B5EF4-FFF2-40B4-BE49-F238E27FC236}">
                <a16:creationId xmlns:a16="http://schemas.microsoft.com/office/drawing/2014/main" id="{5CDC482C-114F-A962-4FB1-F6F88D359441}"/>
              </a:ext>
            </a:extLst>
          </p:cNvPr>
          <p:cNvSpPr txBox="1">
            <a:spLocks/>
          </p:cNvSpPr>
          <p:nvPr/>
        </p:nvSpPr>
        <p:spPr>
          <a:xfrm>
            <a:off x="420653" y="-29611"/>
            <a:ext cx="626435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Çevre Dostu ve Dijital Beceriler: Çevreye Duyarlı Konaklama Sektörü</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722EB30A-3B1F-1A5A-4645-E3C0FE271FFC}"/>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B4CF6454-4397-7068-4AED-A48515088589}"/>
              </a:ext>
            </a:extLst>
          </p:cNvPr>
          <p:cNvSpPr/>
          <p:nvPr/>
        </p:nvSpPr>
        <p:spPr>
          <a:xfrm flipH="1">
            <a:off x="306926" y="1534566"/>
            <a:ext cx="9336970" cy="631327"/>
          </a:xfrm>
          <a:prstGeom prst="rect">
            <a:avLst/>
          </a:prstGeom>
        </p:spPr>
        <p:txBody>
          <a:bodyPr wrap="square">
            <a:spAutoFit/>
          </a:bodyPr>
          <a:lstStyle/>
          <a:p>
            <a:pPr>
              <a:lnSpc>
                <a:spcPts val="2100"/>
              </a:lnSpc>
            </a:pPr>
            <a:r>
              <a:rPr lang="en-US" sz="2200" dirty="0">
                <a:solidFill>
                  <a:srgbClr val="262626"/>
                </a:solidFill>
              </a:rPr>
              <a:t>Yeşil ve dijital beceriler, modern konaklama sektöründe birbiriyle </a:t>
            </a:r>
            <a:r>
              <a:rPr lang="en-US" sz="2200" b="1" dirty="0">
                <a:solidFill>
                  <a:srgbClr val="262626"/>
                </a:solidFill>
              </a:rPr>
              <a:t>yakından bağlantılıdır</a:t>
            </a:r>
            <a:r>
              <a:rPr lang="en-US" sz="2200" dirty="0">
                <a:solidFill>
                  <a:srgbClr val="262626"/>
                </a:solidFill>
              </a:rPr>
              <a:t>.</a:t>
            </a:r>
          </a:p>
          <a:p>
            <a:pPr>
              <a:lnSpc>
                <a:spcPts val="2100"/>
              </a:lnSpc>
            </a:pPr>
            <a:endParaRPr lang="en-US" sz="2000" b="1" dirty="0">
              <a:solidFill>
                <a:srgbClr val="262626"/>
              </a:solidFill>
            </a:endParaRPr>
          </a:p>
        </p:txBody>
      </p:sp>
      <p:pic>
        <p:nvPicPr>
          <p:cNvPr id="8" name="Graphic 7">
            <a:extLst>
              <a:ext uri="{FF2B5EF4-FFF2-40B4-BE49-F238E27FC236}">
                <a16:creationId xmlns:a16="http://schemas.microsoft.com/office/drawing/2014/main" id="{0CFB14BC-6DB2-51E3-1729-CBBB3558E60A}"/>
              </a:ext>
            </a:extLst>
          </p:cNvPr>
          <p:cNvPicPr>
            <a:picLocks noChangeAspect="1"/>
          </p:cNvPicPr>
          <p:nvPr/>
        </p:nvPicPr>
        <p:blipFill>
          <a:blip>
            <a:extLst>
              <a:ext uri="{96DAC541-7B7A-43D3-8B79-37D633B846F1}">
                <asvg:svgBlip xmlns:asvg="http://schemas.microsoft.com/office/drawing/2016/SVG/main" r:embed="rId3"/>
              </a:ext>
            </a:extLst>
          </a:blip>
          <a:srcRect l="28488" t="43716" r="43645" b="39771"/>
          <a:stretch>
            <a:fillRect/>
          </a:stretch>
        </p:blipFill>
        <p:spPr>
          <a:xfrm>
            <a:off x="7106653" y="-29847"/>
            <a:ext cx="5085347" cy="4266689"/>
          </a:xfrm>
          <a:prstGeom prst="rect">
            <a:avLst/>
          </a:prstGeom>
        </p:spPr>
      </p:pic>
      <p:grpSp>
        <p:nvGrpSpPr>
          <p:cNvPr id="9" name="Graphic 2">
            <a:extLst>
              <a:ext uri="{FF2B5EF4-FFF2-40B4-BE49-F238E27FC236}">
                <a16:creationId xmlns:a16="http://schemas.microsoft.com/office/drawing/2014/main" id="{CBC7ACF5-75BF-E484-C4D9-A48B8F13D2BA}"/>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0BFB8DC5-5F1E-CD3A-F375-96F95C42CD18}"/>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36C858F5-89FD-0EAB-1775-1960ACD442F4}"/>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2" name="Rounded Rectangle 11">
            <a:extLst>
              <a:ext uri="{FF2B5EF4-FFF2-40B4-BE49-F238E27FC236}">
                <a16:creationId xmlns:a16="http://schemas.microsoft.com/office/drawing/2014/main" id="{CCE10F11-48EA-F524-08C9-483F34AF2AB0}"/>
              </a:ext>
            </a:extLst>
          </p:cNvPr>
          <p:cNvSpPr/>
          <p:nvPr/>
        </p:nvSpPr>
        <p:spPr>
          <a:xfrm>
            <a:off x="2961233" y="4762343"/>
            <a:ext cx="8723906" cy="157015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0">
            <a:extLst>
              <a:ext uri="{FF2B5EF4-FFF2-40B4-BE49-F238E27FC236}">
                <a16:creationId xmlns:a16="http://schemas.microsoft.com/office/drawing/2014/main" id="{3647A4A1-87B8-7278-A525-D22EE81F84EF}"/>
              </a:ext>
            </a:extLst>
          </p:cNvPr>
          <p:cNvSpPr/>
          <p:nvPr/>
        </p:nvSpPr>
        <p:spPr>
          <a:xfrm flipH="1">
            <a:off x="3223450" y="4567734"/>
            <a:ext cx="8350709" cy="1815882"/>
          </a:xfrm>
          <a:prstGeom prst="rect">
            <a:avLst/>
          </a:prstGeom>
        </p:spPr>
        <p:txBody>
          <a:bodyPr wrap="square">
            <a:spAutoFit/>
          </a:bodyPr>
          <a:lstStyle/>
          <a:p>
            <a:r>
              <a:rPr lang="en-US" sz="2400" b="1" dirty="0">
                <a:solidFill>
                  <a:schemeClr val="bg1"/>
                </a:solidFill>
                <a:highlight>
                  <a:srgbClr val="0289AE"/>
                </a:highlight>
              </a:rPr>
              <a:t>  AKTİVİTE</a:t>
            </a:r>
            <a:r>
              <a:rPr lang="en-US" sz="2400" b="1" dirty="0">
                <a:solidFill>
                  <a:srgbClr val="0289AE"/>
                </a:solidFill>
                <a:highlight>
                  <a:srgbClr val="0289AE"/>
                </a:highlight>
              </a:rPr>
              <a:t>...:</a:t>
            </a:r>
          </a:p>
          <a:p>
            <a:pPr>
              <a:lnSpc>
                <a:spcPts val="2100"/>
              </a:lnSpc>
            </a:pPr>
            <a:br>
              <a:rPr lang="en-US" sz="800" dirty="0"/>
            </a:br>
            <a:r>
              <a:rPr lang="en-US" sz="2000" dirty="0">
                <a:solidFill>
                  <a:srgbClr val="262626"/>
                </a:solidFill>
              </a:rPr>
              <a:t>Ekibinizde halihazırda mevcut olan üç veri ile ilgili beceriyi (örneğin, elektronik tablo kullanımı, KPI gösterge panellerini okuma, atık kaydı) ve iş yerinizdeki Eko-Akıllı hedefleri desteklemek için güçlendirilmesi gereken üç beceriyi listeleyin.</a:t>
            </a:r>
          </a:p>
          <a:p>
            <a:endParaRPr lang="en-US" dirty="0">
              <a:solidFill>
                <a:srgbClr val="262626"/>
              </a:solidFill>
            </a:endParaRPr>
          </a:p>
        </p:txBody>
      </p:sp>
      <p:sp>
        <p:nvSpPr>
          <p:cNvPr id="14" name="Rectangle 30">
            <a:extLst>
              <a:ext uri="{FF2B5EF4-FFF2-40B4-BE49-F238E27FC236}">
                <a16:creationId xmlns:a16="http://schemas.microsoft.com/office/drawing/2014/main" id="{C68D59FD-F05B-56B3-EECC-4023E340C89B}"/>
              </a:ext>
            </a:extLst>
          </p:cNvPr>
          <p:cNvSpPr/>
          <p:nvPr/>
        </p:nvSpPr>
        <p:spPr>
          <a:xfrm flipH="1">
            <a:off x="420653" y="2187362"/>
            <a:ext cx="5058136" cy="2246769"/>
          </a:xfrm>
          <a:prstGeom prst="rect">
            <a:avLst/>
          </a:prstGeom>
        </p:spPr>
        <p:txBody>
          <a:bodyPr wrap="square">
            <a:spAutoFit/>
          </a:bodyPr>
          <a:lstStyle/>
          <a:p>
            <a:pPr algn="ctr"/>
            <a:r>
              <a:rPr lang="en-US" sz="2000" b="1" dirty="0">
                <a:solidFill>
                  <a:srgbClr val="0289AE"/>
                </a:solidFill>
              </a:rPr>
              <a:t>UNESCO-UNEVOC'UN GÖRÜŞÜ </a:t>
            </a:r>
          </a:p>
          <a:p>
            <a:r>
              <a:rPr lang="en-US" sz="2000" dirty="0">
                <a:solidFill>
                  <a:srgbClr val="262626"/>
                </a:solidFill>
              </a:rPr>
              <a:t>Her düzeydeki personelin giderek daha fazla şunları yapması gerekmektedir:</a:t>
            </a:r>
            <a:endParaRPr lang="en-US" sz="2000" b="1" dirty="0">
              <a:solidFill>
                <a:srgbClr val="0289AE"/>
              </a:solidFill>
            </a:endParaRPr>
          </a:p>
          <a:p>
            <a:endParaRPr lang="en-US" sz="800" dirty="0">
              <a:solidFill>
                <a:srgbClr val="0289AE"/>
              </a:solidFill>
            </a:endParaRPr>
          </a:p>
          <a:p>
            <a:pPr marL="342900" indent="-342900">
              <a:buClr>
                <a:srgbClr val="62A844"/>
              </a:buClr>
              <a:buFont typeface="Arial" panose="020B0604020202020204" pitchFamily="34" charset="0"/>
              <a:buChar char="•"/>
            </a:pPr>
            <a:r>
              <a:rPr lang="en-US" dirty="0">
                <a:solidFill>
                  <a:srgbClr val="262626"/>
                </a:solidFill>
              </a:rPr>
              <a:t>Operasyonel verileri yönetmek</a:t>
            </a:r>
          </a:p>
          <a:p>
            <a:pPr marL="342900" indent="-342900">
              <a:buClr>
                <a:srgbClr val="62A844"/>
              </a:buClr>
              <a:buFont typeface="Arial" panose="020B0604020202020204" pitchFamily="34" charset="0"/>
              <a:buChar char="•"/>
            </a:pPr>
            <a:r>
              <a:rPr lang="en-US" dirty="0">
                <a:solidFill>
                  <a:srgbClr val="262626"/>
                </a:solidFill>
              </a:rPr>
              <a:t>Temel dijital araçları kullanmak</a:t>
            </a:r>
          </a:p>
          <a:p>
            <a:pPr marL="342900" indent="-342900">
              <a:buClr>
                <a:srgbClr val="62A844"/>
              </a:buClr>
              <a:buFont typeface="Arial" panose="020B0604020202020204" pitchFamily="34" charset="0"/>
              <a:buChar char="•"/>
            </a:pPr>
            <a:r>
              <a:rPr lang="en-US" b="1" dirty="0">
                <a:solidFill>
                  <a:srgbClr val="262626"/>
                </a:solidFill>
              </a:rPr>
              <a:t>İşgal edilen oda başına enerji </a:t>
            </a:r>
            <a:r>
              <a:rPr lang="en-US" dirty="0">
                <a:solidFill>
                  <a:srgbClr val="262626"/>
                </a:solidFill>
              </a:rPr>
              <a:t>veya </a:t>
            </a:r>
            <a:r>
              <a:rPr lang="en-US" b="1" dirty="0">
                <a:solidFill>
                  <a:srgbClr val="262626"/>
                </a:solidFill>
              </a:rPr>
              <a:t>kişi başına gıda israfı gramı </a:t>
            </a:r>
            <a:r>
              <a:rPr lang="en-US" dirty="0">
                <a:solidFill>
                  <a:srgbClr val="262626"/>
                </a:solidFill>
              </a:rPr>
              <a:t>gibi göstergeleri anlamak</a:t>
            </a:r>
          </a:p>
        </p:txBody>
      </p:sp>
      <p:sp>
        <p:nvSpPr>
          <p:cNvPr id="15" name="Rectangle 30">
            <a:extLst>
              <a:ext uri="{FF2B5EF4-FFF2-40B4-BE49-F238E27FC236}">
                <a16:creationId xmlns:a16="http://schemas.microsoft.com/office/drawing/2014/main" id="{787AA7F2-E4B5-0C68-0FFB-4E380BC0E8D7}"/>
              </a:ext>
            </a:extLst>
          </p:cNvPr>
          <p:cNvSpPr/>
          <p:nvPr/>
        </p:nvSpPr>
        <p:spPr>
          <a:xfrm flipH="1">
            <a:off x="5900437" y="2138358"/>
            <a:ext cx="3640998" cy="2185214"/>
          </a:xfrm>
          <a:prstGeom prst="rect">
            <a:avLst/>
          </a:prstGeom>
        </p:spPr>
        <p:txBody>
          <a:bodyPr wrap="square">
            <a:spAutoFit/>
          </a:bodyPr>
          <a:lstStyle/>
          <a:p>
            <a:r>
              <a:rPr lang="en-US" sz="2000" b="1" dirty="0">
                <a:solidFill>
                  <a:srgbClr val="0289AE"/>
                </a:solidFill>
              </a:rPr>
              <a:t>NEDEN ÖNEMLİ:</a:t>
            </a:r>
          </a:p>
          <a:p>
            <a:endParaRPr lang="en-US" sz="800" dirty="0">
              <a:solidFill>
                <a:srgbClr val="0289AE"/>
              </a:solidFill>
            </a:endParaRPr>
          </a:p>
          <a:p>
            <a:r>
              <a:rPr lang="en-US" dirty="0">
                <a:solidFill>
                  <a:srgbClr val="262626"/>
                </a:solidFill>
              </a:rPr>
              <a:t>Bu beceriler, </a:t>
            </a:r>
            <a:r>
              <a:rPr lang="en-US" b="1" dirty="0">
                <a:solidFill>
                  <a:srgbClr val="262626"/>
                </a:solidFill>
              </a:rPr>
              <a:t>hem yeşil hem de dijital dönüşümü</a:t>
            </a:r>
            <a:r>
              <a:rPr lang="en-US" dirty="0">
                <a:solidFill>
                  <a:srgbClr val="262626"/>
                </a:solidFill>
              </a:rPr>
              <a:t> desteklemektedir ve uzmanlar için ek bir görev değil, </a:t>
            </a:r>
            <a:r>
              <a:rPr lang="en-US" b="1" dirty="0">
                <a:solidFill>
                  <a:srgbClr val="262626"/>
                </a:solidFill>
              </a:rPr>
              <a:t>temel mesleki yetkinliğin</a:t>
            </a:r>
            <a:r>
              <a:rPr lang="en-US" dirty="0">
                <a:solidFill>
                  <a:srgbClr val="262626"/>
                </a:solidFill>
              </a:rPr>
              <a:t> bir parçasıdır (UNESCO-UNEVOC, 2024).</a:t>
            </a:r>
          </a:p>
          <a:p>
            <a:pPr marL="285750" indent="-285750">
              <a:buClr>
                <a:srgbClr val="62A844"/>
              </a:buClr>
              <a:buFont typeface="Arial" panose="020B0604020202020204" pitchFamily="34" charset="0"/>
              <a:buChar char="•"/>
            </a:pPr>
            <a:endParaRPr lang="en-US" dirty="0">
              <a:solidFill>
                <a:srgbClr val="262626"/>
              </a:solidFill>
            </a:endParaRPr>
          </a:p>
        </p:txBody>
      </p:sp>
    </p:spTree>
    <p:extLst>
      <p:ext uri="{BB962C8B-B14F-4D97-AF65-F5344CB8AC3E}">
        <p14:creationId xmlns:p14="http://schemas.microsoft.com/office/powerpoint/2010/main" val="4844058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A2FA8B-D994-CCD4-3143-45CB7A5E58AE}"/>
              </a:ext>
            </a:extLst>
          </p:cNvPr>
          <p:cNvSpPr/>
          <p:nvPr/>
        </p:nvSpPr>
        <p:spPr>
          <a:xfrm>
            <a:off x="8229" y="3926545"/>
            <a:ext cx="12183771" cy="2931455"/>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35F04DEB-6822-E70F-FEBE-D6C3EE2FADA4}"/>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4" name="Text Placeholder 11">
            <a:extLst>
              <a:ext uri="{FF2B5EF4-FFF2-40B4-BE49-F238E27FC236}">
                <a16:creationId xmlns:a16="http://schemas.microsoft.com/office/drawing/2014/main" id="{84E019C2-FF64-A805-8931-4543BD50BBF3}"/>
              </a:ext>
            </a:extLst>
          </p:cNvPr>
          <p:cNvSpPr txBox="1">
            <a:spLocks/>
          </p:cNvSpPr>
          <p:nvPr/>
        </p:nvSpPr>
        <p:spPr>
          <a:xfrm>
            <a:off x="-151816" y="178175"/>
            <a:ext cx="667753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Sektöründe Veri Akışlarının Haritalandırılması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0" name="Straight Connector 9">
            <a:extLst>
              <a:ext uri="{FF2B5EF4-FFF2-40B4-BE49-F238E27FC236}">
                <a16:creationId xmlns:a16="http://schemas.microsoft.com/office/drawing/2014/main" id="{D59ED615-2C33-F066-5B9D-05CEF4694EC3}"/>
              </a:ext>
            </a:extLst>
          </p:cNvPr>
          <p:cNvCxnSpPr>
            <a:cxnSpLocks/>
          </p:cNvCxnSpPr>
          <p:nvPr/>
        </p:nvCxnSpPr>
        <p:spPr>
          <a:xfrm>
            <a:off x="-2" y="1284430"/>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30">
            <a:extLst>
              <a:ext uri="{FF2B5EF4-FFF2-40B4-BE49-F238E27FC236}">
                <a16:creationId xmlns:a16="http://schemas.microsoft.com/office/drawing/2014/main" id="{DCF8FC29-F5E7-16E3-8F94-8ADD151AB9B2}"/>
              </a:ext>
            </a:extLst>
          </p:cNvPr>
          <p:cNvSpPr/>
          <p:nvPr/>
        </p:nvSpPr>
        <p:spPr>
          <a:xfrm flipH="1">
            <a:off x="166896" y="1641339"/>
            <a:ext cx="2794337" cy="1439240"/>
          </a:xfrm>
          <a:prstGeom prst="rect">
            <a:avLst/>
          </a:prstGeom>
        </p:spPr>
        <p:txBody>
          <a:bodyPr wrap="square">
            <a:spAutoFit/>
          </a:bodyPr>
          <a:lstStyle/>
          <a:p>
            <a:pPr>
              <a:lnSpc>
                <a:spcPts val="2100"/>
              </a:lnSpc>
            </a:pPr>
            <a:r>
              <a:rPr lang="en-US" sz="2200" dirty="0">
                <a:solidFill>
                  <a:srgbClr val="262626"/>
                </a:solidFill>
              </a:rPr>
              <a:t>Tipik bir otel veya restoranda, veriler birkaç temel sistem ve ekip arasında dolaşır</a:t>
            </a:r>
          </a:p>
          <a:p>
            <a:pPr>
              <a:lnSpc>
                <a:spcPts val="2100"/>
              </a:lnSpc>
            </a:pPr>
            <a:endParaRPr lang="en-US" sz="2000" b="1" dirty="0">
              <a:solidFill>
                <a:srgbClr val="262626"/>
              </a:solidFill>
            </a:endParaRPr>
          </a:p>
        </p:txBody>
      </p:sp>
      <p:pic>
        <p:nvPicPr>
          <p:cNvPr id="12" name="Graphic 11">
            <a:extLst>
              <a:ext uri="{FF2B5EF4-FFF2-40B4-BE49-F238E27FC236}">
                <a16:creationId xmlns:a16="http://schemas.microsoft.com/office/drawing/2014/main" id="{5341719C-6EF1-096D-5658-AF54B2E6B1D5}"/>
              </a:ext>
            </a:extLst>
          </p:cNvPr>
          <p:cNvPicPr>
            <a:picLocks noChangeAspect="1"/>
          </p:cNvPicPr>
          <p:nvPr/>
        </p:nvPicPr>
        <p:blipFill>
          <a:blip>
            <a:extLst>
              <a:ext uri="{96DAC541-7B7A-43D3-8B79-37D633B846F1}">
                <asvg:svgBlip xmlns:asvg="http://schemas.microsoft.com/office/drawing/2016/SVG/main" r:embed="rId3"/>
              </a:ext>
            </a:extLst>
          </a:blip>
          <a:srcRect l="30548" t="53508" r="41585" b="29979"/>
          <a:stretch>
            <a:fillRect/>
          </a:stretch>
        </p:blipFill>
        <p:spPr>
          <a:xfrm>
            <a:off x="7106653" y="-29847"/>
            <a:ext cx="5085347" cy="4266689"/>
          </a:xfrm>
          <a:prstGeom prst="rect">
            <a:avLst/>
          </a:prstGeom>
        </p:spPr>
      </p:pic>
      <p:grpSp>
        <p:nvGrpSpPr>
          <p:cNvPr id="13" name="Graphic 2">
            <a:extLst>
              <a:ext uri="{FF2B5EF4-FFF2-40B4-BE49-F238E27FC236}">
                <a16:creationId xmlns:a16="http://schemas.microsoft.com/office/drawing/2014/main" id="{38DAB800-4FAB-E87E-3331-D7414702AEE5}"/>
              </a:ext>
            </a:extLst>
          </p:cNvPr>
          <p:cNvGrpSpPr/>
          <p:nvPr/>
        </p:nvGrpSpPr>
        <p:grpSpPr>
          <a:xfrm>
            <a:off x="982442" y="5078708"/>
            <a:ext cx="1198372" cy="1197197"/>
            <a:chOff x="10376768" y="2334933"/>
            <a:chExt cx="920484" cy="919581"/>
          </a:xfrm>
          <a:solidFill>
            <a:schemeClr val="bg1"/>
          </a:solidFill>
        </p:grpSpPr>
        <p:sp>
          <p:nvSpPr>
            <p:cNvPr id="14" name="Freeform 13">
              <a:extLst>
                <a:ext uri="{FF2B5EF4-FFF2-40B4-BE49-F238E27FC236}">
                  <a16:creationId xmlns:a16="http://schemas.microsoft.com/office/drawing/2014/main" id="{E6E07C0D-B3AE-59E2-73EA-14AC7F93D1DF}"/>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04BBBA69-3AB9-1E35-954B-9E981DA1FC82}"/>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6" name="Rounded Rectangle 15">
            <a:extLst>
              <a:ext uri="{FF2B5EF4-FFF2-40B4-BE49-F238E27FC236}">
                <a16:creationId xmlns:a16="http://schemas.microsoft.com/office/drawing/2014/main" id="{D77F2673-4A1F-43A9-327D-DBB680369539}"/>
              </a:ext>
            </a:extLst>
          </p:cNvPr>
          <p:cNvSpPr/>
          <p:nvPr/>
        </p:nvSpPr>
        <p:spPr>
          <a:xfrm>
            <a:off x="2961233" y="4273402"/>
            <a:ext cx="8723906" cy="2298901"/>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0">
            <a:extLst>
              <a:ext uri="{FF2B5EF4-FFF2-40B4-BE49-F238E27FC236}">
                <a16:creationId xmlns:a16="http://schemas.microsoft.com/office/drawing/2014/main" id="{AD125068-A2DF-FBD1-DA95-8AEFEECE5728}"/>
              </a:ext>
            </a:extLst>
          </p:cNvPr>
          <p:cNvSpPr/>
          <p:nvPr/>
        </p:nvSpPr>
        <p:spPr>
          <a:xfrm flipH="1">
            <a:off x="3228345" y="1457635"/>
            <a:ext cx="8284362" cy="1908215"/>
          </a:xfrm>
          <a:prstGeom prst="rect">
            <a:avLst/>
          </a:prstGeom>
        </p:spPr>
        <p:txBody>
          <a:bodyPr wrap="square">
            <a:spAutoFit/>
          </a:bodyPr>
          <a:lstStyle/>
          <a:p>
            <a:pPr>
              <a:lnSpc>
                <a:spcPts val="1960"/>
              </a:lnSpc>
            </a:pPr>
            <a:r>
              <a:rPr lang="tr-TR" noProof="1">
                <a:solidFill>
                  <a:srgbClr val="262626"/>
                </a:solidFill>
              </a:rPr>
              <a:t>Rezervasyonlar ve konaklama detayları PMS'den gelir ve ön büro personeline aktarılır; işlem verileri POS'tan finans ve F&amp;B yöneticilerine aktarılır; vardiya ve İK sistemleri çalışma saatlerini takip eder; manuel kayıtlar veya sayaçlar ise sürdürülebilirlik raporlamasına aktarılan enerji, su ve gıda israfı verilerini toplar.  Sektör genel bakışları, departmanlar arasında güvenilir ve ortak bir performans görünümü oluşturmak için PMS, POS ve diğer sistemlerin entegrasyonunun gerekli olduğunu göstermektedir. (Mews, 2025; AltexSoft, 2023).</a:t>
            </a:r>
          </a:p>
          <a:p>
            <a:endParaRPr lang="en-US" dirty="0">
              <a:solidFill>
                <a:srgbClr val="262626"/>
              </a:solidFill>
            </a:endParaRPr>
          </a:p>
        </p:txBody>
      </p:sp>
      <p:sp>
        <p:nvSpPr>
          <p:cNvPr id="20" name="Rectangle 30">
            <a:extLst>
              <a:ext uri="{FF2B5EF4-FFF2-40B4-BE49-F238E27FC236}">
                <a16:creationId xmlns:a16="http://schemas.microsoft.com/office/drawing/2014/main" id="{7CF56CBE-6156-2C83-2D80-587044C0F723}"/>
              </a:ext>
            </a:extLst>
          </p:cNvPr>
          <p:cNvSpPr/>
          <p:nvPr/>
        </p:nvSpPr>
        <p:spPr>
          <a:xfrm flipH="1">
            <a:off x="3223450" y="4078793"/>
            <a:ext cx="8294152" cy="3708708"/>
          </a:xfrm>
          <a:prstGeom prst="rect">
            <a:avLst/>
          </a:prstGeom>
        </p:spPr>
        <p:txBody>
          <a:bodyPr wrap="square">
            <a:spAutoFit/>
          </a:bodyPr>
          <a:lstStyle/>
          <a:p>
            <a:r>
              <a:rPr lang="en-US" sz="2400" b="1" dirty="0">
                <a:solidFill>
                  <a:schemeClr val="bg1"/>
                </a:solidFill>
                <a:highlight>
                  <a:srgbClr val="0289AE"/>
                </a:highlight>
              </a:rPr>
              <a:t>  AKTİVİTE</a:t>
            </a:r>
            <a:r>
              <a:rPr lang="en-US" sz="2400" b="1" dirty="0">
                <a:solidFill>
                  <a:srgbClr val="0289AE"/>
                </a:solidFill>
                <a:highlight>
                  <a:srgbClr val="0289AE"/>
                </a:highlight>
              </a:rPr>
              <a:t>..:</a:t>
            </a:r>
          </a:p>
          <a:p>
            <a:pPr>
              <a:lnSpc>
                <a:spcPts val="2100"/>
              </a:lnSpc>
            </a:pPr>
            <a:br>
              <a:rPr lang="en-US" b="1" dirty="0"/>
            </a:br>
            <a:r>
              <a:rPr lang="en-US" b="1" dirty="0">
                <a:solidFill>
                  <a:srgbClr val="262626"/>
                </a:solidFill>
              </a:rPr>
              <a:t>Bir otel, restoran veya kafe seçin. Aşağıdakileri gösteren basit bir şema çizin:</a:t>
            </a:r>
          </a:p>
          <a:p>
            <a:pPr marL="342900" indent="-342900">
              <a:lnSpc>
                <a:spcPts val="2100"/>
              </a:lnSpc>
              <a:buClr>
                <a:srgbClr val="62A844"/>
              </a:buClr>
              <a:buFont typeface="Arial" panose="020B0604020202020204" pitchFamily="34" charset="0"/>
              <a:buChar char="•"/>
            </a:pPr>
            <a:r>
              <a:rPr lang="en-US" dirty="0">
                <a:solidFill>
                  <a:srgbClr val="262626"/>
                </a:solidFill>
              </a:rPr>
              <a:t>verilerin nerede oluşturulduğunu (resepsiyon, restoran, bar, mutfak, kat hizmetleri),</a:t>
            </a:r>
          </a:p>
          <a:p>
            <a:pPr marL="342900" indent="-342900">
              <a:lnSpc>
                <a:spcPts val="2100"/>
              </a:lnSpc>
              <a:buClr>
                <a:srgbClr val="62A844"/>
              </a:buClr>
              <a:buFont typeface="Arial" panose="020B0604020202020204" pitchFamily="34" charset="0"/>
              <a:buChar char="•"/>
            </a:pPr>
            <a:r>
              <a:rPr lang="en-US" dirty="0">
                <a:solidFill>
                  <a:srgbClr val="262626"/>
                </a:solidFill>
              </a:rPr>
              <a:t>verilerin hangi sistemlere aktarıldığını (PMS, POS, vardiya/İK, atık kayıtları),</a:t>
            </a:r>
          </a:p>
          <a:p>
            <a:pPr marL="342900" indent="-342900">
              <a:lnSpc>
                <a:spcPts val="2100"/>
              </a:lnSpc>
              <a:buClr>
                <a:srgbClr val="62A844"/>
              </a:buClr>
              <a:buFont typeface="Arial" panose="020B0604020202020204" pitchFamily="34" charset="0"/>
              <a:buChar char="•"/>
            </a:pPr>
            <a:r>
              <a:rPr lang="en-US" dirty="0">
                <a:solidFill>
                  <a:srgbClr val="262626"/>
                </a:solidFill>
              </a:rPr>
              <a:t>ortaya çıkan KPI'ları kimin kullandığı.</a:t>
            </a:r>
          </a:p>
          <a:p>
            <a:pPr marL="342900" indent="-342900">
              <a:buClr>
                <a:srgbClr val="62A844"/>
              </a:buClr>
              <a:buFont typeface="Arial" panose="020B0604020202020204" pitchFamily="34" charset="0"/>
              <a:buChar char="•"/>
            </a:pPr>
            <a:endParaRPr lang="en-US" dirty="0">
              <a:solidFill>
                <a:srgbClr val="262626"/>
              </a:solidFill>
            </a:endParaRPr>
          </a:p>
          <a:p>
            <a:pPr>
              <a:lnSpc>
                <a:spcPts val="2100"/>
              </a:lnSpc>
              <a:buClr>
                <a:srgbClr val="62A844"/>
              </a:buClr>
            </a:pPr>
            <a:r>
              <a:rPr lang="en-US" i="1" dirty="0">
                <a:solidFill>
                  <a:srgbClr val="262626"/>
                </a:solidFill>
              </a:rPr>
              <a:t>Verilerin eksik olduğu veya henüz paylaşılmadığı yerlere bir veya iki soru işareti koyun.</a:t>
            </a: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pPr>
              <a:lnSpc>
                <a:spcPts val="2100"/>
              </a:lnSpc>
            </a:pPr>
            <a:endParaRPr lang="en-US" sz="2000" dirty="0">
              <a:solidFill>
                <a:srgbClr val="262626"/>
              </a:solidFill>
            </a:endParaRPr>
          </a:p>
          <a:p>
            <a:pPr>
              <a:lnSpc>
                <a:spcPts val="2100"/>
              </a:lnSpc>
            </a:pPr>
            <a:endParaRPr lang="en-US" sz="2000" dirty="0">
              <a:solidFill>
                <a:srgbClr val="262626"/>
              </a:solidFill>
            </a:endParaRPr>
          </a:p>
          <a:p>
            <a:endParaRPr lang="en-US" dirty="0">
              <a:solidFill>
                <a:srgbClr val="262626"/>
              </a:solidFill>
            </a:endParaRPr>
          </a:p>
        </p:txBody>
      </p:sp>
      <p:sp>
        <p:nvSpPr>
          <p:cNvPr id="22" name="Rounded Rectangle 21">
            <a:extLst>
              <a:ext uri="{FF2B5EF4-FFF2-40B4-BE49-F238E27FC236}">
                <a16:creationId xmlns:a16="http://schemas.microsoft.com/office/drawing/2014/main" id="{585A5B5C-C29E-6340-72A8-9415D9A6CE4E}"/>
              </a:ext>
            </a:extLst>
          </p:cNvPr>
          <p:cNvSpPr/>
          <p:nvPr/>
        </p:nvSpPr>
        <p:spPr>
          <a:xfrm>
            <a:off x="6544708" y="3355374"/>
            <a:ext cx="4967999" cy="437722"/>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56042AFF-F2F8-79EC-8F83-A4F87B7A151E}"/>
              </a:ext>
            </a:extLst>
          </p:cNvPr>
          <p:cNvSpPr txBox="1"/>
          <p:nvPr/>
        </p:nvSpPr>
        <p:spPr>
          <a:xfrm>
            <a:off x="6843139" y="343113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4" name="TextBox 23">
            <a:extLst>
              <a:ext uri="{FF2B5EF4-FFF2-40B4-BE49-F238E27FC236}">
                <a16:creationId xmlns:a16="http://schemas.microsoft.com/office/drawing/2014/main" id="{B76BC42E-0568-21B2-3E9D-D62732B73CC5}"/>
              </a:ext>
            </a:extLst>
          </p:cNvPr>
          <p:cNvSpPr txBox="1"/>
          <p:nvPr/>
        </p:nvSpPr>
        <p:spPr>
          <a:xfrm>
            <a:off x="7599140" y="3431130"/>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M1</a:t>
            </a:r>
            <a:endParaRPr sz="1400" b="1" i="0" dirty="0">
              <a:solidFill>
                <a:srgbClr val="262626"/>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0377F8C6-D2AD-AA1D-0C5B-72A743A2124C}"/>
              </a:ext>
            </a:extLst>
          </p:cNvPr>
          <p:cNvSpPr txBox="1"/>
          <p:nvPr/>
        </p:nvSpPr>
        <p:spPr>
          <a:xfrm>
            <a:off x="8193139" y="3323409"/>
            <a:ext cx="3492000" cy="430887"/>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a:t>
            </a:r>
            <a:r>
              <a:rPr lang="tr-TR" sz="1400" b="0" i="0" noProof="1">
                <a:solidFill>
                  <a:srgbClr val="262626"/>
                </a:solidFill>
                <a:latin typeface="Calibri" panose="020F0502020204030204" pitchFamily="34" charset="0"/>
                <a:cs typeface="Calibri" panose="020F0502020204030204" pitchFamily="34" charset="0"/>
              </a:rPr>
              <a:t>Sürdürülebilirliği Günlük Operasyonlara Entegre Etmek</a:t>
            </a:r>
            <a:endParaRPr lang="en-IE" sz="1400" b="0" i="0"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76683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A74726-066A-D088-F187-E98F8AE71318}"/>
              </a:ext>
            </a:extLst>
          </p:cNvPr>
          <p:cNvSpPr/>
          <p:nvPr/>
        </p:nvSpPr>
        <p:spPr>
          <a:xfrm>
            <a:off x="8229" y="4066647"/>
            <a:ext cx="12183771" cy="279135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24A3A0FC-7968-FEF1-EEAC-F04A04FB07C5}"/>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066647"/>
            <a:ext cx="5700090" cy="2758348"/>
          </a:xfrm>
          <a:prstGeom prst="rect">
            <a:avLst/>
          </a:prstGeom>
        </p:spPr>
      </p:pic>
      <p:sp>
        <p:nvSpPr>
          <p:cNvPr id="4" name="Text Placeholder 11">
            <a:extLst>
              <a:ext uri="{FF2B5EF4-FFF2-40B4-BE49-F238E27FC236}">
                <a16:creationId xmlns:a16="http://schemas.microsoft.com/office/drawing/2014/main" id="{40838596-24E8-7B86-39E2-0B2215756CA0}"/>
              </a:ext>
            </a:extLst>
          </p:cNvPr>
          <p:cNvSpPr txBox="1">
            <a:spLocks/>
          </p:cNvSpPr>
          <p:nvPr/>
        </p:nvSpPr>
        <p:spPr>
          <a:xfrm>
            <a:off x="294674" y="118613"/>
            <a:ext cx="741852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Veri Kullanımının Önündeki Engeller ve Destekleyici Faktörler</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0" name="Straight Connector 9">
            <a:extLst>
              <a:ext uri="{FF2B5EF4-FFF2-40B4-BE49-F238E27FC236}">
                <a16:creationId xmlns:a16="http://schemas.microsoft.com/office/drawing/2014/main" id="{1F69108E-6E26-8833-8FCE-E771F2CC1518}"/>
              </a:ext>
            </a:extLst>
          </p:cNvPr>
          <p:cNvCxnSpPr>
            <a:cxnSpLocks/>
          </p:cNvCxnSpPr>
          <p:nvPr/>
        </p:nvCxnSpPr>
        <p:spPr>
          <a:xfrm>
            <a:off x="0" y="1049307"/>
            <a:ext cx="754894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30">
            <a:extLst>
              <a:ext uri="{FF2B5EF4-FFF2-40B4-BE49-F238E27FC236}">
                <a16:creationId xmlns:a16="http://schemas.microsoft.com/office/drawing/2014/main" id="{44D9FB16-D4DC-3244-9AC6-213C436072C1}"/>
              </a:ext>
            </a:extLst>
          </p:cNvPr>
          <p:cNvSpPr/>
          <p:nvPr/>
        </p:nvSpPr>
        <p:spPr>
          <a:xfrm flipH="1">
            <a:off x="397751" y="1096018"/>
            <a:ext cx="3979887" cy="3046988"/>
          </a:xfrm>
          <a:prstGeom prst="rect">
            <a:avLst/>
          </a:prstGeom>
        </p:spPr>
        <p:txBody>
          <a:bodyPr wrap="square">
            <a:spAutoFit/>
          </a:bodyPr>
          <a:lstStyle/>
          <a:p>
            <a:pPr>
              <a:buClr>
                <a:srgbClr val="62A844"/>
              </a:buClr>
            </a:pPr>
            <a:r>
              <a:rPr lang="en-US" sz="1600" b="1" dirty="0">
                <a:solidFill>
                  <a:srgbClr val="0289AE"/>
                </a:solidFill>
              </a:rPr>
              <a:t>YAYGIN ENGELLER:</a:t>
            </a:r>
          </a:p>
          <a:p>
            <a:pPr>
              <a:buClr>
                <a:srgbClr val="62A844"/>
              </a:buClr>
            </a:pPr>
            <a:endParaRPr lang="en-US" sz="1600" dirty="0">
              <a:solidFill>
                <a:srgbClr val="0289AE"/>
              </a:solidFill>
            </a:endParaRPr>
          </a:p>
          <a:p>
            <a:pPr marL="342900" indent="-342900">
              <a:buClr>
                <a:srgbClr val="62A844"/>
              </a:buClr>
              <a:buFont typeface="Arial" panose="020B0604020202020204" pitchFamily="34" charset="0"/>
              <a:buChar char="•"/>
            </a:pPr>
            <a:r>
              <a:rPr lang="en-US" sz="1600" b="1" dirty="0">
                <a:solidFill>
                  <a:srgbClr val="262626"/>
                </a:solidFill>
              </a:rPr>
              <a:t>Sınırlı zaman </a:t>
            </a:r>
            <a:r>
              <a:rPr lang="en-US" sz="1600" dirty="0">
                <a:solidFill>
                  <a:srgbClr val="262626"/>
                </a:solidFill>
              </a:rPr>
              <a:t>– Günlük operasyonlarla çok meşgul olmak nedeniyle verileri analiz edememe</a:t>
            </a:r>
          </a:p>
          <a:p>
            <a:pPr marL="342900" indent="-342900">
              <a:buClr>
                <a:srgbClr val="62A844"/>
              </a:buClr>
              <a:buFont typeface="Arial" panose="020B0604020202020204" pitchFamily="34" charset="0"/>
              <a:buChar char="•"/>
            </a:pPr>
            <a:r>
              <a:rPr lang="en-US" sz="1600" b="1" dirty="0">
                <a:solidFill>
                  <a:srgbClr val="262626"/>
                </a:solidFill>
              </a:rPr>
              <a:t>Düzensiz veri okuryazarlığı </a:t>
            </a:r>
            <a:r>
              <a:rPr lang="en-US" sz="1600" dirty="0">
                <a:solidFill>
                  <a:srgbClr val="262626"/>
                </a:solidFill>
              </a:rPr>
              <a:t>– Bazı personel kendinden emin, diğerleri ise emin değil</a:t>
            </a:r>
          </a:p>
          <a:p>
            <a:pPr marL="342900" indent="-342900">
              <a:buClr>
                <a:srgbClr val="62A844"/>
              </a:buClr>
              <a:buFont typeface="Arial" panose="020B0604020202020204" pitchFamily="34" charset="0"/>
              <a:buChar char="•"/>
            </a:pPr>
            <a:r>
              <a:rPr lang="en-US" sz="1600" b="1" dirty="0">
                <a:solidFill>
                  <a:srgbClr val="262626"/>
                </a:solidFill>
              </a:rPr>
              <a:t>Belirsiz sahiplik </a:t>
            </a:r>
            <a:r>
              <a:rPr lang="en-US" sz="1600" dirty="0">
                <a:solidFill>
                  <a:srgbClr val="262626"/>
                </a:solidFill>
              </a:rPr>
              <a:t>– Raporlardan sorumlu tek bir kişi yok</a:t>
            </a:r>
          </a:p>
          <a:p>
            <a:pPr marL="342900" indent="-342900">
              <a:buClr>
                <a:srgbClr val="62A844"/>
              </a:buClr>
              <a:buFont typeface="Arial" panose="020B0604020202020204" pitchFamily="34" charset="0"/>
              <a:buChar char="•"/>
            </a:pPr>
            <a:r>
              <a:rPr lang="en-US" sz="1600" b="1" dirty="0">
                <a:solidFill>
                  <a:srgbClr val="262626"/>
                </a:solidFill>
              </a:rPr>
              <a:t>Güven eksikliği </a:t>
            </a:r>
            <a:r>
              <a:rPr lang="en-US" sz="1600" dirty="0">
                <a:solidFill>
                  <a:srgbClr val="262626"/>
                </a:solidFill>
              </a:rPr>
              <a:t>– Rakamların kaynağına ulaşmak zor</a:t>
            </a:r>
            <a:endParaRPr lang="en-US" sz="1600" b="1" dirty="0">
              <a:solidFill>
                <a:srgbClr val="262626"/>
              </a:solidFill>
            </a:endParaRPr>
          </a:p>
        </p:txBody>
      </p:sp>
      <p:pic>
        <p:nvPicPr>
          <p:cNvPr id="12" name="Graphic 11">
            <a:extLst>
              <a:ext uri="{FF2B5EF4-FFF2-40B4-BE49-F238E27FC236}">
                <a16:creationId xmlns:a16="http://schemas.microsoft.com/office/drawing/2014/main" id="{A1C8FC5C-DAF3-10FA-1417-48A9AF12729E}"/>
              </a:ext>
            </a:extLst>
          </p:cNvPr>
          <p:cNvPicPr>
            <a:picLocks noChangeAspect="1"/>
          </p:cNvPicPr>
          <p:nvPr/>
        </p:nvPicPr>
        <p:blipFill>
          <a:blip>
            <a:extLst>
              <a:ext uri="{96DAC541-7B7A-43D3-8B79-37D633B846F1}">
                <asvg:svgBlip xmlns:asvg="http://schemas.microsoft.com/office/drawing/2016/SVG/main" r:embed="rId3"/>
              </a:ext>
            </a:extLst>
          </a:blip>
          <a:srcRect l="30548" t="53508" r="41585" b="29979"/>
          <a:stretch>
            <a:fillRect/>
          </a:stretch>
        </p:blipFill>
        <p:spPr>
          <a:xfrm>
            <a:off x="7106653" y="-29847"/>
            <a:ext cx="5085347" cy="4266689"/>
          </a:xfrm>
          <a:prstGeom prst="rect">
            <a:avLst/>
          </a:prstGeom>
        </p:spPr>
      </p:pic>
      <p:grpSp>
        <p:nvGrpSpPr>
          <p:cNvPr id="13" name="Graphic 2">
            <a:extLst>
              <a:ext uri="{FF2B5EF4-FFF2-40B4-BE49-F238E27FC236}">
                <a16:creationId xmlns:a16="http://schemas.microsoft.com/office/drawing/2014/main" id="{8043F2D5-9661-FABB-EC69-E2EE4BE69D61}"/>
              </a:ext>
            </a:extLst>
          </p:cNvPr>
          <p:cNvGrpSpPr/>
          <p:nvPr/>
        </p:nvGrpSpPr>
        <p:grpSpPr>
          <a:xfrm>
            <a:off x="982442" y="5078708"/>
            <a:ext cx="1198372" cy="1197197"/>
            <a:chOff x="10376768" y="2334933"/>
            <a:chExt cx="920484" cy="919581"/>
          </a:xfrm>
          <a:solidFill>
            <a:schemeClr val="bg1"/>
          </a:solidFill>
        </p:grpSpPr>
        <p:sp>
          <p:nvSpPr>
            <p:cNvPr id="14" name="Freeform 13">
              <a:extLst>
                <a:ext uri="{FF2B5EF4-FFF2-40B4-BE49-F238E27FC236}">
                  <a16:creationId xmlns:a16="http://schemas.microsoft.com/office/drawing/2014/main" id="{659481C9-38F0-65E7-3121-DD8CD3979A94}"/>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74C45B60-AD50-6A40-3D78-9F1AB48B7885}"/>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6" name="Rounded Rectangle 15">
            <a:extLst>
              <a:ext uri="{FF2B5EF4-FFF2-40B4-BE49-F238E27FC236}">
                <a16:creationId xmlns:a16="http://schemas.microsoft.com/office/drawing/2014/main" id="{59067209-C119-B2C5-FB79-1AF7B5988695}"/>
              </a:ext>
            </a:extLst>
          </p:cNvPr>
          <p:cNvSpPr/>
          <p:nvPr/>
        </p:nvSpPr>
        <p:spPr>
          <a:xfrm>
            <a:off x="2961233" y="4431134"/>
            <a:ext cx="8723906" cy="2159882"/>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0">
            <a:extLst>
              <a:ext uri="{FF2B5EF4-FFF2-40B4-BE49-F238E27FC236}">
                <a16:creationId xmlns:a16="http://schemas.microsoft.com/office/drawing/2014/main" id="{39FED494-E446-EB90-1D11-8DB3504E518A}"/>
              </a:ext>
            </a:extLst>
          </p:cNvPr>
          <p:cNvSpPr/>
          <p:nvPr/>
        </p:nvSpPr>
        <p:spPr>
          <a:xfrm flipH="1">
            <a:off x="5085348" y="1107020"/>
            <a:ext cx="6811978" cy="1815882"/>
          </a:xfrm>
          <a:prstGeom prst="rect">
            <a:avLst/>
          </a:prstGeom>
        </p:spPr>
        <p:txBody>
          <a:bodyPr wrap="square">
            <a:spAutoFit/>
          </a:bodyPr>
          <a:lstStyle/>
          <a:p>
            <a:pPr>
              <a:buClr>
                <a:srgbClr val="62A844"/>
              </a:buClr>
            </a:pPr>
            <a:r>
              <a:rPr lang="en-US" sz="1600" b="1" dirty="0">
                <a:solidFill>
                  <a:srgbClr val="0289AE"/>
                </a:solidFill>
              </a:rPr>
              <a:t>ANA ETKENLER:</a:t>
            </a:r>
          </a:p>
          <a:p>
            <a:pPr>
              <a:buClr>
                <a:srgbClr val="62A844"/>
              </a:buClr>
            </a:pPr>
            <a:endParaRPr lang="en-US" sz="1600" dirty="0">
              <a:solidFill>
                <a:srgbClr val="0289AE"/>
              </a:solidFill>
            </a:endParaRPr>
          </a:p>
          <a:p>
            <a:pPr marL="342900" indent="-342900">
              <a:buClr>
                <a:srgbClr val="62A844"/>
              </a:buClr>
              <a:buFont typeface="Arial" panose="020B0604020202020204" pitchFamily="34" charset="0"/>
              <a:buChar char="•"/>
            </a:pPr>
            <a:r>
              <a:rPr lang="en-US" sz="1600" b="1" dirty="0">
                <a:solidFill>
                  <a:srgbClr val="262626"/>
                </a:solidFill>
              </a:rPr>
              <a:t>Görünür liderlik desteği </a:t>
            </a:r>
            <a:r>
              <a:rPr lang="en-US" sz="1600" dirty="0">
                <a:solidFill>
                  <a:srgbClr val="262626"/>
                </a:solidFill>
              </a:rPr>
              <a:t>– Yöneticiler veri kullanımına örnek oluyor</a:t>
            </a:r>
          </a:p>
          <a:p>
            <a:pPr marL="342900" indent="-342900">
              <a:buClr>
                <a:srgbClr val="62A844"/>
              </a:buClr>
              <a:buFont typeface="Arial" panose="020B0604020202020204" pitchFamily="34" charset="0"/>
              <a:buChar char="•"/>
            </a:pPr>
            <a:r>
              <a:rPr lang="en-US" sz="1600" b="1" dirty="0">
                <a:solidFill>
                  <a:srgbClr val="262626"/>
                </a:solidFill>
              </a:rPr>
              <a:t>Basit, paylaşılan gösterge panelleri </a:t>
            </a:r>
            <a:r>
              <a:rPr lang="en-US" sz="1600" dirty="0">
                <a:solidFill>
                  <a:srgbClr val="262626"/>
                </a:solidFill>
              </a:rPr>
              <a:t>– Erişimi ve anlaşılması kolay</a:t>
            </a:r>
          </a:p>
          <a:p>
            <a:pPr marL="342900" indent="-342900">
              <a:buClr>
                <a:srgbClr val="62A844"/>
              </a:buClr>
              <a:buFont typeface="Arial" panose="020B0604020202020204" pitchFamily="34" charset="0"/>
              <a:buChar char="•"/>
            </a:pPr>
            <a:r>
              <a:rPr lang="en-US" sz="1600" b="1" dirty="0">
                <a:solidFill>
                  <a:srgbClr val="262626"/>
                </a:solidFill>
              </a:rPr>
              <a:t>Düzenli departmanlar arası toplantılar </a:t>
            </a:r>
            <a:r>
              <a:rPr lang="en-US" sz="1600" dirty="0">
                <a:solidFill>
                  <a:srgbClr val="262626"/>
                </a:solidFill>
              </a:rPr>
              <a:t>– KPI'ları birlikte tartışma</a:t>
            </a:r>
          </a:p>
          <a:p>
            <a:pPr marL="342900" indent="-342900">
              <a:buClr>
                <a:srgbClr val="62A844"/>
              </a:buClr>
              <a:buFont typeface="Arial" panose="020B0604020202020204" pitchFamily="34" charset="0"/>
              <a:buChar char="•"/>
            </a:pPr>
            <a:r>
              <a:rPr lang="en-US" sz="1600" b="1" dirty="0">
                <a:solidFill>
                  <a:srgbClr val="262626"/>
                </a:solidFill>
              </a:rPr>
              <a:t>Net rutinler </a:t>
            </a:r>
            <a:r>
              <a:rPr lang="en-US" sz="1600" dirty="0">
                <a:solidFill>
                  <a:srgbClr val="262626"/>
                </a:solidFill>
              </a:rPr>
              <a:t>– Günlük toplantılar, haftalık değerlendirmeler (</a:t>
            </a:r>
            <a:r>
              <a:rPr lang="en-US" sz="1600" i="1" dirty="0">
                <a:solidFill>
                  <a:srgbClr val="262626"/>
                </a:solidFill>
              </a:rPr>
              <a:t>Revfine, 2025; </a:t>
            </a:r>
            <a:r>
              <a:rPr lang="en-US" sz="1600" i="1" dirty="0" err="1">
                <a:solidFill>
                  <a:srgbClr val="262626"/>
                </a:solidFill>
              </a:rPr>
              <a:t>HospitalityNet</a:t>
            </a:r>
            <a:r>
              <a:rPr lang="en-US" sz="1600" i="1" dirty="0">
                <a:solidFill>
                  <a:srgbClr val="262626"/>
                </a:solidFill>
              </a:rPr>
              <a:t>, 2023)</a:t>
            </a:r>
            <a:endParaRPr lang="en-US" sz="1600" dirty="0">
              <a:solidFill>
                <a:srgbClr val="262626"/>
              </a:solidFill>
            </a:endParaRPr>
          </a:p>
        </p:txBody>
      </p:sp>
      <p:sp>
        <p:nvSpPr>
          <p:cNvPr id="18" name="Rectangle 30">
            <a:extLst>
              <a:ext uri="{FF2B5EF4-FFF2-40B4-BE49-F238E27FC236}">
                <a16:creationId xmlns:a16="http://schemas.microsoft.com/office/drawing/2014/main" id="{491062B4-0B98-DBB4-F2AA-78AE6A3181E3}"/>
              </a:ext>
            </a:extLst>
          </p:cNvPr>
          <p:cNvSpPr/>
          <p:nvPr/>
        </p:nvSpPr>
        <p:spPr>
          <a:xfrm flipH="1">
            <a:off x="3223450" y="4236524"/>
            <a:ext cx="8294152" cy="2354491"/>
          </a:xfrm>
          <a:prstGeom prst="rect">
            <a:avLst/>
          </a:prstGeom>
        </p:spPr>
        <p:txBody>
          <a:bodyPr wrap="square">
            <a:spAutoFit/>
          </a:bodyPr>
          <a:lstStyle/>
          <a:p>
            <a:r>
              <a:rPr lang="en-US" sz="2400" b="1" dirty="0">
                <a:solidFill>
                  <a:schemeClr val="bg1"/>
                </a:solidFill>
                <a:highlight>
                  <a:srgbClr val="0289AE"/>
                </a:highlight>
              </a:rPr>
              <a:t>  AKTİVİTE</a:t>
            </a:r>
            <a:r>
              <a:rPr lang="en-US" sz="2400" b="1" dirty="0">
                <a:solidFill>
                  <a:srgbClr val="0289AE"/>
                </a:solidFill>
                <a:highlight>
                  <a:srgbClr val="0289AE"/>
                </a:highlight>
              </a:rPr>
              <a:t>...:</a:t>
            </a:r>
          </a:p>
          <a:p>
            <a:pPr>
              <a:lnSpc>
                <a:spcPts val="2100"/>
              </a:lnSpc>
            </a:pPr>
            <a:br>
              <a:rPr lang="en-US" sz="800" b="1" dirty="0"/>
            </a:br>
            <a:r>
              <a:rPr lang="en-US" sz="2000" dirty="0">
                <a:solidFill>
                  <a:srgbClr val="262626"/>
                </a:solidFill>
              </a:rPr>
              <a:t>İş yerinizde veri kullanımını zorlaştıran iki engel (örneğin, raporları gözden geçirecek zamanın olmaması, belirsiz KPI'lar, karmaşık sistemler) ve iki mevcut güçlü yön (örneğin, haftalık toplantı, motive olmuş bir iş arkadaşı, net bir atık kayıt rutini) belirleyin. Bir engeli nasıl azaltabileceğinize veya bir güçlü yönü nasıl geliştirebileceğinize dair bir cümle yazın</a:t>
            </a:r>
          </a:p>
          <a:p>
            <a:endParaRPr lang="en-US" dirty="0">
              <a:solidFill>
                <a:srgbClr val="262626"/>
              </a:solidFill>
            </a:endParaRPr>
          </a:p>
        </p:txBody>
      </p:sp>
      <p:sp>
        <p:nvSpPr>
          <p:cNvPr id="19" name="Rounded Rectangle 18">
            <a:extLst>
              <a:ext uri="{FF2B5EF4-FFF2-40B4-BE49-F238E27FC236}">
                <a16:creationId xmlns:a16="http://schemas.microsoft.com/office/drawing/2014/main" id="{827B5ACC-814E-02F4-4448-DFF1ABEE2641}"/>
              </a:ext>
            </a:extLst>
          </p:cNvPr>
          <p:cNvSpPr/>
          <p:nvPr/>
        </p:nvSpPr>
        <p:spPr>
          <a:xfrm>
            <a:off x="7106652" y="3377501"/>
            <a:ext cx="4790673" cy="422161"/>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8AFE4542-191A-1EFF-3E6F-4E8D72B9CD85}"/>
              </a:ext>
            </a:extLst>
          </p:cNvPr>
          <p:cNvSpPr txBox="1"/>
          <p:nvPr/>
        </p:nvSpPr>
        <p:spPr>
          <a:xfrm>
            <a:off x="7421095" y="347649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1" name="TextBox 20">
            <a:extLst>
              <a:ext uri="{FF2B5EF4-FFF2-40B4-BE49-F238E27FC236}">
                <a16:creationId xmlns:a16="http://schemas.microsoft.com/office/drawing/2014/main" id="{9041CB66-AA27-2169-D897-4AFA44A7424B}"/>
              </a:ext>
            </a:extLst>
          </p:cNvPr>
          <p:cNvSpPr txBox="1"/>
          <p:nvPr/>
        </p:nvSpPr>
        <p:spPr>
          <a:xfrm>
            <a:off x="8232019" y="3476497"/>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1EBB16A6-D38D-6D18-6C37-69B9A3B5197D}"/>
              </a:ext>
            </a:extLst>
          </p:cNvPr>
          <p:cNvSpPr txBox="1"/>
          <p:nvPr/>
        </p:nvSpPr>
        <p:spPr>
          <a:xfrm>
            <a:off x="8898943" y="3476497"/>
            <a:ext cx="349200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Yeşil ve Dijital Değişime Öncülük Etmek</a:t>
            </a:r>
          </a:p>
        </p:txBody>
      </p:sp>
    </p:spTree>
    <p:extLst>
      <p:ext uri="{BB962C8B-B14F-4D97-AF65-F5344CB8AC3E}">
        <p14:creationId xmlns:p14="http://schemas.microsoft.com/office/powerpoint/2010/main" val="42323870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E65DA1F-DE30-23AD-CC3E-F67D4D96BE96}"/>
              </a:ext>
            </a:extLst>
          </p:cNvPr>
          <p:cNvSpPr/>
          <p:nvPr/>
        </p:nvSpPr>
        <p:spPr>
          <a:xfrm>
            <a:off x="8229" y="4236842"/>
            <a:ext cx="12183771" cy="2621158"/>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a:extLst>
              <a:ext uri="{FF2B5EF4-FFF2-40B4-BE49-F238E27FC236}">
                <a16:creationId xmlns:a16="http://schemas.microsoft.com/office/drawing/2014/main" id="{A1C681DA-A796-125E-3F9C-708F2919BB62}"/>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236841"/>
            <a:ext cx="5348384" cy="2588153"/>
          </a:xfrm>
          <a:prstGeom prst="rect">
            <a:avLst/>
          </a:prstGeom>
        </p:spPr>
      </p:pic>
      <p:sp>
        <p:nvSpPr>
          <p:cNvPr id="22" name="Text Placeholder 11">
            <a:extLst>
              <a:ext uri="{FF2B5EF4-FFF2-40B4-BE49-F238E27FC236}">
                <a16:creationId xmlns:a16="http://schemas.microsoft.com/office/drawing/2014/main" id="{686D6D03-3BB8-9A1E-7402-6BB1A709444E}"/>
              </a:ext>
            </a:extLst>
          </p:cNvPr>
          <p:cNvSpPr txBox="1">
            <a:spLocks/>
          </p:cNvSpPr>
          <p:nvPr/>
        </p:nvSpPr>
        <p:spPr>
          <a:xfrm>
            <a:off x="429109" y="239968"/>
            <a:ext cx="741852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KPI'lar için basit rutinler ve roller</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3" name="Straight Connector 22">
            <a:extLst>
              <a:ext uri="{FF2B5EF4-FFF2-40B4-BE49-F238E27FC236}">
                <a16:creationId xmlns:a16="http://schemas.microsoft.com/office/drawing/2014/main" id="{5D5952FC-59F8-4220-D3BF-C61E6E23A659}"/>
              </a:ext>
            </a:extLst>
          </p:cNvPr>
          <p:cNvCxnSpPr>
            <a:cxnSpLocks/>
          </p:cNvCxnSpPr>
          <p:nvPr/>
        </p:nvCxnSpPr>
        <p:spPr>
          <a:xfrm>
            <a:off x="0" y="925740"/>
            <a:ext cx="754894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A10CDC3C-6023-5818-66BB-3F470ABA6A19}"/>
              </a:ext>
            </a:extLst>
          </p:cNvPr>
          <p:cNvSpPr/>
          <p:nvPr/>
        </p:nvSpPr>
        <p:spPr>
          <a:xfrm flipH="1">
            <a:off x="429109" y="1785070"/>
            <a:ext cx="5932905" cy="2185214"/>
          </a:xfrm>
          <a:prstGeom prst="rect">
            <a:avLst/>
          </a:prstGeom>
        </p:spPr>
        <p:txBody>
          <a:bodyPr wrap="square">
            <a:spAutoFit/>
          </a:bodyPr>
          <a:lstStyle/>
          <a:p>
            <a:pPr algn="ctr">
              <a:buClr>
                <a:srgbClr val="62A844"/>
              </a:buClr>
            </a:pPr>
            <a:r>
              <a:rPr lang="en-US" sz="2000" b="1" dirty="0">
                <a:solidFill>
                  <a:srgbClr val="0289AE"/>
                </a:solidFill>
              </a:rPr>
              <a:t>RUTİN ÖNERİLERİ:</a:t>
            </a:r>
          </a:p>
          <a:p>
            <a:pPr>
              <a:buClr>
                <a:srgbClr val="62A844"/>
              </a:buClr>
            </a:pPr>
            <a:endParaRPr lang="en-US" sz="800"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Günlük Toplantı (5–10 dakika) </a:t>
            </a:r>
            <a:r>
              <a:rPr lang="en-US" dirty="0">
                <a:solidFill>
                  <a:srgbClr val="262626"/>
                </a:solidFill>
              </a:rPr>
              <a:t>– Dünkü</a:t>
            </a:r>
            <a:r>
              <a:rPr lang="en-US" b="1" dirty="0">
                <a:solidFill>
                  <a:srgbClr val="262626"/>
                </a:solidFill>
              </a:rPr>
              <a:t> 3 temel KPI'yı </a:t>
            </a:r>
            <a:r>
              <a:rPr lang="en-US" dirty="0">
                <a:solidFill>
                  <a:srgbClr val="262626"/>
                </a:solidFill>
              </a:rPr>
              <a:t>gözden geçirin: doluluk oranı, ADR, kişi başına atık</a:t>
            </a:r>
          </a:p>
          <a:p>
            <a:pPr marL="285750" indent="-285750">
              <a:buClr>
                <a:srgbClr val="62A844"/>
              </a:buClr>
              <a:buFont typeface="Arial" panose="020B0604020202020204" pitchFamily="34" charset="0"/>
              <a:buChar char="•"/>
            </a:pPr>
            <a:r>
              <a:rPr lang="en-US" b="1" dirty="0">
                <a:solidFill>
                  <a:srgbClr val="262626"/>
                </a:solidFill>
              </a:rPr>
              <a:t>Haftalık Atık İncelemesi (15 dakika) </a:t>
            </a:r>
            <a:r>
              <a:rPr lang="en-US" dirty="0">
                <a:solidFill>
                  <a:srgbClr val="262626"/>
                </a:solidFill>
              </a:rPr>
              <a:t>– Mutfak ekibi gıda atığı verilerini inceler, ayarlamalar planlar</a:t>
            </a:r>
          </a:p>
          <a:p>
            <a:pPr marL="285750" indent="-285750">
              <a:buClr>
                <a:srgbClr val="62A844"/>
              </a:buClr>
              <a:buFont typeface="Arial" panose="020B0604020202020204" pitchFamily="34" charset="0"/>
              <a:buChar char="•"/>
            </a:pPr>
            <a:r>
              <a:rPr lang="en-US" b="1" dirty="0">
                <a:solidFill>
                  <a:srgbClr val="262626"/>
                </a:solidFill>
              </a:rPr>
              <a:t>Aylık Departmanlar Arası Toplantı (30 dakika) </a:t>
            </a:r>
            <a:r>
              <a:rPr lang="en-US" dirty="0">
                <a:solidFill>
                  <a:srgbClr val="262626"/>
                </a:solidFill>
              </a:rPr>
              <a:t>– Doluluk, gelir ve sürdürülebilirlik göstergelerini birlikte inceleyin</a:t>
            </a:r>
          </a:p>
        </p:txBody>
      </p:sp>
      <p:pic>
        <p:nvPicPr>
          <p:cNvPr id="25" name="Graphic 24">
            <a:extLst>
              <a:ext uri="{FF2B5EF4-FFF2-40B4-BE49-F238E27FC236}">
                <a16:creationId xmlns:a16="http://schemas.microsoft.com/office/drawing/2014/main" id="{ACE97C8F-548A-1335-2981-5A30307C71AD}"/>
              </a:ext>
            </a:extLst>
          </p:cNvPr>
          <p:cNvPicPr>
            <a:picLocks noChangeAspect="1"/>
          </p:cNvPicPr>
          <p:nvPr/>
        </p:nvPicPr>
        <p:blipFill>
          <a:blip>
            <a:extLst>
              <a:ext uri="{96DAC541-7B7A-43D3-8B79-37D633B846F1}">
                <asvg:svgBlip xmlns:asvg="http://schemas.microsoft.com/office/drawing/2016/SVG/main" r:embed="rId3"/>
              </a:ext>
            </a:extLst>
          </a:blip>
          <a:srcRect l="30548" t="53508" r="41585" b="29979"/>
          <a:stretch>
            <a:fillRect/>
          </a:stretch>
        </p:blipFill>
        <p:spPr>
          <a:xfrm>
            <a:off x="7106653" y="-29847"/>
            <a:ext cx="5085347" cy="4266689"/>
          </a:xfrm>
          <a:prstGeom prst="rect">
            <a:avLst/>
          </a:prstGeom>
        </p:spPr>
      </p:pic>
      <p:grpSp>
        <p:nvGrpSpPr>
          <p:cNvPr id="26" name="Graphic 2">
            <a:extLst>
              <a:ext uri="{FF2B5EF4-FFF2-40B4-BE49-F238E27FC236}">
                <a16:creationId xmlns:a16="http://schemas.microsoft.com/office/drawing/2014/main" id="{DBE21B21-DAD0-13FE-8471-865F0BF913EC}"/>
              </a:ext>
            </a:extLst>
          </p:cNvPr>
          <p:cNvGrpSpPr/>
          <p:nvPr/>
        </p:nvGrpSpPr>
        <p:grpSpPr>
          <a:xfrm>
            <a:off x="982442" y="5078708"/>
            <a:ext cx="1198372" cy="1197197"/>
            <a:chOff x="10376768" y="2334933"/>
            <a:chExt cx="920484" cy="919581"/>
          </a:xfrm>
          <a:solidFill>
            <a:schemeClr val="bg1"/>
          </a:solidFill>
        </p:grpSpPr>
        <p:sp>
          <p:nvSpPr>
            <p:cNvPr id="27" name="Freeform 26">
              <a:extLst>
                <a:ext uri="{FF2B5EF4-FFF2-40B4-BE49-F238E27FC236}">
                  <a16:creationId xmlns:a16="http://schemas.microsoft.com/office/drawing/2014/main" id="{8BD839C5-F498-5AE5-6AD0-BAF2059057EE}"/>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CD04AE95-9DBB-2C71-7130-8CBB94568842}"/>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9" name="Rounded Rectangle 28">
            <a:extLst>
              <a:ext uri="{FF2B5EF4-FFF2-40B4-BE49-F238E27FC236}">
                <a16:creationId xmlns:a16="http://schemas.microsoft.com/office/drawing/2014/main" id="{61B2A394-D35F-1832-84DA-C6C5E8B32BED}"/>
              </a:ext>
            </a:extLst>
          </p:cNvPr>
          <p:cNvSpPr/>
          <p:nvPr/>
        </p:nvSpPr>
        <p:spPr>
          <a:xfrm>
            <a:off x="2779779" y="4696801"/>
            <a:ext cx="9064863" cy="1861637"/>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0">
            <a:extLst>
              <a:ext uri="{FF2B5EF4-FFF2-40B4-BE49-F238E27FC236}">
                <a16:creationId xmlns:a16="http://schemas.microsoft.com/office/drawing/2014/main" id="{0027F44D-E0AF-76BF-C617-0F71EFEA1108}"/>
              </a:ext>
            </a:extLst>
          </p:cNvPr>
          <p:cNvSpPr/>
          <p:nvPr/>
        </p:nvSpPr>
        <p:spPr>
          <a:xfrm flipH="1">
            <a:off x="7422944" y="1785070"/>
            <a:ext cx="4024418" cy="1631216"/>
          </a:xfrm>
          <a:prstGeom prst="rect">
            <a:avLst/>
          </a:prstGeom>
        </p:spPr>
        <p:txBody>
          <a:bodyPr wrap="square">
            <a:spAutoFit/>
          </a:bodyPr>
          <a:lstStyle/>
          <a:p>
            <a:pPr algn="ctr">
              <a:buClr>
                <a:srgbClr val="62A844"/>
              </a:buClr>
            </a:pPr>
            <a:r>
              <a:rPr lang="en-US" sz="2000" b="1" dirty="0">
                <a:solidFill>
                  <a:srgbClr val="0289AE"/>
                </a:solidFill>
              </a:rPr>
              <a:t>NET ROLLER:</a:t>
            </a:r>
          </a:p>
          <a:p>
            <a:pPr>
              <a:buClr>
                <a:srgbClr val="62A844"/>
              </a:buClr>
            </a:pPr>
            <a:endParaRPr lang="en-US" sz="800" b="1"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Veri Sorumlusu </a:t>
            </a:r>
            <a:r>
              <a:rPr lang="en-US" dirty="0">
                <a:solidFill>
                  <a:srgbClr val="262626"/>
                </a:solidFill>
              </a:rPr>
              <a:t>– KPI tablosunu güncellemekten sorumlu kişi</a:t>
            </a:r>
          </a:p>
          <a:p>
            <a:pPr marL="285750" indent="-285750">
              <a:buClr>
                <a:srgbClr val="62A844"/>
              </a:buClr>
              <a:buFont typeface="Arial" panose="020B0604020202020204" pitchFamily="34" charset="0"/>
              <a:buChar char="•"/>
            </a:pPr>
            <a:r>
              <a:rPr lang="en-US" b="1" dirty="0">
                <a:solidFill>
                  <a:srgbClr val="262626"/>
                </a:solidFill>
              </a:rPr>
              <a:t>İletişim Sorumlusu </a:t>
            </a:r>
            <a:r>
              <a:rPr lang="en-US" dirty="0">
                <a:solidFill>
                  <a:srgbClr val="262626"/>
                </a:solidFill>
              </a:rPr>
              <a:t>– Ana mesajları ekibe ileten kişi</a:t>
            </a:r>
          </a:p>
        </p:txBody>
      </p:sp>
      <p:sp>
        <p:nvSpPr>
          <p:cNvPr id="31" name="Rectangle 30">
            <a:extLst>
              <a:ext uri="{FF2B5EF4-FFF2-40B4-BE49-F238E27FC236}">
                <a16:creationId xmlns:a16="http://schemas.microsoft.com/office/drawing/2014/main" id="{99E26C88-A0C1-D046-B5AD-0C20D7E7F0E4}"/>
              </a:ext>
            </a:extLst>
          </p:cNvPr>
          <p:cNvSpPr/>
          <p:nvPr/>
        </p:nvSpPr>
        <p:spPr>
          <a:xfrm flipH="1">
            <a:off x="3041997" y="4502191"/>
            <a:ext cx="8647316" cy="2354491"/>
          </a:xfrm>
          <a:prstGeom prst="rect">
            <a:avLst/>
          </a:prstGeom>
        </p:spPr>
        <p:txBody>
          <a:bodyPr wrap="square">
            <a:spAutoFit/>
          </a:bodyPr>
          <a:lstStyle/>
          <a:p>
            <a:r>
              <a:rPr lang="en-US" sz="2400" b="1" dirty="0">
                <a:solidFill>
                  <a:schemeClr val="bg1"/>
                </a:solidFill>
                <a:highlight>
                  <a:srgbClr val="0289AE"/>
                </a:highlight>
              </a:rPr>
              <a:t>  FAALİYET</a:t>
            </a:r>
            <a:r>
              <a:rPr lang="en-US" sz="2400" b="1" dirty="0">
                <a:solidFill>
                  <a:srgbClr val="0289AE"/>
                </a:solidFill>
                <a:highlight>
                  <a:srgbClr val="0289AE"/>
                </a:highlight>
              </a:rPr>
              <a:t>...:</a:t>
            </a:r>
          </a:p>
          <a:p>
            <a:pPr>
              <a:lnSpc>
                <a:spcPts val="2100"/>
              </a:lnSpc>
            </a:pPr>
            <a:br>
              <a:rPr lang="en-US" sz="800" b="1" dirty="0"/>
            </a:br>
            <a:r>
              <a:rPr lang="en-US" sz="2000" dirty="0">
                <a:solidFill>
                  <a:srgbClr val="262626"/>
                </a:solidFill>
              </a:rPr>
              <a:t>Kendi bağlamınıza uygun gerçekçi bir KPI rutini tasarlayın. Örneğin, “Her Pazartesi sabahı, görevli yönetici ve bölüm başkanı 15 dakika boyunca geçen haftanın doluluk yüzdesini, RevPAR’ı ve kişi başına gıda israfını gözden geçirir.” Katılımcıları, gözden geçirilecek 2–3 KPI’yı ve rutinin ne kadar süreceğini yazın.</a:t>
            </a:r>
          </a:p>
          <a:p>
            <a:pPr>
              <a:lnSpc>
                <a:spcPts val="2100"/>
              </a:lnSpc>
            </a:pPr>
            <a:endParaRPr lang="en-US" sz="2000" dirty="0">
              <a:solidFill>
                <a:srgbClr val="262626"/>
              </a:solidFill>
            </a:endParaRPr>
          </a:p>
          <a:p>
            <a:endParaRPr lang="en-US" dirty="0">
              <a:solidFill>
                <a:srgbClr val="262626"/>
              </a:solidFill>
            </a:endParaRPr>
          </a:p>
        </p:txBody>
      </p:sp>
      <p:sp>
        <p:nvSpPr>
          <p:cNvPr id="37" name="TextBox 36">
            <a:extLst>
              <a:ext uri="{FF2B5EF4-FFF2-40B4-BE49-F238E27FC236}">
                <a16:creationId xmlns:a16="http://schemas.microsoft.com/office/drawing/2014/main" id="{4729E2B0-7A2E-7932-2F7C-F93F0F4343D4}"/>
              </a:ext>
            </a:extLst>
          </p:cNvPr>
          <p:cNvSpPr txBox="1"/>
          <p:nvPr/>
        </p:nvSpPr>
        <p:spPr>
          <a:xfrm>
            <a:off x="429110" y="1149064"/>
            <a:ext cx="11788814" cy="430887"/>
          </a:xfrm>
          <a:prstGeom prst="rect">
            <a:avLst/>
          </a:prstGeom>
          <a:noFill/>
        </p:spPr>
        <p:txBody>
          <a:bodyPr wrap="square">
            <a:spAutoFit/>
          </a:bodyPr>
          <a:lstStyle/>
          <a:p>
            <a:r>
              <a:rPr lang="en-US" sz="2200" dirty="0">
                <a:solidFill>
                  <a:srgbClr val="262626"/>
                </a:solidFill>
              </a:rPr>
              <a:t>Güçlü bir veri kültürü</a:t>
            </a:r>
            <a:r>
              <a:rPr lang="en-US" sz="2200" b="1" dirty="0">
                <a:solidFill>
                  <a:srgbClr val="262626"/>
                </a:solidFill>
              </a:rPr>
              <a:t>, </a:t>
            </a:r>
            <a:r>
              <a:rPr lang="en-US" sz="2200" dirty="0">
                <a:solidFill>
                  <a:srgbClr val="262626"/>
                </a:solidFill>
              </a:rPr>
              <a:t>tek seferlik projelerle değil</a:t>
            </a:r>
            <a:r>
              <a:rPr lang="en-US" sz="2200" b="1" dirty="0">
                <a:solidFill>
                  <a:srgbClr val="262626"/>
                </a:solidFill>
              </a:rPr>
              <a:t>, basit ve tekrarlanan </a:t>
            </a:r>
            <a:r>
              <a:rPr lang="en-US" sz="2200" dirty="0">
                <a:solidFill>
                  <a:srgbClr val="262626"/>
                </a:solidFill>
              </a:rPr>
              <a:t>rutinlerle oluşturulur.</a:t>
            </a:r>
          </a:p>
        </p:txBody>
      </p:sp>
    </p:spTree>
    <p:extLst>
      <p:ext uri="{BB962C8B-B14F-4D97-AF65-F5344CB8AC3E}">
        <p14:creationId xmlns:p14="http://schemas.microsoft.com/office/powerpoint/2010/main" val="19552146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F184A76-A3C7-3DF5-D3C6-6A7E108953ED}"/>
              </a:ext>
            </a:extLst>
          </p:cNvPr>
          <p:cNvSpPr txBox="1"/>
          <p:nvPr/>
        </p:nvSpPr>
        <p:spPr>
          <a:xfrm>
            <a:off x="12644264" y="259644"/>
            <a:ext cx="10939112" cy="5878532"/>
          </a:xfrm>
          <a:prstGeom prst="rect">
            <a:avLst/>
          </a:prstGeom>
          <a:noFill/>
        </p:spPr>
        <p:txBody>
          <a:bodyPr wrap="square">
            <a:spAutoFit/>
          </a:bodyPr>
          <a:lstStyle/>
          <a:p>
            <a:pPr algn="ctr">
              <a:buNone/>
            </a:pPr>
            <a:r>
              <a:rPr lang="en-US" sz="2800" b="1" dirty="0"/>
              <a:t>Çevre dostu veri uygulamalarının planlanması</a:t>
            </a:r>
          </a:p>
          <a:p>
            <a:pPr>
              <a:buNone/>
            </a:pPr>
            <a:endParaRPr lang="en-US" b="1" dirty="0"/>
          </a:p>
          <a:p>
            <a:pPr>
              <a:buNone/>
            </a:pPr>
            <a:r>
              <a:rPr lang="en-US" sz="2200" dirty="0">
                <a:solidFill>
                  <a:srgbClr val="262626"/>
                </a:solidFill>
              </a:rPr>
              <a:t>Turizm verileri ve becerileriyle ilgili Avrupa raporları, zamanla gelişen küçük, pratik eylemlerin değerini vurgulamaktadır. </a:t>
            </a:r>
            <a:br>
              <a:rPr lang="en-US" sz="2200" dirty="0">
                <a:solidFill>
                  <a:srgbClr val="262626"/>
                </a:solidFill>
              </a:rPr>
            </a:br>
            <a:br>
              <a:rPr lang="en-US" sz="2200" dirty="0">
                <a:solidFill>
                  <a:srgbClr val="262626"/>
                </a:solidFill>
              </a:rPr>
            </a:br>
            <a:r>
              <a:rPr lang="en-US" sz="2200" dirty="0">
                <a:solidFill>
                  <a:srgbClr val="262626"/>
                </a:solidFill>
              </a:rPr>
              <a:t>Eco Smart Hospitality'de bu, bir veya iki öncelikli KPI ile denemeye hazır bir ekipten başlamak anlamına gelebilir. Bir eylem planı, neyle başlayacağınızı, kimlerin dahil olacağını ve ilerlemeyi ne zaman gözden geçireceğinizi belirlemenize yardımcı olur.</a:t>
            </a:r>
          </a:p>
          <a:p>
            <a:pPr algn="just">
              <a:buNone/>
            </a:pPr>
            <a:endParaRPr lang="en-US" sz="2200" dirty="0">
              <a:solidFill>
                <a:srgbClr val="262626"/>
              </a:solidFill>
            </a:endParaRPr>
          </a:p>
          <a:p>
            <a:pPr algn="just">
              <a:buNone/>
            </a:pPr>
            <a:r>
              <a:rPr lang="en-US" sz="2200" b="1" u="sng" dirty="0"/>
              <a:t>Etkinlik: </a:t>
            </a:r>
          </a:p>
          <a:p>
            <a:pPr algn="just">
              <a:buNone/>
            </a:pPr>
            <a:endParaRPr lang="en-US" sz="2200" u="sng" dirty="0">
              <a:solidFill>
                <a:srgbClr val="262626"/>
              </a:solidFill>
            </a:endParaRPr>
          </a:p>
          <a:p>
            <a:pPr algn="just">
              <a:buNone/>
            </a:pPr>
            <a:r>
              <a:rPr lang="en-US" sz="2200" dirty="0">
                <a:solidFill>
                  <a:srgbClr val="262626"/>
                </a:solidFill>
              </a:rPr>
              <a:t>Üç unsurdan oluşan kısa bir Eco Smart veri eylem planı taslağı hazırlayın:</a:t>
            </a:r>
          </a:p>
          <a:p>
            <a:pPr marL="285750" indent="-285750" algn="just">
              <a:buFont typeface="Wingdings" panose="05000000000000000000" pitchFamily="2" charset="2"/>
              <a:buChar char="Ø"/>
            </a:pPr>
            <a:r>
              <a:rPr lang="en-US" sz="2200" dirty="0">
                <a:solidFill>
                  <a:srgbClr val="262626"/>
                </a:solidFill>
              </a:rPr>
              <a:t>Bir KPI odağı (örneğin, kişi başına gıda israfı, işçilik maliyeti % veya doluluk % ve haftanın günlerine göre ortalama günlük oda fiyatı).</a:t>
            </a:r>
          </a:p>
          <a:p>
            <a:pPr marL="285750" indent="-285750" algn="just">
              <a:buFont typeface="Wingdings" panose="05000000000000000000" pitchFamily="2" charset="2"/>
              <a:buChar char="Ø"/>
            </a:pPr>
            <a:r>
              <a:rPr lang="en-US" sz="2200" dirty="0">
                <a:solidFill>
                  <a:srgbClr val="262626"/>
                </a:solidFill>
              </a:rPr>
              <a:t>Bu KPI ile bağlantılı yeni veya iyileştirilmiş bir rutin.</a:t>
            </a:r>
          </a:p>
          <a:p>
            <a:pPr marL="285750" indent="-285750" algn="just">
              <a:buFont typeface="Wingdings" panose="05000000000000000000" pitchFamily="2" charset="2"/>
              <a:buChar char="Ø"/>
            </a:pPr>
            <a:r>
              <a:rPr lang="en-US" sz="2200" dirty="0">
                <a:solidFill>
                  <a:srgbClr val="262626"/>
                </a:solidFill>
              </a:rPr>
              <a:t>Verileri kontrol edip rutini sürdürmeye, ayarlamaya veya genişletmeye karar vereceğiniz bir değerlendirme noktası (örneğin 4 hafta sonra)</a:t>
            </a:r>
            <a:r>
              <a:rPr lang="en-US" sz="2200" dirty="0"/>
              <a:t>.</a:t>
            </a:r>
          </a:p>
        </p:txBody>
      </p:sp>
      <p:sp>
        <p:nvSpPr>
          <p:cNvPr id="2" name="Rectangle 1">
            <a:extLst>
              <a:ext uri="{FF2B5EF4-FFF2-40B4-BE49-F238E27FC236}">
                <a16:creationId xmlns:a16="http://schemas.microsoft.com/office/drawing/2014/main" id="{6DFA909E-9CC4-E22F-27F1-5CD2FC769E62}"/>
              </a:ext>
            </a:extLst>
          </p:cNvPr>
          <p:cNvSpPr/>
          <p:nvPr/>
        </p:nvSpPr>
        <p:spPr>
          <a:xfrm>
            <a:off x="8229" y="3669498"/>
            <a:ext cx="12183771" cy="3188501"/>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E4A0B257-8B79-6DDB-D750-C6B4F75FB4DE}"/>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236841"/>
            <a:ext cx="5348384" cy="2588153"/>
          </a:xfrm>
          <a:prstGeom prst="rect">
            <a:avLst/>
          </a:prstGeom>
        </p:spPr>
      </p:pic>
      <p:sp>
        <p:nvSpPr>
          <p:cNvPr id="4" name="Text Placeholder 11">
            <a:extLst>
              <a:ext uri="{FF2B5EF4-FFF2-40B4-BE49-F238E27FC236}">
                <a16:creationId xmlns:a16="http://schemas.microsoft.com/office/drawing/2014/main" id="{8A8B6D02-CAE9-2823-DEB0-EF156130CD3A}"/>
              </a:ext>
            </a:extLst>
          </p:cNvPr>
          <p:cNvSpPr txBox="1">
            <a:spLocks/>
          </p:cNvSpPr>
          <p:nvPr/>
        </p:nvSpPr>
        <p:spPr>
          <a:xfrm>
            <a:off x="429115" y="341940"/>
            <a:ext cx="46521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Eco Smart Veri Eylemlerini Planlama</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DB378582-8DF7-25E5-D85C-8F22BB1F6797}"/>
              </a:ext>
            </a:extLst>
          </p:cNvPr>
          <p:cNvCxnSpPr>
            <a:cxnSpLocks/>
          </p:cNvCxnSpPr>
          <p:nvPr/>
        </p:nvCxnSpPr>
        <p:spPr>
          <a:xfrm>
            <a:off x="0" y="1442906"/>
            <a:ext cx="818017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85876637-9A0F-249D-BBD6-84CFB36EB653}"/>
              </a:ext>
            </a:extLst>
          </p:cNvPr>
          <p:cNvPicPr>
            <a:picLocks noChangeAspect="1"/>
          </p:cNvPicPr>
          <p:nvPr/>
        </p:nvPicPr>
        <p:blipFill>
          <a:blip>
            <a:extLst>
              <a:ext uri="{96DAC541-7B7A-43D3-8B79-37D633B846F1}">
                <asvg:svgBlip xmlns:asvg="http://schemas.microsoft.com/office/drawing/2016/SVG/main" r:embed="rId3"/>
              </a:ext>
            </a:extLst>
          </a:blip>
          <a:srcRect l="30276" t="43877" r="41857" b="39610"/>
          <a:stretch>
            <a:fillRect/>
          </a:stretch>
        </p:blipFill>
        <p:spPr>
          <a:xfrm>
            <a:off x="7106653" y="-29847"/>
            <a:ext cx="5085347" cy="4266689"/>
          </a:xfrm>
          <a:prstGeom prst="rect">
            <a:avLst/>
          </a:prstGeom>
        </p:spPr>
      </p:pic>
      <p:grpSp>
        <p:nvGrpSpPr>
          <p:cNvPr id="9" name="Graphic 2">
            <a:extLst>
              <a:ext uri="{FF2B5EF4-FFF2-40B4-BE49-F238E27FC236}">
                <a16:creationId xmlns:a16="http://schemas.microsoft.com/office/drawing/2014/main" id="{92898C35-719E-145D-3612-CEB68C30D684}"/>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18D0CE1D-5A01-08C8-F1B0-D8C1F9C731BC}"/>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96026C0D-2C3D-B2F1-554E-97A975CBF527}"/>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2" name="Rounded Rectangle 11">
            <a:extLst>
              <a:ext uri="{FF2B5EF4-FFF2-40B4-BE49-F238E27FC236}">
                <a16:creationId xmlns:a16="http://schemas.microsoft.com/office/drawing/2014/main" id="{E896D0A4-D68F-19EE-04BE-518A511D342E}"/>
              </a:ext>
            </a:extLst>
          </p:cNvPr>
          <p:cNvSpPr/>
          <p:nvPr/>
        </p:nvSpPr>
        <p:spPr>
          <a:xfrm>
            <a:off x="2779779" y="4058552"/>
            <a:ext cx="9064863" cy="2557982"/>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E899376-A467-E159-B901-AB8ADA4624A2}"/>
              </a:ext>
            </a:extLst>
          </p:cNvPr>
          <p:cNvSpPr/>
          <p:nvPr/>
        </p:nvSpPr>
        <p:spPr>
          <a:xfrm flipH="1">
            <a:off x="3041997" y="3863942"/>
            <a:ext cx="8647316" cy="3100849"/>
          </a:xfrm>
          <a:prstGeom prst="rect">
            <a:avLst/>
          </a:prstGeom>
        </p:spPr>
        <p:txBody>
          <a:bodyPr wrap="square">
            <a:spAutoFit/>
          </a:bodyPr>
          <a:lstStyle/>
          <a:p>
            <a:r>
              <a:rPr lang="en-US" sz="2400" b="1" dirty="0">
                <a:solidFill>
                  <a:schemeClr val="bg1"/>
                </a:solidFill>
                <a:highlight>
                  <a:srgbClr val="0289AE"/>
                </a:highlight>
              </a:rPr>
              <a:t>  ETKİNLİK</a:t>
            </a:r>
            <a:r>
              <a:rPr lang="en-US" sz="2400" b="1" dirty="0">
                <a:solidFill>
                  <a:srgbClr val="0289AE"/>
                </a:solidFill>
                <a:highlight>
                  <a:srgbClr val="0289AE"/>
                </a:highlight>
              </a:rPr>
              <a:t>...:</a:t>
            </a:r>
          </a:p>
          <a:p>
            <a:pPr algn="just">
              <a:buNone/>
            </a:pPr>
            <a:br>
              <a:rPr lang="en-US" sz="800" b="1" dirty="0"/>
            </a:br>
            <a:r>
              <a:rPr lang="tr-TR" sz="2000" b="1" noProof="1">
                <a:solidFill>
                  <a:srgbClr val="262626"/>
                </a:solidFill>
              </a:rPr>
              <a:t>Üç unsurdan oluşan kısa bir Eco Smart veri eylem planı taslağı hazırlayın:</a:t>
            </a:r>
          </a:p>
          <a:p>
            <a:pPr algn="just">
              <a:buNone/>
            </a:pPr>
            <a:endParaRPr lang="tr-TR" sz="800" b="1" noProof="1">
              <a:solidFill>
                <a:srgbClr val="262626"/>
              </a:solidFill>
            </a:endParaRPr>
          </a:p>
          <a:p>
            <a:pPr marL="342900" indent="-342900" algn="just">
              <a:buClr>
                <a:srgbClr val="62A844"/>
              </a:buClr>
              <a:buFont typeface="Arial" panose="020B0604020202020204" pitchFamily="34" charset="0"/>
              <a:buChar char="•"/>
            </a:pPr>
            <a:r>
              <a:rPr lang="tr-TR" sz="2000" noProof="1">
                <a:solidFill>
                  <a:srgbClr val="262626"/>
                </a:solidFill>
              </a:rPr>
              <a:t>Bir KPI odağı (örneğin, kişi başına gıda israfı, işçilik maliyeti % veya doluluk % ve haftanın günlerine göre ADR).</a:t>
            </a:r>
          </a:p>
          <a:p>
            <a:pPr marL="342900" indent="-342900" algn="just">
              <a:buClr>
                <a:srgbClr val="62A844"/>
              </a:buClr>
              <a:buFont typeface="Arial" panose="020B0604020202020204" pitchFamily="34" charset="0"/>
              <a:buChar char="•"/>
            </a:pPr>
            <a:r>
              <a:rPr lang="tr-TR" sz="2000" noProof="1">
                <a:solidFill>
                  <a:srgbClr val="262626"/>
                </a:solidFill>
              </a:rPr>
              <a:t>Bu KPI ile bağlantılı yeni veya iyileştirilmiş bir rutin.</a:t>
            </a:r>
          </a:p>
          <a:p>
            <a:pPr marL="342900" indent="-342900" algn="just">
              <a:buClr>
                <a:srgbClr val="62A844"/>
              </a:buClr>
              <a:buFont typeface="Arial" panose="020B0604020202020204" pitchFamily="34" charset="0"/>
              <a:buChar char="•"/>
            </a:pPr>
            <a:r>
              <a:rPr lang="tr-TR" sz="2000" noProof="1">
                <a:solidFill>
                  <a:srgbClr val="262626"/>
                </a:solidFill>
              </a:rPr>
              <a:t>Verileri kontrol edip rutini sürdürmeye, ayarlamaya veya genişletmeye karar vereceğiniz bir değerlendirme noktası (örneğin 4 hafta sonra)</a:t>
            </a:r>
            <a:r>
              <a:rPr lang="tr-TR" sz="2000" noProof="1"/>
              <a:t>.</a:t>
            </a: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endParaRPr lang="en-US" dirty="0">
              <a:solidFill>
                <a:srgbClr val="262626"/>
              </a:solidFill>
            </a:endParaRPr>
          </a:p>
        </p:txBody>
      </p:sp>
      <p:sp>
        <p:nvSpPr>
          <p:cNvPr id="15" name="TextBox 14">
            <a:extLst>
              <a:ext uri="{FF2B5EF4-FFF2-40B4-BE49-F238E27FC236}">
                <a16:creationId xmlns:a16="http://schemas.microsoft.com/office/drawing/2014/main" id="{2DE1A70B-AC60-41B1-51C9-DBAE0F63154C}"/>
              </a:ext>
            </a:extLst>
          </p:cNvPr>
          <p:cNvSpPr txBox="1"/>
          <p:nvPr/>
        </p:nvSpPr>
        <p:spPr>
          <a:xfrm>
            <a:off x="429110" y="1524917"/>
            <a:ext cx="8035268" cy="1877437"/>
          </a:xfrm>
          <a:prstGeom prst="rect">
            <a:avLst/>
          </a:prstGeom>
          <a:noFill/>
        </p:spPr>
        <p:txBody>
          <a:bodyPr wrap="square">
            <a:spAutoFit/>
          </a:bodyPr>
          <a:lstStyle/>
          <a:p>
            <a:pPr>
              <a:buNone/>
            </a:pPr>
            <a:r>
              <a:rPr lang="tr-TR" sz="2200" noProof="1">
                <a:solidFill>
                  <a:srgbClr val="262626"/>
                </a:solidFill>
              </a:rPr>
              <a:t>Turizm verileri ve becerileriyle ilgili Avrupa raporları, zamanla gelişen küçük, pratik eylemlerin değerini vurgulamaktadır. </a:t>
            </a:r>
            <a:br>
              <a:rPr lang="tr-TR" noProof="1">
                <a:solidFill>
                  <a:srgbClr val="262626"/>
                </a:solidFill>
              </a:rPr>
            </a:br>
            <a:br>
              <a:rPr lang="tr-TR" noProof="1">
                <a:solidFill>
                  <a:srgbClr val="262626"/>
                </a:solidFill>
              </a:rPr>
            </a:br>
            <a:r>
              <a:rPr lang="tr-TR" noProof="1">
                <a:solidFill>
                  <a:srgbClr val="262626"/>
                </a:solidFill>
              </a:rPr>
              <a:t>Eco Smart Hospitality'de bu, bir veya iki öncelikli KPI ile denemeye hazır bir ekipten başlamak anlamına gelebilir. Bir eylem planı, neyle başlayacağınızı, kimlerin dahil olacağını ve ilerlemeyi ne zaman gözden geçireceğinizi belirlemenize yardımcı olur.</a:t>
            </a:r>
          </a:p>
        </p:txBody>
      </p:sp>
    </p:spTree>
    <p:extLst>
      <p:ext uri="{BB962C8B-B14F-4D97-AF65-F5344CB8AC3E}">
        <p14:creationId xmlns:p14="http://schemas.microsoft.com/office/powerpoint/2010/main" val="40855578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3D842-20AC-EC93-046F-11F667BCC2B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1C624777-2BCB-CD7C-069C-3150BE015BCA}"/>
              </a:ext>
            </a:extLst>
          </p:cNvPr>
          <p:cNvSpPr txBox="1">
            <a:spLocks/>
          </p:cNvSpPr>
          <p:nvPr/>
        </p:nvSpPr>
        <p:spPr>
          <a:xfrm>
            <a:off x="231407" y="514580"/>
            <a:ext cx="39173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4. Ünite Özeti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0E6FF8A0-3847-195F-27A8-58CD0B65782F}"/>
              </a:ext>
            </a:extLst>
          </p:cNvPr>
          <p:cNvCxnSpPr>
            <a:cxnSpLocks/>
          </p:cNvCxnSpPr>
          <p:nvPr/>
        </p:nvCxnSpPr>
        <p:spPr>
          <a:xfrm>
            <a:off x="0" y="1259120"/>
            <a:ext cx="391309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9808269-FE32-3F38-5D76-9608FB910F69}"/>
              </a:ext>
            </a:extLst>
          </p:cNvPr>
          <p:cNvSpPr/>
          <p:nvPr/>
        </p:nvSpPr>
        <p:spPr>
          <a:xfrm flipH="1">
            <a:off x="50254" y="1828800"/>
            <a:ext cx="6745961" cy="4401205"/>
          </a:xfrm>
          <a:prstGeom prst="rect">
            <a:avLst/>
          </a:prstGeom>
        </p:spPr>
        <p:txBody>
          <a:bodyPr wrap="square" numCol="1" spcCol="360000">
            <a:spAutoFit/>
          </a:bodyPr>
          <a:lstStyle/>
          <a:p>
            <a:pPr algn="ctr"/>
            <a:r>
              <a:rPr lang="en-US" sz="2000" b="1" dirty="0">
                <a:solidFill>
                  <a:srgbClr val="0289AE"/>
                </a:solidFill>
              </a:rPr>
              <a:t>ÖĞRENDİKLERİNİZ:</a:t>
            </a:r>
            <a:br>
              <a:rPr lang="en-US" b="1" dirty="0">
                <a:solidFill>
                  <a:srgbClr val="262626"/>
                </a:solidFill>
              </a:rPr>
            </a:br>
            <a:endParaRPr lang="en-US" sz="800" dirty="0">
              <a:solidFill>
                <a:srgbClr val="262626"/>
              </a:solidFill>
            </a:endParaRPr>
          </a:p>
          <a:p>
            <a:pPr marL="342900" indent="-342900">
              <a:buClr>
                <a:srgbClr val="62A844"/>
              </a:buClr>
              <a:buFont typeface="Arial" panose="020B0604020202020204" pitchFamily="34" charset="0"/>
              <a:buChar char="•"/>
            </a:pPr>
            <a:r>
              <a:rPr lang="tr-TR" b="1" noProof="1">
                <a:solidFill>
                  <a:srgbClr val="262626"/>
                </a:solidFill>
              </a:rPr>
              <a:t>Veri Kültürü Tanımı </a:t>
            </a:r>
            <a:r>
              <a:rPr lang="tr-TR" noProof="1">
                <a:solidFill>
                  <a:srgbClr val="262626"/>
                </a:solidFill>
              </a:rPr>
              <a:t>– Verileri günlük işlerin bir parçası haline getiren ortak davranışlar ve rutinler</a:t>
            </a:r>
          </a:p>
          <a:p>
            <a:pPr marL="342900" indent="-342900">
              <a:buClr>
                <a:srgbClr val="62A844"/>
              </a:buClr>
              <a:buFont typeface="Arial" panose="020B0604020202020204" pitchFamily="34" charset="0"/>
              <a:buChar char="•"/>
            </a:pPr>
            <a:r>
              <a:rPr lang="tr-TR" b="1" noProof="1">
                <a:solidFill>
                  <a:srgbClr val="262626"/>
                </a:solidFill>
              </a:rPr>
              <a:t>Yeşil + Dijital Beceriler </a:t>
            </a:r>
            <a:r>
              <a:rPr lang="tr-TR" noProof="1">
                <a:solidFill>
                  <a:srgbClr val="262626"/>
                </a:solidFill>
              </a:rPr>
              <a:t>– İkili geçiş için gerekli olan bağlantılı beceriler</a:t>
            </a:r>
          </a:p>
          <a:p>
            <a:pPr marL="342900" indent="-342900">
              <a:buClr>
                <a:srgbClr val="62A844"/>
              </a:buClr>
              <a:buFont typeface="Arial" panose="020B0604020202020204" pitchFamily="34" charset="0"/>
              <a:buChar char="•"/>
            </a:pPr>
            <a:r>
              <a:rPr lang="tr-TR" b="1" noProof="1">
                <a:solidFill>
                  <a:srgbClr val="262626"/>
                </a:solidFill>
              </a:rPr>
              <a:t>Veri Akışlarını Haritalama </a:t>
            </a:r>
            <a:r>
              <a:rPr lang="tr-TR" noProof="1">
                <a:solidFill>
                  <a:srgbClr val="262626"/>
                </a:solidFill>
              </a:rPr>
              <a:t>– Verilerin nereden geldiğini ve kimler tarafından kullanıldığını anlama</a:t>
            </a:r>
          </a:p>
          <a:p>
            <a:pPr marL="342900" indent="-342900">
              <a:buClr>
                <a:srgbClr val="62A844"/>
              </a:buClr>
              <a:buFont typeface="Arial" panose="020B0604020202020204" pitchFamily="34" charset="0"/>
              <a:buChar char="•"/>
            </a:pPr>
            <a:r>
              <a:rPr lang="tr-TR" b="1" noProof="1">
                <a:solidFill>
                  <a:srgbClr val="262626"/>
                </a:solidFill>
              </a:rPr>
              <a:t>Engeller ve Kolaylaştırıcılar </a:t>
            </a:r>
            <a:r>
              <a:rPr lang="tr-TR" noProof="1">
                <a:solidFill>
                  <a:srgbClr val="262626"/>
                </a:solidFill>
              </a:rPr>
              <a:t>– Veri kullanımını engelleyen ve büyümesine yardımcı olan faktörler</a:t>
            </a:r>
          </a:p>
          <a:p>
            <a:pPr marL="342900" indent="-342900">
              <a:buClr>
                <a:srgbClr val="62A844"/>
              </a:buClr>
              <a:buFont typeface="Arial" panose="020B0604020202020204" pitchFamily="34" charset="0"/>
              <a:buChar char="•"/>
            </a:pPr>
            <a:r>
              <a:rPr lang="tr-TR" b="1" noProof="1">
                <a:solidFill>
                  <a:srgbClr val="262626"/>
                </a:solidFill>
              </a:rPr>
              <a:t>Basit Rutinler </a:t>
            </a:r>
            <a:r>
              <a:rPr lang="tr-TR" noProof="1">
                <a:solidFill>
                  <a:srgbClr val="262626"/>
                </a:solidFill>
              </a:rPr>
              <a:t>– Günlük toplantılar, haftalık değerlendirmeler, net roller</a:t>
            </a:r>
          </a:p>
          <a:p>
            <a:pPr marL="342900" indent="-342900">
              <a:buClr>
                <a:srgbClr val="62A844"/>
              </a:buClr>
              <a:buFont typeface="Arial" panose="020B0604020202020204" pitchFamily="34" charset="0"/>
              <a:buChar char="•"/>
            </a:pPr>
            <a:r>
              <a:rPr lang="tr-TR" b="1" noProof="1">
                <a:solidFill>
                  <a:srgbClr val="262626"/>
                </a:solidFill>
              </a:rPr>
              <a:t>Eylem Planınız </a:t>
            </a:r>
            <a:r>
              <a:rPr lang="tr-TR" noProof="1">
                <a:solidFill>
                  <a:srgbClr val="262626"/>
                </a:solidFill>
              </a:rPr>
              <a:t>– İş yerinizde veri kullanımını güçlendirmek için pratik adımlar</a:t>
            </a:r>
          </a:p>
          <a:p>
            <a:br>
              <a:rPr lang="en-US" b="1" dirty="0">
                <a:solidFill>
                  <a:srgbClr val="262626"/>
                </a:solidFill>
              </a:rPr>
            </a:br>
            <a:endParaRPr lang="en-US" dirty="0">
              <a:solidFill>
                <a:srgbClr val="262626"/>
              </a:solidFill>
            </a:endParaRPr>
          </a:p>
        </p:txBody>
      </p:sp>
      <p:pic>
        <p:nvPicPr>
          <p:cNvPr id="6" name="Graphic 5">
            <a:extLst>
              <a:ext uri="{FF2B5EF4-FFF2-40B4-BE49-F238E27FC236}">
                <a16:creationId xmlns:a16="http://schemas.microsoft.com/office/drawing/2014/main" id="{824887ED-ECD9-6C8F-7007-0C87D2F1EC8F}"/>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6442347" y="0"/>
            <a:ext cx="5749653" cy="3657600"/>
          </a:xfrm>
          <a:prstGeom prst="rect">
            <a:avLst/>
          </a:prstGeom>
        </p:spPr>
      </p:pic>
      <p:sp>
        <p:nvSpPr>
          <p:cNvPr id="5" name="Rectangle 30">
            <a:extLst>
              <a:ext uri="{FF2B5EF4-FFF2-40B4-BE49-F238E27FC236}">
                <a16:creationId xmlns:a16="http://schemas.microsoft.com/office/drawing/2014/main" id="{009F3F28-5DEE-3FE1-B93B-04B0A076B8DE}"/>
              </a:ext>
            </a:extLst>
          </p:cNvPr>
          <p:cNvSpPr/>
          <p:nvPr/>
        </p:nvSpPr>
        <p:spPr>
          <a:xfrm flipH="1">
            <a:off x="7301752" y="3186581"/>
            <a:ext cx="4007224" cy="2462213"/>
          </a:xfrm>
          <a:prstGeom prst="rect">
            <a:avLst/>
          </a:prstGeom>
        </p:spPr>
        <p:txBody>
          <a:bodyPr wrap="square" numCol="1" spcCol="360000">
            <a:spAutoFit/>
          </a:bodyPr>
          <a:lstStyle/>
          <a:p>
            <a:r>
              <a:rPr lang="en-US" sz="2000" b="1" dirty="0">
                <a:solidFill>
                  <a:srgbClr val="0289AE"/>
                </a:solidFill>
              </a:rPr>
              <a:t>ECOSMART BAĞLANTISI:</a:t>
            </a:r>
          </a:p>
          <a:p>
            <a:br>
              <a:rPr lang="en-US" sz="800" dirty="0">
                <a:solidFill>
                  <a:srgbClr val="262626"/>
                </a:solidFill>
              </a:rPr>
            </a:br>
            <a:r>
              <a:rPr lang="en-US" i="1" dirty="0">
                <a:solidFill>
                  <a:srgbClr val="262626"/>
                </a:solidFill>
              </a:rPr>
              <a:t>1–3. Ünitelerle birlikte, artık </a:t>
            </a:r>
            <a:r>
              <a:rPr lang="en-US" b="1" i="1" dirty="0">
                <a:solidFill>
                  <a:srgbClr val="262626"/>
                </a:solidFill>
              </a:rPr>
              <a:t>eksiksiz</a:t>
            </a:r>
            <a:r>
              <a:rPr lang="en-US" i="1" dirty="0">
                <a:solidFill>
                  <a:srgbClr val="262626"/>
                </a:solidFill>
              </a:rPr>
              <a:t> bir </a:t>
            </a:r>
            <a:r>
              <a:rPr lang="en-US" b="1" i="1" dirty="0">
                <a:solidFill>
                  <a:srgbClr val="262626"/>
                </a:solidFill>
              </a:rPr>
              <a:t>yol haritanız </a:t>
            </a:r>
            <a:r>
              <a:rPr lang="en-US" i="1" dirty="0">
                <a:solidFill>
                  <a:srgbClr val="262626"/>
                </a:solidFill>
              </a:rPr>
              <a:t>var: verileri ve KPI'ları anlamak, bunları elektronik tablolarda kullanmak, karar verme süreçlerine uygulamak ve bunları ekibinizin kültürüne yerleştirmek (</a:t>
            </a:r>
            <a:r>
              <a:rPr lang="en-US" dirty="0">
                <a:solidFill>
                  <a:srgbClr val="262626"/>
                </a:solidFill>
              </a:rPr>
              <a:t>UNESCO-UNEVOC, 2024; Revfine, 2025)</a:t>
            </a:r>
          </a:p>
        </p:txBody>
      </p:sp>
    </p:spTree>
    <p:extLst>
      <p:ext uri="{BB962C8B-B14F-4D97-AF65-F5344CB8AC3E}">
        <p14:creationId xmlns:p14="http://schemas.microsoft.com/office/powerpoint/2010/main" val="20256808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E4898-037B-A7E4-0FF9-C91BFE34BFD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C534344-2487-4059-5B74-A440EDEF7B54}"/>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5825CAA2-0CE5-9083-3A5B-E0E3CD2B2E46}"/>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C3C1EC79-E949-A1B2-49BD-14296CE7045A}"/>
              </a:ext>
            </a:extLst>
          </p:cNvPr>
          <p:cNvSpPr txBox="1">
            <a:spLocks/>
          </p:cNvSpPr>
          <p:nvPr/>
        </p:nvSpPr>
        <p:spPr>
          <a:xfrm>
            <a:off x="425865" y="137076"/>
            <a:ext cx="625914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Daha Fazla Okuma: Otellerde Veri Odaklı Bir Kültür Oluşturmak</a:t>
            </a:r>
          </a:p>
          <a:p>
            <a:pPr marL="0" indent="0" algn="ctr">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6CA0262B-2FBD-0713-6E1C-BD69DD1B7CC4}"/>
              </a:ext>
            </a:extLst>
          </p:cNvPr>
          <p:cNvSpPr/>
          <p:nvPr/>
        </p:nvSpPr>
        <p:spPr>
          <a:xfrm flipH="1">
            <a:off x="296614" y="1664768"/>
            <a:ext cx="6104185" cy="4503797"/>
          </a:xfrm>
          <a:prstGeom prst="rect">
            <a:avLst/>
          </a:prstGeom>
        </p:spPr>
        <p:txBody>
          <a:bodyPr wrap="square">
            <a:spAutoFit/>
          </a:bodyPr>
          <a:lstStyle/>
          <a:p>
            <a:pPr>
              <a:lnSpc>
                <a:spcPts val="2160"/>
              </a:lnSpc>
              <a:buClr>
                <a:srgbClr val="62A844"/>
              </a:buClr>
            </a:pPr>
            <a:r>
              <a:rPr lang="tr-TR" sz="2200" i="1" noProof="1">
                <a:solidFill>
                  <a:srgbClr val="262626"/>
                </a:solidFill>
              </a:rPr>
              <a:t>Revfine (2025). Otellerde Veri Odaklı Bir Kültür Oluşturmak: BI Platformunun Ötesinde Gerekenler.</a:t>
            </a:r>
          </a:p>
          <a:p>
            <a:pPr>
              <a:lnSpc>
                <a:spcPts val="1960"/>
              </a:lnSpc>
              <a:buClr>
                <a:srgbClr val="62A844"/>
              </a:buClr>
            </a:pPr>
            <a:endParaRPr lang="tr-TR" noProof="1">
              <a:solidFill>
                <a:srgbClr val="262626"/>
              </a:solidFill>
            </a:endParaRPr>
          </a:p>
          <a:p>
            <a:pPr>
              <a:lnSpc>
                <a:spcPts val="1960"/>
              </a:lnSpc>
              <a:buClr>
                <a:srgbClr val="62A844"/>
              </a:buClr>
            </a:pPr>
            <a:r>
              <a:rPr lang="tr-TR" noProof="1">
                <a:solidFill>
                  <a:srgbClr val="262626"/>
                </a:solidFill>
              </a:rPr>
              <a:t>Bu makale, birçok otelin iş zekası araçlarına yatırım yaptıktan sonra bile neden hala veriye dayalı kararlar almakta zorlandığını ele almaktadır. Liderlik davranışının, işlevler arası işbirliğinin ve basit, paylaşılan KPI'ların verileri eyleme dönüştürmeye nasıl yardımcı olabileceğini açıklamakta ve gelir, operasyon ve pazarlama ekipleri arasında daha güçlü bir veri kültürü geliştirmek için pratik adımlar sunmaktadır.</a:t>
            </a:r>
          </a:p>
          <a:p>
            <a:pPr>
              <a:lnSpc>
                <a:spcPts val="1960"/>
              </a:lnSpc>
              <a:buClr>
                <a:srgbClr val="62A844"/>
              </a:buClr>
            </a:pPr>
            <a:endParaRPr lang="tr-TR" noProof="1">
              <a:solidFill>
                <a:srgbClr val="262626"/>
              </a:solidFill>
            </a:endParaRPr>
          </a:p>
          <a:p>
            <a:pPr>
              <a:lnSpc>
                <a:spcPts val="1960"/>
              </a:lnSpc>
              <a:buClr>
                <a:srgbClr val="62A844"/>
              </a:buClr>
            </a:pPr>
            <a:r>
              <a:rPr lang="tr-TR" noProof="1">
                <a:solidFill>
                  <a:srgbClr val="262626"/>
                </a:solidFill>
              </a:rPr>
              <a:t>Okuma görevi: Okurken, iş yerinizde doğrudan uygulayabileceğiniz bir fikri not edin (örneğin, düzenli KPI toplantıları, paylaşılan bir gösterge tablosu veya belirli raporlar için daha net bir sorumlu) ve bunun 4. Ünite eylem planınızı nasıl desteklediğini paylaşmaya hazır olun.</a:t>
            </a:r>
          </a:p>
          <a:p>
            <a:pPr>
              <a:lnSpc>
                <a:spcPts val="1960"/>
              </a:lnSpc>
              <a:buClr>
                <a:srgbClr val="62A844"/>
              </a:buClr>
            </a:pPr>
            <a:endParaRPr lang="en-US" dirty="0">
              <a:solidFill>
                <a:srgbClr val="262626"/>
              </a:solidFill>
            </a:endParaRPr>
          </a:p>
        </p:txBody>
      </p:sp>
      <p:pic>
        <p:nvPicPr>
          <p:cNvPr id="15" name="Picture 14">
            <a:extLst>
              <a:ext uri="{FF2B5EF4-FFF2-40B4-BE49-F238E27FC236}">
                <a16:creationId xmlns:a16="http://schemas.microsoft.com/office/drawing/2014/main" id="{8189EA8C-65E5-C2FD-70BE-96565F5BAE4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34250" y="876353"/>
            <a:ext cx="6347083" cy="4885527"/>
          </a:xfrm>
          <a:prstGeom prst="rect">
            <a:avLst/>
          </a:prstGeom>
        </p:spPr>
      </p:pic>
      <p:pic>
        <p:nvPicPr>
          <p:cNvPr id="6" name="Picture Placeholder 5">
            <a:hlinkClick r:id="rId5"/>
            <a:extLst>
              <a:ext uri="{FF2B5EF4-FFF2-40B4-BE49-F238E27FC236}">
                <a16:creationId xmlns:a16="http://schemas.microsoft.com/office/drawing/2014/main" id="{ADACC806-31EC-7B99-A24A-3463453B8015}"/>
              </a:ext>
            </a:extLst>
          </p:cNvPr>
          <p:cNvPicPr>
            <a:picLocks noChangeAspect="1"/>
          </p:cNvPicPr>
          <p:nvPr/>
        </p:nvPicPr>
        <p:blipFill>
          <a:blip r:embed="rId6" cstate="email">
            <a:extLst>
              <a:ext uri="{28A0092B-C50C-407E-A947-70E740481C1C}">
                <a14:useLocalDpi xmlns:a14="http://schemas.microsoft.com/office/drawing/2010/main"/>
              </a:ext>
            </a:extLst>
          </a:blip>
          <a:srcRect t="3793" b="3793"/>
          <a:stretch/>
        </p:blipFill>
        <p:spPr>
          <a:xfrm>
            <a:off x="7366000" y="1252514"/>
            <a:ext cx="4815333" cy="3913188"/>
          </a:xfrm>
          <a:prstGeom prst="rect">
            <a:avLst/>
          </a:prstGeom>
          <a:solidFill>
            <a:srgbClr val="FFFFFF">
              <a:lumMod val="85000"/>
            </a:srgbClr>
          </a:solidFill>
        </p:spPr>
      </p:pic>
      <p:grpSp>
        <p:nvGrpSpPr>
          <p:cNvPr id="7" name="Group 6">
            <a:extLst>
              <a:ext uri="{FF2B5EF4-FFF2-40B4-BE49-F238E27FC236}">
                <a16:creationId xmlns:a16="http://schemas.microsoft.com/office/drawing/2014/main" id="{D2E416A5-6417-810F-189B-1E44601F6D29}"/>
              </a:ext>
            </a:extLst>
          </p:cNvPr>
          <p:cNvGrpSpPr/>
          <p:nvPr/>
        </p:nvGrpSpPr>
        <p:grpSpPr>
          <a:xfrm rot="21145702">
            <a:off x="7418787" y="5061645"/>
            <a:ext cx="1456095" cy="1406604"/>
            <a:chOff x="7754458" y="4274828"/>
            <a:chExt cx="1456095" cy="1406604"/>
          </a:xfrm>
        </p:grpSpPr>
        <p:sp>
          <p:nvSpPr>
            <p:cNvPr id="8" name="Oval 7">
              <a:extLst>
                <a:ext uri="{FF2B5EF4-FFF2-40B4-BE49-F238E27FC236}">
                  <a16:creationId xmlns:a16="http://schemas.microsoft.com/office/drawing/2014/main" id="{91EBD49A-3C05-CDF9-2CC5-BD2B3A63E1B7}"/>
                </a:ext>
              </a:extLst>
            </p:cNvPr>
            <p:cNvSpPr/>
            <p:nvPr/>
          </p:nvSpPr>
          <p:spPr>
            <a:xfrm>
              <a:off x="7777737" y="4274828"/>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BBA8BA3-BE33-9C84-C5E3-E76E43B298BA}"/>
                </a:ext>
              </a:extLst>
            </p:cNvPr>
            <p:cNvSpPr txBox="1"/>
            <p:nvPr/>
          </p:nvSpPr>
          <p:spPr>
            <a:xfrm>
              <a:off x="7754458" y="4529340"/>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7787932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5394"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ectangle 7"/>
          <p:cNvSpPr/>
          <p:nvPr/>
        </p:nvSpPr>
        <p:spPr>
          <a:xfrm>
            <a:off x="525394"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TextBox 8"/>
          <p:cNvSpPr txBox="1"/>
          <p:nvPr/>
        </p:nvSpPr>
        <p:spPr>
          <a:xfrm>
            <a:off x="813394" y="2651046"/>
            <a:ext cx="4980000" cy="246221"/>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Coco Hotel – </a:t>
            </a:r>
            <a:r>
              <a:rPr lang="en-IE" sz="1600" i="1" dirty="0">
                <a:solidFill>
                  <a:srgbClr val="262626"/>
                </a:solidFill>
                <a:latin typeface="Calibri" panose="020F0502020204030204" pitchFamily="34" charset="0"/>
                <a:cs typeface="Calibri" panose="020F0502020204030204" pitchFamily="34" charset="0"/>
              </a:rPr>
              <a:t>Danimarka </a:t>
            </a:r>
          </a:p>
        </p:txBody>
      </p:sp>
      <p:sp>
        <p:nvSpPr>
          <p:cNvPr id="11" name="TextBox 10"/>
          <p:cNvSpPr txBox="1"/>
          <p:nvPr/>
        </p:nvSpPr>
        <p:spPr>
          <a:xfrm>
            <a:off x="813394" y="3007391"/>
            <a:ext cx="4596000" cy="359073"/>
          </a:xfrm>
          <a:prstGeom prst="rect">
            <a:avLst/>
          </a:prstGeom>
          <a:noFill/>
        </p:spPr>
        <p:txBody>
          <a:bodyPr wrap="square" lIns="0" tIns="0" rIns="0" bIns="0" anchor="t">
            <a:spAutoFit/>
          </a:bodyPr>
          <a:lstStyle/>
          <a:p>
            <a:pPr>
              <a:lnSpc>
                <a:spcPts val="1440"/>
              </a:lnSpc>
            </a:pPr>
            <a:r>
              <a:rPr lang="en-GB" sz="1300" dirty="0">
                <a:solidFill>
                  <a:srgbClr val="262626"/>
                </a:solidFill>
              </a:rPr>
              <a:t>Karar verme, performans izleme ve iş zekasını iyileştirmek için operasyonel, misafir ve sürdürülebilirlik verilerini kullanma.</a:t>
            </a:r>
            <a:endParaRPr lang="en-IE" sz="1300" b="0" i="0" dirty="0">
              <a:solidFill>
                <a:srgbClr val="262626"/>
              </a:solidFill>
              <a:latin typeface="Calibri" panose="020F0502020204030204" pitchFamily="34" charset="0"/>
              <a:cs typeface="Calibri" panose="020F0502020204030204" pitchFamily="34" charset="0"/>
            </a:endParaRPr>
          </a:p>
        </p:txBody>
      </p:sp>
      <p:sp>
        <p:nvSpPr>
          <p:cNvPr id="12" name="Rectangle 11"/>
          <p:cNvSpPr/>
          <p:nvPr/>
        </p:nvSpPr>
        <p:spPr>
          <a:xfrm>
            <a:off x="813394" y="3588430"/>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Rectangle 13"/>
          <p:cNvSpPr/>
          <p:nvPr/>
        </p:nvSpPr>
        <p:spPr>
          <a:xfrm>
            <a:off x="6280697"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Rectangle 14"/>
          <p:cNvSpPr/>
          <p:nvPr/>
        </p:nvSpPr>
        <p:spPr>
          <a:xfrm>
            <a:off x="6280697"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TextBox 15"/>
          <p:cNvSpPr txBox="1"/>
          <p:nvPr/>
        </p:nvSpPr>
        <p:spPr>
          <a:xfrm>
            <a:off x="6568697" y="2651046"/>
            <a:ext cx="4980000" cy="492443"/>
          </a:xfrm>
          <a:prstGeom prst="rect">
            <a:avLst/>
          </a:prstGeom>
          <a:noFill/>
        </p:spPr>
        <p:txBody>
          <a:bodyPr wrap="square" lIns="0" tIns="0" rIns="0" bIns="0" anchor="t">
            <a:spAutoFit/>
          </a:bodyPr>
          <a:lstStyle/>
          <a:p>
            <a:r>
              <a:rPr lang="en-IE" sz="1600" b="1" dirty="0">
                <a:solidFill>
                  <a:srgbClr val="0289AE"/>
                </a:solidFill>
                <a:latin typeface="Calibri" panose="020F0502020204030204" pitchFamily="34" charset="0"/>
                <a:cs typeface="Calibri" panose="020F0502020204030204" pitchFamily="34" charset="0"/>
              </a:rPr>
              <a:t>Hotel Luise – </a:t>
            </a:r>
            <a:r>
              <a:rPr lang="en-IE" sz="1600" i="1" dirty="0">
                <a:solidFill>
                  <a:srgbClr val="262626"/>
                </a:solidFill>
                <a:latin typeface="Calibri" panose="020F0502020204030204" pitchFamily="34" charset="0"/>
                <a:cs typeface="Calibri" panose="020F0502020204030204" pitchFamily="34" charset="0"/>
              </a:rPr>
              <a:t>Almanya</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8" name="TextBox 17"/>
          <p:cNvSpPr txBox="1"/>
          <p:nvPr/>
        </p:nvSpPr>
        <p:spPr>
          <a:xfrm>
            <a:off x="6568697" y="3007391"/>
            <a:ext cx="4236960" cy="359073"/>
          </a:xfrm>
          <a:prstGeom prst="rect">
            <a:avLst/>
          </a:prstGeom>
          <a:noFill/>
        </p:spPr>
        <p:txBody>
          <a:bodyPr wrap="square" lIns="0" tIns="0" rIns="0" bIns="0" anchor="t">
            <a:spAutoFit/>
          </a:bodyPr>
          <a:lstStyle/>
          <a:p>
            <a:pPr>
              <a:lnSpc>
                <a:spcPts val="1440"/>
              </a:lnSpc>
            </a:pPr>
            <a:r>
              <a:rPr lang="en-GB" sz="1200" dirty="0">
                <a:solidFill>
                  <a:srgbClr val="262626"/>
                </a:solidFill>
              </a:rPr>
              <a:t>Enerji, su ve atık verilerini, sürekli iyileştirme ve karşılaştırmalı değerlendirmeyi destekleyen anlamlı KPI'lara dönüştürme.</a:t>
            </a:r>
            <a:endParaRPr sz="1200" b="0" i="0" dirty="0">
              <a:solidFill>
                <a:srgbClr val="262626"/>
              </a:solidFill>
              <a:latin typeface="Calibri" panose="020F0502020204030204" pitchFamily="34" charset="0"/>
              <a:cs typeface="Calibri" panose="020F0502020204030204" pitchFamily="34" charset="0"/>
            </a:endParaRPr>
          </a:p>
        </p:txBody>
      </p:sp>
      <p:sp>
        <p:nvSpPr>
          <p:cNvPr id="19" name="Rectangle 18"/>
          <p:cNvSpPr/>
          <p:nvPr/>
        </p:nvSpPr>
        <p:spPr>
          <a:xfrm>
            <a:off x="6568697" y="3588430"/>
            <a:ext cx="417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2629"/>
            <a:ext cx="12185500" cy="129149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45975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21551"/>
            <a:ext cx="4821213" cy="2714449"/>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69320" y="53014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latin typeface="Calibri" panose="020F0502020204030204" pitchFamily="34" charset="0"/>
                <a:cs typeface="Calibri" panose="020F0502020204030204" pitchFamily="34" charset="0"/>
              </a:rPr>
              <a:t>Tam vaka çalışmalarını indirin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36697" y="200032"/>
            <a:ext cx="7920000" cy="215444"/>
          </a:xfrm>
          <a:prstGeom prst="rect">
            <a:avLst/>
          </a:prstGeom>
          <a:noFill/>
        </p:spPr>
        <p:txBody>
          <a:bodyPr wrap="square" lIns="0" tIns="0" rIns="0" bIns="0" anchor="t">
            <a:spAutoFit/>
          </a:bodyPr>
          <a:lstStyle/>
          <a:p>
            <a:r>
              <a:rPr lang="en-IE" sz="1400" b="1" dirty="0">
                <a:solidFill>
                  <a:schemeClr val="bg1"/>
                </a:solidFill>
              </a:rPr>
              <a:t>C2 M2 · Vaka çalışması paketi</a:t>
            </a:r>
          </a:p>
        </p:txBody>
      </p:sp>
      <p:sp>
        <p:nvSpPr>
          <p:cNvPr id="57" name="TextBox 56">
            <a:extLst>
              <a:ext uri="{FF2B5EF4-FFF2-40B4-BE49-F238E27FC236}">
                <a16:creationId xmlns:a16="http://schemas.microsoft.com/office/drawing/2014/main" id="{2AB7CC2A-02C6-E872-5733-001903472508}"/>
              </a:ext>
            </a:extLst>
          </p:cNvPr>
          <p:cNvSpPr txBox="1"/>
          <p:nvPr/>
        </p:nvSpPr>
        <p:spPr>
          <a:xfrm>
            <a:off x="895554" y="3644750"/>
            <a:ext cx="4692000" cy="400110"/>
          </a:xfrm>
          <a:prstGeom prst="rect">
            <a:avLst/>
          </a:prstGeom>
          <a:noFill/>
        </p:spPr>
        <p:txBody>
          <a:bodyPr wrap="square" lIns="0" tIns="0" rIns="0" bIns="0" anchor="t">
            <a:spAutoFit/>
          </a:bodyPr>
          <a:lstStyle/>
          <a:p>
            <a:r>
              <a:rPr lang="en-IE" sz="1300" b="1" dirty="0">
                <a:solidFill>
                  <a:srgbClr val="262626"/>
                </a:solidFill>
              </a:rPr>
              <a:t>Tam vaka çalışmasını indirin  ·  {{CASE_URL_COCOHOTEL}}</a:t>
            </a:r>
          </a:p>
          <a:p>
            <a:endParaRPr lang="en-IE" sz="1300" b="1" dirty="0">
              <a:solidFill>
                <a:srgbClr val="262626"/>
              </a:solidFill>
            </a:endParaRPr>
          </a:p>
        </p:txBody>
      </p:sp>
      <p:sp>
        <p:nvSpPr>
          <p:cNvPr id="58" name="TextBox 57">
            <a:extLst>
              <a:ext uri="{FF2B5EF4-FFF2-40B4-BE49-F238E27FC236}">
                <a16:creationId xmlns:a16="http://schemas.microsoft.com/office/drawing/2014/main" id="{A7A22A32-7576-79B5-CF18-7DEE597C65F3}"/>
              </a:ext>
            </a:extLst>
          </p:cNvPr>
          <p:cNvSpPr txBox="1"/>
          <p:nvPr/>
        </p:nvSpPr>
        <p:spPr>
          <a:xfrm>
            <a:off x="6650857" y="3644750"/>
            <a:ext cx="4692000" cy="400110"/>
          </a:xfrm>
          <a:prstGeom prst="rect">
            <a:avLst/>
          </a:prstGeom>
          <a:noFill/>
        </p:spPr>
        <p:txBody>
          <a:bodyPr wrap="square" lIns="0" tIns="0" rIns="0" bIns="0" anchor="t">
            <a:spAutoFit/>
          </a:bodyPr>
          <a:lstStyle/>
          <a:p>
            <a:r>
              <a:rPr lang="en-IE" sz="1300" b="1" dirty="0">
                <a:solidFill>
                  <a:srgbClr val="262626"/>
                </a:solidFill>
              </a:rPr>
              <a:t>Tam vaka çalışmasını indirin  ·  {{CASE_URL_HOTELLUISE}}</a:t>
            </a:r>
          </a:p>
          <a:p>
            <a:endParaRPr lang="en-IE" sz="1300" b="1" dirty="0">
              <a:solidFill>
                <a:srgbClr val="262626"/>
              </a:solidFill>
            </a:endParaRPr>
          </a:p>
        </p:txBody>
      </p:sp>
      <p:sp>
        <p:nvSpPr>
          <p:cNvPr id="24" name="TextBox 23">
            <a:extLst>
              <a:ext uri="{FF2B5EF4-FFF2-40B4-BE49-F238E27FC236}">
                <a16:creationId xmlns:a16="http://schemas.microsoft.com/office/drawing/2014/main" id="{2B56BE17-6E95-D0B0-9F54-866B4BBDD80D}"/>
              </a:ext>
            </a:extLst>
          </p:cNvPr>
          <p:cNvSpPr txBox="1"/>
          <p:nvPr/>
        </p:nvSpPr>
        <p:spPr>
          <a:xfrm>
            <a:off x="441453" y="1626252"/>
            <a:ext cx="8789044" cy="830997"/>
          </a:xfrm>
          <a:prstGeom prst="rect">
            <a:avLst/>
          </a:prstGeom>
          <a:noFill/>
        </p:spPr>
        <p:txBody>
          <a:bodyPr wrap="square" lIns="0" tIns="0" rIns="0" bIns="0" anchor="t">
            <a:spAutoFit/>
          </a:bodyPr>
          <a:lstStyle/>
          <a:p>
            <a:r>
              <a:rPr lang="en-IE" b="1" i="1" dirty="0">
                <a:solidFill>
                  <a:srgbClr val="262626"/>
                </a:solidFill>
                <a:latin typeface="Calibri" panose="020F0502020204030204" pitchFamily="34" charset="0"/>
                <a:cs typeface="Calibri" panose="020F0502020204030204" pitchFamily="34" charset="0"/>
              </a:rPr>
              <a:t>Bu modülde yer alan her işletmenin tam bir vaka çalışması bulunmaktadır. Aşağıdaki bağlantıları kullanarak her birini açabilirsiniz.</a:t>
            </a:r>
          </a:p>
          <a:p>
            <a:endParaRPr lang="en-IE" b="0" i="1" dirty="0">
              <a:solidFill>
                <a:srgbClr val="262626"/>
              </a:solidFill>
              <a:latin typeface="Calibri" panose="020F0502020204030204" pitchFamily="34" charset="0"/>
              <a:cs typeface="Calibri" panose="020F0502020204030204" pitchFamily="34" charset="0"/>
            </a:endParaRPr>
          </a:p>
        </p:txBody>
      </p:sp>
      <p:sp>
        <p:nvSpPr>
          <p:cNvPr id="75" name="Rectangle 74">
            <a:extLst>
              <a:ext uri="{FF2B5EF4-FFF2-40B4-BE49-F238E27FC236}">
                <a16:creationId xmlns:a16="http://schemas.microsoft.com/office/drawing/2014/main" id="{29F92629-65B5-DA8B-6B01-4B084DC67E7E}"/>
              </a:ext>
            </a:extLst>
          </p:cNvPr>
          <p:cNvSpPr/>
          <p:nvPr/>
        </p:nvSpPr>
        <p:spPr>
          <a:xfrm>
            <a:off x="525394" y="4193439"/>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F07769D7-DD54-C073-DB33-54FFA37F17BB}"/>
              </a:ext>
            </a:extLst>
          </p:cNvPr>
          <p:cNvSpPr/>
          <p:nvPr/>
        </p:nvSpPr>
        <p:spPr>
          <a:xfrm>
            <a:off x="525394" y="4193438"/>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 name="TextBox 76">
            <a:extLst>
              <a:ext uri="{FF2B5EF4-FFF2-40B4-BE49-F238E27FC236}">
                <a16:creationId xmlns:a16="http://schemas.microsoft.com/office/drawing/2014/main" id="{5CF19AE3-A34F-8662-48E5-8F7A44A11CA0}"/>
              </a:ext>
            </a:extLst>
          </p:cNvPr>
          <p:cNvSpPr txBox="1"/>
          <p:nvPr/>
        </p:nvSpPr>
        <p:spPr>
          <a:xfrm>
            <a:off x="813394" y="4301439"/>
            <a:ext cx="4980000" cy="492443"/>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Sham Hanifa Group – </a:t>
            </a:r>
            <a:r>
              <a:rPr lang="en-IE" sz="1600" i="1" dirty="0">
                <a:solidFill>
                  <a:srgbClr val="262626"/>
                </a:solidFill>
                <a:latin typeface="Calibri" panose="020F0502020204030204" pitchFamily="34" charset="0"/>
                <a:cs typeface="Calibri" panose="020F0502020204030204" pitchFamily="34" charset="0"/>
              </a:rPr>
              <a:t> İrlanda</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78" name="TextBox 77">
            <a:extLst>
              <a:ext uri="{FF2B5EF4-FFF2-40B4-BE49-F238E27FC236}">
                <a16:creationId xmlns:a16="http://schemas.microsoft.com/office/drawing/2014/main" id="{E79CB6BA-3694-A034-AE33-1931D0CCEA0B}"/>
              </a:ext>
            </a:extLst>
          </p:cNvPr>
          <p:cNvSpPr txBox="1"/>
          <p:nvPr/>
        </p:nvSpPr>
        <p:spPr>
          <a:xfrm>
            <a:off x="813394" y="4657784"/>
            <a:ext cx="4596000" cy="359073"/>
          </a:xfrm>
          <a:prstGeom prst="rect">
            <a:avLst/>
          </a:prstGeom>
          <a:noFill/>
        </p:spPr>
        <p:txBody>
          <a:bodyPr wrap="square" lIns="0" tIns="0" rIns="0" bIns="0" anchor="t">
            <a:spAutoFit/>
          </a:bodyPr>
          <a:lstStyle/>
          <a:p>
            <a:pPr>
              <a:lnSpc>
                <a:spcPts val="1440"/>
              </a:lnSpc>
            </a:pPr>
            <a:r>
              <a:rPr lang="en-GB" sz="1200" dirty="0">
                <a:solidFill>
                  <a:srgbClr val="262626"/>
                </a:solidFill>
              </a:rPr>
              <a:t>Satış, rezervasyon ve operasyonel verileri kullanarak tahminleri desteklemek, israfı azaltmak ve günlük yönetim kararlarını iyileştirmek.</a:t>
            </a:r>
            <a:endParaRPr lang="en-IE" sz="1200" b="0" i="0" dirty="0">
              <a:solidFill>
                <a:srgbClr val="262626"/>
              </a:solidFill>
              <a:latin typeface="Calibri" panose="020F0502020204030204" pitchFamily="34" charset="0"/>
              <a:cs typeface="Calibri" panose="020F0502020204030204" pitchFamily="34" charset="0"/>
            </a:endParaRPr>
          </a:p>
        </p:txBody>
      </p:sp>
      <p:sp>
        <p:nvSpPr>
          <p:cNvPr id="79" name="Rectangle 78">
            <a:extLst>
              <a:ext uri="{FF2B5EF4-FFF2-40B4-BE49-F238E27FC236}">
                <a16:creationId xmlns:a16="http://schemas.microsoft.com/office/drawing/2014/main" id="{FC026415-AE9B-EFAC-5578-421F45672DEE}"/>
              </a:ext>
            </a:extLst>
          </p:cNvPr>
          <p:cNvSpPr/>
          <p:nvPr/>
        </p:nvSpPr>
        <p:spPr>
          <a:xfrm>
            <a:off x="813394" y="5238823"/>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 name="TextBox 79">
            <a:extLst>
              <a:ext uri="{FF2B5EF4-FFF2-40B4-BE49-F238E27FC236}">
                <a16:creationId xmlns:a16="http://schemas.microsoft.com/office/drawing/2014/main" id="{0613D3CB-CEBB-9239-D851-25AB33EF59BF}"/>
              </a:ext>
            </a:extLst>
          </p:cNvPr>
          <p:cNvSpPr txBox="1"/>
          <p:nvPr/>
        </p:nvSpPr>
        <p:spPr>
          <a:xfrm>
            <a:off x="895554" y="5295143"/>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{{CASE_URL_SHAMHANIFA}}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4206280"/>
          </a:xfrm>
          <a:prstGeom prst="rect">
            <a:avLst/>
          </a:prstGeom>
          <a:noFill/>
        </p:spPr>
        <p:txBody>
          <a:bodyPr wrap="square" rtlCol="0">
            <a:spAutoFit/>
          </a:bodyPr>
          <a:lstStyle/>
          <a:p>
            <a:pPr algn="ctr"/>
            <a:r>
              <a:rPr lang="tr-TR" sz="3600" b="1" noProof="1">
                <a:solidFill>
                  <a:schemeClr val="bg1"/>
                </a:solidFill>
                <a:cs typeface="Times New Roman" panose="02020603050405020304" pitchFamily="18" charset="0"/>
              </a:rPr>
              <a:t>Katıldığınız için teşekkür ederiz </a:t>
            </a:r>
            <a:endParaRPr lang="tr-TR" sz="2200" b="1" noProof="1">
              <a:solidFill>
                <a:schemeClr val="bg1"/>
              </a:solidFill>
              <a:cs typeface="Times New Roman" panose="02020603050405020304" pitchFamily="18" charset="0"/>
            </a:endParaRPr>
          </a:p>
          <a:p>
            <a:pPr algn="ctr"/>
            <a:endParaRPr lang="tr-TR" sz="2200" b="1" noProof="1">
              <a:solidFill>
                <a:schemeClr val="bg1"/>
              </a:solidFill>
              <a:cs typeface="Times New Roman" panose="02020603050405020304" pitchFamily="18" charset="0"/>
            </a:endParaRPr>
          </a:p>
          <a:p>
            <a:pPr algn="ctr">
              <a:lnSpc>
                <a:spcPts val="2580"/>
              </a:lnSpc>
            </a:pPr>
            <a:r>
              <a:rPr lang="tr-TR" sz="2400" noProof="1">
                <a:solidFill>
                  <a:schemeClr val="bg1"/>
                </a:solidFill>
                <a:cs typeface="Times New Roman" panose="02020603050405020304" pitchFamily="18" charset="0"/>
              </a:rPr>
              <a:t>Bu modülün bilgilerinizi zenginleştirdiğini ve uygulamalarınızı geliştirdiğini umuyoruz.</a:t>
            </a:r>
            <a:br>
              <a:rPr lang="tr-TR" sz="2400" noProof="1">
                <a:solidFill>
                  <a:schemeClr val="bg1"/>
                </a:solidFill>
                <a:cs typeface="Times New Roman" panose="02020603050405020304" pitchFamily="18" charset="0"/>
              </a:rPr>
            </a:br>
            <a:r>
              <a:rPr lang="tr-TR" sz="2400" noProof="1">
                <a:solidFill>
                  <a:schemeClr val="bg1"/>
                </a:solidFill>
                <a:cs typeface="Times New Roman" panose="02020603050405020304" pitchFamily="18" charset="0"/>
              </a:rPr>
              <a:t>Akıllı, sürdürülebilir ve insan odaklı konukseverliğe olan bağlılığınız için teşekkür ederiz.  Bu içgörüleri işinize yansıtın, etik ve empatiyle liderlik edin ve teknolojinin insanlara özenle hizmet etmesini sağlayın.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49A6094-E96D-4994-914E-1348CD158D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f36c65-2ebb-4adf-9d59-815159be37b0"/>
    <ds:schemaRef ds:uri="23b2737a-dcf8-4a07-819b-0c656bac17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75A3CB-9CE1-47A4-A161-C5B0DE4BE3D3}">
  <ds:schemaRefs>
    <ds:schemaRef ds:uri="http://schemas.microsoft.com/sharepoint/v3/contenttype/forms"/>
  </ds:schemaRefs>
</ds:datastoreItem>
</file>

<file path=customXml/itemProps3.xml><?xml version="1.0" encoding="utf-8"?>
<ds:datastoreItem xmlns:ds="http://schemas.openxmlformats.org/officeDocument/2006/customXml" ds:itemID="{86223608-AB81-4FD1-84CA-235C34DB5B62}">
  <ds:schemaRefs>
    <ds:schemaRef ds:uri="23b2737a-dcf8-4a07-819b-0c656bac1781"/>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5ef36c65-2ebb-4adf-9d59-815159be37b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3927</TotalTime>
  <Words>9183</Words>
  <Application>Microsoft Office PowerPoint</Application>
  <PresentationFormat>Widescreen</PresentationFormat>
  <Paragraphs>1000</Paragraphs>
  <Slides>61</Slides>
  <Notes>52</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docId:32D526C2D539605AD1322BAEE2F12732</cp:keywords>
  <cp:lastModifiedBy>Oğuzhan Acar</cp:lastModifiedBy>
  <cp:revision>226</cp:revision>
  <dcterms:created xsi:type="dcterms:W3CDTF">2022-05-09T10:29:33Z</dcterms:created>
  <dcterms:modified xsi:type="dcterms:W3CDTF">2026-09-24T14:20:49Z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