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74"/>
  </p:notesMasterIdLst>
  <p:handoutMasterIdLst>
    <p:handoutMasterId r:id="rId75"/>
  </p:handoutMasterIdLst>
  <p:sldIdLst>
    <p:sldId id="4453" r:id="rId5"/>
    <p:sldId id="4449" r:id="rId6"/>
    <p:sldId id="4632" r:id="rId7"/>
    <p:sldId id="4454" r:id="rId8"/>
    <p:sldId id="4549" r:id="rId9"/>
    <p:sldId id="4306" r:id="rId10"/>
    <p:sldId id="4550" r:id="rId11"/>
    <p:sldId id="4593" r:id="rId12"/>
    <p:sldId id="4455" r:id="rId13"/>
    <p:sldId id="4594" r:id="rId14"/>
    <p:sldId id="4595" r:id="rId15"/>
    <p:sldId id="4596" r:id="rId16"/>
    <p:sldId id="4597" r:id="rId17"/>
    <p:sldId id="4598" r:id="rId18"/>
    <p:sldId id="4600" r:id="rId19"/>
    <p:sldId id="4601" r:id="rId20"/>
    <p:sldId id="4590" r:id="rId21"/>
    <p:sldId id="4602" r:id="rId22"/>
    <p:sldId id="4551" r:id="rId23"/>
    <p:sldId id="4603" r:id="rId24"/>
    <p:sldId id="4604" r:id="rId25"/>
    <p:sldId id="4605" r:id="rId26"/>
    <p:sldId id="4606" r:id="rId27"/>
    <p:sldId id="4633" r:id="rId28"/>
    <p:sldId id="4476" r:id="rId29"/>
    <p:sldId id="4591" r:id="rId30"/>
    <p:sldId id="4607" r:id="rId31"/>
    <p:sldId id="4608" r:id="rId32"/>
    <p:sldId id="4552" r:id="rId33"/>
    <p:sldId id="4610" r:id="rId34"/>
    <p:sldId id="4611" r:id="rId35"/>
    <p:sldId id="4406" r:id="rId36"/>
    <p:sldId id="4614" r:id="rId37"/>
    <p:sldId id="4616" r:id="rId38"/>
    <p:sldId id="4617" r:id="rId39"/>
    <p:sldId id="4345" r:id="rId40"/>
    <p:sldId id="4618" r:id="rId41"/>
    <p:sldId id="4619" r:id="rId42"/>
    <p:sldId id="4620" r:id="rId43"/>
    <p:sldId id="4621" r:id="rId44"/>
    <p:sldId id="4592" r:id="rId45"/>
    <p:sldId id="4622" r:id="rId46"/>
    <p:sldId id="4553" r:id="rId47"/>
    <p:sldId id="4623" r:id="rId48"/>
    <p:sldId id="4624" r:id="rId49"/>
    <p:sldId id="4625" r:id="rId50"/>
    <p:sldId id="4626" r:id="rId51"/>
    <p:sldId id="4627" r:id="rId52"/>
    <p:sldId id="4628" r:id="rId53"/>
    <p:sldId id="4514" r:id="rId54"/>
    <p:sldId id="4574" r:id="rId55"/>
    <p:sldId id="4629" r:id="rId56"/>
    <p:sldId id="4630" r:id="rId57"/>
    <p:sldId id="4589" r:id="rId58"/>
    <p:sldId id="4631" r:id="rId59"/>
    <p:sldId id="4554" r:id="rId60"/>
    <p:sldId id="4587" r:id="rId61"/>
    <p:sldId id="4588" r:id="rId62"/>
    <p:sldId id="4558" r:id="rId63"/>
    <p:sldId id="4559" r:id="rId64"/>
    <p:sldId id="4560" r:id="rId65"/>
    <p:sldId id="4568" r:id="rId66"/>
    <p:sldId id="4561" r:id="rId67"/>
    <p:sldId id="4609" r:id="rId68"/>
    <p:sldId id="4569" r:id="rId69"/>
    <p:sldId id="4480" r:id="rId70"/>
    <p:sldId id="4586" r:id="rId71"/>
    <p:sldId id="4556" r:id="rId72"/>
    <p:sldId id="4555"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844"/>
    <a:srgbClr val="000000"/>
    <a:srgbClr val="0289AE"/>
    <a:srgbClr val="EABB22"/>
    <a:srgbClr val="06677F"/>
    <a:srgbClr val="3D8241"/>
    <a:srgbClr val="E1E5DF"/>
    <a:srgbClr val="262626"/>
    <a:srgbClr val="0000FF"/>
    <a:srgbClr val="00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4T14:19:08.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63"/>
    <p:restoredTop sz="96000" autoAdjust="0"/>
  </p:normalViewPr>
  <p:slideViewPr>
    <p:cSldViewPr snapToGrid="0" snapToObjects="1">
      <p:cViewPr varScale="1">
        <p:scale>
          <a:sx n="107" d="100"/>
          <a:sy n="107" d="100"/>
        </p:scale>
        <p:origin x="400"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8" d="100"/>
          <a:sy n="88" d="100"/>
        </p:scale>
        <p:origin x="3872"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19:08.263" v="5" actId="1076"/>
      <pc:docMkLst>
        <pc:docMk/>
      </pc:docMkLst>
      <pc:sldChg chg="addSp modSp">
        <pc:chgData name="Tara Doherty" userId="S::tara.doherty@atu.ie::7833e4eb-d4b7-4a55-84fa-4aa4a5d5d31e" providerId="AD" clId="Web-{00000000-0000-0000-0000-000000000000}" dt="2026-09-24T14:19:08.263" v="5" actId="1076"/>
        <pc:sldMkLst>
          <pc:docMk/>
          <pc:sldMk cId="133671287" sldId="4453"/>
        </pc:sldMkLst>
        <pc:spChg chg="mod">
          <ac:chgData name="Tara Doherty" userId="S::tara.doherty@atu.ie::7833e4eb-d4b7-4a55-84fa-4aa4a5d5d31e" providerId="AD" clId="Web-{00000000-0000-0000-0000-000000000000}" dt="2026-09-24T14:19:08.263" v="5" actId="1076"/>
          <ac:spMkLst>
            <pc:docMk/>
            <pc:sldMk cId="133671287" sldId="4453"/>
            <ac:spMk id="5" creationId="{14B54E9D-1A2D-C1E0-8672-268296F86F38}"/>
          </ac:spMkLst>
        </pc:spChg>
        <pc:picChg chg="add mod modCrop">
          <ac:chgData name="Tara Doherty" userId="S::tara.doherty@atu.ie::7833e4eb-d4b7-4a55-84fa-4aa4a5d5d31e" providerId="AD" clId="Web-{00000000-0000-0000-0000-000000000000}" dt="2026-09-24T14:18:52.404" v="3" actId="1076"/>
          <ac:picMkLst>
            <pc:docMk/>
            <pc:sldMk cId="133671287" sldId="4453"/>
            <ac:picMk id="2" creationId="{ECDC0E26-2EAE-FC42-E0DF-95FADFB607B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94271C-A971-4782-B698-8F8CC1AA57E4}" type="doc">
      <dgm:prSet loTypeId="urn:microsoft.com/office/officeart/2005/8/layout/venn1" loCatId="relationship" qsTypeId="urn:microsoft.com/office/officeart/2005/8/quickstyle/simple1" qsCatId="simple" csTypeId="urn:microsoft.com/office/officeart/2005/8/colors/colorful1" csCatId="colorful" phldr="1"/>
      <dgm:spPr/>
    </dgm:pt>
    <dgm:pt modelId="{CA356840-0964-4473-BFDC-700E1AC31426}">
      <dgm:prSet phldrT="[Text]" custT="1"/>
      <dgm:spPr>
        <a:solidFill>
          <a:srgbClr val="06677F">
            <a:alpha val="85979"/>
          </a:srgbClr>
        </a:solidFill>
      </dgm:spPr>
      <dgm:t>
        <a:bodyPr/>
        <a:lstStyle/>
        <a:p>
          <a:endParaRPr lang="en-US" sz="1400" dirty="0">
            <a:solidFill>
              <a:schemeClr val="bg1"/>
            </a:solidFill>
          </a:endParaRPr>
        </a:p>
      </dgm:t>
    </dgm:pt>
    <dgm:pt modelId="{70FFC624-B24D-4B69-93DF-6FD91BAB81C3}" type="parTrans" cxnId="{FFDF4946-CCE4-42BD-ADBA-341D70042734}">
      <dgm:prSet/>
      <dgm:spPr/>
      <dgm:t>
        <a:bodyPr/>
        <a:lstStyle/>
        <a:p>
          <a:endParaRPr lang="en-US"/>
        </a:p>
      </dgm:t>
    </dgm:pt>
    <dgm:pt modelId="{E33A5098-C629-4F2A-977F-5ED303B46FA4}" type="sibTrans" cxnId="{FFDF4946-CCE4-42BD-ADBA-341D70042734}">
      <dgm:prSet/>
      <dgm:spPr/>
      <dgm:t>
        <a:bodyPr/>
        <a:lstStyle/>
        <a:p>
          <a:endParaRPr lang="en-US"/>
        </a:p>
      </dgm:t>
    </dgm:pt>
    <dgm:pt modelId="{60C47D97-D5AD-44F0-A509-94878A19ED66}">
      <dgm:prSet phldrT="[Text]" custT="1"/>
      <dgm:spPr>
        <a:solidFill>
          <a:srgbClr val="0289AE">
            <a:alpha val="73000"/>
          </a:srgbClr>
        </a:solidFill>
      </dgm:spPr>
      <dgm:t>
        <a:bodyPr/>
        <a:lstStyle/>
        <a:p>
          <a:endParaRPr lang="en-US" sz="1600" dirty="0">
            <a:solidFill>
              <a:schemeClr val="bg1"/>
            </a:solidFill>
          </a:endParaRPr>
        </a:p>
      </dgm:t>
    </dgm:pt>
    <dgm:pt modelId="{B7F21AE9-A8D3-4403-AE1F-B5915F5A5848}" type="parTrans" cxnId="{16EC6911-934E-4EBF-BC57-BBD38593422C}">
      <dgm:prSet/>
      <dgm:spPr/>
      <dgm:t>
        <a:bodyPr/>
        <a:lstStyle/>
        <a:p>
          <a:endParaRPr lang="en-US"/>
        </a:p>
      </dgm:t>
    </dgm:pt>
    <dgm:pt modelId="{344F1373-E931-4DC5-9BA1-538C76E22009}" type="sibTrans" cxnId="{16EC6911-934E-4EBF-BC57-BBD38593422C}">
      <dgm:prSet/>
      <dgm:spPr/>
      <dgm:t>
        <a:bodyPr/>
        <a:lstStyle/>
        <a:p>
          <a:endParaRPr lang="en-US"/>
        </a:p>
      </dgm:t>
    </dgm:pt>
    <dgm:pt modelId="{C71FB9C6-A453-7445-BA63-A0881D9ED8A5}">
      <dgm:prSet phldrT="[Text]"/>
      <dgm:spPr>
        <a:solidFill>
          <a:srgbClr val="3D8241">
            <a:alpha val="76000"/>
          </a:srgbClr>
        </a:solidFill>
      </dgm:spPr>
      <dgm:t>
        <a:bodyPr/>
        <a:lstStyle/>
        <a:p>
          <a:endParaRPr lang="en-US" dirty="0">
            <a:solidFill>
              <a:schemeClr val="bg1"/>
            </a:solidFill>
          </a:endParaRPr>
        </a:p>
      </dgm:t>
    </dgm:pt>
    <dgm:pt modelId="{4AC0959D-4757-EE47-8AF6-796393030525}" type="parTrans" cxnId="{641BC51B-8323-8541-90E2-C52EF4FDB89A}">
      <dgm:prSet/>
      <dgm:spPr/>
      <dgm:t>
        <a:bodyPr/>
        <a:lstStyle/>
        <a:p>
          <a:endParaRPr lang="en-GB"/>
        </a:p>
      </dgm:t>
    </dgm:pt>
    <dgm:pt modelId="{8BD1CE39-F261-5143-BB44-9310E7C91699}" type="sibTrans" cxnId="{641BC51B-8323-8541-90E2-C52EF4FDB89A}">
      <dgm:prSet/>
      <dgm:spPr/>
      <dgm:t>
        <a:bodyPr/>
        <a:lstStyle/>
        <a:p>
          <a:endParaRPr lang="en-GB"/>
        </a:p>
      </dgm:t>
    </dgm:pt>
    <dgm:pt modelId="{43A40D73-27B5-4928-BF27-D8C308D12D49}" type="pres">
      <dgm:prSet presAssocID="{8B94271C-A971-4782-B698-8F8CC1AA57E4}" presName="compositeShape" presStyleCnt="0">
        <dgm:presLayoutVars>
          <dgm:chMax val="7"/>
          <dgm:dir/>
          <dgm:resizeHandles val="exact"/>
        </dgm:presLayoutVars>
      </dgm:prSet>
      <dgm:spPr/>
    </dgm:pt>
    <dgm:pt modelId="{A938E9C1-DF8D-C04E-930E-3ADAC0C24B2C}" type="pres">
      <dgm:prSet presAssocID="{CA356840-0964-4473-BFDC-700E1AC31426}" presName="circ1" presStyleLbl="vennNode1" presStyleIdx="0" presStyleCnt="3"/>
      <dgm:spPr/>
    </dgm:pt>
    <dgm:pt modelId="{9BFCF1A8-5879-AD42-AEFB-C48E897F3213}" type="pres">
      <dgm:prSet presAssocID="{CA356840-0964-4473-BFDC-700E1AC31426}" presName="circ1Tx" presStyleLbl="revTx" presStyleIdx="0" presStyleCnt="0">
        <dgm:presLayoutVars>
          <dgm:chMax val="0"/>
          <dgm:chPref val="0"/>
          <dgm:bulletEnabled val="1"/>
        </dgm:presLayoutVars>
      </dgm:prSet>
      <dgm:spPr/>
    </dgm:pt>
    <dgm:pt modelId="{15C2414C-16B5-2C4E-AAF9-840FD6236B0C}" type="pres">
      <dgm:prSet presAssocID="{C71FB9C6-A453-7445-BA63-A0881D9ED8A5}" presName="circ2" presStyleLbl="vennNode1" presStyleIdx="1" presStyleCnt="3"/>
      <dgm:spPr/>
    </dgm:pt>
    <dgm:pt modelId="{BD569454-90F6-7244-8DE5-2C9E73DDEC9C}" type="pres">
      <dgm:prSet presAssocID="{C71FB9C6-A453-7445-BA63-A0881D9ED8A5}" presName="circ2Tx" presStyleLbl="revTx" presStyleIdx="0" presStyleCnt="0">
        <dgm:presLayoutVars>
          <dgm:chMax val="0"/>
          <dgm:chPref val="0"/>
          <dgm:bulletEnabled val="1"/>
        </dgm:presLayoutVars>
      </dgm:prSet>
      <dgm:spPr/>
    </dgm:pt>
    <dgm:pt modelId="{34A53942-EE3A-6E4F-96A2-ACB6EAEB5EB5}" type="pres">
      <dgm:prSet presAssocID="{60C47D97-D5AD-44F0-A509-94878A19ED66}" presName="circ3" presStyleLbl="vennNode1" presStyleIdx="2" presStyleCnt="3"/>
      <dgm:spPr/>
    </dgm:pt>
    <dgm:pt modelId="{E1A09AFF-29E5-8049-A61A-B94E01FD419A}" type="pres">
      <dgm:prSet presAssocID="{60C47D97-D5AD-44F0-A509-94878A19ED66}" presName="circ3Tx" presStyleLbl="revTx" presStyleIdx="0" presStyleCnt="0">
        <dgm:presLayoutVars>
          <dgm:chMax val="0"/>
          <dgm:chPref val="0"/>
          <dgm:bulletEnabled val="1"/>
        </dgm:presLayoutVars>
      </dgm:prSet>
      <dgm:spPr/>
    </dgm:pt>
  </dgm:ptLst>
  <dgm:cxnLst>
    <dgm:cxn modelId="{5B8D430D-A037-8049-84F2-C6746DAA3C0E}" type="presOf" srcId="{60C47D97-D5AD-44F0-A509-94878A19ED66}" destId="{E1A09AFF-29E5-8049-A61A-B94E01FD419A}" srcOrd="1" destOrd="0" presId="urn:microsoft.com/office/officeart/2005/8/layout/venn1"/>
    <dgm:cxn modelId="{16EC6911-934E-4EBF-BC57-BBD38593422C}" srcId="{8B94271C-A971-4782-B698-8F8CC1AA57E4}" destId="{60C47D97-D5AD-44F0-A509-94878A19ED66}" srcOrd="2" destOrd="0" parTransId="{B7F21AE9-A8D3-4403-AE1F-B5915F5A5848}" sibTransId="{344F1373-E931-4DC5-9BA1-538C76E22009}"/>
    <dgm:cxn modelId="{641BC51B-8323-8541-90E2-C52EF4FDB89A}" srcId="{8B94271C-A971-4782-B698-8F8CC1AA57E4}" destId="{C71FB9C6-A453-7445-BA63-A0881D9ED8A5}" srcOrd="1" destOrd="0" parTransId="{4AC0959D-4757-EE47-8AF6-796393030525}" sibTransId="{8BD1CE39-F261-5143-BB44-9310E7C91699}"/>
    <dgm:cxn modelId="{D7E91A31-B04D-4B7B-9B00-E8F2FF7375AB}" type="presOf" srcId="{8B94271C-A971-4782-B698-8F8CC1AA57E4}" destId="{43A40D73-27B5-4928-BF27-D8C308D12D49}" srcOrd="0" destOrd="0" presId="urn:microsoft.com/office/officeart/2005/8/layout/venn1"/>
    <dgm:cxn modelId="{FFDF4946-CCE4-42BD-ADBA-341D70042734}" srcId="{8B94271C-A971-4782-B698-8F8CC1AA57E4}" destId="{CA356840-0964-4473-BFDC-700E1AC31426}" srcOrd="0" destOrd="0" parTransId="{70FFC624-B24D-4B69-93DF-6FD91BAB81C3}" sibTransId="{E33A5098-C629-4F2A-977F-5ED303B46FA4}"/>
    <dgm:cxn modelId="{61FE2599-B845-2B4E-AE05-99E89336B2E1}" type="presOf" srcId="{60C47D97-D5AD-44F0-A509-94878A19ED66}" destId="{34A53942-EE3A-6E4F-96A2-ACB6EAEB5EB5}" srcOrd="0" destOrd="0" presId="urn:microsoft.com/office/officeart/2005/8/layout/venn1"/>
    <dgm:cxn modelId="{65461BA3-A601-4346-8192-ACF546BFC0F3}" type="presOf" srcId="{CA356840-0964-4473-BFDC-700E1AC31426}" destId="{9BFCF1A8-5879-AD42-AEFB-C48E897F3213}" srcOrd="1" destOrd="0" presId="urn:microsoft.com/office/officeart/2005/8/layout/venn1"/>
    <dgm:cxn modelId="{227155C0-8668-A042-A382-2EFBC6F7718D}" type="presOf" srcId="{CA356840-0964-4473-BFDC-700E1AC31426}" destId="{A938E9C1-DF8D-C04E-930E-3ADAC0C24B2C}" srcOrd="0" destOrd="0" presId="urn:microsoft.com/office/officeart/2005/8/layout/venn1"/>
    <dgm:cxn modelId="{CEAEA9CA-7EAC-0649-A616-10C436EA1779}" type="presOf" srcId="{C71FB9C6-A453-7445-BA63-A0881D9ED8A5}" destId="{15C2414C-16B5-2C4E-AAF9-840FD6236B0C}" srcOrd="0" destOrd="0" presId="urn:microsoft.com/office/officeart/2005/8/layout/venn1"/>
    <dgm:cxn modelId="{DC9ABAD3-4ADC-CC45-A2C4-DE79680F22D4}" type="presOf" srcId="{C71FB9C6-A453-7445-BA63-A0881D9ED8A5}" destId="{BD569454-90F6-7244-8DE5-2C9E73DDEC9C}" srcOrd="1" destOrd="0" presId="urn:microsoft.com/office/officeart/2005/8/layout/venn1"/>
    <dgm:cxn modelId="{A59816E9-8321-BF4A-A6A6-C0A263F8EC89}" type="presParOf" srcId="{43A40D73-27B5-4928-BF27-D8C308D12D49}" destId="{A938E9C1-DF8D-C04E-930E-3ADAC0C24B2C}" srcOrd="0" destOrd="0" presId="urn:microsoft.com/office/officeart/2005/8/layout/venn1"/>
    <dgm:cxn modelId="{13A9A57C-6126-6B40-9E6B-3C8335F6BB92}" type="presParOf" srcId="{43A40D73-27B5-4928-BF27-D8C308D12D49}" destId="{9BFCF1A8-5879-AD42-AEFB-C48E897F3213}" srcOrd="1" destOrd="0" presId="urn:microsoft.com/office/officeart/2005/8/layout/venn1"/>
    <dgm:cxn modelId="{A2D55955-2DB5-A240-88FA-27741484AA45}" type="presParOf" srcId="{43A40D73-27B5-4928-BF27-D8C308D12D49}" destId="{15C2414C-16B5-2C4E-AAF9-840FD6236B0C}" srcOrd="2" destOrd="0" presId="urn:microsoft.com/office/officeart/2005/8/layout/venn1"/>
    <dgm:cxn modelId="{D830B3A9-9A2E-504A-9AF9-8D7B0B3CA905}" type="presParOf" srcId="{43A40D73-27B5-4928-BF27-D8C308D12D49}" destId="{BD569454-90F6-7244-8DE5-2C9E73DDEC9C}" srcOrd="3" destOrd="0" presId="urn:microsoft.com/office/officeart/2005/8/layout/venn1"/>
    <dgm:cxn modelId="{06896F09-EFE3-6A4B-968B-F4E667267FFC}" type="presParOf" srcId="{43A40D73-27B5-4928-BF27-D8C308D12D49}" destId="{34A53942-EE3A-6E4F-96A2-ACB6EAEB5EB5}" srcOrd="4" destOrd="0" presId="urn:microsoft.com/office/officeart/2005/8/layout/venn1"/>
    <dgm:cxn modelId="{2AFD7E9D-FBE7-394A-ABB4-CD0516BBCCDD}" type="presParOf" srcId="{43A40D73-27B5-4928-BF27-D8C308D12D49}" destId="{E1A09AFF-29E5-8049-A61A-B94E01FD419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8E9C1-DF8D-C04E-930E-3ADAC0C24B2C}">
      <dsp:nvSpPr>
        <dsp:cNvPr id="0" name=""/>
        <dsp:cNvSpPr/>
      </dsp:nvSpPr>
      <dsp:spPr>
        <a:xfrm>
          <a:off x="1460758" y="53744"/>
          <a:ext cx="2579750" cy="2579750"/>
        </a:xfrm>
        <a:prstGeom prst="ellipse">
          <a:avLst/>
        </a:prstGeom>
        <a:solidFill>
          <a:srgbClr val="06677F">
            <a:alpha val="85979"/>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1"/>
            </a:solidFill>
          </a:endParaRPr>
        </a:p>
      </dsp:txBody>
      <dsp:txXfrm>
        <a:off x="1804725" y="505201"/>
        <a:ext cx="1891816" cy="1160887"/>
      </dsp:txXfrm>
    </dsp:sp>
    <dsp:sp modelId="{15C2414C-16B5-2C4E-AAF9-840FD6236B0C}">
      <dsp:nvSpPr>
        <dsp:cNvPr id="0" name=""/>
        <dsp:cNvSpPr/>
      </dsp:nvSpPr>
      <dsp:spPr>
        <a:xfrm>
          <a:off x="2391618" y="1666088"/>
          <a:ext cx="2579750" cy="2579750"/>
        </a:xfrm>
        <a:prstGeom prst="ellipse">
          <a:avLst/>
        </a:prstGeom>
        <a:solidFill>
          <a:srgbClr val="3D8241">
            <a:alpha val="76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3180591" y="2332524"/>
        <a:ext cx="1547850" cy="1418862"/>
      </dsp:txXfrm>
    </dsp:sp>
    <dsp:sp modelId="{34A53942-EE3A-6E4F-96A2-ACB6EAEB5EB5}">
      <dsp:nvSpPr>
        <dsp:cNvPr id="0" name=""/>
        <dsp:cNvSpPr/>
      </dsp:nvSpPr>
      <dsp:spPr>
        <a:xfrm>
          <a:off x="529898" y="1666088"/>
          <a:ext cx="2579750" cy="2579750"/>
        </a:xfrm>
        <a:prstGeom prst="ellipse">
          <a:avLst/>
        </a:prstGeom>
        <a:solidFill>
          <a:srgbClr val="0289AE">
            <a:alpha val="73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bg1"/>
            </a:solidFill>
          </a:endParaRPr>
        </a:p>
      </dsp:txBody>
      <dsp:txXfrm>
        <a:off x="772824" y="2332524"/>
        <a:ext cx="1547850" cy="141886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düzey</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1E708-015D-C956-C613-7E44CECB3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FCCA7-5259-DEB5-AC6F-AF93840392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B811D-5325-DE46-225A-1CD1F3A437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0E1A4F-184B-8CAB-1092-E0F4CFC5D4E9}"/>
              </a:ext>
            </a:extLst>
          </p:cNvPr>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1414138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F3147-4AB7-DD21-A77D-14EA9D3CD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D6580-316F-7222-9D7F-0D9988B99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F5D2F3-E74E-E914-CDD0-254FE096E4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CA7A98-4152-8AA9-7F24-52EB04572459}"/>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3535759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948AF-53F9-6BD0-9130-97F475FA2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FBD5-6276-58A2-BD06-7475E9758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9B1BB-D60B-C509-B2B1-1D4F4AE92A9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89F43FF-9B5A-E356-8CF0-06286B11F055}"/>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230390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645A4-A30A-8338-A9DC-42E0FFF8D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E6A62-FB9F-6EDE-EC99-26A9FD004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59F91-080D-8E5B-1D9A-3BF42916CA3B}"/>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FD52563-3179-D5A7-439A-49D8BDB78A13}"/>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4244378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5968-C803-FA70-60FA-8C41A9279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CF3C3-9D07-3F6F-841C-AE2F569AC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102A2-69C5-8B85-8A18-610F9C99B5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E4370C-9D2E-FCEF-7FA2-BFAD7E7B4086}"/>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33327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D0DC-0C4C-466D-B6B2-6CD55B04D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9916F-561B-93E7-E5EA-612872E81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71C70-955A-AE7C-A719-8DF5F32CA3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3535E1-580B-84E3-D5E8-38AA1FBEF941}"/>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556583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F229-9E42-A56B-FF98-F6AD744B9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966FA-ED8F-88B1-AB08-FD21391D1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47B94-BC86-5153-0C06-CEE77289B6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69CACE-FBDB-9A56-5A5D-450CA40EF9C4}"/>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387249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ED20-115B-B030-0F4E-D8FC94585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5152A-545A-9007-FB8C-D9A6E3A5F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1B4895-AD48-A9D2-69E0-62FF6307C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BF1543-E6C4-0F3E-2874-04DF949BEF21}"/>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278094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FBF9-69B6-B615-0C53-22697F26E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C0A15-5963-17E0-A0FD-606CF86F9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A6739-9165-C946-1D9D-6B1AC5D20B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E2211B-874A-1353-9CC3-6E5EA7636D56}"/>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194190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C558F-983F-75AE-07E2-32F135BB4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69022-94D9-5946-A50C-D6980776B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32C71-ECEE-9F69-A312-253EAD8242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38F902-6EF4-3FBE-B3E1-264E1683963C}"/>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421750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63A78-97EE-B21F-DEBA-C3D873AFE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7E695-C450-9856-8CE8-E38620BF1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CE057-64C9-9B0A-1FAF-395B3BB99E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844D94-A0D3-E811-0BAC-7BCAFFDE928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1748513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D91E3-D888-2315-D609-F4FDFF1A0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6DAA9-43C5-C704-503F-9B0F6A837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ACBE1-48BA-F097-DADF-C9B8AC729953}"/>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6599F5C8-57A8-21EF-880D-79895EED5ED4}"/>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1715151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5229-9EBD-CC19-FAB5-AFD257E79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6553C-96D5-C943-8F84-EF4CB2B42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DDAF0-C0FE-B944-390E-C31413D7BC6F}"/>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9CC54BE-C2F6-0BAC-574C-11EBF6A1ECE9}"/>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2898029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0F2B-6BC5-6409-EA1B-F103A9600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08BBD-3CEC-E84D-E1EA-E05DA1FC959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A987F5A-8904-1BDF-E679-99F520F40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766BB-E55F-DE1D-D1D0-B69D79053F2C}"/>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1423453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B7474-9F7A-29B8-0670-AC9E56B11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C3A20-7392-B566-F000-50B8FCE64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4E52E-BF94-5722-237F-357C4B7BF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635F5-5893-CA2E-98BE-DE7268EDE477}"/>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2500802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2E195-2F61-F2E7-2B34-FF81D0C2B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9A360-F873-5717-3411-977FFB097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76DB4-29DA-DBF1-F4E1-CDCA458096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CC48ED-073C-3F75-6D20-009D2E4C769F}"/>
              </a:ext>
            </a:extLst>
          </p:cNvPr>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254207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3260-BE16-A8B2-BB55-0BE40602F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E934C-1D06-6F15-7CA1-FD65119DE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BF884-D5DE-DE73-6698-FAAB4F2EB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B254C-4C3B-E636-2C60-A61B2CC58989}"/>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2924225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67D09-C98D-03D4-C73B-793FEDAAF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8BEF9-09D6-58A5-6AB1-7FC298D70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095E6-513B-06A8-D915-B9F00B9B67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23060D-3672-96DE-88C8-852898FEB67C}"/>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972284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9E7E5-17CD-1C18-0CA1-CBC7305CD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303A1-40C4-5B37-CC99-B6400F159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AF025-FB0B-9A8F-2793-8E6BC1FF40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3945F6-4D74-D3EC-7463-4E727CBAE07E}"/>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3936241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A6AC-0C7F-E48D-F65C-2A15845A3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2C215-A2CA-8B1E-31B2-2FD0860FE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7AFFE-14F8-23C4-F8EE-9D05FFF007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14B564-77F9-9C82-BB54-05F7DD159113}"/>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718658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0AB7E-BAB7-2FB0-0D5B-34647950E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2FCF7-2924-F336-A463-12AC480E0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4158D-378D-2384-694F-CA9F8C0169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4EA256-5763-2E31-5C0C-372E26574AE4}"/>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791744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QloApps</a:t>
            </a:r>
            <a:r>
              <a:rPr lang="en-US" dirty="0"/>
              <a:t>. (25 Nisan 2025). </a:t>
            </a:r>
            <a:r>
              <a:rPr lang="en-US" i="1" dirty="0"/>
              <a:t>Yapay zeka ajanları otel rezervasyonlarını nasıl dönüştürüyor </a:t>
            </a:r>
            <a:r>
              <a:rPr lang="en-US" dirty="0"/>
              <a:t>[Resim]. </a:t>
            </a:r>
            <a:r>
              <a:rPr lang="en-US" dirty="0" err="1"/>
              <a:t>QloApps</a:t>
            </a:r>
            <a:r>
              <a:rPr lang="en-US" dirty="0"/>
              <a:t>.</a:t>
            </a:r>
            <a:r>
              <a:rPr lang="en-US" dirty="0">
                <a:hlinkClick r:id="rId3"/>
              </a:rPr>
              <a:t> https://qloapps.com/ai-agents-smarter-hotel-bookings/</a:t>
            </a:r>
            <a:r>
              <a:rPr lang="en-US" dirty="0"/>
              <a:t> adresinden erişilmiştir</a:t>
            </a:r>
          </a:p>
        </p:txBody>
      </p:sp>
      <p:sp>
        <p:nvSpPr>
          <p:cNvPr id="4" name="Slide Number Placeholder 3"/>
          <p:cNvSpPr>
            <a:spLocks noGrp="1"/>
          </p:cNvSpPr>
          <p:nvPr>
            <p:ph type="sldNum" sz="quarter" idx="10"/>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19558268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132676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B3620-A76D-5A48-922F-C1DA931F0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1B84D-8861-3F1B-88D3-C53F5732C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E04338-BF04-ED7E-C449-C2CFCD4D47F8}"/>
              </a:ext>
            </a:extLst>
          </p:cNvPr>
          <p:cNvSpPr>
            <a:spLocks noGrp="1"/>
          </p:cNvSpPr>
          <p:nvPr>
            <p:ph type="body" idx="1"/>
          </p:nvPr>
        </p:nvSpPr>
        <p:spPr/>
        <p:txBody>
          <a:bodyPr/>
          <a:lstStyle/>
          <a:p>
            <a:r>
              <a:rPr lang="en-US" dirty="0" err="1"/>
              <a:t>QloApps</a:t>
            </a:r>
            <a:r>
              <a:rPr lang="en-US" dirty="0"/>
              <a:t>. (25 Nisan 2025). </a:t>
            </a:r>
            <a:r>
              <a:rPr lang="en-US" i="1" dirty="0"/>
              <a:t>Yapay zeka ajanları otel rezervasyonlarını nasıl dönüştürüyor </a:t>
            </a:r>
            <a:r>
              <a:rPr lang="en-US" dirty="0"/>
              <a:t>[Resim]. </a:t>
            </a:r>
            <a:r>
              <a:rPr lang="en-US" dirty="0" err="1"/>
              <a:t>QloApps</a:t>
            </a:r>
            <a:r>
              <a:rPr lang="en-US" dirty="0"/>
              <a:t>.</a:t>
            </a:r>
            <a:r>
              <a:rPr lang="en-US" dirty="0">
                <a:hlinkClick r:id="rId3"/>
              </a:rPr>
              <a:t> https://qloapps.com/ai-agents-smarter-hotel-bookings/</a:t>
            </a:r>
            <a:r>
              <a:rPr lang="en-US" dirty="0"/>
              <a:t> adresinden erişilmiştir</a:t>
            </a:r>
          </a:p>
        </p:txBody>
      </p:sp>
      <p:sp>
        <p:nvSpPr>
          <p:cNvPr id="4" name="Slide Number Placeholder 3">
            <a:extLst>
              <a:ext uri="{FF2B5EF4-FFF2-40B4-BE49-F238E27FC236}">
                <a16:creationId xmlns:a16="http://schemas.microsoft.com/office/drawing/2014/main" id="{53BF3614-BDAD-A298-FB7D-46EFCCBD1228}"/>
              </a:ext>
            </a:extLst>
          </p:cNvPr>
          <p:cNvSpPr>
            <a:spLocks noGrp="1"/>
          </p:cNvSpPr>
          <p:nvPr>
            <p:ph type="sldNum" sz="quarter" idx="10"/>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78651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7152C-C056-AC03-20B0-03CF82C9B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F0FAD-5EE0-5160-C5C0-17DBC57DBA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252FE7-82AE-0A41-680D-A73DBDD922EF}"/>
              </a:ext>
            </a:extLst>
          </p:cNvPr>
          <p:cNvSpPr>
            <a:spLocks noGrp="1"/>
          </p:cNvSpPr>
          <p:nvPr>
            <p:ph type="body" idx="1"/>
          </p:nvPr>
        </p:nvSpPr>
        <p:spPr/>
        <p:txBody>
          <a:bodyPr/>
          <a:lstStyle/>
          <a:p>
            <a:r>
              <a:rPr lang="en-US" dirty="0" err="1"/>
              <a:t>QloApps</a:t>
            </a:r>
            <a:r>
              <a:rPr lang="en-US" dirty="0"/>
              <a:t>. (25 Nisan 2025). </a:t>
            </a:r>
            <a:r>
              <a:rPr lang="en-US" i="1" dirty="0"/>
              <a:t>Yapay zeka ajanları otel rezervasyonlarını nasıl dönüştürüyor </a:t>
            </a:r>
            <a:r>
              <a:rPr lang="en-US" dirty="0"/>
              <a:t>[Resim]. </a:t>
            </a:r>
            <a:r>
              <a:rPr lang="en-US" dirty="0" err="1"/>
              <a:t>QloApps</a:t>
            </a:r>
            <a:r>
              <a:rPr lang="en-US" dirty="0"/>
              <a:t>.</a:t>
            </a:r>
            <a:r>
              <a:rPr lang="en-US" dirty="0">
                <a:hlinkClick r:id="rId3"/>
              </a:rPr>
              <a:t> https://qloapps.com/ai-agents-smarter-hotel-bookings/</a:t>
            </a:r>
            <a:r>
              <a:rPr lang="en-US" dirty="0"/>
              <a:t> adresinden erişilmiştir</a:t>
            </a:r>
          </a:p>
        </p:txBody>
      </p:sp>
      <p:sp>
        <p:nvSpPr>
          <p:cNvPr id="4" name="Slide Number Placeholder 3">
            <a:extLst>
              <a:ext uri="{FF2B5EF4-FFF2-40B4-BE49-F238E27FC236}">
                <a16:creationId xmlns:a16="http://schemas.microsoft.com/office/drawing/2014/main" id="{F5836AA4-5376-E1F0-E28A-3C151A3B4FAC}"/>
              </a:ext>
            </a:extLst>
          </p:cNvPr>
          <p:cNvSpPr>
            <a:spLocks noGrp="1"/>
          </p:cNvSpPr>
          <p:nvPr>
            <p:ph type="sldNum" sz="quarter" idx="10"/>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103538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24015-CDFD-4D24-21C1-9376BAA6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FB1CF-DFE2-15A1-55B8-FBE131CAE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8745C-D04D-68DC-B860-9A318389B7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7D552F-56D4-DCBE-62B8-E2B9C71687E7}"/>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158488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60283-1329-0FBA-0BE8-E0B408595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9DE42-028D-8F96-EB34-772C89CB6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4AEE8-FBEB-EEAF-4B0E-AFB880AE5F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1170A1-6CDF-1446-5F08-AE9945F9BD27}"/>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2694687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D371B-13B9-082D-AC99-95408C5DD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AF931-2B64-9FB8-41A6-BB987D7D4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9E0AF-CDF5-4CC7-5281-B118D08C45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AAC020-38B1-E7C3-6A74-6AE589576B2E}"/>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786369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5811-F6BE-5EDE-597C-CDB52BCA7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F0E46-BC77-96D5-FF55-6C54DAA0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B4EB1-3F89-4D09-4E59-3C336FF063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C5C7DA-ED0F-0FD8-F4FE-E9E892BC434E}"/>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2352992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9C29-7149-1BC5-8E2F-8AA926885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E5A4B-D96A-57A2-69F7-A2DF382D6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25C1D-7DCD-E7B9-9E59-7341BE029D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F1588B-8AAB-8195-778D-07928499E865}"/>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1479522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D7EE-D1BF-2894-A900-0C03D5D62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4EC2F-B2B1-4A78-EFCE-1E1E0E5AF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C2F9B-5FAD-1430-1907-35F284BF4D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2DB81F-27D9-7CFB-BB87-2945D99FC6AD}"/>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2937958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F7EE-0D5E-3969-890D-F5E1A13F4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20E6D-7C67-5759-014A-D17D39B36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516C8-C311-79E6-5751-FBC0E58AD7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7A0030-F8D5-CC40-E9E8-CD13EE3B6ED5}"/>
              </a:ext>
            </a:extLst>
          </p:cNvPr>
          <p:cNvSpPr>
            <a:spLocks noGrp="1"/>
          </p:cNvSpPr>
          <p:nvPr>
            <p:ph type="sldNum" sz="quarter" idx="5"/>
          </p:nvPr>
        </p:nvSpPr>
        <p:spPr/>
        <p:txBody>
          <a:bodyPr/>
          <a:lstStyle/>
          <a:p>
            <a:fld id="{4BE5DE82-CF29-044D-9158-06A811149881}" type="slidenum">
              <a:rPr lang="en-US" smtClean="0"/>
              <a:t>43</a:t>
            </a:fld>
            <a:endParaRPr lang="en-US"/>
          </a:p>
        </p:txBody>
      </p:sp>
    </p:spTree>
    <p:extLst>
      <p:ext uri="{BB962C8B-B14F-4D97-AF65-F5344CB8AC3E}">
        <p14:creationId xmlns:p14="http://schemas.microsoft.com/office/powerpoint/2010/main" val="527749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1A189-1B35-9665-0AEC-A8AADCB4B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EA456-8E0E-4299-C79E-9FEA471A3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0F9581-888C-CB7B-4916-71834BA7F5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6A0DAC-CC39-3991-CB46-97400F59BA5C}"/>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1282157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6FF60-BCEF-9951-FA67-EA00D7B19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E6799-A2E6-C75F-D6F5-8DBC2CC76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ED279-B25B-E599-06EE-C4005300D0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87B59-555F-4B1C-EFED-8AB2243952CA}"/>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30786345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5E29-179C-4A6E-62AD-7BC37E126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E529F-2876-BDCF-1134-A247CE16E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3DEF5-A6AD-7712-CE3B-9AF5663B3E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A9FA1B-73FC-0CD0-6C66-550561AA4894}"/>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4074336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C7BD-84E7-9A28-9F3D-A6578911A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83A6B-3205-C9E3-F13D-419A88DF6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463F3-C3E1-DAB0-19A0-13EEACB79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5C221A-BFB4-F4B8-0295-875BC487DEAC}"/>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3491122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81C8E-B524-4D81-D8AD-F96B25EE1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702F2-D509-519E-66C3-0D6B930BE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7AA84-74FA-7611-2A12-73D4551B61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226E42-83C8-8FED-1CDC-1EDB23BDB8CE}"/>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161337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1680-894F-456B-6419-20C92E286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DBCEC-EA27-1136-3DC8-1F0641F23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10DB4B-344D-7734-ABC4-12F8AA82A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6C2EA-7EF8-388B-484F-61EF2A0FAEAB}"/>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2137913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50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94444-AACC-2C93-EC47-E7F9BBABA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558A1-680A-AFED-FF00-13FFAF133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36CF6-281F-9312-B219-2816860914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3D638E-D12B-2B3B-4572-427FDCD1C3ED}"/>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117560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76C49-0D06-20AA-A3A2-8797A368B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7DF7E-9261-E4E3-654C-60499DED45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18257-026B-85ED-148B-F1F48BFBB2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893635-6535-3210-DAB0-EF79B360D692}"/>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12948511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0A793-E066-BB81-DADE-5EB8DFB02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67D44-E934-69B5-E348-21D4F8282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132CB-624D-79F1-203A-71B3DED08A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17912A-C7DD-819E-ECD6-3C4680027790}"/>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23009334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6EE52-9F38-7951-2B87-200755B71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08ABB-088C-54A9-E4C4-B504F1958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EC6EB-DAD7-4F7B-1773-538FE2EEC6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2439C-FC6E-4F8F-927B-BC17E72E1FC3}"/>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6184619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3BACE-D9C1-04C8-6BD6-FAE64EC7C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54B78-8D3B-2116-D6F1-C7D3CF6F1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D03DE-2A4E-1271-9A8B-191F76E69F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94D843-F41E-93C8-CC07-F16265144370}"/>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792451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E6D9A-A62D-B9B3-875A-01737EE49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532F9-CAC1-37C5-894E-3BF6FE93B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07AF5-AB1A-9E66-2D53-3BDFBD886B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3C47A1-669E-B85B-41EB-8BEAE53C555A}"/>
              </a:ext>
            </a:extLst>
          </p:cNvPr>
          <p:cNvSpPr>
            <a:spLocks noGrp="1"/>
          </p:cNvSpPr>
          <p:nvPr>
            <p:ph type="sldNum" sz="quarter" idx="5"/>
          </p:nvPr>
        </p:nvSpPr>
        <p:spPr/>
        <p:txBody>
          <a:bodyPr/>
          <a:lstStyle/>
          <a:p>
            <a:fld id="{4BE5DE82-CF29-044D-9158-06A811149881}" type="slidenum">
              <a:rPr lang="en-US" smtClean="0"/>
              <a:t>57</a:t>
            </a:fld>
            <a:endParaRPr lang="en-US"/>
          </a:p>
        </p:txBody>
      </p:sp>
    </p:spTree>
    <p:extLst>
      <p:ext uri="{BB962C8B-B14F-4D97-AF65-F5344CB8AC3E}">
        <p14:creationId xmlns:p14="http://schemas.microsoft.com/office/powerpoint/2010/main" val="21614307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43431-078A-31C2-CE11-EFC6CB552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F7402-F7F6-C632-D639-BD77DA8A2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71861-6428-168A-FCFC-768A69FB50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16F9FF-A2FD-B4B7-2D24-1656C7CF6911}"/>
              </a:ext>
            </a:extLst>
          </p:cNvPr>
          <p:cNvSpPr>
            <a:spLocks noGrp="1"/>
          </p:cNvSpPr>
          <p:nvPr>
            <p:ph type="sldNum" sz="quarter" idx="5"/>
          </p:nvPr>
        </p:nvSpPr>
        <p:spPr/>
        <p:txBody>
          <a:bodyPr/>
          <a:lstStyle/>
          <a:p>
            <a:fld id="{4BE5DE82-CF29-044D-9158-06A811149881}" type="slidenum">
              <a:rPr lang="en-US" smtClean="0"/>
              <a:t>58</a:t>
            </a:fld>
            <a:endParaRPr lang="en-US"/>
          </a:p>
        </p:txBody>
      </p:sp>
    </p:spTree>
    <p:extLst>
      <p:ext uri="{BB962C8B-B14F-4D97-AF65-F5344CB8AC3E}">
        <p14:creationId xmlns:p14="http://schemas.microsoft.com/office/powerpoint/2010/main" val="37868795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25587443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A316-3365-C8B0-B81B-8809BD19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D5990-CC5E-500E-4DA7-16C4CF94B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87A0F-50CA-F5EE-CB68-620FAD3742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9F6660-EB6E-B455-1722-79E46AEA0E2B}"/>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22820314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E7B08-DAE3-EF57-432B-3512F0A21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AB79B-7313-35A0-6F7D-62559E586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A3A75-A891-B8F3-9BDF-BC894C482C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DB7B45-94EC-5FE0-06C7-B5C0F79F8686}"/>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6212951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D461-7E27-E42A-952B-197551D24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3A12F-B207-1610-71E6-7E8D43461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65EF6-0CE3-70CC-6ADE-DD1169E216F6}"/>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00D3B81-4440-30B9-7A07-48108543A490}"/>
              </a:ext>
            </a:extLst>
          </p:cNvPr>
          <p:cNvSpPr>
            <a:spLocks noGrp="1"/>
          </p:cNvSpPr>
          <p:nvPr>
            <p:ph type="sldNum" sz="quarter" idx="5"/>
          </p:nvPr>
        </p:nvSpPr>
        <p:spPr/>
        <p:txBody>
          <a:bodyPr/>
          <a:lstStyle/>
          <a:p>
            <a:fld id="{4BE5DE82-CF29-044D-9158-06A811149881}" type="slidenum">
              <a:rPr lang="en-US" smtClean="0"/>
              <a:t>62</a:t>
            </a:fld>
            <a:endParaRPr lang="en-US"/>
          </a:p>
        </p:txBody>
      </p:sp>
    </p:spTree>
    <p:extLst>
      <p:ext uri="{BB962C8B-B14F-4D97-AF65-F5344CB8AC3E}">
        <p14:creationId xmlns:p14="http://schemas.microsoft.com/office/powerpoint/2010/main" val="14421663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8D33-EFDE-BDEA-996E-58EA91163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1EADC-3DB9-AE8B-2840-96F2A84C0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6C3E5-9E05-A5B7-A5FD-6C71CBB254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B91DE0-D43A-00DE-9450-4D92DFBC1F3E}"/>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5034527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08283-002F-F4CD-ED53-39A5F486E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DED08-EDD9-5335-B2E9-A98F69A04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65814-6F56-9978-69E0-09E8529614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B0424B-0F44-CE19-8171-833AD8DF4590}"/>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36987173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66</a:t>
            </a:fld>
            <a:endParaRPr lang="en-US"/>
          </a:p>
        </p:txBody>
      </p:sp>
    </p:spTree>
    <p:extLst>
      <p:ext uri="{BB962C8B-B14F-4D97-AF65-F5344CB8AC3E}">
        <p14:creationId xmlns:p14="http://schemas.microsoft.com/office/powerpoint/2010/main" val="4653582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474D-E63F-F42E-1783-07051688E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209B2-DB3C-BE4F-D652-CFFDD0690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B1F4F2-54E2-01AB-5D81-A3F2E2E26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D16A57-04F1-CFF2-D7B8-993ADE29992E}"/>
              </a:ext>
            </a:extLst>
          </p:cNvPr>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10222711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68</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EE38428-8214-C7E9-8FCD-10D2E8C0C056}"/>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09B317BE-B13D-C49C-8595-663ED1B0CFF4}"/>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5ECC7994-8814-36FA-9416-3871F3539886}"/>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E170647E-0318-C0CA-C21A-704944E48F7E}"/>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34E6B916-F4F9-ED28-430F-9B55E5D82D1B}"/>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93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4"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78" r:id="rId7"/>
    <p:sldLayoutId id="2147483861" r:id="rId8"/>
    <p:sldLayoutId id="2147483833" r:id="rId9"/>
    <p:sldLayoutId id="2147483847" r:id="rId10"/>
    <p:sldLayoutId id="2147483853" r:id="rId11"/>
    <p:sldLayoutId id="21474838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hyperlink" Target="https://businessoutstanders.com/artificial-intelligence/ai-smart-kitchen-technology-transforming-restaurants" TargetMode="External"/><Relationship Id="rId5" Type="http://schemas.openxmlformats.org/officeDocument/2006/relationships/image" Target="../media/image8.pn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svg"/><Relationship Id="rId5" Type="http://schemas.openxmlformats.org/officeDocument/2006/relationships/image" Target="../media/image14.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hyperlink" Target="https://www.tandfonline.com/doi/full/10.1080/13683500.2023.2229480"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5.svg"/><Relationship Id="rId5" Type="http://schemas.openxmlformats.org/officeDocument/2006/relationships/image" Target="../media/image17.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hyperlink" Target="https://skift.com/insights/hospitality-in-2025-automated-intelligent-and-more-persona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hyperlink" Target="https://ejtr.vumk.eu/index.php/about/article/view/3387" TargetMode="Externa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s://www.youtube.com/watch?v=UzbrAXMjEXQ&amp;t=5s" TargetMode="External"/><Relationship Id="rId5" Type="http://schemas.openxmlformats.org/officeDocument/2006/relationships/image" Target="../media/image33.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hyperlink" Target="https://www.researchgate.net/publication/385522269_AI_Impact_on_Hotel_Guest_Satisfaction_via_Tailor-Made_Services_A_Case_Study_of_Serbia_and_Hungary" TargetMode="Externa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hyperlink" Target="Mahesh,%20H.%20(2025,%20December%203).%20What%20is%20Responsible%20AI?%20testRigor.%20Image%20illustrating%20core%20principles%20of%20Responsible%20AI.%20Retrieved%20from%20https:\\testrigor.com\blog\what-is-responsible-ai\"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hyperlink" Target="https://digital-skills-jobs.europa.eu/en/learning-space/training-catalogue/artificial-intelligence-ai-hospitality-challenges-business" TargetMode="External"/><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hyperlink" Target="https://www.youtube.com/watch?v=9BavI4Gowh8" TargetMode="Externa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38.jpeg"/><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2.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6.xml"/><Relationship Id="rId1" Type="http://schemas.openxmlformats.org/officeDocument/2006/relationships/slideLayout" Target="../slideLayouts/slideLayout12.xml"/><Relationship Id="rId5" Type="http://schemas.openxmlformats.org/officeDocument/2006/relationships/image" Target="../media/image40.jpeg"/><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2.xml"/><Relationship Id="rId5" Type="http://schemas.openxmlformats.org/officeDocument/2006/relationships/hyperlink" Target="https://www.youtube.com/watch?v=Db08y8gnv_E" TargetMode="External"/><Relationship Id="rId4" Type="http://schemas.openxmlformats.org/officeDocument/2006/relationships/image" Target="../media/image41.png"/></Relationships>
</file>

<file path=ppt/slides/_rels/slide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929798"/>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948678" cy="830997"/>
          </a:xfrm>
          <a:prstGeom prst="rect">
            <a:avLst/>
          </a:prstGeom>
          <a:solidFill>
            <a:srgbClr val="EABB22"/>
          </a:solidFill>
        </p:spPr>
        <p:txBody>
          <a:bodyPr wrap="square">
            <a:spAutoFit/>
          </a:bodyPr>
          <a:lstStyle/>
          <a:p>
            <a:pPr algn="ctr"/>
            <a:r>
              <a:rPr lang="en-US" sz="2150" b="1" dirty="0">
                <a:solidFill>
                  <a:schemeClr val="bg1"/>
                </a:solidFill>
                <a:cs typeface="Times New Roman" panose="02020603050405020304" pitchFamily="18" charset="0"/>
              </a:rPr>
              <a:t>C2 </a:t>
            </a:r>
            <a:r>
              <a:rPr lang="en-US" sz="2400" dirty="0">
                <a:solidFill>
                  <a:schemeClr val="bg1"/>
                </a:solidFill>
                <a:cs typeface="Times New Roman" panose="02020603050405020304" pitchFamily="18" charset="0"/>
              </a:rPr>
              <a:t>Konaklama Sektöründe Dijital Dönüşüm</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805854" cy="2369880"/>
          </a:xfrm>
          <a:prstGeom prst="rect">
            <a:avLst/>
          </a:prstGeom>
          <a:noFill/>
        </p:spPr>
        <p:txBody>
          <a:bodyPr wrap="square">
            <a:spAutoFit/>
          </a:bodyPr>
          <a:lstStyle/>
          <a:p>
            <a:pPr marL="0" indent="0">
              <a:buNone/>
            </a:pPr>
            <a:r>
              <a:rPr lang="en-US" sz="4400" b="1" dirty="0">
                <a:solidFill>
                  <a:srgbClr val="06677F"/>
                </a:solidFill>
                <a:cs typeface="Times New Roman" panose="02020603050405020304" pitchFamily="18" charset="0"/>
              </a:rPr>
              <a:t>Modül 1: </a:t>
            </a:r>
          </a:p>
          <a:p>
            <a:pPr>
              <a:lnSpc>
                <a:spcPts val="3620"/>
              </a:lnSpc>
            </a:pPr>
            <a:r>
              <a:rPr lang="en-US" sz="3200" dirty="0">
                <a:solidFill>
                  <a:srgbClr val="0289AE"/>
                </a:solidFill>
                <a:cs typeface="Times New Roman" panose="02020603050405020304" pitchFamily="18" charset="0"/>
              </a:rPr>
              <a:t>Verimlilik ve misafir deneyimi için yapay zekadan yararlanma</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04CA8BDC-7B0C-0BE9-97E4-2356E1E8C75A}"/>
              </a:ext>
            </a:extLst>
          </p:cNvPr>
          <p:cNvPicPr>
            <a:picLocks noChangeAspect="1"/>
          </p:cNvPicPr>
          <p:nvPr/>
        </p:nvPicPr>
        <p:blipFill>
          <a:blip r:embed="rId5">
            <a:extLst>
              <a:ext uri="{837473B0-CC2E-450A-ABE3-18F120FF3D39}">
                <a1611:picAttrSrcUrl xmlns:a1611="http://schemas.microsoft.com/office/drawing/2016/11/main" r:id="rId6"/>
              </a:ext>
            </a:extLst>
          </a:blip>
          <a:srcRect b="16554"/>
          <a:stretch>
            <a:fillRect/>
          </a:stretch>
        </p:blipFill>
        <p:spPr>
          <a:xfrm>
            <a:off x="5366098" y="95366"/>
            <a:ext cx="6453783" cy="3029302"/>
          </a:xfrm>
          <a:prstGeom prst="rect">
            <a:avLst/>
          </a:prstGeom>
        </p:spPr>
      </p:pic>
      <p:sp>
        <p:nvSpPr>
          <p:cNvPr id="5" name="TextBox 4">
            <a:extLst>
              <a:ext uri="{FF2B5EF4-FFF2-40B4-BE49-F238E27FC236}">
                <a16:creationId xmlns:a16="http://schemas.microsoft.com/office/drawing/2014/main" id="{14B54E9D-1A2D-C1E0-8672-268296F86F38}"/>
              </a:ext>
            </a:extLst>
          </p:cNvPr>
          <p:cNvSpPr txBox="1"/>
          <p:nvPr/>
        </p:nvSpPr>
        <p:spPr>
          <a:xfrm>
            <a:off x="9452415" y="2603531"/>
            <a:ext cx="2358802" cy="523220"/>
          </a:xfrm>
          <a:prstGeom prst="rect">
            <a:avLst/>
          </a:prstGeom>
          <a:noFill/>
        </p:spPr>
        <p:txBody>
          <a:bodyPr wrap="square" rtlCol="0">
            <a:spAutoFit/>
          </a:bodyPr>
          <a:lstStyle/>
          <a:p>
            <a:r>
              <a:rPr lang="en-IE" sz="1400" dirty="0">
                <a:solidFill>
                  <a:schemeClr val="bg2"/>
                </a:solidFill>
              </a:rPr>
              <a:t>Örnek olarak AI tarafından oluşturulan görüntü</a:t>
            </a:r>
          </a:p>
        </p:txBody>
      </p:sp>
      <p:pic>
        <p:nvPicPr>
          <p:cNvPr id="2" name="Picture 1">
            <a:extLst>
              <a:ext uri="{FF2B5EF4-FFF2-40B4-BE49-F238E27FC236}">
                <a16:creationId xmlns:a16="http://schemas.microsoft.com/office/drawing/2014/main" id="{ECDC0E26-2EAE-FC42-E0DF-95FADFB607B2}"/>
              </a:ext>
            </a:extLst>
          </p:cNvPr>
          <p:cNvPicPr>
            <a:picLocks noChangeAspect="1"/>
          </p:cNvPicPr>
          <p:nvPr/>
        </p:nvPicPr>
        <p:blipFill>
          <a:blip r:embed="rId7"/>
          <a:srcRect r="917" b="1408"/>
          <a:stretch>
            <a:fillRect/>
          </a:stretch>
        </p:blipFill>
        <p:spPr>
          <a:xfrm>
            <a:off x="5534025" y="4708207"/>
            <a:ext cx="1113639" cy="723095"/>
          </a:xfrm>
          <a:prstGeom prst="rect">
            <a:avLst/>
          </a:prstGeom>
        </p:spPr>
      </p:pic>
    </p:spTree>
    <p:extLst>
      <p:ext uri="{BB962C8B-B14F-4D97-AF65-F5344CB8AC3E}">
        <p14:creationId xmlns:p14="http://schemas.microsoft.com/office/powerpoint/2010/main" val="13367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615553"/>
          </a:xfrm>
          <a:prstGeom prst="rect">
            <a:avLst/>
          </a:prstGeom>
          <a:noFill/>
        </p:spPr>
        <p:txBody>
          <a:bodyPr wrap="square" lIns="0" tIns="0" rIns="0" bIns="0" anchor="t">
            <a:spAutoFit/>
          </a:bodyPr>
          <a:lstStyle/>
          <a:p>
            <a:r>
              <a:rPr lang="en-US" sz="1600" b="1" dirty="0">
                <a:solidFill>
                  <a:schemeClr val="bg1"/>
                </a:solidFill>
                <a:cs typeface="Times New Roman" panose="02020603050405020304" pitchFamily="18" charset="0"/>
              </a:rPr>
              <a:t>C2 </a:t>
            </a:r>
            <a:r>
              <a:rPr lang="en-US" sz="1600" dirty="0">
                <a:solidFill>
                  <a:schemeClr val="bg1"/>
                </a:solidFill>
                <a:cs typeface="Times New Roman" panose="02020603050405020304" pitchFamily="18" charset="0"/>
              </a:rPr>
              <a:t>Konaklama Sektöründe Dijital Dönüşüm </a:t>
            </a:r>
            <a:r>
              <a:rPr lang="en-IE" sz="1600" b="1" dirty="0">
                <a:solidFill>
                  <a:schemeClr val="bg1"/>
                </a:solidFill>
              </a:rPr>
              <a:t>         |   Modül 1 - </a:t>
            </a:r>
            <a:r>
              <a:rPr lang="en-US" sz="1600" dirty="0">
                <a:solidFill>
                  <a:schemeClr val="bg1"/>
                </a:solidFill>
                <a:cs typeface="Times New Roman" panose="02020603050405020304" pitchFamily="18" charset="0"/>
              </a:rPr>
              <a:t>Verimlilik ve Misafir Deneyimi için Yapay Zekadan Yararlanma</a:t>
            </a:r>
          </a:p>
          <a:p>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541042"/>
            <a:ext cx="8852050" cy="830997"/>
          </a:xfrm>
          <a:prstGeom prst="rect">
            <a:avLst/>
          </a:prstGeom>
          <a:noFill/>
        </p:spPr>
        <p:txBody>
          <a:bodyPr wrap="square" lIns="0" tIns="0" rIns="0" bIns="0" anchor="t">
            <a:spAutoFit/>
          </a:bodyPr>
          <a:lstStyle/>
          <a:p>
            <a:r>
              <a:rPr lang="en-GB" i="1" dirty="0">
                <a:solidFill>
                  <a:srgbClr val="000000"/>
                </a:solidFill>
              </a:rPr>
              <a:t>Yapay zeka, konaklama sektörünün günlük yaşamının bir parçası haline geliyor. Doğru kullanıldığında, işletmelerin zamandan tasarruf etmesine, misafir deneyimlerini iyileştirmesine, sürdürülebilirlik hedeflerini desteklemesine ve konaklama sektörünü tanımlayan insani dokunuşu kaybetmeden daha iyi operasyonel kararlar almasına yardımcı olur.</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45955" y="2962070"/>
            <a:ext cx="3348000" cy="2173917"/>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45955" y="2851277"/>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274727" y="2887870"/>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en-GB" sz="2400" b="1" dirty="0">
                <a:solidFill>
                  <a:srgbClr val="62A844"/>
                </a:solidFill>
              </a:rPr>
              <a:t>İnsanları en önemli alanlara odaklayın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94651"/>
            <a:ext cx="2916000" cy="823559"/>
          </a:xfrm>
          <a:prstGeom prst="rect">
            <a:avLst/>
          </a:prstGeom>
          <a:noFill/>
        </p:spPr>
        <p:txBody>
          <a:bodyPr wrap="square" lIns="0" tIns="0" rIns="0" bIns="0" anchor="t">
            <a:spAutoFit/>
          </a:bodyPr>
          <a:lstStyle/>
          <a:p>
            <a:pPr>
              <a:lnSpc>
                <a:spcPts val="1580"/>
              </a:lnSpc>
            </a:pPr>
            <a:r>
              <a:rPr lang="en-GB" sz="1600" dirty="0">
                <a:solidFill>
                  <a:srgbClr val="000000"/>
                </a:solidFill>
              </a:rPr>
              <a:t>Tekrarlayan görevleri otomatikleştirin, idari işleri azaltın ve personelin hizmet, problem çözme ve misafir ilişkilerine odaklanmasını sağlayın</a:t>
            </a:r>
            <a:r>
              <a:rPr lang="en-GB" sz="1600" dirty="0"/>
              <a:t>.</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962070"/>
            <a:ext cx="3348000" cy="215858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851277"/>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323590" y="3094652"/>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911500" y="3247103"/>
            <a:ext cx="3008500" cy="333425"/>
          </a:xfrm>
          <a:prstGeom prst="rect">
            <a:avLst/>
          </a:prstGeom>
          <a:noFill/>
        </p:spPr>
        <p:txBody>
          <a:bodyPr wrap="square" lIns="0" tIns="0" rIns="0" bIns="0" anchor="t">
            <a:spAutoFit/>
          </a:bodyPr>
          <a:lstStyle/>
          <a:p>
            <a:pPr algn="l">
              <a:lnSpc>
                <a:spcPts val="2580"/>
              </a:lnSpc>
            </a:pPr>
            <a:r>
              <a:rPr lang="en-IE" sz="2400" b="1" i="0" dirty="0">
                <a:solidFill>
                  <a:srgbClr val="62A844"/>
                </a:solidFill>
                <a:latin typeface="Calibri"/>
              </a:rPr>
              <a:t>Daha iyi kararlar alın </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3" y="3925459"/>
            <a:ext cx="2916000" cy="1028743"/>
          </a:xfrm>
          <a:prstGeom prst="rect">
            <a:avLst/>
          </a:prstGeom>
          <a:noFill/>
        </p:spPr>
        <p:txBody>
          <a:bodyPr wrap="square" lIns="0" tIns="0" rIns="0" bIns="0" anchor="t">
            <a:spAutoFit/>
          </a:bodyPr>
          <a:lstStyle/>
          <a:p>
            <a:pPr>
              <a:lnSpc>
                <a:spcPts val="1580"/>
              </a:lnSpc>
            </a:pPr>
            <a:r>
              <a:rPr lang="en-GB" sz="1600" dirty="0">
                <a:solidFill>
                  <a:srgbClr val="000000"/>
                </a:solidFill>
              </a:rPr>
              <a:t>AI araçlarını kullanarak tahmin, planlama, fiyatlandırma, iletişim ve operasyonel planlamayı daha fazla güven ve tutarlılıkla destekleyin.</a:t>
            </a:r>
            <a:endParaRPr sz="1500" b="0" i="0" dirty="0">
              <a:solidFill>
                <a:srgbClr val="000000"/>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962070"/>
            <a:ext cx="3348000" cy="215858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836286"/>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7920000" y="3136102"/>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399909" y="3142660"/>
            <a:ext cx="3084091" cy="666849"/>
          </a:xfrm>
          <a:prstGeom prst="rect">
            <a:avLst/>
          </a:prstGeom>
          <a:noFill/>
        </p:spPr>
        <p:txBody>
          <a:bodyPr wrap="square" lIns="0" tIns="0" rIns="0" bIns="0" anchor="t">
            <a:spAutoFit/>
          </a:bodyPr>
          <a:lstStyle/>
          <a:p>
            <a:pPr algn="l">
              <a:lnSpc>
                <a:spcPts val="2580"/>
              </a:lnSpc>
            </a:pPr>
            <a:r>
              <a:rPr lang="en-IE" sz="2400" b="1" i="0" dirty="0">
                <a:solidFill>
                  <a:srgbClr val="62A844"/>
                </a:solidFill>
                <a:latin typeface="Calibri"/>
              </a:rPr>
              <a:t>Misafir deneyimlerini geliştirin </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094651"/>
            <a:ext cx="2916000" cy="823559"/>
          </a:xfrm>
          <a:prstGeom prst="rect">
            <a:avLst/>
          </a:prstGeom>
          <a:noFill/>
        </p:spPr>
        <p:txBody>
          <a:bodyPr wrap="square" lIns="0" tIns="0" rIns="0" bIns="0" anchor="t">
            <a:spAutoFit/>
          </a:bodyPr>
          <a:lstStyle/>
          <a:p>
            <a:pPr>
              <a:lnSpc>
                <a:spcPts val="1580"/>
              </a:lnSpc>
            </a:pPr>
            <a:r>
              <a:rPr lang="en-GB" sz="1600" dirty="0">
                <a:solidFill>
                  <a:srgbClr val="000000"/>
                </a:solidFill>
              </a:rPr>
              <a:t>Özgünlüğü, güveni ve insani bağı korurken daha hızlı, daha kişiselleştirilmiş ve daha duyarlı etkileşimler oluşturun.</a:t>
            </a:r>
            <a:endParaRPr sz="1500" b="0" i="0" dirty="0">
              <a:solidFill>
                <a:srgbClr val="000000"/>
              </a:solidFill>
              <a:latin typeface="Calibri"/>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33000" y="5864892"/>
            <a:ext cx="10800000" cy="708331"/>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371312"/>
            <a:ext cx="10800000" cy="307777"/>
          </a:xfrm>
          <a:prstGeom prst="rect">
            <a:avLst/>
          </a:prstGeom>
          <a:noFill/>
        </p:spPr>
        <p:txBody>
          <a:bodyPr wrap="square" lIns="0" tIns="0" rIns="0" bIns="0" anchor="t">
            <a:spAutoFit/>
          </a:bodyPr>
          <a:lstStyle/>
          <a:p>
            <a:pPr algn="l"/>
            <a:r>
              <a:rPr sz="2000" b="1" i="0" dirty="0">
                <a:solidFill>
                  <a:srgbClr val="262626"/>
                </a:solidFill>
                <a:latin typeface="Calibri"/>
              </a:rPr>
              <a:t>Bu modülde öğreneceğiniz işletmelerle tanışın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10800000" cy="215444"/>
          </a:xfrm>
          <a:prstGeom prst="rect">
            <a:avLst/>
          </a:prstGeom>
          <a:noFill/>
        </p:spPr>
        <p:txBody>
          <a:bodyPr wrap="square" lIns="0" tIns="0" rIns="0" bIns="0" anchor="t">
            <a:spAutoFit/>
          </a:bodyPr>
          <a:lstStyle/>
          <a:p>
            <a:pPr algn="l"/>
            <a:r>
              <a:rPr sz="1400" b="0" i="1" dirty="0" err="1">
                <a:solidFill>
                  <a:schemeClr val="bg1"/>
                </a:solidFill>
                <a:latin typeface="Calibri"/>
              </a:rPr>
              <a:t>Adrede </a:t>
            </a:r>
            <a:r>
              <a:rPr sz="1400" b="0" i="1" dirty="0">
                <a:solidFill>
                  <a:schemeClr val="bg1"/>
                </a:solidFill>
                <a:latin typeface="Calibri"/>
              </a:rPr>
              <a:t>(Madrid, İspanya) · Heritage </a:t>
            </a:r>
            <a:r>
              <a:rPr sz="1400" b="0" i="1" dirty="0" err="1">
                <a:solidFill>
                  <a:schemeClr val="bg1"/>
                </a:solidFill>
                <a:latin typeface="Calibri"/>
              </a:rPr>
              <a:t>Flavours </a:t>
            </a:r>
            <a:r>
              <a:rPr sz="1400" b="0" i="1" dirty="0">
                <a:solidFill>
                  <a:schemeClr val="bg1"/>
                </a:solidFill>
                <a:latin typeface="Calibri"/>
              </a:rPr>
              <a:t>(Bursa, Türkiye) · Hotel </a:t>
            </a:r>
            <a:r>
              <a:rPr sz="1400" b="0" i="1" dirty="0" err="1">
                <a:solidFill>
                  <a:schemeClr val="bg1"/>
                </a:solidFill>
                <a:latin typeface="Calibri"/>
              </a:rPr>
              <a:t>Lücke </a:t>
            </a:r>
            <a:r>
              <a:rPr sz="1400" b="0" i="1" dirty="0">
                <a:solidFill>
                  <a:schemeClr val="bg1"/>
                </a:solidFill>
                <a:latin typeface="Calibri"/>
              </a:rPr>
              <a:t>(Rheine, Almanya) · Casa Verde Bistro (Portekiz — öğrenci görevi)</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yeri</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10539678" cy="738664"/>
          </a:xfrm>
          <a:prstGeom prst="rect">
            <a:avLst/>
          </a:prstGeom>
          <a:noFill/>
        </p:spPr>
        <p:txBody>
          <a:bodyPr wrap="square" lIns="0" tIns="0" rIns="0" bIns="0" anchor="t">
            <a:spAutoFit/>
          </a:bodyPr>
          <a:lstStyle/>
          <a:p>
            <a:pPr algn="ctr"/>
            <a:r>
              <a:rPr lang="en-IE" sz="1600" b="1" dirty="0">
                <a:solidFill>
                  <a:schemeClr val="bg1"/>
                </a:solidFill>
              </a:rPr>
              <a:t> </a:t>
            </a:r>
            <a:r>
              <a:rPr lang="en-US" sz="1600" b="1" dirty="0">
                <a:solidFill>
                  <a:schemeClr val="bg1"/>
                </a:solidFill>
                <a:cs typeface="Times New Roman" panose="02020603050405020304" pitchFamily="18" charset="0"/>
              </a:rPr>
              <a:t>C2 </a:t>
            </a:r>
            <a:r>
              <a:rPr lang="en-US" sz="1600" dirty="0">
                <a:solidFill>
                  <a:schemeClr val="bg1"/>
                </a:solidFill>
                <a:cs typeface="Times New Roman" panose="02020603050405020304" pitchFamily="18" charset="0"/>
              </a:rPr>
              <a:t>Konaklama Sektöründe Dijital Dönüşüm </a:t>
            </a:r>
            <a:r>
              <a:rPr lang="en-IE" sz="1600" b="1" dirty="0">
                <a:solidFill>
                  <a:schemeClr val="bg1"/>
                </a:solidFill>
              </a:rPr>
              <a:t>         |   Modül 1 - </a:t>
            </a:r>
            <a:r>
              <a:rPr lang="en-US" sz="1600" dirty="0">
                <a:solidFill>
                  <a:schemeClr val="bg1"/>
                </a:solidFill>
                <a:cs typeface="Times New Roman" panose="02020603050405020304" pitchFamily="18" charset="0"/>
              </a:rPr>
              <a:t>Verimlilik ve Misafir Deneyimi için Yapay Zekadan Yararlanma</a:t>
            </a:r>
          </a:p>
          <a:p>
            <a:endParaRPr lang="en-US" sz="1600" b="1" dirty="0">
              <a:solidFill>
                <a:schemeClr val="bg1"/>
              </a:solidFill>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361267" y="1586660"/>
            <a:ext cx="3777466" cy="11215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468000" y="1688263"/>
            <a:ext cx="3636000" cy="984885"/>
          </a:xfrm>
          <a:prstGeom prst="rect">
            <a:avLst/>
          </a:prstGeom>
          <a:noFill/>
        </p:spPr>
        <p:txBody>
          <a:bodyPr wrap="square" lIns="0" tIns="0" rIns="0" bIns="0" anchor="ctr">
            <a:spAutoFit/>
          </a:bodyPr>
          <a:lstStyle/>
          <a:p>
            <a:r>
              <a:rPr lang="en-IE" sz="1600" b="1" i="0" dirty="0">
                <a:solidFill>
                  <a:schemeClr val="bg1"/>
                </a:solidFill>
                <a:latin typeface="Calibri"/>
              </a:rPr>
              <a:t>Rol: </a:t>
            </a:r>
            <a:r>
              <a:rPr lang="en-GB" sz="1600" dirty="0">
                <a:solidFill>
                  <a:schemeClr val="bg1"/>
                </a:solidFill>
              </a:rPr>
              <a:t>Konaklama sektöründeki operasyonlar, misafir deneyimleri ve iş kararlarında yapay zeka araçlarını anlamak, değerlendirmek ve uygulamak için temel modül</a:t>
            </a:r>
            <a:endParaRPr lang="en-IE" sz="1600"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04000" y="2996829"/>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2000" y="3101533"/>
            <a:ext cx="3564000" cy="1534038"/>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2000" y="3702690"/>
            <a:ext cx="3434015" cy="1146468"/>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C2 M2 (veri okuryazarlığı) </a:t>
            </a:r>
          </a:p>
          <a:p>
            <a:pPr marL="182563" indent="-182563">
              <a:lnSpc>
                <a:spcPts val="1720"/>
              </a:lnSpc>
              <a:buClr>
                <a:srgbClr val="62A844"/>
              </a:buClr>
              <a:buFont typeface="Arial" panose="020B0604020202020204" pitchFamily="34" charset="0"/>
              <a:buChar char="•"/>
            </a:pPr>
            <a:r>
              <a:rPr lang="en-IE" sz="1600" dirty="0">
                <a:solidFill>
                  <a:srgbClr val="262626"/>
                </a:solidFill>
              </a:rPr>
              <a:t>C3 M1 (dijital dönüşümü yönetme) </a:t>
            </a:r>
          </a:p>
          <a:p>
            <a:pPr marL="182563" indent="-182563">
              <a:lnSpc>
                <a:spcPts val="1720"/>
              </a:lnSpc>
              <a:buClr>
                <a:srgbClr val="62A844"/>
              </a:buClr>
              <a:buFont typeface="Arial" panose="020B0604020202020204" pitchFamily="34" charset="0"/>
              <a:buChar char="•"/>
            </a:pPr>
            <a:r>
              <a:rPr lang="en-IE" sz="1600" dirty="0">
                <a:solidFill>
                  <a:srgbClr val="262626"/>
                </a:solidFill>
              </a:rPr>
              <a:t>C3 M2 (pazarlama yapay zekası)</a:t>
            </a:r>
          </a:p>
          <a:p>
            <a:br>
              <a:rPr lang="en-GB" sz="1600" dirty="0"/>
            </a:b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254249"/>
            <a:ext cx="3276000" cy="302455"/>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Genişletir veya bağlanır</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363169" y="1879426"/>
            <a:ext cx="3564000" cy="710162"/>
          </a:xfrm>
          <a:prstGeom prst="rect">
            <a:avLst/>
          </a:prstGeom>
        </p:spPr>
      </p:pic>
      <p:pic>
        <p:nvPicPr>
          <p:cNvPr id="6" name="Picture 5">
            <a:extLst>
              <a:ext uri="{FF2B5EF4-FFF2-40B4-BE49-F238E27FC236}">
                <a16:creationId xmlns:a16="http://schemas.microsoft.com/office/drawing/2014/main" id="{959007D5-EF1D-A574-33DE-ADABA313F9A9}"/>
              </a:ext>
            </a:extLst>
          </p:cNvPr>
          <p:cNvPicPr>
            <a:picLocks noChangeAspect="1"/>
          </p:cNvPicPr>
          <p:nvPr/>
        </p:nvPicPr>
        <p:blipFill>
          <a:blip r:embed="rId5"/>
          <a:stretch>
            <a:fillRect/>
          </a:stretch>
        </p:blipFill>
        <p:spPr>
          <a:xfrm>
            <a:off x="8217366" y="2663058"/>
            <a:ext cx="3506634" cy="2022499"/>
          </a:xfrm>
          <a:prstGeom prst="rect">
            <a:avLst/>
          </a:prstGeom>
        </p:spPr>
      </p:pic>
      <p:pic>
        <p:nvPicPr>
          <p:cNvPr id="11" name="Picture 10">
            <a:extLst>
              <a:ext uri="{FF2B5EF4-FFF2-40B4-BE49-F238E27FC236}">
                <a16:creationId xmlns:a16="http://schemas.microsoft.com/office/drawing/2014/main" id="{7D695BC4-A4B2-3E0D-6207-E854D9B9FAC1}"/>
              </a:ext>
            </a:extLst>
          </p:cNvPr>
          <p:cNvPicPr>
            <a:picLocks noChangeAspect="1"/>
          </p:cNvPicPr>
          <p:nvPr/>
        </p:nvPicPr>
        <p:blipFill>
          <a:blip r:embed="rId6"/>
          <a:stretch>
            <a:fillRect/>
          </a:stretch>
        </p:blipFill>
        <p:spPr>
          <a:xfrm>
            <a:off x="4245466" y="2708259"/>
            <a:ext cx="3877914" cy="1977298"/>
          </a:xfrm>
          <a:prstGeom prst="rect">
            <a:avLst/>
          </a:prstGeom>
        </p:spPr>
      </p:pic>
      <p:sp>
        <p:nvSpPr>
          <p:cNvPr id="15" name="TextBox 14">
            <a:extLst>
              <a:ext uri="{FF2B5EF4-FFF2-40B4-BE49-F238E27FC236}">
                <a16:creationId xmlns:a16="http://schemas.microsoft.com/office/drawing/2014/main" id="{BDC509B7-2CF4-4A08-EE21-25A8387A78EF}"/>
              </a:ext>
            </a:extLst>
          </p:cNvPr>
          <p:cNvSpPr txBox="1"/>
          <p:nvPr/>
        </p:nvSpPr>
        <p:spPr>
          <a:xfrm>
            <a:off x="326974" y="4707605"/>
            <a:ext cx="11397026" cy="2062103"/>
          </a:xfrm>
          <a:prstGeom prst="rect">
            <a:avLst/>
          </a:prstGeom>
          <a:noFill/>
        </p:spPr>
        <p:txBody>
          <a:bodyPr wrap="square">
            <a:spAutoFit/>
          </a:bodyPr>
          <a:lstStyle/>
          <a:p>
            <a:pPr>
              <a:buNone/>
            </a:pPr>
            <a:r>
              <a:rPr lang="en-GB" sz="1400" dirty="0">
                <a:solidFill>
                  <a:srgbClr val="000000"/>
                </a:solidFill>
              </a:rPr>
              <a:t>Bu modül, yapay zekayı aktif olarak geniş ölçekte uygulayan önde gelen uluslararası konaklama markalarından da yararlanmaktadır. Bu markaların deneyimleri, konuk iletişimini iyileştirmek, hizmetleri kişiselleştirmek, operasyonları optimize etmek, israfı azaltmak, sürdürülebilirlik hedeflerini desteklemek ve iş performansını güçlendirmek için yapay zekanın nasıl kullanıldığına dair pratik bilgiler sağlar. </a:t>
            </a:r>
            <a:r>
              <a:rPr lang="en-IE" sz="1400" dirty="0">
                <a:solidFill>
                  <a:srgbClr val="000000"/>
                </a:solidFill>
              </a:rPr>
              <a:t>Öne çıkan örnekler şunlardır:</a:t>
            </a:r>
            <a:endParaRPr lang="en-GB" sz="1400" dirty="0">
              <a:solidFill>
                <a:srgbClr val="000000"/>
              </a:solidFill>
            </a:endParaRPr>
          </a:p>
          <a:p>
            <a:pPr>
              <a:buNone/>
            </a:pPr>
            <a:endParaRPr lang="en-GB" sz="200" dirty="0">
              <a:solidFill>
                <a:srgbClr val="000000"/>
              </a:solidFill>
            </a:endParaRPr>
          </a:p>
          <a:p>
            <a:pPr algn="ctr"/>
            <a:r>
              <a:rPr lang="en-GB" sz="1400" b="1" dirty="0">
                <a:solidFill>
                  <a:srgbClr val="000000"/>
                </a:solidFill>
              </a:rPr>
              <a:t>Hilton Hotels </a:t>
            </a:r>
            <a:r>
              <a:rPr lang="en-GB" sz="1400" dirty="0">
                <a:solidFill>
                  <a:srgbClr val="000000"/>
                </a:solidFill>
              </a:rPr>
              <a:t>– Yapay zeka destekli misafir hizmetleri ve operasyonel verimlilik 	</a:t>
            </a:r>
          </a:p>
          <a:p>
            <a:pPr algn="ctr"/>
            <a:r>
              <a:rPr lang="en-GB" sz="1400" b="1" dirty="0" err="1">
                <a:solidFill>
                  <a:srgbClr val="000000"/>
                </a:solidFill>
              </a:rPr>
              <a:t>citizenM </a:t>
            </a:r>
            <a:r>
              <a:rPr lang="en-GB" sz="1400" b="1" dirty="0">
                <a:solidFill>
                  <a:srgbClr val="000000"/>
                </a:solidFill>
              </a:rPr>
              <a:t>Hotels </a:t>
            </a:r>
            <a:r>
              <a:rPr lang="en-GB" sz="1400" dirty="0">
                <a:solidFill>
                  <a:srgbClr val="000000"/>
                </a:solidFill>
              </a:rPr>
              <a:t>– AI öncelikli konaklama, otomasyon ve sürdürülebilirlik </a:t>
            </a:r>
          </a:p>
          <a:p>
            <a:pPr algn="ctr"/>
            <a:r>
              <a:rPr lang="en-GB" sz="1400" b="1" dirty="0">
                <a:solidFill>
                  <a:srgbClr val="000000"/>
                </a:solidFill>
              </a:rPr>
              <a:t>Accor Group </a:t>
            </a:r>
            <a:r>
              <a:rPr lang="en-GB" sz="1400" dirty="0">
                <a:solidFill>
                  <a:srgbClr val="000000"/>
                </a:solidFill>
              </a:rPr>
              <a:t>– etik yapay zeka, personel katılımı ve sorumlu inovasyon </a:t>
            </a:r>
            <a:r>
              <a:rPr lang="en-GB" sz="1400" b="1" dirty="0">
                <a:solidFill>
                  <a:srgbClr val="000000"/>
                </a:solidFill>
              </a:rPr>
              <a:t>    Scandic Hotels </a:t>
            </a:r>
            <a:r>
              <a:rPr lang="en-GB" sz="1400" dirty="0">
                <a:solidFill>
                  <a:srgbClr val="000000"/>
                </a:solidFill>
              </a:rPr>
              <a:t>– konuk konforunu ve sürdürülebilirliği destekleyen akıllı kontroller </a:t>
            </a:r>
          </a:p>
          <a:p>
            <a:pPr algn="ctr"/>
            <a:r>
              <a:rPr lang="en-GB" sz="1400" b="1" dirty="0">
                <a:solidFill>
                  <a:srgbClr val="000000"/>
                </a:solidFill>
              </a:rPr>
              <a:t>Marriott International </a:t>
            </a:r>
            <a:r>
              <a:rPr lang="en-GB" sz="1400" dirty="0">
                <a:solidFill>
                  <a:srgbClr val="000000"/>
                </a:solidFill>
              </a:rPr>
              <a:t>– tahmine dayalı analitik, gıda israfının azaltılması ve akıllı operasyonlar </a:t>
            </a:r>
          </a:p>
          <a:p>
            <a:pPr algn="ctr"/>
            <a:r>
              <a:rPr lang="en-GB" sz="1400" b="1" dirty="0">
                <a:solidFill>
                  <a:srgbClr val="000000"/>
                </a:solidFill>
              </a:rPr>
              <a:t>Meliá Hotels International </a:t>
            </a:r>
            <a:r>
              <a:rPr lang="en-GB" sz="1400" dirty="0">
                <a:solidFill>
                  <a:srgbClr val="000000"/>
                </a:solidFill>
              </a:rPr>
              <a:t>– akıllı bina yönetimi ve enerji optimizasyonu </a:t>
            </a:r>
          </a:p>
          <a:p>
            <a:pPr algn="ctr"/>
            <a:r>
              <a:rPr lang="en-GB" sz="1400" b="1" dirty="0">
                <a:solidFill>
                  <a:srgbClr val="000000"/>
                </a:solidFill>
              </a:rPr>
              <a:t>NH Hotel Group </a:t>
            </a:r>
            <a:r>
              <a:rPr lang="en-GB" sz="1400" dirty="0">
                <a:solidFill>
                  <a:srgbClr val="000000"/>
                </a:solidFill>
              </a:rPr>
              <a:t>– kişiselleştirilmiş misafir iletişimi ve dijital etkileşim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563461"/>
            <a:ext cx="2508481"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Neler Başaracaksınız:</a:t>
            </a:r>
            <a:br>
              <a:rPr lang="en-US" sz="2500" b="1" dirty="0">
                <a:solidFill>
                  <a:srgbClr val="0289AE"/>
                </a:solidFill>
              </a:rPr>
            </a:br>
            <a:endParaRPr lang="en-US" sz="2500" b="1" dirty="0">
              <a:solidFill>
                <a:srgbClr val="0289AE"/>
              </a:solidFill>
            </a:endParaRP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684594" y="1563460"/>
            <a:ext cx="7646169" cy="5012606"/>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rgbClr val="62A844"/>
              </a:buClr>
              <a:buNone/>
            </a:pPr>
            <a:r>
              <a:rPr lang="tr-TR" sz="2200" b="1" dirty="0">
                <a:solidFill>
                  <a:srgbClr val="262626"/>
                </a:solidFill>
              </a:rPr>
              <a:t>Temel Bilgiler:</a:t>
            </a:r>
          </a:p>
          <a:p>
            <a:pPr>
              <a:spcBef>
                <a:spcPts val="0"/>
              </a:spcBef>
              <a:buClr>
                <a:srgbClr val="62A844"/>
              </a:buClr>
            </a:pPr>
            <a:r>
              <a:rPr lang="tr-TR" sz="2200" dirty="0">
                <a:solidFill>
                  <a:srgbClr val="262626"/>
                </a:solidFill>
              </a:rPr>
              <a:t>AI'yı pratik konaklama terimleriyle tanımlayın</a:t>
            </a:r>
          </a:p>
          <a:p>
            <a:pPr>
              <a:spcBef>
                <a:spcPts val="0"/>
              </a:spcBef>
              <a:buClr>
                <a:srgbClr val="62A844"/>
              </a:buClr>
            </a:pPr>
            <a:r>
              <a:rPr lang="tr-TR" sz="2200" noProof="1">
                <a:solidFill>
                  <a:srgbClr val="262626"/>
                </a:solidFill>
              </a:rPr>
              <a:t>Otomasyonun, operasyonları ve sürdürülebilirliği nasıl desteklediğini açıklayın</a:t>
            </a:r>
          </a:p>
          <a:p>
            <a:pPr marL="0" indent="0">
              <a:spcBef>
                <a:spcPts val="0"/>
              </a:spcBef>
              <a:buClr>
                <a:srgbClr val="62A844"/>
              </a:buClr>
              <a:buNone/>
            </a:pPr>
            <a:endParaRPr lang="tr-TR" sz="2200" b="1" dirty="0">
              <a:solidFill>
                <a:srgbClr val="262626"/>
              </a:solidFill>
            </a:endParaRPr>
          </a:p>
          <a:p>
            <a:pPr marL="0" indent="0">
              <a:spcBef>
                <a:spcPts val="0"/>
              </a:spcBef>
              <a:buClr>
                <a:srgbClr val="62A844"/>
              </a:buClr>
              <a:buNone/>
            </a:pPr>
            <a:r>
              <a:rPr lang="tr-TR" sz="2200" b="1" dirty="0">
                <a:solidFill>
                  <a:srgbClr val="262626"/>
                </a:solidFill>
              </a:rPr>
              <a:t>Uygulama:</a:t>
            </a:r>
          </a:p>
          <a:p>
            <a:pPr>
              <a:spcBef>
                <a:spcPts val="0"/>
              </a:spcBef>
              <a:buClr>
                <a:srgbClr val="62A844"/>
              </a:buClr>
            </a:pPr>
            <a:r>
              <a:rPr lang="tr-TR" sz="2200" dirty="0">
                <a:solidFill>
                  <a:srgbClr val="262626"/>
                </a:solidFill>
              </a:rPr>
              <a:t>AI'nın konuk kişiselleştirmesini nerede geliştirdiğini belirleyin</a:t>
            </a:r>
          </a:p>
          <a:p>
            <a:pPr>
              <a:spcBef>
                <a:spcPts val="0"/>
              </a:spcBef>
              <a:buClr>
                <a:srgbClr val="62A844"/>
              </a:buClr>
            </a:pPr>
            <a:r>
              <a:rPr lang="tr-TR" sz="2200" dirty="0">
                <a:solidFill>
                  <a:srgbClr val="262626"/>
                </a:solidFill>
              </a:rPr>
              <a:t>Ekibiniz için etik uygulamayı değerlendirin</a:t>
            </a:r>
          </a:p>
          <a:p>
            <a:pPr marL="0" indent="0">
              <a:spcBef>
                <a:spcPts val="0"/>
              </a:spcBef>
              <a:buClr>
                <a:srgbClr val="62A844"/>
              </a:buClr>
              <a:buNone/>
            </a:pPr>
            <a:endParaRPr lang="tr-TR" sz="2200" b="1" dirty="0">
              <a:solidFill>
                <a:srgbClr val="262626"/>
              </a:solidFill>
            </a:endParaRPr>
          </a:p>
          <a:p>
            <a:pPr marL="0" indent="0">
              <a:spcBef>
                <a:spcPts val="0"/>
              </a:spcBef>
              <a:buClr>
                <a:srgbClr val="62A844"/>
              </a:buClr>
              <a:buNone/>
            </a:pPr>
            <a:r>
              <a:rPr lang="tr-TR" sz="2200" b="1" dirty="0">
                <a:solidFill>
                  <a:srgbClr val="262626"/>
                </a:solidFill>
              </a:rPr>
              <a:t>Eylem:</a:t>
            </a:r>
          </a:p>
          <a:p>
            <a:pPr>
              <a:spcBef>
                <a:spcPts val="0"/>
              </a:spcBef>
              <a:buClr>
                <a:srgbClr val="62A844"/>
              </a:buClr>
            </a:pPr>
            <a:r>
              <a:rPr lang="tr-TR" sz="2200" dirty="0">
                <a:solidFill>
                  <a:srgbClr val="262626"/>
                </a:solidFill>
              </a:rPr>
              <a:t>Dersler çıkarmak için gerçek vaka çalışmalarını analiz edin</a:t>
            </a:r>
          </a:p>
          <a:p>
            <a:pPr>
              <a:spcBef>
                <a:spcPts val="0"/>
              </a:spcBef>
              <a:buClr>
                <a:srgbClr val="62A844"/>
              </a:buClr>
            </a:pPr>
            <a:r>
              <a:rPr lang="tr-TR" sz="2200" dirty="0">
                <a:solidFill>
                  <a:srgbClr val="262626"/>
                </a:solidFill>
              </a:rPr>
              <a:t>Kendi AI uygulama planınızı oluşturun</a:t>
            </a:r>
          </a:p>
          <a:p>
            <a:pPr marL="0" indent="0">
              <a:spcBef>
                <a:spcPts val="0"/>
              </a:spcBef>
              <a:buClr>
                <a:srgbClr val="62A844"/>
              </a:buClr>
              <a:buNone/>
            </a:pPr>
            <a:endParaRPr lang="tr-TR" sz="2200" dirty="0">
              <a:solidFill>
                <a:srgbClr val="262626"/>
              </a:solidFill>
            </a:endParaRPr>
          </a:p>
          <a:p>
            <a:pPr marL="0" indent="0">
              <a:spcBef>
                <a:spcPts val="0"/>
              </a:spcBef>
              <a:buClr>
                <a:srgbClr val="62A844"/>
              </a:buClr>
              <a:buNone/>
            </a:pPr>
            <a:r>
              <a:rPr lang="tr-TR" sz="2200" b="1" dirty="0">
                <a:solidFill>
                  <a:srgbClr val="262626"/>
                </a:solidFill>
              </a:rPr>
              <a:t>Genel Sonuç:</a:t>
            </a:r>
            <a:br>
              <a:rPr lang="tr-TR" sz="2200" dirty="0">
                <a:solidFill>
                  <a:srgbClr val="262626"/>
                </a:solidFill>
              </a:rPr>
            </a:br>
            <a:r>
              <a:rPr lang="tr-TR" sz="2200" i="1" dirty="0">
                <a:solidFill>
                  <a:srgbClr val="262626"/>
                </a:solidFill>
              </a:rPr>
              <a:t>İşletmenizde sorumlu bir şekilde AI'nın benimsenmesini yönetmek için gereken özgüven ve pratik araçlarla ayrılacaksınız.</a:t>
            </a:r>
            <a:endParaRPr lang="tr-TR" sz="2200" dirty="0">
              <a:solidFill>
                <a:srgbClr val="262626"/>
              </a:solidFill>
            </a:endParaRPr>
          </a:p>
          <a:p>
            <a:pPr>
              <a:spcBef>
                <a:spcPts val="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tr-TR" sz="2000" b="0" i="1" noProof="1">
                <a:solidFill>
                  <a:srgbClr val="262626"/>
                </a:solidFill>
                <a:latin typeface="Calibri"/>
              </a:rPr>
              <a:t>Program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i="0"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lang="tr-TR" sz="1600" b="1" i="0">
                <a:solidFill>
                  <a:srgbClr val="62A844"/>
                </a:solidFill>
                <a:latin typeface="Calibri" panose="020F0502020204030204" pitchFamily="34" charset="0"/>
                <a:cs typeface="Calibri" panose="020F0502020204030204" pitchFamily="34" charset="0"/>
              </a:rPr>
              <a:t>Dürtme</a:t>
            </a:r>
            <a:endParaRPr sz="1600" b="1" i="0" dirty="0">
              <a:solidFill>
                <a:srgbClr val="62A844"/>
              </a:solidFill>
              <a:latin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Seçimin sunulma biçiminde yapılan (varsayılan ayar, hatırlatma, fiziksel düzenleme gibi) küçük bir değişiklik; bu değişiklik, seçimi kısıtlamadan davranışı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dijital dönüşüm ve yeşil dönüşümü birbirini güçlendirecek şekilde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sz="1400" b="1" i="0" dirty="0" err="1">
                <a:solidFill>
                  <a:srgbClr val="0289AE"/>
                </a:solidFill>
                <a:latin typeface="Calibri"/>
              </a:rPr>
              <a:t>EcoSmart </a:t>
            </a:r>
            <a:r>
              <a:rPr sz="1400" b="1" i="0" dirty="0">
                <a:solidFill>
                  <a:srgbClr val="0289AE"/>
                </a:solidFill>
                <a:latin typeface="Calibri"/>
              </a:rPr>
              <a:t>Hospitality – WP3   ·   Ortak sözlük   ·   7 modülün tamamında aynı</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r>
              <a:rPr lang="en-US" sz="2400" dirty="0">
                <a:cs typeface="Times New Roman" panose="02020603050405020304" pitchFamily="18" charset="0"/>
              </a:rPr>
              <a:t>Konaklama Sektöründe Yapay Zekayı Anlamak </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16115"/>
            <a:ext cx="6874660" cy="689519"/>
          </a:xfrm>
        </p:spPr>
        <p:txBody>
          <a:bodyPr/>
          <a:lstStyle/>
          <a:p>
            <a:r>
              <a:rPr lang="en-US" sz="2400" dirty="0">
                <a:cs typeface="Times New Roman" panose="02020603050405020304" pitchFamily="18" charset="0"/>
              </a:rPr>
              <a:t>Rutin İşlemlerin Otomasyonu </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en-US" sz="2400" dirty="0">
                <a:cs typeface="Times New Roman" panose="02020603050405020304" pitchFamily="18" charset="0"/>
              </a:rPr>
              <a:t>Konuk Deneyimini Geliştirme </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4" y="3922110"/>
            <a:ext cx="7571622" cy="689519"/>
          </a:xfrm>
        </p:spPr>
        <p:txBody>
          <a:bodyPr/>
          <a:lstStyle/>
          <a:p>
            <a:r>
              <a:rPr lang="en-US" sz="2400" dirty="0">
                <a:cs typeface="Times New Roman" panose="02020603050405020304" pitchFamily="18" charset="0"/>
              </a:rPr>
              <a:t>Etik, Personel, Katılım ve Sorumlu Yapay Zeka Kullanımı </a:t>
            </a: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p:txBody>
          <a:bodyPr/>
          <a:lstStyle/>
          <a:p>
            <a:r>
              <a:rPr lang="en-US" sz="2400" dirty="0">
                <a:cs typeface="Times New Roman" panose="02020603050405020304" pitchFamily="18" charset="0"/>
              </a:rPr>
              <a:t>Vaka Çalışmaları ve Uygulamalı Pratik </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319716"/>
            <a:ext cx="5041923" cy="720752"/>
          </a:xfrm>
          <a:prstGeom prst="rect">
            <a:avLst/>
          </a:prstGeom>
        </p:spPr>
        <p:txBody>
          <a:bodyPr/>
          <a:lstStyle/>
          <a:p>
            <a:r>
              <a:rPr lang="en-US" sz="2800" b="1" dirty="0">
                <a:cs typeface="Times New Roman" panose="02020603050405020304" pitchFamily="18" charset="0"/>
              </a:rPr>
              <a:t>İçindekiler</a:t>
            </a:r>
          </a:p>
        </p:txBody>
      </p:sp>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883145"/>
            <a:ext cx="6279531" cy="4711700"/>
          </a:xfrm>
        </p:spPr>
        <p:txBody>
          <a:bodyPr>
            <a:normAutofit/>
          </a:bodyPr>
          <a:lstStyle/>
          <a:p>
            <a:pPr algn="ctr" fontAlgn="t">
              <a:lnSpc>
                <a:spcPts val="4960"/>
              </a:lnSpc>
              <a:spcBef>
                <a:spcPts val="0"/>
              </a:spcBef>
            </a:pPr>
            <a:r>
              <a:rPr lang="en-IE" b="1" dirty="0"/>
              <a:t>Konaklama Sektöründe Yapay Zekayı Anlamak </a:t>
            </a:r>
          </a:p>
          <a:p>
            <a:endParaRPr lang="en-US" sz="2200" dirty="0">
              <a:cs typeface="Times New Roman" panose="02020603050405020304" pitchFamily="18" charset="0"/>
            </a:endParaRPr>
          </a:p>
          <a:p>
            <a:endParaRPr lang="en-US" sz="2200" dirty="0">
              <a:cs typeface="Times New Roman" panose="02020603050405020304" pitchFamily="18" charset="0"/>
            </a:endParaRPr>
          </a:p>
          <a:p>
            <a:pPr marL="342900" indent="-342900">
              <a:buFont typeface="Arial" panose="020B0604020202020204" pitchFamily="34" charset="0"/>
              <a:buChar char="•"/>
            </a:pPr>
            <a:r>
              <a:rPr lang="tr-TR" sz="2400" noProof="1"/>
              <a:t>Avrupa konaklama sektöründe yapay zekanın temelleri, uygulamaları ve insani etkilerini değerlendirmek.</a:t>
            </a:r>
          </a:p>
          <a:p>
            <a:pPr marL="342900" indent="-342900">
              <a:buFont typeface="Arial" panose="020B0604020202020204" pitchFamily="34" charset="0"/>
              <a:buChar char="•"/>
            </a:pPr>
            <a:r>
              <a:rPr lang="tr-TR" sz="2400" noProof="1"/>
              <a:t>Yapay zeka kavramını tanıtmak ve sürdürülebilir konaklamadaki stratejik ve etik rolünü incelemek.</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213C6-311E-56D9-641A-0F8D0E6C443E}"/>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686DA530-CB4C-A161-57B1-0109082C2462}"/>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821519" y="0"/>
            <a:ext cx="4370480" cy="3929800"/>
          </a:xfrm>
          <a:prstGeom prst="rect">
            <a:avLst/>
          </a:prstGeom>
        </p:spPr>
      </p:pic>
      <p:cxnSp>
        <p:nvCxnSpPr>
          <p:cNvPr id="3" name="Straight Connector 2">
            <a:extLst>
              <a:ext uri="{FF2B5EF4-FFF2-40B4-BE49-F238E27FC236}">
                <a16:creationId xmlns:a16="http://schemas.microsoft.com/office/drawing/2014/main" id="{E9CC8301-8A31-CE5E-4416-905380B7AD9A}"/>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D654A4A9-EDFC-20A1-D42A-DCA841C249BD}"/>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Yapay Zekayı Anlamak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42FAB9A2-0FDF-C6A0-2E2C-E474DCD48E5E}"/>
              </a:ext>
            </a:extLst>
          </p:cNvPr>
          <p:cNvSpPr/>
          <p:nvPr/>
        </p:nvSpPr>
        <p:spPr>
          <a:xfrm flipH="1">
            <a:off x="9329070" y="3531225"/>
            <a:ext cx="2236188" cy="1477328"/>
          </a:xfrm>
          <a:prstGeom prst="rect">
            <a:avLst/>
          </a:prstGeom>
        </p:spPr>
        <p:txBody>
          <a:bodyPr wrap="square">
            <a:spAutoFit/>
          </a:bodyPr>
          <a:lstStyle/>
          <a:p>
            <a:pPr>
              <a:defRPr/>
            </a:pPr>
            <a:r>
              <a:rPr lang="en-US" b="1" i="1" dirty="0">
                <a:solidFill>
                  <a:srgbClr val="262626"/>
                </a:solidFill>
                <a:cs typeface="Times New Roman" panose="02020603050405020304" pitchFamily="18" charset="0"/>
              </a:rPr>
              <a:t>Geleneksel otomasyondan farklı olarak, yapay zeka zamanla uyum sağlar ve gelişir.</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86AD65BA-F150-3E6B-15F9-CBFB1BB14A4E}"/>
              </a:ext>
            </a:extLst>
          </p:cNvPr>
          <p:cNvSpPr/>
          <p:nvPr/>
        </p:nvSpPr>
        <p:spPr>
          <a:xfrm>
            <a:off x="385835" y="2496482"/>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B1BD6D38-5B3D-54F9-E036-5420A4BFE310}"/>
              </a:ext>
            </a:extLst>
          </p:cNvPr>
          <p:cNvSpPr/>
          <p:nvPr/>
        </p:nvSpPr>
        <p:spPr>
          <a:xfrm>
            <a:off x="2215483" y="5120199"/>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EBA4D30F-8039-0867-DC4E-D4D9A55B5CF2}"/>
              </a:ext>
            </a:extLst>
          </p:cNvPr>
          <p:cNvSpPr/>
          <p:nvPr/>
        </p:nvSpPr>
        <p:spPr>
          <a:xfrm>
            <a:off x="1337157" y="2199534"/>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E2A26F9F-FE29-9EE2-2E77-601FDE7CA3BB}"/>
              </a:ext>
            </a:extLst>
          </p:cNvPr>
          <p:cNvSpPr/>
          <p:nvPr/>
        </p:nvSpPr>
        <p:spPr>
          <a:xfrm>
            <a:off x="1264352" y="2125885"/>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D918A5F9-8546-D82C-292C-F75075422AE0}"/>
              </a:ext>
            </a:extLst>
          </p:cNvPr>
          <p:cNvSpPr/>
          <p:nvPr/>
        </p:nvSpPr>
        <p:spPr>
          <a:xfrm>
            <a:off x="6966864" y="3627481"/>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7FB85B00-2A2A-FF9A-0269-CFB47E27BB59}"/>
              </a:ext>
            </a:extLst>
          </p:cNvPr>
          <p:cNvSpPr/>
          <p:nvPr/>
        </p:nvSpPr>
        <p:spPr>
          <a:xfrm>
            <a:off x="8792159" y="3505254"/>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A09C5A24-41C2-FA51-6688-797FC779DA6E}"/>
              </a:ext>
            </a:extLst>
          </p:cNvPr>
          <p:cNvSpPr/>
          <p:nvPr/>
        </p:nvSpPr>
        <p:spPr>
          <a:xfrm>
            <a:off x="7918121" y="579656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EDDE322B-9055-E4DF-93EF-28E1BCEFC549}"/>
              </a:ext>
            </a:extLst>
          </p:cNvPr>
          <p:cNvSpPr/>
          <p:nvPr/>
        </p:nvSpPr>
        <p:spPr>
          <a:xfrm>
            <a:off x="7845316" y="572278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EE877FB4-05D0-E10D-4800-FFCD4D4BD4E1}"/>
              </a:ext>
            </a:extLst>
          </p:cNvPr>
          <p:cNvSpPr/>
          <p:nvPr/>
        </p:nvSpPr>
        <p:spPr>
          <a:xfrm>
            <a:off x="2582322" y="3627481"/>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E8469892-0935-8B4F-1709-2988847ED3A6}"/>
              </a:ext>
            </a:extLst>
          </p:cNvPr>
          <p:cNvSpPr/>
          <p:nvPr/>
        </p:nvSpPr>
        <p:spPr>
          <a:xfrm>
            <a:off x="4373286" y="3505254"/>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8F80FC9E-3F4E-AB88-CE34-1155F0A2C854}"/>
              </a:ext>
            </a:extLst>
          </p:cNvPr>
          <p:cNvSpPr/>
          <p:nvPr/>
        </p:nvSpPr>
        <p:spPr>
          <a:xfrm>
            <a:off x="3533720" y="579656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84D7E04C-00ED-34F1-0A78-12D75C6CE324}"/>
              </a:ext>
            </a:extLst>
          </p:cNvPr>
          <p:cNvSpPr/>
          <p:nvPr/>
        </p:nvSpPr>
        <p:spPr>
          <a:xfrm>
            <a:off x="3460723" y="5722780"/>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5210686B-3F98-3301-8038-2E06D556849D}"/>
              </a:ext>
            </a:extLst>
          </p:cNvPr>
          <p:cNvSpPr/>
          <p:nvPr/>
        </p:nvSpPr>
        <p:spPr>
          <a:xfrm>
            <a:off x="4774592" y="2496482"/>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865A0410-763E-5993-9FFE-77E82281A9D2}"/>
              </a:ext>
            </a:extLst>
          </p:cNvPr>
          <p:cNvSpPr/>
          <p:nvPr/>
        </p:nvSpPr>
        <p:spPr>
          <a:xfrm>
            <a:off x="6531088" y="483848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3B9691E4-2DAE-28B7-A266-D31BBAB13F3D}"/>
              </a:ext>
            </a:extLst>
          </p:cNvPr>
          <p:cNvSpPr/>
          <p:nvPr/>
        </p:nvSpPr>
        <p:spPr>
          <a:xfrm>
            <a:off x="5725914" y="2199534"/>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78E2B373-4A2E-C325-2359-7DFB76202DCA}"/>
              </a:ext>
            </a:extLst>
          </p:cNvPr>
          <p:cNvSpPr/>
          <p:nvPr/>
        </p:nvSpPr>
        <p:spPr>
          <a:xfrm>
            <a:off x="5653046" y="2125885"/>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12D54BB5-BD1F-7A61-90EB-8E75CADB5D98}"/>
              </a:ext>
            </a:extLst>
          </p:cNvPr>
          <p:cNvSpPr txBox="1"/>
          <p:nvPr/>
        </p:nvSpPr>
        <p:spPr>
          <a:xfrm>
            <a:off x="711908" y="3121883"/>
            <a:ext cx="2025322" cy="1359346"/>
          </a:xfrm>
          <a:prstGeom prst="rect">
            <a:avLst/>
          </a:prstGeom>
          <a:noFill/>
        </p:spPr>
        <p:txBody>
          <a:bodyPr wrap="square">
            <a:spAutoFit/>
          </a:bodyPr>
          <a:lstStyle/>
          <a:p>
            <a:pPr>
              <a:lnSpc>
                <a:spcPts val="2340"/>
              </a:lnSpc>
            </a:pPr>
            <a:r>
              <a:rPr lang="en-US" sz="2200" b="1" dirty="0">
                <a:solidFill>
                  <a:srgbClr val="0289AE"/>
                </a:solidFill>
                <a:cs typeface="Times New Roman" panose="02020603050405020304" pitchFamily="18" charset="0"/>
              </a:rPr>
              <a:t>Verilerden Öğrenir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en-US" dirty="0">
                <a:solidFill>
                  <a:srgbClr val="262626"/>
                </a:solidFill>
                <a:cs typeface="Times New Roman" panose="02020603050405020304" pitchFamily="18" charset="0"/>
              </a:rPr>
              <a:t>Sabit değil, geri bildirim yoluyla gelişir </a:t>
            </a:r>
          </a:p>
        </p:txBody>
      </p:sp>
      <p:sp>
        <p:nvSpPr>
          <p:cNvPr id="29" name="TextBox 28">
            <a:extLst>
              <a:ext uri="{FF2B5EF4-FFF2-40B4-BE49-F238E27FC236}">
                <a16:creationId xmlns:a16="http://schemas.microsoft.com/office/drawing/2014/main" id="{A462B5BC-3780-4E0B-3106-84EED99729E5}"/>
              </a:ext>
            </a:extLst>
          </p:cNvPr>
          <p:cNvSpPr txBox="1"/>
          <p:nvPr/>
        </p:nvSpPr>
        <p:spPr>
          <a:xfrm>
            <a:off x="2876668" y="4061201"/>
            <a:ext cx="1889244" cy="1636345"/>
          </a:xfrm>
          <a:prstGeom prst="rect">
            <a:avLst/>
          </a:prstGeom>
          <a:noFill/>
        </p:spPr>
        <p:txBody>
          <a:bodyPr wrap="square">
            <a:spAutoFit/>
          </a:bodyPr>
          <a:lstStyle/>
          <a:p>
            <a:pPr>
              <a:lnSpc>
                <a:spcPts val="2340"/>
              </a:lnSpc>
            </a:pPr>
            <a:r>
              <a:rPr lang="en-US" sz="2200" b="1" dirty="0">
                <a:solidFill>
                  <a:srgbClr val="06677F"/>
                </a:solidFill>
                <a:cs typeface="Times New Roman" panose="02020603050405020304" pitchFamily="18" charset="0"/>
              </a:rPr>
              <a:t>Dili İşler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en-US" dirty="0">
                <a:solidFill>
                  <a:srgbClr val="262626"/>
                </a:solidFill>
                <a:cs typeface="Times New Roman" panose="02020603050405020304" pitchFamily="18" charset="0"/>
              </a:rPr>
              <a:t>Konuşma ve metni anlar</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BB27DAC6-28AD-3D8E-4AAF-F047F7C784D5}"/>
              </a:ext>
            </a:extLst>
          </p:cNvPr>
          <p:cNvSpPr txBox="1"/>
          <p:nvPr/>
        </p:nvSpPr>
        <p:spPr>
          <a:xfrm>
            <a:off x="5040142" y="3063100"/>
            <a:ext cx="1935725" cy="2190343"/>
          </a:xfrm>
          <a:prstGeom prst="rect">
            <a:avLst/>
          </a:prstGeom>
          <a:noFill/>
        </p:spPr>
        <p:txBody>
          <a:bodyPr wrap="square">
            <a:spAutoFit/>
          </a:bodyPr>
          <a:lstStyle/>
          <a:p>
            <a:pPr>
              <a:lnSpc>
                <a:spcPts val="2340"/>
              </a:lnSpc>
            </a:pPr>
            <a:r>
              <a:rPr lang="tr-TR" sz="2200" b="1" noProof="1">
                <a:solidFill>
                  <a:srgbClr val="62A844"/>
                </a:solidFill>
                <a:cs typeface="Times New Roman" panose="02020603050405020304" pitchFamily="18" charset="0"/>
              </a:rPr>
              <a:t>Örüntüleri Tanır </a:t>
            </a:r>
            <a:endParaRPr lang="tr-TR" sz="2200" noProof="1">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en-US" dirty="0">
                <a:solidFill>
                  <a:srgbClr val="262626"/>
                </a:solidFill>
                <a:cs typeface="Times New Roman" panose="02020603050405020304" pitchFamily="18" charset="0"/>
              </a:rPr>
              <a:t>Büyük veri kümelerindeki eğilimleri tespit eder</a:t>
            </a:r>
          </a:p>
          <a:p>
            <a:endParaRPr lang="en-US" dirty="0">
              <a:solidFill>
                <a:srgbClr val="262626"/>
              </a:solidFill>
              <a:cs typeface="Times New Roman" panose="02020603050405020304" pitchFamily="18" charset="0"/>
            </a:endParaRPr>
          </a:p>
        </p:txBody>
      </p:sp>
      <p:sp>
        <p:nvSpPr>
          <p:cNvPr id="31" name="TextBox 28">
            <a:extLst>
              <a:ext uri="{FF2B5EF4-FFF2-40B4-BE49-F238E27FC236}">
                <a16:creationId xmlns:a16="http://schemas.microsoft.com/office/drawing/2014/main" id="{B7190D2C-CD26-7152-F601-613B7C9D8635}"/>
              </a:ext>
            </a:extLst>
          </p:cNvPr>
          <p:cNvSpPr txBox="1"/>
          <p:nvPr/>
        </p:nvSpPr>
        <p:spPr>
          <a:xfrm>
            <a:off x="7247465" y="4061201"/>
            <a:ext cx="1924887" cy="1359346"/>
          </a:xfrm>
          <a:prstGeom prst="rect">
            <a:avLst/>
          </a:prstGeom>
          <a:noFill/>
        </p:spPr>
        <p:txBody>
          <a:bodyPr wrap="square">
            <a:spAutoFit/>
          </a:bodyPr>
          <a:lstStyle/>
          <a:p>
            <a:pPr>
              <a:lnSpc>
                <a:spcPts val="2340"/>
              </a:lnSpc>
            </a:pPr>
            <a:r>
              <a:rPr lang="en-US" sz="2200" b="1" dirty="0">
                <a:solidFill>
                  <a:srgbClr val="3D8241"/>
                </a:solidFill>
                <a:cs typeface="Times New Roman" panose="02020603050405020304" pitchFamily="18" charset="0"/>
              </a:rPr>
              <a:t>Tahminler Yapar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en-US" dirty="0">
                <a:solidFill>
                  <a:srgbClr val="262626"/>
                </a:solidFill>
                <a:cs typeface="Times New Roman" panose="02020603050405020304" pitchFamily="18" charset="0"/>
              </a:rPr>
              <a:t>Belirsizlik altında tahminler yapar</a:t>
            </a:r>
          </a:p>
        </p:txBody>
      </p:sp>
      <p:sp>
        <p:nvSpPr>
          <p:cNvPr id="32" name="TextBox 26">
            <a:extLst>
              <a:ext uri="{FF2B5EF4-FFF2-40B4-BE49-F238E27FC236}">
                <a16:creationId xmlns:a16="http://schemas.microsoft.com/office/drawing/2014/main" id="{A3510122-E1FE-D113-406D-04DC9EFF6001}"/>
              </a:ext>
            </a:extLst>
          </p:cNvPr>
          <p:cNvSpPr txBox="1"/>
          <p:nvPr/>
        </p:nvSpPr>
        <p:spPr bwMode="auto">
          <a:xfrm>
            <a:off x="7938549" y="585415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D6A3362A-A956-F10F-CE9F-6CAE26B69826}"/>
              </a:ext>
            </a:extLst>
          </p:cNvPr>
          <p:cNvSpPr txBox="1"/>
          <p:nvPr/>
        </p:nvSpPr>
        <p:spPr bwMode="auto">
          <a:xfrm>
            <a:off x="3533720" y="584464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853FDCAB-A26E-E67C-739B-6DD99F70DAB4}"/>
              </a:ext>
            </a:extLst>
          </p:cNvPr>
          <p:cNvSpPr txBox="1"/>
          <p:nvPr/>
        </p:nvSpPr>
        <p:spPr bwMode="auto">
          <a:xfrm>
            <a:off x="1357600" y="224760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0D1DEF4A-EF9B-ECB9-A35B-47C8A9AF642A}"/>
              </a:ext>
            </a:extLst>
          </p:cNvPr>
          <p:cNvSpPr txBox="1"/>
          <p:nvPr/>
        </p:nvSpPr>
        <p:spPr bwMode="auto">
          <a:xfrm>
            <a:off x="5736063" y="224760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68D07302-A044-C042-21F8-A7DC891C0F3B}"/>
              </a:ext>
            </a:extLst>
          </p:cNvPr>
          <p:cNvSpPr txBox="1"/>
          <p:nvPr/>
        </p:nvSpPr>
        <p:spPr>
          <a:xfrm>
            <a:off x="567180" y="1170739"/>
            <a:ext cx="4352062" cy="1015663"/>
          </a:xfrm>
          <a:prstGeom prst="rect">
            <a:avLst/>
          </a:prstGeom>
          <a:noFill/>
        </p:spPr>
        <p:txBody>
          <a:bodyPr wrap="square">
            <a:spAutoFit/>
          </a:bodyPr>
          <a:lstStyle/>
          <a:p>
            <a:r>
              <a:rPr lang="en-US" sz="2000" dirty="0">
                <a:solidFill>
                  <a:srgbClr val="262626"/>
                </a:solidFill>
                <a:cs typeface="Times New Roman" panose="02020603050405020304" pitchFamily="18" charset="0"/>
              </a:rPr>
              <a:t>AI = İnsan benzeri zeka gerektiren görevleri yerine getiren dijital sistemler</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08C1C80A-2C0E-C8D7-D3D6-65F3A3B8CA30}"/>
              </a:ext>
            </a:extLst>
          </p:cNvPr>
          <p:cNvSpPr/>
          <p:nvPr/>
        </p:nvSpPr>
        <p:spPr>
          <a:xfrm rot="15325054" flipH="1">
            <a:off x="4752939" y="1532332"/>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270215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696982" y="386543"/>
            <a:ext cx="7223725" cy="6049273"/>
            <a:chOff x="9515475" y="838200"/>
            <a:chExt cx="13212087"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904539" y="2336901"/>
              <a:ext cx="8823023"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04344" y="228742"/>
            <a:ext cx="38399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Yapay Zeka Neden Önemlidir?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2176542"/>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463094" y="5116914"/>
            <a:ext cx="4215762" cy="82330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1800" dirty="0">
                <a:solidFill>
                  <a:srgbClr val="000000"/>
                </a:solidFill>
                <a:latin typeface="Calibri" panose="020F0502020204030204" pitchFamily="34" charset="0"/>
                <a:cs typeface="Calibri" panose="020F0502020204030204" pitchFamily="34" charset="0"/>
              </a:rPr>
              <a:t>Personeli karmaşık ve empatik hizmet sunmak için serbest bırakır → </a:t>
            </a:r>
            <a:r>
              <a:rPr lang="en-US" sz="1800" b="1" dirty="0">
                <a:solidFill>
                  <a:srgbClr val="000000"/>
                </a:solidFill>
                <a:latin typeface="Calibri" panose="020F0502020204030204" pitchFamily="34" charset="0"/>
                <a:cs typeface="Calibri" panose="020F0502020204030204" pitchFamily="34" charset="0"/>
              </a:rPr>
              <a:t>Konuklarla iletişimde %54 daha hızlı</a:t>
            </a:r>
            <a:br>
              <a:rPr lang="en-US" sz="1800" b="1" dirty="0">
                <a:solidFill>
                  <a:srgbClr val="000000"/>
                </a:solidFill>
                <a:latin typeface="Calibri" panose="020F0502020204030204" pitchFamily="34" charset="0"/>
                <a:cs typeface="Calibri" panose="020F0502020204030204" pitchFamily="34" charset="0"/>
              </a:rPr>
            </a:br>
            <a:r>
              <a:rPr lang="en-US" sz="1800" i="1" dirty="0">
                <a:solidFill>
                  <a:srgbClr val="000000"/>
                </a:solidFill>
                <a:latin typeface="Calibri" panose="020F0502020204030204" pitchFamily="34" charset="0"/>
                <a:cs typeface="Calibri" panose="020F0502020204030204" pitchFamily="34" charset="0"/>
              </a:rPr>
              <a:t>(</a:t>
            </a:r>
            <a:r>
              <a:rPr lang="en-US" sz="1800" i="1" dirty="0" err="1">
                <a:solidFill>
                  <a:srgbClr val="000000"/>
                </a:solidFill>
                <a:latin typeface="Calibri" panose="020F0502020204030204" pitchFamily="34" charset="0"/>
                <a:cs typeface="Calibri" panose="020F0502020204030204" pitchFamily="34" charset="0"/>
              </a:rPr>
              <a:t>HospitalityNet </a:t>
            </a:r>
            <a:r>
              <a:rPr lang="en-US" sz="1800" i="1" dirty="0">
                <a:solidFill>
                  <a:srgbClr val="000000"/>
                </a:solidFill>
                <a:latin typeface="Calibri" panose="020F0502020204030204" pitchFamily="34" charset="0"/>
                <a:cs typeface="Calibri" panose="020F0502020204030204" pitchFamily="34" charset="0"/>
              </a:rPr>
              <a:t>Sektör Raporu, 2024)</a:t>
            </a: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7463093" y="1198646"/>
            <a:ext cx="3968167"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tr-TR" sz="1800" noProof="1">
                <a:solidFill>
                  <a:srgbClr val="000000"/>
                </a:solidFill>
                <a:latin typeface="Calibri" panose="020F0502020204030204" pitchFamily="34" charset="0"/>
                <a:cs typeface="Calibri" panose="020F0502020204030204" pitchFamily="34" charset="0"/>
              </a:rPr>
              <a:t>Check-in, planlama ve iletişimi otomatikleştirir → Rutin görevlerde </a:t>
            </a:r>
            <a:r>
              <a:rPr lang="tr-TR" sz="1800" b="1" noProof="1">
                <a:solidFill>
                  <a:srgbClr val="000000"/>
                </a:solidFill>
                <a:latin typeface="Calibri" panose="020F0502020204030204" pitchFamily="34" charset="0"/>
                <a:cs typeface="Calibri" panose="020F0502020204030204" pitchFamily="34" charset="0"/>
              </a:rPr>
              <a:t>%76 zaman tasarrufu</a:t>
            </a:r>
          </a:p>
          <a:p>
            <a:pPr marL="0" indent="0">
              <a:lnSpc>
                <a:spcPts val="1940"/>
              </a:lnSpc>
              <a:buClr>
                <a:srgbClr val="0289AE"/>
              </a:buClr>
              <a:buNone/>
            </a:pPr>
            <a:r>
              <a:rPr lang="tr-TR" sz="1800" noProof="1">
                <a:solidFill>
                  <a:srgbClr val="000000"/>
                </a:solidFill>
                <a:latin typeface="Calibri" panose="020F0502020204030204" pitchFamily="34" charset="0"/>
                <a:cs typeface="Calibri" panose="020F0502020204030204" pitchFamily="34" charset="0"/>
              </a:rPr>
              <a:t> rutin görevlerde </a:t>
            </a:r>
          </a:p>
          <a:p>
            <a:pPr marL="0" indent="0">
              <a:lnSpc>
                <a:spcPts val="1940"/>
              </a:lnSpc>
              <a:buClr>
                <a:srgbClr val="0289AE"/>
              </a:buClr>
              <a:buNone/>
            </a:pPr>
            <a:r>
              <a:rPr lang="tr-TR" sz="1800" i="1" noProof="1">
                <a:solidFill>
                  <a:srgbClr val="000000"/>
                </a:solidFill>
                <a:latin typeface="Calibri" panose="020F0502020204030204" pitchFamily="34" charset="0"/>
                <a:cs typeface="Calibri" panose="020F0502020204030204" pitchFamily="34" charset="0"/>
              </a:rPr>
              <a:t>(EcoSmart Proje Araştırması, 2024)</a:t>
            </a:r>
            <a:endParaRPr lang="tr-TR" sz="1800" noProof="1">
              <a:solidFill>
                <a:srgbClr val="00000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463093" y="3259994"/>
            <a:ext cx="3968167"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1800" dirty="0">
                <a:solidFill>
                  <a:srgbClr val="000000"/>
                </a:solidFill>
                <a:latin typeface="Calibri" panose="020F0502020204030204" pitchFamily="34" charset="0"/>
                <a:cs typeface="Calibri" panose="020F0502020204030204" pitchFamily="34" charset="0"/>
              </a:rPr>
              <a:t>Enerji izleme ve öngörücü bakım → Otel ortamlarında </a:t>
            </a:r>
            <a:r>
              <a:rPr lang="en-US" sz="1800" b="1" dirty="0">
                <a:solidFill>
                  <a:srgbClr val="000000"/>
                </a:solidFill>
                <a:latin typeface="Calibri" panose="020F0502020204030204" pitchFamily="34" charset="0"/>
                <a:cs typeface="Calibri" panose="020F0502020204030204" pitchFamily="34" charset="0"/>
              </a:rPr>
              <a:t>yaklaşık %20 daha düşük enerji kullanımı </a:t>
            </a:r>
            <a:r>
              <a:rPr lang="en-US" sz="1800" dirty="0">
                <a:solidFill>
                  <a:srgbClr val="000000"/>
                </a:solidFill>
                <a:latin typeface="Calibri" panose="020F0502020204030204" pitchFamily="34" charset="0"/>
                <a:cs typeface="Calibri" panose="020F0502020204030204" pitchFamily="34" charset="0"/>
              </a:rPr>
              <a:t> </a:t>
            </a:r>
          </a:p>
          <a:p>
            <a:pPr marL="0" indent="0">
              <a:lnSpc>
                <a:spcPts val="1940"/>
              </a:lnSpc>
              <a:buClr>
                <a:srgbClr val="62A844"/>
              </a:buClr>
              <a:buNone/>
            </a:pPr>
            <a:r>
              <a:rPr lang="en-US" sz="1800" i="1" dirty="0">
                <a:solidFill>
                  <a:srgbClr val="000000"/>
                </a:solidFill>
                <a:latin typeface="Calibri" panose="020F0502020204030204" pitchFamily="34" charset="0"/>
                <a:cs typeface="Calibri" panose="020F0502020204030204" pitchFamily="34" charset="0"/>
              </a:rPr>
              <a:t>(CBRE Hospitality Analytics, 2024)</a:t>
            </a:r>
            <a:endParaRPr lang="en-US" sz="1800"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42149E8B-65F0-3A17-4688-467FB355037A}"/>
              </a:ext>
            </a:extLst>
          </p:cNvPr>
          <p:cNvSpPr txBox="1"/>
          <p:nvPr/>
        </p:nvSpPr>
        <p:spPr>
          <a:xfrm>
            <a:off x="7463093" y="2657305"/>
            <a:ext cx="5352028" cy="507318"/>
          </a:xfrm>
          <a:prstGeom prst="rect">
            <a:avLst/>
          </a:prstGeom>
          <a:noFill/>
        </p:spPr>
        <p:txBody>
          <a:bodyPr wrap="square">
            <a:spAutoFit/>
          </a:bodyPr>
          <a:lstStyle/>
          <a:p>
            <a:pPr>
              <a:lnSpc>
                <a:spcPts val="338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Sürdürülebilirlik ve Maliyetler</a:t>
            </a:r>
          </a:p>
        </p:txBody>
      </p:sp>
      <p:sp>
        <p:nvSpPr>
          <p:cNvPr id="6" name="TextBox 38">
            <a:extLst>
              <a:ext uri="{FF2B5EF4-FFF2-40B4-BE49-F238E27FC236}">
                <a16:creationId xmlns:a16="http://schemas.microsoft.com/office/drawing/2014/main" id="{8A52546D-BDD9-F990-474E-80AA1C7C5512}"/>
              </a:ext>
            </a:extLst>
          </p:cNvPr>
          <p:cNvSpPr txBox="1"/>
          <p:nvPr/>
        </p:nvSpPr>
        <p:spPr>
          <a:xfrm>
            <a:off x="7463093" y="609471"/>
            <a:ext cx="4888507" cy="507318"/>
          </a:xfrm>
          <a:prstGeom prst="rect">
            <a:avLst/>
          </a:prstGeom>
          <a:noFill/>
        </p:spPr>
        <p:txBody>
          <a:bodyPr wrap="square">
            <a:spAutoFit/>
          </a:bodyPr>
          <a:lstStyle/>
          <a:p>
            <a:pPr>
              <a:lnSpc>
                <a:spcPts val="338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Günlük Verimlilik</a:t>
            </a:r>
          </a:p>
        </p:txBody>
      </p:sp>
      <p:sp>
        <p:nvSpPr>
          <p:cNvPr id="15" name="TextBox 39">
            <a:extLst>
              <a:ext uri="{FF2B5EF4-FFF2-40B4-BE49-F238E27FC236}">
                <a16:creationId xmlns:a16="http://schemas.microsoft.com/office/drawing/2014/main" id="{2F69EB65-F13D-8090-BF29-59905556037A}"/>
              </a:ext>
            </a:extLst>
          </p:cNvPr>
          <p:cNvSpPr txBox="1"/>
          <p:nvPr/>
        </p:nvSpPr>
        <p:spPr>
          <a:xfrm>
            <a:off x="7463093" y="4472635"/>
            <a:ext cx="5776225" cy="507318"/>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Misafir ve Ekip Deneyimi </a:t>
            </a:r>
          </a:p>
        </p:txBody>
      </p:sp>
      <p:sp>
        <p:nvSpPr>
          <p:cNvPr id="16" name="TextBox 6">
            <a:extLst>
              <a:ext uri="{FF2B5EF4-FFF2-40B4-BE49-F238E27FC236}">
                <a16:creationId xmlns:a16="http://schemas.microsoft.com/office/drawing/2014/main" id="{F98ED886-52D1-AC21-3545-428D9B91FCF2}"/>
              </a:ext>
            </a:extLst>
          </p:cNvPr>
          <p:cNvSpPr txBox="1"/>
          <p:nvPr/>
        </p:nvSpPr>
        <p:spPr>
          <a:xfrm>
            <a:off x="313109" y="2290417"/>
            <a:ext cx="3158655" cy="1107996"/>
          </a:xfrm>
          <a:prstGeom prst="rect">
            <a:avLst/>
          </a:prstGeom>
          <a:noFill/>
        </p:spPr>
        <p:txBody>
          <a:bodyPr wrap="square" lIns="91440" tIns="45720" rIns="91440" bIns="45720" rtlCol="0" anchor="t">
            <a:spAutoFit/>
          </a:bodyPr>
          <a:lstStyle/>
          <a:p>
            <a:pPr>
              <a:buClr>
                <a:srgbClr val="62A844"/>
              </a:buClr>
            </a:pPr>
            <a:r>
              <a:rPr lang="en-US" sz="2200" b="1" dirty="0">
                <a:solidFill>
                  <a:srgbClr val="262626"/>
                </a:solidFill>
              </a:rPr>
              <a:t>AI'nın konaklama sektöründeki operasyonları dönüştürdüğü üç yol</a:t>
            </a:r>
            <a:r>
              <a:rPr lang="en-US" sz="2200" dirty="0">
                <a:solidFill>
                  <a:srgbClr val="262626"/>
                </a:solidFill>
              </a:rPr>
              <a:t>:</a:t>
            </a:r>
          </a:p>
          <a:p>
            <a:pPr>
              <a:buClr>
                <a:srgbClr val="62A844"/>
              </a:buClr>
            </a:pPr>
            <a:endParaRPr lang="en-US" sz="2200" dirty="0">
              <a:solidFill>
                <a:srgbClr val="262626"/>
              </a:solidFill>
            </a:endParaRPr>
          </a:p>
        </p:txBody>
      </p:sp>
      <p:sp>
        <p:nvSpPr>
          <p:cNvPr id="4" name="Rectangle 30">
            <a:extLst>
              <a:ext uri="{FF2B5EF4-FFF2-40B4-BE49-F238E27FC236}">
                <a16:creationId xmlns:a16="http://schemas.microsoft.com/office/drawing/2014/main" id="{1A50CA45-03D9-1E8F-C996-FF29C572BE4E}"/>
              </a:ext>
            </a:extLst>
          </p:cNvPr>
          <p:cNvSpPr/>
          <p:nvPr/>
        </p:nvSpPr>
        <p:spPr>
          <a:xfrm flipH="1">
            <a:off x="273255" y="3776465"/>
            <a:ext cx="3158655" cy="900631"/>
          </a:xfrm>
          <a:prstGeom prst="rect">
            <a:avLst/>
          </a:prstGeom>
        </p:spPr>
        <p:txBody>
          <a:bodyPr wrap="square">
            <a:spAutoFit/>
          </a:bodyPr>
          <a:lstStyle/>
          <a:p>
            <a:pPr>
              <a:lnSpc>
                <a:spcPts val="2100"/>
              </a:lnSpc>
              <a:defRPr/>
            </a:pPr>
            <a:r>
              <a:rPr lang="en-US" sz="2000" b="1" i="1" dirty="0">
                <a:solidFill>
                  <a:srgbClr val="0289AE"/>
                </a:solidFill>
                <a:cs typeface="Times New Roman" panose="02020603050405020304" pitchFamily="18" charset="0"/>
              </a:rPr>
              <a:t>AI, hem çevresel referanslarınızı hem de kârlılığınızı güçlendirir.</a:t>
            </a:r>
            <a:endParaRPr lang="en-US" sz="2000" b="1" dirty="0">
              <a:solidFill>
                <a:srgbClr val="0289AE"/>
              </a:solidFill>
              <a:cs typeface="Times New Roman" panose="02020603050405020304" pitchFamily="18" charset="0"/>
            </a:endParaRPr>
          </a:p>
        </p:txBody>
      </p:sp>
      <p:sp>
        <p:nvSpPr>
          <p:cNvPr id="7" name="Freeform 6">
            <a:extLst>
              <a:ext uri="{FF2B5EF4-FFF2-40B4-BE49-F238E27FC236}">
                <a16:creationId xmlns:a16="http://schemas.microsoft.com/office/drawing/2014/main" id="{1B86A162-C55C-015E-E19D-72277F964550}"/>
              </a:ext>
            </a:extLst>
          </p:cNvPr>
          <p:cNvSpPr/>
          <p:nvPr/>
        </p:nvSpPr>
        <p:spPr>
          <a:xfrm rot="1428797">
            <a:off x="3002509" y="3311588"/>
            <a:ext cx="861073" cy="631194"/>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028929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52967-4E56-D3D0-2BA5-D584BA8CEE00}"/>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B71AB955-0773-43C3-F7D3-5BDF72794BFE}"/>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91097" y="176364"/>
            <a:ext cx="3416682" cy="3072174"/>
          </a:xfrm>
          <a:prstGeom prst="rect">
            <a:avLst/>
          </a:prstGeom>
        </p:spPr>
      </p:pic>
      <p:cxnSp>
        <p:nvCxnSpPr>
          <p:cNvPr id="3" name="Straight Connector 2">
            <a:extLst>
              <a:ext uri="{FF2B5EF4-FFF2-40B4-BE49-F238E27FC236}">
                <a16:creationId xmlns:a16="http://schemas.microsoft.com/office/drawing/2014/main" id="{82F94C81-E007-2DD9-3D64-75E1CB0DA63E}"/>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CAC75AC-B103-ADF3-9D7F-A4F40176DD20}"/>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Uygulamada Yapay Zeka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631D2EC7-08EC-2670-17DB-24F4FBD04E59}"/>
              </a:ext>
            </a:extLst>
          </p:cNvPr>
          <p:cNvSpPr/>
          <p:nvPr/>
        </p:nvSpPr>
        <p:spPr>
          <a:xfrm flipH="1">
            <a:off x="9671870" y="2552833"/>
            <a:ext cx="2803337" cy="2308324"/>
          </a:xfrm>
          <a:prstGeom prst="rect">
            <a:avLst/>
          </a:prstGeom>
        </p:spPr>
        <p:txBody>
          <a:bodyPr wrap="square">
            <a:spAutoFit/>
          </a:bodyPr>
          <a:lstStyle/>
          <a:p>
            <a:pPr>
              <a:defRPr/>
            </a:pPr>
            <a:r>
              <a:rPr lang="en-US" b="1" i="1" dirty="0">
                <a:solidFill>
                  <a:srgbClr val="262626"/>
                </a:solidFill>
                <a:cs typeface="Times New Roman" panose="02020603050405020304" pitchFamily="18" charset="0"/>
              </a:rPr>
              <a:t>Birçok otel, sınırlı kullanımlarla (dijital iletişim, dinamik fiyatlandırma) başlayıp daha sonra daha gelişmiş uygulamalara geçmektedir. </a:t>
            </a:r>
            <a:r>
              <a:rPr lang="en-US" dirty="0">
                <a:solidFill>
                  <a:srgbClr val="262626"/>
                </a:solidFill>
                <a:cs typeface="Times New Roman" panose="02020603050405020304" pitchFamily="18" charset="0"/>
              </a:rPr>
              <a:t>(HES SO Hospitality Research, 2025)</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973ECFD0-6ADA-684B-5CE0-F7A4B034B7AA}"/>
              </a:ext>
            </a:extLst>
          </p:cNvPr>
          <p:cNvSpPr/>
          <p:nvPr/>
        </p:nvSpPr>
        <p:spPr>
          <a:xfrm>
            <a:off x="385835"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9E51FC66-2316-0433-8582-240642399E20}"/>
              </a:ext>
            </a:extLst>
          </p:cNvPr>
          <p:cNvSpPr/>
          <p:nvPr/>
        </p:nvSpPr>
        <p:spPr>
          <a:xfrm>
            <a:off x="2215483" y="501885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D232F174-8C4D-2FF4-B622-D7958DB8A1AC}"/>
              </a:ext>
            </a:extLst>
          </p:cNvPr>
          <p:cNvSpPr/>
          <p:nvPr/>
        </p:nvSpPr>
        <p:spPr>
          <a:xfrm>
            <a:off x="1337157" y="2098188"/>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81DC6BBD-5B8E-E8C1-E79C-6D46CDB64B21}"/>
              </a:ext>
            </a:extLst>
          </p:cNvPr>
          <p:cNvSpPr/>
          <p:nvPr/>
        </p:nvSpPr>
        <p:spPr>
          <a:xfrm>
            <a:off x="1264352" y="2024539"/>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9BBF0D70-A0E7-C10B-8D45-0229D58785C7}"/>
              </a:ext>
            </a:extLst>
          </p:cNvPr>
          <p:cNvSpPr/>
          <p:nvPr/>
        </p:nvSpPr>
        <p:spPr>
          <a:xfrm>
            <a:off x="6966864" y="3526135"/>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C1F0EECC-602C-6927-362A-62F2EE349C80}"/>
              </a:ext>
            </a:extLst>
          </p:cNvPr>
          <p:cNvSpPr/>
          <p:nvPr/>
        </p:nvSpPr>
        <p:spPr>
          <a:xfrm>
            <a:off x="8792159" y="3403908"/>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58790B4B-C91C-DDC4-2993-20B0FC5A0B24}"/>
              </a:ext>
            </a:extLst>
          </p:cNvPr>
          <p:cNvSpPr/>
          <p:nvPr/>
        </p:nvSpPr>
        <p:spPr>
          <a:xfrm>
            <a:off x="7918121" y="56952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1373D968-944C-40C8-D4E3-049D68999033}"/>
              </a:ext>
            </a:extLst>
          </p:cNvPr>
          <p:cNvSpPr/>
          <p:nvPr/>
        </p:nvSpPr>
        <p:spPr>
          <a:xfrm>
            <a:off x="7845316" y="5621434"/>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F9F36B46-78BE-3651-24F1-E42F818225CD}"/>
              </a:ext>
            </a:extLst>
          </p:cNvPr>
          <p:cNvSpPr/>
          <p:nvPr/>
        </p:nvSpPr>
        <p:spPr>
          <a:xfrm>
            <a:off x="2582322" y="3526135"/>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FF73284F-1EC9-1959-F028-324C18469AC3}"/>
              </a:ext>
            </a:extLst>
          </p:cNvPr>
          <p:cNvSpPr/>
          <p:nvPr/>
        </p:nvSpPr>
        <p:spPr>
          <a:xfrm>
            <a:off x="4373286" y="3403908"/>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B348174C-7996-4218-BABE-12E7C66958A9}"/>
              </a:ext>
            </a:extLst>
          </p:cNvPr>
          <p:cNvSpPr/>
          <p:nvPr/>
        </p:nvSpPr>
        <p:spPr>
          <a:xfrm>
            <a:off x="3533720" y="5695214"/>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31DCF700-695F-0805-0457-44318BA049E0}"/>
              </a:ext>
            </a:extLst>
          </p:cNvPr>
          <p:cNvSpPr/>
          <p:nvPr/>
        </p:nvSpPr>
        <p:spPr>
          <a:xfrm>
            <a:off x="3460723" y="5621434"/>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46A81B6F-9C97-9361-DC1F-8B628C6209B4}"/>
              </a:ext>
            </a:extLst>
          </p:cNvPr>
          <p:cNvSpPr/>
          <p:nvPr/>
        </p:nvSpPr>
        <p:spPr>
          <a:xfrm>
            <a:off x="4774592"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A342979F-B1EA-F03F-2128-8293F5483B3E}"/>
              </a:ext>
            </a:extLst>
          </p:cNvPr>
          <p:cNvSpPr/>
          <p:nvPr/>
        </p:nvSpPr>
        <p:spPr>
          <a:xfrm>
            <a:off x="6531088" y="4737138"/>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1F948B91-47EF-12E9-F0BA-B43B36E07FB0}"/>
              </a:ext>
            </a:extLst>
          </p:cNvPr>
          <p:cNvSpPr/>
          <p:nvPr/>
        </p:nvSpPr>
        <p:spPr>
          <a:xfrm>
            <a:off x="5725914" y="2098188"/>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C09B5903-BB51-7AE5-3940-F4CB55167018}"/>
              </a:ext>
            </a:extLst>
          </p:cNvPr>
          <p:cNvSpPr/>
          <p:nvPr/>
        </p:nvSpPr>
        <p:spPr>
          <a:xfrm>
            <a:off x="5653046" y="2024539"/>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745705D2-CB18-0286-3FF5-C184DADB0E64}"/>
              </a:ext>
            </a:extLst>
          </p:cNvPr>
          <p:cNvSpPr txBox="1"/>
          <p:nvPr/>
        </p:nvSpPr>
        <p:spPr>
          <a:xfrm>
            <a:off x="711908" y="2956486"/>
            <a:ext cx="2025322" cy="1341393"/>
          </a:xfrm>
          <a:prstGeom prst="rect">
            <a:avLst/>
          </a:prstGeom>
          <a:noFill/>
        </p:spPr>
        <p:txBody>
          <a:bodyPr wrap="square">
            <a:spAutoFit/>
          </a:bodyPr>
          <a:lstStyle/>
          <a:p>
            <a:pPr>
              <a:lnSpc>
                <a:spcPts val="2340"/>
              </a:lnSpc>
            </a:pPr>
            <a:r>
              <a:rPr lang="en-US" sz="2200" b="1" dirty="0">
                <a:solidFill>
                  <a:srgbClr val="0289AE"/>
                </a:solidFill>
                <a:cs typeface="Times New Roman" panose="02020603050405020304" pitchFamily="18" charset="0"/>
              </a:rPr>
              <a:t>Sohbet robotları -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en-US" dirty="0">
                <a:solidFill>
                  <a:srgbClr val="262626"/>
                </a:solidFill>
                <a:cs typeface="Times New Roman" panose="02020603050405020304" pitchFamily="18" charset="0"/>
              </a:rPr>
              <a:t>Rutin soruları 7/24 yanıtlayın</a:t>
            </a:r>
          </a:p>
          <a:p>
            <a:endParaRPr lang="en-US" dirty="0">
              <a:solidFill>
                <a:srgbClr val="262626"/>
              </a:solidFill>
              <a:cs typeface="Times New Roman" panose="02020603050405020304" pitchFamily="18" charset="0"/>
            </a:endParaRPr>
          </a:p>
        </p:txBody>
      </p:sp>
      <p:sp>
        <p:nvSpPr>
          <p:cNvPr id="29" name="TextBox 28">
            <a:extLst>
              <a:ext uri="{FF2B5EF4-FFF2-40B4-BE49-F238E27FC236}">
                <a16:creationId xmlns:a16="http://schemas.microsoft.com/office/drawing/2014/main" id="{D749A8B3-5A71-AA0A-132B-12A72F79F564}"/>
              </a:ext>
            </a:extLst>
          </p:cNvPr>
          <p:cNvSpPr txBox="1"/>
          <p:nvPr/>
        </p:nvSpPr>
        <p:spPr>
          <a:xfrm>
            <a:off x="2840917" y="3875754"/>
            <a:ext cx="1968048" cy="1636345"/>
          </a:xfrm>
          <a:prstGeom prst="rect">
            <a:avLst/>
          </a:prstGeom>
          <a:noFill/>
        </p:spPr>
        <p:txBody>
          <a:bodyPr wrap="square">
            <a:spAutoFit/>
          </a:bodyPr>
          <a:lstStyle/>
          <a:p>
            <a:pPr>
              <a:lnSpc>
                <a:spcPts val="2340"/>
              </a:lnSpc>
            </a:pPr>
            <a:r>
              <a:rPr lang="en-US" sz="2200" b="1" dirty="0">
                <a:solidFill>
                  <a:srgbClr val="06677F"/>
                </a:solidFill>
                <a:cs typeface="Times New Roman" panose="02020603050405020304" pitchFamily="18" charset="0"/>
              </a:rPr>
              <a:t>Duygu Analizi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en-US" dirty="0">
                <a:solidFill>
                  <a:srgbClr val="262626"/>
                </a:solidFill>
                <a:cs typeface="Times New Roman" panose="02020603050405020304" pitchFamily="18" charset="0"/>
              </a:rPr>
              <a:t>Konuk yorumlarından temaları çıkarır</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AF3EAD6F-6D83-816B-6E48-543B1A7B7274}"/>
              </a:ext>
            </a:extLst>
          </p:cNvPr>
          <p:cNvSpPr txBox="1"/>
          <p:nvPr/>
        </p:nvSpPr>
        <p:spPr>
          <a:xfrm>
            <a:off x="5034027" y="2837261"/>
            <a:ext cx="2142091" cy="1913344"/>
          </a:xfrm>
          <a:prstGeom prst="rect">
            <a:avLst/>
          </a:prstGeom>
          <a:noFill/>
        </p:spPr>
        <p:txBody>
          <a:bodyPr wrap="square">
            <a:spAutoFit/>
          </a:bodyPr>
          <a:lstStyle/>
          <a:p>
            <a:pPr>
              <a:lnSpc>
                <a:spcPts val="2340"/>
              </a:lnSpc>
            </a:pPr>
            <a:r>
              <a:rPr lang="en-US" sz="2200" b="1" dirty="0">
                <a:solidFill>
                  <a:srgbClr val="62A844"/>
                </a:solidFill>
                <a:cs typeface="Times New Roman" panose="02020603050405020304" pitchFamily="18" charset="0"/>
              </a:rPr>
              <a:t>Tahmin Modelleri -</a:t>
            </a:r>
            <a:endParaRPr lang="en-US" sz="2200" dirty="0">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en-US" dirty="0">
                <a:solidFill>
                  <a:srgbClr val="262626"/>
                </a:solidFill>
                <a:cs typeface="Times New Roman" panose="02020603050405020304" pitchFamily="18" charset="0"/>
              </a:rPr>
              <a:t>Fiyatlandırma ve personel dağılımını gerçek zamanlı olarak ayarlayın</a:t>
            </a:r>
          </a:p>
        </p:txBody>
      </p:sp>
      <p:sp>
        <p:nvSpPr>
          <p:cNvPr id="31" name="TextBox 28">
            <a:extLst>
              <a:ext uri="{FF2B5EF4-FFF2-40B4-BE49-F238E27FC236}">
                <a16:creationId xmlns:a16="http://schemas.microsoft.com/office/drawing/2014/main" id="{1EF49E39-278C-CAF2-E0A9-51031060244A}"/>
              </a:ext>
            </a:extLst>
          </p:cNvPr>
          <p:cNvSpPr txBox="1"/>
          <p:nvPr/>
        </p:nvSpPr>
        <p:spPr>
          <a:xfrm>
            <a:off x="7174241" y="3775985"/>
            <a:ext cx="2633660" cy="2128788"/>
          </a:xfrm>
          <a:prstGeom prst="rect">
            <a:avLst/>
          </a:prstGeom>
          <a:noFill/>
        </p:spPr>
        <p:txBody>
          <a:bodyPr wrap="square">
            <a:spAutoFit/>
          </a:bodyPr>
          <a:lstStyle/>
          <a:p>
            <a:pPr>
              <a:lnSpc>
                <a:spcPts val="2340"/>
              </a:lnSpc>
            </a:pPr>
            <a:r>
              <a:rPr lang="en-US" sz="2200" b="1" dirty="0">
                <a:solidFill>
                  <a:srgbClr val="3D8241"/>
                </a:solidFill>
                <a:cs typeface="Times New Roman" panose="02020603050405020304" pitchFamily="18" charset="0"/>
              </a:rPr>
              <a:t>Akıllı Kat Hizmetleri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en-US" dirty="0">
                <a:solidFill>
                  <a:srgbClr val="262626"/>
                </a:solidFill>
                <a:cs typeface="Times New Roman" panose="02020603050405020304" pitchFamily="18" charset="0"/>
              </a:rPr>
              <a:t>Temizlik işlemlerini konukların ayrılış saatlerine göre ayarlayın </a:t>
            </a:r>
            <a:r>
              <a:rPr lang="en-US" sz="1600" i="1" dirty="0">
                <a:solidFill>
                  <a:srgbClr val="262626"/>
                </a:solidFill>
                <a:cs typeface="Times New Roman" panose="02020603050405020304" pitchFamily="18" charset="0"/>
              </a:rPr>
              <a:t> (CBRE Avrupa Konaklama Sektörü Raporu, 2024)</a:t>
            </a:r>
          </a:p>
          <a:p>
            <a:endParaRPr lang="en-US" dirty="0">
              <a:solidFill>
                <a:srgbClr val="262626"/>
              </a:solidFill>
              <a:cs typeface="Times New Roman" panose="02020603050405020304" pitchFamily="18" charset="0"/>
            </a:endParaRPr>
          </a:p>
        </p:txBody>
      </p:sp>
      <p:sp>
        <p:nvSpPr>
          <p:cNvPr id="32" name="TextBox 26">
            <a:extLst>
              <a:ext uri="{FF2B5EF4-FFF2-40B4-BE49-F238E27FC236}">
                <a16:creationId xmlns:a16="http://schemas.microsoft.com/office/drawing/2014/main" id="{A29A3F98-7368-9275-CF3C-0E53D2E9514E}"/>
              </a:ext>
            </a:extLst>
          </p:cNvPr>
          <p:cNvSpPr txBox="1"/>
          <p:nvPr/>
        </p:nvSpPr>
        <p:spPr bwMode="auto">
          <a:xfrm>
            <a:off x="7938549" y="57528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701B8491-1472-5F33-FD38-897576C4BBA0}"/>
              </a:ext>
            </a:extLst>
          </p:cNvPr>
          <p:cNvSpPr txBox="1"/>
          <p:nvPr/>
        </p:nvSpPr>
        <p:spPr bwMode="auto">
          <a:xfrm>
            <a:off x="3533720" y="574329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A564EE97-6014-813C-3930-77AF1F5DA962}"/>
              </a:ext>
            </a:extLst>
          </p:cNvPr>
          <p:cNvSpPr txBox="1"/>
          <p:nvPr/>
        </p:nvSpPr>
        <p:spPr bwMode="auto">
          <a:xfrm>
            <a:off x="1357600"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19CF080A-52E2-50BF-70A5-5DB30754C0E4}"/>
              </a:ext>
            </a:extLst>
          </p:cNvPr>
          <p:cNvSpPr txBox="1"/>
          <p:nvPr/>
        </p:nvSpPr>
        <p:spPr bwMode="auto">
          <a:xfrm>
            <a:off x="5736063"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6B45FC0E-8EE9-F4DC-71A9-884A223FE809}"/>
              </a:ext>
            </a:extLst>
          </p:cNvPr>
          <p:cNvSpPr txBox="1"/>
          <p:nvPr/>
        </p:nvSpPr>
        <p:spPr>
          <a:xfrm>
            <a:off x="471760" y="1087793"/>
            <a:ext cx="4352062" cy="1015663"/>
          </a:xfrm>
          <a:prstGeom prst="rect">
            <a:avLst/>
          </a:prstGeom>
          <a:noFill/>
        </p:spPr>
        <p:txBody>
          <a:bodyPr wrap="square">
            <a:spAutoFit/>
          </a:bodyPr>
          <a:lstStyle/>
          <a:p>
            <a:r>
              <a:rPr lang="en-US" sz="2000" dirty="0">
                <a:solidFill>
                  <a:srgbClr val="262626"/>
                </a:solidFill>
                <a:cs typeface="Times New Roman" panose="02020603050405020304" pitchFamily="18" charset="0"/>
              </a:rPr>
              <a:t>AI artık otel yönetimi ve konuk deneyiminin her alanına entegre edilmiştir:</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E29BFCE8-4A55-ECAF-E7AF-2F116C6A13DA}"/>
              </a:ext>
            </a:extLst>
          </p:cNvPr>
          <p:cNvSpPr/>
          <p:nvPr/>
        </p:nvSpPr>
        <p:spPr>
          <a:xfrm rot="15325054" flipH="1">
            <a:off x="4312049" y="148928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22299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AD97C-D779-7AE1-9252-7FCE98FFDD26}"/>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3B1CFB1-1F4F-98A4-59D4-CCB8204B4173}"/>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F951C480-863D-CE33-57F2-6075F1D23E5D}"/>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D1C653A6-8E9D-76AD-88FC-DE6CCC87FAE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538CCC0E-936D-3F36-5E7F-A1BDE14DBD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F48E7A2A-D118-66DF-D0BA-A844506EB01B}"/>
              </a:ext>
            </a:extLst>
          </p:cNvPr>
          <p:cNvSpPr txBox="1"/>
          <p:nvPr/>
        </p:nvSpPr>
        <p:spPr>
          <a:xfrm>
            <a:off x="419861" y="2104544"/>
            <a:ext cx="5967689" cy="3754874"/>
          </a:xfrm>
          <a:prstGeom prst="rect">
            <a:avLst/>
          </a:prstGeom>
          <a:noFill/>
        </p:spPr>
        <p:txBody>
          <a:bodyPr wrap="square" rtlCol="0">
            <a:spAutoFit/>
          </a:bodyPr>
          <a:lstStyle/>
          <a:p>
            <a:r>
              <a:rPr lang="tr-TR" sz="2000" b="1" noProof="1">
                <a:solidFill>
                  <a:srgbClr val="0289AE"/>
                </a:solidFill>
                <a:cs typeface="Times New Roman" panose="02020603050405020304" pitchFamily="18" charset="0"/>
              </a:rPr>
              <a:t>Hilton: "Connie" Yapay Zeka Konsiyerji</a:t>
            </a:r>
            <a:br>
              <a:rPr lang="tr-TR" noProof="1">
                <a:solidFill>
                  <a:srgbClr val="000000"/>
                </a:solidFill>
              </a:rPr>
            </a:br>
            <a:r>
              <a:rPr lang="tr-TR" i="1" noProof="1">
                <a:solidFill>
                  <a:srgbClr val="000000"/>
                </a:solidFill>
                <a:cs typeface="Times New Roman" panose="02020603050405020304" pitchFamily="18" charset="0"/>
              </a:rPr>
              <a:t>Otel lobilerinde IBM Watson destekli asistan</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Rutin soruları azaltır</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Personel, kişiselleştirilmiş desteğe odaklanır</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Konuk memnuniyeti puanlarında artış</a:t>
            </a:r>
            <a:br>
              <a:rPr lang="tr-TR" noProof="1">
                <a:solidFill>
                  <a:srgbClr val="000000"/>
                </a:solidFill>
                <a:cs typeface="Times New Roman" panose="02020603050405020304" pitchFamily="18" charset="0"/>
              </a:rPr>
            </a:br>
            <a:r>
              <a:rPr lang="tr-TR" i="1" noProof="1">
                <a:solidFill>
                  <a:srgbClr val="000000"/>
                </a:solidFill>
              </a:rPr>
              <a:t>(Hilton Kurumsal İnovasyon Raporu, 2024)</a:t>
            </a:r>
            <a:endParaRPr lang="tr-TR" noProof="1">
              <a:solidFill>
                <a:srgbClr val="000000"/>
              </a:solidFill>
              <a:cs typeface="Times New Roman" panose="02020603050405020304" pitchFamily="18" charset="0"/>
            </a:endParaRPr>
          </a:p>
          <a:p>
            <a:br>
              <a:rPr lang="tr-TR" noProof="1">
                <a:solidFill>
                  <a:srgbClr val="000000"/>
                </a:solidFill>
              </a:rPr>
            </a:br>
            <a:r>
              <a:rPr lang="tr-TR" sz="2000" b="1" noProof="1">
                <a:solidFill>
                  <a:srgbClr val="0289AE"/>
                </a:solidFill>
                <a:cs typeface="Times New Roman" panose="02020603050405020304" pitchFamily="18" charset="0"/>
              </a:rPr>
              <a:t>CitizenM: Sürdürülebilir Otomasyon</a:t>
            </a:r>
            <a:br>
              <a:rPr lang="tr-TR" noProof="1">
                <a:solidFill>
                  <a:srgbClr val="000000"/>
                </a:solidFill>
              </a:rPr>
            </a:br>
            <a:r>
              <a:rPr lang="tr-TR" i="1" noProof="1">
                <a:solidFill>
                  <a:srgbClr val="000000"/>
                </a:solidFill>
                <a:cs typeface="Times New Roman" panose="02020603050405020304" pitchFamily="18" charset="0"/>
              </a:rPr>
              <a:t>Tahmine dayalı oda temizliği ve enerji yönetimi</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Gerçek zamanlı doluluk durumuna uyum sağlar</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Enerji israfını azaltır</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EcoSmart misyonuyla uyumludur</a:t>
            </a:r>
            <a:br>
              <a:rPr lang="tr-TR" noProof="1">
                <a:solidFill>
                  <a:srgbClr val="000000"/>
                </a:solidFill>
                <a:cs typeface="Times New Roman" panose="02020603050405020304" pitchFamily="18" charset="0"/>
              </a:rPr>
            </a:br>
            <a:r>
              <a:rPr lang="tr-TR" i="1" noProof="1">
                <a:solidFill>
                  <a:srgbClr val="000000"/>
                </a:solidFill>
              </a:rPr>
              <a:t>(CitizenM ESG ve İnovasyon Raporu, 2024)</a:t>
            </a:r>
            <a:endParaRPr lang="tr-TR" noProof="1">
              <a:solidFill>
                <a:srgbClr val="000000"/>
              </a:solidFill>
              <a:cs typeface="Times New Roman" panose="02020603050405020304" pitchFamily="18" charset="0"/>
            </a:endParaRPr>
          </a:p>
        </p:txBody>
      </p:sp>
      <p:sp>
        <p:nvSpPr>
          <p:cNvPr id="2" name="TextBox 1">
            <a:extLst>
              <a:ext uri="{FF2B5EF4-FFF2-40B4-BE49-F238E27FC236}">
                <a16:creationId xmlns:a16="http://schemas.microsoft.com/office/drawing/2014/main" id="{7857BBF5-6DC7-B7B4-9E33-B34F735E1E85}"/>
              </a:ext>
            </a:extLst>
          </p:cNvPr>
          <p:cNvSpPr txBox="1"/>
          <p:nvPr/>
        </p:nvSpPr>
        <p:spPr>
          <a:xfrm>
            <a:off x="711412" y="597147"/>
            <a:ext cx="5384588"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Önde gelen konaklama markalarında yapay zeka</a:t>
            </a:r>
          </a:p>
          <a:p>
            <a:pPr>
              <a:lnSpc>
                <a:spcPts val="3580"/>
              </a:lnSpc>
            </a:pPr>
            <a:endParaRPr lang="en-US" sz="3400" b="1" dirty="0">
              <a:solidFill>
                <a:schemeClr val="bg1"/>
              </a:solidFill>
              <a:cs typeface="Times New Roman" panose="02020603050405020304" pitchFamily="18" charset="0"/>
            </a:endParaRPr>
          </a:p>
        </p:txBody>
      </p:sp>
      <p:pic>
        <p:nvPicPr>
          <p:cNvPr id="3" name="Picture Placeholder 8">
            <a:extLst>
              <a:ext uri="{FF2B5EF4-FFF2-40B4-BE49-F238E27FC236}">
                <a16:creationId xmlns:a16="http://schemas.microsoft.com/office/drawing/2014/main" id="{F913B65A-801F-6C19-7940-19A1FA0CB677}"/>
              </a:ext>
            </a:extLst>
          </p:cNvPr>
          <p:cNvPicPr>
            <a:picLocks noChangeAspect="1"/>
          </p:cNvPicPr>
          <p:nvPr/>
        </p:nvPicPr>
        <p:blipFill>
          <a:blip r:embed="rId5" cstate="email">
            <a:extLst>
              <a:ext uri="{28A0092B-C50C-407E-A947-70E740481C1C}">
                <a14:useLocalDpi xmlns:a14="http://schemas.microsoft.com/office/drawing/2010/main"/>
              </a:ext>
            </a:extLst>
          </a:blip>
          <a:srcRect l="21834" r="21834"/>
          <a:stretch>
            <a:fillRect/>
          </a:stretch>
        </p:blipFill>
        <p:spPr>
          <a:xfrm>
            <a:off x="7769256" y="1415553"/>
            <a:ext cx="2444127" cy="4336988"/>
          </a:xfrm>
          <a:prstGeom prst="rect">
            <a:avLst/>
          </a:prstGeom>
        </p:spPr>
      </p:pic>
    </p:spTree>
    <p:extLst>
      <p:ext uri="{BB962C8B-B14F-4D97-AF65-F5344CB8AC3E}">
        <p14:creationId xmlns:p14="http://schemas.microsoft.com/office/powerpoint/2010/main" val="97704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C524-5ABA-0437-ACB3-36E46A2DCEEB}"/>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8B2F8B5F-4C11-17DE-474F-BF0E9440E678}"/>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BB765AEA-B0C8-03BF-F4FC-AF98466713E4}"/>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7F1061FC-B68F-E43A-869D-3D639D10D1A0}"/>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9651F19-6C9B-68D4-DC99-7C9DB4FCF9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A3402CD0-8A58-4FB6-C5F6-A51763BB5E3E}"/>
              </a:ext>
            </a:extLst>
          </p:cNvPr>
          <p:cNvSpPr txBox="1"/>
          <p:nvPr/>
        </p:nvSpPr>
        <p:spPr>
          <a:xfrm>
            <a:off x="599122" y="2064833"/>
            <a:ext cx="5967689" cy="4452501"/>
          </a:xfrm>
          <a:prstGeom prst="rect">
            <a:avLst/>
          </a:prstGeom>
          <a:noFill/>
        </p:spPr>
        <p:txBody>
          <a:bodyPr wrap="square" rtlCol="0">
            <a:spAutoFit/>
          </a:bodyPr>
          <a:lstStyle/>
          <a:p>
            <a:pPr>
              <a:lnSpc>
                <a:spcPts val="1960"/>
              </a:lnSpc>
              <a:buClr>
                <a:srgbClr val="62A844"/>
              </a:buClr>
            </a:pPr>
            <a:r>
              <a:rPr lang="tr-TR" sz="2000" b="1" noProof="1">
                <a:solidFill>
                  <a:srgbClr val="0289AE"/>
                </a:solidFill>
                <a:cs typeface="Times New Roman" panose="02020603050405020304" pitchFamily="18" charset="0"/>
              </a:rPr>
              <a:t>Accor Grubu: Konuk Duyarlılık Analizi</a:t>
            </a:r>
            <a:br>
              <a:rPr lang="tr-TR" sz="2000" noProof="1">
                <a:solidFill>
                  <a:srgbClr val="0289AE"/>
                </a:solidFill>
              </a:rPr>
            </a:br>
            <a:r>
              <a:rPr lang="tr-TR" i="1" noProof="1">
                <a:solidFill>
                  <a:srgbClr val="000000"/>
                </a:solidFill>
                <a:cs typeface="Times New Roman" panose="02020603050405020304" pitchFamily="18" charset="0"/>
              </a:rPr>
              <a:t>AI, her gün binlerce yorumu analiz ediyor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Tekrarlayan temaları (temizlik, hizmetin üslubu) belirler</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Şikayetlerde %20 daha hızlı çözüm</a:t>
            </a:r>
            <a:endParaRPr lang="tr-TR" noProof="1">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Tesisler arasında daha fazla tutarlılık</a:t>
            </a:r>
            <a:br>
              <a:rPr lang="tr-TR" noProof="1">
                <a:solidFill>
                  <a:srgbClr val="000000"/>
                </a:solidFill>
                <a:cs typeface="Times New Roman" panose="02020603050405020304" pitchFamily="18" charset="0"/>
              </a:rPr>
            </a:br>
            <a:r>
              <a:rPr lang="tr-TR" sz="1600" i="1" noProof="1">
                <a:solidFill>
                  <a:srgbClr val="000000"/>
                </a:solidFill>
              </a:rPr>
              <a:t>(Accor Group Dijital Dönüşüm Raporu, 2024)</a:t>
            </a:r>
          </a:p>
          <a:p>
            <a:pPr>
              <a:lnSpc>
                <a:spcPts val="1960"/>
              </a:lnSpc>
              <a:buClr>
                <a:srgbClr val="62A844"/>
              </a:buClr>
            </a:pPr>
            <a:br>
              <a:rPr lang="tr-TR" noProof="1">
                <a:solidFill>
                  <a:srgbClr val="000000"/>
                </a:solidFill>
              </a:rPr>
            </a:br>
            <a:r>
              <a:rPr lang="tr-TR" sz="2000" b="1" noProof="1">
                <a:solidFill>
                  <a:srgbClr val="0289AE"/>
                </a:solidFill>
                <a:cs typeface="Times New Roman" panose="02020603050405020304" pitchFamily="18" charset="0"/>
              </a:rPr>
              <a:t>Marriott International: Tahmine Dayalı Analitik</a:t>
            </a:r>
            <a:br>
              <a:rPr lang="tr-TR" noProof="1">
                <a:solidFill>
                  <a:srgbClr val="000000"/>
                </a:solidFill>
              </a:rPr>
            </a:br>
            <a:r>
              <a:rPr lang="tr-TR" i="1" noProof="1">
                <a:solidFill>
                  <a:srgbClr val="000000"/>
                </a:solidFill>
                <a:cs typeface="Times New Roman" panose="02020603050405020304" pitchFamily="18" charset="0"/>
              </a:rPr>
              <a:t>AI destekli doluluk tahmini</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Personel planlamasını optimize eder</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Operasyonel verimlilikte %15 artış</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Daha iyi misafir memnuniyeti ve maliyet kontrolü </a:t>
            </a:r>
            <a:br>
              <a:rPr lang="tr-TR" noProof="1">
                <a:solidFill>
                  <a:srgbClr val="000000"/>
                </a:solidFill>
                <a:cs typeface="Times New Roman" panose="02020603050405020304" pitchFamily="18" charset="0"/>
              </a:rPr>
            </a:br>
            <a:r>
              <a:rPr lang="tr-TR" i="1" noProof="1">
                <a:solidFill>
                  <a:srgbClr val="000000"/>
                </a:solidFill>
              </a:rPr>
              <a:t>(</a:t>
            </a:r>
            <a:r>
              <a:rPr lang="tr-TR" sz="1600" i="1" noProof="1">
                <a:solidFill>
                  <a:srgbClr val="000000"/>
                </a:solidFill>
              </a:rPr>
              <a:t>Marriott International Operasyon İncelemesi, 2023)</a:t>
            </a:r>
            <a:br>
              <a:rPr lang="tr-TR" noProof="1">
                <a:solidFill>
                  <a:srgbClr val="000000"/>
                </a:solidFill>
              </a:rPr>
            </a:br>
            <a:endParaRPr lang="tr-TR" noProof="1">
              <a:solidFill>
                <a:srgbClr val="000000"/>
              </a:solidFill>
            </a:endParaRPr>
          </a:p>
          <a:p>
            <a:pPr>
              <a:lnSpc>
                <a:spcPts val="1960"/>
              </a:lnSpc>
              <a:buClr>
                <a:srgbClr val="62A844"/>
              </a:buClr>
            </a:pPr>
            <a:r>
              <a:rPr lang="tr-TR" b="1" i="1" noProof="1">
                <a:solidFill>
                  <a:srgbClr val="62A844"/>
                </a:solidFill>
              </a:rPr>
              <a:t>Avrupa genelinde otellerin yaklaşık %41'i yapay zeka kullanıyor ve %68'i yakın zamanda kullanmaya başlamayı planlıyor. (HospitalityNet Sektör Anketi, 2025)</a:t>
            </a:r>
            <a:endParaRPr lang="tr-TR" b="1" noProof="1">
              <a:solidFill>
                <a:srgbClr val="62A844"/>
              </a:solidFill>
            </a:endParaRPr>
          </a:p>
        </p:txBody>
      </p:sp>
      <p:sp>
        <p:nvSpPr>
          <p:cNvPr id="2" name="TextBox 1">
            <a:extLst>
              <a:ext uri="{FF2B5EF4-FFF2-40B4-BE49-F238E27FC236}">
                <a16:creationId xmlns:a16="http://schemas.microsoft.com/office/drawing/2014/main" id="{7875DEDF-E820-CF0C-8991-4C047BCAE3F9}"/>
              </a:ext>
            </a:extLst>
          </p:cNvPr>
          <p:cNvSpPr txBox="1"/>
          <p:nvPr/>
        </p:nvSpPr>
        <p:spPr>
          <a:xfrm>
            <a:off x="711412" y="597147"/>
            <a:ext cx="5384588"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Önde Gelen Konaklama Markalarında Yapay Zeka</a:t>
            </a:r>
          </a:p>
          <a:p>
            <a:pPr>
              <a:lnSpc>
                <a:spcPts val="3580"/>
              </a:lnSpc>
            </a:pPr>
            <a:endParaRPr lang="en-US" sz="3400" b="1" dirty="0">
              <a:solidFill>
                <a:schemeClr val="bg1"/>
              </a:solidFill>
              <a:cs typeface="Times New Roman" panose="02020603050405020304" pitchFamily="18" charset="0"/>
            </a:endParaRPr>
          </a:p>
        </p:txBody>
      </p:sp>
      <p:pic>
        <p:nvPicPr>
          <p:cNvPr id="4" name="Picture Placeholder 8">
            <a:extLst>
              <a:ext uri="{FF2B5EF4-FFF2-40B4-BE49-F238E27FC236}">
                <a16:creationId xmlns:a16="http://schemas.microsoft.com/office/drawing/2014/main" id="{531F7537-2C0E-B1A1-775F-F5F73963BE2B}"/>
              </a:ext>
            </a:extLst>
          </p:cNvPr>
          <p:cNvPicPr>
            <a:picLocks noChangeAspect="1"/>
          </p:cNvPicPr>
          <p:nvPr/>
        </p:nvPicPr>
        <p:blipFill>
          <a:blip r:embed="rId5" cstate="email">
            <a:extLst>
              <a:ext uri="{28A0092B-C50C-407E-A947-70E740481C1C}">
                <a14:useLocalDpi xmlns:a14="http://schemas.microsoft.com/office/drawing/2010/main"/>
              </a:ext>
            </a:extLst>
          </a:blip>
          <a:srcRect l="31216" r="31216"/>
          <a:stretch/>
        </p:blipFill>
        <p:spPr>
          <a:xfrm>
            <a:off x="7770185" y="1398738"/>
            <a:ext cx="2444127" cy="4336988"/>
          </a:xfrm>
          <a:prstGeom prst="rect">
            <a:avLst/>
          </a:prstGeom>
        </p:spPr>
      </p:pic>
      <p:pic>
        <p:nvPicPr>
          <p:cNvPr id="5" name="Graphic 4">
            <a:extLst>
              <a:ext uri="{FF2B5EF4-FFF2-40B4-BE49-F238E27FC236}">
                <a16:creationId xmlns:a16="http://schemas.microsoft.com/office/drawing/2014/main" id="{241DD6B5-102E-16FB-F0A9-00D08CC652AA}"/>
              </a:ext>
            </a:extLst>
          </p:cNvPr>
          <p:cNvPicPr>
            <a:picLocks noChangeAspect="1"/>
          </p:cNvPicPr>
          <p:nvPr/>
        </p:nvPicPr>
        <p:blipFill>
          <a:blip>
            <a:extLst>
              <a:ext uri="{96DAC541-7B7A-43D3-8B79-37D633B846F1}">
                <asvg:svgBlip xmlns:asvg="http://schemas.microsoft.com/office/drawing/2016/SVG/main" r:embed="rId6"/>
              </a:ext>
            </a:extLst>
          </a:blip>
          <a:srcRect l="49952" t="41010" r="28995" b="44546"/>
          <a:stretch/>
        </p:blipFill>
        <p:spPr>
          <a:xfrm rot="3559137">
            <a:off x="7487385" y="2959310"/>
            <a:ext cx="5325749" cy="5173579"/>
          </a:xfrm>
          <a:prstGeom prst="rect">
            <a:avLst/>
          </a:prstGeom>
        </p:spPr>
      </p:pic>
    </p:spTree>
    <p:extLst>
      <p:ext uri="{BB962C8B-B14F-4D97-AF65-F5344CB8AC3E}">
        <p14:creationId xmlns:p14="http://schemas.microsoft.com/office/powerpoint/2010/main" val="1106168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D23F-33A2-E0A3-AD0C-41A7443FC0B9}"/>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0E2EE807-08F0-44AE-6184-CF4A6E5BA46C}"/>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2F90BADC-7F5D-FD79-DBC3-A1B0837AA412}"/>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9D0C03F-2401-0FB9-D107-451CC576E5C9}"/>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D168EC18-BF06-1838-98C3-73B953645631}"/>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20909CC5-5071-447C-86FC-91AECD3A93D0}"/>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646A69A3-F6C1-6A68-F5E9-5DA0CF73412D}"/>
                </a:ext>
              </a:extLst>
            </p:cNvPr>
            <p:cNvCxnSpPr>
              <a:cxnSpLocks/>
            </p:cNvCxnSpPr>
            <p:nvPr/>
          </p:nvCxnSpPr>
          <p:spPr>
            <a:xfrm>
              <a:off x="12768265" y="9996488"/>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EF506A26-693C-B5F2-54D3-27B181DD562D}"/>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63EFEFE6-D757-64EC-5F57-6EDA82B46FCE}"/>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2A19DE4E-20B0-CDA4-0057-FCCF7AF4D3BC}"/>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03D881C3-B168-25BC-3476-01C8073AC28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E637FF5C-D213-4E4A-7D1D-CC8B9563F08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2AB73758-9DDB-B27B-2561-247FEFB2D9BE}"/>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F4E4729D-4A4A-B196-EBD1-8CDD99A44BE8}"/>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875520DC-8364-6A4C-D208-3B0F25161EFA}"/>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2C0AC8CD-48E7-0C4B-4BFC-AFCE92F4FBA2}"/>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BEC6196A-510D-F283-0681-D59CCD78D642}"/>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3638B776-875E-AEEE-BE29-4C1C000FBAD3}"/>
              </a:ext>
            </a:extLst>
          </p:cNvPr>
          <p:cNvSpPr txBox="1">
            <a:spLocks/>
          </p:cNvSpPr>
          <p:nvPr/>
        </p:nvSpPr>
        <p:spPr>
          <a:xfrm>
            <a:off x="429116" y="433992"/>
            <a:ext cx="38399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İnsan ve Teknolojinin Rolü</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A0B9739-D73E-2616-FF0C-F65A10E597A9}"/>
              </a:ext>
            </a:extLst>
          </p:cNvPr>
          <p:cNvCxnSpPr>
            <a:cxnSpLocks/>
          </p:cNvCxnSpPr>
          <p:nvPr/>
        </p:nvCxnSpPr>
        <p:spPr>
          <a:xfrm>
            <a:off x="-27709" y="1565997"/>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5D090F65-7B83-9ADA-495F-247AB4BFE0BC}"/>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260DE46D-36F0-3AD4-0BB7-3E349647E789}"/>
              </a:ext>
            </a:extLst>
          </p:cNvPr>
          <p:cNvSpPr txBox="1"/>
          <p:nvPr/>
        </p:nvSpPr>
        <p:spPr>
          <a:xfrm>
            <a:off x="7463094" y="5116914"/>
            <a:ext cx="3836355" cy="106695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1800" dirty="0">
                <a:solidFill>
                  <a:srgbClr val="000000"/>
                </a:solidFill>
                <a:latin typeface="Calibri" panose="020F0502020204030204" pitchFamily="34" charset="0"/>
                <a:cs typeface="Calibri" panose="020F0502020204030204" pitchFamily="34" charset="0"/>
              </a:rPr>
              <a:t>AI araçlarını eğitimli personel ile birleştiren oteller, daha yüksek misafir memnuniyeti ve çalışan bağlılığı elde eder.</a:t>
            </a:r>
          </a:p>
          <a:p>
            <a:pPr>
              <a:lnSpc>
                <a:spcPts val="1940"/>
              </a:lnSpc>
              <a:buClr>
                <a:srgbClr val="EABB22"/>
              </a:buClr>
              <a:buNone/>
            </a:pP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B061EA36-FB86-302D-A23F-4FAFA9B476B8}"/>
              </a:ext>
            </a:extLst>
          </p:cNvPr>
          <p:cNvSpPr txBox="1"/>
          <p:nvPr/>
        </p:nvSpPr>
        <p:spPr>
          <a:xfrm>
            <a:off x="7463093" y="1198646"/>
            <a:ext cx="3968167" cy="131061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en-US" sz="1800" dirty="0">
                <a:solidFill>
                  <a:srgbClr val="000000"/>
                </a:solidFill>
                <a:latin typeface="Calibri" panose="020F0502020204030204" pitchFamily="34" charset="0"/>
                <a:cs typeface="Calibri" panose="020F0502020204030204" pitchFamily="34" charset="0"/>
              </a:rPr>
              <a:t>Empati </a:t>
            </a:r>
          </a:p>
          <a:p>
            <a:pPr>
              <a:lnSpc>
                <a:spcPts val="1940"/>
              </a:lnSpc>
              <a:buClr>
                <a:srgbClr val="0289AE"/>
              </a:buClr>
            </a:pPr>
            <a:r>
              <a:rPr lang="en-US" sz="1800" dirty="0">
                <a:solidFill>
                  <a:srgbClr val="000000"/>
                </a:solidFill>
                <a:latin typeface="Calibri" panose="020F0502020204030204" pitchFamily="34" charset="0"/>
                <a:cs typeface="Calibri" panose="020F0502020204030204" pitchFamily="34" charset="0"/>
              </a:rPr>
              <a:t>Kültürel anlayış </a:t>
            </a:r>
          </a:p>
          <a:p>
            <a:pPr>
              <a:lnSpc>
                <a:spcPts val="1940"/>
              </a:lnSpc>
              <a:buClr>
                <a:srgbClr val="0289AE"/>
              </a:buClr>
            </a:pPr>
            <a:r>
              <a:rPr lang="en-US" sz="1800" dirty="0">
                <a:solidFill>
                  <a:srgbClr val="000000"/>
                </a:solidFill>
                <a:latin typeface="Calibri" panose="020F0502020204030204" pitchFamily="34" charset="0"/>
                <a:cs typeface="Calibri" panose="020F0502020204030204" pitchFamily="34" charset="0"/>
              </a:rPr>
              <a:t>Samimi bağ</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0289AE"/>
                </a:solidFill>
                <a:latin typeface="Calibri" panose="020F0502020204030204" pitchFamily="34" charset="0"/>
                <a:cs typeface="Calibri" panose="020F0502020204030204" pitchFamily="34" charset="0"/>
              </a:rPr>
              <a:t>→ </a:t>
            </a:r>
            <a:r>
              <a:rPr lang="en-US" sz="1800" dirty="0">
                <a:solidFill>
                  <a:srgbClr val="000000"/>
                </a:solidFill>
                <a:latin typeface="Calibri" panose="020F0502020204030204" pitchFamily="34" charset="0"/>
                <a:cs typeface="Calibri" panose="020F0502020204030204" pitchFamily="34" charset="0"/>
              </a:rPr>
              <a:t>Güven ve kalıcı sadakat yaratır</a:t>
            </a:r>
          </a:p>
          <a:p>
            <a:pPr marL="0" indent="0">
              <a:lnSpc>
                <a:spcPts val="1940"/>
              </a:lnSpc>
              <a:buClr>
                <a:srgbClr val="0289AE"/>
              </a:buClr>
              <a:buNone/>
            </a:pP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BF039095-D112-3E68-4C3F-359A68154595}"/>
              </a:ext>
            </a:extLst>
          </p:cNvPr>
          <p:cNvSpPr txBox="1"/>
          <p:nvPr/>
        </p:nvSpPr>
        <p:spPr>
          <a:xfrm>
            <a:off x="7463093" y="3259994"/>
            <a:ext cx="4310985"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en-US" sz="1800" dirty="0">
                <a:solidFill>
                  <a:srgbClr val="000000"/>
                </a:solidFill>
                <a:latin typeface="Calibri" panose="020F0502020204030204" pitchFamily="34" charset="0"/>
                <a:cs typeface="Calibri" panose="020F0502020204030204" pitchFamily="34" charset="0"/>
              </a:rPr>
              <a:t>Veriye dayalı görevleri yerine getirir </a:t>
            </a:r>
          </a:p>
          <a:p>
            <a:pPr>
              <a:lnSpc>
                <a:spcPts val="1940"/>
              </a:lnSpc>
              <a:buClr>
                <a:srgbClr val="62A844"/>
              </a:buClr>
            </a:pPr>
            <a:r>
              <a:rPr lang="en-US" sz="1800" dirty="0">
                <a:solidFill>
                  <a:srgbClr val="000000"/>
                </a:solidFill>
                <a:latin typeface="Calibri" panose="020F0502020204030204" pitchFamily="34" charset="0"/>
                <a:cs typeface="Calibri" panose="020F0502020204030204" pitchFamily="34" charset="0"/>
              </a:rPr>
              <a:t>Karar verme desteği sağlar</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62A844"/>
                </a:solidFill>
                <a:latin typeface="Calibri" panose="020F0502020204030204" pitchFamily="34" charset="0"/>
                <a:cs typeface="Calibri" panose="020F0502020204030204" pitchFamily="34" charset="0"/>
              </a:rPr>
              <a:t>→ </a:t>
            </a:r>
            <a:r>
              <a:rPr lang="en-US" sz="1800" dirty="0">
                <a:solidFill>
                  <a:srgbClr val="000000"/>
                </a:solidFill>
                <a:latin typeface="Calibri" panose="020F0502020204030204" pitchFamily="34" charset="0"/>
                <a:cs typeface="Calibri" panose="020F0502020204030204" pitchFamily="34" charset="0"/>
              </a:rPr>
              <a:t>Personelin anlamlı etkileşimlere zaman ayırmasını sağlar</a:t>
            </a:r>
          </a:p>
          <a:p>
            <a:pPr marL="0" indent="0">
              <a:lnSpc>
                <a:spcPts val="1940"/>
              </a:lnSpc>
              <a:buClr>
                <a:srgbClr val="62A844"/>
              </a:buClr>
              <a:buNone/>
            </a:pPr>
            <a:endParaRPr lang="en-US" sz="1800"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078232A2-4DD6-B8DC-255B-E343AF3F87D1}"/>
              </a:ext>
            </a:extLst>
          </p:cNvPr>
          <p:cNvSpPr txBox="1"/>
          <p:nvPr/>
        </p:nvSpPr>
        <p:spPr>
          <a:xfrm>
            <a:off x="7463094" y="2672694"/>
            <a:ext cx="5352028" cy="514115"/>
          </a:xfrm>
          <a:prstGeom prst="rect">
            <a:avLst/>
          </a:prstGeom>
          <a:noFill/>
        </p:spPr>
        <p:txBody>
          <a:bodyPr wrap="square">
            <a:spAutoFit/>
          </a:bodyPr>
          <a:lstStyle/>
          <a:p>
            <a:pPr>
              <a:lnSpc>
                <a:spcPts val="338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Teknoloji bir kolaylaştırıcı olarak:</a:t>
            </a:r>
          </a:p>
        </p:txBody>
      </p:sp>
      <p:sp>
        <p:nvSpPr>
          <p:cNvPr id="6" name="TextBox 38">
            <a:extLst>
              <a:ext uri="{FF2B5EF4-FFF2-40B4-BE49-F238E27FC236}">
                <a16:creationId xmlns:a16="http://schemas.microsoft.com/office/drawing/2014/main" id="{BEF07891-32AE-2ABE-3D7E-322A0B84F519}"/>
              </a:ext>
            </a:extLst>
          </p:cNvPr>
          <p:cNvSpPr txBox="1"/>
          <p:nvPr/>
        </p:nvSpPr>
        <p:spPr>
          <a:xfrm>
            <a:off x="7463093" y="609471"/>
            <a:ext cx="4888507" cy="507318"/>
          </a:xfrm>
          <a:prstGeom prst="rect">
            <a:avLst/>
          </a:prstGeom>
          <a:noFill/>
        </p:spPr>
        <p:txBody>
          <a:bodyPr wrap="square">
            <a:spAutoFit/>
          </a:bodyPr>
          <a:lstStyle/>
          <a:p>
            <a:pPr>
              <a:lnSpc>
                <a:spcPts val="338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İnsan İhtiyaçları:</a:t>
            </a:r>
          </a:p>
        </p:txBody>
      </p:sp>
      <p:sp>
        <p:nvSpPr>
          <p:cNvPr id="15" name="TextBox 39">
            <a:extLst>
              <a:ext uri="{FF2B5EF4-FFF2-40B4-BE49-F238E27FC236}">
                <a16:creationId xmlns:a16="http://schemas.microsoft.com/office/drawing/2014/main" id="{A5B0DE1B-4878-8964-8E9F-FFDDB6EF30B4}"/>
              </a:ext>
            </a:extLst>
          </p:cNvPr>
          <p:cNvSpPr txBox="1"/>
          <p:nvPr/>
        </p:nvSpPr>
        <p:spPr>
          <a:xfrm>
            <a:off x="7463093" y="4472635"/>
            <a:ext cx="5776225" cy="514115"/>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Araştırma Bulguları:</a:t>
            </a:r>
          </a:p>
        </p:txBody>
      </p:sp>
      <p:sp>
        <p:nvSpPr>
          <p:cNvPr id="16" name="TextBox 6">
            <a:extLst>
              <a:ext uri="{FF2B5EF4-FFF2-40B4-BE49-F238E27FC236}">
                <a16:creationId xmlns:a16="http://schemas.microsoft.com/office/drawing/2014/main" id="{84338D2A-AEB6-E8B4-26B6-E16AD837271E}"/>
              </a:ext>
            </a:extLst>
          </p:cNvPr>
          <p:cNvSpPr txBox="1"/>
          <p:nvPr/>
        </p:nvSpPr>
        <p:spPr>
          <a:xfrm>
            <a:off x="418099" y="1679922"/>
            <a:ext cx="3420639" cy="1506887"/>
          </a:xfrm>
          <a:prstGeom prst="rect">
            <a:avLst/>
          </a:prstGeom>
          <a:noFill/>
        </p:spPr>
        <p:txBody>
          <a:bodyPr wrap="square" lIns="91440" tIns="45720" rIns="91440" bIns="45720" rtlCol="0" anchor="t">
            <a:spAutoFit/>
          </a:bodyPr>
          <a:lstStyle/>
          <a:p>
            <a:pPr>
              <a:lnSpc>
                <a:spcPts val="2240"/>
              </a:lnSpc>
              <a:buClr>
                <a:srgbClr val="62A844"/>
              </a:buClr>
            </a:pPr>
            <a:r>
              <a:rPr lang="en-US" sz="2200" b="1" dirty="0">
                <a:solidFill>
                  <a:srgbClr val="262626"/>
                </a:solidFill>
              </a:rPr>
              <a:t>Gerçek misafirperverlik insancıldır. Teknoloji, gerçek bağı ortadan kaldırmamalı, güçlendirmelidir.</a:t>
            </a:r>
          </a:p>
          <a:p>
            <a:pPr>
              <a:lnSpc>
                <a:spcPts val="2240"/>
              </a:lnSpc>
              <a:buClr>
                <a:srgbClr val="62A844"/>
              </a:buClr>
            </a:pPr>
            <a:endParaRPr lang="en-US" sz="2200" dirty="0">
              <a:solidFill>
                <a:srgbClr val="262626"/>
              </a:solidFill>
            </a:endParaRPr>
          </a:p>
        </p:txBody>
      </p:sp>
      <p:sp>
        <p:nvSpPr>
          <p:cNvPr id="7" name="Freeform 6">
            <a:extLst>
              <a:ext uri="{FF2B5EF4-FFF2-40B4-BE49-F238E27FC236}">
                <a16:creationId xmlns:a16="http://schemas.microsoft.com/office/drawing/2014/main" id="{E9E271C0-C5F5-C508-9685-705A7364AE88}"/>
              </a:ext>
            </a:extLst>
          </p:cNvPr>
          <p:cNvSpPr/>
          <p:nvPr/>
        </p:nvSpPr>
        <p:spPr>
          <a:xfrm rot="1428797">
            <a:off x="3620411" y="2568354"/>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3" name="Rectangle 30">
            <a:extLst>
              <a:ext uri="{FF2B5EF4-FFF2-40B4-BE49-F238E27FC236}">
                <a16:creationId xmlns:a16="http://schemas.microsoft.com/office/drawing/2014/main" id="{E831E494-6318-AC98-00F7-234E4597E34B}"/>
              </a:ext>
            </a:extLst>
          </p:cNvPr>
          <p:cNvSpPr/>
          <p:nvPr/>
        </p:nvSpPr>
        <p:spPr>
          <a:xfrm flipH="1">
            <a:off x="429116" y="3253723"/>
            <a:ext cx="3158655" cy="1169936"/>
          </a:xfrm>
          <a:prstGeom prst="rect">
            <a:avLst/>
          </a:prstGeom>
        </p:spPr>
        <p:txBody>
          <a:bodyPr wrap="square">
            <a:spAutoFit/>
          </a:bodyPr>
          <a:lstStyle/>
          <a:p>
            <a:pPr>
              <a:lnSpc>
                <a:spcPts val="2100"/>
              </a:lnSpc>
              <a:defRPr/>
            </a:pPr>
            <a:r>
              <a:rPr lang="en-US" sz="2000" b="1" i="1" dirty="0">
                <a:solidFill>
                  <a:srgbClr val="0289AE"/>
                </a:solidFill>
                <a:cs typeface="Times New Roman" panose="02020603050405020304" pitchFamily="18" charset="0"/>
              </a:rPr>
              <a:t>Denge, planlama ve eğitim gerektirir. Personel, ne zaman verileri kullanacağını ve ne zaman empatiyle hareket edeceğini bilmelidir.</a:t>
            </a:r>
            <a:endParaRPr lang="en-US" sz="2000" b="1" dirty="0">
              <a:solidFill>
                <a:srgbClr val="0289AE"/>
              </a:solidFill>
              <a:cs typeface="Times New Roman" panose="02020603050405020304" pitchFamily="18" charset="0"/>
            </a:endParaRPr>
          </a:p>
        </p:txBody>
      </p:sp>
      <p:sp>
        <p:nvSpPr>
          <p:cNvPr id="14" name="Rounded Rectangle 13">
            <a:extLst>
              <a:ext uri="{FF2B5EF4-FFF2-40B4-BE49-F238E27FC236}">
                <a16:creationId xmlns:a16="http://schemas.microsoft.com/office/drawing/2014/main" id="{75B50FB7-BAED-3094-4926-80140FA21CB0}"/>
              </a:ext>
            </a:extLst>
          </p:cNvPr>
          <p:cNvSpPr/>
          <p:nvPr/>
        </p:nvSpPr>
        <p:spPr>
          <a:xfrm>
            <a:off x="6413698" y="6341008"/>
            <a:ext cx="4824000" cy="44496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783BF4BC-563C-13F0-FDC1-7C001484135F}"/>
              </a:ext>
            </a:extLst>
          </p:cNvPr>
          <p:cNvSpPr txBox="1"/>
          <p:nvPr/>
        </p:nvSpPr>
        <p:spPr>
          <a:xfrm>
            <a:off x="6555650" y="642441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4" name="TextBox 23">
            <a:extLst>
              <a:ext uri="{FF2B5EF4-FFF2-40B4-BE49-F238E27FC236}">
                <a16:creationId xmlns:a16="http://schemas.microsoft.com/office/drawing/2014/main" id="{7B32E269-A83F-F683-0704-429A86B64237}"/>
              </a:ext>
            </a:extLst>
          </p:cNvPr>
          <p:cNvSpPr txBox="1"/>
          <p:nvPr/>
        </p:nvSpPr>
        <p:spPr>
          <a:xfrm>
            <a:off x="7938883" y="643628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
        <p:nvSpPr>
          <p:cNvPr id="4" name="TextBox 20">
            <a:extLst>
              <a:ext uri="{FF2B5EF4-FFF2-40B4-BE49-F238E27FC236}">
                <a16:creationId xmlns:a16="http://schemas.microsoft.com/office/drawing/2014/main" id="{ABC48544-90E3-A05D-0060-93086571BFF2}"/>
              </a:ext>
            </a:extLst>
          </p:cNvPr>
          <p:cNvSpPr txBox="1"/>
          <p:nvPr/>
        </p:nvSpPr>
        <p:spPr>
          <a:xfrm>
            <a:off x="7326883" y="6436288"/>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3772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0E59-6E3B-D3F3-3306-CCDABBC937C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D37C9B6-F177-C4BA-5E62-4EED2F9B2925}"/>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91097" y="176364"/>
            <a:ext cx="3416682" cy="3072174"/>
          </a:xfrm>
          <a:prstGeom prst="rect">
            <a:avLst/>
          </a:prstGeom>
        </p:spPr>
      </p:pic>
      <p:cxnSp>
        <p:nvCxnSpPr>
          <p:cNvPr id="3" name="Straight Connector 2">
            <a:extLst>
              <a:ext uri="{FF2B5EF4-FFF2-40B4-BE49-F238E27FC236}">
                <a16:creationId xmlns:a16="http://schemas.microsoft.com/office/drawing/2014/main" id="{016D3388-4FC9-FD84-2C76-8FA163500E2F}"/>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C5FFB557-BE93-FF7D-84B0-FE2A5329519E}"/>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Uygulamada Yapay Zeka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695DBAF7-D3E8-7339-A624-9C5570A97BA0}"/>
              </a:ext>
            </a:extLst>
          </p:cNvPr>
          <p:cNvSpPr/>
          <p:nvPr/>
        </p:nvSpPr>
        <p:spPr>
          <a:xfrm flipH="1">
            <a:off x="9445435" y="2629798"/>
            <a:ext cx="2803337" cy="2585323"/>
          </a:xfrm>
          <a:prstGeom prst="rect">
            <a:avLst/>
          </a:prstGeom>
        </p:spPr>
        <p:txBody>
          <a:bodyPr wrap="square">
            <a:spAutoFit/>
          </a:bodyPr>
          <a:lstStyle/>
          <a:p>
            <a:pPr algn="ctr">
              <a:defRPr/>
            </a:pPr>
            <a:r>
              <a:rPr lang="en-US" b="1" i="1" dirty="0">
                <a:solidFill>
                  <a:srgbClr val="262626"/>
                </a:solidFill>
                <a:cs typeface="Times New Roman" panose="02020603050405020304" pitchFamily="18" charset="0"/>
              </a:rPr>
              <a:t>Birçok otel, sınırlı kullanımlarla (dijital iletişim, dinamik fiyatlandırma) başlayıp daha sonra daha gelişmiş uygulamalara geçmektedir. </a:t>
            </a:r>
            <a:r>
              <a:rPr lang="en-US" dirty="0">
                <a:solidFill>
                  <a:srgbClr val="262626"/>
                </a:solidFill>
                <a:cs typeface="Times New Roman" panose="02020603050405020304" pitchFamily="18" charset="0"/>
              </a:rPr>
              <a:t>(HES SO Hospitality Research, 2025)</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E9591745-739A-FA4A-6D43-D7B5D2B5282C}"/>
              </a:ext>
            </a:extLst>
          </p:cNvPr>
          <p:cNvSpPr/>
          <p:nvPr/>
        </p:nvSpPr>
        <p:spPr>
          <a:xfrm>
            <a:off x="195831"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80365A8F-04C8-5A54-B85A-FD7520C70101}"/>
              </a:ext>
            </a:extLst>
          </p:cNvPr>
          <p:cNvSpPr/>
          <p:nvPr/>
        </p:nvSpPr>
        <p:spPr>
          <a:xfrm>
            <a:off x="2025479" y="501885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110B7C19-B7B4-5939-A4FC-EFFBCCF562BD}"/>
              </a:ext>
            </a:extLst>
          </p:cNvPr>
          <p:cNvSpPr/>
          <p:nvPr/>
        </p:nvSpPr>
        <p:spPr>
          <a:xfrm>
            <a:off x="1337157" y="2098188"/>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74D3C780-4D8C-9FD4-D86A-32C106618625}"/>
              </a:ext>
            </a:extLst>
          </p:cNvPr>
          <p:cNvSpPr/>
          <p:nvPr/>
        </p:nvSpPr>
        <p:spPr>
          <a:xfrm>
            <a:off x="1264352" y="2024539"/>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E371A28B-B10B-46D5-581B-5CDB2A4D6024}"/>
              </a:ext>
            </a:extLst>
          </p:cNvPr>
          <p:cNvSpPr/>
          <p:nvPr/>
        </p:nvSpPr>
        <p:spPr>
          <a:xfrm>
            <a:off x="6776860" y="3526135"/>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A4D1C6B0-77F7-799E-9815-DD4360B2E4C4}"/>
              </a:ext>
            </a:extLst>
          </p:cNvPr>
          <p:cNvSpPr/>
          <p:nvPr/>
        </p:nvSpPr>
        <p:spPr>
          <a:xfrm>
            <a:off x="8602155" y="3403908"/>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DE727900-CD63-90F0-F3F0-06F5EB8B4153}"/>
              </a:ext>
            </a:extLst>
          </p:cNvPr>
          <p:cNvSpPr/>
          <p:nvPr/>
        </p:nvSpPr>
        <p:spPr>
          <a:xfrm>
            <a:off x="7728117" y="56952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36EE7028-D0AB-9EA2-88E1-FC9F4359260D}"/>
              </a:ext>
            </a:extLst>
          </p:cNvPr>
          <p:cNvSpPr/>
          <p:nvPr/>
        </p:nvSpPr>
        <p:spPr>
          <a:xfrm>
            <a:off x="7655312" y="5621434"/>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D7C2057A-746D-8CD7-CB0F-BE449D3C0F31}"/>
              </a:ext>
            </a:extLst>
          </p:cNvPr>
          <p:cNvSpPr/>
          <p:nvPr/>
        </p:nvSpPr>
        <p:spPr>
          <a:xfrm>
            <a:off x="2392318" y="3526135"/>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00E8C0FE-DE12-AF9F-7F68-101130766E8E}"/>
              </a:ext>
            </a:extLst>
          </p:cNvPr>
          <p:cNvSpPr/>
          <p:nvPr/>
        </p:nvSpPr>
        <p:spPr>
          <a:xfrm>
            <a:off x="4183282" y="3403908"/>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9D391B34-66A4-A0D3-AE5B-8D3DF7852754}"/>
              </a:ext>
            </a:extLst>
          </p:cNvPr>
          <p:cNvSpPr/>
          <p:nvPr/>
        </p:nvSpPr>
        <p:spPr>
          <a:xfrm>
            <a:off x="3343716" y="5695214"/>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D8D9349D-C239-95EF-334E-8862B3331F15}"/>
              </a:ext>
            </a:extLst>
          </p:cNvPr>
          <p:cNvSpPr/>
          <p:nvPr/>
        </p:nvSpPr>
        <p:spPr>
          <a:xfrm>
            <a:off x="3270719" y="5621434"/>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FC7B4817-A352-211B-6C27-BB49B43AEA4B}"/>
              </a:ext>
            </a:extLst>
          </p:cNvPr>
          <p:cNvSpPr/>
          <p:nvPr/>
        </p:nvSpPr>
        <p:spPr>
          <a:xfrm>
            <a:off x="4584588"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C70FA073-FDBB-65EA-F230-B9EB85BE19E6}"/>
              </a:ext>
            </a:extLst>
          </p:cNvPr>
          <p:cNvSpPr/>
          <p:nvPr/>
        </p:nvSpPr>
        <p:spPr>
          <a:xfrm>
            <a:off x="6341084" y="4737138"/>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BF1BA9B2-C64E-C89C-52BB-2C33DC19A760}"/>
              </a:ext>
            </a:extLst>
          </p:cNvPr>
          <p:cNvSpPr/>
          <p:nvPr/>
        </p:nvSpPr>
        <p:spPr>
          <a:xfrm>
            <a:off x="5725914" y="2098188"/>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1101690E-2CD1-A619-6DD8-3452702AC7C1}"/>
              </a:ext>
            </a:extLst>
          </p:cNvPr>
          <p:cNvSpPr/>
          <p:nvPr/>
        </p:nvSpPr>
        <p:spPr>
          <a:xfrm>
            <a:off x="5653046" y="2024539"/>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A06F0B29-3E58-A082-E2E6-243369EE7612}"/>
              </a:ext>
            </a:extLst>
          </p:cNvPr>
          <p:cNvSpPr txBox="1"/>
          <p:nvPr/>
        </p:nvSpPr>
        <p:spPr>
          <a:xfrm>
            <a:off x="521904" y="2956486"/>
            <a:ext cx="2025322" cy="1341393"/>
          </a:xfrm>
          <a:prstGeom prst="rect">
            <a:avLst/>
          </a:prstGeom>
          <a:noFill/>
        </p:spPr>
        <p:txBody>
          <a:bodyPr wrap="square">
            <a:spAutoFit/>
          </a:bodyPr>
          <a:lstStyle/>
          <a:p>
            <a:pPr>
              <a:lnSpc>
                <a:spcPts val="2340"/>
              </a:lnSpc>
            </a:pPr>
            <a:r>
              <a:rPr lang="en-US" sz="2200" b="1" dirty="0">
                <a:solidFill>
                  <a:srgbClr val="0289AE"/>
                </a:solidFill>
                <a:cs typeface="Times New Roman" panose="02020603050405020304" pitchFamily="18" charset="0"/>
              </a:rPr>
              <a:t>Sohbet robotları -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en-US" dirty="0">
                <a:solidFill>
                  <a:srgbClr val="262626"/>
                </a:solidFill>
                <a:cs typeface="Times New Roman" panose="02020603050405020304" pitchFamily="18" charset="0"/>
              </a:rPr>
              <a:t>Rutin soruları 7/24 yanıtlayın</a:t>
            </a:r>
          </a:p>
          <a:p>
            <a:endParaRPr lang="en-US" dirty="0">
              <a:solidFill>
                <a:srgbClr val="262626"/>
              </a:solidFill>
              <a:cs typeface="Times New Roman" panose="02020603050405020304" pitchFamily="18" charset="0"/>
            </a:endParaRPr>
          </a:p>
        </p:txBody>
      </p:sp>
      <p:sp>
        <p:nvSpPr>
          <p:cNvPr id="29" name="TextBox 28">
            <a:extLst>
              <a:ext uri="{FF2B5EF4-FFF2-40B4-BE49-F238E27FC236}">
                <a16:creationId xmlns:a16="http://schemas.microsoft.com/office/drawing/2014/main" id="{0409EDE5-878F-55DA-D7E2-A27290B53D33}"/>
              </a:ext>
            </a:extLst>
          </p:cNvPr>
          <p:cNvSpPr txBox="1"/>
          <p:nvPr/>
        </p:nvSpPr>
        <p:spPr>
          <a:xfrm>
            <a:off x="2686664" y="3781184"/>
            <a:ext cx="1968048" cy="1636345"/>
          </a:xfrm>
          <a:prstGeom prst="rect">
            <a:avLst/>
          </a:prstGeom>
          <a:noFill/>
        </p:spPr>
        <p:txBody>
          <a:bodyPr wrap="square">
            <a:spAutoFit/>
          </a:bodyPr>
          <a:lstStyle/>
          <a:p>
            <a:pPr>
              <a:lnSpc>
                <a:spcPts val="2340"/>
              </a:lnSpc>
            </a:pPr>
            <a:r>
              <a:rPr lang="en-US" sz="2200" b="1" dirty="0">
                <a:solidFill>
                  <a:srgbClr val="06677F"/>
                </a:solidFill>
                <a:cs typeface="Times New Roman" panose="02020603050405020304" pitchFamily="18" charset="0"/>
              </a:rPr>
              <a:t>Duygu Analizi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en-US" dirty="0">
                <a:solidFill>
                  <a:srgbClr val="262626"/>
                </a:solidFill>
                <a:cs typeface="Times New Roman" panose="02020603050405020304" pitchFamily="18" charset="0"/>
              </a:rPr>
              <a:t>Konuk yorumlarından temaları çıkarır</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295E720F-E7F6-23D2-088B-B1E201E429BE}"/>
              </a:ext>
            </a:extLst>
          </p:cNvPr>
          <p:cNvSpPr txBox="1"/>
          <p:nvPr/>
        </p:nvSpPr>
        <p:spPr>
          <a:xfrm>
            <a:off x="4841136" y="2932234"/>
            <a:ext cx="2144979" cy="1913344"/>
          </a:xfrm>
          <a:prstGeom prst="rect">
            <a:avLst/>
          </a:prstGeom>
          <a:noFill/>
        </p:spPr>
        <p:txBody>
          <a:bodyPr wrap="square">
            <a:spAutoFit/>
          </a:bodyPr>
          <a:lstStyle/>
          <a:p>
            <a:pPr>
              <a:lnSpc>
                <a:spcPts val="2340"/>
              </a:lnSpc>
            </a:pPr>
            <a:r>
              <a:rPr lang="en-US" sz="2200" b="1" dirty="0">
                <a:solidFill>
                  <a:srgbClr val="62A844"/>
                </a:solidFill>
                <a:cs typeface="Times New Roman" panose="02020603050405020304" pitchFamily="18" charset="0"/>
              </a:rPr>
              <a:t>Tahmin Modelleri -</a:t>
            </a:r>
            <a:endParaRPr lang="en-US" sz="2200" dirty="0">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en-US" dirty="0">
                <a:solidFill>
                  <a:srgbClr val="262626"/>
                </a:solidFill>
                <a:cs typeface="Times New Roman" panose="02020603050405020304" pitchFamily="18" charset="0"/>
              </a:rPr>
              <a:t>Fiyatlandırma ve personel dağılımını gerçek zamanlı olarak ayarlayın</a:t>
            </a:r>
          </a:p>
        </p:txBody>
      </p:sp>
      <p:sp>
        <p:nvSpPr>
          <p:cNvPr id="31" name="TextBox 28">
            <a:extLst>
              <a:ext uri="{FF2B5EF4-FFF2-40B4-BE49-F238E27FC236}">
                <a16:creationId xmlns:a16="http://schemas.microsoft.com/office/drawing/2014/main" id="{AFA9FDFB-6BDC-3531-3276-187B94582C67}"/>
              </a:ext>
            </a:extLst>
          </p:cNvPr>
          <p:cNvSpPr txBox="1"/>
          <p:nvPr/>
        </p:nvSpPr>
        <p:spPr>
          <a:xfrm>
            <a:off x="6997554" y="3791389"/>
            <a:ext cx="2633660" cy="2128788"/>
          </a:xfrm>
          <a:prstGeom prst="rect">
            <a:avLst/>
          </a:prstGeom>
          <a:noFill/>
        </p:spPr>
        <p:txBody>
          <a:bodyPr wrap="square">
            <a:spAutoFit/>
          </a:bodyPr>
          <a:lstStyle/>
          <a:p>
            <a:pPr>
              <a:lnSpc>
                <a:spcPts val="2340"/>
              </a:lnSpc>
            </a:pPr>
            <a:r>
              <a:rPr lang="en-US" sz="2200" b="1" dirty="0">
                <a:solidFill>
                  <a:srgbClr val="3D8241"/>
                </a:solidFill>
                <a:cs typeface="Times New Roman" panose="02020603050405020304" pitchFamily="18" charset="0"/>
              </a:rPr>
              <a:t>Akıllı Kat Hizmetleri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en-US" dirty="0">
                <a:solidFill>
                  <a:srgbClr val="262626"/>
                </a:solidFill>
                <a:cs typeface="Times New Roman" panose="02020603050405020304" pitchFamily="18" charset="0"/>
              </a:rPr>
              <a:t>Temizlik işlemlerini konukların ayrılış saatlerine göre ayarlayın </a:t>
            </a:r>
            <a:r>
              <a:rPr lang="en-US" sz="1600" i="1" dirty="0">
                <a:solidFill>
                  <a:srgbClr val="262626"/>
                </a:solidFill>
                <a:cs typeface="Times New Roman" panose="02020603050405020304" pitchFamily="18" charset="0"/>
              </a:rPr>
              <a:t> (CBRE Avrupa Konaklama Sektörü Raporu, 2024)</a:t>
            </a:r>
          </a:p>
          <a:p>
            <a:endParaRPr lang="en-US" dirty="0">
              <a:solidFill>
                <a:srgbClr val="262626"/>
              </a:solidFill>
              <a:cs typeface="Times New Roman" panose="02020603050405020304" pitchFamily="18" charset="0"/>
            </a:endParaRPr>
          </a:p>
        </p:txBody>
      </p:sp>
      <p:sp>
        <p:nvSpPr>
          <p:cNvPr id="32" name="TextBox 26">
            <a:extLst>
              <a:ext uri="{FF2B5EF4-FFF2-40B4-BE49-F238E27FC236}">
                <a16:creationId xmlns:a16="http://schemas.microsoft.com/office/drawing/2014/main" id="{ED8B428A-93DD-BF2C-731F-148E54CCC6AB}"/>
              </a:ext>
            </a:extLst>
          </p:cNvPr>
          <p:cNvSpPr txBox="1"/>
          <p:nvPr/>
        </p:nvSpPr>
        <p:spPr bwMode="auto">
          <a:xfrm>
            <a:off x="7748545" y="57528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482DD4A1-A06E-709E-8E11-C8E67A3C28FF}"/>
              </a:ext>
            </a:extLst>
          </p:cNvPr>
          <p:cNvSpPr txBox="1"/>
          <p:nvPr/>
        </p:nvSpPr>
        <p:spPr bwMode="auto">
          <a:xfrm>
            <a:off x="3343716" y="574329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F92090D4-B589-83E7-F674-BF97843F4315}"/>
              </a:ext>
            </a:extLst>
          </p:cNvPr>
          <p:cNvSpPr txBox="1"/>
          <p:nvPr/>
        </p:nvSpPr>
        <p:spPr bwMode="auto">
          <a:xfrm>
            <a:off x="1357600"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DD861BE0-D0B8-E2AE-854D-DF0A0C35AA4C}"/>
              </a:ext>
            </a:extLst>
          </p:cNvPr>
          <p:cNvSpPr txBox="1"/>
          <p:nvPr/>
        </p:nvSpPr>
        <p:spPr bwMode="auto">
          <a:xfrm>
            <a:off x="5736063"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7BCEE964-74EB-2021-5DFA-811935563D3D}"/>
              </a:ext>
            </a:extLst>
          </p:cNvPr>
          <p:cNvSpPr txBox="1"/>
          <p:nvPr/>
        </p:nvSpPr>
        <p:spPr>
          <a:xfrm>
            <a:off x="567180" y="1170739"/>
            <a:ext cx="4352062" cy="1015663"/>
          </a:xfrm>
          <a:prstGeom prst="rect">
            <a:avLst/>
          </a:prstGeom>
          <a:noFill/>
        </p:spPr>
        <p:txBody>
          <a:bodyPr wrap="square">
            <a:spAutoFit/>
          </a:bodyPr>
          <a:lstStyle/>
          <a:p>
            <a:r>
              <a:rPr lang="en-US" sz="2000" dirty="0">
                <a:solidFill>
                  <a:srgbClr val="262626"/>
                </a:solidFill>
                <a:cs typeface="Times New Roman" panose="02020603050405020304" pitchFamily="18" charset="0"/>
              </a:rPr>
              <a:t>AI artık otel yönetimi ve konuk deneyiminin her alanına entegre edilmiştir:</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1965CF90-D184-0AC7-BC52-CC8A86C2E541}"/>
              </a:ext>
            </a:extLst>
          </p:cNvPr>
          <p:cNvSpPr/>
          <p:nvPr/>
        </p:nvSpPr>
        <p:spPr>
          <a:xfrm rot="15325054" flipH="1">
            <a:off x="4312049" y="148928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928248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5;p19">
            <a:extLst>
              <a:ext uri="{FF2B5EF4-FFF2-40B4-BE49-F238E27FC236}">
                <a16:creationId xmlns:a16="http://schemas.microsoft.com/office/drawing/2014/main" id="{E238F6D1-929E-F108-F422-906B9F79973B}"/>
              </a:ext>
            </a:extLst>
          </p:cNvPr>
          <p:cNvSpPr/>
          <p:nvPr/>
        </p:nvSpPr>
        <p:spPr>
          <a:xfrm>
            <a:off x="6626394" y="3295708"/>
            <a:ext cx="3410630" cy="3413850"/>
          </a:xfrm>
          <a:custGeom>
            <a:avLst/>
            <a:gdLst/>
            <a:ahLst/>
            <a:cxnLst/>
            <a:rect l="l" t="t" r="r" b="b"/>
            <a:pathLst>
              <a:path w="37870" h="37272" extrusionOk="0">
                <a:moveTo>
                  <a:pt x="18935" y="1"/>
                </a:moveTo>
                <a:cubicBezTo>
                  <a:pt x="18152" y="1"/>
                  <a:pt x="17368" y="300"/>
                  <a:pt x="16770" y="898"/>
                </a:cubicBezTo>
                <a:lnTo>
                  <a:pt x="1197" y="16471"/>
                </a:lnTo>
                <a:cubicBezTo>
                  <a:pt x="1" y="17667"/>
                  <a:pt x="1" y="19606"/>
                  <a:pt x="1197" y="20802"/>
                </a:cubicBezTo>
                <a:lnTo>
                  <a:pt x="16769" y="36375"/>
                </a:lnTo>
                <a:cubicBezTo>
                  <a:pt x="17367" y="36973"/>
                  <a:pt x="18151" y="37271"/>
                  <a:pt x="18935" y="37271"/>
                </a:cubicBezTo>
                <a:cubicBezTo>
                  <a:pt x="19719" y="37271"/>
                  <a:pt x="20503" y="36973"/>
                  <a:pt x="21100" y="36375"/>
                </a:cubicBezTo>
                <a:lnTo>
                  <a:pt x="36673" y="20802"/>
                </a:lnTo>
                <a:cubicBezTo>
                  <a:pt x="37869" y="19606"/>
                  <a:pt x="37869" y="17667"/>
                  <a:pt x="36673" y="16471"/>
                </a:cubicBezTo>
                <a:lnTo>
                  <a:pt x="21100" y="898"/>
                </a:lnTo>
                <a:cubicBezTo>
                  <a:pt x="20503" y="300"/>
                  <a:pt x="19719" y="1"/>
                  <a:pt x="1893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 name="Google Shape;214;p19">
            <a:extLst>
              <a:ext uri="{FF2B5EF4-FFF2-40B4-BE49-F238E27FC236}">
                <a16:creationId xmlns:a16="http://schemas.microsoft.com/office/drawing/2014/main" id="{1ADAB6DC-6430-6FBE-60D9-3008A82368A3}"/>
              </a:ext>
            </a:extLst>
          </p:cNvPr>
          <p:cNvGrpSpPr/>
          <p:nvPr/>
        </p:nvGrpSpPr>
        <p:grpSpPr>
          <a:xfrm>
            <a:off x="4709654" y="1437762"/>
            <a:ext cx="3306418" cy="3252229"/>
            <a:chOff x="826069" y="1203890"/>
            <a:chExt cx="2261395" cy="2224333"/>
          </a:xfrm>
          <a:solidFill>
            <a:srgbClr val="62A844"/>
          </a:solidFill>
        </p:grpSpPr>
        <p:sp>
          <p:nvSpPr>
            <p:cNvPr id="4" name="Google Shape;215;p19">
              <a:extLst>
                <a:ext uri="{FF2B5EF4-FFF2-40B4-BE49-F238E27FC236}">
                  <a16:creationId xmlns:a16="http://schemas.microsoft.com/office/drawing/2014/main" id="{B470DC17-7CE4-6351-0A8D-CD5B635B48CF}"/>
                </a:ext>
              </a:extLst>
            </p:cNvPr>
            <p:cNvSpPr/>
            <p:nvPr/>
          </p:nvSpPr>
          <p:spPr>
            <a:xfrm>
              <a:off x="827442" y="1203890"/>
              <a:ext cx="2260022" cy="2224333"/>
            </a:xfrm>
            <a:custGeom>
              <a:avLst/>
              <a:gdLst/>
              <a:ahLst/>
              <a:cxnLst/>
              <a:rect l="l" t="t" r="r" b="b"/>
              <a:pathLst>
                <a:path w="37869" h="37271" extrusionOk="0">
                  <a:moveTo>
                    <a:pt x="18935" y="1"/>
                  </a:moveTo>
                  <a:cubicBezTo>
                    <a:pt x="18152" y="1"/>
                    <a:pt x="17368" y="299"/>
                    <a:pt x="16770" y="897"/>
                  </a:cubicBezTo>
                  <a:lnTo>
                    <a:pt x="1197" y="16470"/>
                  </a:lnTo>
                  <a:cubicBezTo>
                    <a:pt x="1" y="17666"/>
                    <a:pt x="1" y="19605"/>
                    <a:pt x="1197" y="20801"/>
                  </a:cubicBezTo>
                  <a:lnTo>
                    <a:pt x="16769" y="36374"/>
                  </a:lnTo>
                  <a:cubicBezTo>
                    <a:pt x="17367" y="36972"/>
                    <a:pt x="18151" y="37271"/>
                    <a:pt x="18935" y="37271"/>
                  </a:cubicBezTo>
                  <a:cubicBezTo>
                    <a:pt x="19719" y="37271"/>
                    <a:pt x="20503" y="36972"/>
                    <a:pt x="21101" y="36374"/>
                  </a:cubicBezTo>
                  <a:lnTo>
                    <a:pt x="36674" y="20801"/>
                  </a:lnTo>
                  <a:cubicBezTo>
                    <a:pt x="37869" y="19605"/>
                    <a:pt x="37869" y="17666"/>
                    <a:pt x="36674" y="16470"/>
                  </a:cubicBezTo>
                  <a:lnTo>
                    <a:pt x="21101" y="897"/>
                  </a:lnTo>
                  <a:cubicBezTo>
                    <a:pt x="20503" y="299"/>
                    <a:pt x="19719" y="1"/>
                    <a:pt x="189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5" name="Google Shape;216;p19">
              <a:extLst>
                <a:ext uri="{FF2B5EF4-FFF2-40B4-BE49-F238E27FC236}">
                  <a16:creationId xmlns:a16="http://schemas.microsoft.com/office/drawing/2014/main" id="{93687529-CD7C-168D-606C-F185FCF7E2C5}"/>
                </a:ext>
              </a:extLst>
            </p:cNvPr>
            <p:cNvSpPr/>
            <p:nvPr/>
          </p:nvSpPr>
          <p:spPr>
            <a:xfrm>
              <a:off x="826069" y="1216482"/>
              <a:ext cx="2091605" cy="2182080"/>
            </a:xfrm>
            <a:custGeom>
              <a:avLst/>
              <a:gdLst/>
              <a:ahLst/>
              <a:cxnLst/>
              <a:rect l="l" t="t" r="r" b="b"/>
              <a:pathLst>
                <a:path w="35047" h="36563" extrusionOk="0">
                  <a:moveTo>
                    <a:pt x="17781" y="0"/>
                  </a:moveTo>
                  <a:cubicBezTo>
                    <a:pt x="17442" y="147"/>
                    <a:pt x="17125" y="355"/>
                    <a:pt x="16848" y="632"/>
                  </a:cubicBezTo>
                  <a:lnTo>
                    <a:pt x="1165" y="16314"/>
                  </a:lnTo>
                  <a:cubicBezTo>
                    <a:pt x="0" y="17479"/>
                    <a:pt x="0" y="19369"/>
                    <a:pt x="1165" y="20535"/>
                  </a:cubicBezTo>
                  <a:lnTo>
                    <a:pt x="16848" y="36218"/>
                  </a:lnTo>
                  <a:cubicBezTo>
                    <a:pt x="16978" y="36348"/>
                    <a:pt x="17119" y="36462"/>
                    <a:pt x="17264" y="36563"/>
                  </a:cubicBezTo>
                  <a:cubicBezTo>
                    <a:pt x="17604" y="36418"/>
                    <a:pt x="17921" y="36209"/>
                    <a:pt x="18199" y="35933"/>
                  </a:cubicBezTo>
                  <a:lnTo>
                    <a:pt x="33881" y="20249"/>
                  </a:lnTo>
                  <a:cubicBezTo>
                    <a:pt x="35046" y="19085"/>
                    <a:pt x="35046" y="17194"/>
                    <a:pt x="33881" y="16029"/>
                  </a:cubicBezTo>
                  <a:lnTo>
                    <a:pt x="18199" y="346"/>
                  </a:lnTo>
                  <a:cubicBezTo>
                    <a:pt x="18068" y="215"/>
                    <a:pt x="17927" y="102"/>
                    <a:pt x="177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grpSp>
      <p:grpSp>
        <p:nvGrpSpPr>
          <p:cNvPr id="6" name="Google Shape;223;p19">
            <a:extLst>
              <a:ext uri="{FF2B5EF4-FFF2-40B4-BE49-F238E27FC236}">
                <a16:creationId xmlns:a16="http://schemas.microsoft.com/office/drawing/2014/main" id="{8CF3F8CB-19DF-0806-1FD4-339185AA0318}"/>
              </a:ext>
            </a:extLst>
          </p:cNvPr>
          <p:cNvGrpSpPr/>
          <p:nvPr/>
        </p:nvGrpSpPr>
        <p:grpSpPr>
          <a:xfrm>
            <a:off x="8569033" y="1437762"/>
            <a:ext cx="3306592" cy="3252229"/>
            <a:chOff x="3465656" y="1203890"/>
            <a:chExt cx="2261514" cy="2224333"/>
          </a:xfrm>
          <a:solidFill>
            <a:srgbClr val="EABB22"/>
          </a:solidFill>
        </p:grpSpPr>
        <p:sp>
          <p:nvSpPr>
            <p:cNvPr id="7" name="Google Shape;224;p19">
              <a:extLst>
                <a:ext uri="{FF2B5EF4-FFF2-40B4-BE49-F238E27FC236}">
                  <a16:creationId xmlns:a16="http://schemas.microsoft.com/office/drawing/2014/main" id="{A869B409-BDEA-1897-2976-86A0D33C70B3}"/>
                </a:ext>
              </a:extLst>
            </p:cNvPr>
            <p:cNvSpPr/>
            <p:nvPr/>
          </p:nvSpPr>
          <p:spPr>
            <a:xfrm>
              <a:off x="3467148" y="1203890"/>
              <a:ext cx="2260022" cy="2224333"/>
            </a:xfrm>
            <a:custGeom>
              <a:avLst/>
              <a:gdLst/>
              <a:ahLst/>
              <a:cxnLst/>
              <a:rect l="l" t="t" r="r" b="b"/>
              <a:pathLst>
                <a:path w="37869" h="37271" extrusionOk="0">
                  <a:moveTo>
                    <a:pt x="18934" y="1"/>
                  </a:moveTo>
                  <a:cubicBezTo>
                    <a:pt x="18150" y="1"/>
                    <a:pt x="17366" y="299"/>
                    <a:pt x="16768" y="897"/>
                  </a:cubicBezTo>
                  <a:lnTo>
                    <a:pt x="1196" y="16470"/>
                  </a:lnTo>
                  <a:cubicBezTo>
                    <a:pt x="0" y="17666"/>
                    <a:pt x="0" y="19605"/>
                    <a:pt x="1196" y="20801"/>
                  </a:cubicBezTo>
                  <a:lnTo>
                    <a:pt x="16767" y="36374"/>
                  </a:lnTo>
                  <a:cubicBezTo>
                    <a:pt x="17366" y="36972"/>
                    <a:pt x="18150" y="37271"/>
                    <a:pt x="18934" y="37271"/>
                  </a:cubicBezTo>
                  <a:cubicBezTo>
                    <a:pt x="19717" y="37271"/>
                    <a:pt x="20501" y="36972"/>
                    <a:pt x="21099" y="36374"/>
                  </a:cubicBezTo>
                  <a:lnTo>
                    <a:pt x="36672" y="20801"/>
                  </a:lnTo>
                  <a:cubicBezTo>
                    <a:pt x="37868" y="19605"/>
                    <a:pt x="37868" y="17666"/>
                    <a:pt x="36672" y="16470"/>
                  </a:cubicBezTo>
                  <a:lnTo>
                    <a:pt x="21099" y="897"/>
                  </a:lnTo>
                  <a:cubicBezTo>
                    <a:pt x="20501" y="299"/>
                    <a:pt x="19717" y="1"/>
                    <a:pt x="189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8" name="Google Shape;225;p19">
              <a:extLst>
                <a:ext uri="{FF2B5EF4-FFF2-40B4-BE49-F238E27FC236}">
                  <a16:creationId xmlns:a16="http://schemas.microsoft.com/office/drawing/2014/main" id="{34DA0DA5-060C-1183-0164-A9B43AA9FCC6}"/>
                </a:ext>
              </a:extLst>
            </p:cNvPr>
            <p:cNvSpPr/>
            <p:nvPr/>
          </p:nvSpPr>
          <p:spPr>
            <a:xfrm>
              <a:off x="3465656" y="1216482"/>
              <a:ext cx="2091665" cy="2182080"/>
            </a:xfrm>
            <a:custGeom>
              <a:avLst/>
              <a:gdLst/>
              <a:ahLst/>
              <a:cxnLst/>
              <a:rect l="l" t="t" r="r" b="b"/>
              <a:pathLst>
                <a:path w="35048" h="36563" extrusionOk="0">
                  <a:moveTo>
                    <a:pt x="17782" y="0"/>
                  </a:moveTo>
                  <a:cubicBezTo>
                    <a:pt x="17444" y="147"/>
                    <a:pt x="17126" y="355"/>
                    <a:pt x="16848" y="632"/>
                  </a:cubicBezTo>
                  <a:lnTo>
                    <a:pt x="1166" y="16314"/>
                  </a:lnTo>
                  <a:cubicBezTo>
                    <a:pt x="1" y="17479"/>
                    <a:pt x="1" y="19369"/>
                    <a:pt x="1166" y="20535"/>
                  </a:cubicBezTo>
                  <a:lnTo>
                    <a:pt x="16848" y="36218"/>
                  </a:lnTo>
                  <a:cubicBezTo>
                    <a:pt x="16979" y="36348"/>
                    <a:pt x="17119" y="36462"/>
                    <a:pt x="17266" y="36563"/>
                  </a:cubicBezTo>
                  <a:cubicBezTo>
                    <a:pt x="17604" y="36418"/>
                    <a:pt x="17922" y="36209"/>
                    <a:pt x="18199" y="35933"/>
                  </a:cubicBezTo>
                  <a:lnTo>
                    <a:pt x="33882" y="20249"/>
                  </a:lnTo>
                  <a:cubicBezTo>
                    <a:pt x="35048" y="19085"/>
                    <a:pt x="35048" y="17194"/>
                    <a:pt x="33882" y="16029"/>
                  </a:cubicBezTo>
                  <a:lnTo>
                    <a:pt x="18199" y="346"/>
                  </a:lnTo>
                  <a:cubicBezTo>
                    <a:pt x="18069" y="215"/>
                    <a:pt x="17928" y="102"/>
                    <a:pt x="177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grpSp>
      <p:sp>
        <p:nvSpPr>
          <p:cNvPr id="9" name="TextBox 36">
            <a:extLst>
              <a:ext uri="{FF2B5EF4-FFF2-40B4-BE49-F238E27FC236}">
                <a16:creationId xmlns:a16="http://schemas.microsoft.com/office/drawing/2014/main" id="{4F7B7F0E-E16B-BBCE-9215-C9A4910C099A}"/>
              </a:ext>
            </a:extLst>
          </p:cNvPr>
          <p:cNvSpPr txBox="1"/>
          <p:nvPr/>
        </p:nvSpPr>
        <p:spPr>
          <a:xfrm>
            <a:off x="5078692" y="2927022"/>
            <a:ext cx="2415533"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Verimli miydi? </a:t>
            </a:r>
          </a:p>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Kişisel bir his uyandırdı mı?</a:t>
            </a:r>
          </a:p>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Anlaşılır mıydı?</a:t>
            </a:r>
          </a:p>
          <a:p>
            <a:pPr algn="ctr">
              <a:lnSpc>
                <a:spcPts val="1940"/>
              </a:lnSpc>
              <a:buClr>
                <a:schemeClr val="bg1"/>
              </a:buClr>
            </a:pP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0" name="TextBox 38">
            <a:extLst>
              <a:ext uri="{FF2B5EF4-FFF2-40B4-BE49-F238E27FC236}">
                <a16:creationId xmlns:a16="http://schemas.microsoft.com/office/drawing/2014/main" id="{92983E35-4F76-0090-48B5-1DE749C71A31}"/>
              </a:ext>
            </a:extLst>
          </p:cNvPr>
          <p:cNvSpPr txBox="1"/>
          <p:nvPr/>
        </p:nvSpPr>
        <p:spPr>
          <a:xfrm>
            <a:off x="5337866" y="1972643"/>
            <a:ext cx="2052000" cy="763799"/>
          </a:xfrm>
          <a:prstGeom prst="rect">
            <a:avLst/>
          </a:prstGeom>
          <a:noFill/>
        </p:spPr>
        <p:txBody>
          <a:bodyPr wrap="square">
            <a:spAutoFit/>
          </a:bodyPr>
          <a:lstStyle/>
          <a:p>
            <a:pPr algn="ctr">
              <a:lnSpc>
                <a:spcPts val="2620"/>
              </a:lnSpc>
              <a:defRPr/>
            </a:pPr>
            <a:r>
              <a:rPr lang="en-US" sz="2600" b="1" dirty="0">
                <a:solidFill>
                  <a:schemeClr val="bg1"/>
                </a:solidFill>
                <a:latin typeface="Calibri" panose="020F0502020204030204" pitchFamily="34" charset="0"/>
                <a:ea typeface="Roboto Cn" pitchFamily="2" charset="0"/>
                <a:cs typeface="Calibri" panose="020F0502020204030204" pitchFamily="34" charset="0"/>
              </a:rPr>
              <a:t>Misafir Perspektifi</a:t>
            </a:r>
          </a:p>
        </p:txBody>
      </p:sp>
      <p:sp>
        <p:nvSpPr>
          <p:cNvPr id="11" name="TextBox 36">
            <a:extLst>
              <a:ext uri="{FF2B5EF4-FFF2-40B4-BE49-F238E27FC236}">
                <a16:creationId xmlns:a16="http://schemas.microsoft.com/office/drawing/2014/main" id="{4CE2EB5B-8BB9-4338-1E14-A91F71A9C0A5}"/>
              </a:ext>
            </a:extLst>
          </p:cNvPr>
          <p:cNvSpPr txBox="1"/>
          <p:nvPr/>
        </p:nvSpPr>
        <p:spPr>
          <a:xfrm>
            <a:off x="9182367" y="2718135"/>
            <a:ext cx="2052000"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gn="ctr">
              <a:lnSpc>
                <a:spcPts val="1940"/>
              </a:lnSpc>
              <a:buClr>
                <a:srgbClr val="0289AE"/>
              </a:buClr>
              <a:buNone/>
            </a:pPr>
            <a:r>
              <a:rPr lang="en-US" sz="1800" dirty="0">
                <a:solidFill>
                  <a:schemeClr val="bg1"/>
                </a:solidFill>
                <a:latin typeface="Calibri" panose="020F0502020204030204" pitchFamily="34" charset="0"/>
                <a:cs typeface="Calibri" panose="020F0502020204030204" pitchFamily="34" charset="0"/>
              </a:rPr>
              <a:t>Otomasyonun yardımcı olduğu alanlar ve insan dokunuşunun gerekli olduğu alanlar</a:t>
            </a: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2" name="TextBox 38">
            <a:extLst>
              <a:ext uri="{FF2B5EF4-FFF2-40B4-BE49-F238E27FC236}">
                <a16:creationId xmlns:a16="http://schemas.microsoft.com/office/drawing/2014/main" id="{C714D3C2-6002-B9A0-37D0-CE08826C8737}"/>
              </a:ext>
            </a:extLst>
          </p:cNvPr>
          <p:cNvSpPr txBox="1"/>
          <p:nvPr/>
        </p:nvSpPr>
        <p:spPr>
          <a:xfrm>
            <a:off x="9094030" y="1823186"/>
            <a:ext cx="2052000" cy="763799"/>
          </a:xfrm>
          <a:prstGeom prst="rect">
            <a:avLst/>
          </a:prstGeom>
          <a:noFill/>
        </p:spPr>
        <p:txBody>
          <a:bodyPr wrap="square">
            <a:spAutoFit/>
          </a:bodyPr>
          <a:lstStyle/>
          <a:p>
            <a:pPr algn="ctr">
              <a:lnSpc>
                <a:spcPts val="2620"/>
              </a:lnSpc>
              <a:defRPr/>
            </a:pPr>
            <a:endParaRPr lang="en-US" sz="2600" b="1" dirty="0">
              <a:solidFill>
                <a:schemeClr val="bg1"/>
              </a:solidFill>
              <a:latin typeface="Calibri" panose="020F0502020204030204" pitchFamily="34" charset="0"/>
              <a:ea typeface="Roboto Cn" pitchFamily="2" charset="0"/>
              <a:cs typeface="Calibri" panose="020F0502020204030204" pitchFamily="34" charset="0"/>
            </a:endParaRPr>
          </a:p>
          <a:p>
            <a:pPr algn="ctr">
              <a:lnSpc>
                <a:spcPts val="2620"/>
              </a:lnSpc>
              <a:defRPr/>
            </a:pPr>
            <a:r>
              <a:rPr lang="en-US" sz="2600" b="1" dirty="0">
                <a:solidFill>
                  <a:schemeClr val="bg1"/>
                </a:solidFill>
                <a:latin typeface="Calibri" panose="020F0502020204030204" pitchFamily="34" charset="0"/>
                <a:ea typeface="Roboto Cn" pitchFamily="2" charset="0"/>
                <a:cs typeface="Calibri" panose="020F0502020204030204" pitchFamily="34" charset="0"/>
              </a:rPr>
              <a:t>Denge</a:t>
            </a:r>
          </a:p>
        </p:txBody>
      </p:sp>
      <p:sp>
        <p:nvSpPr>
          <p:cNvPr id="13" name="TextBox 36">
            <a:extLst>
              <a:ext uri="{FF2B5EF4-FFF2-40B4-BE49-F238E27FC236}">
                <a16:creationId xmlns:a16="http://schemas.microsoft.com/office/drawing/2014/main" id="{9B600626-9009-3841-FEC9-6434BE199AA8}"/>
              </a:ext>
            </a:extLst>
          </p:cNvPr>
          <p:cNvSpPr txBox="1"/>
          <p:nvPr/>
        </p:nvSpPr>
        <p:spPr>
          <a:xfrm>
            <a:off x="6913223" y="4727693"/>
            <a:ext cx="2763423" cy="155427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Daha iyi hizmet sağladı mı?</a:t>
            </a:r>
          </a:p>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Zaman kazandırdı mı? </a:t>
            </a:r>
          </a:p>
          <a:p>
            <a:pPr algn="ctr">
              <a:lnSpc>
                <a:spcPts val="1940"/>
              </a:lnSpc>
              <a:buClr>
                <a:schemeClr val="bg1"/>
              </a:buClr>
            </a:pPr>
            <a:r>
              <a:rPr lang="en-US" sz="1800" dirty="0">
                <a:solidFill>
                  <a:schemeClr val="bg1"/>
                </a:solidFill>
                <a:latin typeface="Calibri" panose="020F0502020204030204" pitchFamily="34" charset="0"/>
                <a:cs typeface="Calibri" panose="020F0502020204030204" pitchFamily="34" charset="0"/>
              </a:rPr>
              <a:t>Kafa karışıklığı yarattı mı?</a:t>
            </a:r>
          </a:p>
          <a:p>
            <a:pPr algn="ctr">
              <a:lnSpc>
                <a:spcPts val="1940"/>
              </a:lnSpc>
              <a:buClr>
                <a:schemeClr val="bg1"/>
              </a:buClr>
            </a:pPr>
            <a:endParaRPr lang="en-US" sz="1800" dirty="0">
              <a:solidFill>
                <a:schemeClr val="bg1"/>
              </a:solidFill>
              <a:latin typeface="Calibri" panose="020F0502020204030204" pitchFamily="34" charset="0"/>
              <a:cs typeface="Calibri" panose="020F0502020204030204" pitchFamily="34" charset="0"/>
            </a:endParaRPr>
          </a:p>
          <a:p>
            <a:pPr algn="ctr">
              <a:lnSpc>
                <a:spcPts val="1940"/>
              </a:lnSpc>
              <a:buClr>
                <a:schemeClr val="bg1"/>
              </a:buClr>
            </a:pPr>
            <a:endParaRPr lang="en-US" sz="1800" dirty="0">
              <a:solidFill>
                <a:schemeClr val="bg1"/>
              </a:solidFill>
              <a:latin typeface="Calibri" panose="020F0502020204030204" pitchFamily="34" charset="0"/>
              <a:cs typeface="Calibri" panose="020F0502020204030204" pitchFamily="34" charset="0"/>
            </a:endParaRPr>
          </a:p>
          <a:p>
            <a:pPr algn="ctr">
              <a:lnSpc>
                <a:spcPts val="1940"/>
              </a:lnSpc>
              <a:buClr>
                <a:schemeClr val="bg1"/>
              </a:buClr>
            </a:pP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4" name="TextBox 38">
            <a:extLst>
              <a:ext uri="{FF2B5EF4-FFF2-40B4-BE49-F238E27FC236}">
                <a16:creationId xmlns:a16="http://schemas.microsoft.com/office/drawing/2014/main" id="{E70A314A-40E3-8E8D-350A-2D540B0EE2EB}"/>
              </a:ext>
            </a:extLst>
          </p:cNvPr>
          <p:cNvSpPr txBox="1"/>
          <p:nvPr/>
        </p:nvSpPr>
        <p:spPr>
          <a:xfrm>
            <a:off x="7268935" y="3825913"/>
            <a:ext cx="2052000" cy="763799"/>
          </a:xfrm>
          <a:prstGeom prst="rect">
            <a:avLst/>
          </a:prstGeom>
          <a:noFill/>
        </p:spPr>
        <p:txBody>
          <a:bodyPr wrap="square">
            <a:spAutoFit/>
          </a:bodyPr>
          <a:lstStyle/>
          <a:p>
            <a:pPr algn="ctr">
              <a:lnSpc>
                <a:spcPts val="2620"/>
              </a:lnSpc>
              <a:defRPr/>
            </a:pPr>
            <a:r>
              <a:rPr lang="en-US" sz="2600" b="1" dirty="0">
                <a:solidFill>
                  <a:schemeClr val="bg1"/>
                </a:solidFill>
                <a:latin typeface="Calibri" panose="020F0502020204030204" pitchFamily="34" charset="0"/>
                <a:ea typeface="Roboto Cn" pitchFamily="2" charset="0"/>
                <a:cs typeface="Calibri" panose="020F0502020204030204" pitchFamily="34" charset="0"/>
              </a:rPr>
              <a:t>Personel Perspektifi</a:t>
            </a:r>
          </a:p>
        </p:txBody>
      </p:sp>
      <p:grpSp>
        <p:nvGrpSpPr>
          <p:cNvPr id="16" name="Graphic 2">
            <a:extLst>
              <a:ext uri="{FF2B5EF4-FFF2-40B4-BE49-F238E27FC236}">
                <a16:creationId xmlns:a16="http://schemas.microsoft.com/office/drawing/2014/main" id="{8578E620-2D46-024A-A677-3F0547D775AC}"/>
              </a:ext>
            </a:extLst>
          </p:cNvPr>
          <p:cNvGrpSpPr/>
          <p:nvPr/>
        </p:nvGrpSpPr>
        <p:grpSpPr>
          <a:xfrm>
            <a:off x="7494225" y="844952"/>
            <a:ext cx="1728863" cy="1891489"/>
            <a:chOff x="9747610" y="2740378"/>
            <a:chExt cx="1207493" cy="1321076"/>
          </a:xfrm>
          <a:solidFill>
            <a:srgbClr val="3D8241"/>
          </a:solidFill>
        </p:grpSpPr>
        <p:sp>
          <p:nvSpPr>
            <p:cNvPr id="17" name="Freeform 16">
              <a:extLst>
                <a:ext uri="{FF2B5EF4-FFF2-40B4-BE49-F238E27FC236}">
                  <a16:creationId xmlns:a16="http://schemas.microsoft.com/office/drawing/2014/main" id="{46225064-A868-423D-6CCB-7EB27AD362D7}"/>
                </a:ext>
              </a:extLst>
            </p:cNvPr>
            <p:cNvSpPr/>
            <p:nvPr/>
          </p:nvSpPr>
          <p:spPr>
            <a:xfrm>
              <a:off x="10084656" y="3302389"/>
              <a:ext cx="196586" cy="196565"/>
            </a:xfrm>
            <a:custGeom>
              <a:avLst/>
              <a:gdLst>
                <a:gd name="connsiteX0" fmla="*/ 166112 w 196586"/>
                <a:gd name="connsiteY0" fmla="*/ 98283 h 196565"/>
                <a:gd name="connsiteX1" fmla="*/ 98282 w 196586"/>
                <a:gd name="connsiteY1" fmla="*/ 166112 h 196565"/>
                <a:gd name="connsiteX2" fmla="*/ 30454 w 196586"/>
                <a:gd name="connsiteY2" fmla="*/ 98283 h 196565"/>
                <a:gd name="connsiteX3" fmla="*/ 98282 w 196586"/>
                <a:gd name="connsiteY3" fmla="*/ 30454 h 196565"/>
                <a:gd name="connsiteX4" fmla="*/ 166112 w 196586"/>
                <a:gd name="connsiteY4" fmla="*/ 98283 h 196565"/>
                <a:gd name="connsiteX5" fmla="*/ 196566 w 196586"/>
                <a:gd name="connsiteY5" fmla="*/ 98283 h 196565"/>
                <a:gd name="connsiteX6" fmla="*/ 98282 w 196586"/>
                <a:gd name="connsiteY6" fmla="*/ 0 h 196565"/>
                <a:gd name="connsiteX7" fmla="*/ 0 w 196586"/>
                <a:gd name="connsiteY7" fmla="*/ 98283 h 196565"/>
                <a:gd name="connsiteX8" fmla="*/ 98282 w 196586"/>
                <a:gd name="connsiteY8" fmla="*/ 196565 h 196565"/>
                <a:gd name="connsiteX9" fmla="*/ 196566 w 196586"/>
                <a:gd name="connsiteY9" fmla="*/ 98283 h 196565"/>
                <a:gd name="connsiteX10" fmla="*/ 166112 w 196586"/>
                <a:gd name="connsiteY10" fmla="*/ 98283 h 19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586" h="196565">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grpFill/>
            <a:ln w="4613" cap="flat">
              <a:noFill/>
              <a:prstDash val="solid"/>
              <a:miter/>
            </a:ln>
          </p:spPr>
          <p:txBody>
            <a:bodyPr rtlCol="0" anchor="ctr"/>
            <a:lstStyle/>
            <a:p>
              <a:endParaRPr lang="en-US">
                <a:solidFill>
                  <a:srgbClr val="000000"/>
                </a:solidFill>
              </a:endParaRPr>
            </a:p>
          </p:txBody>
        </p:sp>
        <p:sp>
          <p:nvSpPr>
            <p:cNvPr id="18" name="Freeform 17">
              <a:extLst>
                <a:ext uri="{FF2B5EF4-FFF2-40B4-BE49-F238E27FC236}">
                  <a16:creationId xmlns:a16="http://schemas.microsoft.com/office/drawing/2014/main" id="{FA9571E6-A9B5-024E-F80B-22D8AC49A759}"/>
                </a:ext>
              </a:extLst>
            </p:cNvPr>
            <p:cNvSpPr/>
            <p:nvPr/>
          </p:nvSpPr>
          <p:spPr>
            <a:xfrm>
              <a:off x="10421493" y="3302389"/>
              <a:ext cx="196586" cy="196565"/>
            </a:xfrm>
            <a:custGeom>
              <a:avLst/>
              <a:gdLst>
                <a:gd name="connsiteX0" fmla="*/ 166112 w 196586"/>
                <a:gd name="connsiteY0" fmla="*/ 98283 h 196565"/>
                <a:gd name="connsiteX1" fmla="*/ 98282 w 196586"/>
                <a:gd name="connsiteY1" fmla="*/ 166112 h 196565"/>
                <a:gd name="connsiteX2" fmla="*/ 30454 w 196586"/>
                <a:gd name="connsiteY2" fmla="*/ 98283 h 196565"/>
                <a:gd name="connsiteX3" fmla="*/ 98282 w 196586"/>
                <a:gd name="connsiteY3" fmla="*/ 30454 h 196565"/>
                <a:gd name="connsiteX4" fmla="*/ 166112 w 196586"/>
                <a:gd name="connsiteY4" fmla="*/ 98283 h 196565"/>
                <a:gd name="connsiteX5" fmla="*/ 196566 w 196586"/>
                <a:gd name="connsiteY5" fmla="*/ 98283 h 196565"/>
                <a:gd name="connsiteX6" fmla="*/ 98282 w 196586"/>
                <a:gd name="connsiteY6" fmla="*/ 0 h 196565"/>
                <a:gd name="connsiteX7" fmla="*/ 0 w 196586"/>
                <a:gd name="connsiteY7" fmla="*/ 98283 h 196565"/>
                <a:gd name="connsiteX8" fmla="*/ 98282 w 196586"/>
                <a:gd name="connsiteY8" fmla="*/ 196565 h 196565"/>
                <a:gd name="connsiteX9" fmla="*/ 196566 w 196586"/>
                <a:gd name="connsiteY9" fmla="*/ 98283 h 196565"/>
                <a:gd name="connsiteX10" fmla="*/ 166112 w 196586"/>
                <a:gd name="connsiteY10" fmla="*/ 98283 h 19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586" h="196565">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grpFill/>
            <a:ln w="4613" cap="flat">
              <a:noFill/>
              <a:prstDash val="solid"/>
              <a:miter/>
            </a:ln>
          </p:spPr>
          <p:txBody>
            <a:bodyPr rtlCol="0" anchor="ctr"/>
            <a:lstStyle/>
            <a:p>
              <a:endParaRPr lang="en-US">
                <a:solidFill>
                  <a:srgbClr val="000000"/>
                </a:solidFill>
              </a:endParaRPr>
            </a:p>
          </p:txBody>
        </p:sp>
        <p:sp>
          <p:nvSpPr>
            <p:cNvPr id="19" name="Freeform 18">
              <a:extLst>
                <a:ext uri="{FF2B5EF4-FFF2-40B4-BE49-F238E27FC236}">
                  <a16:creationId xmlns:a16="http://schemas.microsoft.com/office/drawing/2014/main" id="{0E3FDA4D-1EB5-C578-6D57-D66EB09F1CDC}"/>
                </a:ext>
              </a:extLst>
            </p:cNvPr>
            <p:cNvSpPr/>
            <p:nvPr/>
          </p:nvSpPr>
          <p:spPr>
            <a:xfrm>
              <a:off x="10252130" y="3670198"/>
              <a:ext cx="198452" cy="113913"/>
            </a:xfrm>
            <a:custGeom>
              <a:avLst/>
              <a:gdLst>
                <a:gd name="connsiteX0" fmla="*/ 167980 w 198452"/>
                <a:gd name="connsiteY0" fmla="*/ 14708 h 113913"/>
                <a:gd name="connsiteX1" fmla="*/ 99226 w 198452"/>
                <a:gd name="connsiteY1" fmla="*/ 83460 h 113913"/>
                <a:gd name="connsiteX2" fmla="*/ 30475 w 198452"/>
                <a:gd name="connsiteY2" fmla="*/ 14708 h 113913"/>
                <a:gd name="connsiteX3" fmla="*/ 20 w 198452"/>
                <a:gd name="connsiteY3" fmla="*/ 14708 h 113913"/>
                <a:gd name="connsiteX4" fmla="*/ 99226 w 198452"/>
                <a:gd name="connsiteY4" fmla="*/ 113914 h 113913"/>
                <a:gd name="connsiteX5" fmla="*/ 198431 w 198452"/>
                <a:gd name="connsiteY5" fmla="*/ 14708 h 113913"/>
                <a:gd name="connsiteX6" fmla="*/ 167980 w 198452"/>
                <a:gd name="connsiteY6" fmla="*/ 14708 h 113913"/>
                <a:gd name="connsiteX7" fmla="*/ 167980 w 198452"/>
                <a:gd name="connsiteY7" fmla="*/ 14708 h 11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452" h="113913">
                  <a:moveTo>
                    <a:pt x="167980" y="14708"/>
                  </a:moveTo>
                  <a:cubicBezTo>
                    <a:pt x="166594" y="52083"/>
                    <a:pt x="137987" y="83460"/>
                    <a:pt x="99226" y="83460"/>
                  </a:cubicBezTo>
                  <a:cubicBezTo>
                    <a:pt x="60467" y="83460"/>
                    <a:pt x="31860" y="52083"/>
                    <a:pt x="30475" y="14708"/>
                  </a:cubicBezTo>
                  <a:cubicBezTo>
                    <a:pt x="29553" y="-4671"/>
                    <a:pt x="-901" y="-5133"/>
                    <a:pt x="20" y="14708"/>
                  </a:cubicBezTo>
                  <a:cubicBezTo>
                    <a:pt x="1868" y="68694"/>
                    <a:pt x="43855" y="113914"/>
                    <a:pt x="99226" y="113914"/>
                  </a:cubicBezTo>
                  <a:cubicBezTo>
                    <a:pt x="154597" y="113914"/>
                    <a:pt x="196124" y="68694"/>
                    <a:pt x="198431" y="14708"/>
                  </a:cubicBezTo>
                  <a:cubicBezTo>
                    <a:pt x="199355" y="-4671"/>
                    <a:pt x="168901" y="-4671"/>
                    <a:pt x="167980" y="14708"/>
                  </a:cubicBezTo>
                  <a:lnTo>
                    <a:pt x="167980" y="14708"/>
                  </a:lnTo>
                  <a:close/>
                </a:path>
              </a:pathLst>
            </a:custGeom>
            <a:grpFill/>
            <a:ln w="4613" cap="flat">
              <a:noFill/>
              <a:prstDash val="solid"/>
              <a:miter/>
            </a:ln>
          </p:spPr>
          <p:txBody>
            <a:bodyPr rtlCol="0" anchor="ctr"/>
            <a:lstStyle/>
            <a:p>
              <a:endParaRPr lang="en-US">
                <a:solidFill>
                  <a:srgbClr val="000000"/>
                </a:solidFill>
              </a:endParaRPr>
            </a:p>
          </p:txBody>
        </p:sp>
        <p:sp>
          <p:nvSpPr>
            <p:cNvPr id="20" name="Freeform 19">
              <a:extLst>
                <a:ext uri="{FF2B5EF4-FFF2-40B4-BE49-F238E27FC236}">
                  <a16:creationId xmlns:a16="http://schemas.microsoft.com/office/drawing/2014/main" id="{608DEDBA-0FC0-A312-5DDF-4EF9C81E9E85}"/>
                </a:ext>
              </a:extLst>
            </p:cNvPr>
            <p:cNvSpPr/>
            <p:nvPr/>
          </p:nvSpPr>
          <p:spPr>
            <a:xfrm>
              <a:off x="9747610" y="3354026"/>
              <a:ext cx="137942" cy="240447"/>
            </a:xfrm>
            <a:custGeom>
              <a:avLst/>
              <a:gdLst>
                <a:gd name="connsiteX0" fmla="*/ 120177 w 137942"/>
                <a:gd name="connsiteY0" fmla="*/ 209989 h 240447"/>
                <a:gd name="connsiteX1" fmla="*/ 30662 w 137942"/>
                <a:gd name="connsiteY1" fmla="*/ 126471 h 240447"/>
                <a:gd name="connsiteX2" fmla="*/ 123408 w 137942"/>
                <a:gd name="connsiteY2" fmla="*/ 30496 h 240447"/>
                <a:gd name="connsiteX3" fmla="*/ 123408 w 137942"/>
                <a:gd name="connsiteY3" fmla="*/ 42 h 240447"/>
                <a:gd name="connsiteX4" fmla="*/ 208 w 137942"/>
                <a:gd name="connsiteY4" fmla="*/ 126471 h 240447"/>
                <a:gd name="connsiteX5" fmla="*/ 120177 w 137942"/>
                <a:gd name="connsiteY5" fmla="*/ 240442 h 240447"/>
                <a:gd name="connsiteX6" fmla="*/ 120177 w 137942"/>
                <a:gd name="connsiteY6" fmla="*/ 209989 h 240447"/>
                <a:gd name="connsiteX7" fmla="*/ 120177 w 137942"/>
                <a:gd name="connsiteY7" fmla="*/ 209989 h 2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942" h="240447">
                  <a:moveTo>
                    <a:pt x="120177" y="209989"/>
                  </a:moveTo>
                  <a:cubicBezTo>
                    <a:pt x="73573" y="208604"/>
                    <a:pt x="33891" y="173998"/>
                    <a:pt x="30662" y="126471"/>
                  </a:cubicBezTo>
                  <a:cubicBezTo>
                    <a:pt x="26970" y="73408"/>
                    <a:pt x="70805" y="29112"/>
                    <a:pt x="123408" y="30496"/>
                  </a:cubicBezTo>
                  <a:cubicBezTo>
                    <a:pt x="142787" y="30957"/>
                    <a:pt x="142787" y="503"/>
                    <a:pt x="123408" y="42"/>
                  </a:cubicBezTo>
                  <a:cubicBezTo>
                    <a:pt x="54655" y="-1804"/>
                    <a:pt x="-3944" y="57258"/>
                    <a:pt x="208" y="126471"/>
                  </a:cubicBezTo>
                  <a:cubicBezTo>
                    <a:pt x="3898" y="190609"/>
                    <a:pt x="56962" y="238597"/>
                    <a:pt x="120177" y="240442"/>
                  </a:cubicBezTo>
                  <a:cubicBezTo>
                    <a:pt x="139558" y="240904"/>
                    <a:pt x="139558" y="210450"/>
                    <a:pt x="120177" y="209989"/>
                  </a:cubicBezTo>
                  <a:lnTo>
                    <a:pt x="120177" y="209989"/>
                  </a:lnTo>
                  <a:close/>
                </a:path>
              </a:pathLst>
            </a:custGeom>
            <a:grpFill/>
            <a:ln w="4613" cap="flat">
              <a:noFill/>
              <a:prstDash val="solid"/>
              <a:miter/>
            </a:ln>
          </p:spPr>
          <p:txBody>
            <a:bodyPr rtlCol="0" anchor="ctr"/>
            <a:lstStyle/>
            <a:p>
              <a:endParaRPr lang="en-US">
                <a:solidFill>
                  <a:srgbClr val="000000"/>
                </a:solidFill>
              </a:endParaRPr>
            </a:p>
          </p:txBody>
        </p:sp>
        <p:sp>
          <p:nvSpPr>
            <p:cNvPr id="21" name="Freeform 20">
              <a:extLst>
                <a:ext uri="{FF2B5EF4-FFF2-40B4-BE49-F238E27FC236}">
                  <a16:creationId xmlns:a16="http://schemas.microsoft.com/office/drawing/2014/main" id="{CAA36959-CD74-5978-23AA-7110165F6930}"/>
                </a:ext>
              </a:extLst>
            </p:cNvPr>
            <p:cNvSpPr/>
            <p:nvPr/>
          </p:nvSpPr>
          <p:spPr>
            <a:xfrm>
              <a:off x="10816988" y="3354487"/>
              <a:ext cx="138115" cy="240447"/>
            </a:xfrm>
            <a:custGeom>
              <a:avLst/>
              <a:gdLst>
                <a:gd name="connsiteX0" fmla="*/ 14707 w 138115"/>
                <a:gd name="connsiteY0" fmla="*/ 30496 h 240447"/>
                <a:gd name="connsiteX1" fmla="*/ 107454 w 138115"/>
                <a:gd name="connsiteY1" fmla="*/ 126472 h 240447"/>
                <a:gd name="connsiteX2" fmla="*/ 17938 w 138115"/>
                <a:gd name="connsiteY2" fmla="*/ 209989 h 240447"/>
                <a:gd name="connsiteX3" fmla="*/ 17938 w 138115"/>
                <a:gd name="connsiteY3" fmla="*/ 240442 h 240447"/>
                <a:gd name="connsiteX4" fmla="*/ 137908 w 138115"/>
                <a:gd name="connsiteY4" fmla="*/ 126472 h 240447"/>
                <a:gd name="connsiteX5" fmla="*/ 14707 w 138115"/>
                <a:gd name="connsiteY5" fmla="*/ 42 h 240447"/>
                <a:gd name="connsiteX6" fmla="*/ 14707 w 138115"/>
                <a:gd name="connsiteY6" fmla="*/ 30496 h 240447"/>
                <a:gd name="connsiteX7" fmla="*/ 14707 w 138115"/>
                <a:gd name="connsiteY7" fmla="*/ 30496 h 2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15" h="240447">
                  <a:moveTo>
                    <a:pt x="14707" y="30496"/>
                  </a:moveTo>
                  <a:cubicBezTo>
                    <a:pt x="67309" y="29112"/>
                    <a:pt x="111144" y="73408"/>
                    <a:pt x="107454" y="126472"/>
                  </a:cubicBezTo>
                  <a:cubicBezTo>
                    <a:pt x="104223" y="173998"/>
                    <a:pt x="64080" y="208604"/>
                    <a:pt x="17938" y="209989"/>
                  </a:cubicBezTo>
                  <a:cubicBezTo>
                    <a:pt x="-1442" y="210450"/>
                    <a:pt x="-1904" y="240904"/>
                    <a:pt x="17938" y="240442"/>
                  </a:cubicBezTo>
                  <a:cubicBezTo>
                    <a:pt x="81152" y="238597"/>
                    <a:pt x="134215" y="191071"/>
                    <a:pt x="137908" y="126472"/>
                  </a:cubicBezTo>
                  <a:cubicBezTo>
                    <a:pt x="142060" y="57258"/>
                    <a:pt x="83459" y="-1804"/>
                    <a:pt x="14707" y="42"/>
                  </a:cubicBezTo>
                  <a:cubicBezTo>
                    <a:pt x="-4671" y="503"/>
                    <a:pt x="-5133" y="30957"/>
                    <a:pt x="14707" y="30496"/>
                  </a:cubicBezTo>
                  <a:lnTo>
                    <a:pt x="14707" y="30496"/>
                  </a:lnTo>
                  <a:close/>
                </a:path>
              </a:pathLst>
            </a:custGeom>
            <a:grpFill/>
            <a:ln w="4613" cap="flat">
              <a:noFill/>
              <a:prstDash val="solid"/>
              <a:miter/>
            </a:ln>
          </p:spPr>
          <p:txBody>
            <a:bodyPr rtlCol="0" anchor="ctr"/>
            <a:lstStyle/>
            <a:p>
              <a:endParaRPr lang="en-US">
                <a:solidFill>
                  <a:srgbClr val="000000"/>
                </a:solidFill>
              </a:endParaRPr>
            </a:p>
          </p:txBody>
        </p:sp>
        <p:sp>
          <p:nvSpPr>
            <p:cNvPr id="22" name="Freeform 21">
              <a:extLst>
                <a:ext uri="{FF2B5EF4-FFF2-40B4-BE49-F238E27FC236}">
                  <a16:creationId xmlns:a16="http://schemas.microsoft.com/office/drawing/2014/main" id="{243A49DB-01E6-1EE0-73E7-158D6847FE71}"/>
                </a:ext>
              </a:extLst>
            </p:cNvPr>
            <p:cNvSpPr/>
            <p:nvPr/>
          </p:nvSpPr>
          <p:spPr>
            <a:xfrm>
              <a:off x="10041744" y="2740378"/>
              <a:ext cx="156903" cy="156883"/>
            </a:xfrm>
            <a:custGeom>
              <a:avLst/>
              <a:gdLst>
                <a:gd name="connsiteX0" fmla="*/ 126429 w 156903"/>
                <a:gd name="connsiteY0" fmla="*/ 78442 h 156883"/>
                <a:gd name="connsiteX1" fmla="*/ 30914 w 156903"/>
                <a:gd name="connsiteY1" fmla="*/ 78442 h 156883"/>
                <a:gd name="connsiteX2" fmla="*/ 126429 w 156903"/>
                <a:gd name="connsiteY2" fmla="*/ 78442 h 156883"/>
                <a:gd name="connsiteX3" fmla="*/ 156883 w 156903"/>
                <a:gd name="connsiteY3" fmla="*/ 78442 h 156883"/>
                <a:gd name="connsiteX4" fmla="*/ 78442 w 156903"/>
                <a:gd name="connsiteY4" fmla="*/ 0 h 156883"/>
                <a:gd name="connsiteX5" fmla="*/ 0 w 156903"/>
                <a:gd name="connsiteY5" fmla="*/ 78442 h 156883"/>
                <a:gd name="connsiteX6" fmla="*/ 78442 w 156903"/>
                <a:gd name="connsiteY6" fmla="*/ 156883 h 156883"/>
                <a:gd name="connsiteX7" fmla="*/ 156883 w 156903"/>
                <a:gd name="connsiteY7" fmla="*/ 78442 h 156883"/>
                <a:gd name="connsiteX8" fmla="*/ 126429 w 156903"/>
                <a:gd name="connsiteY8" fmla="*/ 78442 h 1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03" h="156883">
                  <a:moveTo>
                    <a:pt x="126429" y="78442"/>
                  </a:moveTo>
                  <a:cubicBezTo>
                    <a:pt x="123198" y="139349"/>
                    <a:pt x="30914" y="140272"/>
                    <a:pt x="30914" y="78442"/>
                  </a:cubicBezTo>
                  <a:cubicBezTo>
                    <a:pt x="30914" y="16611"/>
                    <a:pt x="123198" y="17534"/>
                    <a:pt x="126429" y="78442"/>
                  </a:cubicBezTo>
                  <a:cubicBezTo>
                    <a:pt x="127350" y="97821"/>
                    <a:pt x="157805" y="98283"/>
                    <a:pt x="156883" y="78442"/>
                  </a:cubicBezTo>
                  <a:cubicBezTo>
                    <a:pt x="154576" y="35991"/>
                    <a:pt x="122736" y="0"/>
                    <a:pt x="78442" y="0"/>
                  </a:cubicBezTo>
                  <a:cubicBezTo>
                    <a:pt x="34145" y="0"/>
                    <a:pt x="0" y="35529"/>
                    <a:pt x="0" y="78442"/>
                  </a:cubicBezTo>
                  <a:cubicBezTo>
                    <a:pt x="0" y="121354"/>
                    <a:pt x="35528" y="156883"/>
                    <a:pt x="78442" y="156883"/>
                  </a:cubicBezTo>
                  <a:cubicBezTo>
                    <a:pt x="121353" y="156883"/>
                    <a:pt x="154576" y="120892"/>
                    <a:pt x="156883" y="78442"/>
                  </a:cubicBezTo>
                  <a:cubicBezTo>
                    <a:pt x="157805" y="59062"/>
                    <a:pt x="127350" y="59062"/>
                    <a:pt x="126429" y="78442"/>
                  </a:cubicBezTo>
                  <a:close/>
                </a:path>
              </a:pathLst>
            </a:custGeom>
            <a:grpFill/>
            <a:ln w="4613" cap="flat">
              <a:noFill/>
              <a:prstDash val="solid"/>
              <a:miter/>
            </a:ln>
          </p:spPr>
          <p:txBody>
            <a:bodyPr rtlCol="0" anchor="ctr"/>
            <a:lstStyle/>
            <a:p>
              <a:endParaRPr lang="en-US">
                <a:solidFill>
                  <a:srgbClr val="000000"/>
                </a:solidFill>
              </a:endParaRPr>
            </a:p>
          </p:txBody>
        </p:sp>
        <p:sp>
          <p:nvSpPr>
            <p:cNvPr id="23" name="Freeform 22">
              <a:extLst>
                <a:ext uri="{FF2B5EF4-FFF2-40B4-BE49-F238E27FC236}">
                  <a16:creationId xmlns:a16="http://schemas.microsoft.com/office/drawing/2014/main" id="{1076EE07-4E97-D456-FAC8-764FFCA32C97}"/>
                </a:ext>
              </a:extLst>
            </p:cNvPr>
            <p:cNvSpPr/>
            <p:nvPr/>
          </p:nvSpPr>
          <p:spPr>
            <a:xfrm>
              <a:off x="9859863" y="3043788"/>
              <a:ext cx="982549" cy="1017667"/>
            </a:xfrm>
            <a:custGeom>
              <a:avLst/>
              <a:gdLst>
                <a:gd name="connsiteX0" fmla="*/ 717589 w 982549"/>
                <a:gd name="connsiteY0" fmla="*/ 829840 h 1017667"/>
                <a:gd name="connsiteX1" fmla="*/ 622077 w 982549"/>
                <a:gd name="connsiteY1" fmla="*/ 835377 h 1017667"/>
                <a:gd name="connsiteX2" fmla="*/ 572242 w 982549"/>
                <a:gd name="connsiteY2" fmla="*/ 858909 h 1017667"/>
                <a:gd name="connsiteX3" fmla="*/ 354914 w 982549"/>
                <a:gd name="connsiteY3" fmla="*/ 961345 h 1017667"/>
                <a:gd name="connsiteX4" fmla="*/ 294006 w 982549"/>
                <a:gd name="connsiteY4" fmla="*/ 989953 h 1017667"/>
                <a:gd name="connsiteX5" fmla="*/ 317077 w 982549"/>
                <a:gd name="connsiteY5" fmla="*/ 1002873 h 1017667"/>
                <a:gd name="connsiteX6" fmla="*/ 317077 w 982549"/>
                <a:gd name="connsiteY6" fmla="*/ 844605 h 1017667"/>
                <a:gd name="connsiteX7" fmla="*/ 301851 w 982549"/>
                <a:gd name="connsiteY7" fmla="*/ 829379 h 1017667"/>
                <a:gd name="connsiteX8" fmla="*/ 156963 w 982549"/>
                <a:gd name="connsiteY8" fmla="*/ 802616 h 1017667"/>
                <a:gd name="connsiteX9" fmla="*/ 41148 w 982549"/>
                <a:gd name="connsiteY9" fmla="*/ 662344 h 1017667"/>
                <a:gd name="connsiteX10" fmla="*/ 31458 w 982549"/>
                <a:gd name="connsiteY10" fmla="*/ 568214 h 1017667"/>
                <a:gd name="connsiteX11" fmla="*/ 31458 w 982549"/>
                <a:gd name="connsiteY11" fmla="*/ 455166 h 1017667"/>
                <a:gd name="connsiteX12" fmla="*/ 31458 w 982549"/>
                <a:gd name="connsiteY12" fmla="*/ 264599 h 1017667"/>
                <a:gd name="connsiteX13" fmla="*/ 265859 w 982549"/>
                <a:gd name="connsiteY13" fmla="*/ 30659 h 1017667"/>
                <a:gd name="connsiteX14" fmla="*/ 676523 w 982549"/>
                <a:gd name="connsiteY14" fmla="*/ 30659 h 1017667"/>
                <a:gd name="connsiteX15" fmla="*/ 730972 w 982549"/>
                <a:gd name="connsiteY15" fmla="*/ 30659 h 1017667"/>
                <a:gd name="connsiteX16" fmla="*/ 893853 w 982549"/>
                <a:gd name="connsiteY16" fmla="*/ 110023 h 1017667"/>
                <a:gd name="connsiteX17" fmla="*/ 951993 w 982549"/>
                <a:gd name="connsiteY17" fmla="*/ 265522 h 1017667"/>
                <a:gd name="connsiteX18" fmla="*/ 951993 w 982549"/>
                <a:gd name="connsiteY18" fmla="*/ 338427 h 1017667"/>
                <a:gd name="connsiteX19" fmla="*/ 951993 w 982549"/>
                <a:gd name="connsiteY19" fmla="*/ 575597 h 1017667"/>
                <a:gd name="connsiteX20" fmla="*/ 936305 w 982549"/>
                <a:gd name="connsiteY20" fmla="*/ 679878 h 1017667"/>
                <a:gd name="connsiteX21" fmla="*/ 812643 w 982549"/>
                <a:gd name="connsiteY21" fmla="*/ 809537 h 1017667"/>
                <a:gd name="connsiteX22" fmla="*/ 717589 w 982549"/>
                <a:gd name="connsiteY22" fmla="*/ 829379 h 1017667"/>
                <a:gd name="connsiteX23" fmla="*/ 717589 w 982549"/>
                <a:gd name="connsiteY23" fmla="*/ 859832 h 1017667"/>
                <a:gd name="connsiteX24" fmla="*/ 979678 w 982549"/>
                <a:gd name="connsiteY24" fmla="*/ 630968 h 1017667"/>
                <a:gd name="connsiteX25" fmla="*/ 982447 w 982549"/>
                <a:gd name="connsiteY25" fmla="*/ 546989 h 1017667"/>
                <a:gd name="connsiteX26" fmla="*/ 982447 w 982549"/>
                <a:gd name="connsiteY26" fmla="*/ 289055 h 1017667"/>
                <a:gd name="connsiteX27" fmla="*/ 968604 w 982549"/>
                <a:gd name="connsiteY27" fmla="*/ 180621 h 1017667"/>
                <a:gd name="connsiteX28" fmla="*/ 713899 w 982549"/>
                <a:gd name="connsiteY28" fmla="*/ 205 h 1017667"/>
                <a:gd name="connsiteX29" fmla="*/ 273704 w 982549"/>
                <a:gd name="connsiteY29" fmla="*/ 205 h 1017667"/>
                <a:gd name="connsiteX30" fmla="*/ 22230 w 982549"/>
                <a:gd name="connsiteY30" fmla="*/ 161702 h 1017667"/>
                <a:gd name="connsiteX31" fmla="*/ 1466 w 982549"/>
                <a:gd name="connsiteY31" fmla="*/ 395643 h 1017667"/>
                <a:gd name="connsiteX32" fmla="*/ 1466 w 982549"/>
                <a:gd name="connsiteY32" fmla="*/ 607897 h 1017667"/>
                <a:gd name="connsiteX33" fmla="*/ 240019 w 982549"/>
                <a:gd name="connsiteY33" fmla="*/ 858448 h 1017667"/>
                <a:gd name="connsiteX34" fmla="*/ 301851 w 982549"/>
                <a:gd name="connsiteY34" fmla="*/ 859832 h 1017667"/>
                <a:gd name="connsiteX35" fmla="*/ 286623 w 982549"/>
                <a:gd name="connsiteY35" fmla="*/ 844605 h 1017667"/>
                <a:gd name="connsiteX36" fmla="*/ 286623 w 982549"/>
                <a:gd name="connsiteY36" fmla="*/ 1002873 h 1017667"/>
                <a:gd name="connsiteX37" fmla="*/ 309694 w 982549"/>
                <a:gd name="connsiteY37" fmla="*/ 1015792 h 1017667"/>
                <a:gd name="connsiteX38" fmla="*/ 459194 w 982549"/>
                <a:gd name="connsiteY38" fmla="*/ 945195 h 1017667"/>
                <a:gd name="connsiteX39" fmla="*/ 634074 w 982549"/>
                <a:gd name="connsiteY39" fmla="*/ 862601 h 1017667"/>
                <a:gd name="connsiteX40" fmla="*/ 718051 w 982549"/>
                <a:gd name="connsiteY40" fmla="*/ 859371 h 1017667"/>
                <a:gd name="connsiteX41" fmla="*/ 718051 w 982549"/>
                <a:gd name="connsiteY41" fmla="*/ 828917 h 101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82549" h="1017667">
                  <a:moveTo>
                    <a:pt x="717589" y="829840"/>
                  </a:moveTo>
                  <a:cubicBezTo>
                    <a:pt x="687597" y="829840"/>
                    <a:pt x="650224" y="823380"/>
                    <a:pt x="622077" y="835377"/>
                  </a:cubicBezTo>
                  <a:cubicBezTo>
                    <a:pt x="605465" y="842298"/>
                    <a:pt x="588853" y="851065"/>
                    <a:pt x="572242" y="858909"/>
                  </a:cubicBezTo>
                  <a:cubicBezTo>
                    <a:pt x="499800" y="893055"/>
                    <a:pt x="427356" y="927200"/>
                    <a:pt x="354914" y="961345"/>
                  </a:cubicBezTo>
                  <a:cubicBezTo>
                    <a:pt x="334610" y="971035"/>
                    <a:pt x="314308" y="980725"/>
                    <a:pt x="294006" y="989953"/>
                  </a:cubicBezTo>
                  <a:cubicBezTo>
                    <a:pt x="301851" y="994106"/>
                    <a:pt x="309232" y="998720"/>
                    <a:pt x="317077" y="1002873"/>
                  </a:cubicBezTo>
                  <a:lnTo>
                    <a:pt x="317077" y="844605"/>
                  </a:lnTo>
                  <a:cubicBezTo>
                    <a:pt x="317077" y="836300"/>
                    <a:pt x="310156" y="829379"/>
                    <a:pt x="301851" y="829379"/>
                  </a:cubicBezTo>
                  <a:cubicBezTo>
                    <a:pt x="251095" y="829379"/>
                    <a:pt x="203105" y="827071"/>
                    <a:pt x="156963" y="802616"/>
                  </a:cubicBezTo>
                  <a:cubicBezTo>
                    <a:pt x="101593" y="773546"/>
                    <a:pt x="59143" y="722329"/>
                    <a:pt x="41148" y="662344"/>
                  </a:cubicBezTo>
                  <a:cubicBezTo>
                    <a:pt x="31920" y="631429"/>
                    <a:pt x="31458" y="600052"/>
                    <a:pt x="31458" y="568214"/>
                  </a:cubicBezTo>
                  <a:lnTo>
                    <a:pt x="31458" y="455166"/>
                  </a:lnTo>
                  <a:cubicBezTo>
                    <a:pt x="31458" y="391490"/>
                    <a:pt x="30996" y="328275"/>
                    <a:pt x="31458" y="264599"/>
                  </a:cubicBezTo>
                  <a:cubicBezTo>
                    <a:pt x="32841" y="135863"/>
                    <a:pt x="137123" y="31582"/>
                    <a:pt x="265859" y="30659"/>
                  </a:cubicBezTo>
                  <a:cubicBezTo>
                    <a:pt x="402440" y="29275"/>
                    <a:pt x="539483" y="30659"/>
                    <a:pt x="676523" y="30659"/>
                  </a:cubicBezTo>
                  <a:cubicBezTo>
                    <a:pt x="813566" y="30659"/>
                    <a:pt x="712975" y="30198"/>
                    <a:pt x="730972" y="30659"/>
                  </a:cubicBezTo>
                  <a:cubicBezTo>
                    <a:pt x="793264" y="33889"/>
                    <a:pt x="852787" y="62958"/>
                    <a:pt x="893853" y="110023"/>
                  </a:cubicBezTo>
                  <a:cubicBezTo>
                    <a:pt x="931691" y="152935"/>
                    <a:pt x="951531" y="208306"/>
                    <a:pt x="951993" y="265522"/>
                  </a:cubicBezTo>
                  <a:cubicBezTo>
                    <a:pt x="951993" y="289977"/>
                    <a:pt x="951993" y="313971"/>
                    <a:pt x="951993" y="338427"/>
                  </a:cubicBezTo>
                  <a:lnTo>
                    <a:pt x="951993" y="575597"/>
                  </a:lnTo>
                  <a:cubicBezTo>
                    <a:pt x="951993" y="611126"/>
                    <a:pt x="949224" y="645733"/>
                    <a:pt x="936305" y="679878"/>
                  </a:cubicBezTo>
                  <a:cubicBezTo>
                    <a:pt x="914155" y="737094"/>
                    <a:pt x="868937" y="784621"/>
                    <a:pt x="812643" y="809537"/>
                  </a:cubicBezTo>
                  <a:cubicBezTo>
                    <a:pt x="782650" y="822919"/>
                    <a:pt x="750351" y="828917"/>
                    <a:pt x="717589" y="829379"/>
                  </a:cubicBezTo>
                  <a:cubicBezTo>
                    <a:pt x="698211" y="829379"/>
                    <a:pt x="697749" y="860294"/>
                    <a:pt x="717589" y="859832"/>
                  </a:cubicBezTo>
                  <a:cubicBezTo>
                    <a:pt x="848173" y="857986"/>
                    <a:pt x="961683" y="761550"/>
                    <a:pt x="979678" y="630968"/>
                  </a:cubicBezTo>
                  <a:cubicBezTo>
                    <a:pt x="983368" y="603282"/>
                    <a:pt x="982447" y="574674"/>
                    <a:pt x="982447" y="546989"/>
                  </a:cubicBezTo>
                  <a:lnTo>
                    <a:pt x="982447" y="289055"/>
                  </a:lnTo>
                  <a:cubicBezTo>
                    <a:pt x="982447" y="252141"/>
                    <a:pt x="980599" y="216150"/>
                    <a:pt x="968604" y="180621"/>
                  </a:cubicBezTo>
                  <a:cubicBezTo>
                    <a:pt x="931691" y="71264"/>
                    <a:pt x="828330" y="666"/>
                    <a:pt x="713899" y="205"/>
                  </a:cubicBezTo>
                  <a:cubicBezTo>
                    <a:pt x="567168" y="-256"/>
                    <a:pt x="420435" y="205"/>
                    <a:pt x="273704" y="205"/>
                  </a:cubicBezTo>
                  <a:cubicBezTo>
                    <a:pt x="164808" y="205"/>
                    <a:pt x="65141" y="60190"/>
                    <a:pt x="22230" y="161702"/>
                  </a:cubicBezTo>
                  <a:cubicBezTo>
                    <a:pt x="-8225" y="233684"/>
                    <a:pt x="1466" y="319047"/>
                    <a:pt x="1466" y="395643"/>
                  </a:cubicBezTo>
                  <a:cubicBezTo>
                    <a:pt x="1466" y="472239"/>
                    <a:pt x="-1765" y="537299"/>
                    <a:pt x="1466" y="607897"/>
                  </a:cubicBezTo>
                  <a:cubicBezTo>
                    <a:pt x="7925" y="738017"/>
                    <a:pt x="110821" y="845528"/>
                    <a:pt x="240019" y="858448"/>
                  </a:cubicBezTo>
                  <a:cubicBezTo>
                    <a:pt x="260323" y="860294"/>
                    <a:pt x="281087" y="859832"/>
                    <a:pt x="301851" y="859832"/>
                  </a:cubicBezTo>
                  <a:lnTo>
                    <a:pt x="286623" y="844605"/>
                  </a:lnTo>
                  <a:lnTo>
                    <a:pt x="286623" y="1002873"/>
                  </a:lnTo>
                  <a:cubicBezTo>
                    <a:pt x="286623" y="1015331"/>
                    <a:pt x="299544" y="1020868"/>
                    <a:pt x="309694" y="1015792"/>
                  </a:cubicBezTo>
                  <a:cubicBezTo>
                    <a:pt x="359529" y="992260"/>
                    <a:pt x="409361" y="968727"/>
                    <a:pt x="459194" y="945195"/>
                  </a:cubicBezTo>
                  <a:cubicBezTo>
                    <a:pt x="516871" y="917971"/>
                    <a:pt x="574549" y="885672"/>
                    <a:pt x="634074" y="862601"/>
                  </a:cubicBezTo>
                  <a:cubicBezTo>
                    <a:pt x="658529" y="853372"/>
                    <a:pt x="692211" y="859371"/>
                    <a:pt x="718051" y="859371"/>
                  </a:cubicBezTo>
                  <a:cubicBezTo>
                    <a:pt x="743891" y="859371"/>
                    <a:pt x="737894" y="828917"/>
                    <a:pt x="718051" y="828917"/>
                  </a:cubicBezTo>
                  <a:close/>
                </a:path>
              </a:pathLst>
            </a:custGeom>
            <a:grpFill/>
            <a:ln w="4613" cap="flat">
              <a:noFill/>
              <a:prstDash val="solid"/>
              <a:miter/>
            </a:ln>
          </p:spPr>
          <p:txBody>
            <a:bodyPr rtlCol="0" anchor="ctr"/>
            <a:lstStyle/>
            <a:p>
              <a:endParaRPr lang="en-US">
                <a:solidFill>
                  <a:srgbClr val="000000"/>
                </a:solidFill>
              </a:endParaRPr>
            </a:p>
          </p:txBody>
        </p:sp>
        <p:sp>
          <p:nvSpPr>
            <p:cNvPr id="24" name="Freeform 23">
              <a:extLst>
                <a:ext uri="{FF2B5EF4-FFF2-40B4-BE49-F238E27FC236}">
                  <a16:creationId xmlns:a16="http://schemas.microsoft.com/office/drawing/2014/main" id="{3396048C-3286-300B-57D3-0DAAD3015BA8}"/>
                </a:ext>
              </a:extLst>
            </p:cNvPr>
            <p:cNvSpPr/>
            <p:nvPr/>
          </p:nvSpPr>
          <p:spPr>
            <a:xfrm>
              <a:off x="10105420" y="2866865"/>
              <a:ext cx="30454" cy="207525"/>
            </a:xfrm>
            <a:custGeom>
              <a:avLst/>
              <a:gdLst>
                <a:gd name="connsiteX0" fmla="*/ 0 w 30454"/>
                <a:gd name="connsiteY0" fmla="*/ 14708 h 207525"/>
                <a:gd name="connsiteX1" fmla="*/ 0 w 30454"/>
                <a:gd name="connsiteY1" fmla="*/ 192817 h 207525"/>
                <a:gd name="connsiteX2" fmla="*/ 30454 w 30454"/>
                <a:gd name="connsiteY2" fmla="*/ 192817 h 207525"/>
                <a:gd name="connsiteX3" fmla="*/ 30454 w 30454"/>
                <a:gd name="connsiteY3" fmla="*/ 14708 h 207525"/>
                <a:gd name="connsiteX4" fmla="*/ 0 w 30454"/>
                <a:gd name="connsiteY4" fmla="*/ 14708 h 207525"/>
                <a:gd name="connsiteX5" fmla="*/ 0 w 30454"/>
                <a:gd name="connsiteY5" fmla="*/ 14708 h 2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207525">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grpFill/>
            <a:ln w="4613" cap="flat">
              <a:noFill/>
              <a:prstDash val="solid"/>
              <a:miter/>
            </a:ln>
          </p:spPr>
          <p:txBody>
            <a:bodyPr rtlCol="0" anchor="ctr"/>
            <a:lstStyle/>
            <a:p>
              <a:endParaRPr lang="en-US">
                <a:solidFill>
                  <a:srgbClr val="000000"/>
                </a:solidFill>
              </a:endParaRPr>
            </a:p>
          </p:txBody>
        </p:sp>
        <p:sp>
          <p:nvSpPr>
            <p:cNvPr id="25" name="Freeform 24">
              <a:extLst>
                <a:ext uri="{FF2B5EF4-FFF2-40B4-BE49-F238E27FC236}">
                  <a16:creationId xmlns:a16="http://schemas.microsoft.com/office/drawing/2014/main" id="{B02194C2-DF04-8B8A-BBD2-CEA271E6FC0A}"/>
                </a:ext>
              </a:extLst>
            </p:cNvPr>
            <p:cNvSpPr/>
            <p:nvPr/>
          </p:nvSpPr>
          <p:spPr>
            <a:xfrm>
              <a:off x="10504066" y="2740378"/>
              <a:ext cx="156903" cy="156883"/>
            </a:xfrm>
            <a:custGeom>
              <a:avLst/>
              <a:gdLst>
                <a:gd name="connsiteX0" fmla="*/ 20 w 156903"/>
                <a:gd name="connsiteY0" fmla="*/ 78442 h 156883"/>
                <a:gd name="connsiteX1" fmla="*/ 78462 w 156903"/>
                <a:gd name="connsiteY1" fmla="*/ 156883 h 156883"/>
                <a:gd name="connsiteX2" fmla="*/ 156904 w 156903"/>
                <a:gd name="connsiteY2" fmla="*/ 78442 h 156883"/>
                <a:gd name="connsiteX3" fmla="*/ 78462 w 156903"/>
                <a:gd name="connsiteY3" fmla="*/ 0 h 156883"/>
                <a:gd name="connsiteX4" fmla="*/ 20 w 156903"/>
                <a:gd name="connsiteY4" fmla="*/ 78442 h 156883"/>
                <a:gd name="connsiteX5" fmla="*/ 30475 w 156903"/>
                <a:gd name="connsiteY5" fmla="*/ 78442 h 156883"/>
                <a:gd name="connsiteX6" fmla="*/ 125990 w 156903"/>
                <a:gd name="connsiteY6" fmla="*/ 78442 h 156883"/>
                <a:gd name="connsiteX7" fmla="*/ 30475 w 156903"/>
                <a:gd name="connsiteY7" fmla="*/ 78442 h 156883"/>
                <a:gd name="connsiteX8" fmla="*/ 20 w 156903"/>
                <a:gd name="connsiteY8" fmla="*/ 78442 h 1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03" h="156883">
                  <a:moveTo>
                    <a:pt x="20" y="78442"/>
                  </a:moveTo>
                  <a:cubicBezTo>
                    <a:pt x="2328" y="120892"/>
                    <a:pt x="34165" y="156883"/>
                    <a:pt x="78462" y="156883"/>
                  </a:cubicBezTo>
                  <a:cubicBezTo>
                    <a:pt x="122759" y="156883"/>
                    <a:pt x="156904" y="121354"/>
                    <a:pt x="156904" y="78442"/>
                  </a:cubicBezTo>
                  <a:cubicBezTo>
                    <a:pt x="156904" y="35529"/>
                    <a:pt x="121376" y="0"/>
                    <a:pt x="78462" y="0"/>
                  </a:cubicBezTo>
                  <a:cubicBezTo>
                    <a:pt x="35551" y="0"/>
                    <a:pt x="2328" y="35991"/>
                    <a:pt x="20" y="78442"/>
                  </a:cubicBezTo>
                  <a:cubicBezTo>
                    <a:pt x="-901" y="97821"/>
                    <a:pt x="29551" y="97821"/>
                    <a:pt x="30475" y="78442"/>
                  </a:cubicBezTo>
                  <a:cubicBezTo>
                    <a:pt x="33706" y="17534"/>
                    <a:pt x="125990" y="16611"/>
                    <a:pt x="125990" y="78442"/>
                  </a:cubicBezTo>
                  <a:cubicBezTo>
                    <a:pt x="125990" y="140272"/>
                    <a:pt x="33706" y="139349"/>
                    <a:pt x="30475" y="78442"/>
                  </a:cubicBezTo>
                  <a:cubicBezTo>
                    <a:pt x="29551" y="59062"/>
                    <a:pt x="-901" y="58600"/>
                    <a:pt x="20" y="78442"/>
                  </a:cubicBezTo>
                  <a:close/>
                </a:path>
              </a:pathLst>
            </a:custGeom>
            <a:grpFill/>
            <a:ln w="4613" cap="flat">
              <a:noFill/>
              <a:prstDash val="solid"/>
              <a:miter/>
            </a:ln>
          </p:spPr>
          <p:txBody>
            <a:bodyPr rtlCol="0" anchor="ctr"/>
            <a:lstStyle/>
            <a:p>
              <a:endParaRPr lang="en-US">
                <a:solidFill>
                  <a:srgbClr val="000000"/>
                </a:solidFill>
              </a:endParaRPr>
            </a:p>
          </p:txBody>
        </p:sp>
        <p:sp>
          <p:nvSpPr>
            <p:cNvPr id="26" name="Freeform 25">
              <a:extLst>
                <a:ext uri="{FF2B5EF4-FFF2-40B4-BE49-F238E27FC236}">
                  <a16:creationId xmlns:a16="http://schemas.microsoft.com/office/drawing/2014/main" id="{71AAF748-2264-583F-2246-8C177BE77974}"/>
                </a:ext>
              </a:extLst>
            </p:cNvPr>
            <p:cNvSpPr/>
            <p:nvPr/>
          </p:nvSpPr>
          <p:spPr>
            <a:xfrm>
              <a:off x="10566841" y="2866865"/>
              <a:ext cx="30454" cy="207525"/>
            </a:xfrm>
            <a:custGeom>
              <a:avLst/>
              <a:gdLst>
                <a:gd name="connsiteX0" fmla="*/ 0 w 30454"/>
                <a:gd name="connsiteY0" fmla="*/ 14708 h 207525"/>
                <a:gd name="connsiteX1" fmla="*/ 0 w 30454"/>
                <a:gd name="connsiteY1" fmla="*/ 192817 h 207525"/>
                <a:gd name="connsiteX2" fmla="*/ 30454 w 30454"/>
                <a:gd name="connsiteY2" fmla="*/ 192817 h 207525"/>
                <a:gd name="connsiteX3" fmla="*/ 30454 w 30454"/>
                <a:gd name="connsiteY3" fmla="*/ 14708 h 207525"/>
                <a:gd name="connsiteX4" fmla="*/ 0 w 30454"/>
                <a:gd name="connsiteY4" fmla="*/ 14708 h 207525"/>
                <a:gd name="connsiteX5" fmla="*/ 0 w 30454"/>
                <a:gd name="connsiteY5" fmla="*/ 14708 h 2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207525">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grpFill/>
            <a:ln w="4613" cap="flat">
              <a:noFill/>
              <a:prstDash val="solid"/>
              <a:miter/>
            </a:ln>
          </p:spPr>
          <p:txBody>
            <a:bodyPr rtlCol="0" anchor="ctr"/>
            <a:lstStyle/>
            <a:p>
              <a:endParaRPr lang="en-US">
                <a:solidFill>
                  <a:srgbClr val="000000"/>
                </a:solidFill>
              </a:endParaRPr>
            </a:p>
          </p:txBody>
        </p:sp>
        <p:sp>
          <p:nvSpPr>
            <p:cNvPr id="27" name="Freeform 26">
              <a:extLst>
                <a:ext uri="{FF2B5EF4-FFF2-40B4-BE49-F238E27FC236}">
                  <a16:creationId xmlns:a16="http://schemas.microsoft.com/office/drawing/2014/main" id="{33635E1B-4F6C-0E9F-1132-499FF2AD831E}"/>
                </a:ext>
              </a:extLst>
            </p:cNvPr>
            <p:cNvSpPr/>
            <p:nvPr/>
          </p:nvSpPr>
          <p:spPr>
            <a:xfrm>
              <a:off x="9978118" y="3223896"/>
              <a:ext cx="746802" cy="355954"/>
            </a:xfrm>
            <a:custGeom>
              <a:avLst/>
              <a:gdLst>
                <a:gd name="connsiteX0" fmla="*/ 639940 w 746802"/>
                <a:gd name="connsiteY0" fmla="*/ 323046 h 355954"/>
                <a:gd name="connsiteX1" fmla="*/ 134223 w 746802"/>
                <a:gd name="connsiteY1" fmla="*/ 323046 h 355954"/>
                <a:gd name="connsiteX2" fmla="*/ 100540 w 746802"/>
                <a:gd name="connsiteY2" fmla="*/ 323046 h 355954"/>
                <a:gd name="connsiteX3" fmla="*/ 31327 w 746802"/>
                <a:gd name="connsiteY3" fmla="*/ 236299 h 355954"/>
                <a:gd name="connsiteX4" fmla="*/ 31327 w 746802"/>
                <a:gd name="connsiteY4" fmla="*/ 134325 h 355954"/>
                <a:gd name="connsiteX5" fmla="*/ 68700 w 746802"/>
                <a:gd name="connsiteY5" fmla="*/ 41579 h 355954"/>
                <a:gd name="connsiteX6" fmla="*/ 191900 w 746802"/>
                <a:gd name="connsiteY6" fmla="*/ 31428 h 355954"/>
                <a:gd name="connsiteX7" fmla="*/ 597951 w 746802"/>
                <a:gd name="connsiteY7" fmla="*/ 31428 h 355954"/>
                <a:gd name="connsiteX8" fmla="*/ 639940 w 746802"/>
                <a:gd name="connsiteY8" fmla="*/ 31428 h 355954"/>
                <a:gd name="connsiteX9" fmla="*/ 715613 w 746802"/>
                <a:gd name="connsiteY9" fmla="*/ 118175 h 355954"/>
                <a:gd name="connsiteX10" fmla="*/ 715613 w 746802"/>
                <a:gd name="connsiteY10" fmla="*/ 230762 h 355954"/>
                <a:gd name="connsiteX11" fmla="*/ 710999 w 746802"/>
                <a:gd name="connsiteY11" fmla="*/ 273674 h 355954"/>
                <a:gd name="connsiteX12" fmla="*/ 639940 w 746802"/>
                <a:gd name="connsiteY12" fmla="*/ 323507 h 355954"/>
                <a:gd name="connsiteX13" fmla="*/ 639940 w 746802"/>
                <a:gd name="connsiteY13" fmla="*/ 353961 h 355954"/>
                <a:gd name="connsiteX14" fmla="*/ 744682 w 746802"/>
                <a:gd name="connsiteY14" fmla="*/ 262138 h 355954"/>
                <a:gd name="connsiteX15" fmla="*/ 745605 w 746802"/>
                <a:gd name="connsiteY15" fmla="*/ 170777 h 355954"/>
                <a:gd name="connsiteX16" fmla="*/ 740067 w 746802"/>
                <a:gd name="connsiteY16" fmla="*/ 73417 h 355954"/>
                <a:gd name="connsiteX17" fmla="*/ 639017 w 746802"/>
                <a:gd name="connsiteY17" fmla="*/ 1436 h 355954"/>
                <a:gd name="connsiteX18" fmla="*/ 259268 w 746802"/>
                <a:gd name="connsiteY18" fmla="*/ 1436 h 355954"/>
                <a:gd name="connsiteX19" fmla="*/ 108844 w 746802"/>
                <a:gd name="connsiteY19" fmla="*/ 1436 h 355954"/>
                <a:gd name="connsiteX20" fmla="*/ 13329 w 746802"/>
                <a:gd name="connsiteY20" fmla="*/ 56345 h 355954"/>
                <a:gd name="connsiteX21" fmla="*/ 411 w 746802"/>
                <a:gd name="connsiteY21" fmla="*/ 155089 h 355954"/>
                <a:gd name="connsiteX22" fmla="*/ 411 w 746802"/>
                <a:gd name="connsiteY22" fmla="*/ 247834 h 355954"/>
                <a:gd name="connsiteX23" fmla="*/ 87157 w 746802"/>
                <a:gd name="connsiteY23" fmla="*/ 352115 h 355954"/>
                <a:gd name="connsiteX24" fmla="*/ 217278 w 746802"/>
                <a:gd name="connsiteY24" fmla="*/ 353961 h 355954"/>
                <a:gd name="connsiteX25" fmla="*/ 630712 w 746802"/>
                <a:gd name="connsiteY25" fmla="*/ 353961 h 355954"/>
                <a:gd name="connsiteX26" fmla="*/ 639940 w 746802"/>
                <a:gd name="connsiteY26" fmla="*/ 353961 h 355954"/>
                <a:gd name="connsiteX27" fmla="*/ 639940 w 746802"/>
                <a:gd name="connsiteY27" fmla="*/ 323507 h 35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46802" h="355954">
                  <a:moveTo>
                    <a:pt x="639940" y="323046"/>
                  </a:moveTo>
                  <a:lnTo>
                    <a:pt x="134223" y="323046"/>
                  </a:lnTo>
                  <a:cubicBezTo>
                    <a:pt x="123149" y="323046"/>
                    <a:pt x="111613" y="323969"/>
                    <a:pt x="100540" y="323046"/>
                  </a:cubicBezTo>
                  <a:cubicBezTo>
                    <a:pt x="53474" y="318893"/>
                    <a:pt x="31327" y="279211"/>
                    <a:pt x="31327" y="236299"/>
                  </a:cubicBezTo>
                  <a:lnTo>
                    <a:pt x="31327" y="134325"/>
                  </a:lnTo>
                  <a:cubicBezTo>
                    <a:pt x="31327" y="98334"/>
                    <a:pt x="33172" y="62343"/>
                    <a:pt x="68700" y="41579"/>
                  </a:cubicBezTo>
                  <a:cubicBezTo>
                    <a:pt x="101461" y="22661"/>
                    <a:pt x="155910" y="31428"/>
                    <a:pt x="191900" y="31428"/>
                  </a:cubicBezTo>
                  <a:lnTo>
                    <a:pt x="597951" y="31428"/>
                  </a:lnTo>
                  <a:cubicBezTo>
                    <a:pt x="611793" y="31428"/>
                    <a:pt x="626098" y="30967"/>
                    <a:pt x="639940" y="31428"/>
                  </a:cubicBezTo>
                  <a:cubicBezTo>
                    <a:pt x="689773" y="33274"/>
                    <a:pt x="715613" y="72033"/>
                    <a:pt x="715613" y="118175"/>
                  </a:cubicBezTo>
                  <a:lnTo>
                    <a:pt x="715613" y="230762"/>
                  </a:lnTo>
                  <a:cubicBezTo>
                    <a:pt x="715613" y="245066"/>
                    <a:pt x="716075" y="259831"/>
                    <a:pt x="710999" y="273674"/>
                  </a:cubicBezTo>
                  <a:cubicBezTo>
                    <a:pt x="699925" y="304128"/>
                    <a:pt x="671778" y="322584"/>
                    <a:pt x="639940" y="323507"/>
                  </a:cubicBezTo>
                  <a:cubicBezTo>
                    <a:pt x="620560" y="323969"/>
                    <a:pt x="620098" y="354423"/>
                    <a:pt x="639940" y="353961"/>
                  </a:cubicBezTo>
                  <a:cubicBezTo>
                    <a:pt x="692542" y="352115"/>
                    <a:pt x="737760" y="315202"/>
                    <a:pt x="744682" y="262138"/>
                  </a:cubicBezTo>
                  <a:cubicBezTo>
                    <a:pt x="748836" y="232146"/>
                    <a:pt x="745605" y="200769"/>
                    <a:pt x="745605" y="170777"/>
                  </a:cubicBezTo>
                  <a:cubicBezTo>
                    <a:pt x="745605" y="140785"/>
                    <a:pt x="750220" y="103409"/>
                    <a:pt x="740067" y="73417"/>
                  </a:cubicBezTo>
                  <a:cubicBezTo>
                    <a:pt x="725303" y="29582"/>
                    <a:pt x="684697" y="2358"/>
                    <a:pt x="639017" y="1436"/>
                  </a:cubicBezTo>
                  <a:cubicBezTo>
                    <a:pt x="512588" y="-1794"/>
                    <a:pt x="385697" y="1436"/>
                    <a:pt x="259268" y="1436"/>
                  </a:cubicBezTo>
                  <a:cubicBezTo>
                    <a:pt x="132839" y="1436"/>
                    <a:pt x="159139" y="513"/>
                    <a:pt x="108844" y="1436"/>
                  </a:cubicBezTo>
                  <a:cubicBezTo>
                    <a:pt x="69162" y="2358"/>
                    <a:pt x="32710" y="21277"/>
                    <a:pt x="13329" y="56345"/>
                  </a:cubicBezTo>
                  <a:cubicBezTo>
                    <a:pt x="-3280" y="86798"/>
                    <a:pt x="411" y="121866"/>
                    <a:pt x="411" y="155089"/>
                  </a:cubicBezTo>
                  <a:cubicBezTo>
                    <a:pt x="411" y="188311"/>
                    <a:pt x="-513" y="216919"/>
                    <a:pt x="411" y="247834"/>
                  </a:cubicBezTo>
                  <a:cubicBezTo>
                    <a:pt x="1794" y="298129"/>
                    <a:pt x="36400" y="342887"/>
                    <a:pt x="87157" y="352115"/>
                  </a:cubicBezTo>
                  <a:cubicBezTo>
                    <a:pt x="128685" y="359498"/>
                    <a:pt x="175289" y="353961"/>
                    <a:pt x="217278" y="353961"/>
                  </a:cubicBezTo>
                  <a:cubicBezTo>
                    <a:pt x="355243" y="353961"/>
                    <a:pt x="492748" y="355807"/>
                    <a:pt x="630712" y="353961"/>
                  </a:cubicBezTo>
                  <a:cubicBezTo>
                    <a:pt x="633941" y="353961"/>
                    <a:pt x="636710" y="353961"/>
                    <a:pt x="639940" y="353961"/>
                  </a:cubicBezTo>
                  <a:cubicBezTo>
                    <a:pt x="659319" y="353961"/>
                    <a:pt x="659781" y="323507"/>
                    <a:pt x="639940" y="323507"/>
                  </a:cubicBezTo>
                  <a:close/>
                </a:path>
              </a:pathLst>
            </a:custGeom>
            <a:grpFill/>
            <a:ln w="4613" cap="flat">
              <a:noFill/>
              <a:prstDash val="solid"/>
              <a:miter/>
            </a:ln>
          </p:spPr>
          <p:txBody>
            <a:bodyPr rtlCol="0" anchor="ctr"/>
            <a:lstStyle/>
            <a:p>
              <a:endParaRPr lang="en-US">
                <a:solidFill>
                  <a:srgbClr val="000000"/>
                </a:solidFill>
              </a:endParaRPr>
            </a:p>
          </p:txBody>
        </p:sp>
      </p:grpSp>
      <p:cxnSp>
        <p:nvCxnSpPr>
          <p:cNvPr id="28" name="Straight Connector 27">
            <a:extLst>
              <a:ext uri="{FF2B5EF4-FFF2-40B4-BE49-F238E27FC236}">
                <a16:creationId xmlns:a16="http://schemas.microsoft.com/office/drawing/2014/main" id="{51F28A69-3999-67A3-7AA4-4932D7C4FB9A}"/>
              </a:ext>
            </a:extLst>
          </p:cNvPr>
          <p:cNvCxnSpPr>
            <a:cxnSpLocks/>
          </p:cNvCxnSpPr>
          <p:nvPr/>
        </p:nvCxnSpPr>
        <p:spPr>
          <a:xfrm>
            <a:off x="0" y="979211"/>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Text Placeholder 11">
            <a:extLst>
              <a:ext uri="{FF2B5EF4-FFF2-40B4-BE49-F238E27FC236}">
                <a16:creationId xmlns:a16="http://schemas.microsoft.com/office/drawing/2014/main" id="{02D21AF3-3C69-F579-9793-A3CAB741EA1B}"/>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Yansıma ve Tartışma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28C3429C-1604-C099-A36F-EAC39D07D817}"/>
              </a:ext>
            </a:extLst>
          </p:cNvPr>
          <p:cNvSpPr txBox="1"/>
          <p:nvPr/>
        </p:nvSpPr>
        <p:spPr>
          <a:xfrm>
            <a:off x="567180" y="1373089"/>
            <a:ext cx="3493667" cy="3200876"/>
          </a:xfrm>
          <a:prstGeom prst="rect">
            <a:avLst/>
          </a:prstGeom>
          <a:noFill/>
        </p:spPr>
        <p:txBody>
          <a:bodyPr wrap="square">
            <a:spAutoFit/>
          </a:bodyPr>
          <a:lstStyle/>
          <a:p>
            <a:r>
              <a:rPr lang="en-US" sz="2000" b="1" dirty="0">
                <a:solidFill>
                  <a:srgbClr val="0289AE"/>
                </a:solidFill>
                <a:cs typeface="Times New Roman" panose="02020603050405020304" pitchFamily="18" charset="0"/>
              </a:rPr>
              <a:t>Deneyiminizde AI</a:t>
            </a:r>
          </a:p>
          <a:p>
            <a:endParaRPr lang="en-US" sz="2000" b="1" dirty="0">
              <a:solidFill>
                <a:srgbClr val="0289AE"/>
              </a:solidFill>
              <a:cs typeface="Times New Roman" panose="02020603050405020304" pitchFamily="18" charset="0"/>
            </a:endParaRPr>
          </a:p>
          <a:p>
            <a:pPr>
              <a:buClr>
                <a:srgbClr val="62A844"/>
              </a:buClr>
            </a:pPr>
            <a:r>
              <a:rPr lang="tr-TR" b="1" noProof="1">
                <a:solidFill>
                  <a:srgbClr val="000000"/>
                </a:solidFill>
                <a:cs typeface="Times New Roman" panose="02020603050405020304" pitchFamily="18" charset="0"/>
              </a:rPr>
              <a:t>Konaklama sektöründe AI ile yaşadığınız son bir deneyimi düşünün:</a:t>
            </a:r>
          </a:p>
          <a:p>
            <a:pPr>
              <a:buClr>
                <a:srgbClr val="62A844"/>
              </a:buClr>
            </a:pPr>
            <a:endParaRPr lang="en-US" b="1" dirty="0">
              <a:solidFill>
                <a:srgbClr val="000000"/>
              </a:solidFill>
              <a:cs typeface="Times New Roman" panose="02020603050405020304" pitchFamily="18" charset="0"/>
            </a:endParaRP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Rezervasyon için chatbot mu? </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Dijital check-in?</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Dinamik fiyatlandırma? </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Otomatik mesajlar?</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32" name="TextBox 31">
            <a:extLst>
              <a:ext uri="{FF2B5EF4-FFF2-40B4-BE49-F238E27FC236}">
                <a16:creationId xmlns:a16="http://schemas.microsoft.com/office/drawing/2014/main" id="{C70A357E-4748-4A7D-17CB-92AE646420E6}"/>
              </a:ext>
            </a:extLst>
          </p:cNvPr>
          <p:cNvSpPr txBox="1"/>
          <p:nvPr/>
        </p:nvSpPr>
        <p:spPr>
          <a:xfrm>
            <a:off x="609163" y="4807784"/>
            <a:ext cx="6099858" cy="461665"/>
          </a:xfrm>
          <a:prstGeom prst="rect">
            <a:avLst/>
          </a:prstGeom>
          <a:noFill/>
        </p:spPr>
        <p:txBody>
          <a:bodyPr wrap="square">
            <a:spAutoFit/>
          </a:bodyPr>
          <a:lstStyle/>
          <a:p>
            <a:r>
              <a:rPr lang="en-US" sz="2400" b="1" dirty="0">
                <a:solidFill>
                  <a:srgbClr val="62A844"/>
                </a:solidFill>
                <a:cs typeface="Times New Roman" panose="02020603050405020304" pitchFamily="18" charset="0"/>
              </a:rPr>
              <a:t>3 Boyutlu Düşünün:</a:t>
            </a:r>
            <a:endParaRPr lang="en-US" sz="2400" dirty="0">
              <a:solidFill>
                <a:srgbClr val="62A844"/>
              </a:solidFill>
            </a:endParaRPr>
          </a:p>
        </p:txBody>
      </p:sp>
      <p:sp>
        <p:nvSpPr>
          <p:cNvPr id="34" name="TextBox 33">
            <a:extLst>
              <a:ext uri="{FF2B5EF4-FFF2-40B4-BE49-F238E27FC236}">
                <a16:creationId xmlns:a16="http://schemas.microsoft.com/office/drawing/2014/main" id="{8F7A18F4-F3B3-6361-5107-E13877081D61}"/>
              </a:ext>
            </a:extLst>
          </p:cNvPr>
          <p:cNvSpPr txBox="1"/>
          <p:nvPr/>
        </p:nvSpPr>
        <p:spPr>
          <a:xfrm>
            <a:off x="609163" y="5313436"/>
            <a:ext cx="4819888" cy="1107996"/>
          </a:xfrm>
          <a:prstGeom prst="rect">
            <a:avLst/>
          </a:prstGeom>
          <a:noFill/>
        </p:spPr>
        <p:txBody>
          <a:bodyPr wrap="square">
            <a:spAutoFit/>
          </a:bodyPr>
          <a:lstStyle/>
          <a:p>
            <a:r>
              <a:rPr lang="en-US" sz="2200" b="1" dirty="0">
                <a:solidFill>
                  <a:srgbClr val="000000"/>
                </a:solidFill>
                <a:cs typeface="Times New Roman" panose="02020603050405020304" pitchFamily="18" charset="0"/>
              </a:rPr>
              <a:t>Paylaşmaya hazırlanın: </a:t>
            </a:r>
            <a:r>
              <a:rPr lang="en-US" sz="2200" i="1" dirty="0">
                <a:solidFill>
                  <a:srgbClr val="000000"/>
                </a:solidFill>
                <a:cs typeface="Times New Roman" panose="02020603050405020304" pitchFamily="18" charset="0"/>
              </a:rPr>
              <a:t>Küçük gruplar halinde: Hangi görevler insan tarafından yürütülmeye devam etmelidir?</a:t>
            </a:r>
            <a:endParaRPr lang="en-US" sz="2200" dirty="0">
              <a:solidFill>
                <a:srgbClr val="000000"/>
              </a:solidFill>
              <a:cs typeface="Times New Roman" panose="02020603050405020304" pitchFamily="18" charset="0"/>
            </a:endParaRPr>
          </a:p>
        </p:txBody>
      </p:sp>
      <p:sp>
        <p:nvSpPr>
          <p:cNvPr id="36" name="Freeform 35">
            <a:extLst>
              <a:ext uri="{FF2B5EF4-FFF2-40B4-BE49-F238E27FC236}">
                <a16:creationId xmlns:a16="http://schemas.microsoft.com/office/drawing/2014/main" id="{B6072599-0AC6-9441-2EA3-9D6CC6FB51EC}"/>
              </a:ext>
            </a:extLst>
          </p:cNvPr>
          <p:cNvSpPr/>
          <p:nvPr/>
        </p:nvSpPr>
        <p:spPr>
          <a:xfrm rot="8833389" flipH="1">
            <a:off x="3928998" y="4427401"/>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582678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3BD3-AE21-0859-49A5-452627696CF1}"/>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A00F2F8E-0578-5250-3B12-485F8076F889}"/>
              </a:ext>
            </a:extLst>
          </p:cNvPr>
          <p:cNvGrpSpPr/>
          <p:nvPr/>
        </p:nvGrpSpPr>
        <p:grpSpPr>
          <a:xfrm>
            <a:off x="4696982" y="386543"/>
            <a:ext cx="6970299" cy="6049273"/>
            <a:chOff x="9515475" y="838200"/>
            <a:chExt cx="12748575" cy="12065000"/>
          </a:xfrm>
        </p:grpSpPr>
        <p:sp>
          <p:nvSpPr>
            <p:cNvPr id="19" name="Oval 10">
              <a:extLst>
                <a:ext uri="{FF2B5EF4-FFF2-40B4-BE49-F238E27FC236}">
                  <a16:creationId xmlns:a16="http://schemas.microsoft.com/office/drawing/2014/main" id="{D1F89838-16FC-28C0-52DE-EDDA6A01E90B}"/>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8C99E4A9-3F1E-6B59-901B-B0AE4EAA3EC3}"/>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36BA5088-3C9D-A0DF-AAD6-69BF512894C6}"/>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21EBAA0F-C7AE-63C0-02E7-4F20F6612FE0}"/>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BE588952-B95D-E893-2BFC-2EC1DB7DD23F}"/>
                </a:ext>
              </a:extLst>
            </p:cNvPr>
            <p:cNvCxnSpPr>
              <a:cxnSpLocks/>
            </p:cNvCxnSpPr>
            <p:nvPr/>
          </p:nvCxnSpPr>
          <p:spPr>
            <a:xfrm>
              <a:off x="12768265" y="10398917"/>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9E46C2E9-9D0A-50A2-F80E-7DD1A6F6787C}"/>
                </a:ext>
              </a:extLst>
            </p:cNvPr>
            <p:cNvCxnSpPr>
              <a:cxnSpLocks/>
            </p:cNvCxnSpPr>
            <p:nvPr/>
          </p:nvCxnSpPr>
          <p:spPr>
            <a:xfrm>
              <a:off x="14004343" y="2348708"/>
              <a:ext cx="8259707"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A82FCCD6-3DA6-4B37-F0CF-CC42A0A46AA9}"/>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12BF177F-3695-D40A-FE07-FFDF587FD7F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6386CA28-0B1C-6C01-AE65-14166270D62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F4E1248-493E-6EBE-F80E-28AD45F0F579}"/>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975E7439-27F8-1C5E-7869-27996BBEFE79}"/>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1568FFE4-D588-850C-678F-33CAF760424E}"/>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130EAC64-B5F3-AF16-2499-275498DA7C13}"/>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CF352C59-7732-A110-3CBB-E62D8059775F}"/>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064FC29C-C8F9-5593-B751-5642ECA22721}"/>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7BE28405-5ECE-1EFD-DAB3-16B5D3B5DA20}"/>
              </a:ext>
            </a:extLst>
          </p:cNvPr>
          <p:cNvSpPr txBox="1">
            <a:spLocks/>
          </p:cNvSpPr>
          <p:nvPr/>
        </p:nvSpPr>
        <p:spPr>
          <a:xfrm>
            <a:off x="221421" y="390372"/>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gn="ctr">
              <a:lnSpc>
                <a:spcPts val="3520"/>
              </a:lnSpc>
              <a:spcBef>
                <a:spcPts val="0"/>
              </a:spcBef>
              <a:buNone/>
            </a:pPr>
            <a:br>
              <a:rPr lang="en-US" sz="3400" b="1" dirty="0">
                <a:solidFill>
                  <a:srgbClr val="262626"/>
                </a:solidFill>
                <a:cs typeface="Times New Roman" panose="02020603050405020304" pitchFamily="18" charset="0"/>
              </a:rPr>
            </a:br>
            <a:r>
              <a:rPr lang="en-US" sz="3400" b="1" dirty="0">
                <a:solidFill>
                  <a:srgbClr val="262626"/>
                </a:solidFill>
                <a:cs typeface="Times New Roman" panose="02020603050405020304" pitchFamily="18" charset="0"/>
              </a:rPr>
              <a:t>3 adımlı Grup Etkinliği: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6D0444F0-118C-539B-F358-DF739418E7D2}"/>
              </a:ext>
            </a:extLst>
          </p:cNvPr>
          <p:cNvCxnSpPr>
            <a:cxnSpLocks/>
          </p:cNvCxnSpPr>
          <p:nvPr/>
        </p:nvCxnSpPr>
        <p:spPr>
          <a:xfrm>
            <a:off x="-27709" y="1679112"/>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90DF6E0A-036C-C59C-1B51-D1F045362CB2}"/>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233C6E8E-C081-BA41-2245-1F4FEB7AAD42}"/>
              </a:ext>
            </a:extLst>
          </p:cNvPr>
          <p:cNvSpPr txBox="1"/>
          <p:nvPr/>
        </p:nvSpPr>
        <p:spPr>
          <a:xfrm>
            <a:off x="7463094" y="5296516"/>
            <a:ext cx="4204187" cy="923330"/>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buNone/>
            </a:pPr>
            <a:r>
              <a:rPr lang="tr-TR" sz="1800" noProof="1">
                <a:solidFill>
                  <a:srgbClr val="000000"/>
                </a:solidFill>
                <a:latin typeface="Calibri" panose="020F0502020204030204" pitchFamily="34" charset="0"/>
                <a:cs typeface="Calibri" panose="020F0502020204030204" pitchFamily="34" charset="0"/>
              </a:rPr>
              <a:t>Örneğinizi özetleyin + dijital araçlarla insan hizmetini dengeleme konusunda öğrendiğiniz </a:t>
            </a:r>
            <a:r>
              <a:rPr lang="tr-TR" sz="1800" b="1" noProof="1">
                <a:solidFill>
                  <a:srgbClr val="000000"/>
                </a:solidFill>
                <a:latin typeface="Calibri" panose="020F0502020204030204" pitchFamily="34" charset="0"/>
                <a:cs typeface="Calibri" panose="020F0502020204030204" pitchFamily="34" charset="0"/>
              </a:rPr>
              <a:t>bir önemli dersi paylaşın</a:t>
            </a:r>
          </a:p>
        </p:txBody>
      </p:sp>
      <p:sp>
        <p:nvSpPr>
          <p:cNvPr id="11" name="TextBox 36">
            <a:extLst>
              <a:ext uri="{FF2B5EF4-FFF2-40B4-BE49-F238E27FC236}">
                <a16:creationId xmlns:a16="http://schemas.microsoft.com/office/drawing/2014/main" id="{77D784B3-FBF9-CAA5-E849-526CD70C616B}"/>
              </a:ext>
            </a:extLst>
          </p:cNvPr>
          <p:cNvSpPr txBox="1"/>
          <p:nvPr/>
        </p:nvSpPr>
        <p:spPr>
          <a:xfrm>
            <a:off x="7463094" y="1198646"/>
            <a:ext cx="3694902"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en-US" sz="1800" dirty="0">
                <a:solidFill>
                  <a:srgbClr val="000000"/>
                </a:solidFill>
                <a:latin typeface="Calibri" panose="020F0502020204030204" pitchFamily="34" charset="0"/>
                <a:cs typeface="Calibri" panose="020F0502020204030204" pitchFamily="34" charset="0"/>
              </a:rPr>
              <a:t>AI örneklerini karşılaştırın. Hangi görevler otomasyona, hangileri insan dokunuşuna uygundur?</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0289AE"/>
                </a:solidFill>
                <a:latin typeface="Calibri" panose="020F0502020204030204" pitchFamily="34" charset="0"/>
                <a:cs typeface="Calibri" panose="020F0502020204030204" pitchFamily="34" charset="0"/>
              </a:rPr>
              <a:t>→ </a:t>
            </a:r>
            <a:r>
              <a:rPr lang="en-US" sz="1800" dirty="0">
                <a:solidFill>
                  <a:srgbClr val="000000"/>
                </a:solidFill>
                <a:latin typeface="Calibri" panose="020F0502020204030204" pitchFamily="34" charset="0"/>
                <a:cs typeface="Calibri" panose="020F0502020204030204" pitchFamily="34" charset="0"/>
              </a:rPr>
              <a:t>Sorumlu AI kullanımı için 3 ilke üzerinde anlaşın</a:t>
            </a:r>
          </a:p>
        </p:txBody>
      </p:sp>
      <p:sp>
        <p:nvSpPr>
          <p:cNvPr id="12" name="TextBox 37">
            <a:extLst>
              <a:ext uri="{FF2B5EF4-FFF2-40B4-BE49-F238E27FC236}">
                <a16:creationId xmlns:a16="http://schemas.microsoft.com/office/drawing/2014/main" id="{73C37FBC-FD8F-0779-043E-C1D11E26C41C}"/>
              </a:ext>
            </a:extLst>
          </p:cNvPr>
          <p:cNvSpPr txBox="1"/>
          <p:nvPr/>
        </p:nvSpPr>
        <p:spPr>
          <a:xfrm>
            <a:off x="7463093" y="3259994"/>
            <a:ext cx="431098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Clr>
                <a:srgbClr val="62A844"/>
              </a:buClr>
              <a:buNone/>
            </a:pPr>
            <a:r>
              <a:rPr lang="en-US" sz="1800" dirty="0">
                <a:solidFill>
                  <a:srgbClr val="000000"/>
                </a:solidFill>
                <a:latin typeface="Calibri" panose="020F0502020204030204" pitchFamily="34" charset="0"/>
                <a:cs typeface="Calibri" panose="020F0502020204030204" pitchFamily="34" charset="0"/>
              </a:rPr>
              <a:t>Test etmek için </a:t>
            </a:r>
            <a:r>
              <a:rPr lang="en-US" sz="1800" b="1" dirty="0">
                <a:solidFill>
                  <a:srgbClr val="000000"/>
                </a:solidFill>
                <a:latin typeface="Calibri" panose="020F0502020204030204" pitchFamily="34" charset="0"/>
                <a:cs typeface="Calibri" panose="020F0502020204030204" pitchFamily="34" charset="0"/>
              </a:rPr>
              <a:t>küçük ve gerçekçi bir değişiklik </a:t>
            </a:r>
            <a:r>
              <a:rPr lang="en-US" sz="1800" dirty="0">
                <a:solidFill>
                  <a:srgbClr val="000000"/>
                </a:solidFill>
                <a:latin typeface="Calibri" panose="020F0502020204030204" pitchFamily="34" charset="0"/>
                <a:cs typeface="Calibri" panose="020F0502020204030204" pitchFamily="34" charset="0"/>
              </a:rPr>
              <a:t>seçin:</a:t>
            </a:r>
          </a:p>
          <a:p>
            <a:pPr>
              <a:buClr>
                <a:srgbClr val="62A844"/>
              </a:buClr>
            </a:pPr>
            <a:r>
              <a:rPr lang="en-US" sz="1800" dirty="0">
                <a:solidFill>
                  <a:srgbClr val="000000"/>
                </a:solidFill>
                <a:latin typeface="Calibri" panose="020F0502020204030204" pitchFamily="34" charset="0"/>
                <a:cs typeface="Calibri" panose="020F0502020204030204" pitchFamily="34" charset="0"/>
              </a:rPr>
              <a:t>Chatbot devri iyileştirmesi</a:t>
            </a:r>
          </a:p>
          <a:p>
            <a:pPr>
              <a:buClr>
                <a:srgbClr val="62A844"/>
              </a:buClr>
            </a:pPr>
            <a:r>
              <a:rPr lang="en-US" sz="1800" dirty="0">
                <a:solidFill>
                  <a:srgbClr val="000000"/>
                </a:solidFill>
                <a:latin typeface="Calibri" panose="020F0502020204030204" pitchFamily="34" charset="0"/>
                <a:cs typeface="Calibri" panose="020F0502020204030204" pitchFamily="34" charset="0"/>
              </a:rPr>
              <a:t>Daha samimi otomatik mesajlar</a:t>
            </a:r>
          </a:p>
          <a:p>
            <a:pPr>
              <a:buClr>
                <a:srgbClr val="62A844"/>
              </a:buClr>
            </a:pPr>
            <a:r>
              <a:rPr lang="en-US" sz="1800" dirty="0">
                <a:solidFill>
                  <a:srgbClr val="000000"/>
                </a:solidFill>
                <a:latin typeface="Calibri" panose="020F0502020204030204" pitchFamily="34" charset="0"/>
                <a:cs typeface="Calibri" panose="020F0502020204030204" pitchFamily="34" charset="0"/>
              </a:rPr>
              <a:t>Daha net veri kullanım şeffaflığı</a:t>
            </a:r>
          </a:p>
        </p:txBody>
      </p:sp>
      <p:sp>
        <p:nvSpPr>
          <p:cNvPr id="5" name="TextBox 35">
            <a:extLst>
              <a:ext uri="{FF2B5EF4-FFF2-40B4-BE49-F238E27FC236}">
                <a16:creationId xmlns:a16="http://schemas.microsoft.com/office/drawing/2014/main" id="{C38BCE6F-A556-3410-65E7-CF90FD6435BC}"/>
              </a:ext>
            </a:extLst>
          </p:cNvPr>
          <p:cNvSpPr txBox="1"/>
          <p:nvPr/>
        </p:nvSpPr>
        <p:spPr>
          <a:xfrm>
            <a:off x="7463094" y="2672694"/>
            <a:ext cx="3694902" cy="514115"/>
          </a:xfrm>
          <a:prstGeom prst="rect">
            <a:avLst/>
          </a:prstGeom>
          <a:noFill/>
        </p:spPr>
        <p:txBody>
          <a:bodyPr wrap="square">
            <a:spAutoFit/>
          </a:bodyPr>
          <a:lstStyle/>
          <a:p>
            <a:pPr>
              <a:lnSpc>
                <a:spcPts val="338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İçgörülerinizi uygulayın</a:t>
            </a:r>
          </a:p>
        </p:txBody>
      </p:sp>
      <p:sp>
        <p:nvSpPr>
          <p:cNvPr id="6" name="TextBox 38">
            <a:extLst>
              <a:ext uri="{FF2B5EF4-FFF2-40B4-BE49-F238E27FC236}">
                <a16:creationId xmlns:a16="http://schemas.microsoft.com/office/drawing/2014/main" id="{81B3B9AD-9882-E8B1-CC31-14214640958E}"/>
              </a:ext>
            </a:extLst>
          </p:cNvPr>
          <p:cNvSpPr txBox="1"/>
          <p:nvPr/>
        </p:nvSpPr>
        <p:spPr>
          <a:xfrm>
            <a:off x="7463093" y="609471"/>
            <a:ext cx="3374899" cy="514115"/>
          </a:xfrm>
          <a:prstGeom prst="rect">
            <a:avLst/>
          </a:prstGeom>
          <a:noFill/>
        </p:spPr>
        <p:txBody>
          <a:bodyPr wrap="square">
            <a:spAutoFit/>
          </a:bodyPr>
          <a:lstStyle/>
          <a:p>
            <a:pPr>
              <a:lnSpc>
                <a:spcPts val="3380"/>
              </a:lnSpc>
              <a:defRPr/>
            </a:pPr>
            <a:r>
              <a:rPr lang="tr-TR" sz="2600" b="1" noProof="1">
                <a:solidFill>
                  <a:srgbClr val="0289AE"/>
                </a:solidFill>
                <a:latin typeface="Calibri" panose="020F0502020204030204" pitchFamily="34" charset="0"/>
                <a:ea typeface="Roboto Cn" pitchFamily="2" charset="0"/>
                <a:cs typeface="Calibri" panose="020F0502020204030204" pitchFamily="34" charset="0"/>
              </a:rPr>
              <a:t>Paylaşın ve özetleyin</a:t>
            </a:r>
          </a:p>
        </p:txBody>
      </p:sp>
      <p:sp>
        <p:nvSpPr>
          <p:cNvPr id="15" name="TextBox 39">
            <a:extLst>
              <a:ext uri="{FF2B5EF4-FFF2-40B4-BE49-F238E27FC236}">
                <a16:creationId xmlns:a16="http://schemas.microsoft.com/office/drawing/2014/main" id="{650C8EC0-8B38-DC9E-E68D-70CF11F6F8D8}"/>
              </a:ext>
            </a:extLst>
          </p:cNvPr>
          <p:cNvSpPr txBox="1"/>
          <p:nvPr/>
        </p:nvSpPr>
        <p:spPr>
          <a:xfrm>
            <a:off x="7463093" y="4652237"/>
            <a:ext cx="3987757" cy="514115"/>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Öğrenmenin Kanıtı</a:t>
            </a:r>
          </a:p>
        </p:txBody>
      </p:sp>
      <p:sp>
        <p:nvSpPr>
          <p:cNvPr id="16" name="TextBox 6">
            <a:extLst>
              <a:ext uri="{FF2B5EF4-FFF2-40B4-BE49-F238E27FC236}">
                <a16:creationId xmlns:a16="http://schemas.microsoft.com/office/drawing/2014/main" id="{EC136C7B-C48C-09A9-9F1E-814AA421FBE0}"/>
              </a:ext>
            </a:extLst>
          </p:cNvPr>
          <p:cNvSpPr txBox="1"/>
          <p:nvPr/>
        </p:nvSpPr>
        <p:spPr>
          <a:xfrm>
            <a:off x="198338" y="2747092"/>
            <a:ext cx="3420639" cy="1785104"/>
          </a:xfrm>
          <a:prstGeom prst="rect">
            <a:avLst/>
          </a:prstGeom>
          <a:noFill/>
        </p:spPr>
        <p:txBody>
          <a:bodyPr wrap="square" lIns="91440" tIns="45720" rIns="91440" bIns="45720" rtlCol="0" anchor="t">
            <a:spAutoFit/>
          </a:bodyPr>
          <a:lstStyle/>
          <a:p>
            <a:pPr>
              <a:buClr>
                <a:srgbClr val="62A844"/>
              </a:buClr>
            </a:pPr>
            <a:r>
              <a:rPr lang="tr-TR" sz="2000" b="1" noProof="1">
                <a:solidFill>
                  <a:srgbClr val="0289AE"/>
                </a:solidFill>
                <a:cs typeface="Times New Roman" panose="02020603050405020304" pitchFamily="18" charset="0"/>
              </a:rPr>
              <a:t>Başarıyı Ölçün:</a:t>
            </a:r>
            <a:br>
              <a:rPr lang="tr-TR" noProof="1">
                <a:solidFill>
                  <a:srgbClr val="000000"/>
                </a:solidFill>
              </a:rPr>
            </a:br>
            <a:r>
              <a:rPr lang="tr-TR" i="1" noProof="1">
                <a:solidFill>
                  <a:srgbClr val="000000"/>
                </a:solidFill>
                <a:cs typeface="Times New Roman" panose="02020603050405020304" pitchFamily="18" charset="0"/>
              </a:rPr>
              <a:t>Bunun işe yaradığını nasıl anlayacaksınız?</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Daha hızlı yanıtlar </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Daha iyi misafir yorumları </a:t>
            </a:r>
          </a:p>
          <a:p>
            <a:pPr marL="285750" indent="-285750">
              <a:buClr>
                <a:srgbClr val="62A844"/>
              </a:buClr>
              <a:buFont typeface="Arial" panose="020B0604020202020204" pitchFamily="34" charset="0"/>
              <a:buChar char="•"/>
            </a:pPr>
            <a:r>
              <a:rPr lang="tr-TR" noProof="1">
                <a:solidFill>
                  <a:srgbClr val="000000"/>
                </a:solidFill>
                <a:cs typeface="Times New Roman" panose="02020603050405020304" pitchFamily="18" charset="0"/>
              </a:rPr>
              <a:t>Personelin özgüveninin artması</a:t>
            </a:r>
          </a:p>
        </p:txBody>
      </p:sp>
      <p:sp>
        <p:nvSpPr>
          <p:cNvPr id="7" name="Freeform 6">
            <a:extLst>
              <a:ext uri="{FF2B5EF4-FFF2-40B4-BE49-F238E27FC236}">
                <a16:creationId xmlns:a16="http://schemas.microsoft.com/office/drawing/2014/main" id="{11A3862F-B7FF-AF79-1BA9-615216CAB6AD}"/>
              </a:ext>
            </a:extLst>
          </p:cNvPr>
          <p:cNvSpPr/>
          <p:nvPr/>
        </p:nvSpPr>
        <p:spPr>
          <a:xfrm rot="369013">
            <a:off x="3233385" y="3301450"/>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862244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61253-69EE-6F29-A5A8-0601016F7721}"/>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BFF09D9D-978A-DEB3-6229-2E616F575C51}"/>
              </a:ext>
            </a:extLst>
          </p:cNvPr>
          <p:cNvSpPr/>
          <p:nvPr/>
        </p:nvSpPr>
        <p:spPr>
          <a:xfrm flipH="1">
            <a:off x="688773" y="1069584"/>
            <a:ext cx="3154420" cy="1439240"/>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AI = Pratik Bir Araç: </a:t>
            </a:r>
            <a:r>
              <a:rPr lang="en-US" sz="2000" dirty="0">
                <a:solidFill>
                  <a:srgbClr val="262626"/>
                </a:solidFill>
                <a:cs typeface="Segoe UI Light" panose="020B0502040204020203" pitchFamily="34" charset="0"/>
              </a:rPr>
              <a:t>İnsan benzeri görevlerde yardımcı olmak için verilerden öğrenen dijital sistemler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6D9A355-4501-129A-594D-B0CF4E7E02CA}"/>
              </a:ext>
            </a:extLst>
          </p:cNvPr>
          <p:cNvSpPr/>
          <p:nvPr/>
        </p:nvSpPr>
        <p:spPr>
          <a:xfrm flipH="1">
            <a:off x="548489" y="3046327"/>
            <a:ext cx="3749139" cy="1977849"/>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Gerçek Faydalar Sağlar</a:t>
            </a:r>
            <a:br>
              <a:rPr lang="en-US" sz="2000" b="1" dirty="0">
                <a:solidFill>
                  <a:srgbClr val="262626"/>
                </a:solidFill>
                <a:cs typeface="Segoe UI Light" panose="020B0502040204020203" pitchFamily="34" charset="0"/>
              </a:rPr>
            </a:br>
            <a:r>
              <a:rPr lang="en-US" sz="2000" b="1" dirty="0">
                <a:solidFill>
                  <a:srgbClr val="262626"/>
                </a:solidFill>
                <a:cs typeface="Segoe UI Light" panose="020B0502040204020203" pitchFamily="34" charset="0"/>
              </a:rPr>
              <a:t>Zaman tasarrufu sağlar: </a:t>
            </a:r>
            <a:r>
              <a:rPr lang="en-US" sz="2000" dirty="0">
                <a:solidFill>
                  <a:srgbClr val="262626"/>
                </a:solidFill>
                <a:cs typeface="Segoe UI Light" panose="020B0502040204020203" pitchFamily="34" charset="0"/>
              </a:rPr>
              <a:t>(rutin işlerde %76), enerji tasarrufu sağlar (~%20), hizmeti iyileştirir </a:t>
            </a:r>
            <a:r>
              <a:rPr lang="en-US" i="1" dirty="0">
                <a:solidFill>
                  <a:srgbClr val="262626"/>
                </a:solidFill>
                <a:cs typeface="Segoe UI Light" panose="020B0502040204020203" pitchFamily="34" charset="0"/>
              </a:rPr>
              <a:t>(</a:t>
            </a:r>
            <a:r>
              <a:rPr lang="en-US" i="1" dirty="0" err="1">
                <a:solidFill>
                  <a:srgbClr val="262626"/>
                </a:solidFill>
                <a:cs typeface="Segoe UI Light" panose="020B0502040204020203" pitchFamily="34" charset="0"/>
              </a:rPr>
              <a:t>EcoSmart </a:t>
            </a:r>
            <a:r>
              <a:rPr lang="en-US" i="1" dirty="0">
                <a:solidFill>
                  <a:srgbClr val="262626"/>
                </a:solidFill>
                <a:cs typeface="Segoe UI Light" panose="020B0502040204020203" pitchFamily="34" charset="0"/>
              </a:rPr>
              <a:t>Project Research, 2024'te yayınlanan sektör araştırmaları)</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00801C1-8FBE-8170-AC6A-01D80F22B9C2}"/>
              </a:ext>
            </a:extLst>
          </p:cNvPr>
          <p:cNvSpPr/>
          <p:nvPr/>
        </p:nvSpPr>
        <p:spPr>
          <a:xfrm flipH="1">
            <a:off x="688773" y="5394152"/>
            <a:ext cx="2834330" cy="1439240"/>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İnsanları tamamlar: </a:t>
            </a:r>
            <a:r>
              <a:rPr lang="en-US" sz="2000" dirty="0">
                <a:solidFill>
                  <a:srgbClr val="262626"/>
                </a:solidFill>
                <a:cs typeface="Segoe UI Light" panose="020B0502040204020203" pitchFamily="34" charset="0"/>
              </a:rPr>
              <a:t>Personelin empati kurmasına ve problem çözmeye zaman ayırmasına olanak tanır.</a:t>
            </a:r>
            <a:br>
              <a:rPr lang="en-US" sz="2000" dirty="0">
                <a:solidFill>
                  <a:srgbClr val="262626"/>
                </a:solidFill>
                <a:cs typeface="Segoe UI Light" panose="020B0502040204020203" pitchFamily="34" charset="0"/>
              </a:rPr>
            </a:br>
            <a:endParaRPr lang="en-US" sz="2000" dirty="0">
              <a:solidFill>
                <a:srgbClr val="262626"/>
              </a:solidFill>
              <a:cs typeface="Segoe UI Light" panose="020B0502040204020203" pitchFamily="34" charset="0"/>
            </a:endParaRP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2BDEA39F-86F6-542E-3771-47DFF02DF10A}"/>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40A500F-7017-B1CD-6D52-B55727C9B34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3E2F954D-9D70-7550-8862-E0E3B3CED291}"/>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B75A18C-5429-589E-18F5-7E499841C13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724EAC61-F8EE-B984-E045-8F0F25FCC2E3}"/>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F73EE17-B87D-5F1F-BB12-860C2A9BBD0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5C4C3DF-7C56-A461-5170-CEB4586A2930}"/>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9F44F5C-ED7A-F0FD-9755-D215300A279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8B56060-23C9-89B1-70D6-815730AA8872}"/>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E9CC243-8999-12E2-7B56-6A84521ED7ED}"/>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882617DC-A773-FC97-865D-B4AAD7C51363}"/>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1112D40-01C4-8606-A5AD-7329DC421B72}"/>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BED35947-53EF-789C-FACF-A6DEA62EEF5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BF73303-A409-B25F-41F1-328000C68C79}"/>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45E78F27-9C3B-63E4-0374-267AB7E49E78}"/>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2EDDA4C-BA27-526E-E0E6-42B75543358D}"/>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C9975ED3-2240-A47D-09D6-990DFF3D57E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6F6186B-10BB-0262-F550-33E322878F36}"/>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0D74AFB2-1235-8F58-24D5-DC6EA2F5894F}"/>
              </a:ext>
            </a:extLst>
          </p:cNvPr>
          <p:cNvGrpSpPr/>
          <p:nvPr/>
        </p:nvGrpSpPr>
        <p:grpSpPr>
          <a:xfrm>
            <a:off x="9830865" y="2809963"/>
            <a:ext cx="507781" cy="509758"/>
            <a:chOff x="8859766" y="3475927"/>
            <a:chExt cx="507781" cy="509758"/>
          </a:xfrm>
        </p:grpSpPr>
        <p:sp>
          <p:nvSpPr>
            <p:cNvPr id="17" name="Oval 30">
              <a:extLst>
                <a:ext uri="{FF2B5EF4-FFF2-40B4-BE49-F238E27FC236}">
                  <a16:creationId xmlns:a16="http://schemas.microsoft.com/office/drawing/2014/main" id="{F52C23CD-46C6-3A35-5E5C-0ADF0450D8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75E722B-759D-BB28-36F5-A5744602319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B423196-E37A-A26D-2D94-93EC3AA591A4}"/>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7208842E-EA43-A1FA-2EF4-8F6E93A513F6}"/>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425F11D-F8BA-E508-3E93-01922C6A101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F8F93B-77A5-603C-F82E-8B18580E2F2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4B59A27-5FBE-8516-884A-E8C010B89F9E}"/>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D956360F-5FCD-5C3D-08CA-B202B4D3870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BB4486E-57F3-2498-521A-F2E442A97DBC}"/>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00F0DE-8DB9-D08E-6FED-53E5FF095FA6}"/>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AC9FC2C-158C-F1DC-AF4A-E7E867141F6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B71D558-7481-34AC-D865-078A0F06487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16BBD416-8337-AEB9-09AB-840695C5BBA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77B08F9-95FA-9392-1A91-E491C81F58F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36982E9D-2390-6517-DD36-9DE6F40338B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03DECE10-7ED0-A3BF-0165-28949ECFAF54}"/>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5E27B68-844F-2AD3-ECE2-F5918057120B}"/>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91A29B1-56AC-1FA5-3136-8A088C871EB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4D357E6-3AB5-09AD-D8B6-E9F4BF27855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EF02745-354A-3F34-4368-08C06E54BA2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902CC38-3028-A2E3-8ED6-37DB1D67B9D0}"/>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01612C1-8FC7-00D3-3CBE-3792DD550465}"/>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520BF796-9DC9-E6AE-DAE5-91F6C0A0B3A6}"/>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97459048-9FEB-6861-0D7D-71D93170FA8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5AA35C6-D138-9FE0-3F1F-87B5A3788B18}"/>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80B8D110-8AFD-06D1-1EDA-CCADF887D1D4}"/>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E3C0A00E-7422-802E-FDC4-6901748C1820}"/>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AADF43F-7911-F471-BCA6-C4F6F7DC0D7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E368338-B46E-BDAD-EC9C-4EC23878DB7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84978F2-A91D-E659-B915-2109048C470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21A46E58-46F7-B4D0-70DD-6073CB63F5A8}"/>
              </a:ext>
            </a:extLst>
          </p:cNvPr>
          <p:cNvGrpSpPr/>
          <p:nvPr/>
        </p:nvGrpSpPr>
        <p:grpSpPr>
          <a:xfrm>
            <a:off x="3758231" y="5315403"/>
            <a:ext cx="509758" cy="507781"/>
            <a:chOff x="3368999" y="3590525"/>
            <a:chExt cx="509758" cy="507781"/>
          </a:xfrm>
        </p:grpSpPr>
        <p:sp>
          <p:nvSpPr>
            <p:cNvPr id="19" name="Oval 32">
              <a:extLst>
                <a:ext uri="{FF2B5EF4-FFF2-40B4-BE49-F238E27FC236}">
                  <a16:creationId xmlns:a16="http://schemas.microsoft.com/office/drawing/2014/main" id="{C6D5492C-2BA3-3AC3-34DD-0293391ACAB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AF3224A-FD23-CD31-F2C5-EE4A6E1280C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4D9EF1C-E535-8684-2E08-4C08D942E94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D95A557-AACE-BCB8-E1E4-98B1B6BC3D9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2C0BC8F-344A-948C-8630-321DF3B81C7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FEBB0F03-6E95-E97A-8D92-02A81B5F3869}"/>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8EB17CC-8EEF-479C-2C65-F4C038A1D64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30BAEABA-E477-3188-4842-F39D55C58B40}"/>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277C718-D581-64B1-E20C-3B8D8795CA2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DC41F78F-92D3-A005-4C6B-51F66047203A}"/>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2AB50802-E4A2-24BF-D29A-854DEB51687A}"/>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E015965-61D3-700E-95FE-A592E7B54CB8}"/>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F7BB9947-C110-DF5D-DBAE-D2296B14930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83B3D1C8-580C-DB03-BB9E-389570884CAC}"/>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5D2852A4-3ACA-31A7-1BC0-56929CCF1F65}"/>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3EE0BC7-4337-CD36-606D-B26AC6BC92A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B149046-9293-0A65-7F89-00CF57CC9CD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C4500C6-92E4-0BCA-59AE-CCF32B5D466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BDE4AFA9-1D4A-B5BA-845A-B598295FE25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11B1469A-B33A-27DB-AFA4-2A6534FC605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165A4DA2-922B-1E04-718A-44675803079A}"/>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9F057CCF-A824-23CB-F1C2-A20E447D8522}"/>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5EA27D82-7214-9006-F7D4-39FAE5C79641}"/>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A5C4A198-E46E-AF2B-2616-2186E875AC0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35AD36C-0CEA-EBB1-A9FE-6A92E1303D5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CE1BD68-36E5-B14B-9E2D-AEF1B2835AF1}"/>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F2CE5009-963F-3A2F-1AB8-690119081BF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36710AA8-544C-99C9-26B7-9B19D24F892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FAF7697-A628-776F-537A-BB671F1F4916}"/>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7861D8AF-F60D-89FB-FD8C-B5ADE540C48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1F0303F-3CDF-0B17-D154-CC442344F99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74FEF1A-590B-A17D-0828-D56A23D79E4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5E14B76E-87DE-F48A-48C4-0203734ADD2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2C2A358D-56D4-6530-01FF-A7B0A83FA84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909795A-F922-9F4B-CC09-D71F136060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978CDAB-CDBE-B938-D956-F5F3373DB679}"/>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A78D52F9-57B4-2095-9868-761FBCEE0D57}"/>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AAF0920D-18E5-2DE4-AEC4-B6AE3B1300B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36BFF79F-C29D-1C48-D527-6C87ED8A08D3}"/>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4E72F8B4-15A3-FE1D-BA90-3ED28F4EB6CF}"/>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62AD684-0F80-EEAF-A195-5BB7BA1AC03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AE64ACF7-20CD-04A4-EF0F-D7C2028E0606}"/>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EA75BBE9-3877-9B10-CBE5-B874A163C3F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9D7B2A49-07B5-CE0D-9227-24EB340C18E3}"/>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B4AA4C-E268-4C06-9C33-05C332FE143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E6B40FB0-8BC9-664F-8CAA-9E7D1311F20A}"/>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6ABC2D0E-5763-DB35-00A9-41652A26F41B}"/>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D6C3B128-AA1C-DC2D-435C-9065DA1237C0}"/>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F7B376E-3C09-99D8-38E9-DEDAEF1512A1}"/>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7C7F40E6-474F-D908-929E-5A444ABE08E0}"/>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CE0AB0F6-F191-F7D3-D737-C9A04217152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37EB5D7-404E-4879-7D1B-B2770F494C66}"/>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AD24BDE-429A-0AAF-312F-B38C19EC3BE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1A2AED31-E56F-7C31-DC6A-391F81047955}"/>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53C6F8BC-D112-E72F-5D75-0DA0CAA481CC}"/>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CCA5550C-BDFD-C9A2-4800-F47D0772192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18ADF079-2F20-58A2-E9A5-34E58639C06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6C6E7B50-3C3E-4E5B-4E2C-41499663030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2156C049-98CB-B52C-D5FF-2DB44A124EA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6806FD6-A722-A3D2-09EE-CF190FB7A28A}"/>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AE9DED60-52B3-E202-65CA-B46554E9E53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1AB97EFB-63F4-13A1-7EAB-451069CFA5BB}"/>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E2899F2-BE61-0666-3D05-47567F42F9D5}"/>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8B6F1E0-CA47-263B-1CFE-98E90AAFCCD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BAB42B6-B500-78B2-826C-A69ADFF124D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3D50E1E6-F00C-A851-9772-96FA16323AB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8F45398C-AB5F-AFBD-D5DD-EA1ABF3D24E6}"/>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E17F69E-7FE7-8910-F837-39D5FB2AAB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B1DEEA67-C0B6-4F5B-4720-B31CDFC4D875}"/>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3F48845-29F8-8A74-3784-DB170E501E8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2D809F2-1A0E-518E-D54F-F1408B22F85A}"/>
              </a:ext>
            </a:extLst>
          </p:cNvPr>
          <p:cNvGrpSpPr/>
          <p:nvPr/>
        </p:nvGrpSpPr>
        <p:grpSpPr>
          <a:xfrm>
            <a:off x="9098" y="4665372"/>
            <a:ext cx="1448893" cy="884060"/>
            <a:chOff x="0" y="582323"/>
            <a:chExt cx="1448893" cy="884060"/>
          </a:xfrm>
        </p:grpSpPr>
        <p:cxnSp>
          <p:nvCxnSpPr>
            <p:cNvPr id="134" name="Straight Connector 33">
              <a:extLst>
                <a:ext uri="{FF2B5EF4-FFF2-40B4-BE49-F238E27FC236}">
                  <a16:creationId xmlns:a16="http://schemas.microsoft.com/office/drawing/2014/main" id="{6DB276C2-6E5C-8EBA-2E82-2D9698A6A8B7}"/>
                </a:ext>
              </a:extLst>
            </p:cNvPr>
            <p:cNvCxnSpPr>
              <a:cxnSpLocks/>
            </p:cNvCxnSpPr>
            <p:nvPr/>
          </p:nvCxnSpPr>
          <p:spPr>
            <a:xfrm>
              <a:off x="0" y="1132185"/>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8F58C07-4A33-CD48-388D-AB99646BFF96}"/>
                </a:ext>
              </a:extLst>
            </p:cNvPr>
            <p:cNvGrpSpPr/>
            <p:nvPr/>
          </p:nvGrpSpPr>
          <p:grpSpPr>
            <a:xfrm>
              <a:off x="679673" y="582323"/>
              <a:ext cx="769220" cy="884060"/>
              <a:chOff x="4014603" y="5165558"/>
              <a:chExt cx="984117" cy="1131037"/>
            </a:xfrm>
          </p:grpSpPr>
          <p:sp>
            <p:nvSpPr>
              <p:cNvPr id="136" name="Oval 16">
                <a:extLst>
                  <a:ext uri="{FF2B5EF4-FFF2-40B4-BE49-F238E27FC236}">
                    <a16:creationId xmlns:a16="http://schemas.microsoft.com/office/drawing/2014/main" id="{351B7C0D-A889-97B5-0823-C8ABB609980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65A544A-8443-26D9-28B1-9D9B68465E82}"/>
                  </a:ext>
                </a:extLst>
              </p:cNvPr>
              <p:cNvSpPr txBox="1"/>
              <p:nvPr/>
            </p:nvSpPr>
            <p:spPr bwMode="auto">
              <a:xfrm>
                <a:off x="4014603" y="520752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3E06455-C5E7-8C68-BCF7-800F166694BF}"/>
              </a:ext>
            </a:extLst>
          </p:cNvPr>
          <p:cNvSpPr/>
          <p:nvPr/>
        </p:nvSpPr>
        <p:spPr>
          <a:xfrm flipH="1">
            <a:off x="8841979" y="1040761"/>
            <a:ext cx="2661248" cy="1438855"/>
          </a:xfrm>
          <a:prstGeom prst="rect">
            <a:avLst/>
          </a:prstGeom>
        </p:spPr>
        <p:txBody>
          <a:bodyPr wrap="square">
            <a:spAutoFit/>
          </a:bodyPr>
          <a:lstStyle/>
          <a:p>
            <a:pPr algn="r">
              <a:lnSpc>
                <a:spcPts val="2100"/>
              </a:lnSpc>
            </a:pPr>
            <a:r>
              <a:rPr lang="en-US" sz="2000" b="1" dirty="0">
                <a:solidFill>
                  <a:srgbClr val="262626"/>
                </a:solidFill>
                <a:cs typeface="Segoe UI Light" panose="020B0502040204020203" pitchFamily="34" charset="0"/>
              </a:rPr>
              <a:t>Avrupa'da Büyüyor: </a:t>
            </a:r>
            <a:r>
              <a:rPr lang="en-US" sz="2000" dirty="0">
                <a:solidFill>
                  <a:srgbClr val="262626"/>
                </a:solidFill>
                <a:cs typeface="Segoe UI Light" panose="020B0502040204020203" pitchFamily="34" charset="0"/>
              </a:rPr>
              <a:t>Otellerin %41'i AI kullanıyor, %68'i kullanmayı planlıyor </a:t>
            </a:r>
            <a:r>
              <a:rPr lang="en-US" i="1" dirty="0">
                <a:solidFill>
                  <a:srgbClr val="262626"/>
                </a:solidFill>
                <a:cs typeface="Segoe UI Light" panose="020B0502040204020203" pitchFamily="34" charset="0"/>
              </a:rPr>
              <a:t>(</a:t>
            </a:r>
            <a:r>
              <a:rPr lang="en-US" i="1" dirty="0" err="1">
                <a:solidFill>
                  <a:srgbClr val="262626"/>
                </a:solidFill>
                <a:cs typeface="Segoe UI Light" panose="020B0502040204020203" pitchFamily="34" charset="0"/>
              </a:rPr>
              <a:t>HospitalityNet </a:t>
            </a:r>
            <a:r>
              <a:rPr lang="en-US" i="1" dirty="0">
                <a:solidFill>
                  <a:srgbClr val="262626"/>
                </a:solidFill>
                <a:cs typeface="Segoe UI Light" panose="020B0502040204020203" pitchFamily="34" charset="0"/>
              </a:rPr>
              <a:t>Avrupa Anketi, 2025)</a:t>
            </a:r>
          </a:p>
        </p:txBody>
      </p:sp>
      <p:grpSp>
        <p:nvGrpSpPr>
          <p:cNvPr id="152" name="Group 151">
            <a:extLst>
              <a:ext uri="{FF2B5EF4-FFF2-40B4-BE49-F238E27FC236}">
                <a16:creationId xmlns:a16="http://schemas.microsoft.com/office/drawing/2014/main" id="{182D67A9-0673-79D7-F7EB-147918CBB899}"/>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B1416204-C203-E79F-AAA8-CB3F01E0F9EE}"/>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AD13CD9-2956-81E8-7898-C1F68F42EBB5}"/>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0B307E1-2827-B8D1-439D-6BE88E3CD570}"/>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BDB1FFE1-463E-16A6-4E78-1EE168E4088E}"/>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6FCF4110-35B6-896B-EA61-8F5C8F493871}"/>
              </a:ext>
            </a:extLst>
          </p:cNvPr>
          <p:cNvSpPr txBox="1"/>
          <p:nvPr/>
        </p:nvSpPr>
        <p:spPr>
          <a:xfrm>
            <a:off x="7697991" y="5537106"/>
            <a:ext cx="3751110" cy="1169936"/>
          </a:xfrm>
          <a:prstGeom prst="rect">
            <a:avLst/>
          </a:prstGeom>
          <a:noFill/>
        </p:spPr>
        <p:txBody>
          <a:bodyPr wrap="square">
            <a:spAutoFit/>
          </a:bodyPr>
          <a:lstStyle/>
          <a:p>
            <a:pPr algn="r">
              <a:lnSpc>
                <a:spcPts val="2100"/>
              </a:lnSpc>
            </a:pPr>
            <a:r>
              <a:rPr lang="en-US" sz="2000" b="1" dirty="0">
                <a:solidFill>
                  <a:srgbClr val="62A844"/>
                </a:solidFill>
              </a:rPr>
              <a:t>Konaklama sektörünün insani özünü koruyan etik ve kapsayıcı dijital dönüşüm.</a:t>
            </a:r>
          </a:p>
          <a:p>
            <a:pPr algn="r">
              <a:lnSpc>
                <a:spcPts val="2100"/>
              </a:lnSpc>
            </a:pPr>
            <a:endParaRPr lang="en-US" sz="2000" dirty="0">
              <a:solidFill>
                <a:srgbClr val="62A844"/>
              </a:solidFill>
            </a:endParaRPr>
          </a:p>
        </p:txBody>
      </p:sp>
      <p:sp>
        <p:nvSpPr>
          <p:cNvPr id="113" name="Rectangle 30">
            <a:extLst>
              <a:ext uri="{FF2B5EF4-FFF2-40B4-BE49-F238E27FC236}">
                <a16:creationId xmlns:a16="http://schemas.microsoft.com/office/drawing/2014/main" id="{F84AB4AA-5DD6-4584-FDEA-91239523AC10}"/>
              </a:ext>
            </a:extLst>
          </p:cNvPr>
          <p:cNvSpPr/>
          <p:nvPr/>
        </p:nvSpPr>
        <p:spPr>
          <a:xfrm flipH="1">
            <a:off x="8071420" y="3600585"/>
            <a:ext cx="3384382" cy="1708160"/>
          </a:xfrm>
          <a:prstGeom prst="rect">
            <a:avLst/>
          </a:prstGeom>
        </p:spPr>
        <p:txBody>
          <a:bodyPr wrap="square">
            <a:spAutoFit/>
          </a:bodyPr>
          <a:lstStyle/>
          <a:p>
            <a:pPr algn="r">
              <a:lnSpc>
                <a:spcPts val="2100"/>
              </a:lnSpc>
            </a:pPr>
            <a:r>
              <a:rPr lang="en-US" sz="2000" b="1" dirty="0">
                <a:solidFill>
                  <a:srgbClr val="262626"/>
                </a:solidFill>
                <a:cs typeface="Segoe UI Light" panose="020B0502040204020203" pitchFamily="34" charset="0"/>
              </a:rPr>
              <a:t>Temel Denge: </a:t>
            </a:r>
            <a:br>
              <a:rPr lang="en-US" sz="2000" b="1" dirty="0">
                <a:solidFill>
                  <a:srgbClr val="262626"/>
                </a:solidFill>
                <a:cs typeface="Segoe UI Light" panose="020B0502040204020203" pitchFamily="34" charset="0"/>
              </a:rPr>
            </a:br>
            <a:r>
              <a:rPr lang="en-US" sz="2000" dirty="0">
                <a:solidFill>
                  <a:srgbClr val="262626"/>
                </a:solidFill>
                <a:cs typeface="Segoe UI Light" panose="020B0502040204020203" pitchFamily="34" charset="0"/>
              </a:rPr>
              <a:t>Başarı için gerekenler: Güçlü liderlik + İyi </a:t>
            </a:r>
          </a:p>
          <a:p>
            <a:pPr algn="r">
              <a:lnSpc>
                <a:spcPts val="2100"/>
              </a:lnSpc>
            </a:pPr>
            <a:r>
              <a:rPr lang="en-US" sz="2000" dirty="0">
                <a:solidFill>
                  <a:srgbClr val="262626"/>
                </a:solidFill>
                <a:cs typeface="Segoe UI Light" panose="020B0502040204020203" pitchFamily="34" charset="0"/>
              </a:rPr>
              <a:t>veri yönetimi + Kapsamlı personel eğitimi</a:t>
            </a:r>
          </a:p>
          <a:p>
            <a:pPr algn="r">
              <a:lnSpc>
                <a:spcPts val="2100"/>
              </a:lnSpc>
            </a:pPr>
            <a:endParaRPr lang="en-US" i="1" dirty="0">
              <a:solidFill>
                <a:srgbClr val="262626"/>
              </a:solidFill>
              <a:cs typeface="Segoe UI Light" panose="020B0502040204020203" pitchFamily="34" charset="0"/>
            </a:endParaRPr>
          </a:p>
        </p:txBody>
      </p:sp>
      <p:grpSp>
        <p:nvGrpSpPr>
          <p:cNvPr id="114" name="Group 113">
            <a:extLst>
              <a:ext uri="{FF2B5EF4-FFF2-40B4-BE49-F238E27FC236}">
                <a16:creationId xmlns:a16="http://schemas.microsoft.com/office/drawing/2014/main" id="{79AAC69A-8E86-EBD3-58EC-65652A8FF450}"/>
              </a:ext>
            </a:extLst>
          </p:cNvPr>
          <p:cNvGrpSpPr/>
          <p:nvPr/>
        </p:nvGrpSpPr>
        <p:grpSpPr>
          <a:xfrm>
            <a:off x="10704805" y="2863009"/>
            <a:ext cx="1501995" cy="878867"/>
            <a:chOff x="708799" y="582319"/>
            <a:chExt cx="1501995" cy="878867"/>
          </a:xfrm>
        </p:grpSpPr>
        <p:cxnSp>
          <p:nvCxnSpPr>
            <p:cNvPr id="115" name="Straight Connector 33">
              <a:extLst>
                <a:ext uri="{FF2B5EF4-FFF2-40B4-BE49-F238E27FC236}">
                  <a16:creationId xmlns:a16="http://schemas.microsoft.com/office/drawing/2014/main" id="{85C9AE2E-4CE8-6DBA-AF72-0DA49479D4BA}"/>
                </a:ext>
              </a:extLst>
            </p:cNvPr>
            <p:cNvCxnSpPr>
              <a:cxnSpLocks/>
            </p:cNvCxnSpPr>
            <p:nvPr/>
          </p:nvCxnSpPr>
          <p:spPr>
            <a:xfrm flipH="1">
              <a:off x="1320800" y="951782"/>
              <a:ext cx="88999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8500EF11-2CA3-B262-7307-2216C8286E39}"/>
                </a:ext>
              </a:extLst>
            </p:cNvPr>
            <p:cNvGrpSpPr/>
            <p:nvPr/>
          </p:nvGrpSpPr>
          <p:grpSpPr>
            <a:xfrm>
              <a:off x="708799" y="582319"/>
              <a:ext cx="740095" cy="878867"/>
              <a:chOff x="4051865" y="5165558"/>
              <a:chExt cx="946855" cy="1124394"/>
            </a:xfrm>
          </p:grpSpPr>
          <p:sp>
            <p:nvSpPr>
              <p:cNvPr id="118" name="Oval 16">
                <a:extLst>
                  <a:ext uri="{FF2B5EF4-FFF2-40B4-BE49-F238E27FC236}">
                    <a16:creationId xmlns:a16="http://schemas.microsoft.com/office/drawing/2014/main" id="{7AEBF725-316D-0933-18F2-925CCB6D328A}"/>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9519C7A4-2EC2-7461-D3A3-E985A26CA30D}"/>
                  </a:ext>
                </a:extLst>
              </p:cNvPr>
              <p:cNvSpPr txBox="1"/>
              <p:nvPr/>
            </p:nvSpPr>
            <p:spPr bwMode="auto">
              <a:xfrm>
                <a:off x="4066676" y="520087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325169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94B0C-1572-FBE9-DA69-F0540DD1E934}"/>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BAFF3451-BAA8-1630-BBF1-0A90B6C82AFE}"/>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080964BF-9F7D-262B-EFD2-67335BB1FE06}"/>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7A4FC46D-9F7E-878A-1F68-0924E11F682B}"/>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8AABA1A5-4AB4-D9F9-3161-8A406102BAAA}"/>
              </a:ext>
            </a:extLst>
          </p:cNvPr>
          <p:cNvSpPr txBox="1"/>
          <p:nvPr/>
        </p:nvSpPr>
        <p:spPr>
          <a:xfrm>
            <a:off x="711412" y="597147"/>
            <a:ext cx="7321418"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Daha Fazla Okuma: Konaklama ve Turizmde Yapay Zeka</a:t>
            </a:r>
          </a:p>
          <a:p>
            <a:pPr>
              <a:lnSpc>
                <a:spcPts val="3580"/>
              </a:lnSpc>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222850D1-481B-6193-7CD7-24DCD02F88A4}"/>
              </a:ext>
            </a:extLst>
          </p:cNvPr>
          <p:cNvSpPr/>
          <p:nvPr/>
        </p:nvSpPr>
        <p:spPr>
          <a:xfrm flipH="1">
            <a:off x="586938" y="2167425"/>
            <a:ext cx="6091653" cy="3785652"/>
          </a:xfrm>
          <a:prstGeom prst="rect">
            <a:avLst/>
          </a:prstGeom>
        </p:spPr>
        <p:txBody>
          <a:bodyPr wrap="square">
            <a:spAutoFit/>
          </a:bodyPr>
          <a:lstStyle/>
          <a:p>
            <a:r>
              <a:rPr lang="en-US" sz="2000" b="1" i="1" dirty="0" err="1">
                <a:solidFill>
                  <a:srgbClr val="0289AE"/>
                </a:solidFill>
                <a:cs typeface="Times New Roman" panose="02020603050405020304" pitchFamily="18" charset="0"/>
              </a:rPr>
              <a:t>Bulchand-Gidumal</a:t>
            </a:r>
            <a:r>
              <a:rPr lang="en-US" sz="2000" b="1" i="1" dirty="0">
                <a:solidFill>
                  <a:srgbClr val="0289AE"/>
                </a:solidFill>
                <a:cs typeface="Times New Roman" panose="02020603050405020304" pitchFamily="18" charset="0"/>
              </a:rPr>
              <a:t>, J. (2024). Yapay Zekanın Konaklama ve Turizm Sektörüne Etkisi. Journal of Tourism Futures. Taylor &amp; Francis Online.</a:t>
            </a:r>
          </a:p>
          <a:p>
            <a:endParaRPr lang="en-US" sz="2000" b="1" i="1" dirty="0">
              <a:solidFill>
                <a:srgbClr val="000000"/>
              </a:solidFill>
              <a:cs typeface="Times New Roman" panose="02020603050405020304" pitchFamily="18" charset="0"/>
            </a:endParaRPr>
          </a:p>
          <a:p>
            <a:r>
              <a:rPr lang="en-US" sz="2000" dirty="0">
                <a:solidFill>
                  <a:srgbClr val="000000"/>
                </a:solidFill>
                <a:cs typeface="Times New Roman" panose="02020603050405020304" pitchFamily="18" charset="0"/>
              </a:rPr>
              <a:t>Bu akademik makale, Yapay Zekanın konaklama ve turizm sektörlerini nasıl dönüştürdüğünü analiz etmektedir. Makale, benimseme eğilimlerini, misafir algılarını, pazarlama uygulamalarını ve operasyonel iyileştirmeleri incelemektedir. Çalışma, hizmet sunumuna ve misafir etkileşimine Yapay Zekayı entegre eden Avrupa işletmeleri için hem fırsatları hem de zorlukları ele almaktadır.</a:t>
            </a:r>
            <a:endParaRPr lang="en-US" kern="0" dirty="0">
              <a:solidFill>
                <a:srgbClr val="000000"/>
              </a:solidFill>
              <a:cs typeface="Times New Roman" panose="02020603050405020304" pitchFamily="18" charset="0"/>
            </a:endParaRPr>
          </a:p>
        </p:txBody>
      </p:sp>
      <p:pic>
        <p:nvPicPr>
          <p:cNvPr id="15" name="Picture 14">
            <a:extLst>
              <a:ext uri="{FF2B5EF4-FFF2-40B4-BE49-F238E27FC236}">
                <a16:creationId xmlns:a16="http://schemas.microsoft.com/office/drawing/2014/main" id="{94734E81-7E4F-4CFE-BEA2-E24D4F84529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067550"/>
            <a:ext cx="6347083" cy="4885527"/>
          </a:xfrm>
          <a:prstGeom prst="rect">
            <a:avLst/>
          </a:prstGeom>
        </p:spPr>
      </p:pic>
      <p:pic>
        <p:nvPicPr>
          <p:cNvPr id="10" name="Picture 9">
            <a:hlinkClick r:id="rId5"/>
            <a:extLst>
              <a:ext uri="{FF2B5EF4-FFF2-40B4-BE49-F238E27FC236}">
                <a16:creationId xmlns:a16="http://schemas.microsoft.com/office/drawing/2014/main" id="{06C1B7AC-8441-46AB-B7DB-9FAE1473326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4116" t="404" r="3819" b="29238"/>
          <a:stretch>
            <a:fillRect/>
          </a:stretch>
        </p:blipFill>
        <p:spPr>
          <a:xfrm>
            <a:off x="7396222" y="1474592"/>
            <a:ext cx="4811292" cy="3878205"/>
          </a:xfrm>
          <a:prstGeom prst="rect">
            <a:avLst/>
          </a:prstGeom>
        </p:spPr>
      </p:pic>
      <p:grpSp>
        <p:nvGrpSpPr>
          <p:cNvPr id="11" name="Group 10">
            <a:extLst>
              <a:ext uri="{FF2B5EF4-FFF2-40B4-BE49-F238E27FC236}">
                <a16:creationId xmlns:a16="http://schemas.microsoft.com/office/drawing/2014/main" id="{91F7FCA0-3028-4ABE-87B5-466C1C9EB57C}"/>
              </a:ext>
            </a:extLst>
          </p:cNvPr>
          <p:cNvGrpSpPr/>
          <p:nvPr/>
        </p:nvGrpSpPr>
        <p:grpSpPr>
          <a:xfrm rot="21145702">
            <a:off x="9596854" y="5056536"/>
            <a:ext cx="1456095" cy="1406604"/>
            <a:chOff x="7777737" y="4274828"/>
            <a:chExt cx="1456095" cy="1406604"/>
          </a:xfrm>
        </p:grpSpPr>
        <p:sp>
          <p:nvSpPr>
            <p:cNvPr id="12" name="Oval 11">
              <a:extLst>
                <a:ext uri="{FF2B5EF4-FFF2-40B4-BE49-F238E27FC236}">
                  <a16:creationId xmlns:a16="http://schemas.microsoft.com/office/drawing/2014/main" id="{2619C3C9-2D34-1B62-5F2D-5801ED2451A7}"/>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E9B8828-BB34-2F3B-84CA-DC3248153FB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7448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0E64F-81EE-3A69-FEEA-575532344C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0C0A77E-C8A4-8564-E3AC-707800F71458}"/>
              </a:ext>
            </a:extLst>
          </p:cNvPr>
          <p:cNvSpPr>
            <a:spLocks noGrp="1"/>
          </p:cNvSpPr>
          <p:nvPr>
            <p:ph type="body" sz="quarter" idx="16"/>
          </p:nvPr>
        </p:nvSpPr>
        <p:spPr>
          <a:xfrm>
            <a:off x="4223370" y="1073150"/>
            <a:ext cx="7637388" cy="4711700"/>
          </a:xfrm>
        </p:spPr>
        <p:txBody>
          <a:bodyPr>
            <a:normAutofit/>
          </a:bodyPr>
          <a:lstStyle/>
          <a:p>
            <a:pPr algn="ctr" fontAlgn="t">
              <a:lnSpc>
                <a:spcPts val="4960"/>
              </a:lnSpc>
              <a:spcBef>
                <a:spcPts val="0"/>
              </a:spcBef>
            </a:pPr>
            <a:r>
              <a:rPr lang="en-IE" b="1" dirty="0"/>
              <a:t>Rutin İşlemlerin Otomasyonu</a:t>
            </a:r>
            <a:br>
              <a:rPr lang="en-IE" b="1" dirty="0"/>
            </a:br>
            <a:br>
              <a:rPr lang="en-IE" b="1" dirty="0"/>
            </a:br>
            <a:endParaRPr lang="en-IE" b="1" dirty="0"/>
          </a:p>
          <a:p>
            <a:r>
              <a:rPr lang="tr-TR" sz="2400" b="1" noProof="1"/>
              <a:t>Yapay zeka ile verimlilik ve sürdürülebilirliği artırma:</a:t>
            </a:r>
            <a:r>
              <a:rPr lang="tr-TR" sz="2400" noProof="1"/>
              <a:t> Yapay zekanın, planlama, oda temizliği ve envanter yönetimi gibi önemli operasyonel süreçleri nasıl otomatikleştirdiğini, verimliliği ve sürdürülebilirliği nasıl artırdığını ve personelin anlamlı misafir etkileşimlerine odaklanmasına nasıl olanak sağladığını keşfetmek.</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7FDD9752-986C-4A7F-616F-AC12C8717599}"/>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
        <p:nvSpPr>
          <p:cNvPr id="2" name="Rounded Rectangle 1">
            <a:extLst>
              <a:ext uri="{FF2B5EF4-FFF2-40B4-BE49-F238E27FC236}">
                <a16:creationId xmlns:a16="http://schemas.microsoft.com/office/drawing/2014/main" id="{C3B5ACDF-8971-2968-E0FF-F9E5E90C8191}"/>
              </a:ext>
            </a:extLst>
          </p:cNvPr>
          <p:cNvSpPr/>
          <p:nvPr/>
        </p:nvSpPr>
        <p:spPr>
          <a:xfrm>
            <a:off x="6892759" y="6303021"/>
            <a:ext cx="475669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E574A55-2F0D-BEC4-9C38-2950DAF4942A}"/>
              </a:ext>
            </a:extLst>
          </p:cNvPr>
          <p:cNvSpPr txBox="1"/>
          <p:nvPr/>
        </p:nvSpPr>
        <p:spPr>
          <a:xfrm>
            <a:off x="7018758" y="636629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9A4867D0-1BE4-D94C-B955-173E63DC1657}"/>
              </a:ext>
            </a:extLst>
          </p:cNvPr>
          <p:cNvSpPr txBox="1"/>
          <p:nvPr/>
        </p:nvSpPr>
        <p:spPr>
          <a:xfrm>
            <a:off x="7774759" y="6366299"/>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FEC9AA86-327C-0113-3E4B-802AF22225DC}"/>
              </a:ext>
            </a:extLst>
          </p:cNvPr>
          <p:cNvSpPr txBox="1"/>
          <p:nvPr/>
        </p:nvSpPr>
        <p:spPr>
          <a:xfrm>
            <a:off x="8368758" y="636629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spTree>
    <p:extLst>
      <p:ext uri="{BB962C8B-B14F-4D97-AF65-F5344CB8AC3E}">
        <p14:creationId xmlns:p14="http://schemas.microsoft.com/office/powerpoint/2010/main" val="47156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4C8A-2504-A655-30AC-F40C0AF41567}"/>
            </a:ext>
          </a:extLst>
        </p:cNvPr>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2AF383B0-87FA-A66E-22CA-7E9FD780B3BF}"/>
              </a:ext>
            </a:extLst>
          </p:cNvPr>
          <p:cNvCxnSpPr>
            <a:cxnSpLocks/>
          </p:cNvCxnSpPr>
          <p:nvPr/>
        </p:nvCxnSpPr>
        <p:spPr>
          <a:xfrm>
            <a:off x="0" y="1199130"/>
            <a:ext cx="53368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Text Placeholder 11">
            <a:extLst>
              <a:ext uri="{FF2B5EF4-FFF2-40B4-BE49-F238E27FC236}">
                <a16:creationId xmlns:a16="http://schemas.microsoft.com/office/drawing/2014/main" id="{44418118-4980-B06F-375B-958ECB80B4B1}"/>
              </a:ext>
            </a:extLst>
          </p:cNvPr>
          <p:cNvSpPr txBox="1">
            <a:spLocks/>
          </p:cNvSpPr>
          <p:nvPr/>
        </p:nvSpPr>
        <p:spPr>
          <a:xfrm>
            <a:off x="429114" y="572131"/>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Otomasyon Nedir?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D90376BF-CCB3-2055-1EA3-4DFAF14DFC26}"/>
              </a:ext>
            </a:extLst>
          </p:cNvPr>
          <p:cNvSpPr txBox="1"/>
          <p:nvPr/>
        </p:nvSpPr>
        <p:spPr>
          <a:xfrm>
            <a:off x="567180" y="1593007"/>
            <a:ext cx="6944790" cy="4708981"/>
          </a:xfrm>
          <a:prstGeom prst="rect">
            <a:avLst/>
          </a:prstGeom>
          <a:noFill/>
        </p:spPr>
        <p:txBody>
          <a:bodyPr wrap="square">
            <a:spAutoFit/>
          </a:bodyPr>
          <a:lstStyle/>
          <a:p>
            <a:pPr lvl="0">
              <a:lnSpc>
                <a:spcPts val="1960"/>
              </a:lnSpc>
              <a:buClr>
                <a:srgbClr val="62A844"/>
              </a:buClr>
              <a:defRPr/>
            </a:pPr>
            <a:r>
              <a:rPr lang="tr-TR" sz="2000" kern="0" noProof="1">
                <a:solidFill>
                  <a:srgbClr val="000000"/>
                </a:solidFill>
                <a:cs typeface="Times New Roman" panose="02020603050405020304" pitchFamily="18" charset="0"/>
              </a:rPr>
              <a:t>Otomasyon, tekrarlayan veya öngörülebilir görevleri minimum insan müdahalesiyle tamamlamak için teknolojinin kullanılması anlamına gelir. </a:t>
            </a:r>
          </a:p>
          <a:p>
            <a:pPr marL="285750" lvl="0" indent="-285750">
              <a:lnSpc>
                <a:spcPts val="1960"/>
              </a:lnSpc>
              <a:buClr>
                <a:srgbClr val="62A844"/>
              </a:buClr>
              <a:buFont typeface="Arial" panose="020B0604020202020204" pitchFamily="34" charset="0"/>
              <a:buChar char="•"/>
              <a:defRPr/>
            </a:pPr>
            <a:endParaRPr lang="tr-TR" kern="0" noProof="1">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noProof="1">
                <a:solidFill>
                  <a:srgbClr val="0289AE"/>
                </a:solidFill>
                <a:cs typeface="Times New Roman" panose="02020603050405020304" pitchFamily="18" charset="0"/>
              </a:rPr>
              <a:t>Yapay zeka: </a:t>
            </a:r>
            <a:r>
              <a:rPr lang="tr-TR" b="1" noProof="1">
                <a:solidFill>
                  <a:srgbClr val="000000"/>
                </a:solidFill>
                <a:cs typeface="Times New Roman" panose="02020603050405020304" pitchFamily="18" charset="0"/>
              </a:rPr>
              <a:t>Yapay zeka destekli otomasyon</a:t>
            </a:r>
            <a:r>
              <a:rPr lang="tr-TR" noProof="1">
                <a:solidFill>
                  <a:srgbClr val="000000"/>
                </a:solidFill>
                <a:cs typeface="Times New Roman" panose="02020603050405020304" pitchFamily="18" charset="0"/>
              </a:rPr>
              <a:t>, verilerden öğrenir, talebe yanıt verir ve zamanla gelişir.</a:t>
            </a:r>
          </a:p>
          <a:p>
            <a:pPr marL="285750" lvl="0" indent="-285750">
              <a:lnSpc>
                <a:spcPts val="1960"/>
              </a:lnSpc>
              <a:buClr>
                <a:srgbClr val="62A844"/>
              </a:buClr>
              <a:buFont typeface="Arial" panose="020B0604020202020204" pitchFamily="34" charset="0"/>
              <a:buChar char="•"/>
              <a:defRPr/>
            </a:pPr>
            <a:endParaRPr lang="tr-TR" noProof="1">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noProof="1">
                <a:solidFill>
                  <a:srgbClr val="0289AE"/>
                </a:solidFill>
                <a:cs typeface="Times New Roman" panose="02020603050405020304" pitchFamily="18" charset="0"/>
              </a:rPr>
              <a:t>Konaklama Sektöründe: </a:t>
            </a:r>
            <a:r>
              <a:rPr lang="tr-TR" noProof="1">
                <a:solidFill>
                  <a:srgbClr val="000000"/>
                </a:solidFill>
                <a:cs typeface="Times New Roman" panose="02020603050405020304" pitchFamily="18" charset="0"/>
              </a:rPr>
              <a:t>İşlemleri </a:t>
            </a:r>
            <a:r>
              <a:rPr lang="tr-TR" b="1" noProof="1">
                <a:solidFill>
                  <a:srgbClr val="000000"/>
                </a:solidFill>
                <a:cs typeface="Times New Roman" panose="02020603050405020304" pitchFamily="18" charset="0"/>
              </a:rPr>
              <a:t>daha hızlı, daha tutarlı ve hataya daha az açık hale</a:t>
            </a:r>
            <a:r>
              <a:rPr lang="tr-TR" noProof="1">
                <a:solidFill>
                  <a:srgbClr val="000000"/>
                </a:solidFill>
                <a:cs typeface="Times New Roman" panose="02020603050405020304" pitchFamily="18" charset="0"/>
              </a:rPr>
              <a:t> getirir.</a:t>
            </a:r>
          </a:p>
          <a:p>
            <a:pPr marL="285750" lvl="0" indent="-285750">
              <a:lnSpc>
                <a:spcPts val="1960"/>
              </a:lnSpc>
              <a:buClr>
                <a:srgbClr val="62A844"/>
              </a:buClr>
              <a:buFont typeface="Arial" panose="020B0604020202020204" pitchFamily="34" charset="0"/>
              <a:buChar char="•"/>
              <a:defRPr/>
            </a:pPr>
            <a:endParaRPr lang="tr-TR" noProof="1">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noProof="1">
                <a:solidFill>
                  <a:srgbClr val="0289AE"/>
                </a:solidFill>
                <a:cs typeface="Times New Roman" panose="02020603050405020304" pitchFamily="18" charset="0"/>
              </a:rPr>
              <a:t>Avrupa'da Benimseme: </a:t>
            </a:r>
            <a:r>
              <a:rPr lang="tr-TR" i="1" noProof="1">
                <a:solidFill>
                  <a:srgbClr val="000000"/>
                </a:solidFill>
                <a:cs typeface="Times New Roman" panose="02020603050405020304" pitchFamily="18" charset="0"/>
              </a:rPr>
              <a:t>Otellerin yaklaşık %50'si, çoğunlukla oda temizliği veya misafir iletişimi alanlarında en az bir rutin süreci otomatikleştirmiştir.</a:t>
            </a:r>
          </a:p>
          <a:p>
            <a:pPr marL="285750" lvl="0" indent="-285750">
              <a:lnSpc>
                <a:spcPts val="1960"/>
              </a:lnSpc>
              <a:buClr>
                <a:srgbClr val="62A844"/>
              </a:buClr>
              <a:buFont typeface="Arial" panose="020B0604020202020204" pitchFamily="34" charset="0"/>
              <a:buChar char="•"/>
              <a:defRPr/>
            </a:pPr>
            <a:endParaRPr lang="tr-TR" i="1" noProof="1">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kern="0" noProof="1">
                <a:solidFill>
                  <a:srgbClr val="0289AE"/>
                </a:solidFill>
                <a:cs typeface="Times New Roman" panose="02020603050405020304" pitchFamily="18" charset="0"/>
              </a:rPr>
              <a:t>Durun ve düşünün: </a:t>
            </a:r>
            <a:r>
              <a:rPr lang="tr-TR" kern="0" noProof="1">
                <a:solidFill>
                  <a:srgbClr val="000000"/>
                </a:solidFill>
                <a:cs typeface="Times New Roman" panose="02020603050405020304" pitchFamily="18" charset="0"/>
              </a:rPr>
              <a:t>Kuruluşunuzda zaman veya enerji tasarrufu sağlamak için hangi süreç otomatikleştirilebilir? Bu değişiklik, hem personelin refahını hem de misafir memnuniyetini nasıl destekleyebilir?</a:t>
            </a:r>
          </a:p>
        </p:txBody>
      </p:sp>
      <p:pic>
        <p:nvPicPr>
          <p:cNvPr id="15" name="Graphic 14">
            <a:extLst>
              <a:ext uri="{FF2B5EF4-FFF2-40B4-BE49-F238E27FC236}">
                <a16:creationId xmlns:a16="http://schemas.microsoft.com/office/drawing/2014/main" id="{BE27069A-291D-ADBC-DE64-0386D3A4E88B}"/>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6200000">
            <a:off x="7883652" y="235160"/>
            <a:ext cx="4582923" cy="4120822"/>
          </a:xfrm>
          <a:prstGeom prst="rect">
            <a:avLst/>
          </a:prstGeom>
        </p:spPr>
      </p:pic>
    </p:spTree>
    <p:extLst>
      <p:ext uri="{BB962C8B-B14F-4D97-AF65-F5344CB8AC3E}">
        <p14:creationId xmlns:p14="http://schemas.microsoft.com/office/powerpoint/2010/main" val="952600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1064B-FC52-220F-0E59-74771DCC5782}"/>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3AC65F-3D07-4D33-2A7C-19F762CB5B4A}"/>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DE3B22FC-25C6-0915-378A-D2E7164F8A66}"/>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00BFDB68-2D8D-BE27-1F1A-361506A2196C}"/>
                </a:ext>
              </a:extLst>
            </p:cNvPr>
            <p:cNvCxnSpPr>
              <a:cxnSpLocks/>
            </p:cNvCxnSpPr>
            <p:nvPr/>
          </p:nvCxnSpPr>
          <p:spPr>
            <a:xfrm>
              <a:off x="13245572" y="6697989"/>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B72439F3-0498-65DE-FEBE-32B073A5EB34}"/>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97F5342B-B1E0-352E-6689-4BC2F306AC6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F18B535-2569-4FBD-B723-96CD4CE44B7C}"/>
                </a:ext>
              </a:extLst>
            </p:cNvPr>
            <p:cNvCxnSpPr>
              <a:cxnSpLocks/>
            </p:cNvCxnSpPr>
            <p:nvPr/>
          </p:nvCxnSpPr>
          <p:spPr>
            <a:xfrm>
              <a:off x="14079538" y="10398917"/>
              <a:ext cx="7511752"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5FABC529-EDBB-908D-61FD-97FC4CDAB33A}"/>
                </a:ext>
              </a:extLst>
            </p:cNvPr>
            <p:cNvCxnSpPr>
              <a:cxnSpLocks/>
            </p:cNvCxnSpPr>
            <p:nvPr/>
          </p:nvCxnSpPr>
          <p:spPr>
            <a:xfrm>
              <a:off x="13913201" y="2336901"/>
              <a:ext cx="7989010" cy="39588"/>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4A63018D-A8B0-4590-FE99-C57147DDE5E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A15E8853-9D56-4F07-75E2-39F4C96239D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D6EBFF4A-861B-85A2-1C6D-2EF902579BB7}"/>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5506C126-DB8F-848A-F3F9-EE7AA351FEF1}"/>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276ED36D-AA7E-3253-6D48-788614CD0EF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1E27DFFA-1807-9B68-ABB9-5F1568C1914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68DA14CC-4D2A-3ED1-5535-9F125FEF73CE}"/>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D045E0E0-2376-C9F1-5CAD-3408B001A085}"/>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AE02C223-31C8-44C1-3EF7-14B81BA7C8C4}"/>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4C2B4D14-D3B1-795F-D386-EEAC146DEA98}"/>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ts val="3520"/>
              </a:lnSpc>
              <a:spcBef>
                <a:spcPts val="0"/>
              </a:spcBef>
              <a:buNone/>
            </a:pPr>
            <a:r>
              <a:rPr lang="en-US" sz="3400" b="1" dirty="0">
                <a:solidFill>
                  <a:srgbClr val="262626"/>
                </a:solidFill>
                <a:cs typeface="Times New Roman" panose="02020603050405020304" pitchFamily="18" charset="0"/>
              </a:rPr>
              <a:t>Otomasyon Günlük İşleyişi Nasıl Dönüştürüyor?</a:t>
            </a:r>
          </a:p>
          <a:p>
            <a:pPr marL="0" lvl="0" indent="0">
              <a:lnSpc>
                <a:spcPts val="3520"/>
              </a:lnSpc>
              <a:spcBef>
                <a:spcPts val="0"/>
              </a:spcBef>
              <a:buNone/>
            </a:pPr>
            <a:br>
              <a:rPr lang="en-US" sz="3400" b="1" dirty="0">
                <a:solidFill>
                  <a:srgbClr val="262626"/>
                </a:solidFill>
                <a:cs typeface="Times New Roman" panose="02020603050405020304" pitchFamily="18" charset="0"/>
              </a:rPr>
            </a:br>
            <a:r>
              <a:rPr lang="en-US" sz="3400" b="1" dirty="0">
                <a:solidFill>
                  <a:srgbClr val="262626"/>
                </a:solidFill>
                <a:cs typeface="Times New Roman" panose="02020603050405020304" pitchFamily="18" charset="0"/>
              </a:rPr>
              <a:t>Üç Temel Etki:</a:t>
            </a:r>
          </a:p>
        </p:txBody>
      </p:sp>
      <p:cxnSp>
        <p:nvCxnSpPr>
          <p:cNvPr id="3" name="Straight Connector 2">
            <a:extLst>
              <a:ext uri="{FF2B5EF4-FFF2-40B4-BE49-F238E27FC236}">
                <a16:creationId xmlns:a16="http://schemas.microsoft.com/office/drawing/2014/main" id="{63839190-7C05-5D1C-7DC8-5BFEC3FE3167}"/>
              </a:ext>
            </a:extLst>
          </p:cNvPr>
          <p:cNvCxnSpPr>
            <a:cxnSpLocks/>
          </p:cNvCxnSpPr>
          <p:nvPr/>
        </p:nvCxnSpPr>
        <p:spPr>
          <a:xfrm>
            <a:off x="0" y="2129622"/>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6AB5CAF4-2C49-12E9-CA9C-3C71D5815738}"/>
              </a:ext>
            </a:extLst>
          </p:cNvPr>
          <p:cNvSpPr txBox="1"/>
          <p:nvPr/>
        </p:nvSpPr>
        <p:spPr>
          <a:xfrm>
            <a:off x="7463094" y="5296516"/>
            <a:ext cx="4204187" cy="923330"/>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buNone/>
            </a:pPr>
            <a:r>
              <a:rPr lang="tr-TR" sz="1800" noProof="1">
                <a:solidFill>
                  <a:srgbClr val="000000"/>
                </a:solidFill>
                <a:latin typeface="Calibri" panose="020F0502020204030204" pitchFamily="34" charset="0"/>
                <a:cs typeface="Calibri" panose="020F0502020204030204" pitchFamily="34" charset="0"/>
              </a:rPr>
              <a:t>Akıllı enerji sistemleri, otomatik mutfak izleme </a:t>
            </a:r>
          </a:p>
          <a:p>
            <a:pPr>
              <a:buNone/>
            </a:pPr>
            <a:r>
              <a:rPr lang="tr-TR" sz="1800" b="1" noProof="1">
                <a:solidFill>
                  <a:srgbClr val="EABB22"/>
                </a:solidFill>
                <a:latin typeface="Calibri" panose="020F0502020204030204" pitchFamily="34" charset="0"/>
                <a:cs typeface="Calibri" panose="020F0502020204030204" pitchFamily="34" charset="0"/>
              </a:rPr>
              <a:t>→ </a:t>
            </a:r>
            <a:r>
              <a:rPr lang="tr-TR" sz="1800" noProof="1">
                <a:solidFill>
                  <a:srgbClr val="000000"/>
                </a:solidFill>
                <a:latin typeface="Calibri" panose="020F0502020204030204" pitchFamily="34" charset="0"/>
                <a:cs typeface="Calibri" panose="020F0502020204030204" pitchFamily="34" charset="0"/>
              </a:rPr>
              <a:t>İsrafı ve işletme maliyetlerini azaltır</a:t>
            </a:r>
          </a:p>
        </p:txBody>
      </p:sp>
      <p:sp>
        <p:nvSpPr>
          <p:cNvPr id="11" name="TextBox 36">
            <a:extLst>
              <a:ext uri="{FF2B5EF4-FFF2-40B4-BE49-F238E27FC236}">
                <a16:creationId xmlns:a16="http://schemas.microsoft.com/office/drawing/2014/main" id="{07DE0C99-76DD-586F-8777-7C6AC819A7AC}"/>
              </a:ext>
            </a:extLst>
          </p:cNvPr>
          <p:cNvSpPr txBox="1"/>
          <p:nvPr/>
        </p:nvSpPr>
        <p:spPr>
          <a:xfrm>
            <a:off x="7463093" y="1198646"/>
            <a:ext cx="383635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tr-TR" sz="1800" noProof="1">
                <a:solidFill>
                  <a:srgbClr val="000000"/>
                </a:solidFill>
                <a:latin typeface="Calibri" panose="020F0502020204030204" pitchFamily="34" charset="0"/>
                <a:cs typeface="Calibri" panose="020F0502020204030204" pitchFamily="34" charset="0"/>
              </a:rPr>
              <a:t>Bağlantılı sistemler; oda tahsisi, temizlik, envanter ve ödemeleri yönetir </a:t>
            </a:r>
            <a:r>
              <a:rPr lang="tr-TR" sz="1800" b="1" noProof="1">
                <a:solidFill>
                  <a:srgbClr val="0289AE"/>
                </a:solidFill>
                <a:latin typeface="Calibri" panose="020F0502020204030204" pitchFamily="34" charset="0"/>
                <a:cs typeface="Calibri" panose="020F0502020204030204" pitchFamily="34" charset="0"/>
              </a:rPr>
              <a:t>→ </a:t>
            </a:r>
            <a:r>
              <a:rPr lang="tr-TR" sz="1800" b="1" noProof="1">
                <a:solidFill>
                  <a:srgbClr val="000000"/>
                </a:solidFill>
                <a:latin typeface="Calibri" panose="020F0502020204030204" pitchFamily="34" charset="0"/>
                <a:cs typeface="Calibri" panose="020F0502020204030204" pitchFamily="34" charset="0"/>
              </a:rPr>
              <a:t>Oda dönüş süresinde %30 artış </a:t>
            </a:r>
            <a:r>
              <a:rPr lang="tr-TR" sz="1800" noProof="1">
                <a:solidFill>
                  <a:srgbClr val="000000"/>
                </a:solidFill>
                <a:latin typeface="Calibri" panose="020F0502020204030204" pitchFamily="34" charset="0"/>
                <a:cs typeface="Calibri" panose="020F0502020204030204" pitchFamily="34" charset="0"/>
              </a:rPr>
              <a:t>bildirildi</a:t>
            </a:r>
          </a:p>
        </p:txBody>
      </p:sp>
      <p:sp>
        <p:nvSpPr>
          <p:cNvPr id="12" name="TextBox 37">
            <a:extLst>
              <a:ext uri="{FF2B5EF4-FFF2-40B4-BE49-F238E27FC236}">
                <a16:creationId xmlns:a16="http://schemas.microsoft.com/office/drawing/2014/main" id="{6A653486-84CC-E13F-085B-1B13CA7A1B5C}"/>
              </a:ext>
            </a:extLst>
          </p:cNvPr>
          <p:cNvSpPr txBox="1"/>
          <p:nvPr/>
        </p:nvSpPr>
        <p:spPr>
          <a:xfrm>
            <a:off x="7463093" y="3397769"/>
            <a:ext cx="4310985" cy="1477328"/>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Clr>
                <a:srgbClr val="62A844"/>
              </a:buClr>
              <a:buNone/>
            </a:pPr>
            <a:r>
              <a:rPr lang="tr-TR" sz="1800" noProof="1">
                <a:solidFill>
                  <a:srgbClr val="000000"/>
                </a:solidFill>
                <a:latin typeface="Calibri" panose="020F0502020204030204" pitchFamily="34" charset="0"/>
                <a:cs typeface="Calibri" panose="020F0502020204030204" pitchFamily="34" charset="0"/>
              </a:rPr>
              <a:t>Mobil check-in, dijital anahtarlar, çevrimiçi ödemeler </a:t>
            </a:r>
          </a:p>
          <a:p>
            <a:pPr marL="0" indent="0">
              <a:buClr>
                <a:srgbClr val="62A844"/>
              </a:buClr>
              <a:buNone/>
            </a:pPr>
            <a:r>
              <a:rPr lang="tr-TR" sz="1800" b="1" noProof="1">
                <a:solidFill>
                  <a:srgbClr val="62A844"/>
                </a:solidFill>
                <a:latin typeface="Calibri" panose="020F0502020204030204" pitchFamily="34" charset="0"/>
                <a:cs typeface="Calibri" panose="020F0502020204030204" pitchFamily="34" charset="0"/>
              </a:rPr>
              <a:t>→ </a:t>
            </a:r>
            <a:r>
              <a:rPr lang="tr-TR" sz="1800" noProof="1">
                <a:solidFill>
                  <a:srgbClr val="000000"/>
                </a:solidFill>
                <a:latin typeface="Calibri" panose="020F0502020204030204" pitchFamily="34" charset="0"/>
                <a:cs typeface="Calibri" panose="020F0502020204030204" pitchFamily="34" charset="0"/>
              </a:rPr>
              <a:t>Manuel sistemlere kıyasla</a:t>
            </a:r>
            <a:r>
              <a:rPr lang="tr-TR" sz="1800" b="1" noProof="1">
                <a:solidFill>
                  <a:srgbClr val="000000"/>
                </a:solidFill>
                <a:latin typeface="Calibri" panose="020F0502020204030204" pitchFamily="34" charset="0"/>
                <a:cs typeface="Calibri" panose="020F0502020204030204" pitchFamily="34" charset="0"/>
              </a:rPr>
              <a:t> %10 daha yüksek memnuniyet</a:t>
            </a:r>
          </a:p>
          <a:p>
            <a:pPr marL="0" indent="0">
              <a:buClr>
                <a:srgbClr val="62A844"/>
              </a:buClr>
              <a:buNone/>
            </a:pPr>
            <a:endParaRPr lang="en-US" sz="1800" b="1"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DE7BBFDE-382C-CF70-DF7A-748CA98CC71F}"/>
              </a:ext>
            </a:extLst>
          </p:cNvPr>
          <p:cNvSpPr txBox="1"/>
          <p:nvPr/>
        </p:nvSpPr>
        <p:spPr>
          <a:xfrm>
            <a:off x="7463094" y="2810469"/>
            <a:ext cx="3694902" cy="514115"/>
          </a:xfrm>
          <a:prstGeom prst="rect">
            <a:avLst/>
          </a:prstGeom>
          <a:noFill/>
        </p:spPr>
        <p:txBody>
          <a:bodyPr wrap="square">
            <a:spAutoFit/>
          </a:bodyPr>
          <a:lstStyle/>
          <a:p>
            <a:pPr>
              <a:lnSpc>
                <a:spcPts val="338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Misafir Deneyimi </a:t>
            </a:r>
          </a:p>
        </p:txBody>
      </p:sp>
      <p:sp>
        <p:nvSpPr>
          <p:cNvPr id="6" name="TextBox 38">
            <a:extLst>
              <a:ext uri="{FF2B5EF4-FFF2-40B4-BE49-F238E27FC236}">
                <a16:creationId xmlns:a16="http://schemas.microsoft.com/office/drawing/2014/main" id="{6AA2A3FA-DA52-DE71-5545-52D480BAF31A}"/>
              </a:ext>
            </a:extLst>
          </p:cNvPr>
          <p:cNvSpPr txBox="1"/>
          <p:nvPr/>
        </p:nvSpPr>
        <p:spPr>
          <a:xfrm>
            <a:off x="7463093" y="609471"/>
            <a:ext cx="4097323" cy="507318"/>
          </a:xfrm>
          <a:prstGeom prst="rect">
            <a:avLst/>
          </a:prstGeom>
          <a:noFill/>
        </p:spPr>
        <p:txBody>
          <a:bodyPr wrap="square">
            <a:spAutoFit/>
          </a:bodyPr>
          <a:lstStyle/>
          <a:p>
            <a:pPr>
              <a:lnSpc>
                <a:spcPts val="338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Operasyonel Verimlilik </a:t>
            </a:r>
          </a:p>
        </p:txBody>
      </p:sp>
      <p:sp>
        <p:nvSpPr>
          <p:cNvPr id="15" name="TextBox 39">
            <a:extLst>
              <a:ext uri="{FF2B5EF4-FFF2-40B4-BE49-F238E27FC236}">
                <a16:creationId xmlns:a16="http://schemas.microsoft.com/office/drawing/2014/main" id="{00C7CE12-15C7-CF61-CCEC-6A821E68C84F}"/>
              </a:ext>
            </a:extLst>
          </p:cNvPr>
          <p:cNvSpPr txBox="1"/>
          <p:nvPr/>
        </p:nvSpPr>
        <p:spPr>
          <a:xfrm>
            <a:off x="7463093" y="4652237"/>
            <a:ext cx="3987757" cy="514115"/>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Sürdürülebilirlik</a:t>
            </a:r>
          </a:p>
        </p:txBody>
      </p:sp>
      <p:sp>
        <p:nvSpPr>
          <p:cNvPr id="16" name="TextBox 6">
            <a:extLst>
              <a:ext uri="{FF2B5EF4-FFF2-40B4-BE49-F238E27FC236}">
                <a16:creationId xmlns:a16="http://schemas.microsoft.com/office/drawing/2014/main" id="{5765E94B-B637-27DA-FC85-3675187777AD}"/>
              </a:ext>
            </a:extLst>
          </p:cNvPr>
          <p:cNvSpPr txBox="1"/>
          <p:nvPr/>
        </p:nvSpPr>
        <p:spPr>
          <a:xfrm>
            <a:off x="384938" y="3580725"/>
            <a:ext cx="3786922" cy="2657138"/>
          </a:xfrm>
          <a:prstGeom prst="rect">
            <a:avLst/>
          </a:prstGeom>
          <a:noFill/>
        </p:spPr>
        <p:txBody>
          <a:bodyPr wrap="square" lIns="91440" tIns="45720" rIns="91440" bIns="45720" rtlCol="0" anchor="t">
            <a:spAutoFit/>
          </a:bodyPr>
          <a:lstStyle/>
          <a:p>
            <a:pPr>
              <a:lnSpc>
                <a:spcPts val="1960"/>
              </a:lnSpc>
            </a:pPr>
            <a:r>
              <a:rPr lang="en-US" sz="2000" b="1" dirty="0">
                <a:solidFill>
                  <a:srgbClr val="0289AE"/>
                </a:solidFill>
                <a:cs typeface="Times New Roman" panose="02020603050405020304" pitchFamily="18" charset="0"/>
              </a:rPr>
              <a:t>Elde Edilen Denge:</a:t>
            </a:r>
            <a:br>
              <a:rPr lang="en-US" sz="2000" dirty="0">
                <a:solidFill>
                  <a:srgbClr val="0289AE"/>
                </a:solidFill>
                <a:cs typeface="Times New Roman" panose="02020603050405020304" pitchFamily="18" charset="0"/>
              </a:rPr>
            </a:br>
            <a:r>
              <a:rPr lang="en-US" dirty="0">
                <a:solidFill>
                  <a:srgbClr val="262626"/>
                </a:solidFill>
                <a:cs typeface="Times New Roman" panose="02020603050405020304" pitchFamily="18" charset="0"/>
              </a:rPr>
              <a:t>Konuklar rahatlık ve kontrol elde ederken, personel kişisel hizmete odaklanır.</a:t>
            </a:r>
          </a:p>
          <a:p>
            <a:pPr lvl="0" algn="just">
              <a:lnSpc>
                <a:spcPts val="1960"/>
              </a:lnSpc>
              <a:defRPr/>
            </a:pPr>
            <a:endParaRPr lang="en-US" kern="0" dirty="0">
              <a:solidFill>
                <a:prstClr val="black"/>
              </a:solidFill>
            </a:endParaRPr>
          </a:p>
          <a:p>
            <a:pPr lvl="0">
              <a:lnSpc>
                <a:spcPts val="1960"/>
              </a:lnSpc>
              <a:defRPr/>
            </a:pPr>
            <a:r>
              <a:rPr lang="en-US" sz="2000" b="1" kern="0" dirty="0">
                <a:solidFill>
                  <a:srgbClr val="0289AE"/>
                </a:solidFill>
              </a:rPr>
              <a:t>Durun ve düşünün</a:t>
            </a:r>
            <a:br>
              <a:rPr lang="en-US" kern="0" dirty="0">
                <a:solidFill>
                  <a:prstClr val="black"/>
                </a:solidFill>
              </a:rPr>
            </a:br>
            <a:r>
              <a:rPr lang="en-US" kern="0" dirty="0">
                <a:solidFill>
                  <a:prstClr val="black"/>
                </a:solidFill>
              </a:rPr>
              <a:t>İş yerinizde otomasyondan faydalanabilecek bir süreç belirleyin. Bu değişiklik enerji kullanımı, zaman yönetimi veya misafir memnuniyetini nasıl etkiler?</a:t>
            </a:r>
          </a:p>
        </p:txBody>
      </p:sp>
      <p:sp>
        <p:nvSpPr>
          <p:cNvPr id="7" name="Freeform 6">
            <a:extLst>
              <a:ext uri="{FF2B5EF4-FFF2-40B4-BE49-F238E27FC236}">
                <a16:creationId xmlns:a16="http://schemas.microsoft.com/office/drawing/2014/main" id="{B644A348-88BE-83F0-22D6-0D790126CB02}"/>
              </a:ext>
            </a:extLst>
          </p:cNvPr>
          <p:cNvSpPr/>
          <p:nvPr/>
        </p:nvSpPr>
        <p:spPr>
          <a:xfrm rot="369013">
            <a:off x="3499431" y="3115713"/>
            <a:ext cx="926896" cy="50875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dirty="0"/>
          </a:p>
        </p:txBody>
      </p:sp>
    </p:spTree>
    <p:extLst>
      <p:ext uri="{BB962C8B-B14F-4D97-AF65-F5344CB8AC3E}">
        <p14:creationId xmlns:p14="http://schemas.microsoft.com/office/powerpoint/2010/main" val="798408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1408-5143-CB81-19A5-854C69009AAC}"/>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C4214CA-35B8-5842-9977-402BA6305894}"/>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8C5FD499-EEAE-EAEA-0DB5-8A36495AF74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232E356C-AE18-2168-0F62-95816339C81F}"/>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11B81693-C156-81F4-9EF9-3DCF863AB1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6AC34C09-B6FA-82B0-1AB3-4F9B0ECB9FD1}"/>
              </a:ext>
            </a:extLst>
          </p:cNvPr>
          <p:cNvSpPr txBox="1"/>
          <p:nvPr/>
        </p:nvSpPr>
        <p:spPr>
          <a:xfrm>
            <a:off x="599122" y="2029169"/>
            <a:ext cx="5967689" cy="3939540"/>
          </a:xfrm>
          <a:prstGeom prst="rect">
            <a:avLst/>
          </a:prstGeom>
          <a:noFill/>
        </p:spPr>
        <p:txBody>
          <a:bodyPr wrap="square" rtlCol="0">
            <a:spAutoFit/>
          </a:bodyPr>
          <a:lstStyle/>
          <a:p>
            <a:pPr lvl="0">
              <a:lnSpc>
                <a:spcPts val="1960"/>
              </a:lnSpc>
              <a:buClr>
                <a:srgbClr val="62A844"/>
              </a:buClr>
              <a:defRPr/>
            </a:pPr>
            <a:r>
              <a:rPr lang="en-US" sz="2000" dirty="0">
                <a:solidFill>
                  <a:srgbClr val="000000"/>
                </a:solidFill>
                <a:cs typeface="Times New Roman" panose="02020603050405020304" pitchFamily="18" charset="0"/>
              </a:rPr>
              <a:t>Avrupa'nın önde gelen markaları, gerçek operasyonel zorlukları çözmek için otomasyonu nasıl kullanıyor:</a:t>
            </a:r>
          </a:p>
          <a:p>
            <a:pPr lvl="0">
              <a:lnSpc>
                <a:spcPts val="1960"/>
              </a:lnSpc>
              <a:buClr>
                <a:srgbClr val="62A844"/>
              </a:buClr>
              <a:defRPr/>
            </a:pPr>
            <a:endParaRPr lang="en-US" sz="2000" b="1" kern="0" dirty="0">
              <a:solidFill>
                <a:srgbClr val="000000"/>
              </a:solidFill>
              <a:cs typeface="Times New Roman" panose="02020603050405020304" pitchFamily="18" charset="0"/>
            </a:endParaRPr>
          </a:p>
          <a:p>
            <a:pPr lvl="0" algn="just">
              <a:lnSpc>
                <a:spcPts val="1960"/>
              </a:lnSpc>
              <a:buClr>
                <a:srgbClr val="62A844"/>
              </a:buClr>
              <a:defRPr/>
            </a:pPr>
            <a:r>
              <a:rPr lang="en-US" sz="2000" b="1" kern="0" dirty="0">
                <a:solidFill>
                  <a:srgbClr val="0289AE"/>
                </a:solidFill>
                <a:cs typeface="Times New Roman" panose="02020603050405020304" pitchFamily="18" charset="0"/>
              </a:rPr>
              <a:t>Premier Inn (Birleşik Krallık)</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Zorluk: </a:t>
            </a:r>
            <a:r>
              <a:rPr lang="en-US" dirty="0">
                <a:solidFill>
                  <a:srgbClr val="000000"/>
                </a:solidFill>
                <a:cs typeface="Times New Roman" panose="02020603050405020304" pitchFamily="18" charset="0"/>
              </a:rPr>
              <a:t>Yoğun check-in saatlerinde oluşan uzun kuyruklar</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Çözüm: </a:t>
            </a:r>
            <a:r>
              <a:rPr lang="en-US" dirty="0">
                <a:solidFill>
                  <a:srgbClr val="000000"/>
                </a:solidFill>
                <a:cs typeface="Times New Roman" panose="02020603050405020304" pitchFamily="18" charset="0"/>
              </a:rPr>
              <a:t>Kendi kendine check-in kioskları ve mobil check-in</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Sonuç: </a:t>
            </a:r>
            <a:r>
              <a:rPr lang="en-US" dirty="0">
                <a:solidFill>
                  <a:srgbClr val="000000"/>
                </a:solidFill>
                <a:cs typeface="Times New Roman" panose="02020603050405020304" pitchFamily="18" charset="0"/>
              </a:rPr>
              <a:t>Daha hızlı varışlar, personelin misafirleri kişisel olarak karşılayabilmesi</a:t>
            </a:r>
            <a:br>
              <a:rPr lang="en-US" dirty="0">
                <a:solidFill>
                  <a:srgbClr val="000000"/>
                </a:solidFill>
                <a:cs typeface="Times New Roman" panose="02020603050405020304" pitchFamily="18" charset="0"/>
              </a:rPr>
            </a:br>
            <a:r>
              <a:rPr lang="en-US" i="1" dirty="0">
                <a:solidFill>
                  <a:srgbClr val="000000"/>
                </a:solidFill>
              </a:rPr>
              <a:t>(Premier Inn Dijital Misafir Deneyimi Vaka Çalışması,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a:p>
            <a:pPr lvl="0" algn="just">
              <a:lnSpc>
                <a:spcPts val="1960"/>
              </a:lnSpc>
              <a:buClr>
                <a:srgbClr val="62A844"/>
              </a:buClr>
              <a:defRPr/>
            </a:pPr>
            <a:r>
              <a:rPr lang="en-US" sz="2000" b="1" kern="0" dirty="0">
                <a:solidFill>
                  <a:srgbClr val="0289AE"/>
                </a:solidFill>
                <a:cs typeface="Times New Roman" panose="02020603050405020304" pitchFamily="18" charset="0"/>
              </a:rPr>
              <a:t>Scandic Hotels (İskandinavya Bölgesi)</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Zorluk: </a:t>
            </a:r>
            <a:r>
              <a:rPr lang="en-US" dirty="0">
                <a:solidFill>
                  <a:srgbClr val="000000"/>
                </a:solidFill>
                <a:cs typeface="Times New Roman" panose="02020603050405020304" pitchFamily="18" charset="0"/>
              </a:rPr>
              <a:t>Verimsiz oda temizliği ve enerji israfı</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Çözüm: </a:t>
            </a:r>
            <a:r>
              <a:rPr lang="en-US" dirty="0">
                <a:solidFill>
                  <a:srgbClr val="000000"/>
                </a:solidFill>
                <a:cs typeface="Times New Roman" panose="02020603050405020304" pitchFamily="18" charset="0"/>
              </a:rPr>
              <a:t>Gerçek zamanlı doluluk durumuna bağlı dijital planlama</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Sonuç: </a:t>
            </a:r>
            <a:r>
              <a:rPr lang="en-US" dirty="0">
                <a:solidFill>
                  <a:srgbClr val="000000"/>
                </a:solidFill>
                <a:cs typeface="Times New Roman" panose="02020603050405020304" pitchFamily="18" charset="0"/>
              </a:rPr>
              <a:t>Daha hızlı oda hazırlığı + daha düşük enerji tüketimi</a:t>
            </a:r>
            <a:br>
              <a:rPr lang="en-US" dirty="0">
                <a:solidFill>
                  <a:srgbClr val="000000"/>
                </a:solidFill>
                <a:cs typeface="Times New Roman" panose="02020603050405020304" pitchFamily="18" charset="0"/>
              </a:rPr>
            </a:br>
            <a:r>
              <a:rPr lang="en-US" i="1" dirty="0">
                <a:solidFill>
                  <a:srgbClr val="000000"/>
                </a:solidFill>
              </a:rPr>
              <a:t>(Scandic Hotels Sürdürülebilirlik ve Operasyon Raporu, 2024)</a:t>
            </a:r>
            <a:endParaRPr lang="en-US" kern="0" dirty="0">
              <a:solidFill>
                <a:srgbClr val="000000"/>
              </a:solidFill>
              <a:cs typeface="Times New Roman" panose="02020603050405020304" pitchFamily="18" charset="0"/>
            </a:endParaRPr>
          </a:p>
          <a:p>
            <a:pPr lvl="0">
              <a:lnSpc>
                <a:spcPts val="1960"/>
              </a:lnSpc>
              <a:buClr>
                <a:srgbClr val="62A844"/>
              </a:buClr>
              <a:defRPr/>
            </a:pPr>
            <a:endParaRPr lang="en-GB" kern="0" dirty="0">
              <a:solidFill>
                <a:srgbClr val="000000"/>
              </a:solidFill>
            </a:endParaRPr>
          </a:p>
        </p:txBody>
      </p:sp>
      <p:sp>
        <p:nvSpPr>
          <p:cNvPr id="2" name="TextBox 1">
            <a:extLst>
              <a:ext uri="{FF2B5EF4-FFF2-40B4-BE49-F238E27FC236}">
                <a16:creationId xmlns:a16="http://schemas.microsoft.com/office/drawing/2014/main" id="{9BC22B4F-00FB-A998-7898-94504F60F48F}"/>
              </a:ext>
            </a:extLst>
          </p:cNvPr>
          <p:cNvSpPr txBox="1"/>
          <p:nvPr/>
        </p:nvSpPr>
        <p:spPr>
          <a:xfrm>
            <a:off x="676687" y="585572"/>
            <a:ext cx="4474046"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Avrupa Otelcilik Sektöründe Otomasyon</a:t>
            </a:r>
          </a:p>
          <a:p>
            <a:pPr>
              <a:lnSpc>
                <a:spcPts val="3580"/>
              </a:lnSpc>
            </a:pPr>
            <a:endParaRPr lang="en-US" sz="3400" b="1" dirty="0">
              <a:solidFill>
                <a:schemeClr val="bg1"/>
              </a:solidFill>
              <a:cs typeface="Times New Roman" panose="02020603050405020304" pitchFamily="18" charset="0"/>
            </a:endParaRPr>
          </a:p>
        </p:txBody>
      </p:sp>
      <p:pic>
        <p:nvPicPr>
          <p:cNvPr id="3" name="Picture Placeholder 8">
            <a:extLst>
              <a:ext uri="{FF2B5EF4-FFF2-40B4-BE49-F238E27FC236}">
                <a16:creationId xmlns:a16="http://schemas.microsoft.com/office/drawing/2014/main" id="{AE2FA8FE-E3F4-88BE-E349-75D0CE4D7B3C}"/>
              </a:ext>
            </a:extLst>
          </p:cNvPr>
          <p:cNvPicPr>
            <a:picLocks noChangeAspect="1"/>
          </p:cNvPicPr>
          <p:nvPr/>
        </p:nvPicPr>
        <p:blipFill>
          <a:blip r:embed="rId5" cstate="email">
            <a:extLst>
              <a:ext uri="{28A0092B-C50C-407E-A947-70E740481C1C}">
                <a14:useLocalDpi xmlns:a14="http://schemas.microsoft.com/office/drawing/2010/main"/>
              </a:ext>
            </a:extLst>
          </a:blip>
          <a:srcRect l="35911" r="35911"/>
          <a:stretch/>
        </p:blipFill>
        <p:spPr>
          <a:xfrm>
            <a:off x="7744660" y="1410313"/>
            <a:ext cx="2444127" cy="4336988"/>
          </a:xfrm>
          <a:prstGeom prst="rect">
            <a:avLst/>
          </a:prstGeom>
        </p:spPr>
      </p:pic>
      <p:pic>
        <p:nvPicPr>
          <p:cNvPr id="6" name="Graphic 5">
            <a:extLst>
              <a:ext uri="{FF2B5EF4-FFF2-40B4-BE49-F238E27FC236}">
                <a16:creationId xmlns:a16="http://schemas.microsoft.com/office/drawing/2014/main" id="{95E3D04D-023E-9AF8-C827-BEDF3AF04B69}"/>
              </a:ext>
            </a:extLst>
          </p:cNvPr>
          <p:cNvPicPr>
            <a:picLocks noChangeAspect="1"/>
          </p:cNvPicPr>
          <p:nvPr/>
        </p:nvPicPr>
        <p:blipFill>
          <a:blip>
            <a:extLst>
              <a:ext uri="{96DAC541-7B7A-43D3-8B79-37D633B846F1}">
                <asvg:svgBlip xmlns:asvg="http://schemas.microsoft.com/office/drawing/2016/SVG/main" r:embed="rId6"/>
              </a:ext>
            </a:extLst>
          </a:blip>
          <a:srcRect l="49952" t="41010" r="28995" b="44546"/>
          <a:stretch/>
        </p:blipFill>
        <p:spPr>
          <a:xfrm rot="3559137">
            <a:off x="7487385" y="2959310"/>
            <a:ext cx="5325749" cy="5173579"/>
          </a:xfrm>
          <a:prstGeom prst="rect">
            <a:avLst/>
          </a:prstGeom>
        </p:spPr>
      </p:pic>
    </p:spTree>
    <p:extLst>
      <p:ext uri="{BB962C8B-B14F-4D97-AF65-F5344CB8AC3E}">
        <p14:creationId xmlns:p14="http://schemas.microsoft.com/office/powerpoint/2010/main" val="256059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DC611-FD20-0B7D-22FA-34273CDECEDC}"/>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CCB0148-4578-F5F6-3DB8-FEC5CF0600BD}"/>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B676924A-1E72-1173-592C-7BAC7BE6C38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40E5F846-254E-6B0E-328E-3C08567D9AF8}"/>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734ECBA7-83DF-7EDB-F307-95081F2EAE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1BABD9B6-E975-1EE8-65A0-AB7BD6E2D7CA}"/>
              </a:ext>
            </a:extLst>
          </p:cNvPr>
          <p:cNvSpPr txBox="1"/>
          <p:nvPr/>
        </p:nvSpPr>
        <p:spPr>
          <a:xfrm>
            <a:off x="676179" y="2289657"/>
            <a:ext cx="6187608" cy="3426579"/>
          </a:xfrm>
          <a:prstGeom prst="rect">
            <a:avLst/>
          </a:prstGeom>
          <a:noFill/>
        </p:spPr>
        <p:txBody>
          <a:bodyPr wrap="square" rtlCol="0">
            <a:spAutoFit/>
          </a:bodyPr>
          <a:lstStyle/>
          <a:p>
            <a:pPr lvl="0">
              <a:lnSpc>
                <a:spcPts val="1960"/>
              </a:lnSpc>
              <a:buClr>
                <a:srgbClr val="62A844"/>
              </a:buClr>
              <a:defRPr/>
            </a:pPr>
            <a:r>
              <a:rPr lang="en-US" sz="2000" b="1" kern="0" dirty="0">
                <a:solidFill>
                  <a:srgbClr val="0289AE"/>
                </a:solidFill>
                <a:cs typeface="Times New Roman" panose="02020603050405020304" pitchFamily="18" charset="0"/>
              </a:rPr>
              <a:t>Meliá Hotels International (İspanya)</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Öncelik: </a:t>
            </a:r>
            <a:r>
              <a:rPr lang="en-US" dirty="0">
                <a:solidFill>
                  <a:srgbClr val="000000"/>
                </a:solidFill>
                <a:cs typeface="Times New Roman" panose="02020603050405020304" pitchFamily="18" charset="0"/>
              </a:rPr>
              <a:t>Enerji verimliliği ve konuk konforu</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Otomasyon: </a:t>
            </a:r>
            <a:r>
              <a:rPr lang="en-US" dirty="0">
                <a:solidFill>
                  <a:srgbClr val="000000"/>
                </a:solidFill>
                <a:cs typeface="Times New Roman" panose="02020603050405020304" pitchFamily="18" charset="0"/>
              </a:rPr>
              <a:t>Akıllı bina kontrol sistemleri (aydınlatma, HVAC)</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Sonuç: </a:t>
            </a:r>
            <a:r>
              <a:rPr lang="en-US" dirty="0">
                <a:solidFill>
                  <a:srgbClr val="000000"/>
                </a:solidFill>
                <a:cs typeface="Times New Roman" panose="02020603050405020304" pitchFamily="18" charset="0"/>
              </a:rPr>
              <a:t>Daha düşük enerji tüketimi + daha yüksek konfor seviyeleri</a:t>
            </a:r>
            <a:br>
              <a:rPr lang="en-US" dirty="0">
                <a:solidFill>
                  <a:srgbClr val="000000"/>
                </a:solidFill>
                <a:cs typeface="Times New Roman" panose="02020603050405020304" pitchFamily="18" charset="0"/>
              </a:rPr>
            </a:br>
            <a:r>
              <a:rPr lang="en-US" i="1" dirty="0">
                <a:solidFill>
                  <a:srgbClr val="000000"/>
                </a:solidFill>
              </a:rPr>
              <a:t>(Meliá Hotels International Akıllı Binalar Girişimi,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a:p>
            <a:pPr lvl="0">
              <a:lnSpc>
                <a:spcPts val="1960"/>
              </a:lnSpc>
              <a:buClr>
                <a:srgbClr val="62A844"/>
              </a:buClr>
              <a:defRPr/>
            </a:pPr>
            <a:endParaRPr lang="en-US" sz="2000" kern="0" dirty="0">
              <a:solidFill>
                <a:srgbClr val="0289AE"/>
              </a:solidFill>
            </a:endParaRPr>
          </a:p>
          <a:p>
            <a:pPr lvl="0">
              <a:lnSpc>
                <a:spcPts val="1960"/>
              </a:lnSpc>
              <a:buClr>
                <a:srgbClr val="62A844"/>
              </a:buClr>
              <a:defRPr/>
            </a:pPr>
            <a:r>
              <a:rPr lang="en-US" sz="2000" b="1" kern="0" dirty="0">
                <a:solidFill>
                  <a:srgbClr val="0289AE"/>
                </a:solidFill>
                <a:cs typeface="Times New Roman" panose="02020603050405020304" pitchFamily="18" charset="0"/>
              </a:rPr>
              <a:t>Radisson Hotel Group (Avrupa çapında)</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Öncelik: </a:t>
            </a:r>
            <a:r>
              <a:rPr lang="en-US" dirty="0">
                <a:solidFill>
                  <a:srgbClr val="000000"/>
                </a:solidFill>
                <a:cs typeface="Times New Roman" panose="02020603050405020304" pitchFamily="18" charset="0"/>
              </a:rPr>
              <a:t>Gelir doğruluğu ve personel odaklılık</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Otomasyon: </a:t>
            </a:r>
            <a:r>
              <a:rPr lang="en-US" dirty="0">
                <a:solidFill>
                  <a:srgbClr val="000000"/>
                </a:solidFill>
                <a:cs typeface="Times New Roman" panose="02020603050405020304" pitchFamily="18" charset="0"/>
              </a:rPr>
              <a:t>Fiyatlandırma ve oda müsaitliği araçları</a:t>
            </a:r>
          </a:p>
          <a:p>
            <a:pPr marL="285750" lvl="0" indent="-285750">
              <a:lnSpc>
                <a:spcPts val="1960"/>
              </a:lnSpc>
              <a:buClr>
                <a:srgbClr val="62A844"/>
              </a:buClr>
              <a:buFont typeface="Arial" panose="020B0604020202020204" pitchFamily="34" charset="0"/>
              <a:buChar char="•"/>
              <a:defRPr/>
            </a:pPr>
            <a:r>
              <a:rPr lang="en-US" b="1" dirty="0">
                <a:solidFill>
                  <a:srgbClr val="000000"/>
                </a:solidFill>
                <a:cs typeface="Times New Roman" panose="02020603050405020304" pitchFamily="18" charset="0"/>
              </a:rPr>
              <a:t>Sonuç: </a:t>
            </a:r>
            <a:r>
              <a:rPr lang="en-US" dirty="0" err="1">
                <a:solidFill>
                  <a:srgbClr val="000000"/>
                </a:solidFill>
                <a:cs typeface="Times New Roman" panose="02020603050405020304" pitchFamily="18" charset="0"/>
              </a:rPr>
              <a:t>Senkronize </a:t>
            </a:r>
            <a:r>
              <a:rPr lang="en-US" dirty="0">
                <a:solidFill>
                  <a:srgbClr val="000000"/>
                </a:solidFill>
                <a:cs typeface="Times New Roman" panose="02020603050405020304" pitchFamily="18" charset="0"/>
              </a:rPr>
              <a:t>fiyatlar + misafir ilişkileri için daha fazla zaman</a:t>
            </a:r>
            <a:br>
              <a:rPr lang="en-US" dirty="0">
                <a:solidFill>
                  <a:srgbClr val="000000"/>
                </a:solidFill>
                <a:cs typeface="Times New Roman" panose="02020603050405020304" pitchFamily="18" charset="0"/>
              </a:rPr>
            </a:br>
            <a:r>
              <a:rPr lang="en-US" i="1" dirty="0">
                <a:solidFill>
                  <a:srgbClr val="000000"/>
                </a:solidFill>
              </a:rPr>
              <a:t>(Radisson Hotel Group Gelir Yönetimi İncelemesi,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p:txBody>
      </p:sp>
      <p:sp>
        <p:nvSpPr>
          <p:cNvPr id="2" name="TextBox 1">
            <a:extLst>
              <a:ext uri="{FF2B5EF4-FFF2-40B4-BE49-F238E27FC236}">
                <a16:creationId xmlns:a16="http://schemas.microsoft.com/office/drawing/2014/main" id="{F91EC302-9515-9DBE-79EE-BBDD975E922A}"/>
              </a:ext>
            </a:extLst>
          </p:cNvPr>
          <p:cNvSpPr txBox="1"/>
          <p:nvPr/>
        </p:nvSpPr>
        <p:spPr>
          <a:xfrm>
            <a:off x="676687" y="585572"/>
            <a:ext cx="4474046" cy="1477328"/>
          </a:xfrm>
          <a:prstGeom prst="rect">
            <a:avLst/>
          </a:prstGeom>
          <a:noFill/>
        </p:spPr>
        <p:txBody>
          <a:bodyPr wrap="square">
            <a:spAutoFit/>
          </a:bodyPr>
          <a:lstStyle/>
          <a:p>
            <a:pPr algn="ctr">
              <a:lnSpc>
                <a:spcPts val="3580"/>
              </a:lnSpc>
            </a:pPr>
            <a:r>
              <a:rPr lang="en-US" sz="3400" b="1" dirty="0">
                <a:solidFill>
                  <a:schemeClr val="bg1"/>
                </a:solidFill>
                <a:cs typeface="Times New Roman" panose="02020603050405020304" pitchFamily="18" charset="0"/>
              </a:rPr>
              <a:t>Avrupa Otelcilik Sektöründe Otomasyon</a:t>
            </a:r>
          </a:p>
          <a:p>
            <a:pPr>
              <a:lnSpc>
                <a:spcPts val="3580"/>
              </a:lnSpc>
            </a:pPr>
            <a:endParaRPr lang="en-US" sz="3400" b="1" dirty="0">
              <a:solidFill>
                <a:schemeClr val="bg1"/>
              </a:solidFill>
              <a:cs typeface="Times New Roman" panose="02020603050405020304" pitchFamily="18" charset="0"/>
            </a:endParaRPr>
          </a:p>
        </p:txBody>
      </p:sp>
      <p:pic>
        <p:nvPicPr>
          <p:cNvPr id="4" name="Picture Placeholder 9">
            <a:extLst>
              <a:ext uri="{FF2B5EF4-FFF2-40B4-BE49-F238E27FC236}">
                <a16:creationId xmlns:a16="http://schemas.microsoft.com/office/drawing/2014/main" id="{5D6D41CA-C5C4-A753-43E5-3CBB1E199F30}"/>
              </a:ext>
            </a:extLst>
          </p:cNvPr>
          <p:cNvPicPr>
            <a:picLocks noChangeAspect="1"/>
          </p:cNvPicPr>
          <p:nvPr/>
        </p:nvPicPr>
        <p:blipFill>
          <a:blip r:embed="rId5" cstate="email">
            <a:extLst>
              <a:ext uri="{28A0092B-C50C-407E-A947-70E740481C1C}">
                <a14:useLocalDpi xmlns:a14="http://schemas.microsoft.com/office/drawing/2010/main"/>
              </a:ext>
            </a:extLst>
          </a:blip>
          <a:srcRect l="31213" r="31213"/>
          <a:stretch>
            <a:fillRect/>
          </a:stretch>
        </p:blipFill>
        <p:spPr>
          <a:xfrm>
            <a:off x="7770403" y="1410313"/>
            <a:ext cx="2444127" cy="4336988"/>
          </a:xfrm>
          <a:prstGeom prst="rect">
            <a:avLst/>
          </a:prstGeom>
        </p:spPr>
      </p:pic>
    </p:spTree>
    <p:extLst>
      <p:ext uri="{BB962C8B-B14F-4D97-AF65-F5344CB8AC3E}">
        <p14:creationId xmlns:p14="http://schemas.microsoft.com/office/powerpoint/2010/main" val="170947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96E8-6978-F197-5CED-377C09D663A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43CEA7-6F5C-FE19-6E7D-5073E1A585C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solidFill>
                  <a:srgbClr val="62A844"/>
                </a:solidFill>
              </a:rPr>
              <a:t>Porto Mare Taverna</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6401434-D229-E2DF-D7DD-D4D6F7D3F27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5F9067-1167-98E8-ED78-7F22452D7555}"/>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6544254B-757A-1BDC-550A-7FE876ACD499}"/>
              </a:ext>
            </a:extLst>
          </p:cNvPr>
          <p:cNvSpPr txBox="1"/>
          <p:nvPr/>
        </p:nvSpPr>
        <p:spPr>
          <a:xfrm>
            <a:off x="169411" y="1244819"/>
            <a:ext cx="7823541" cy="5324535"/>
          </a:xfrm>
          <a:prstGeom prst="rect">
            <a:avLst/>
          </a:prstGeom>
          <a:noFill/>
        </p:spPr>
        <p:txBody>
          <a:bodyPr wrap="square">
            <a:spAutoFit/>
          </a:bodyPr>
          <a:lstStyle/>
          <a:p>
            <a:pPr>
              <a:buNone/>
            </a:pPr>
            <a:r>
              <a:rPr lang="en-GB" sz="1600" dirty="0">
                <a:solidFill>
                  <a:srgbClr val="262626"/>
                </a:solidFill>
              </a:rPr>
              <a:t>Porto Mare Taverna, dijital dönüşümün genellikle ileri teknolojiyi uygulamaya koymaktan ziyade günlük operasyonel zorlukları çözmekle başladığını göstermektedir. Yoğun bir sezonluk deniz ürünleri restoranı olan işletme, çok sayıda kanaldan gelen rezervasyonlar, tutarsız masa yönetimi, uzun bekleme süreleri ve talep tam olarak anlaşılmadan mekan ve ekipmanların hazırlanması nedeniyle ortaya çıkan gereksiz enerji kullanımı ile mücadele etmektedir.</a:t>
            </a:r>
          </a:p>
          <a:p>
            <a:pPr>
              <a:buNone/>
            </a:pPr>
            <a:endParaRPr lang="en-GB" sz="1600" dirty="0">
              <a:solidFill>
                <a:srgbClr val="262626"/>
              </a:solidFill>
            </a:endParaRPr>
          </a:p>
          <a:p>
            <a:pPr>
              <a:buNone/>
            </a:pPr>
            <a:r>
              <a:rPr lang="en-GB" sz="1600" dirty="0">
                <a:solidFill>
                  <a:srgbClr val="262626"/>
                </a:solidFill>
              </a:rPr>
              <a:t>Yönetim, rezervasyonların yaklaşık %18'inin gelmeme veya geç gelme ile sonuçlandığını, personelin ise farklı platformlardaki mesajları takip etmek için önemli miktarda zaman harcadığını tespit etmiştir. İşletme ayrıca, teras alanları, aydınlatma, soğutma sistemleri ve mutfak istasyonlarının her zaman gerçekleşmeyen talebe göre hazırlandığında enerji tüketiminin arttığını da fark etmiştir.</a:t>
            </a:r>
          </a:p>
          <a:p>
            <a:pPr>
              <a:buNone/>
            </a:pPr>
            <a:endParaRPr lang="en-GB" sz="1600" dirty="0">
              <a:solidFill>
                <a:srgbClr val="262626"/>
              </a:solidFill>
            </a:endParaRPr>
          </a:p>
          <a:p>
            <a:pPr>
              <a:buNone/>
            </a:pPr>
            <a:r>
              <a:rPr lang="en-GB" sz="1600" dirty="0">
                <a:solidFill>
                  <a:srgbClr val="262626"/>
                </a:solidFill>
              </a:rPr>
              <a:t>Bu vaka, nispeten basit dijital araçların rezervasyon yönetimini nasıl iyileştirebileceğini, operasyonel planlamayı nasıl destekleyebileceğini, kaynak israfını nasıl azaltabileceğini ve karar verme için nasıl daha iyi bilgiler sağlayabileceğini keşfetmemizi teşvik ediyor. Ayrıca, konaklama sektöründe önemli bir ilkeyi de vurguluyor: teknoloji, konukların değer verdiği kişisel hizmeti korurken verimliliği artırmalıdır.</a:t>
            </a:r>
          </a:p>
          <a:p>
            <a:pPr>
              <a:buNone/>
            </a:pPr>
            <a:endParaRPr lang="en-GB" sz="1600" dirty="0">
              <a:solidFill>
                <a:srgbClr val="262626"/>
              </a:solidFill>
            </a:endParaRPr>
          </a:p>
          <a:p>
            <a:pPr>
              <a:buNone/>
            </a:pPr>
            <a:r>
              <a:rPr lang="en-GB" sz="1600" b="1" dirty="0">
                <a:solidFill>
                  <a:srgbClr val="62A844"/>
                </a:solidFill>
              </a:rPr>
              <a:t>Anahtar Öğrenim: </a:t>
            </a:r>
            <a:r>
              <a:rPr lang="en-GB" sz="1600" dirty="0">
                <a:solidFill>
                  <a:srgbClr val="262626"/>
                </a:solidFill>
              </a:rPr>
              <a:t>Başarılı bir dijital dönüşüm, net bir şekilde tanımlanmış operasyonel sorunlar ve verimliliği + misafir deneyimini iyileştiren araçlarla başlar</a:t>
            </a:r>
            <a:r>
              <a:rPr lang="en-GB" dirty="0">
                <a:solidFill>
                  <a:srgbClr val="262626"/>
                </a:solidFill>
              </a:rPr>
              <a:t>.</a:t>
            </a:r>
          </a:p>
          <a:p>
            <a:pPr>
              <a:buNone/>
            </a:pPr>
            <a:endParaRPr lang="en-GB" dirty="0">
              <a:solidFill>
                <a:srgbClr val="262626"/>
              </a:solidFill>
            </a:endParaRPr>
          </a:p>
        </p:txBody>
      </p:sp>
      <p:pic>
        <p:nvPicPr>
          <p:cNvPr id="6" name="Picture 5">
            <a:extLst>
              <a:ext uri="{FF2B5EF4-FFF2-40B4-BE49-F238E27FC236}">
                <a16:creationId xmlns:a16="http://schemas.microsoft.com/office/drawing/2014/main" id="{D3090C9E-31D0-2F91-4D24-213969E402FA}"/>
              </a:ext>
            </a:extLst>
          </p:cNvPr>
          <p:cNvPicPr>
            <a:picLocks noChangeAspect="1"/>
          </p:cNvPicPr>
          <p:nvPr/>
        </p:nvPicPr>
        <p:blipFill>
          <a:blip r:embed="rId4"/>
          <a:stretch>
            <a:fillRect/>
          </a:stretch>
        </p:blipFill>
        <p:spPr>
          <a:xfrm>
            <a:off x="7976382" y="730528"/>
            <a:ext cx="4215617" cy="5867868"/>
          </a:xfrm>
          <a:prstGeom prst="rect">
            <a:avLst/>
          </a:prstGeom>
        </p:spPr>
      </p:pic>
    </p:spTree>
    <p:extLst>
      <p:ext uri="{BB962C8B-B14F-4D97-AF65-F5344CB8AC3E}">
        <p14:creationId xmlns:p14="http://schemas.microsoft.com/office/powerpoint/2010/main" val="2293472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CA1B-F8F6-322D-36A8-0DF8B56DE5F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561DBD-11CB-25B5-F3BF-4F6C5183BD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8627" y="2391246"/>
            <a:ext cx="5437988" cy="4122198"/>
          </a:xfrm>
          <a:prstGeom prst="rect">
            <a:avLst/>
          </a:prstGeom>
        </p:spPr>
      </p:pic>
      <p:sp>
        <p:nvSpPr>
          <p:cNvPr id="2" name="Text Placeholder 11">
            <a:extLst>
              <a:ext uri="{FF2B5EF4-FFF2-40B4-BE49-F238E27FC236}">
                <a16:creationId xmlns:a16="http://schemas.microsoft.com/office/drawing/2014/main" id="{F9E7B294-FE17-42B5-B2C6-F476D5DC58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A545D9B-88F7-91A3-CE6F-798E927FD5F4}"/>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DDB8E2F-904B-487A-0873-DFB8DC545C81}"/>
              </a:ext>
            </a:extLst>
          </p:cNvPr>
          <p:cNvSpPr/>
          <p:nvPr/>
        </p:nvSpPr>
        <p:spPr>
          <a:xfrm flipH="1">
            <a:off x="163645" y="1641270"/>
            <a:ext cx="7235434" cy="4452501"/>
          </a:xfrm>
          <a:prstGeom prst="rect">
            <a:avLst/>
          </a:prstGeom>
        </p:spPr>
        <p:txBody>
          <a:bodyPr wrap="square">
            <a:spAutoFit/>
          </a:bodyPr>
          <a:lstStyle/>
          <a:p>
            <a:pPr lvl="0" algn="just">
              <a:lnSpc>
                <a:spcPts val="1960"/>
              </a:lnSpc>
              <a:defRPr/>
            </a:pPr>
            <a:r>
              <a:rPr lang="en-US" kern="0" dirty="0">
                <a:solidFill>
                  <a:srgbClr val="000000"/>
                </a:solidFill>
                <a:cs typeface="Times New Roman" panose="02020603050405020304" pitchFamily="18" charset="0"/>
              </a:rPr>
              <a:t>Otomasyon hız, doğruluk ve sürdürülebilirlik sağlayabilir, ancak başarısı insanların onu nasıl tasarladığına, yönettiğine ve kullandığına bağlıdır. En etkili sistemler, konukseverliğin insani yönünü güçlendirir.</a:t>
            </a:r>
          </a:p>
          <a:p>
            <a:pPr lvl="0" algn="just">
              <a:lnSpc>
                <a:spcPts val="1960"/>
              </a:lnSpc>
              <a:defRPr/>
            </a:pPr>
            <a:endParaRPr lang="en-US" kern="0" dirty="0">
              <a:solidFill>
                <a:srgbClr val="000000"/>
              </a:solidFill>
            </a:endParaRPr>
          </a:p>
          <a:p>
            <a:pPr>
              <a:lnSpc>
                <a:spcPts val="1960"/>
              </a:lnSpc>
            </a:pPr>
            <a:r>
              <a:rPr lang="en-US" sz="2000" b="1" dirty="0">
                <a:solidFill>
                  <a:srgbClr val="0289AE"/>
                </a:solidFill>
                <a:cs typeface="Times New Roman" panose="02020603050405020304" pitchFamily="18" charset="0"/>
              </a:rPr>
              <a:t>Neler İyi İşledi?</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Hız mı? Doğruluk mu? Kolaylık mı?</a:t>
            </a:r>
          </a:p>
          <a:p>
            <a:pPr>
              <a:lnSpc>
                <a:spcPts val="1960"/>
              </a:lnSpc>
            </a:pPr>
            <a:br>
              <a:rPr lang="en-US" b="1" dirty="0">
                <a:solidFill>
                  <a:srgbClr val="000000"/>
                </a:solidFill>
                <a:cs typeface="Times New Roman" panose="02020603050405020304" pitchFamily="18" charset="0"/>
              </a:rPr>
            </a:br>
            <a:r>
              <a:rPr lang="en-US" sz="2000" b="1" dirty="0">
                <a:solidFill>
                  <a:srgbClr val="0289AE"/>
                </a:solidFill>
                <a:cs typeface="Times New Roman" panose="02020603050405020304" pitchFamily="18" charset="0"/>
              </a:rPr>
              <a:t>Neler Zorluk Yarattı?</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Kafa karışıklığı mı? Kişisel olmayan bir his mi? Teknik sorunlar mı?</a:t>
            </a:r>
          </a:p>
          <a:p>
            <a:pPr>
              <a:lnSpc>
                <a:spcPts val="1960"/>
              </a:lnSpc>
            </a:pPr>
            <a:br>
              <a:rPr lang="en-US" b="1" dirty="0">
                <a:solidFill>
                  <a:srgbClr val="000000"/>
                </a:solidFill>
                <a:cs typeface="Times New Roman" panose="02020603050405020304" pitchFamily="18" charset="0"/>
              </a:rPr>
            </a:br>
            <a:r>
              <a:rPr lang="en-US" sz="2000" b="1" dirty="0">
                <a:solidFill>
                  <a:srgbClr val="0289AE"/>
                </a:solidFill>
                <a:cs typeface="Times New Roman" panose="02020603050405020304" pitchFamily="18" charset="0"/>
              </a:rPr>
              <a:t>Nasıl daha sorunsuz hale getirilebilir?</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Hem misafirler hem de personel için?</a:t>
            </a:r>
          </a:p>
          <a:p>
            <a:pPr>
              <a:lnSpc>
                <a:spcPts val="1960"/>
              </a:lnSpc>
              <a:buClr>
                <a:srgbClr val="62A844"/>
              </a:buClr>
            </a:pPr>
            <a:br>
              <a:rPr lang="en-US" b="1" dirty="0">
                <a:solidFill>
                  <a:srgbClr val="000000"/>
                </a:solidFill>
                <a:cs typeface="Times New Roman" panose="02020603050405020304" pitchFamily="18" charset="0"/>
              </a:rPr>
            </a:br>
            <a:r>
              <a:rPr lang="en-US" sz="2000" b="1" dirty="0">
                <a:solidFill>
                  <a:srgbClr val="0289AE"/>
                </a:solidFill>
                <a:cs typeface="Times New Roman" panose="02020603050405020304" pitchFamily="18" charset="0"/>
              </a:rPr>
              <a:t>Küçük gruplar halinde tartışma:</a:t>
            </a:r>
            <a:endParaRPr lang="en-US" sz="2000" b="1" dirty="0">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Hangi süreçler otomasyondan en fazla fayda sağlar?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Hangi anlarda insan varlığı gereklidir?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Sorumlu otomasyon için</a:t>
            </a:r>
            <a:r>
              <a:rPr lang="en-US" b="1" dirty="0">
                <a:solidFill>
                  <a:srgbClr val="000000"/>
                </a:solidFill>
                <a:cs typeface="Times New Roman" panose="02020603050405020304" pitchFamily="18" charset="0"/>
              </a:rPr>
              <a:t> 3 ilke </a:t>
            </a:r>
            <a:r>
              <a:rPr lang="en-US" dirty="0">
                <a:solidFill>
                  <a:srgbClr val="000000"/>
                </a:solidFill>
                <a:cs typeface="Times New Roman" panose="02020603050405020304" pitchFamily="18" charset="0"/>
              </a:rPr>
              <a:t>üzerinde anlaşın</a:t>
            </a:r>
          </a:p>
        </p:txBody>
      </p:sp>
    </p:spTree>
    <p:extLst>
      <p:ext uri="{BB962C8B-B14F-4D97-AF65-F5344CB8AC3E}">
        <p14:creationId xmlns:p14="http://schemas.microsoft.com/office/powerpoint/2010/main" val="1406111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2EE9-6A73-CDC7-27B5-E9E68DB09CF3}"/>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CEEFBB9D-1121-12B2-5275-AF959E82041A}"/>
              </a:ext>
            </a:extLst>
          </p:cNvPr>
          <p:cNvSpPr/>
          <p:nvPr/>
        </p:nvSpPr>
        <p:spPr>
          <a:xfrm flipH="1">
            <a:off x="688773" y="1069584"/>
            <a:ext cx="3541678" cy="1169936"/>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Otomasyon Temel Önem Taşır:</a:t>
            </a:r>
            <a:br>
              <a:rPr lang="en-US" sz="2000" b="1" dirty="0">
                <a:solidFill>
                  <a:srgbClr val="262626"/>
                </a:solidFill>
                <a:cs typeface="Segoe UI Light" panose="020B0502040204020203" pitchFamily="34" charset="0"/>
              </a:rPr>
            </a:br>
            <a:r>
              <a:rPr lang="en-US" sz="2000" dirty="0">
                <a:solidFill>
                  <a:srgbClr val="262626"/>
                </a:solidFill>
                <a:cs typeface="Segoe UI Light" panose="020B0502040204020203" pitchFamily="34" charset="0"/>
              </a:rPr>
              <a:t>Avrupa konaklama sektöründe verimliliği, doğruluğu ve sürdürülebilirliği artırır</a:t>
            </a:r>
          </a:p>
        </p:txBody>
      </p:sp>
      <p:sp>
        <p:nvSpPr>
          <p:cNvPr id="108" name="Rectangle 30">
            <a:extLst>
              <a:ext uri="{FF2B5EF4-FFF2-40B4-BE49-F238E27FC236}">
                <a16:creationId xmlns:a16="http://schemas.microsoft.com/office/drawing/2014/main" id="{05B3DE1B-968E-EA66-7FFB-50A01476800C}"/>
              </a:ext>
            </a:extLst>
          </p:cNvPr>
          <p:cNvSpPr/>
          <p:nvPr/>
        </p:nvSpPr>
        <p:spPr>
          <a:xfrm flipH="1">
            <a:off x="688770" y="2981978"/>
            <a:ext cx="3118857" cy="1708545"/>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İnsanların Rolünü Güçlendirir: </a:t>
            </a:r>
            <a:r>
              <a:rPr lang="en-US" sz="2000" dirty="0">
                <a:solidFill>
                  <a:srgbClr val="262626"/>
                </a:solidFill>
                <a:cs typeface="Segoe UI Light" panose="020B0502040204020203" pitchFamily="34" charset="0"/>
              </a:rPr>
              <a:t>İdari iş yükünü azaltarak personelin yaratıcılık ve kişisel hizmet sunmaya daha fazla zaman ayırmasını sağlar</a:t>
            </a:r>
          </a:p>
        </p:txBody>
      </p:sp>
      <p:sp>
        <p:nvSpPr>
          <p:cNvPr id="109" name="Rectangle 30">
            <a:extLst>
              <a:ext uri="{FF2B5EF4-FFF2-40B4-BE49-F238E27FC236}">
                <a16:creationId xmlns:a16="http://schemas.microsoft.com/office/drawing/2014/main" id="{15E4F1BA-72C6-107F-5CED-C968EA018E11}"/>
              </a:ext>
            </a:extLst>
          </p:cNvPr>
          <p:cNvSpPr/>
          <p:nvPr/>
        </p:nvSpPr>
        <p:spPr>
          <a:xfrm flipH="1">
            <a:off x="688770" y="5165242"/>
            <a:ext cx="4090951" cy="1169936"/>
          </a:xfrm>
          <a:prstGeom prst="rect">
            <a:avLst/>
          </a:prstGeom>
        </p:spPr>
        <p:txBody>
          <a:bodyPr wrap="square">
            <a:spAutoFit/>
          </a:bodyPr>
          <a:lstStyle/>
          <a:p>
            <a:pPr>
              <a:lnSpc>
                <a:spcPts val="2100"/>
              </a:lnSpc>
            </a:pPr>
            <a:endParaRPr lang="en-US" sz="2000" b="1" dirty="0">
              <a:solidFill>
                <a:srgbClr val="262626"/>
              </a:solidFill>
              <a:cs typeface="Segoe UI Light" panose="020B0502040204020203" pitchFamily="34" charset="0"/>
            </a:endParaRPr>
          </a:p>
          <a:p>
            <a:pPr>
              <a:lnSpc>
                <a:spcPts val="2100"/>
              </a:lnSpc>
            </a:pPr>
            <a:r>
              <a:rPr lang="en-US" sz="2000" b="1" dirty="0">
                <a:solidFill>
                  <a:srgbClr val="262626"/>
                </a:solidFill>
                <a:cs typeface="Segoe UI Light" panose="020B0502040204020203" pitchFamily="34" charset="0"/>
              </a:rPr>
              <a:t>Çevresel Hedefleri Destekler: </a:t>
            </a:r>
            <a:r>
              <a:rPr lang="en-US" sz="2000" dirty="0">
                <a:solidFill>
                  <a:srgbClr val="262626"/>
                </a:solidFill>
                <a:cs typeface="Segoe UI Light" panose="020B0502040204020203" pitchFamily="34" charset="0"/>
              </a:rPr>
              <a:t>Dijital sistemler aracılığıyla akıllı enerji ve kaynak yönetimi</a:t>
            </a:r>
          </a:p>
        </p:txBody>
      </p:sp>
      <p:sp>
        <p:nvSpPr>
          <p:cNvPr id="3" name="Freeform 5">
            <a:extLst>
              <a:ext uri="{FF2B5EF4-FFF2-40B4-BE49-F238E27FC236}">
                <a16:creationId xmlns:a16="http://schemas.microsoft.com/office/drawing/2014/main" id="{F896E610-031E-9656-481A-017D578B2A9C}"/>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C74860CA-A4E9-8BEB-3BFB-8D3B05380A4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EC65E3BE-60BA-32C0-EF49-67377421D4A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DA21A29-EC80-B531-FDA8-629C8D176839}"/>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1C945006-A5FF-C9CA-A336-0C12A2080AEA}"/>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162B7FF7-A0C9-0CD0-1FB4-DBA80A3B6837}"/>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FFE1EE8F-401C-1129-72AF-EC1986472B0F}"/>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E575DC74-362D-A873-251C-AF92F283DE60}"/>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8CB8B20B-7EF6-EE20-D516-1AAF8227F52B}"/>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D0C727D0-6A1A-6BB1-A5D0-07240776C60F}"/>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FF2BAE32-E008-8186-EAA1-EB7BC6BAC100}"/>
              </a:ext>
            </a:extLst>
          </p:cNvPr>
          <p:cNvSpPr>
            <a:spLocks/>
          </p:cNvSpPr>
          <p:nvPr/>
        </p:nvSpPr>
        <p:spPr bwMode="auto">
          <a:xfrm>
            <a:off x="8284795" y="2577788"/>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DCE84F3B-95A2-5D4D-7F5F-9BD8454D64D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20526349-CC42-B190-E995-32DBF68933FA}"/>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C5EA357F-2B8A-3593-22FA-544488A41C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4A6FAF3B-20D9-06AE-BA3F-070E39A3B294}"/>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B6CFF78-CFCA-922C-581F-2ED57323B1D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4935E97-0C4F-524A-C5ED-F2FF3D24807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DE79969-026F-D3E3-8DDC-1EC670CBF707}"/>
              </a:ext>
            </a:extLst>
          </p:cNvPr>
          <p:cNvGrpSpPr/>
          <p:nvPr/>
        </p:nvGrpSpPr>
        <p:grpSpPr>
          <a:xfrm>
            <a:off x="9830865" y="2809963"/>
            <a:ext cx="507781" cy="509758"/>
            <a:chOff x="8859766" y="3475927"/>
            <a:chExt cx="507781" cy="509758"/>
          </a:xfrm>
        </p:grpSpPr>
        <p:sp>
          <p:nvSpPr>
            <p:cNvPr id="17" name="Oval 30">
              <a:extLst>
                <a:ext uri="{FF2B5EF4-FFF2-40B4-BE49-F238E27FC236}">
                  <a16:creationId xmlns:a16="http://schemas.microsoft.com/office/drawing/2014/main" id="{0257C808-F963-FE3A-E011-DE536251F87D}"/>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4EEA5AB8-86AA-BB56-F19E-146581BACD0D}"/>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6F6733A9-87D0-9B4B-D603-9B08F840E7F0}"/>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65FB639-F072-DE3D-7ABC-9D39B2B259BB}"/>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77B148FD-2AD8-4D87-1D28-0EAFD4DDF50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C2AEFADE-A963-61F4-D470-153CD0FA1F7F}"/>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EEF1B2C-3CA2-9943-AE08-7D4AEB48B231}"/>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B444DD03-CCE6-0644-C663-99F1116B4027}"/>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2D9C8D8B-6AE8-78DA-AF68-8A6291C4771F}"/>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7FDF861-23B1-79C5-0482-13E76CB13D98}"/>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00DFF8D-6B1D-4174-B69C-4702BFDBFFED}"/>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2A40A3E2-9EF6-7E74-FC20-46771FF9A10E}"/>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F403F9F-BA96-0328-2BD7-7FABCF6CC385}"/>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1C202E37-4D5A-0535-7661-846F739BD93A}"/>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DB012702-47BF-24F4-0D5A-0821EC5A507B}"/>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482A5BD-EA47-3454-0F16-6D83DFFE6B82}"/>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00E35AA4-025C-EFC3-6CED-E9F0FB280C6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E7C34921-EF5E-9E1C-9F44-D854EAD54E9B}"/>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73F9BE4D-A94B-E678-33D4-AD2E39AD08C6}"/>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E3DAB57-17D5-29BC-6864-C6B1141B395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0AE8B4D-663C-4A24-FDA2-FA3AA0A306B6}"/>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187F328B-5741-5453-EA30-1CC4BB0E6842}"/>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91AD17EC-CDF8-B8F0-9355-A3EEC5B022D5}"/>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04BEFA8E-DD8A-5D48-4DFC-DE2C04A356A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C0546CAF-8D7C-4237-EB4C-65C0E5676C5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F620DD6D-0D9E-C501-468C-5877D7F0C1BF}"/>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3D5025D9-1282-11B9-C9EE-34F497EF1066}"/>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067D26D-691F-BC0E-DDD5-35C40BB93E0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5ADE1469-E961-1FB9-C555-682CE44606B1}"/>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44DA9E1-1DD2-A31B-9781-3399D4BAA65D}"/>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C7377E88-3ABF-A45E-A46D-A9E7AE6C7D6D}"/>
              </a:ext>
            </a:extLst>
          </p:cNvPr>
          <p:cNvGrpSpPr/>
          <p:nvPr/>
        </p:nvGrpSpPr>
        <p:grpSpPr>
          <a:xfrm>
            <a:off x="3082507" y="4460832"/>
            <a:ext cx="509758" cy="507781"/>
            <a:chOff x="3368999" y="3590525"/>
            <a:chExt cx="509758" cy="507781"/>
          </a:xfrm>
        </p:grpSpPr>
        <p:sp>
          <p:nvSpPr>
            <p:cNvPr id="19" name="Oval 32">
              <a:extLst>
                <a:ext uri="{FF2B5EF4-FFF2-40B4-BE49-F238E27FC236}">
                  <a16:creationId xmlns:a16="http://schemas.microsoft.com/office/drawing/2014/main" id="{0F4EFA84-A503-3975-E634-CB94CEBBA666}"/>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78B72F84-0594-EB85-FA55-ADED5EEEF75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402A69E9-487D-9098-05D7-78B7C2A5A094}"/>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2C8E349A-28A1-7128-7355-5EB7457EC90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F709AD-4BC4-767A-8C7E-4832B014EFD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46A9461B-5A26-664D-2900-80B95AD40A98}"/>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45637CE2-FEB0-1629-6C2B-9DB6A0BA22E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6B510E17-5FFA-8FF6-8BEF-5AC6A2B6E193}"/>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5084A15E-D827-7D5D-50C0-07408F4D091D}"/>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BC1E087E-5CF2-BFD0-70C7-A96F232AE97D}"/>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067A7CCC-FF90-E999-577C-E0A34D2AFE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7AA39EC6-E66D-00FF-A694-529118D5554F}"/>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3D4DE624-FBAD-1C16-EAE3-ED772D75D5A4}"/>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1E51B3F7-C2A7-CCF4-C1D0-A13C768FF80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7D1468A-2E7D-C693-624C-0975CC647D80}"/>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2B0B1597-796B-71DD-8402-9801A8ABFD0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25C58021-268B-7FD7-D663-1FF26C2FF1E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1DF04A8D-978F-CAF9-946D-46DAB86F05BF}"/>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E500C6E-8F9E-04D1-4696-685CE0F4714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3C576096-100A-702A-185E-0CBEAC245428}"/>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529005FC-E5F6-C49B-B8B0-53B0E32E846B}"/>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64C8080C-3864-BD3B-FB34-838E4236097C}"/>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2D1B473A-2D23-0E34-12A2-C51183C3142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61EE65E-F4CC-0292-F37B-B2333DA60C0D}"/>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3EA341F3-205C-B95F-DD86-6FCB4AF258F1}"/>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4CE8794-6BD3-C93D-378C-261A66320D13}"/>
              </a:ext>
            </a:extLst>
          </p:cNvPr>
          <p:cNvSpPr>
            <a:spLocks/>
          </p:cNvSpPr>
          <p:nvPr/>
        </p:nvSpPr>
        <p:spPr bwMode="auto">
          <a:xfrm>
            <a:off x="8587096" y="2733874"/>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0099EC8-4D8B-386B-0F36-6316D6ED675A}"/>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7E6B1875-9B16-7ABE-8A30-35E33AF83EE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3315454-7D82-A791-306A-9FDC466DDC68}"/>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A31C15DD-0D20-5095-687B-AC412C017CC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3E237F27-8A85-7343-E8A3-98B0855338FE}"/>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AF51F6BF-022D-E8F6-3C30-03F3E69BE944}"/>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22DFFBAC-FE99-E8D3-BEEA-F859ABBC38B6}"/>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130B5CE-3BBF-DB43-653A-1825EF503DD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7B62596A-951A-E62E-262E-0478A37B8E52}"/>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463C5AF-0A84-F31A-BC1A-37673F04B19A}"/>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17FC070D-D4DA-5D04-7ACC-1419D1A137B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4A8799-FA48-B483-BD6D-54CDB5D22E67}"/>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EFA22825-AD29-586E-F140-84CBD776B974}"/>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2A17CD56-B798-835F-DEBA-7A10197CDCB6}"/>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1792815-1201-0D42-F52E-F5E77B791C2E}"/>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0FFAA490-65F6-8896-6BF6-6BF8DF0DD5E7}"/>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E1FAACBD-C86A-7C7B-A147-4666036C6EB3}"/>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F057B3BF-7E04-ABCC-ADD4-34D19CA96B1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E5B2E6C-FC43-8C4B-6200-46348CA64B6B}"/>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370380C5-FF2F-089D-10EA-F40FF36FA178}"/>
              </a:ext>
            </a:extLst>
          </p:cNvPr>
          <p:cNvGrpSpPr/>
          <p:nvPr/>
        </p:nvGrpSpPr>
        <p:grpSpPr>
          <a:xfrm>
            <a:off x="8752079" y="3733622"/>
            <a:ext cx="377378" cy="375403"/>
            <a:chOff x="8174160" y="1806372"/>
            <a:chExt cx="377378" cy="375403"/>
          </a:xfrm>
        </p:grpSpPr>
        <p:sp>
          <p:nvSpPr>
            <p:cNvPr id="20" name="Oval 33">
              <a:extLst>
                <a:ext uri="{FF2B5EF4-FFF2-40B4-BE49-F238E27FC236}">
                  <a16:creationId xmlns:a16="http://schemas.microsoft.com/office/drawing/2014/main" id="{D61ABCE2-8CAB-CE31-0D95-066B4BC67E42}"/>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BF8B12EC-D2BE-791A-D1A8-30AE4DE03E86}"/>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6E9DE937-305F-9633-025A-77C546CBF399}"/>
              </a:ext>
            </a:extLst>
          </p:cNvPr>
          <p:cNvGrpSpPr/>
          <p:nvPr/>
        </p:nvGrpSpPr>
        <p:grpSpPr>
          <a:xfrm>
            <a:off x="5214403" y="4814487"/>
            <a:ext cx="1937546" cy="2043513"/>
            <a:chOff x="5015421" y="4855038"/>
            <a:chExt cx="2735618" cy="3910118"/>
          </a:xfrm>
        </p:grpSpPr>
        <p:sp>
          <p:nvSpPr>
            <p:cNvPr id="97" name="Freeform 101">
              <a:extLst>
                <a:ext uri="{FF2B5EF4-FFF2-40B4-BE49-F238E27FC236}">
                  <a16:creationId xmlns:a16="http://schemas.microsoft.com/office/drawing/2014/main" id="{10A657CB-74AB-98EC-449E-D220997164BA}"/>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127BD046-8C73-6620-079C-82DD4C2CDA59}"/>
                </a:ext>
              </a:extLst>
            </p:cNvPr>
            <p:cNvSpPr>
              <a:spLocks/>
            </p:cNvSpPr>
            <p:nvPr/>
          </p:nvSpPr>
          <p:spPr bwMode="auto">
            <a:xfrm>
              <a:off x="5573993" y="4855038"/>
              <a:ext cx="1642450" cy="3137864"/>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29F7A31E-790E-71ED-10DF-37AA475F8941}"/>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DEF7F599-2C39-B211-4297-A86E5A3E4783}"/>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9333A50A-B156-6D3E-CCE4-B4DD44C2523C}"/>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F8EA3AC6-28DF-3547-0D64-3289330C6451}"/>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F2B81D98-F2CF-168C-62CA-712230BFB47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240CFDE8-1C40-7965-2BD9-295CB4EC860D}"/>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D72673F7-4D94-95D9-7E3C-BB1442F269A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95269E3E-CEA8-B6DB-2298-D4BD4E23D799}"/>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02375F1-9C86-12D1-45AE-DBEEEB1612F7}"/>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C5C074E-591D-C7D1-F951-AAAF18B1637F}"/>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FDE12EF3-30CE-B95E-8395-E28CB6155F77}"/>
                </a:ext>
              </a:extLst>
            </p:cNvPr>
            <p:cNvSpPr txBox="1"/>
            <p:nvPr/>
          </p:nvSpPr>
          <p:spPr>
            <a:xfrm>
              <a:off x="5015421" y="5226846"/>
              <a:ext cx="2735618" cy="1431540"/>
            </a:xfrm>
            <a:prstGeom prst="rect">
              <a:avLst/>
            </a:prstGeom>
            <a:noFill/>
          </p:spPr>
          <p:txBody>
            <a:bodyPr wrap="square">
              <a:spAutoFit/>
            </a:bodyPr>
            <a:lstStyle/>
            <a:p>
              <a:pPr algn="ctr">
                <a:lnSpc>
                  <a:spcPts val="2480"/>
                </a:lnSpc>
              </a:pPr>
              <a:r>
                <a:rPr lang="tr-TR" sz="2200" b="1" noProof="1">
                  <a:solidFill>
                    <a:srgbClr val="0289AE"/>
                  </a:solidFill>
                </a:rPr>
                <a:t>Önemli Noktalar</a:t>
              </a:r>
            </a:p>
          </p:txBody>
        </p:sp>
      </p:grpSp>
      <p:grpSp>
        <p:nvGrpSpPr>
          <p:cNvPr id="127" name="Group 126">
            <a:extLst>
              <a:ext uri="{FF2B5EF4-FFF2-40B4-BE49-F238E27FC236}">
                <a16:creationId xmlns:a16="http://schemas.microsoft.com/office/drawing/2014/main" id="{673041EF-CD19-81B0-400C-C6CA6FCA3AF2}"/>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D22C28CA-A402-7245-6458-2EE87D21E1D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E86A10DF-B438-2CDC-4FA7-4904C59F28BD}"/>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EBEE62C0-3306-57F7-FD75-89B06090AF20}"/>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74524E11-FA8E-90CB-6E0F-49A094ED45D2}"/>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1F0B751B-9B9C-0DA2-05AB-37A1E414F22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6E408B9B-E2AA-2422-A825-7C8450ADFF32}"/>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FB0E431A-B479-DFE4-A7ED-8B38553727DD}"/>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0AEA3EC-48F9-B9BB-5AF6-7A2681604FFA}"/>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C892818B-BCC2-84C5-6DAA-FD3B019EB4F6}"/>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FDF539B6-9F5C-527D-D622-9712717DF565}"/>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75FFE5A-0466-CFA8-E501-FAAA98CA033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A5056DBD-9DCA-365D-E1F9-900944E6352D}"/>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ED297CF8-266D-AF31-2417-963831428CD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1AA907AB-4A35-335D-39F3-BB937D131D14}"/>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E31FF78E-13D4-69D7-7EF3-AB05C9D3A037}"/>
              </a:ext>
            </a:extLst>
          </p:cNvPr>
          <p:cNvSpPr/>
          <p:nvPr/>
        </p:nvSpPr>
        <p:spPr>
          <a:xfrm flipH="1">
            <a:off x="8438915" y="1040761"/>
            <a:ext cx="3064312" cy="1439240"/>
          </a:xfrm>
          <a:prstGeom prst="rect">
            <a:avLst/>
          </a:prstGeom>
        </p:spPr>
        <p:txBody>
          <a:bodyPr wrap="square">
            <a:spAutoFit/>
          </a:bodyPr>
          <a:lstStyle/>
          <a:p>
            <a:pPr>
              <a:lnSpc>
                <a:spcPts val="2100"/>
              </a:lnSpc>
            </a:pPr>
            <a:endParaRPr lang="en-US" sz="2000" b="1" dirty="0">
              <a:solidFill>
                <a:srgbClr val="262626"/>
              </a:solidFill>
              <a:cs typeface="Segoe UI Light" panose="020B0502040204020203" pitchFamily="34" charset="0"/>
            </a:endParaRPr>
          </a:p>
          <a:p>
            <a:pPr algn="r">
              <a:lnSpc>
                <a:spcPts val="2100"/>
              </a:lnSpc>
            </a:pPr>
            <a:r>
              <a:rPr lang="en-US" sz="2000" b="1" dirty="0">
                <a:solidFill>
                  <a:srgbClr val="262626"/>
                </a:solidFill>
                <a:cs typeface="Segoe UI Light" panose="020B0502040204020203" pitchFamily="34" charset="0"/>
              </a:rPr>
              <a:t>Daha İyi Sonuçlar Sağlar: </a:t>
            </a:r>
            <a:r>
              <a:rPr lang="en-US" sz="2000" dirty="0">
                <a:solidFill>
                  <a:srgbClr val="262626"/>
                </a:solidFill>
                <a:cs typeface="Segoe UI Light" panose="020B0502040204020203" pitchFamily="34" charset="0"/>
              </a:rPr>
              <a:t>Dijital sistemleri ve insan uzmanlığını birleştiren oteller, daha yüksek memnuniyet oranları bildirir</a:t>
            </a:r>
          </a:p>
        </p:txBody>
      </p:sp>
      <p:grpSp>
        <p:nvGrpSpPr>
          <p:cNvPr id="152" name="Group 151">
            <a:extLst>
              <a:ext uri="{FF2B5EF4-FFF2-40B4-BE49-F238E27FC236}">
                <a16:creationId xmlns:a16="http://schemas.microsoft.com/office/drawing/2014/main" id="{93C28732-04E8-BFEB-84EC-BC4D8BC7DE8C}"/>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EFF69836-BBAE-C642-5108-E06A25CDB0CF}"/>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9F6665C3-7F6B-C190-6B7E-33AAE3069068}"/>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E18CE4B0-9B19-5F31-EE91-FB0A00EF9B0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48C852FA-A56E-E9F2-0AD6-C605572FED11}"/>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83D5ADF6-6459-D5F9-2346-AB76C9A3F542}"/>
              </a:ext>
            </a:extLst>
          </p:cNvPr>
          <p:cNvSpPr txBox="1"/>
          <p:nvPr/>
        </p:nvSpPr>
        <p:spPr>
          <a:xfrm>
            <a:off x="7697991" y="4968911"/>
            <a:ext cx="3751110" cy="1708545"/>
          </a:xfrm>
          <a:prstGeom prst="rect">
            <a:avLst/>
          </a:prstGeom>
          <a:noFill/>
        </p:spPr>
        <p:txBody>
          <a:bodyPr wrap="square">
            <a:spAutoFit/>
          </a:bodyPr>
          <a:lstStyle/>
          <a:p>
            <a:pPr algn="r">
              <a:lnSpc>
                <a:spcPts val="2100"/>
              </a:lnSpc>
            </a:pPr>
            <a:r>
              <a:rPr lang="en-US" sz="2000" b="1" dirty="0">
                <a:solidFill>
                  <a:srgbClr val="62A844"/>
                </a:solidFill>
              </a:rPr>
              <a:t>ECOSMART YAKLAŞIMI:</a:t>
            </a:r>
          </a:p>
          <a:p>
            <a:pPr algn="r">
              <a:lnSpc>
                <a:spcPts val="2100"/>
              </a:lnSpc>
            </a:pPr>
            <a:r>
              <a:rPr lang="en-US" dirty="0">
                <a:solidFill>
                  <a:srgbClr val="000000"/>
                </a:solidFill>
              </a:rPr>
              <a:t>Ortaklık olarak otomasyon: Sistemler tekrarlanan işleri ve verileri yönetirken, insanlar empati ve etik denetim sağlar.</a:t>
            </a:r>
          </a:p>
          <a:p>
            <a:pPr algn="r">
              <a:lnSpc>
                <a:spcPts val="2100"/>
              </a:lnSpc>
            </a:pPr>
            <a:endParaRPr lang="en-US" dirty="0">
              <a:solidFill>
                <a:srgbClr val="000000"/>
              </a:solidFill>
            </a:endParaRP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53044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D6D43-1CE9-F9DB-B765-EBB3122B9441}"/>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0B3182BE-B445-453E-C875-B7090CF76A84}"/>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04C3DAFF-0B83-0B12-7232-71249E4C5472}"/>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75B43B4D-8BD2-1FC1-6230-05104B2113D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2E0223F0-657C-749B-149F-94CBA9AD0CE5}"/>
              </a:ext>
            </a:extLst>
          </p:cNvPr>
          <p:cNvSpPr txBox="1"/>
          <p:nvPr/>
        </p:nvSpPr>
        <p:spPr>
          <a:xfrm>
            <a:off x="711412" y="803970"/>
            <a:ext cx="7321418" cy="553998"/>
          </a:xfrm>
          <a:prstGeom prst="rect">
            <a:avLst/>
          </a:prstGeom>
          <a:noFill/>
        </p:spPr>
        <p:txBody>
          <a:bodyPr wrap="square">
            <a:spAutoFit/>
          </a:bodyPr>
          <a:lstStyle/>
          <a:p>
            <a:pPr>
              <a:lnSpc>
                <a:spcPts val="3580"/>
              </a:lnSpc>
            </a:pPr>
            <a:r>
              <a:rPr lang="en-US" sz="3400" b="1" dirty="0">
                <a:solidFill>
                  <a:schemeClr val="bg1"/>
                </a:solidFill>
                <a:cs typeface="Times New Roman" panose="02020603050405020304" pitchFamily="18" charset="0"/>
              </a:rPr>
              <a:t>Multimedya Keşfi</a:t>
            </a:r>
          </a:p>
        </p:txBody>
      </p:sp>
      <p:sp>
        <p:nvSpPr>
          <p:cNvPr id="4" name="Rectangle 30">
            <a:extLst>
              <a:ext uri="{FF2B5EF4-FFF2-40B4-BE49-F238E27FC236}">
                <a16:creationId xmlns:a16="http://schemas.microsoft.com/office/drawing/2014/main" id="{245BB530-FDB2-1677-AFB3-A918F25E9ED3}"/>
              </a:ext>
            </a:extLst>
          </p:cNvPr>
          <p:cNvSpPr/>
          <p:nvPr/>
        </p:nvSpPr>
        <p:spPr>
          <a:xfrm flipH="1">
            <a:off x="230517" y="2144584"/>
            <a:ext cx="5509062" cy="4093428"/>
          </a:xfrm>
          <a:prstGeom prst="rect">
            <a:avLst/>
          </a:prstGeom>
        </p:spPr>
        <p:txBody>
          <a:bodyPr wrap="square">
            <a:spAutoFit/>
          </a:bodyPr>
          <a:lstStyle/>
          <a:p>
            <a:r>
              <a:rPr lang="tr-TR" sz="2000" b="1" i="1" noProof="1">
                <a:solidFill>
                  <a:srgbClr val="0289AE"/>
                </a:solidFill>
                <a:cs typeface="Times New Roman" panose="02020603050405020304" pitchFamily="18" charset="0"/>
              </a:rPr>
              <a:t>Skift, 2025'te Konaklama Sektörü: Otomatik, Akıllı ve Daha Kişisel.</a:t>
            </a:r>
          </a:p>
          <a:p>
            <a:endParaRPr lang="tr-TR" sz="2000" noProof="1">
              <a:solidFill>
                <a:srgbClr val="000000"/>
              </a:solidFill>
              <a:cs typeface="Times New Roman" panose="02020603050405020304" pitchFamily="18" charset="0"/>
            </a:endParaRPr>
          </a:p>
          <a:p>
            <a:r>
              <a:rPr lang="tr-TR" sz="2000" noProof="1">
                <a:solidFill>
                  <a:srgbClr val="000000"/>
                </a:solidFill>
                <a:cs typeface="Times New Roman" panose="02020603050405020304" pitchFamily="18" charset="0"/>
              </a:rPr>
              <a:t>Makale, mobil check-in'den sesli kontrole ve veriye dayalı kişiselleştirmeye kadar otomasyon ve yapay zekanın hizmeti nasıl şekillendirdiğini özetlemektedir. Teknolojinin insan ilişkilerini nasıl derinleştirmesi gerektiğini göstermektedir.</a:t>
            </a:r>
          </a:p>
          <a:p>
            <a:endParaRPr lang="tr-TR" sz="2000" noProof="1">
              <a:solidFill>
                <a:srgbClr val="000000"/>
              </a:solidFill>
              <a:cs typeface="Times New Roman" panose="02020603050405020304" pitchFamily="18" charset="0"/>
            </a:endParaRPr>
          </a:p>
          <a:p>
            <a:r>
              <a:rPr lang="tr-TR" sz="2000" noProof="1">
                <a:solidFill>
                  <a:srgbClr val="000000"/>
                </a:solidFill>
                <a:cs typeface="Times New Roman" panose="02020603050405020304" pitchFamily="18" charset="0"/>
              </a:rPr>
              <a:t>Makaleyi okuduktan sonra, iş yerinizde veya bölgenizde uygulanabilecek iki örnek belirleyin. Her birinin verimliliği, sürdürülebilirliği veya misafir memnuniyetini nasıl artırabileceğini açıklayın.</a:t>
            </a:r>
          </a:p>
        </p:txBody>
      </p:sp>
      <p:pic>
        <p:nvPicPr>
          <p:cNvPr id="17" name="Picture 16">
            <a:hlinkClick r:id="rId4"/>
            <a:extLst>
              <a:ext uri="{FF2B5EF4-FFF2-40B4-BE49-F238E27FC236}">
                <a16:creationId xmlns:a16="http://schemas.microsoft.com/office/drawing/2014/main" id="{AD912B96-233E-4075-EAB4-0080EDC7E674}"/>
              </a:ext>
            </a:extLst>
          </p:cNvPr>
          <p:cNvPicPr>
            <a:picLocks noChangeAspect="1"/>
          </p:cNvPicPr>
          <p:nvPr/>
        </p:nvPicPr>
        <p:blipFill>
          <a:blip r:embed="rId5"/>
          <a:stretch>
            <a:fillRect/>
          </a:stretch>
        </p:blipFill>
        <p:spPr>
          <a:xfrm>
            <a:off x="4921324" y="341292"/>
            <a:ext cx="7645836" cy="5712738"/>
          </a:xfrm>
          <a:prstGeom prst="rect">
            <a:avLst/>
          </a:prstGeom>
        </p:spPr>
      </p:pic>
      <p:grpSp>
        <p:nvGrpSpPr>
          <p:cNvPr id="18" name="Group 17">
            <a:extLst>
              <a:ext uri="{FF2B5EF4-FFF2-40B4-BE49-F238E27FC236}">
                <a16:creationId xmlns:a16="http://schemas.microsoft.com/office/drawing/2014/main" id="{54B4B504-AC5D-7263-2BF8-65D1FBD61772}"/>
              </a:ext>
            </a:extLst>
          </p:cNvPr>
          <p:cNvGrpSpPr/>
          <p:nvPr/>
        </p:nvGrpSpPr>
        <p:grpSpPr>
          <a:xfrm rot="21145702">
            <a:off x="9851497" y="4234888"/>
            <a:ext cx="1456095" cy="1406604"/>
            <a:chOff x="7777737" y="4274828"/>
            <a:chExt cx="1456095" cy="1406604"/>
          </a:xfrm>
        </p:grpSpPr>
        <p:sp>
          <p:nvSpPr>
            <p:cNvPr id="19" name="Oval 18">
              <a:extLst>
                <a:ext uri="{FF2B5EF4-FFF2-40B4-BE49-F238E27FC236}">
                  <a16:creationId xmlns:a16="http://schemas.microsoft.com/office/drawing/2014/main" id="{6263A0E7-C1CB-D910-D50C-9C3623591F6F}"/>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6972D2D-F8E0-ADE1-ADD5-7AA33790665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775079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30FE6-C5EC-9585-8897-E7A6275E6FC6}"/>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BA9B2B0E-2844-90DE-BD80-3C061863D6D3}"/>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B97EB849-B39F-8E07-753D-ABD8679C0D8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2BE37E5E-033A-12F0-8BC1-9E04863358F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8A587DE4-1741-0DD2-9272-DBB66DB9954C}"/>
              </a:ext>
            </a:extLst>
          </p:cNvPr>
          <p:cNvSpPr txBox="1"/>
          <p:nvPr/>
        </p:nvSpPr>
        <p:spPr>
          <a:xfrm>
            <a:off x="355706" y="495118"/>
            <a:ext cx="6945340" cy="1449884"/>
          </a:xfrm>
          <a:prstGeom prst="rect">
            <a:avLst/>
          </a:prstGeom>
          <a:noFill/>
        </p:spPr>
        <p:txBody>
          <a:bodyPr wrap="square">
            <a:spAutoFit/>
          </a:bodyPr>
          <a:lstStyle/>
          <a:p>
            <a:pPr algn="ctr">
              <a:lnSpc>
                <a:spcPts val="3580"/>
              </a:lnSpc>
            </a:pPr>
            <a:r>
              <a:rPr lang="en-US" sz="2600" b="1" kern="0" dirty="0">
                <a:solidFill>
                  <a:schemeClr val="bg1"/>
                </a:solidFill>
                <a:cs typeface="Times New Roman" panose="02020603050405020304" pitchFamily="18" charset="0"/>
              </a:rPr>
              <a:t>Daha Fazla Okuma: Konaklama Sektöründe Otomasyon ve Hizmet Robotları</a:t>
            </a:r>
          </a:p>
          <a:p>
            <a:pPr>
              <a:lnSpc>
                <a:spcPts val="3580"/>
              </a:lnSpc>
            </a:pPr>
            <a:endParaRPr lang="en-US" sz="26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F5D2D213-6B7F-C17B-46CA-E4463EA52FF3}"/>
              </a:ext>
            </a:extLst>
          </p:cNvPr>
          <p:cNvSpPr/>
          <p:nvPr/>
        </p:nvSpPr>
        <p:spPr>
          <a:xfrm flipH="1">
            <a:off x="355706" y="2058155"/>
            <a:ext cx="5660987" cy="4524315"/>
          </a:xfrm>
          <a:prstGeom prst="rect">
            <a:avLst/>
          </a:prstGeom>
        </p:spPr>
        <p:txBody>
          <a:bodyPr wrap="square">
            <a:spAutoFit/>
          </a:bodyPr>
          <a:lstStyle/>
          <a:p>
            <a:pPr lvl="0">
              <a:defRPr/>
            </a:pPr>
            <a:r>
              <a:rPr lang="tr-TR" b="1" i="1" kern="0" noProof="1">
                <a:solidFill>
                  <a:srgbClr val="0289AE"/>
                </a:solidFill>
                <a:cs typeface="Times New Roman" panose="02020603050405020304" pitchFamily="18" charset="0"/>
              </a:rPr>
              <a:t>Milohnić, I. &amp; Kapeš, J. (2024). Otel Sektöründe Hizmet Robotlarının Benimsenmesinin Önündeki Engeller ve Beklentiler: Bir Yönetim Perspektifi. Avrupa Turizm Araştırmaları Dergisi, 38, 3805.</a:t>
            </a:r>
          </a:p>
          <a:p>
            <a:pPr lvl="0">
              <a:defRPr/>
            </a:pPr>
            <a:endParaRPr lang="tr-TR" b="1" kern="0" noProof="1">
              <a:solidFill>
                <a:srgbClr val="000000"/>
              </a:solidFill>
              <a:cs typeface="Times New Roman" panose="02020603050405020304" pitchFamily="18" charset="0"/>
            </a:endParaRPr>
          </a:p>
          <a:p>
            <a:pPr lvl="0">
              <a:defRPr/>
            </a:pPr>
            <a:r>
              <a:rPr lang="tr-TR" kern="0" noProof="1">
                <a:solidFill>
                  <a:srgbClr val="000000"/>
                </a:solidFill>
                <a:cs typeface="Times New Roman" panose="02020603050405020304" pitchFamily="18" charset="0"/>
              </a:rPr>
              <a:t>Avrupa’da gerçekleştirilen bu çalışma, otel yöneticilerinin konaklama sektöründe otomasyonu ve hizmet robotlarının kullanımını nasıl algıladıklarını araştırmaktadır. Çalışma, benimsemeyi etkileyen operasyonel, etik ve yönetimsel zorlukların yanı sıra verimlilik, tutarlılık ve misafir memnuniyetine sağladığı faydaları analiz etmektedir. Makale, otomasyonun net bir strateji ve personel katılımı ile uygulandığında rolleri nasıl yeniden şekillendirebileceğini, iş akışını nasıl iyileştirebileceğini ve hizmet kalitesini nasıl destekleyebileceğini vurgulamaktadır.</a:t>
            </a:r>
          </a:p>
        </p:txBody>
      </p:sp>
      <p:pic>
        <p:nvPicPr>
          <p:cNvPr id="15" name="Picture 14">
            <a:extLst>
              <a:ext uri="{FF2B5EF4-FFF2-40B4-BE49-F238E27FC236}">
                <a16:creationId xmlns:a16="http://schemas.microsoft.com/office/drawing/2014/main" id="{A883F104-5BF9-F731-2894-25BC67AD817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067550"/>
            <a:ext cx="6347083" cy="4885527"/>
          </a:xfrm>
          <a:prstGeom prst="rect">
            <a:avLst/>
          </a:prstGeom>
        </p:spPr>
      </p:pic>
      <p:pic>
        <p:nvPicPr>
          <p:cNvPr id="2" name="Picture 1">
            <a:hlinkClick r:id="rId5"/>
            <a:extLst>
              <a:ext uri="{FF2B5EF4-FFF2-40B4-BE49-F238E27FC236}">
                <a16:creationId xmlns:a16="http://schemas.microsoft.com/office/drawing/2014/main" id="{FFE57FC5-446E-C585-56B1-BE0F14784F1D}"/>
              </a:ext>
            </a:extLst>
          </p:cNvPr>
          <p:cNvPicPr>
            <a:picLocks noChangeAspect="1"/>
          </p:cNvPicPr>
          <p:nvPr/>
        </p:nvPicPr>
        <p:blipFill>
          <a:blip r:embed="rId6" cstate="email">
            <a:extLst>
              <a:ext uri="{28A0092B-C50C-407E-A947-70E740481C1C}">
                <a14:useLocalDpi xmlns:a14="http://schemas.microsoft.com/office/drawing/2010/main"/>
              </a:ext>
            </a:extLst>
          </a:blip>
          <a:srcRect b="37803"/>
          <a:stretch>
            <a:fillRect/>
          </a:stretch>
        </p:blipFill>
        <p:spPr>
          <a:xfrm>
            <a:off x="7399950" y="1507521"/>
            <a:ext cx="4770813" cy="3651051"/>
          </a:xfrm>
          <a:prstGeom prst="rect">
            <a:avLst/>
          </a:prstGeom>
        </p:spPr>
      </p:pic>
      <p:grpSp>
        <p:nvGrpSpPr>
          <p:cNvPr id="3" name="Group 2">
            <a:extLst>
              <a:ext uri="{FF2B5EF4-FFF2-40B4-BE49-F238E27FC236}">
                <a16:creationId xmlns:a16="http://schemas.microsoft.com/office/drawing/2014/main" id="{EF6BA6E6-B3F7-B4CF-D04E-F0D15CDFE22A}"/>
              </a:ext>
            </a:extLst>
          </p:cNvPr>
          <p:cNvGrpSpPr/>
          <p:nvPr/>
        </p:nvGrpSpPr>
        <p:grpSpPr>
          <a:xfrm rot="21145702">
            <a:off x="8119153" y="5249774"/>
            <a:ext cx="1456095" cy="1406604"/>
            <a:chOff x="7777737" y="4274828"/>
            <a:chExt cx="1456095" cy="1406604"/>
          </a:xfrm>
        </p:grpSpPr>
        <p:sp>
          <p:nvSpPr>
            <p:cNvPr id="9" name="Oval 8">
              <a:extLst>
                <a:ext uri="{FF2B5EF4-FFF2-40B4-BE49-F238E27FC236}">
                  <a16:creationId xmlns:a16="http://schemas.microsoft.com/office/drawing/2014/main" id="{8D3B770B-6B73-11C6-02D9-EBF9F61E5B50}"/>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D6488E-DC31-B7D1-55E1-8DC85616A5B1}"/>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172124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2279-24E6-1AFE-FF54-F03487219BE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4604C58-F8F4-C1D8-04C1-622274929851}"/>
              </a:ext>
            </a:extLst>
          </p:cNvPr>
          <p:cNvSpPr>
            <a:spLocks noGrp="1"/>
          </p:cNvSpPr>
          <p:nvPr>
            <p:ph type="body" sz="quarter" idx="16"/>
          </p:nvPr>
        </p:nvSpPr>
        <p:spPr>
          <a:xfrm>
            <a:off x="4223370" y="1073150"/>
            <a:ext cx="7637388" cy="4711700"/>
          </a:xfrm>
        </p:spPr>
        <p:txBody>
          <a:bodyPr>
            <a:normAutofit/>
          </a:bodyPr>
          <a:lstStyle/>
          <a:p>
            <a:pPr algn="ctr" fontAlgn="t">
              <a:lnSpc>
                <a:spcPts val="4960"/>
              </a:lnSpc>
              <a:spcBef>
                <a:spcPts val="0"/>
              </a:spcBef>
            </a:pPr>
            <a:r>
              <a:rPr lang="tr-TR" b="1" noProof="1"/>
              <a:t>Konuk Deneyimini Geliştirme</a:t>
            </a:r>
          </a:p>
          <a:p>
            <a:pPr fontAlgn="t">
              <a:lnSpc>
                <a:spcPts val="4960"/>
              </a:lnSpc>
              <a:spcBef>
                <a:spcPts val="0"/>
              </a:spcBef>
            </a:pPr>
            <a:br>
              <a:rPr lang="tr-TR" b="1" noProof="1"/>
            </a:br>
            <a:endParaRPr lang="tr-TR" b="1" noProof="1"/>
          </a:p>
          <a:p>
            <a:r>
              <a:rPr lang="tr-TR" sz="2400" b="1" noProof="1"/>
              <a:t>Yapay zeka ile konaklama </a:t>
            </a:r>
            <a:r>
              <a:rPr lang="tr-TR" sz="2400" noProof="1"/>
              <a:t>hizmetlerini</a:t>
            </a:r>
            <a:r>
              <a:rPr lang="tr-TR" sz="2400" b="1" noProof="1"/>
              <a:t> kişiselleştirme: </a:t>
            </a:r>
            <a:r>
              <a:rPr lang="tr-TR" sz="2400" noProof="1"/>
              <a:t>            Yapay zekanın konaklama hizmetlerinde misafir etkileşimi, iletişimi ve kişiselleştirmeyi nasıl geliştirdiğini ve kuruluşların verimli ancak insan odaklı deneyimler sunmasına nasıl yardımcı olduğunu keşfetmek.</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256BCAF-DC9A-FB93-552A-33CEBB51FFD2}"/>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
        <p:nvSpPr>
          <p:cNvPr id="2" name="Rounded Rectangle 1">
            <a:extLst>
              <a:ext uri="{FF2B5EF4-FFF2-40B4-BE49-F238E27FC236}">
                <a16:creationId xmlns:a16="http://schemas.microsoft.com/office/drawing/2014/main" id="{D74CFB24-BC20-F8AB-2755-DC63E72B13D1}"/>
              </a:ext>
            </a:extLst>
          </p:cNvPr>
          <p:cNvSpPr/>
          <p:nvPr/>
        </p:nvSpPr>
        <p:spPr>
          <a:xfrm>
            <a:off x="6892759" y="6303020"/>
            <a:ext cx="4756697" cy="442163"/>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A13E50A-772F-B48C-9BD2-330FD752F9B4}"/>
              </a:ext>
            </a:extLst>
          </p:cNvPr>
          <p:cNvSpPr txBox="1"/>
          <p:nvPr/>
        </p:nvSpPr>
        <p:spPr>
          <a:xfrm>
            <a:off x="7018759" y="642957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5487118F-5141-0C4E-314E-31C42709FC11}"/>
              </a:ext>
            </a:extLst>
          </p:cNvPr>
          <p:cNvSpPr txBox="1"/>
          <p:nvPr/>
        </p:nvSpPr>
        <p:spPr>
          <a:xfrm>
            <a:off x="7774759" y="6472098"/>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M3</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3046FB6-A269-A9B5-D328-0B1F4C187702}"/>
              </a:ext>
            </a:extLst>
          </p:cNvPr>
          <p:cNvSpPr txBox="1"/>
          <p:nvPr/>
        </p:nvSpPr>
        <p:spPr>
          <a:xfrm>
            <a:off x="8368758" y="645421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spTree>
    <p:extLst>
      <p:ext uri="{BB962C8B-B14F-4D97-AF65-F5344CB8AC3E}">
        <p14:creationId xmlns:p14="http://schemas.microsoft.com/office/powerpoint/2010/main" val="517902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599B0-48DD-DC0F-1B5F-EE81973B66AD}"/>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C8CCBF9-6615-1CC8-8E2D-9ADDB698D643}"/>
              </a:ext>
            </a:extLst>
          </p:cNvPr>
          <p:cNvSpPr txBox="1">
            <a:spLocks/>
          </p:cNvSpPr>
          <p:nvPr/>
        </p:nvSpPr>
        <p:spPr>
          <a:xfrm>
            <a:off x="85734" y="269345"/>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cs typeface="Times New Roman" panose="02020603050405020304" pitchFamily="18" charset="0"/>
              </a:rPr>
              <a:t>Yapay Zeka, Misafir Etkileşimini ve Kişiselleştirmeyi Nasıl Destekliyor?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FFA445B-2942-D426-1E5F-4DEFAC95A121}"/>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9D3A8A3-0BE0-6409-58AB-CA4841AF50FA}"/>
              </a:ext>
            </a:extLst>
          </p:cNvPr>
          <p:cNvSpPr/>
          <p:nvPr/>
        </p:nvSpPr>
        <p:spPr>
          <a:xfrm flipH="1">
            <a:off x="508028" y="1969768"/>
            <a:ext cx="5279313" cy="4452501"/>
          </a:xfrm>
          <a:prstGeom prst="rect">
            <a:avLst/>
          </a:prstGeom>
        </p:spPr>
        <p:txBody>
          <a:bodyPr wrap="square">
            <a:spAutoFit/>
          </a:bodyPr>
          <a:lstStyle/>
          <a:p>
            <a:pPr>
              <a:lnSpc>
                <a:spcPts val="1960"/>
              </a:lnSpc>
              <a:buClr>
                <a:srgbClr val="62A844"/>
              </a:buClr>
            </a:pPr>
            <a:r>
              <a:rPr lang="tr-TR" sz="2000" noProof="1">
                <a:solidFill>
                  <a:srgbClr val="000000"/>
                </a:solidFill>
                <a:cs typeface="Times New Roman" panose="02020603050405020304" pitchFamily="18" charset="0"/>
              </a:rPr>
              <a:t>Konaklama sektöründe hâlâ misafirlerin </a:t>
            </a:r>
            <a:r>
              <a:rPr lang="tr-TR" sz="2000" b="1" noProof="1">
                <a:solidFill>
                  <a:srgbClr val="000000"/>
                </a:solidFill>
                <a:cs typeface="Times New Roman" panose="02020603050405020304" pitchFamily="18" charset="0"/>
              </a:rPr>
              <a:t>hissettikleri</a:t>
            </a:r>
            <a:r>
              <a:rPr lang="tr-TR" sz="2000" noProof="1">
                <a:solidFill>
                  <a:srgbClr val="000000"/>
                </a:solidFill>
                <a:cs typeface="Times New Roman" panose="02020603050405020304" pitchFamily="18" charset="0"/>
              </a:rPr>
              <a:t> önemlidir, ancak hizmet artık </a:t>
            </a:r>
            <a:r>
              <a:rPr lang="tr-TR" sz="2000" b="1" noProof="1">
                <a:solidFill>
                  <a:srgbClr val="000000"/>
                </a:solidFill>
                <a:cs typeface="Times New Roman" panose="02020603050405020304" pitchFamily="18" charset="0"/>
              </a:rPr>
              <a:t>insanlar ve akıllı araçların işbirliği </a:t>
            </a:r>
            <a:r>
              <a:rPr lang="tr-TR" sz="2000" noProof="1">
                <a:solidFill>
                  <a:srgbClr val="000000"/>
                </a:solidFill>
                <a:cs typeface="Times New Roman" panose="02020603050405020304" pitchFamily="18" charset="0"/>
              </a:rPr>
              <a:t>ile şekillenmektedir</a:t>
            </a:r>
            <a:r>
              <a:rPr lang="tr-TR" noProof="1">
                <a:solidFill>
                  <a:srgbClr val="000000"/>
                </a:solidFill>
                <a:cs typeface="Times New Roman" panose="02020603050405020304" pitchFamily="18" charset="0"/>
              </a:rPr>
              <a:t>.</a:t>
            </a:r>
          </a:p>
          <a:p>
            <a:pPr>
              <a:lnSpc>
                <a:spcPts val="1960"/>
              </a:lnSpc>
              <a:buClr>
                <a:srgbClr val="62A844"/>
              </a:buClr>
            </a:pP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Geliştirme Ne Anlama Geliyor:</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AI'yı kullanarak:</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Gecikmeleri ortadan kaldırmak</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Anları kişiselleştirmek</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Personelin daha sıcak ve özenli hizmet sunmasını desteklemek</a:t>
            </a:r>
          </a:p>
          <a:p>
            <a:pPr>
              <a:lnSpc>
                <a:spcPts val="1960"/>
              </a:lnSpc>
              <a:buClr>
                <a:srgbClr val="62A844"/>
              </a:buClr>
            </a:pPr>
            <a:endParaRPr lang="tr-TR" noProof="1">
              <a:solidFill>
                <a:srgbClr val="0289AE"/>
              </a:solidFill>
              <a:cs typeface="Times New Roman" panose="02020603050405020304" pitchFamily="18" charset="0"/>
            </a:endParaRPr>
          </a:p>
          <a:p>
            <a:pPr marL="342900" indent="-342900">
              <a:lnSpc>
                <a:spcPts val="1960"/>
              </a:lnSpc>
              <a:buClr>
                <a:srgbClr val="62A844"/>
              </a:buClr>
              <a:buFont typeface="Arial" panose="020B0604020202020204" pitchFamily="34" charset="0"/>
              <a:buChar char="•"/>
            </a:pPr>
            <a:r>
              <a:rPr lang="tr-TR" sz="2000" b="1" noProof="1">
                <a:solidFill>
                  <a:srgbClr val="0289AE"/>
                </a:solidFill>
                <a:cs typeface="Times New Roman" panose="02020603050405020304" pitchFamily="18" charset="0"/>
              </a:rPr>
              <a:t>Avrupa Değerleri:</a:t>
            </a:r>
            <a:endParaRPr lang="tr-TR" sz="2000" b="1" noProof="1">
              <a:solidFill>
                <a:srgbClr val="000000"/>
              </a:solidFill>
              <a:cs typeface="Times New Roman" panose="02020603050405020304" pitchFamily="18" charset="0"/>
            </a:endParaRPr>
          </a:p>
          <a:p>
            <a:pPr marL="342900" indent="-34290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Erişilebilirlik </a:t>
            </a:r>
          </a:p>
          <a:p>
            <a:pPr marL="342900" indent="-34290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Sürdürülebilirlik </a:t>
            </a:r>
          </a:p>
          <a:p>
            <a:pPr marL="342900" indent="-34290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Kültürel çeşitliliğe saygı</a:t>
            </a:r>
          </a:p>
          <a:p>
            <a:pPr>
              <a:lnSpc>
                <a:spcPts val="1960"/>
              </a:lnSpc>
              <a:buClr>
                <a:srgbClr val="62A844"/>
              </a:buClr>
            </a:pP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4D7CBF71-75E5-38BB-E979-90AE20FFC2A5}"/>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9BA02F9A-DBA5-A1D1-69D6-154C07801203}"/>
              </a:ext>
            </a:extLst>
          </p:cNvPr>
          <p:cNvSpPr/>
          <p:nvPr/>
        </p:nvSpPr>
        <p:spPr>
          <a:xfrm flipH="1">
            <a:off x="7042962" y="4430848"/>
            <a:ext cx="4256088" cy="1231106"/>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Basit Hedef:</a:t>
            </a:r>
            <a:br>
              <a:rPr lang="en-US" dirty="0">
                <a:solidFill>
                  <a:srgbClr val="000000"/>
                </a:solidFill>
                <a:cs typeface="Times New Roman" panose="02020603050405020304" pitchFamily="18" charset="0"/>
              </a:rPr>
            </a:br>
            <a:r>
              <a:rPr lang="en-US" i="1" dirty="0">
                <a:solidFill>
                  <a:srgbClr val="000000"/>
                </a:solidFill>
                <a:cs typeface="Times New Roman" panose="02020603050405020304" pitchFamily="18" charset="0"/>
              </a:rPr>
              <a:t>"Verileri akıllıca kullanarak her konaklamanın verimli, kapsayıcı ve gerçekten kişisel hissettirilmesini sağlamak."</a:t>
            </a:r>
            <a:endParaRPr lang="en-US" dirty="0">
              <a:solidFill>
                <a:srgbClr val="000000"/>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7C535246-D36E-F53A-955E-7F06A096197E}"/>
              </a:ext>
            </a:extLst>
          </p:cNvPr>
          <p:cNvSpPr/>
          <p:nvPr/>
        </p:nvSpPr>
        <p:spPr>
          <a:xfrm>
            <a:off x="6840638" y="4211207"/>
            <a:ext cx="4660737" cy="1931645"/>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9820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2D59F-2CA5-E2BB-7A25-9F21AA75229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0C4368B-9F93-A3A1-3240-B9AA9FB531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Misafir Deneyimini Geliştirme </a:t>
            </a:r>
          </a:p>
        </p:txBody>
      </p:sp>
      <p:cxnSp>
        <p:nvCxnSpPr>
          <p:cNvPr id="3" name="Straight Connector 2">
            <a:extLst>
              <a:ext uri="{FF2B5EF4-FFF2-40B4-BE49-F238E27FC236}">
                <a16:creationId xmlns:a16="http://schemas.microsoft.com/office/drawing/2014/main" id="{E3D841E0-BBA4-6FDD-2291-E35195C467DE}"/>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DD6CAF3B-3645-BD72-05D6-CBFE5BD5C634}"/>
              </a:ext>
            </a:extLst>
          </p:cNvPr>
          <p:cNvSpPr/>
          <p:nvPr/>
        </p:nvSpPr>
        <p:spPr>
          <a:xfrm flipH="1">
            <a:off x="508027" y="1376462"/>
            <a:ext cx="5672853" cy="3426579"/>
          </a:xfrm>
          <a:prstGeom prst="rect">
            <a:avLst/>
          </a:prstGeom>
        </p:spPr>
        <p:txBody>
          <a:bodyPr wrap="square">
            <a:spAutoFit/>
          </a:bodyPr>
          <a:lstStyle/>
          <a:p>
            <a:pPr>
              <a:lnSpc>
                <a:spcPts val="1960"/>
              </a:lnSpc>
            </a:pPr>
            <a:r>
              <a:rPr lang="tr-TR" sz="2000" noProof="1">
                <a:solidFill>
                  <a:srgbClr val="0F1115"/>
                </a:solidFill>
                <a:cs typeface="Times New Roman" panose="02020603050405020304" pitchFamily="18" charset="0"/>
              </a:rPr>
              <a:t>AI, verileri analiz ederek kişiye özel konuk deneyimleri oluşturur.</a:t>
            </a:r>
            <a:br>
              <a:rPr lang="tr-TR" sz="2000" noProof="1">
                <a:solidFill>
                  <a:srgbClr val="0F1115"/>
                </a:solidFill>
                <a:cs typeface="Times New Roman" panose="02020603050405020304" pitchFamily="18" charset="0"/>
              </a:rPr>
            </a:br>
            <a:endParaRPr lang="tr-TR" sz="2000" noProof="1">
              <a:solidFill>
                <a:srgbClr val="0F1115"/>
              </a:solidFill>
              <a:cs typeface="Times New Roman" panose="02020603050405020304" pitchFamily="18" charset="0"/>
            </a:endParaRPr>
          </a:p>
          <a:p>
            <a:pPr>
              <a:lnSpc>
                <a:spcPts val="1960"/>
              </a:lnSpc>
            </a:pPr>
            <a:endParaRPr lang="tr-TR" sz="2000" noProof="1">
              <a:solidFill>
                <a:srgbClr val="0F1115"/>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Misafir Beklentileri:</a:t>
            </a:r>
            <a:br>
              <a:rPr lang="tr-TR" noProof="1">
                <a:solidFill>
                  <a:srgbClr val="0F1115"/>
                </a:solidFill>
                <a:cs typeface="Times New Roman" panose="02020603050405020304" pitchFamily="18" charset="0"/>
              </a:rPr>
            </a:br>
            <a:r>
              <a:rPr lang="tr-TR" noProof="1">
                <a:solidFill>
                  <a:srgbClr val="0F1115"/>
                </a:solidFill>
                <a:cs typeface="Times New Roman" panose="02020603050405020304" pitchFamily="18" charset="0"/>
              </a:rPr>
              <a:t>Günümüzün misafirleri kişiselleştirilmiş iletişim, özel öneriler ve zamanında yanıtlar beklemektedir.</a:t>
            </a:r>
          </a:p>
          <a:p>
            <a:pPr>
              <a:lnSpc>
                <a:spcPts val="1960"/>
              </a:lnSpc>
            </a:pPr>
            <a:endParaRPr lang="tr-TR" noProof="1">
              <a:solidFill>
                <a:srgbClr val="0F1115"/>
              </a:solidFill>
              <a:cs typeface="Times New Roman" panose="02020603050405020304" pitchFamily="18" charset="0"/>
            </a:endParaRPr>
          </a:p>
          <a:p>
            <a:pPr>
              <a:lnSpc>
                <a:spcPts val="1960"/>
              </a:lnSpc>
            </a:pPr>
            <a:endParaRPr lang="tr-TR" noProof="1">
              <a:solidFill>
                <a:srgbClr val="0F1115"/>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Kullanımdaki AI Araçları:</a:t>
            </a:r>
          </a:p>
          <a:p>
            <a:pPr marL="285750" indent="-285750">
              <a:lnSpc>
                <a:spcPts val="1960"/>
              </a:lnSpc>
              <a:buClr>
                <a:srgbClr val="62A844"/>
              </a:buClr>
              <a:buFont typeface="Arial" panose="020B0604020202020204" pitchFamily="34" charset="0"/>
              <a:buChar char="•"/>
            </a:pPr>
            <a:r>
              <a:rPr lang="tr-TR" b="1" noProof="1">
                <a:solidFill>
                  <a:srgbClr val="0F1115"/>
                </a:solidFill>
                <a:cs typeface="Times New Roman" panose="02020603050405020304" pitchFamily="18" charset="0"/>
              </a:rPr>
              <a:t>Sohbet robotları </a:t>
            </a:r>
            <a:r>
              <a:rPr lang="tr-TR" noProof="1">
                <a:solidFill>
                  <a:srgbClr val="0F1115"/>
                </a:solidFill>
                <a:cs typeface="Times New Roman" panose="02020603050405020304" pitchFamily="18" charset="0"/>
              </a:rPr>
              <a:t>- Sık sorulan sorulara anında yanıt</a:t>
            </a:r>
          </a:p>
          <a:p>
            <a:pPr marL="285750" indent="-285750">
              <a:lnSpc>
                <a:spcPts val="1960"/>
              </a:lnSpc>
              <a:buClr>
                <a:srgbClr val="62A844"/>
              </a:buClr>
              <a:buFont typeface="Arial" panose="020B0604020202020204" pitchFamily="34" charset="0"/>
              <a:buChar char="•"/>
            </a:pPr>
            <a:r>
              <a:rPr lang="tr-TR" b="1" noProof="1">
                <a:solidFill>
                  <a:srgbClr val="0F1115"/>
                </a:solidFill>
                <a:cs typeface="Times New Roman" panose="02020603050405020304" pitchFamily="18" charset="0"/>
              </a:rPr>
              <a:t>Sanal Konsiyerjler </a:t>
            </a:r>
            <a:r>
              <a:rPr lang="tr-TR" noProof="1">
                <a:solidFill>
                  <a:srgbClr val="0F1115"/>
                </a:solidFill>
                <a:cs typeface="Times New Roman" panose="02020603050405020304" pitchFamily="18" charset="0"/>
              </a:rPr>
              <a:t>- Kişiselleştirilmiş aktivite önerileri</a:t>
            </a:r>
          </a:p>
          <a:p>
            <a:pPr marL="285750" indent="-285750">
              <a:lnSpc>
                <a:spcPts val="1960"/>
              </a:lnSpc>
              <a:buClr>
                <a:srgbClr val="62A844"/>
              </a:buClr>
              <a:buFont typeface="Arial" panose="020B0604020202020204" pitchFamily="34" charset="0"/>
              <a:buChar char="•"/>
            </a:pPr>
            <a:r>
              <a:rPr lang="tr-TR" b="1" noProof="1">
                <a:solidFill>
                  <a:srgbClr val="0F1115"/>
                </a:solidFill>
                <a:cs typeface="Times New Roman" panose="02020603050405020304" pitchFamily="18" charset="0"/>
              </a:rPr>
              <a:t>Öneri Motorları </a:t>
            </a:r>
            <a:r>
              <a:rPr lang="tr-TR" noProof="1">
                <a:solidFill>
                  <a:srgbClr val="0F1115"/>
                </a:solidFill>
                <a:cs typeface="Times New Roman" panose="02020603050405020304" pitchFamily="18" charset="0"/>
              </a:rPr>
              <a:t>- Geçmiş tercihlere dayalı</a:t>
            </a:r>
          </a:p>
          <a:p>
            <a:pPr marL="285750" indent="-285750">
              <a:lnSpc>
                <a:spcPts val="1960"/>
              </a:lnSpc>
              <a:buClr>
                <a:srgbClr val="62A844"/>
              </a:buClr>
              <a:buFont typeface="Arial" panose="020B0604020202020204" pitchFamily="34" charset="0"/>
              <a:buChar char="•"/>
            </a:pPr>
            <a:r>
              <a:rPr lang="tr-TR" b="1" noProof="1">
                <a:solidFill>
                  <a:srgbClr val="0F1115"/>
                </a:solidFill>
                <a:cs typeface="Times New Roman" panose="02020603050405020304" pitchFamily="18" charset="0"/>
              </a:rPr>
              <a:t>Tahmin Sistemleri </a:t>
            </a:r>
            <a:r>
              <a:rPr lang="tr-TR" noProof="1">
                <a:solidFill>
                  <a:srgbClr val="0F1115"/>
                </a:solidFill>
                <a:cs typeface="Times New Roman" panose="02020603050405020304" pitchFamily="18" charset="0"/>
              </a:rPr>
              <a:t>- Konuklar sormadan ihtiyaçları önceden tahmin etme</a:t>
            </a:r>
          </a:p>
        </p:txBody>
      </p:sp>
      <p:pic>
        <p:nvPicPr>
          <p:cNvPr id="5" name="Graphic 4">
            <a:extLst>
              <a:ext uri="{FF2B5EF4-FFF2-40B4-BE49-F238E27FC236}">
                <a16:creationId xmlns:a16="http://schemas.microsoft.com/office/drawing/2014/main" id="{C5239A0E-1CC9-C72F-B51D-38EC0B55A5E0}"/>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01A81043-EA60-6E1C-FB09-9BFD93EA16B9}"/>
              </a:ext>
            </a:extLst>
          </p:cNvPr>
          <p:cNvSpPr/>
          <p:nvPr/>
        </p:nvSpPr>
        <p:spPr>
          <a:xfrm flipH="1">
            <a:off x="508026" y="5526743"/>
            <a:ext cx="5587974" cy="954107"/>
          </a:xfrm>
          <a:prstGeom prst="rect">
            <a:avLst/>
          </a:prstGeom>
        </p:spPr>
        <p:txBody>
          <a:bodyPr wrap="square">
            <a:spAutoFit/>
          </a:bodyPr>
          <a:lstStyle/>
          <a:p>
            <a:r>
              <a:rPr lang="en-US" sz="2000" b="1" dirty="0">
                <a:solidFill>
                  <a:srgbClr val="0289AE"/>
                </a:solidFill>
                <a:cs typeface="Times New Roman" panose="02020603050405020304" pitchFamily="18" charset="0"/>
              </a:rPr>
              <a:t>Personel Desteği: </a:t>
            </a:r>
            <a:r>
              <a:rPr lang="en-US" i="1" dirty="0">
                <a:solidFill>
                  <a:srgbClr val="0F1115"/>
                </a:solidFill>
                <a:cs typeface="Times New Roman" panose="02020603050405020304" pitchFamily="18" charset="0"/>
              </a:rPr>
              <a:t>Rutin görevleri otomatikleştirir, böylece çalışanlar </a:t>
            </a:r>
            <a:r>
              <a:rPr lang="en-US" b="1" i="1" dirty="0">
                <a:solidFill>
                  <a:srgbClr val="0F1115"/>
                </a:solidFill>
                <a:cs typeface="Times New Roman" panose="02020603050405020304" pitchFamily="18" charset="0"/>
              </a:rPr>
              <a:t>anlamlı, insan odaklı etkileşimlere</a:t>
            </a:r>
            <a:r>
              <a:rPr lang="en-US" i="1" dirty="0">
                <a:solidFill>
                  <a:srgbClr val="0F1115"/>
                </a:solidFill>
                <a:cs typeface="Times New Roman" panose="02020603050405020304" pitchFamily="18" charset="0"/>
              </a:rPr>
              <a:t> odaklanabilir.</a:t>
            </a:r>
            <a:endParaRPr lang="en-US" dirty="0">
              <a:solidFill>
                <a:srgbClr val="0F1115"/>
              </a:solidFill>
              <a:cs typeface="Times New Roman" panose="02020603050405020304" pitchFamily="18" charset="0"/>
            </a:endParaRPr>
          </a:p>
          <a:p>
            <a:endParaRPr lang="en-US" dirty="0">
              <a:solidFill>
                <a:srgbClr val="262626"/>
              </a:solidFill>
            </a:endParaRPr>
          </a:p>
        </p:txBody>
      </p:sp>
      <p:sp>
        <p:nvSpPr>
          <p:cNvPr id="7" name="Rounded Rectangle 6">
            <a:extLst>
              <a:ext uri="{FF2B5EF4-FFF2-40B4-BE49-F238E27FC236}">
                <a16:creationId xmlns:a16="http://schemas.microsoft.com/office/drawing/2014/main" id="{8DF1A352-672B-3CA6-BAFC-E2185E4238FC}"/>
              </a:ext>
            </a:extLst>
          </p:cNvPr>
          <p:cNvSpPr/>
          <p:nvPr/>
        </p:nvSpPr>
        <p:spPr>
          <a:xfrm>
            <a:off x="372748" y="5481539"/>
            <a:ext cx="5808132" cy="988106"/>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8" name="Picture 7" descr="iPhone6_mockup_front_white.png">
            <a:extLst>
              <a:ext uri="{FF2B5EF4-FFF2-40B4-BE49-F238E27FC236}">
                <a16:creationId xmlns:a16="http://schemas.microsoft.com/office/drawing/2014/main" id="{352C87C2-0041-9D8D-7202-34A022B448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5915" y="226918"/>
            <a:ext cx="4094254" cy="6404164"/>
          </a:xfrm>
          <a:prstGeom prst="rect">
            <a:avLst/>
          </a:prstGeom>
        </p:spPr>
      </p:pic>
      <p:pic>
        <p:nvPicPr>
          <p:cNvPr id="9" name="Picture 2" descr="AI customer service: Revolutionizing support with AI chatbots">
            <a:extLst>
              <a:ext uri="{FF2B5EF4-FFF2-40B4-BE49-F238E27FC236}">
                <a16:creationId xmlns:a16="http://schemas.microsoft.com/office/drawing/2014/main" id="{282FB9D4-FD76-54D3-E26E-7ED7F27A76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913" t="1156" r="53787" b="-1156"/>
          <a:stretch>
            <a:fillRect/>
          </a:stretch>
        </p:blipFill>
        <p:spPr bwMode="auto">
          <a:xfrm>
            <a:off x="7805466" y="1243476"/>
            <a:ext cx="2430684" cy="429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977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717031-F3B2-3F5A-C92C-7C3B68E7E1F1}"/>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75E6E911-4140-93F9-8781-A948897734CA}"/>
              </a:ext>
            </a:extLst>
          </p:cNvPr>
          <p:cNvSpPr txBox="1">
            <a:spLocks/>
          </p:cNvSpPr>
          <p:nvPr/>
        </p:nvSpPr>
        <p:spPr>
          <a:xfrm>
            <a:off x="305187" y="10018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cs typeface="Times New Roman" panose="02020603050405020304" pitchFamily="18" charset="0"/>
              </a:rPr>
              <a:t>Yapay Zeka, Konuklarla Etkileşimi ve Kişiselleştirmeyi Nasıl Destekliyor?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2F5CD37C-0336-F34F-82E1-6BE50FF684DC}"/>
              </a:ext>
            </a:extLst>
          </p:cNvPr>
          <p:cNvCxnSpPr>
            <a:cxnSpLocks/>
          </p:cNvCxnSpPr>
          <p:nvPr/>
        </p:nvCxnSpPr>
        <p:spPr>
          <a:xfrm>
            <a:off x="0" y="150158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760EED09-77A0-170B-D3D4-221559FBB53E}"/>
              </a:ext>
            </a:extLst>
          </p:cNvPr>
          <p:cNvSpPr/>
          <p:nvPr/>
        </p:nvSpPr>
        <p:spPr>
          <a:xfrm flipH="1">
            <a:off x="406606" y="1601494"/>
            <a:ext cx="6200377" cy="4452501"/>
          </a:xfrm>
          <a:prstGeom prst="rect">
            <a:avLst/>
          </a:prstGeom>
        </p:spPr>
        <p:txBody>
          <a:bodyPr wrap="square">
            <a:spAutoFit/>
          </a:bodyPr>
          <a:lstStyle/>
          <a:p>
            <a:pPr>
              <a:lnSpc>
                <a:spcPts val="1960"/>
              </a:lnSpc>
            </a:pPr>
            <a:r>
              <a:rPr lang="tr-TR" sz="2000" b="1" i="1" noProof="1">
                <a:solidFill>
                  <a:srgbClr val="262626"/>
                </a:solidFill>
                <a:cs typeface="Times New Roman" panose="02020603050405020304" pitchFamily="18" charset="0"/>
              </a:rPr>
              <a:t>AI, otellerin misafirleri anlama ve onlara yanıt verme şeklini dönüştürerek, genel deneyimlerden kişiye özel deneyimlere geçişi sağlıyor</a:t>
            </a:r>
            <a:r>
              <a:rPr lang="tr-TR" noProof="1">
                <a:solidFill>
                  <a:srgbClr val="262626"/>
                </a:solidFill>
                <a:cs typeface="Times New Roman" panose="02020603050405020304" pitchFamily="18" charset="0"/>
              </a:rPr>
              <a:t>.</a:t>
            </a:r>
          </a:p>
          <a:p>
            <a:pPr>
              <a:lnSpc>
                <a:spcPts val="1960"/>
              </a:lnSpc>
            </a:pPr>
            <a:endParaRPr lang="tr-TR" noProof="1">
              <a:solidFill>
                <a:srgbClr val="262626"/>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Kişiselleştirme Örnekleri:</a:t>
            </a:r>
          </a:p>
          <a:p>
            <a:pPr marL="342900" indent="-34290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Tekrar gelen misafir: </a:t>
            </a:r>
            <a:r>
              <a:rPr lang="tr-TR" noProof="1">
                <a:solidFill>
                  <a:srgbClr val="262626"/>
                </a:solidFill>
                <a:cs typeface="Times New Roman" panose="02020603050405020304" pitchFamily="18" charset="0"/>
              </a:rPr>
              <a:t>Tercih edilen oda sıcaklığı önceden ayarlanmış</a:t>
            </a:r>
          </a:p>
          <a:p>
            <a:pPr marL="342900" indent="-34290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Sık gelen misafir: </a:t>
            </a:r>
            <a:r>
              <a:rPr lang="tr-TR" noProof="1">
                <a:solidFill>
                  <a:srgbClr val="262626"/>
                </a:solidFill>
                <a:cs typeface="Times New Roman" panose="02020603050405020304" pitchFamily="18" charset="0"/>
              </a:rPr>
              <a:t>Geçmiş seçimleri yansıtan menü önerileri</a:t>
            </a:r>
          </a:p>
          <a:p>
            <a:pPr marL="342900" indent="-34290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İş seyahati yapan misafir: </a:t>
            </a:r>
            <a:r>
              <a:rPr lang="tr-TR" noProof="1">
                <a:solidFill>
                  <a:srgbClr val="262626"/>
                </a:solidFill>
                <a:cs typeface="Times New Roman" panose="02020603050405020304" pitchFamily="18" charset="0"/>
              </a:rPr>
              <a:t>Hızlı check-in ve hazır çalışma alanı</a:t>
            </a:r>
          </a:p>
          <a:p>
            <a:pPr marL="342900" indent="-34290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Aile: </a:t>
            </a:r>
            <a:r>
              <a:rPr lang="tr-TR" noProof="1">
                <a:solidFill>
                  <a:srgbClr val="262626"/>
                </a:solidFill>
                <a:cs typeface="Times New Roman" panose="02020603050405020304" pitchFamily="18" charset="0"/>
              </a:rPr>
              <a:t>Çocukların yaşlarına uygun aktivite önerileri</a:t>
            </a:r>
            <a:br>
              <a:rPr lang="tr-TR" noProof="1">
                <a:solidFill>
                  <a:srgbClr val="262626"/>
                </a:solidFill>
                <a:cs typeface="Times New Roman" panose="02020603050405020304" pitchFamily="18" charset="0"/>
              </a:rPr>
            </a:br>
            <a:endParaRPr lang="tr-TR" noProof="1">
              <a:solidFill>
                <a:srgbClr val="262626"/>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Veri Kaynakları:</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Rezervasyonlar </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 Yorumlar </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Tesis içi etkileşimler </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Geçmiş tercihler</a:t>
            </a:r>
          </a:p>
          <a:p>
            <a:pPr>
              <a:lnSpc>
                <a:spcPts val="1960"/>
              </a:lnSpc>
            </a:pPr>
            <a:endParaRPr lang="en-US" dirty="0">
              <a:solidFill>
                <a:srgbClr val="262626"/>
              </a:solidFill>
              <a:cs typeface="Times New Roman" panose="02020603050405020304" pitchFamily="18" charset="0"/>
            </a:endParaRPr>
          </a:p>
        </p:txBody>
      </p:sp>
      <p:pic>
        <p:nvPicPr>
          <p:cNvPr id="24" name="Graphic 23">
            <a:extLst>
              <a:ext uri="{FF2B5EF4-FFF2-40B4-BE49-F238E27FC236}">
                <a16:creationId xmlns:a16="http://schemas.microsoft.com/office/drawing/2014/main" id="{9D5CAEFE-B4C1-4397-96BB-84CC38598DBF}"/>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696271" y="238688"/>
            <a:ext cx="4734417" cy="4257041"/>
          </a:xfrm>
          <a:prstGeom prst="rect">
            <a:avLst/>
          </a:prstGeom>
        </p:spPr>
      </p:pic>
      <p:sp>
        <p:nvSpPr>
          <p:cNvPr id="25" name="Rectangle 30">
            <a:extLst>
              <a:ext uri="{FF2B5EF4-FFF2-40B4-BE49-F238E27FC236}">
                <a16:creationId xmlns:a16="http://schemas.microsoft.com/office/drawing/2014/main" id="{D926FC73-F757-43E8-851C-84B13FFFBF19}"/>
              </a:ext>
            </a:extLst>
          </p:cNvPr>
          <p:cNvSpPr/>
          <p:nvPr/>
        </p:nvSpPr>
        <p:spPr>
          <a:xfrm flipH="1">
            <a:off x="6606984" y="4932293"/>
            <a:ext cx="4256088" cy="1508105"/>
          </a:xfrm>
          <a:prstGeom prst="rect">
            <a:avLst/>
          </a:prstGeom>
        </p:spPr>
        <p:txBody>
          <a:bodyPr wrap="square">
            <a:spAutoFit/>
          </a:bodyPr>
          <a:lstStyle/>
          <a:p>
            <a:pPr algn="ctr"/>
            <a:r>
              <a:rPr lang="tr-TR" sz="2000" b="1" noProof="1">
                <a:solidFill>
                  <a:srgbClr val="0289AE"/>
                </a:solidFill>
                <a:cs typeface="Times New Roman" panose="02020603050405020304" pitchFamily="18" charset="0"/>
              </a:rPr>
              <a:t>Avrupa Bağlamı:</a:t>
            </a:r>
            <a:br>
              <a:rPr lang="tr-TR" noProof="1">
                <a:solidFill>
                  <a:srgbClr val="262626"/>
                </a:solidFill>
                <a:cs typeface="Times New Roman" panose="02020603050405020304" pitchFamily="18" charset="0"/>
              </a:rPr>
            </a:br>
            <a:r>
              <a:rPr lang="tr-TR" i="1" noProof="1">
                <a:solidFill>
                  <a:srgbClr val="262626"/>
                </a:solidFill>
                <a:cs typeface="Times New Roman" panose="02020603050405020304" pitchFamily="18" charset="0"/>
              </a:rPr>
              <a:t>Önde gelen otel grupları, verimlilik ve empati arasındaki bu dengeyi, yüksek kaliteli konuk deneyiminin ayırt edici özelliği olarak kabul etmektedir.</a:t>
            </a:r>
            <a:endParaRPr lang="tr-TR" noProof="1">
              <a:solidFill>
                <a:srgbClr val="262626"/>
              </a:solidFill>
              <a:cs typeface="Times New Roman" panose="02020603050405020304" pitchFamily="18" charset="0"/>
            </a:endParaRPr>
          </a:p>
          <a:p>
            <a:pPr algn="ctr"/>
            <a:endParaRPr lang="en-US" dirty="0">
              <a:solidFill>
                <a:srgbClr val="262626"/>
              </a:solidFill>
            </a:endParaRPr>
          </a:p>
        </p:txBody>
      </p:sp>
      <p:sp>
        <p:nvSpPr>
          <p:cNvPr id="26" name="Rounded Rectangle 25">
            <a:extLst>
              <a:ext uri="{FF2B5EF4-FFF2-40B4-BE49-F238E27FC236}">
                <a16:creationId xmlns:a16="http://schemas.microsoft.com/office/drawing/2014/main" id="{B6FFC75A-F05F-56BF-1569-69E9D83B1F6B}"/>
              </a:ext>
            </a:extLst>
          </p:cNvPr>
          <p:cNvSpPr/>
          <p:nvPr/>
        </p:nvSpPr>
        <p:spPr>
          <a:xfrm>
            <a:off x="6404660" y="4888065"/>
            <a:ext cx="4660737" cy="159656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7" name="Rounded Rectangle 26">
            <a:extLst>
              <a:ext uri="{FF2B5EF4-FFF2-40B4-BE49-F238E27FC236}">
                <a16:creationId xmlns:a16="http://schemas.microsoft.com/office/drawing/2014/main" id="{F61C2775-412F-2D8D-D36B-4BA4CE20DE66}"/>
              </a:ext>
            </a:extLst>
          </p:cNvPr>
          <p:cNvSpPr/>
          <p:nvPr/>
        </p:nvSpPr>
        <p:spPr>
          <a:xfrm>
            <a:off x="406606" y="6058269"/>
            <a:ext cx="4842287" cy="417836"/>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1CDC34D5-ADF2-ECDE-5DD4-4D4956F56B89}"/>
              </a:ext>
            </a:extLst>
          </p:cNvPr>
          <p:cNvSpPr txBox="1"/>
          <p:nvPr/>
        </p:nvSpPr>
        <p:spPr>
          <a:xfrm>
            <a:off x="634024" y="615946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9" name="TextBox 28">
            <a:extLst>
              <a:ext uri="{FF2B5EF4-FFF2-40B4-BE49-F238E27FC236}">
                <a16:creationId xmlns:a16="http://schemas.microsoft.com/office/drawing/2014/main" id="{AE3A7EB2-1B00-8A20-3D0B-385DD577C19B}"/>
              </a:ext>
            </a:extLst>
          </p:cNvPr>
          <p:cNvSpPr txBox="1"/>
          <p:nvPr/>
        </p:nvSpPr>
        <p:spPr>
          <a:xfrm>
            <a:off x="1390024" y="611659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M3</a:t>
            </a:r>
            <a:endParaRPr sz="1400" b="1" i="0" dirty="0">
              <a:solidFill>
                <a:srgbClr val="262626"/>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5114336D-3320-9707-E569-C1A93E149E77}"/>
              </a:ext>
            </a:extLst>
          </p:cNvPr>
          <p:cNvSpPr txBox="1"/>
          <p:nvPr/>
        </p:nvSpPr>
        <p:spPr>
          <a:xfrm>
            <a:off x="2002024" y="614450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spTree>
    <p:extLst>
      <p:ext uri="{BB962C8B-B14F-4D97-AF65-F5344CB8AC3E}">
        <p14:creationId xmlns:p14="http://schemas.microsoft.com/office/powerpoint/2010/main" val="3192201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DB44A-A529-A30C-06BA-C8FB96FEA88D}"/>
            </a:ext>
          </a:extLst>
        </p:cNvPr>
        <p:cNvGrpSpPr/>
        <p:nvPr/>
      </p:nvGrpSpPr>
      <p:grpSpPr>
        <a:xfrm>
          <a:off x="0" y="0"/>
          <a:ext cx="0" cy="0"/>
          <a:chOff x="0" y="0"/>
          <a:chExt cx="0" cy="0"/>
        </a:xfrm>
      </p:grpSpPr>
      <p:cxnSp>
        <p:nvCxnSpPr>
          <p:cNvPr id="74" name="Google Shape;359;p20">
            <a:extLst>
              <a:ext uri="{FF2B5EF4-FFF2-40B4-BE49-F238E27FC236}">
                <a16:creationId xmlns:a16="http://schemas.microsoft.com/office/drawing/2014/main" id="{78DF4D94-6B48-F44C-DC37-7DDC16E259EE}"/>
              </a:ext>
            </a:extLst>
          </p:cNvPr>
          <p:cNvCxnSpPr>
            <a:cxnSpLocks/>
          </p:cNvCxnSpPr>
          <p:nvPr/>
        </p:nvCxnSpPr>
        <p:spPr>
          <a:xfrm flipH="1">
            <a:off x="2978945" y="5027757"/>
            <a:ext cx="2088880" cy="0"/>
          </a:xfrm>
          <a:prstGeom prst="straightConnector1">
            <a:avLst/>
          </a:prstGeom>
          <a:noFill/>
          <a:ln w="19050" cap="flat" cmpd="sng">
            <a:solidFill>
              <a:srgbClr val="3D8241"/>
            </a:solidFill>
            <a:prstDash val="solid"/>
            <a:miter lim="800000"/>
            <a:headEnd type="none" w="sm" len="sm"/>
            <a:tailEnd type="oval" w="med" len="med"/>
          </a:ln>
        </p:spPr>
      </p:cxnSp>
      <p:cxnSp>
        <p:nvCxnSpPr>
          <p:cNvPr id="75" name="Google Shape;359;p20">
            <a:extLst>
              <a:ext uri="{FF2B5EF4-FFF2-40B4-BE49-F238E27FC236}">
                <a16:creationId xmlns:a16="http://schemas.microsoft.com/office/drawing/2014/main" id="{FAF27A01-90FD-0C1E-C7C3-53E0F4AF1C7A}"/>
              </a:ext>
            </a:extLst>
          </p:cNvPr>
          <p:cNvCxnSpPr>
            <a:cxnSpLocks/>
          </p:cNvCxnSpPr>
          <p:nvPr/>
        </p:nvCxnSpPr>
        <p:spPr>
          <a:xfrm flipH="1">
            <a:off x="2978945" y="3661308"/>
            <a:ext cx="2088880" cy="0"/>
          </a:xfrm>
          <a:prstGeom prst="straightConnector1">
            <a:avLst/>
          </a:prstGeom>
          <a:noFill/>
          <a:ln w="19050" cap="flat" cmpd="sng">
            <a:solidFill>
              <a:srgbClr val="62A844"/>
            </a:solidFill>
            <a:prstDash val="solid"/>
            <a:miter lim="800000"/>
            <a:headEnd type="none" w="sm" len="sm"/>
            <a:tailEnd type="oval" w="med" len="med"/>
          </a:ln>
        </p:spPr>
      </p:cxnSp>
      <p:cxnSp>
        <p:nvCxnSpPr>
          <p:cNvPr id="76" name="Google Shape;359;p20">
            <a:extLst>
              <a:ext uri="{FF2B5EF4-FFF2-40B4-BE49-F238E27FC236}">
                <a16:creationId xmlns:a16="http://schemas.microsoft.com/office/drawing/2014/main" id="{47D29A40-5911-D799-17D1-B8B0C992BBD1}"/>
              </a:ext>
            </a:extLst>
          </p:cNvPr>
          <p:cNvCxnSpPr>
            <a:cxnSpLocks/>
          </p:cNvCxnSpPr>
          <p:nvPr/>
        </p:nvCxnSpPr>
        <p:spPr>
          <a:xfrm flipH="1">
            <a:off x="2978945" y="2587251"/>
            <a:ext cx="2088880" cy="0"/>
          </a:xfrm>
          <a:prstGeom prst="straightConnector1">
            <a:avLst/>
          </a:prstGeom>
          <a:noFill/>
          <a:ln w="19050" cap="flat" cmpd="sng">
            <a:solidFill>
              <a:srgbClr val="06677F"/>
            </a:solidFill>
            <a:prstDash val="solid"/>
            <a:miter lim="800000"/>
            <a:headEnd type="none" w="sm" len="sm"/>
            <a:tailEnd type="oval" w="med" len="med"/>
          </a:ln>
        </p:spPr>
      </p:cxnSp>
      <p:cxnSp>
        <p:nvCxnSpPr>
          <p:cNvPr id="81" name="Google Shape;359;p20">
            <a:extLst>
              <a:ext uri="{FF2B5EF4-FFF2-40B4-BE49-F238E27FC236}">
                <a16:creationId xmlns:a16="http://schemas.microsoft.com/office/drawing/2014/main" id="{56A823FC-E4B0-6F45-A906-A2A405661E09}"/>
              </a:ext>
            </a:extLst>
          </p:cNvPr>
          <p:cNvCxnSpPr>
            <a:cxnSpLocks/>
          </p:cNvCxnSpPr>
          <p:nvPr/>
        </p:nvCxnSpPr>
        <p:spPr>
          <a:xfrm flipH="1">
            <a:off x="2978945" y="6330823"/>
            <a:ext cx="3068379" cy="0"/>
          </a:xfrm>
          <a:prstGeom prst="straightConnector1">
            <a:avLst/>
          </a:prstGeom>
          <a:noFill/>
          <a:ln w="19050" cap="flat" cmpd="sng">
            <a:solidFill>
              <a:srgbClr val="62A844"/>
            </a:solidFill>
            <a:prstDash val="solid"/>
            <a:miter lim="800000"/>
            <a:headEnd type="none" w="sm" len="sm"/>
            <a:tailEnd type="oval" w="med" len="med"/>
          </a:ln>
        </p:spPr>
      </p:cxnSp>
      <p:sp>
        <p:nvSpPr>
          <p:cNvPr id="34" name="TextBox 39">
            <a:extLst>
              <a:ext uri="{FF2B5EF4-FFF2-40B4-BE49-F238E27FC236}">
                <a16:creationId xmlns:a16="http://schemas.microsoft.com/office/drawing/2014/main" id="{9BEED1C0-97CF-CBF0-8D97-D74C552E6783}"/>
              </a:ext>
            </a:extLst>
          </p:cNvPr>
          <p:cNvSpPr txBox="1"/>
          <p:nvPr/>
        </p:nvSpPr>
        <p:spPr>
          <a:xfrm>
            <a:off x="9738666" y="805424"/>
            <a:ext cx="2201910" cy="579646"/>
          </a:xfrm>
          <a:prstGeom prst="rect">
            <a:avLst/>
          </a:prstGeom>
          <a:noFill/>
        </p:spPr>
        <p:txBody>
          <a:bodyPr wrap="square">
            <a:spAutoFit/>
          </a:bodyPr>
          <a:lstStyle/>
          <a:p>
            <a:pPr>
              <a:lnSpc>
                <a:spcPts val="1860"/>
              </a:lnSpc>
              <a:defRPr/>
            </a:pPr>
            <a:r>
              <a:rPr lang="de-DE" b="1" dirty="0">
                <a:solidFill>
                  <a:srgbClr val="262626"/>
                </a:solidFill>
                <a:latin typeface="Calibri" panose="020F0502020204030204" pitchFamily="34" charset="0"/>
                <a:ea typeface="Calibri" panose="020F0502020204030204" pitchFamily="34" charset="0"/>
                <a:cs typeface="Calibri" panose="020F0502020204030204" pitchFamily="34" charset="0"/>
              </a:rPr>
              <a:t>7/24 </a:t>
            </a:r>
            <a:r>
              <a:rPr lang="tr-TR" b="1" noProof="1">
                <a:solidFill>
                  <a:srgbClr val="262626"/>
                </a:solidFill>
                <a:latin typeface="Calibri" panose="020F0502020204030204" pitchFamily="34" charset="0"/>
                <a:ea typeface="Calibri" panose="020F0502020204030204" pitchFamily="34" charset="0"/>
                <a:cs typeface="Calibri" panose="020F0502020204030204" pitchFamily="34" charset="0"/>
              </a:rPr>
              <a:t>Verimli</a:t>
            </a:r>
            <a:r>
              <a:rPr lang="de-DE" b="1" dirty="0">
                <a:solidFill>
                  <a:srgbClr val="262626"/>
                </a:solidFill>
                <a:latin typeface="Calibri" panose="020F0502020204030204" pitchFamily="34" charset="0"/>
                <a:ea typeface="Calibri" panose="020F0502020204030204" pitchFamily="34" charset="0"/>
                <a:cs typeface="Calibri" panose="020F0502020204030204" pitchFamily="34" charset="0"/>
              </a:rPr>
              <a:t> </a:t>
            </a:r>
          </a:p>
          <a:p>
            <a:pPr>
              <a:lnSpc>
                <a:spcPts val="1860"/>
              </a:lnSpc>
              <a:defRPr/>
            </a:pPr>
            <a:r>
              <a:rPr lang="de-DE" b="1" dirty="0">
                <a:solidFill>
                  <a:srgbClr val="262626"/>
                </a:solidFill>
                <a:latin typeface="Calibri" panose="020F0502020204030204" pitchFamily="34" charset="0"/>
                <a:ea typeface="Calibri" panose="020F0502020204030204" pitchFamily="34" charset="0"/>
                <a:cs typeface="Calibri" panose="020F0502020204030204" pitchFamily="34" charset="0"/>
              </a:rPr>
              <a:t> Müşteri Desteği</a:t>
            </a:r>
            <a:endParaRPr lang="en-US"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TextBox 39">
            <a:extLst>
              <a:ext uri="{FF2B5EF4-FFF2-40B4-BE49-F238E27FC236}">
                <a16:creationId xmlns:a16="http://schemas.microsoft.com/office/drawing/2014/main" id="{AEA64A35-D6E4-18CA-FFC3-5703D8BEE799}"/>
              </a:ext>
            </a:extLst>
          </p:cNvPr>
          <p:cNvSpPr txBox="1"/>
          <p:nvPr/>
        </p:nvSpPr>
        <p:spPr>
          <a:xfrm>
            <a:off x="9738666" y="1927207"/>
            <a:ext cx="1627681" cy="579646"/>
          </a:xfrm>
          <a:prstGeom prst="rect">
            <a:avLst/>
          </a:prstGeom>
          <a:noFill/>
        </p:spPr>
        <p:txBody>
          <a:bodyPr wrap="square">
            <a:spAutoFit/>
          </a:bodyPr>
          <a:lstStyle/>
          <a:p>
            <a:pPr>
              <a:lnSpc>
                <a:spcPts val="1860"/>
              </a:lnSpc>
              <a:defRPr/>
            </a:pPr>
            <a:r>
              <a:rPr lang="en-US" b="1" dirty="0">
                <a:solidFill>
                  <a:srgbClr val="262626"/>
                </a:solidFill>
                <a:latin typeface="Calibri" panose="020F0502020204030204" pitchFamily="34" charset="0"/>
                <a:ea typeface="Calibri" panose="020F0502020204030204" pitchFamily="34" charset="0"/>
                <a:cs typeface="Calibri" panose="020F0502020204030204" pitchFamily="34" charset="0"/>
              </a:rPr>
              <a:t>AI ile Daha Akıllı Fiyatlandırma</a:t>
            </a:r>
          </a:p>
        </p:txBody>
      </p:sp>
      <p:sp>
        <p:nvSpPr>
          <p:cNvPr id="38" name="TextBox 39">
            <a:extLst>
              <a:ext uri="{FF2B5EF4-FFF2-40B4-BE49-F238E27FC236}">
                <a16:creationId xmlns:a16="http://schemas.microsoft.com/office/drawing/2014/main" id="{0084D7D3-A9E1-77B1-9FCC-A2530B227434}"/>
              </a:ext>
            </a:extLst>
          </p:cNvPr>
          <p:cNvSpPr txBox="1"/>
          <p:nvPr/>
        </p:nvSpPr>
        <p:spPr>
          <a:xfrm>
            <a:off x="9738666" y="3469742"/>
            <a:ext cx="1790596" cy="579646"/>
          </a:xfrm>
          <a:prstGeom prst="rect">
            <a:avLst/>
          </a:prstGeom>
          <a:noFill/>
        </p:spPr>
        <p:txBody>
          <a:bodyPr wrap="square">
            <a:spAutoFit/>
          </a:bodyPr>
          <a:lstStyle/>
          <a:p>
            <a:pPr>
              <a:lnSpc>
                <a:spcPts val="1860"/>
              </a:lnSpc>
              <a:defRPr/>
            </a:pPr>
            <a:r>
              <a:rPr lang="en-US" b="1" dirty="0">
                <a:solidFill>
                  <a:srgbClr val="262626"/>
                </a:solidFill>
                <a:latin typeface="Calibri" panose="020F0502020204030204" pitchFamily="34" charset="0"/>
                <a:ea typeface="Calibri" panose="020F0502020204030204" pitchFamily="34" charset="0"/>
                <a:cs typeface="Calibri" panose="020F0502020204030204" pitchFamily="34" charset="0"/>
              </a:rPr>
              <a:t>Daha Hızlı Rezervasyon Deneyimi</a:t>
            </a:r>
          </a:p>
        </p:txBody>
      </p:sp>
      <p:sp>
        <p:nvSpPr>
          <p:cNvPr id="39" name="TextBox 39">
            <a:extLst>
              <a:ext uri="{FF2B5EF4-FFF2-40B4-BE49-F238E27FC236}">
                <a16:creationId xmlns:a16="http://schemas.microsoft.com/office/drawing/2014/main" id="{F53753A9-BF31-2B80-577F-1B8EEA037D34}"/>
              </a:ext>
            </a:extLst>
          </p:cNvPr>
          <p:cNvSpPr txBox="1"/>
          <p:nvPr/>
        </p:nvSpPr>
        <p:spPr>
          <a:xfrm>
            <a:off x="9738666" y="4840132"/>
            <a:ext cx="1790596" cy="579646"/>
          </a:xfrm>
          <a:prstGeom prst="rect">
            <a:avLst/>
          </a:prstGeom>
          <a:noFill/>
        </p:spPr>
        <p:txBody>
          <a:bodyPr wrap="square">
            <a:spAutoFit/>
          </a:bodyPr>
          <a:lstStyle/>
          <a:p>
            <a:pPr>
              <a:lnSpc>
                <a:spcPts val="1860"/>
              </a:lnSpc>
              <a:defRPr/>
            </a:pPr>
            <a:r>
              <a:rPr lang="en-US" b="1" dirty="0">
                <a:solidFill>
                  <a:srgbClr val="262626"/>
                </a:solidFill>
                <a:latin typeface="Calibri" panose="020F0502020204030204" pitchFamily="34" charset="0"/>
                <a:ea typeface="Calibri" panose="020F0502020204030204" pitchFamily="34" charset="0"/>
                <a:cs typeface="Calibri" panose="020F0502020204030204" pitchFamily="34" charset="0"/>
              </a:rPr>
              <a:t>Güvenlik ve Dolandırıcılık Önleme</a:t>
            </a:r>
          </a:p>
        </p:txBody>
      </p:sp>
      <p:cxnSp>
        <p:nvCxnSpPr>
          <p:cNvPr id="5" name="Google Shape;359;p20">
            <a:extLst>
              <a:ext uri="{FF2B5EF4-FFF2-40B4-BE49-F238E27FC236}">
                <a16:creationId xmlns:a16="http://schemas.microsoft.com/office/drawing/2014/main" id="{56C0F09E-51AF-235F-1CEF-9B114BECBD37}"/>
              </a:ext>
            </a:extLst>
          </p:cNvPr>
          <p:cNvCxnSpPr>
            <a:cxnSpLocks/>
          </p:cNvCxnSpPr>
          <p:nvPr/>
        </p:nvCxnSpPr>
        <p:spPr>
          <a:xfrm>
            <a:off x="6609981" y="977899"/>
            <a:ext cx="3068379" cy="0"/>
          </a:xfrm>
          <a:prstGeom prst="straightConnector1">
            <a:avLst/>
          </a:prstGeom>
          <a:noFill/>
          <a:ln w="19050" cap="flat" cmpd="sng">
            <a:solidFill>
              <a:srgbClr val="62A844"/>
            </a:solidFill>
            <a:prstDash val="solid"/>
            <a:miter lim="800000"/>
            <a:headEnd type="none" w="sm" len="sm"/>
            <a:tailEnd type="oval" w="med" len="med"/>
          </a:ln>
        </p:spPr>
      </p:cxnSp>
      <p:cxnSp>
        <p:nvCxnSpPr>
          <p:cNvPr id="6" name="Google Shape;359;p20">
            <a:extLst>
              <a:ext uri="{FF2B5EF4-FFF2-40B4-BE49-F238E27FC236}">
                <a16:creationId xmlns:a16="http://schemas.microsoft.com/office/drawing/2014/main" id="{C5FF1C74-E059-0060-0E2C-D8C9A76AE968}"/>
              </a:ext>
            </a:extLst>
          </p:cNvPr>
          <p:cNvCxnSpPr>
            <a:cxnSpLocks/>
          </p:cNvCxnSpPr>
          <p:nvPr/>
        </p:nvCxnSpPr>
        <p:spPr>
          <a:xfrm>
            <a:off x="7567907" y="2095742"/>
            <a:ext cx="2088880" cy="0"/>
          </a:xfrm>
          <a:prstGeom prst="straightConnector1">
            <a:avLst/>
          </a:prstGeom>
          <a:noFill/>
          <a:ln w="19050" cap="flat" cmpd="sng">
            <a:solidFill>
              <a:srgbClr val="3D8241"/>
            </a:solidFill>
            <a:prstDash val="solid"/>
            <a:miter lim="800000"/>
            <a:headEnd type="none" w="sm" len="sm"/>
            <a:tailEnd type="oval" w="med" len="med"/>
          </a:ln>
        </p:spPr>
      </p:cxnSp>
      <p:cxnSp>
        <p:nvCxnSpPr>
          <p:cNvPr id="33" name="Google Shape;359;p20">
            <a:extLst>
              <a:ext uri="{FF2B5EF4-FFF2-40B4-BE49-F238E27FC236}">
                <a16:creationId xmlns:a16="http://schemas.microsoft.com/office/drawing/2014/main" id="{E6105AD1-D341-A468-E0A5-5616073DAED4}"/>
              </a:ext>
            </a:extLst>
          </p:cNvPr>
          <p:cNvCxnSpPr>
            <a:cxnSpLocks/>
          </p:cNvCxnSpPr>
          <p:nvPr/>
        </p:nvCxnSpPr>
        <p:spPr>
          <a:xfrm>
            <a:off x="7567907" y="3661308"/>
            <a:ext cx="2088880" cy="0"/>
          </a:xfrm>
          <a:prstGeom prst="straightConnector1">
            <a:avLst/>
          </a:prstGeom>
          <a:noFill/>
          <a:ln w="19050" cap="flat" cmpd="sng">
            <a:solidFill>
              <a:srgbClr val="62A844"/>
            </a:solidFill>
            <a:prstDash val="solid"/>
            <a:miter lim="800000"/>
            <a:headEnd type="none" w="sm" len="sm"/>
            <a:tailEnd type="oval" w="med" len="med"/>
          </a:ln>
        </p:spPr>
      </p:cxnSp>
      <p:cxnSp>
        <p:nvCxnSpPr>
          <p:cNvPr id="35" name="Google Shape;359;p20">
            <a:extLst>
              <a:ext uri="{FF2B5EF4-FFF2-40B4-BE49-F238E27FC236}">
                <a16:creationId xmlns:a16="http://schemas.microsoft.com/office/drawing/2014/main" id="{6B75784E-5746-A1AC-C288-AEEC8793917A}"/>
              </a:ext>
            </a:extLst>
          </p:cNvPr>
          <p:cNvCxnSpPr>
            <a:cxnSpLocks/>
          </p:cNvCxnSpPr>
          <p:nvPr/>
        </p:nvCxnSpPr>
        <p:spPr>
          <a:xfrm>
            <a:off x="7589480" y="5027757"/>
            <a:ext cx="2088880" cy="0"/>
          </a:xfrm>
          <a:prstGeom prst="straightConnector1">
            <a:avLst/>
          </a:prstGeom>
          <a:noFill/>
          <a:ln w="19050" cap="flat" cmpd="sng">
            <a:solidFill>
              <a:srgbClr val="06677F"/>
            </a:solidFill>
            <a:prstDash val="solid"/>
            <a:miter lim="800000"/>
            <a:headEnd type="none" w="sm" len="sm"/>
            <a:tailEnd type="oval" w="med" len="med"/>
          </a:ln>
        </p:spPr>
      </p:cxnSp>
      <p:grpSp>
        <p:nvGrpSpPr>
          <p:cNvPr id="8" name="Group 7">
            <a:extLst>
              <a:ext uri="{FF2B5EF4-FFF2-40B4-BE49-F238E27FC236}">
                <a16:creationId xmlns:a16="http://schemas.microsoft.com/office/drawing/2014/main" id="{BB0F53AF-397F-0729-7C31-D28E0B21682F}"/>
              </a:ext>
            </a:extLst>
          </p:cNvPr>
          <p:cNvGrpSpPr/>
          <p:nvPr/>
        </p:nvGrpSpPr>
        <p:grpSpPr>
          <a:xfrm>
            <a:off x="5605907" y="868240"/>
            <a:ext cx="1407359" cy="2586162"/>
            <a:chOff x="5319529" y="300939"/>
            <a:chExt cx="1540800" cy="2831374"/>
          </a:xfrm>
        </p:grpSpPr>
        <p:sp>
          <p:nvSpPr>
            <p:cNvPr id="7" name="Freeform 6">
              <a:extLst>
                <a:ext uri="{FF2B5EF4-FFF2-40B4-BE49-F238E27FC236}">
                  <a16:creationId xmlns:a16="http://schemas.microsoft.com/office/drawing/2014/main" id="{FEA95AFB-E0C6-58E5-03A7-ADCCE7457136}"/>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Oval 3">
              <a:extLst>
                <a:ext uri="{FF2B5EF4-FFF2-40B4-BE49-F238E27FC236}">
                  <a16:creationId xmlns:a16="http://schemas.microsoft.com/office/drawing/2014/main" id="{8347286B-D39B-0389-3EB4-1E521C8C9223}"/>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A580D636-62CF-F934-9CE5-122384BD4094}"/>
              </a:ext>
            </a:extLst>
          </p:cNvPr>
          <p:cNvGrpSpPr/>
          <p:nvPr/>
        </p:nvGrpSpPr>
        <p:grpSpPr>
          <a:xfrm rot="2432442">
            <a:off x="6748647" y="1330307"/>
            <a:ext cx="1407359" cy="2586162"/>
            <a:chOff x="5319529" y="300939"/>
            <a:chExt cx="1540800" cy="2831374"/>
          </a:xfrm>
        </p:grpSpPr>
        <p:sp>
          <p:nvSpPr>
            <p:cNvPr id="10" name="Freeform 9">
              <a:extLst>
                <a:ext uri="{FF2B5EF4-FFF2-40B4-BE49-F238E27FC236}">
                  <a16:creationId xmlns:a16="http://schemas.microsoft.com/office/drawing/2014/main" id="{C7EA6307-8525-EED2-65B5-205EEAFAC650}"/>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Oval 10">
              <a:extLst>
                <a:ext uri="{FF2B5EF4-FFF2-40B4-BE49-F238E27FC236}">
                  <a16:creationId xmlns:a16="http://schemas.microsoft.com/office/drawing/2014/main" id="{5B2C39A5-5525-9B94-C720-E690AB1B74ED}"/>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AF2EFE7A-F405-E5BC-7ED2-178E43A77EE6}"/>
              </a:ext>
            </a:extLst>
          </p:cNvPr>
          <p:cNvGrpSpPr/>
          <p:nvPr/>
        </p:nvGrpSpPr>
        <p:grpSpPr>
          <a:xfrm rot="5400000">
            <a:off x="7199383" y="2406246"/>
            <a:ext cx="1407359" cy="2586162"/>
            <a:chOff x="5319529" y="300939"/>
            <a:chExt cx="1540800" cy="2831374"/>
          </a:xfrm>
        </p:grpSpPr>
        <p:sp>
          <p:nvSpPr>
            <p:cNvPr id="13" name="Freeform 12">
              <a:extLst>
                <a:ext uri="{FF2B5EF4-FFF2-40B4-BE49-F238E27FC236}">
                  <a16:creationId xmlns:a16="http://schemas.microsoft.com/office/drawing/2014/main" id="{9B8D49CC-573D-7795-9E91-AF42D2501133}"/>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70907D30-380C-FF02-E3BE-267AF33B02D5}"/>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78F8E785-E268-EC61-D357-AF25612D03FC}"/>
              </a:ext>
            </a:extLst>
          </p:cNvPr>
          <p:cNvGrpSpPr/>
          <p:nvPr/>
        </p:nvGrpSpPr>
        <p:grpSpPr>
          <a:xfrm rot="10800000">
            <a:off x="5589052" y="3963474"/>
            <a:ext cx="1407359" cy="2586162"/>
            <a:chOff x="5319529" y="300939"/>
            <a:chExt cx="1540800" cy="2831374"/>
          </a:xfrm>
        </p:grpSpPr>
        <p:sp>
          <p:nvSpPr>
            <p:cNvPr id="16" name="Freeform 15">
              <a:extLst>
                <a:ext uri="{FF2B5EF4-FFF2-40B4-BE49-F238E27FC236}">
                  <a16:creationId xmlns:a16="http://schemas.microsoft.com/office/drawing/2014/main" id="{CC55B92D-CC78-FCCB-E565-F147B52C11E9}"/>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Oval 16">
              <a:extLst>
                <a:ext uri="{FF2B5EF4-FFF2-40B4-BE49-F238E27FC236}">
                  <a16:creationId xmlns:a16="http://schemas.microsoft.com/office/drawing/2014/main" id="{23444976-1883-FFDF-F1C5-AEDEB7FFA20B}"/>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A1EA0319-93E4-72B3-C8E1-A6B074F929B3}"/>
              </a:ext>
            </a:extLst>
          </p:cNvPr>
          <p:cNvGrpSpPr/>
          <p:nvPr/>
        </p:nvGrpSpPr>
        <p:grpSpPr>
          <a:xfrm rot="8100000">
            <a:off x="6738487" y="3524600"/>
            <a:ext cx="1407359" cy="2586162"/>
            <a:chOff x="5319529" y="300939"/>
            <a:chExt cx="1540800" cy="2831374"/>
          </a:xfrm>
        </p:grpSpPr>
        <p:sp>
          <p:nvSpPr>
            <p:cNvPr id="19" name="Freeform 18">
              <a:extLst>
                <a:ext uri="{FF2B5EF4-FFF2-40B4-BE49-F238E27FC236}">
                  <a16:creationId xmlns:a16="http://schemas.microsoft.com/office/drawing/2014/main" id="{1A5FEABC-00E4-5556-BB0D-D16A89CB5523}"/>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993D7B96-86A0-24EB-1819-9A47A33B64BE}"/>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5BE80196-3F9B-31E7-15DD-F8E1D9B941EB}"/>
              </a:ext>
            </a:extLst>
          </p:cNvPr>
          <p:cNvGrpSpPr/>
          <p:nvPr/>
        </p:nvGrpSpPr>
        <p:grpSpPr>
          <a:xfrm rot="16200000">
            <a:off x="3959916" y="2406246"/>
            <a:ext cx="1407359" cy="2586162"/>
            <a:chOff x="5319529" y="300939"/>
            <a:chExt cx="1540800" cy="2831374"/>
          </a:xfrm>
        </p:grpSpPr>
        <p:sp>
          <p:nvSpPr>
            <p:cNvPr id="22" name="Freeform 21">
              <a:extLst>
                <a:ext uri="{FF2B5EF4-FFF2-40B4-BE49-F238E27FC236}">
                  <a16:creationId xmlns:a16="http://schemas.microsoft.com/office/drawing/2014/main" id="{E4ABDFA8-DBA7-80F2-C07B-A5694D0310DA}"/>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F705A297-C71E-5EF5-B68E-D187895B329E}"/>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718C9EF0-E620-4475-D8B9-513206A8CDBF}"/>
              </a:ext>
            </a:extLst>
          </p:cNvPr>
          <p:cNvGrpSpPr/>
          <p:nvPr/>
        </p:nvGrpSpPr>
        <p:grpSpPr>
          <a:xfrm rot="18900000">
            <a:off x="4506723" y="1330981"/>
            <a:ext cx="1407359" cy="2586162"/>
            <a:chOff x="5319529" y="300939"/>
            <a:chExt cx="1540800" cy="2831374"/>
          </a:xfrm>
        </p:grpSpPr>
        <p:sp>
          <p:nvSpPr>
            <p:cNvPr id="25" name="Freeform 24">
              <a:extLst>
                <a:ext uri="{FF2B5EF4-FFF2-40B4-BE49-F238E27FC236}">
                  <a16:creationId xmlns:a16="http://schemas.microsoft.com/office/drawing/2014/main" id="{3AFCCEAA-5CCE-06E0-7779-91509DAE28CE}"/>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F563CD6-0BD5-5C9E-FCFE-998B719ACFD8}"/>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DFB304A7-5074-A0EF-020D-148ACA7748F9}"/>
              </a:ext>
            </a:extLst>
          </p:cNvPr>
          <p:cNvGrpSpPr/>
          <p:nvPr/>
        </p:nvGrpSpPr>
        <p:grpSpPr>
          <a:xfrm rot="13500000">
            <a:off x="4488602" y="3454358"/>
            <a:ext cx="1407359" cy="2586162"/>
            <a:chOff x="5319529" y="300939"/>
            <a:chExt cx="1540800" cy="2831374"/>
          </a:xfrm>
        </p:grpSpPr>
        <p:sp>
          <p:nvSpPr>
            <p:cNvPr id="28" name="Freeform 27">
              <a:extLst>
                <a:ext uri="{FF2B5EF4-FFF2-40B4-BE49-F238E27FC236}">
                  <a16:creationId xmlns:a16="http://schemas.microsoft.com/office/drawing/2014/main" id="{F1D08D50-3283-8F65-460E-31679AC52B75}"/>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Oval 28">
              <a:extLst>
                <a:ext uri="{FF2B5EF4-FFF2-40B4-BE49-F238E27FC236}">
                  <a16:creationId xmlns:a16="http://schemas.microsoft.com/office/drawing/2014/main" id="{0CA36754-ADA2-9F6F-901A-06EAEAA74443}"/>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2" name="Graphic 31" descr="Call centre with solid fill">
            <a:extLst>
              <a:ext uri="{FF2B5EF4-FFF2-40B4-BE49-F238E27FC236}">
                <a16:creationId xmlns:a16="http://schemas.microsoft.com/office/drawing/2014/main" id="{12700F4E-F234-579C-6741-971213CD93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2192" y="1151496"/>
            <a:ext cx="706531" cy="706531"/>
          </a:xfrm>
          <a:prstGeom prst="rect">
            <a:avLst/>
          </a:prstGeom>
        </p:spPr>
      </p:pic>
      <p:sp>
        <p:nvSpPr>
          <p:cNvPr id="40" name="TextBox 39">
            <a:extLst>
              <a:ext uri="{FF2B5EF4-FFF2-40B4-BE49-F238E27FC236}">
                <a16:creationId xmlns:a16="http://schemas.microsoft.com/office/drawing/2014/main" id="{652DC17F-C1E1-371F-6B4C-75BA417F36E1}"/>
              </a:ext>
            </a:extLst>
          </p:cNvPr>
          <p:cNvSpPr txBox="1"/>
          <p:nvPr/>
        </p:nvSpPr>
        <p:spPr>
          <a:xfrm>
            <a:off x="965930" y="6178996"/>
            <a:ext cx="1955211" cy="553998"/>
          </a:xfrm>
          <a:prstGeom prst="rect">
            <a:avLst/>
          </a:prstGeom>
          <a:noFill/>
        </p:spPr>
        <p:txBody>
          <a:bodyPr wrap="square">
            <a:spAutoFit/>
          </a:bodyPr>
          <a:lstStyle/>
          <a:p>
            <a:pPr algn="r">
              <a:lnSpc>
                <a:spcPts val="1760"/>
              </a:lnSpc>
              <a:defRPr/>
            </a:pPr>
            <a:r>
              <a:rPr lang="en-US" sz="1700" b="1" dirty="0">
                <a:solidFill>
                  <a:srgbClr val="262626"/>
                </a:solidFill>
                <a:latin typeface="Calibri" panose="020F0502020204030204" pitchFamily="34" charset="0"/>
                <a:ea typeface="Calibri" panose="020F0502020204030204" pitchFamily="34" charset="0"/>
                <a:cs typeface="Calibri" panose="020F0502020204030204" pitchFamily="34" charset="0"/>
              </a:rPr>
              <a:t>Artan Misafir Sadakati</a:t>
            </a:r>
          </a:p>
        </p:txBody>
      </p:sp>
      <p:sp>
        <p:nvSpPr>
          <p:cNvPr id="41" name="TextBox 40">
            <a:extLst>
              <a:ext uri="{FF2B5EF4-FFF2-40B4-BE49-F238E27FC236}">
                <a16:creationId xmlns:a16="http://schemas.microsoft.com/office/drawing/2014/main" id="{985C6F34-C34B-8B0E-A259-C0E3E9151534}"/>
              </a:ext>
            </a:extLst>
          </p:cNvPr>
          <p:cNvSpPr txBox="1"/>
          <p:nvPr/>
        </p:nvSpPr>
        <p:spPr>
          <a:xfrm>
            <a:off x="965930" y="4856730"/>
            <a:ext cx="1955211" cy="553998"/>
          </a:xfrm>
          <a:prstGeom prst="rect">
            <a:avLst/>
          </a:prstGeom>
          <a:noFill/>
        </p:spPr>
        <p:txBody>
          <a:bodyPr wrap="square">
            <a:spAutoFit/>
          </a:bodyPr>
          <a:lstStyle/>
          <a:p>
            <a:pPr algn="r">
              <a:lnSpc>
                <a:spcPts val="1760"/>
              </a:lnSpc>
              <a:defRPr/>
            </a:pPr>
            <a:r>
              <a:rPr lang="en-US" sz="1700" b="1" dirty="0">
                <a:solidFill>
                  <a:srgbClr val="262626"/>
                </a:solidFill>
                <a:latin typeface="Calibri" panose="020F0502020204030204" pitchFamily="34" charset="0"/>
                <a:ea typeface="Calibri" panose="020F0502020204030204" pitchFamily="34" charset="0"/>
                <a:cs typeface="Calibri" panose="020F0502020204030204" pitchFamily="34" charset="0"/>
              </a:rPr>
              <a:t>Mobil Öncelikli Basitlik</a:t>
            </a:r>
          </a:p>
        </p:txBody>
      </p:sp>
      <p:sp>
        <p:nvSpPr>
          <p:cNvPr id="42" name="TextBox 41">
            <a:extLst>
              <a:ext uri="{FF2B5EF4-FFF2-40B4-BE49-F238E27FC236}">
                <a16:creationId xmlns:a16="http://schemas.microsoft.com/office/drawing/2014/main" id="{30A7C05B-D571-5E88-0387-E5A5447754E9}"/>
              </a:ext>
            </a:extLst>
          </p:cNvPr>
          <p:cNvSpPr txBox="1"/>
          <p:nvPr/>
        </p:nvSpPr>
        <p:spPr>
          <a:xfrm>
            <a:off x="965930" y="3509443"/>
            <a:ext cx="1955211" cy="553998"/>
          </a:xfrm>
          <a:prstGeom prst="rect">
            <a:avLst/>
          </a:prstGeom>
          <a:noFill/>
        </p:spPr>
        <p:txBody>
          <a:bodyPr wrap="square">
            <a:spAutoFit/>
          </a:bodyPr>
          <a:lstStyle/>
          <a:p>
            <a:pPr algn="r">
              <a:lnSpc>
                <a:spcPts val="1760"/>
              </a:lnSpc>
              <a:defRPr/>
            </a:pPr>
            <a:r>
              <a:rPr lang="en-US" sz="1700" b="1" dirty="0">
                <a:solidFill>
                  <a:srgbClr val="262626"/>
                </a:solidFill>
                <a:latin typeface="Calibri" panose="020F0502020204030204" pitchFamily="34" charset="0"/>
                <a:ea typeface="Calibri" panose="020F0502020204030204" pitchFamily="34" charset="0"/>
                <a:cs typeface="Calibri" panose="020F0502020204030204" pitchFamily="34" charset="0"/>
              </a:rPr>
              <a:t>Operasyonel Verimlilik</a:t>
            </a:r>
          </a:p>
        </p:txBody>
      </p:sp>
      <p:sp>
        <p:nvSpPr>
          <p:cNvPr id="43" name="TextBox 42">
            <a:extLst>
              <a:ext uri="{FF2B5EF4-FFF2-40B4-BE49-F238E27FC236}">
                <a16:creationId xmlns:a16="http://schemas.microsoft.com/office/drawing/2014/main" id="{B972E87A-2D65-A981-9BF0-4EE1B0F2378C}"/>
              </a:ext>
            </a:extLst>
          </p:cNvPr>
          <p:cNvSpPr txBox="1"/>
          <p:nvPr/>
        </p:nvSpPr>
        <p:spPr>
          <a:xfrm>
            <a:off x="965930" y="2446213"/>
            <a:ext cx="1955211" cy="553998"/>
          </a:xfrm>
          <a:prstGeom prst="rect">
            <a:avLst/>
          </a:prstGeom>
          <a:noFill/>
        </p:spPr>
        <p:txBody>
          <a:bodyPr wrap="square">
            <a:spAutoFit/>
          </a:bodyPr>
          <a:lstStyle/>
          <a:p>
            <a:pPr algn="r">
              <a:lnSpc>
                <a:spcPts val="1760"/>
              </a:lnSpc>
              <a:defRPr/>
            </a:pPr>
            <a:r>
              <a:rPr lang="tr-TR" sz="1700" b="1" noProof="1">
                <a:solidFill>
                  <a:srgbClr val="262626"/>
                </a:solidFill>
                <a:latin typeface="Calibri" panose="020F0502020204030204" pitchFamily="34" charset="0"/>
                <a:ea typeface="Calibri" panose="020F0502020204030204" pitchFamily="34" charset="0"/>
                <a:cs typeface="Calibri" panose="020F0502020204030204" pitchFamily="34" charset="0"/>
              </a:rPr>
              <a:t>Kişiselleştirilmiş Otel Önerileri</a:t>
            </a:r>
          </a:p>
        </p:txBody>
      </p:sp>
      <p:pic>
        <p:nvPicPr>
          <p:cNvPr id="49" name="Graphic 48" descr="Euro with solid fill">
            <a:extLst>
              <a:ext uri="{FF2B5EF4-FFF2-40B4-BE49-F238E27FC236}">
                <a16:creationId xmlns:a16="http://schemas.microsoft.com/office/drawing/2014/main" id="{C580EB2F-7883-87FA-58FE-D1AC931195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7037" y="1750814"/>
            <a:ext cx="735265" cy="735265"/>
          </a:xfrm>
          <a:prstGeom prst="rect">
            <a:avLst/>
          </a:prstGeom>
        </p:spPr>
      </p:pic>
      <p:pic>
        <p:nvPicPr>
          <p:cNvPr id="50" name="Graphic 49" descr="Daily calendar with solid fill">
            <a:extLst>
              <a:ext uri="{FF2B5EF4-FFF2-40B4-BE49-F238E27FC236}">
                <a16:creationId xmlns:a16="http://schemas.microsoft.com/office/drawing/2014/main" id="{24256A2D-7AC9-FA98-D75D-21C9D4E2D0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99815" y="3272917"/>
            <a:ext cx="810658" cy="810656"/>
          </a:xfrm>
          <a:prstGeom prst="rect">
            <a:avLst/>
          </a:prstGeom>
        </p:spPr>
      </p:pic>
      <p:pic>
        <p:nvPicPr>
          <p:cNvPr id="51" name="Graphic 50" descr="Tick with solid fill">
            <a:extLst>
              <a:ext uri="{FF2B5EF4-FFF2-40B4-BE49-F238E27FC236}">
                <a16:creationId xmlns:a16="http://schemas.microsoft.com/office/drawing/2014/main" id="{063AF364-16B7-7686-9ED7-8E39494D96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4221" y="4902841"/>
            <a:ext cx="631898" cy="631898"/>
          </a:xfrm>
          <a:prstGeom prst="rect">
            <a:avLst/>
          </a:prstGeom>
        </p:spPr>
      </p:pic>
      <p:pic>
        <p:nvPicPr>
          <p:cNvPr id="52" name="Graphic 51" descr="Star with solid fill">
            <a:extLst>
              <a:ext uri="{FF2B5EF4-FFF2-40B4-BE49-F238E27FC236}">
                <a16:creationId xmlns:a16="http://schemas.microsoft.com/office/drawing/2014/main" id="{554B6B1C-0AC9-A059-F215-835905CAAF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7905" y="5449958"/>
            <a:ext cx="791995" cy="791995"/>
          </a:xfrm>
          <a:prstGeom prst="rect">
            <a:avLst/>
          </a:prstGeom>
        </p:spPr>
      </p:pic>
      <p:pic>
        <p:nvPicPr>
          <p:cNvPr id="53" name="Graphic 52" descr="Smart Phone with solid fill">
            <a:extLst>
              <a:ext uri="{FF2B5EF4-FFF2-40B4-BE49-F238E27FC236}">
                <a16:creationId xmlns:a16="http://schemas.microsoft.com/office/drawing/2014/main" id="{FEFCB338-3C37-0362-7D45-986F839DEFA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27744" y="4822539"/>
            <a:ext cx="752472" cy="752472"/>
          </a:xfrm>
          <a:prstGeom prst="rect">
            <a:avLst/>
          </a:prstGeom>
        </p:spPr>
      </p:pic>
      <p:pic>
        <p:nvPicPr>
          <p:cNvPr id="55" name="Graphic 54" descr="Gears with solid fill">
            <a:extLst>
              <a:ext uri="{FF2B5EF4-FFF2-40B4-BE49-F238E27FC236}">
                <a16:creationId xmlns:a16="http://schemas.microsoft.com/office/drawing/2014/main" id="{BAE8D6CB-FB86-4122-AFDE-3DF1DDA4B9A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98666" y="3249887"/>
            <a:ext cx="879906" cy="879906"/>
          </a:xfrm>
          <a:prstGeom prst="rect">
            <a:avLst/>
          </a:prstGeom>
        </p:spPr>
      </p:pic>
      <p:pic>
        <p:nvPicPr>
          <p:cNvPr id="59" name="Graphic 58" descr="Building with solid fill">
            <a:extLst>
              <a:ext uri="{FF2B5EF4-FFF2-40B4-BE49-F238E27FC236}">
                <a16:creationId xmlns:a16="http://schemas.microsoft.com/office/drawing/2014/main" id="{A8BC6488-A807-F6B6-71DF-B83BCAD841B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79981" y="1742204"/>
            <a:ext cx="800235" cy="800235"/>
          </a:xfrm>
          <a:prstGeom prst="rect">
            <a:avLst/>
          </a:prstGeom>
        </p:spPr>
      </p:pic>
      <p:sp>
        <p:nvSpPr>
          <p:cNvPr id="37" name="TextBox 39">
            <a:extLst>
              <a:ext uri="{FF2B5EF4-FFF2-40B4-BE49-F238E27FC236}">
                <a16:creationId xmlns:a16="http://schemas.microsoft.com/office/drawing/2014/main" id="{055A7CEB-9571-ECCD-22AD-7A72DCC7FAAC}"/>
              </a:ext>
            </a:extLst>
          </p:cNvPr>
          <p:cNvSpPr txBox="1"/>
          <p:nvPr/>
        </p:nvSpPr>
        <p:spPr>
          <a:xfrm>
            <a:off x="6076837" y="2172706"/>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01</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3" name="Group 62">
            <a:extLst>
              <a:ext uri="{FF2B5EF4-FFF2-40B4-BE49-F238E27FC236}">
                <a16:creationId xmlns:a16="http://schemas.microsoft.com/office/drawing/2014/main" id="{6AAEF9D0-3D9E-3A04-D3DD-4B4A031731AD}"/>
              </a:ext>
            </a:extLst>
          </p:cNvPr>
          <p:cNvGrpSpPr/>
          <p:nvPr/>
        </p:nvGrpSpPr>
        <p:grpSpPr>
          <a:xfrm>
            <a:off x="5300294" y="3270203"/>
            <a:ext cx="2016100" cy="1110560"/>
            <a:chOff x="4637615" y="3039009"/>
            <a:chExt cx="2208684" cy="1216644"/>
          </a:xfrm>
        </p:grpSpPr>
        <p:sp>
          <p:nvSpPr>
            <p:cNvPr id="56" name="TextBox 39">
              <a:extLst>
                <a:ext uri="{FF2B5EF4-FFF2-40B4-BE49-F238E27FC236}">
                  <a16:creationId xmlns:a16="http://schemas.microsoft.com/office/drawing/2014/main" id="{7143946A-4B71-59BB-D557-E601558F9420}"/>
                </a:ext>
              </a:extLst>
            </p:cNvPr>
            <p:cNvSpPr txBox="1"/>
            <p:nvPr/>
          </p:nvSpPr>
          <p:spPr>
            <a:xfrm>
              <a:off x="4637615" y="3039009"/>
              <a:ext cx="2208684" cy="371877"/>
            </a:xfrm>
            <a:prstGeom prst="rect">
              <a:avLst/>
            </a:prstGeom>
            <a:noFill/>
          </p:spPr>
          <p:txBody>
            <a:bodyPr wrap="square">
              <a:spAutoFit/>
            </a:bodyPr>
            <a:lstStyle/>
            <a:p>
              <a:pPr algn="ctr">
                <a:lnSpc>
                  <a:spcPts val="2100"/>
                </a:lnSpc>
                <a:defRPr/>
              </a:pPr>
              <a:endParaRPr lang="en-US" sz="2000"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7" name="Group 56">
              <a:extLst>
                <a:ext uri="{FF2B5EF4-FFF2-40B4-BE49-F238E27FC236}">
                  <a16:creationId xmlns:a16="http://schemas.microsoft.com/office/drawing/2014/main" id="{EEAE21FC-7D4D-8B88-8D2A-18D01009984E}"/>
                </a:ext>
              </a:extLst>
            </p:cNvPr>
            <p:cNvGrpSpPr/>
            <p:nvPr/>
          </p:nvGrpSpPr>
          <p:grpSpPr>
            <a:xfrm>
              <a:off x="5458126" y="4127015"/>
              <a:ext cx="597378" cy="128638"/>
              <a:chOff x="6408724" y="4054355"/>
              <a:chExt cx="976612" cy="210301"/>
            </a:xfrm>
          </p:grpSpPr>
          <p:sp>
            <p:nvSpPr>
              <p:cNvPr id="58" name="Oval 57">
                <a:extLst>
                  <a:ext uri="{FF2B5EF4-FFF2-40B4-BE49-F238E27FC236}">
                    <a16:creationId xmlns:a16="http://schemas.microsoft.com/office/drawing/2014/main" id="{55DAE3FB-AE7A-30EF-5F26-BAAAC8ED69AE}"/>
                  </a:ext>
                </a:extLst>
              </p:cNvPr>
              <p:cNvSpPr/>
              <p:nvPr/>
            </p:nvSpPr>
            <p:spPr>
              <a:xfrm>
                <a:off x="6408724" y="4054355"/>
                <a:ext cx="210301" cy="210301"/>
              </a:xfrm>
              <a:prstGeom prst="ellipse">
                <a:avLst/>
              </a:prstGeom>
              <a:solidFill>
                <a:srgbClr val="62A84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B116BA9E-FEF0-B1F6-1E70-5FA1FCC26C72}"/>
                  </a:ext>
                </a:extLst>
              </p:cNvPr>
              <p:cNvSpPr/>
              <p:nvPr/>
            </p:nvSpPr>
            <p:spPr>
              <a:xfrm>
                <a:off x="6664161" y="4054355"/>
                <a:ext cx="210301" cy="210301"/>
              </a:xfrm>
              <a:prstGeom prst="ellipse">
                <a:avLst/>
              </a:prstGeom>
              <a:solidFill>
                <a:srgbClr val="3D824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1923011-6A52-2869-75C1-89DEFF72A75E}"/>
                  </a:ext>
                </a:extLst>
              </p:cNvPr>
              <p:cNvSpPr/>
              <p:nvPr/>
            </p:nvSpPr>
            <p:spPr>
              <a:xfrm>
                <a:off x="6919598" y="4054355"/>
                <a:ext cx="210301" cy="210301"/>
              </a:xfrm>
              <a:prstGeom prst="ellipse">
                <a:avLst/>
              </a:prstGeom>
              <a:solidFill>
                <a:srgbClr val="0289A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CFC658EF-9C66-7115-ED82-8EE097346F38}"/>
                  </a:ext>
                </a:extLst>
              </p:cNvPr>
              <p:cNvSpPr/>
              <p:nvPr/>
            </p:nvSpPr>
            <p:spPr>
              <a:xfrm>
                <a:off x="7175035" y="4054355"/>
                <a:ext cx="210301" cy="210301"/>
              </a:xfrm>
              <a:prstGeom prst="ellipse">
                <a:avLst/>
              </a:prstGeom>
              <a:solidFill>
                <a:srgbClr val="06677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4" name="TextBox 39">
            <a:extLst>
              <a:ext uri="{FF2B5EF4-FFF2-40B4-BE49-F238E27FC236}">
                <a16:creationId xmlns:a16="http://schemas.microsoft.com/office/drawing/2014/main" id="{8720400B-BEF9-101C-9CCE-02A9057D913D}"/>
              </a:ext>
            </a:extLst>
          </p:cNvPr>
          <p:cNvSpPr txBox="1"/>
          <p:nvPr/>
        </p:nvSpPr>
        <p:spPr>
          <a:xfrm>
            <a:off x="6912965" y="2517684"/>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02</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5" name="TextBox 39">
            <a:extLst>
              <a:ext uri="{FF2B5EF4-FFF2-40B4-BE49-F238E27FC236}">
                <a16:creationId xmlns:a16="http://schemas.microsoft.com/office/drawing/2014/main" id="{F5E1F01B-CBB0-A19D-0B85-52A6C5093715}"/>
              </a:ext>
            </a:extLst>
          </p:cNvPr>
          <p:cNvSpPr txBox="1"/>
          <p:nvPr/>
        </p:nvSpPr>
        <p:spPr>
          <a:xfrm>
            <a:off x="7408057" y="3429173"/>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03</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8" name="TextBox 39">
            <a:extLst>
              <a:ext uri="{FF2B5EF4-FFF2-40B4-BE49-F238E27FC236}">
                <a16:creationId xmlns:a16="http://schemas.microsoft.com/office/drawing/2014/main" id="{E1F88689-9DAF-358C-76C7-3215883DCB19}"/>
              </a:ext>
            </a:extLst>
          </p:cNvPr>
          <p:cNvSpPr txBox="1"/>
          <p:nvPr/>
        </p:nvSpPr>
        <p:spPr>
          <a:xfrm>
            <a:off x="7048367" y="4383729"/>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04</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9" name="TextBox 39">
            <a:extLst>
              <a:ext uri="{FF2B5EF4-FFF2-40B4-BE49-F238E27FC236}">
                <a16:creationId xmlns:a16="http://schemas.microsoft.com/office/drawing/2014/main" id="{59488A11-8145-FD87-0E2B-0786C4165E90}"/>
              </a:ext>
            </a:extLst>
          </p:cNvPr>
          <p:cNvSpPr txBox="1"/>
          <p:nvPr/>
        </p:nvSpPr>
        <p:spPr>
          <a:xfrm>
            <a:off x="6047550" y="4840132"/>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05</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0" name="TextBox 39">
            <a:extLst>
              <a:ext uri="{FF2B5EF4-FFF2-40B4-BE49-F238E27FC236}">
                <a16:creationId xmlns:a16="http://schemas.microsoft.com/office/drawing/2014/main" id="{58F40DA1-5023-4D8E-E40D-2EB1E789BB07}"/>
              </a:ext>
            </a:extLst>
          </p:cNvPr>
          <p:cNvSpPr txBox="1"/>
          <p:nvPr/>
        </p:nvSpPr>
        <p:spPr>
          <a:xfrm>
            <a:off x="5152368" y="4364480"/>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06</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1" name="TextBox 39">
            <a:extLst>
              <a:ext uri="{FF2B5EF4-FFF2-40B4-BE49-F238E27FC236}">
                <a16:creationId xmlns:a16="http://schemas.microsoft.com/office/drawing/2014/main" id="{D16E9AF8-E5E5-5D87-05F8-9E529027D8C1}"/>
              </a:ext>
            </a:extLst>
          </p:cNvPr>
          <p:cNvSpPr txBox="1"/>
          <p:nvPr/>
        </p:nvSpPr>
        <p:spPr>
          <a:xfrm>
            <a:off x="4696358" y="3478190"/>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07</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 name="TextBox 39">
            <a:extLst>
              <a:ext uri="{FF2B5EF4-FFF2-40B4-BE49-F238E27FC236}">
                <a16:creationId xmlns:a16="http://schemas.microsoft.com/office/drawing/2014/main" id="{98D32E30-F8DA-9E1A-B989-6BA2A071BF77}"/>
              </a:ext>
            </a:extLst>
          </p:cNvPr>
          <p:cNvSpPr txBox="1"/>
          <p:nvPr/>
        </p:nvSpPr>
        <p:spPr>
          <a:xfrm>
            <a:off x="5152368" y="2593806"/>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08</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2" name="Text Placeholder 11">
            <a:extLst>
              <a:ext uri="{FF2B5EF4-FFF2-40B4-BE49-F238E27FC236}">
                <a16:creationId xmlns:a16="http://schemas.microsoft.com/office/drawing/2014/main" id="{B07622BC-02C8-FD92-F1BE-F253BB56337E}"/>
              </a:ext>
            </a:extLst>
          </p:cNvPr>
          <p:cNvSpPr txBox="1">
            <a:spLocks/>
          </p:cNvSpPr>
          <p:nvPr/>
        </p:nvSpPr>
        <p:spPr>
          <a:xfrm>
            <a:off x="-365922" y="180573"/>
            <a:ext cx="61543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AI Ajanları </a:t>
            </a:r>
          </a:p>
          <a:p>
            <a:pPr marL="0" indent="0" algn="ctr">
              <a:lnSpc>
                <a:spcPts val="3520"/>
              </a:lnSpc>
              <a:spcBef>
                <a:spcPts val="0"/>
              </a:spcBef>
              <a:buNone/>
            </a:pPr>
            <a:r>
              <a:rPr lang="en-US" sz="3400" b="1" dirty="0">
                <a:solidFill>
                  <a:srgbClr val="262626"/>
                </a:solidFill>
                <a:cs typeface="Times New Roman" panose="02020603050405020304" pitchFamily="18" charset="0"/>
              </a:rPr>
              <a:t>Otel Rezervasyonlarını Nasıl Dönüştürüyor</a:t>
            </a:r>
          </a:p>
        </p:txBody>
      </p:sp>
      <p:cxnSp>
        <p:nvCxnSpPr>
          <p:cNvPr id="83" name="Straight Connector 82">
            <a:extLst>
              <a:ext uri="{FF2B5EF4-FFF2-40B4-BE49-F238E27FC236}">
                <a16:creationId xmlns:a16="http://schemas.microsoft.com/office/drawing/2014/main" id="{16124F32-8475-CE2A-52A4-A59C5C8EC592}"/>
              </a:ext>
            </a:extLst>
          </p:cNvPr>
          <p:cNvCxnSpPr>
            <a:cxnSpLocks/>
          </p:cNvCxnSpPr>
          <p:nvPr/>
        </p:nvCxnSpPr>
        <p:spPr>
          <a:xfrm>
            <a:off x="0" y="1830243"/>
            <a:ext cx="402338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37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0CDFA-7A38-7E14-EF51-606B60F432DD}"/>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1A450DC3-A377-75B3-5172-B15D373EE740}"/>
              </a:ext>
            </a:extLst>
          </p:cNvPr>
          <p:cNvSpPr txBox="1">
            <a:spLocks/>
          </p:cNvSpPr>
          <p:nvPr/>
        </p:nvSpPr>
        <p:spPr>
          <a:xfrm>
            <a:off x="508027" y="190088"/>
            <a:ext cx="589277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Müşteriye Yönelik Yapay Zeka: Avrupa'dan Örnekler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55D1B34B-D6AF-1463-55B4-D693FEF647B3}"/>
              </a:ext>
            </a:extLst>
          </p:cNvPr>
          <p:cNvCxnSpPr>
            <a:cxnSpLocks/>
          </p:cNvCxnSpPr>
          <p:nvPr/>
        </p:nvCxnSpPr>
        <p:spPr>
          <a:xfrm>
            <a:off x="0" y="1334575"/>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FF758E40-902C-F6B6-A45C-353EF82B603F}"/>
              </a:ext>
            </a:extLst>
          </p:cNvPr>
          <p:cNvSpPr/>
          <p:nvPr/>
        </p:nvSpPr>
        <p:spPr>
          <a:xfrm flipH="1">
            <a:off x="424900" y="1720839"/>
            <a:ext cx="7412814" cy="3672800"/>
          </a:xfrm>
          <a:prstGeom prst="rect">
            <a:avLst/>
          </a:prstGeom>
        </p:spPr>
        <p:txBody>
          <a:bodyPr wrap="square">
            <a:spAutoFit/>
          </a:bodyPr>
          <a:lstStyle/>
          <a:p>
            <a:pPr>
              <a:lnSpc>
                <a:spcPts val="1960"/>
              </a:lnSpc>
              <a:buClr>
                <a:srgbClr val="62A844"/>
              </a:buClr>
            </a:pPr>
            <a:r>
              <a:rPr lang="tr-TR" sz="2000" b="1" noProof="1">
                <a:solidFill>
                  <a:srgbClr val="0289AE"/>
                </a:solidFill>
              </a:rPr>
              <a:t>Room Mate Hotels, İspanya</a:t>
            </a:r>
          </a:p>
          <a:p>
            <a:pPr>
              <a:buClr>
                <a:srgbClr val="62A844"/>
              </a:buClr>
            </a:pPr>
            <a:endParaRPr lang="tr-TR" sz="800" b="1" noProof="1">
              <a:solidFill>
                <a:srgbClr val="0289AE"/>
              </a:solidFill>
            </a:endParaRP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Araç: </a:t>
            </a:r>
            <a:r>
              <a:rPr lang="tr-TR" noProof="1">
                <a:solidFill>
                  <a:srgbClr val="000000"/>
                </a:solidFill>
                <a:cs typeface="Times New Roman" panose="02020603050405020304" pitchFamily="18" charset="0"/>
              </a:rPr>
              <a:t>Konuk geri bildirimlerinden öğrenen yapay zeka </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İşlev: </a:t>
            </a:r>
            <a:r>
              <a:rPr lang="tr-TR" noProof="1">
                <a:solidFill>
                  <a:srgbClr val="000000"/>
                </a:solidFill>
                <a:cs typeface="Times New Roman" panose="02020603050405020304" pitchFamily="18" charset="0"/>
              </a:rPr>
              <a:t>Etkinlikler, yemek ve ulaşım için gerçek zamanlı öneriler</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Avantaj: </a:t>
            </a:r>
            <a:r>
              <a:rPr lang="tr-TR" noProof="1">
                <a:solidFill>
                  <a:srgbClr val="000000"/>
                </a:solidFill>
                <a:cs typeface="Times New Roman" panose="02020603050405020304" pitchFamily="18" charset="0"/>
              </a:rPr>
              <a:t>Konuklar güvenle keşif yapabilir; personel ise kişisel karşılama hizmetine odaklanabilir</a:t>
            </a:r>
            <a:br>
              <a:rPr lang="tr-TR" noProof="1">
                <a:solidFill>
                  <a:srgbClr val="000000"/>
                </a:solidFill>
                <a:cs typeface="Times New Roman" panose="02020603050405020304" pitchFamily="18" charset="0"/>
              </a:rPr>
            </a:br>
            <a:r>
              <a:rPr lang="tr-TR" i="1" noProof="1">
                <a:solidFill>
                  <a:srgbClr val="000000"/>
                </a:solidFill>
              </a:rPr>
              <a:t>(Room Mate Hotels Konuk Teknolojisi Vaka Çalışması, 2024)</a:t>
            </a:r>
            <a:endParaRPr lang="tr-TR" noProof="1">
              <a:solidFill>
                <a:srgbClr val="000000"/>
              </a:solidFill>
              <a:cs typeface="Times New Roman" panose="02020603050405020304" pitchFamily="18" charset="0"/>
            </a:endParaRPr>
          </a:p>
          <a:p>
            <a:pPr algn="just">
              <a:lnSpc>
                <a:spcPts val="1960"/>
              </a:lnSpc>
              <a:buClr>
                <a:srgbClr val="62A844"/>
              </a:buClr>
            </a:pPr>
            <a:endParaRPr lang="tr-TR" sz="2000" noProof="1">
              <a:solidFill>
                <a:srgbClr val="0289AE"/>
              </a:solidFill>
            </a:endParaRPr>
          </a:p>
          <a:p>
            <a:pPr algn="just">
              <a:lnSpc>
                <a:spcPts val="1960"/>
              </a:lnSpc>
              <a:buClr>
                <a:srgbClr val="62A844"/>
              </a:buClr>
            </a:pPr>
            <a:endParaRPr lang="tr-TR" sz="2000" noProof="1">
              <a:solidFill>
                <a:srgbClr val="0289AE"/>
              </a:solidFill>
            </a:endParaRPr>
          </a:p>
          <a:p>
            <a:pPr algn="just">
              <a:lnSpc>
                <a:spcPts val="1960"/>
              </a:lnSpc>
              <a:buClr>
                <a:srgbClr val="62A844"/>
              </a:buClr>
            </a:pPr>
            <a:r>
              <a:rPr lang="tr-TR" sz="2000" b="1" noProof="1">
                <a:solidFill>
                  <a:srgbClr val="0289AE"/>
                </a:solidFill>
                <a:cs typeface="Times New Roman" panose="02020603050405020304" pitchFamily="18" charset="0"/>
              </a:rPr>
              <a:t>NH Hotel Group, İspanya ve İtalya</a:t>
            </a:r>
          </a:p>
          <a:p>
            <a:pPr>
              <a:buClr>
                <a:srgbClr val="62A844"/>
              </a:buClr>
            </a:pPr>
            <a:endParaRPr lang="tr-TR" sz="800" b="1" noProof="1">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Araç: </a:t>
            </a:r>
            <a:r>
              <a:rPr lang="tr-TR" noProof="1">
                <a:solidFill>
                  <a:srgbClr val="000000"/>
                </a:solidFill>
                <a:cs typeface="Times New Roman" panose="02020603050405020304" pitchFamily="18" charset="0"/>
              </a:rPr>
              <a:t>Kişiselleştirilmiş varış öncesi ve konaklama sırasındaki iletişim</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İşlev: </a:t>
            </a:r>
            <a:r>
              <a:rPr lang="tr-TR" noProof="1">
                <a:solidFill>
                  <a:srgbClr val="000000"/>
                </a:solidFill>
                <a:cs typeface="Times New Roman" panose="02020603050405020304" pitchFamily="18" charset="0"/>
              </a:rPr>
              <a:t>Odanın hazır olduğu konusunda zamanında mesajlar, yerel ipuçları</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Avantaj: </a:t>
            </a:r>
            <a:r>
              <a:rPr lang="tr-TR" noProof="1">
                <a:solidFill>
                  <a:srgbClr val="000000"/>
                </a:solidFill>
                <a:cs typeface="Times New Roman" panose="02020603050405020304" pitchFamily="18" charset="0"/>
              </a:rPr>
              <a:t>Küçük, özenli jestler kişisel ve şefkatli bir his yaratır</a:t>
            </a:r>
            <a:br>
              <a:rPr lang="tr-TR" noProof="1">
                <a:solidFill>
                  <a:srgbClr val="000000"/>
                </a:solidFill>
                <a:cs typeface="Times New Roman" panose="02020603050405020304" pitchFamily="18" charset="0"/>
              </a:rPr>
            </a:br>
            <a:r>
              <a:rPr lang="tr-TR" i="1" noProof="1">
                <a:solidFill>
                  <a:srgbClr val="000000"/>
                </a:solidFill>
              </a:rPr>
              <a:t>(NH Hotel Group Dijital İletişim Stratejisi, 2024)</a:t>
            </a:r>
            <a:endParaRPr lang="tr-TR" kern="0" noProof="1">
              <a:solidFill>
                <a:srgbClr val="000000"/>
              </a:solidFill>
              <a:cs typeface="Times New Roman" panose="02020603050405020304" pitchFamily="18" charset="0"/>
            </a:endParaRPr>
          </a:p>
        </p:txBody>
      </p:sp>
      <p:pic>
        <p:nvPicPr>
          <p:cNvPr id="24" name="Graphic 23">
            <a:extLst>
              <a:ext uri="{FF2B5EF4-FFF2-40B4-BE49-F238E27FC236}">
                <a16:creationId xmlns:a16="http://schemas.microsoft.com/office/drawing/2014/main" id="{A46E7C80-12BB-DB5A-E581-46566CC410F8}"/>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289069" y="260307"/>
            <a:ext cx="5163239" cy="4642624"/>
          </a:xfrm>
          <a:prstGeom prst="rect">
            <a:avLst/>
          </a:prstGeom>
        </p:spPr>
      </p:pic>
    </p:spTree>
    <p:extLst>
      <p:ext uri="{BB962C8B-B14F-4D97-AF65-F5344CB8AC3E}">
        <p14:creationId xmlns:p14="http://schemas.microsoft.com/office/powerpoint/2010/main" val="3002375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81FCA-A66A-122F-4282-4C37DBD05B76}"/>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05A3DBD5-C201-7777-7F25-6A3CE2E738D2}"/>
              </a:ext>
            </a:extLst>
          </p:cNvPr>
          <p:cNvSpPr txBox="1">
            <a:spLocks/>
          </p:cNvSpPr>
          <p:nvPr/>
        </p:nvSpPr>
        <p:spPr>
          <a:xfrm>
            <a:off x="398850" y="258531"/>
            <a:ext cx="60429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Müşteriye Yönelik Yapay Zeka: Avrupa'dan Örnekler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A8D22BD2-BAA0-5E01-7E38-5BC01ECA4DF2}"/>
              </a:ext>
            </a:extLst>
          </p:cNvPr>
          <p:cNvCxnSpPr>
            <a:cxnSpLocks/>
          </p:cNvCxnSpPr>
          <p:nvPr/>
        </p:nvCxnSpPr>
        <p:spPr>
          <a:xfrm>
            <a:off x="0" y="150158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21DF1B58-92DD-8160-C26E-B0FC5A75B628}"/>
              </a:ext>
            </a:extLst>
          </p:cNvPr>
          <p:cNvSpPr/>
          <p:nvPr/>
        </p:nvSpPr>
        <p:spPr>
          <a:xfrm flipH="1">
            <a:off x="496152" y="1818734"/>
            <a:ext cx="7587758" cy="3857466"/>
          </a:xfrm>
          <a:prstGeom prst="rect">
            <a:avLst/>
          </a:prstGeom>
        </p:spPr>
        <p:txBody>
          <a:bodyPr wrap="square">
            <a:spAutoFit/>
          </a:bodyPr>
          <a:lstStyle/>
          <a:p>
            <a:pPr>
              <a:lnSpc>
                <a:spcPts val="1960"/>
              </a:lnSpc>
              <a:buClr>
                <a:srgbClr val="62A844"/>
              </a:buClr>
            </a:pPr>
            <a:r>
              <a:rPr lang="en-US" sz="2000" b="1" dirty="0">
                <a:solidFill>
                  <a:srgbClr val="0289AE"/>
                </a:solidFill>
              </a:rPr>
              <a:t>Tivoli Hotels and Resorts, Portekiz</a:t>
            </a:r>
          </a:p>
          <a:p>
            <a:pPr>
              <a:buClr>
                <a:srgbClr val="62A844"/>
              </a:buClr>
            </a:pPr>
            <a:endParaRPr lang="en-US" sz="800" b="1" dirty="0">
              <a:solidFill>
                <a:srgbClr val="000000"/>
              </a:solidFill>
            </a:endParaRP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Odak: </a:t>
            </a:r>
            <a:r>
              <a:rPr lang="en-US" dirty="0">
                <a:solidFill>
                  <a:srgbClr val="000000"/>
                </a:solidFill>
                <a:cs typeface="Times New Roman" panose="02020603050405020304" pitchFamily="18" charset="0"/>
              </a:rPr>
              <a:t>Farklı kanallardan gelen misafir geri bildirimlerinin analizi</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Eylem: </a:t>
            </a:r>
            <a:r>
              <a:rPr lang="en-US" dirty="0">
                <a:solidFill>
                  <a:srgbClr val="000000"/>
                </a:solidFill>
                <a:cs typeface="Times New Roman" panose="02020603050405020304" pitchFamily="18" charset="0"/>
              </a:rPr>
              <a:t>Yöneticiler menüleri, hizmet tarzını ve çalışma saatlerini ayarlıyor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Sonuç: </a:t>
            </a:r>
            <a:r>
              <a:rPr lang="en-US" dirty="0">
                <a:solidFill>
                  <a:srgbClr val="000000"/>
                </a:solidFill>
                <a:cs typeface="Times New Roman" panose="02020603050405020304" pitchFamily="18" charset="0"/>
              </a:rPr>
              <a:t>Sorunlara daha hızlı yanıt, misafirlerin değerlerine ilişkin daha net bir anlayış</a:t>
            </a:r>
            <a:br>
              <a:rPr lang="en-US" dirty="0">
                <a:solidFill>
                  <a:srgbClr val="000000"/>
                </a:solidFill>
                <a:cs typeface="Times New Roman" panose="02020603050405020304" pitchFamily="18" charset="0"/>
              </a:rPr>
            </a:br>
            <a:r>
              <a:rPr lang="en-US" i="1" dirty="0">
                <a:solidFill>
                  <a:srgbClr val="000000"/>
                </a:solidFill>
              </a:rPr>
              <a:t>(Tivoli Hotels &amp; Resorts Hizmet Kalitesi Raporu, 2024)</a:t>
            </a:r>
            <a:endParaRPr lang="en-US" dirty="0">
              <a:solidFill>
                <a:srgbClr val="000000"/>
              </a:solidFill>
              <a:cs typeface="Times New Roman" panose="02020603050405020304" pitchFamily="18" charset="0"/>
            </a:endParaRPr>
          </a:p>
          <a:p>
            <a:pPr>
              <a:lnSpc>
                <a:spcPts val="1960"/>
              </a:lnSpc>
              <a:buClr>
                <a:srgbClr val="62A844"/>
              </a:buClr>
            </a:pPr>
            <a:endParaRPr lang="en-US" b="1"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Scandic, İsveç ve İskandinav ülkeleri</a:t>
            </a:r>
          </a:p>
          <a:p>
            <a:pPr>
              <a:buClr>
                <a:srgbClr val="62A844"/>
              </a:buClr>
            </a:pPr>
            <a:endParaRPr lang="en-US" sz="2000" b="1" dirty="0">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Odak: </a:t>
            </a:r>
            <a:r>
              <a:rPr lang="en-US" dirty="0">
                <a:solidFill>
                  <a:srgbClr val="000000"/>
                </a:solidFill>
                <a:cs typeface="Times New Roman" panose="02020603050405020304" pitchFamily="18" charset="0"/>
              </a:rPr>
              <a:t>Sürdürülebilirlik + konfor entegrasyonu</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Yaklaşım: </a:t>
            </a:r>
            <a:r>
              <a:rPr lang="en-US" dirty="0">
                <a:solidFill>
                  <a:srgbClr val="000000"/>
                </a:solidFill>
                <a:cs typeface="Times New Roman" panose="02020603050405020304" pitchFamily="18" charset="0"/>
              </a:rPr>
              <a:t>Akıllı kontroller ısıtma/aydınlatmayı ayarlar, personel amacını açıklar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Sonuç: </a:t>
            </a:r>
            <a:r>
              <a:rPr lang="en-US" dirty="0">
                <a:solidFill>
                  <a:srgbClr val="000000"/>
                </a:solidFill>
                <a:cs typeface="Times New Roman" panose="02020603050405020304" pitchFamily="18" charset="0"/>
              </a:rPr>
              <a:t>Çevresel hedefleri desteklerken misafirlerin güvenini kazanır</a:t>
            </a:r>
            <a:br>
              <a:rPr lang="en-US" dirty="0">
                <a:solidFill>
                  <a:srgbClr val="000000"/>
                </a:solidFill>
                <a:cs typeface="Times New Roman" panose="02020603050405020304" pitchFamily="18" charset="0"/>
              </a:rPr>
            </a:br>
            <a:r>
              <a:rPr lang="en-US" i="1" dirty="0">
                <a:solidFill>
                  <a:srgbClr val="000000"/>
                </a:solidFill>
              </a:rPr>
              <a:t>(Scandic Hotels Konuk Konforu ve Sürdürülebilirlik Programı, 2024)</a:t>
            </a:r>
            <a:endParaRPr lang="en-US" dirty="0">
              <a:solidFill>
                <a:srgbClr val="000000"/>
              </a:solidFill>
              <a:cs typeface="Times New Roman" panose="02020603050405020304" pitchFamily="18" charset="0"/>
            </a:endParaRPr>
          </a:p>
        </p:txBody>
      </p:sp>
      <p:pic>
        <p:nvPicPr>
          <p:cNvPr id="24" name="Graphic 23">
            <a:extLst>
              <a:ext uri="{FF2B5EF4-FFF2-40B4-BE49-F238E27FC236}">
                <a16:creationId xmlns:a16="http://schemas.microsoft.com/office/drawing/2014/main" id="{A91653DB-B488-10D3-CA3C-18D513451B22}"/>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289069" y="260307"/>
            <a:ext cx="5163239" cy="4642624"/>
          </a:xfrm>
          <a:prstGeom prst="rect">
            <a:avLst/>
          </a:prstGeom>
        </p:spPr>
      </p:pic>
    </p:spTree>
    <p:extLst>
      <p:ext uri="{BB962C8B-B14F-4D97-AF65-F5344CB8AC3E}">
        <p14:creationId xmlns:p14="http://schemas.microsoft.com/office/powerpoint/2010/main" val="3413873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07139B11-75C8-096A-1D48-36B27C6BC6B4}"/>
              </a:ext>
            </a:extLst>
          </p:cNvPr>
          <p:cNvPicPr>
            <a:picLocks noGrp="1" noChangeAspect="1"/>
          </p:cNvPicPr>
          <p:nvPr>
            <p:ph type="pic" sz="quarter" idx="44"/>
          </p:nvPr>
        </p:nvPicPr>
        <p:blipFill rotWithShape="1">
          <a:blip r:embed="rId2" cstate="email">
            <a:extLst>
              <a:ext uri="{28A0092B-C50C-407E-A947-70E740481C1C}">
                <a14:useLocalDpi xmlns:a14="http://schemas.microsoft.com/office/drawing/2010/main"/>
              </a:ext>
            </a:extLst>
          </a:blip>
          <a:srcRect l="3550" t="50000" r="41223" b="26701"/>
          <a:stretch/>
        </p:blipFill>
        <p:spPr>
          <a:xfrm>
            <a:off x="0" y="0"/>
            <a:ext cx="12192000" cy="6858000"/>
          </a:xfrm>
        </p:spPr>
      </p:pic>
      <p:grpSp>
        <p:nvGrpSpPr>
          <p:cNvPr id="22" name="Group 21">
            <a:extLst>
              <a:ext uri="{FF2B5EF4-FFF2-40B4-BE49-F238E27FC236}">
                <a16:creationId xmlns:a16="http://schemas.microsoft.com/office/drawing/2014/main" id="{6B6C801D-81B7-5BB1-553E-43A470EA9FBE}"/>
              </a:ext>
            </a:extLst>
          </p:cNvPr>
          <p:cNvGrpSpPr/>
          <p:nvPr/>
        </p:nvGrpSpPr>
        <p:grpSpPr>
          <a:xfrm>
            <a:off x="5607441" y="2455712"/>
            <a:ext cx="1487826" cy="1083162"/>
            <a:chOff x="3400450" y="986392"/>
            <a:chExt cx="1487826" cy="1083162"/>
          </a:xfrm>
          <a:solidFill>
            <a:schemeClr val="bg1"/>
          </a:solidFill>
        </p:grpSpPr>
        <p:sp>
          <p:nvSpPr>
            <p:cNvPr id="23" name="Freeform 22">
              <a:extLst>
                <a:ext uri="{FF2B5EF4-FFF2-40B4-BE49-F238E27FC236}">
                  <a16:creationId xmlns:a16="http://schemas.microsoft.com/office/drawing/2014/main" id="{54631789-DD60-F3DF-B31B-E28478BC4CC0}"/>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0A9378BF-4371-DE0B-7B69-E92E960B7D3F}"/>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en-US"/>
            </a:p>
          </p:txBody>
        </p:sp>
      </p:grpSp>
      <p:pic>
        <p:nvPicPr>
          <p:cNvPr id="25" name="Graphic 24">
            <a:extLst>
              <a:ext uri="{FF2B5EF4-FFF2-40B4-BE49-F238E27FC236}">
                <a16:creationId xmlns:a16="http://schemas.microsoft.com/office/drawing/2014/main" id="{D353C9F3-74A9-F381-2943-CBD5E64D2E13}"/>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516933" y="3240624"/>
            <a:ext cx="5325749" cy="5173579"/>
          </a:xfrm>
          <a:prstGeom prst="rect">
            <a:avLst/>
          </a:prstGeom>
        </p:spPr>
      </p:pic>
      <p:sp>
        <p:nvSpPr>
          <p:cNvPr id="3" name="Text Placeholder 2">
            <a:extLst>
              <a:ext uri="{FF2B5EF4-FFF2-40B4-BE49-F238E27FC236}">
                <a16:creationId xmlns:a16="http://schemas.microsoft.com/office/drawing/2014/main" id="{1DB465D1-A18F-227F-7B71-52C01E787077}"/>
              </a:ext>
            </a:extLst>
          </p:cNvPr>
          <p:cNvSpPr>
            <a:spLocks noGrp="1"/>
          </p:cNvSpPr>
          <p:nvPr>
            <p:ph type="body" sz="quarter" idx="13"/>
          </p:nvPr>
        </p:nvSpPr>
        <p:spPr>
          <a:xfrm>
            <a:off x="317811" y="1999116"/>
            <a:ext cx="4971819" cy="3565651"/>
          </a:xfrm>
        </p:spPr>
        <p:txBody>
          <a:bodyPr>
            <a:normAutofit/>
          </a:bodyPr>
          <a:lstStyle/>
          <a:p>
            <a:r>
              <a:rPr lang="en-US" sz="2200" b="1" dirty="0"/>
              <a:t>“Konuklar, zahmetsiz ve kişisel hissettiren akıllı bir hizmet bekliyor. Teknoloji bunu sunmamıza yardımcı oluyor, ancak insani bir karşılama sıcaklığı en güçlü varlığımız olmaya devam ediyor.”</a:t>
            </a:r>
          </a:p>
          <a:p>
            <a:endParaRPr lang="en-US" sz="2200" dirty="0"/>
          </a:p>
          <a:p>
            <a:r>
              <a:rPr lang="en-US" sz="2200" dirty="0"/>
              <a:t>Elie Maalouf, CEO, IHG                         Hotels &amp; Resorts (2025)</a:t>
            </a:r>
          </a:p>
          <a:p>
            <a:endParaRPr lang="en-GB" sz="2200" dirty="0"/>
          </a:p>
        </p:txBody>
      </p:sp>
    </p:spTree>
    <p:extLst>
      <p:ext uri="{BB962C8B-B14F-4D97-AF65-F5344CB8AC3E}">
        <p14:creationId xmlns:p14="http://schemas.microsoft.com/office/powerpoint/2010/main" val="2180590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3F3CE-5B77-E9F5-7240-A2A2E96E37D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2E374EF-763F-C91D-141A-3273C8EC9878}"/>
              </a:ext>
            </a:extLst>
          </p:cNvPr>
          <p:cNvSpPr txBox="1">
            <a:spLocks/>
          </p:cNvSpPr>
          <p:nvPr/>
        </p:nvSpPr>
        <p:spPr>
          <a:xfrm>
            <a:off x="495887" y="202849"/>
            <a:ext cx="49123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Dijital Deneyimde İnsani Dokunuş</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D3A45BA-8245-28AC-EA5F-E6E58CD8827B}"/>
              </a:ext>
            </a:extLst>
          </p:cNvPr>
          <p:cNvCxnSpPr>
            <a:cxnSpLocks/>
          </p:cNvCxnSpPr>
          <p:nvPr/>
        </p:nvCxnSpPr>
        <p:spPr>
          <a:xfrm>
            <a:off x="0" y="1318287"/>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715B7B2-E9FB-AE41-6C2F-F869FE6BF178}"/>
              </a:ext>
            </a:extLst>
          </p:cNvPr>
          <p:cNvSpPr/>
          <p:nvPr/>
        </p:nvSpPr>
        <p:spPr>
          <a:xfrm flipH="1">
            <a:off x="235261" y="1559744"/>
            <a:ext cx="6801632" cy="4719241"/>
          </a:xfrm>
          <a:prstGeom prst="rect">
            <a:avLst/>
          </a:prstGeom>
        </p:spPr>
        <p:txBody>
          <a:bodyPr wrap="square">
            <a:spAutoFit/>
          </a:bodyPr>
          <a:lstStyle/>
          <a:p>
            <a:pPr>
              <a:lnSpc>
                <a:spcPts val="1960"/>
              </a:lnSpc>
              <a:buClr>
                <a:srgbClr val="62A844"/>
              </a:buClr>
            </a:pPr>
            <a:r>
              <a:rPr lang="en-US" sz="2000" dirty="0">
                <a:solidFill>
                  <a:srgbClr val="000000"/>
                </a:solidFill>
                <a:cs typeface="Times New Roman" panose="02020603050405020304" pitchFamily="18" charset="0"/>
              </a:rPr>
              <a:t>Teknoloji seyahati kolaylaştırabilir, ancak </a:t>
            </a:r>
            <a:r>
              <a:rPr lang="en-US" sz="2000" b="1" dirty="0">
                <a:solidFill>
                  <a:srgbClr val="000000"/>
                </a:solidFill>
                <a:cs typeface="Times New Roman" panose="02020603050405020304" pitchFamily="18" charset="0"/>
              </a:rPr>
              <a:t>misafirperverlik </a:t>
            </a:r>
          </a:p>
          <a:p>
            <a:pPr>
              <a:lnSpc>
                <a:spcPts val="1960"/>
              </a:lnSpc>
              <a:buClr>
                <a:srgbClr val="62A844"/>
              </a:buClr>
            </a:pPr>
            <a:r>
              <a:rPr lang="en-US" sz="2000" b="1" dirty="0">
                <a:solidFill>
                  <a:srgbClr val="000000"/>
                </a:solidFill>
                <a:cs typeface="Times New Roman" panose="02020603050405020304" pitchFamily="18" charset="0"/>
              </a:rPr>
              <a:t>insan ilişkileri üzerine kuruludur</a:t>
            </a:r>
            <a:r>
              <a:rPr lang="en-US" sz="2000" dirty="0">
                <a:solidFill>
                  <a:srgbClr val="000000"/>
                </a:solidFill>
                <a:cs typeface="Times New Roman" panose="02020603050405020304" pitchFamily="18" charset="0"/>
              </a:rPr>
              <a:t>.</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Konukların Hatırladıkları:</a:t>
            </a:r>
          </a:p>
          <a:p>
            <a:pPr>
              <a:buClr>
                <a:srgbClr val="62A844"/>
              </a:buClr>
            </a:pPr>
            <a:endParaRPr lang="en-US" sz="800" b="1"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Sıcak bir karşılama</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Düşünceli jestler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Empati ve özen</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Hizmetin samimiyeti</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Dengeli Yaklaşım:</a:t>
            </a:r>
          </a:p>
          <a:p>
            <a:pPr>
              <a:buClr>
                <a:srgbClr val="62A844"/>
              </a:buClr>
            </a:pPr>
            <a:br>
              <a:rPr lang="en-US" sz="800"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Avrupa'nın önde gelen otelleri şunları birleştirir: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Otomatik check-in </a:t>
            </a:r>
            <a:r>
              <a:rPr lang="en-US" dirty="0">
                <a:solidFill>
                  <a:srgbClr val="000000"/>
                </a:solidFill>
                <a:cs typeface="Times New Roman" panose="02020603050405020304" pitchFamily="18" charset="0"/>
              </a:rPr>
              <a:t>→ Personel, evrak işleriyle uğraşmak yerine misafirleri isimleriyle karşılar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AI destekli içgörüler </a:t>
            </a:r>
            <a:r>
              <a:rPr lang="en-US" dirty="0">
                <a:solidFill>
                  <a:srgbClr val="000000"/>
                </a:solidFill>
                <a:cs typeface="Times New Roman" panose="02020603050405020304" pitchFamily="18" charset="0"/>
              </a:rPr>
              <a:t>→ Personelin tercihleri önceden tahmin etmesine yardımcı olur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Dijital verimlilik </a:t>
            </a:r>
            <a:r>
              <a:rPr lang="en-US" dirty="0">
                <a:solidFill>
                  <a:srgbClr val="000000"/>
                </a:solidFill>
                <a:cs typeface="Times New Roman" panose="02020603050405020304" pitchFamily="18" charset="0"/>
              </a:rPr>
              <a:t>+ </a:t>
            </a:r>
            <a:r>
              <a:rPr lang="en-US" b="1" dirty="0">
                <a:solidFill>
                  <a:srgbClr val="000000"/>
                </a:solidFill>
                <a:cs typeface="Times New Roman" panose="02020603050405020304" pitchFamily="18" charset="0"/>
              </a:rPr>
              <a:t>Kişisel varlık </a:t>
            </a:r>
            <a:r>
              <a:rPr lang="en-US" dirty="0">
                <a:solidFill>
                  <a:srgbClr val="000000"/>
                </a:solidFill>
                <a:cs typeface="Times New Roman" panose="02020603050405020304" pitchFamily="18" charset="0"/>
              </a:rPr>
              <a:t>= Kalıcı izlenim</a:t>
            </a:r>
          </a:p>
          <a:p>
            <a:pPr>
              <a:lnSpc>
                <a:spcPts val="1960"/>
              </a:lnSpc>
              <a:buClr>
                <a:srgbClr val="62A844"/>
              </a:buClr>
            </a:pPr>
            <a:endParaRPr lang="en-US" dirty="0">
              <a:solidFill>
                <a:srgbClr val="000000"/>
              </a:solidFill>
              <a:cs typeface="Times New Roman" panose="02020603050405020304" pitchFamily="18" charset="0"/>
            </a:endParaRPr>
          </a:p>
          <a:p>
            <a:pPr algn="just">
              <a:lnSpc>
                <a:spcPts val="1960"/>
              </a:lnSpc>
              <a:buClr>
                <a:srgbClr val="62A844"/>
              </a:buClr>
            </a:pPr>
            <a:endParaRPr lang="en-US" dirty="0">
              <a:solidFill>
                <a:srgbClr val="000000"/>
              </a:solidFill>
            </a:endParaRPr>
          </a:p>
          <a:p>
            <a:pPr>
              <a:lnSpc>
                <a:spcPts val="1960"/>
              </a:lnSpc>
              <a:buClr>
                <a:srgbClr val="62A844"/>
              </a:buClr>
            </a:pPr>
            <a:endParaRPr lang="en-GB" dirty="0">
              <a:solidFill>
                <a:srgbClr val="000000"/>
              </a:solidFill>
            </a:endParaRPr>
          </a:p>
        </p:txBody>
      </p:sp>
      <p:pic>
        <p:nvPicPr>
          <p:cNvPr id="5" name="Graphic 4">
            <a:extLst>
              <a:ext uri="{FF2B5EF4-FFF2-40B4-BE49-F238E27FC236}">
                <a16:creationId xmlns:a16="http://schemas.microsoft.com/office/drawing/2014/main" id="{D6BB0C3D-0B41-F071-6D6F-33751406865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B2D902D7-6F5C-AF4E-E3B8-B378F92A2DEA}"/>
              </a:ext>
            </a:extLst>
          </p:cNvPr>
          <p:cNvSpPr/>
          <p:nvPr/>
        </p:nvSpPr>
        <p:spPr>
          <a:xfrm flipH="1">
            <a:off x="7995880" y="3405756"/>
            <a:ext cx="3244714" cy="1785104"/>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Personel Rehberliği:</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Ekipler, </a:t>
            </a:r>
            <a:r>
              <a:rPr lang="en-US" b="1" i="1" dirty="0">
                <a:solidFill>
                  <a:srgbClr val="262626"/>
                </a:solidFill>
                <a:cs typeface="Times New Roman" panose="02020603050405020304" pitchFamily="18" charset="0"/>
              </a:rPr>
              <a:t>ne zaman sistemlere güvenmeleri gerektiğini </a:t>
            </a:r>
            <a:r>
              <a:rPr lang="en-US" i="1" dirty="0">
                <a:solidFill>
                  <a:srgbClr val="262626"/>
                </a:solidFill>
                <a:cs typeface="Times New Roman" panose="02020603050405020304" pitchFamily="18" charset="0"/>
              </a:rPr>
              <a:t>ve </a:t>
            </a:r>
            <a:r>
              <a:rPr lang="en-US" b="1" i="1" dirty="0">
                <a:solidFill>
                  <a:srgbClr val="262626"/>
                </a:solidFill>
                <a:cs typeface="Times New Roman" panose="02020603050405020304" pitchFamily="18" charset="0"/>
              </a:rPr>
              <a:t>ne zaman insani bir yaklaşımla müdahale etmeleri gerektiğini</a:t>
            </a:r>
            <a:r>
              <a:rPr lang="en-US" i="1" dirty="0">
                <a:solidFill>
                  <a:srgbClr val="262626"/>
                </a:solidFill>
                <a:cs typeface="Times New Roman" panose="02020603050405020304" pitchFamily="18" charset="0"/>
              </a:rPr>
              <a:t> bilmelidir.</a:t>
            </a:r>
            <a:endParaRPr lang="en-US" dirty="0">
              <a:solidFill>
                <a:srgbClr val="262626"/>
              </a:solidFill>
              <a:cs typeface="Times New Roman" panose="02020603050405020304" pitchFamily="18" charset="0"/>
            </a:endParaRPr>
          </a:p>
          <a:p>
            <a:pPr algn="ctr"/>
            <a:endParaRPr lang="en-US" dirty="0">
              <a:solidFill>
                <a:srgbClr val="262626"/>
              </a:solidFill>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58A04DB3-8080-2A3D-E89B-15DEF153DF9D}"/>
              </a:ext>
            </a:extLst>
          </p:cNvPr>
          <p:cNvSpPr/>
          <p:nvPr/>
        </p:nvSpPr>
        <p:spPr>
          <a:xfrm>
            <a:off x="7780216" y="3373240"/>
            <a:ext cx="3676042" cy="181762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8" name="Rounded Rectangle 7">
            <a:extLst>
              <a:ext uri="{FF2B5EF4-FFF2-40B4-BE49-F238E27FC236}">
                <a16:creationId xmlns:a16="http://schemas.microsoft.com/office/drawing/2014/main" id="{C74A4B89-76FD-97D0-201D-F2E7BC28C24E}"/>
              </a:ext>
            </a:extLst>
          </p:cNvPr>
          <p:cNvSpPr/>
          <p:nvPr/>
        </p:nvSpPr>
        <p:spPr>
          <a:xfrm>
            <a:off x="7172696" y="5617029"/>
            <a:ext cx="4619501" cy="55814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2CD050A-BD01-AF80-E821-B15D8CC982DD}"/>
              </a:ext>
            </a:extLst>
          </p:cNvPr>
          <p:cNvSpPr txBox="1"/>
          <p:nvPr/>
        </p:nvSpPr>
        <p:spPr>
          <a:xfrm>
            <a:off x="7435658" y="576774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0" name="TextBox 9">
            <a:extLst>
              <a:ext uri="{FF2B5EF4-FFF2-40B4-BE49-F238E27FC236}">
                <a16:creationId xmlns:a16="http://schemas.microsoft.com/office/drawing/2014/main" id="{C082BD0D-27CD-6841-A6CF-14CD998DBD34}"/>
              </a:ext>
            </a:extLst>
          </p:cNvPr>
          <p:cNvSpPr txBox="1"/>
          <p:nvPr/>
        </p:nvSpPr>
        <p:spPr>
          <a:xfrm>
            <a:off x="8191659" y="576774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8D2DD13-0093-DEA7-DB68-C0A5B58B32ED}"/>
              </a:ext>
            </a:extLst>
          </p:cNvPr>
          <p:cNvSpPr txBox="1"/>
          <p:nvPr/>
        </p:nvSpPr>
        <p:spPr>
          <a:xfrm>
            <a:off x="8785658" y="576774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1345309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499E4-963B-0652-61AA-3BC4B038069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EB348CA-4860-65D2-E97C-F0B06D730F4A}"/>
              </a:ext>
            </a:extLst>
          </p:cNvPr>
          <p:cNvSpPr txBox="1">
            <a:spLocks/>
          </p:cNvSpPr>
          <p:nvPr/>
        </p:nvSpPr>
        <p:spPr>
          <a:xfrm>
            <a:off x="429115" y="525832"/>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Dijital Deneyimde İnsani Dokunuş - </a:t>
            </a:r>
            <a:r>
              <a:rPr lang="en-US" sz="3400" b="1" dirty="0">
                <a:solidFill>
                  <a:srgbClr val="0289AE"/>
                </a:solidFill>
                <a:cs typeface="Times New Roman" panose="02020603050405020304" pitchFamily="18" charset="0"/>
              </a:rPr>
              <a:t>Tartışma Görevi</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6C79DA8D-9148-F32B-26AA-1BC4B5590D08}"/>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19EA3FA-C1E9-B39C-4572-1F3D07144238}"/>
              </a:ext>
            </a:extLst>
          </p:cNvPr>
          <p:cNvSpPr/>
          <p:nvPr/>
        </p:nvSpPr>
        <p:spPr>
          <a:xfrm flipH="1">
            <a:off x="234895" y="2098009"/>
            <a:ext cx="6801632" cy="4196020"/>
          </a:xfrm>
          <a:prstGeom prst="rect">
            <a:avLst/>
          </a:prstGeom>
        </p:spPr>
        <p:txBody>
          <a:bodyPr wrap="square">
            <a:spAutoFit/>
          </a:bodyPr>
          <a:lstStyle/>
          <a:p>
            <a:pPr>
              <a:lnSpc>
                <a:spcPts val="1960"/>
              </a:lnSpc>
              <a:buClr>
                <a:srgbClr val="62A844"/>
              </a:buClr>
            </a:pPr>
            <a:r>
              <a:rPr lang="en-US" sz="2000" b="1" dirty="0">
                <a:solidFill>
                  <a:srgbClr val="0289AE"/>
                </a:solidFill>
                <a:cs typeface="Times New Roman" panose="02020603050405020304" pitchFamily="18" charset="0"/>
              </a:rPr>
              <a:t>Senaryo:</a:t>
            </a:r>
            <a:br>
              <a:rPr lang="en-US" dirty="0">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Küçük gruplar halinde, bir </a:t>
            </a:r>
            <a:r>
              <a:rPr lang="tr-TR" b="1" noProof="1">
                <a:solidFill>
                  <a:srgbClr val="000000"/>
                </a:solidFill>
                <a:cs typeface="Times New Roman" panose="02020603050405020304" pitchFamily="18" charset="0"/>
              </a:rPr>
              <a:t>insan eyleminin dijital bir süreci iyileştirdiği bir örnek </a:t>
            </a:r>
            <a:r>
              <a:rPr lang="tr-TR" noProof="1">
                <a:solidFill>
                  <a:srgbClr val="000000"/>
                </a:solidFill>
                <a:cs typeface="Times New Roman" panose="02020603050405020304" pitchFamily="18" charset="0"/>
              </a:rPr>
              <a:t>paylaşın.</a:t>
            </a:r>
          </a:p>
          <a:p>
            <a:pPr>
              <a:lnSpc>
                <a:spcPts val="1960"/>
              </a:lnSpc>
              <a:buClr>
                <a:srgbClr val="62A844"/>
              </a:buClr>
            </a:pP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Odak Soruları:</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Hangi belirli </a:t>
            </a:r>
            <a:r>
              <a:rPr lang="tr-TR" b="1" noProof="1">
                <a:solidFill>
                  <a:srgbClr val="000000"/>
                </a:solidFill>
                <a:cs typeface="Times New Roman" panose="02020603050405020304" pitchFamily="18" charset="0"/>
              </a:rPr>
              <a:t>davranışlar </a:t>
            </a:r>
            <a:r>
              <a:rPr lang="tr-TR" noProof="1">
                <a:solidFill>
                  <a:srgbClr val="000000"/>
                </a:solidFill>
                <a:cs typeface="Times New Roman" panose="02020603050405020304" pitchFamily="18" charset="0"/>
              </a:rPr>
              <a:t>deneyimi daha kişisel hale getirdi?</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İnsani dokunuş </a:t>
            </a:r>
            <a:r>
              <a:rPr lang="tr-TR" b="1" noProof="1">
                <a:solidFill>
                  <a:srgbClr val="000000"/>
                </a:solidFill>
                <a:cs typeface="Times New Roman" panose="02020603050405020304" pitchFamily="18" charset="0"/>
              </a:rPr>
              <a:t>güveni</a:t>
            </a:r>
            <a:r>
              <a:rPr lang="tr-TR" noProof="1">
                <a:solidFill>
                  <a:srgbClr val="000000"/>
                </a:solidFill>
                <a:cs typeface="Times New Roman" panose="02020603050405020304" pitchFamily="18" charset="0"/>
              </a:rPr>
              <a:t> nasıl oluşturdu?</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Misafir memnuniyeti açısından </a:t>
            </a:r>
            <a:r>
              <a:rPr lang="tr-TR" b="1" noProof="1">
                <a:solidFill>
                  <a:srgbClr val="000000"/>
                </a:solidFill>
                <a:cs typeface="Times New Roman" panose="02020603050405020304" pitchFamily="18" charset="0"/>
              </a:rPr>
              <a:t>sonuç</a:t>
            </a:r>
            <a:r>
              <a:rPr lang="tr-TR" noProof="1">
                <a:solidFill>
                  <a:srgbClr val="000000"/>
                </a:solidFill>
                <a:cs typeface="Times New Roman" panose="02020603050405020304" pitchFamily="18" charset="0"/>
              </a:rPr>
              <a:t> ne oldu?</a:t>
            </a:r>
          </a:p>
          <a:p>
            <a:pPr>
              <a:lnSpc>
                <a:spcPts val="1960"/>
              </a:lnSpc>
              <a:buClr>
                <a:srgbClr val="62A844"/>
              </a:buClr>
            </a:pPr>
            <a:endParaRPr lang="tr-TR" sz="2000" noProof="1">
              <a:solidFill>
                <a:srgbClr val="0289AE"/>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Örnek Başlangıç Soruları:</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Kafa karıştırıcı bir kioskta yardım eden personel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Otomatik mesajın ardından kişisel takip</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Akıllı oda özelliklerinin insan tarafından açıklanması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Chatbot'tan kişiye sıcak bir devir teslim</a:t>
            </a:r>
            <a:br>
              <a:rPr lang="tr-TR" noProof="1">
                <a:solidFill>
                  <a:srgbClr val="000000"/>
                </a:solidFill>
                <a:cs typeface="Times New Roman" panose="02020603050405020304" pitchFamily="18" charset="0"/>
              </a:rPr>
            </a:br>
            <a:endParaRPr lang="tr-TR" noProof="1">
              <a:solidFill>
                <a:srgbClr val="000000"/>
              </a:solidFill>
            </a:endParaRPr>
          </a:p>
          <a:p>
            <a:pPr>
              <a:lnSpc>
                <a:spcPts val="1960"/>
              </a:lnSpc>
              <a:buClr>
                <a:srgbClr val="62A844"/>
              </a:buClr>
            </a:pPr>
            <a:endParaRPr lang="en-GB" dirty="0">
              <a:solidFill>
                <a:srgbClr val="000000"/>
              </a:solidFill>
            </a:endParaRPr>
          </a:p>
        </p:txBody>
      </p:sp>
      <p:pic>
        <p:nvPicPr>
          <p:cNvPr id="5" name="Graphic 4">
            <a:extLst>
              <a:ext uri="{FF2B5EF4-FFF2-40B4-BE49-F238E27FC236}">
                <a16:creationId xmlns:a16="http://schemas.microsoft.com/office/drawing/2014/main" id="{531D7B8D-E1F7-3204-A2BF-A00418FF072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F58EE0D4-8901-37EB-E666-0985D5BF8A85}"/>
              </a:ext>
            </a:extLst>
          </p:cNvPr>
          <p:cNvSpPr/>
          <p:nvPr/>
        </p:nvSpPr>
        <p:spPr>
          <a:xfrm flipH="1">
            <a:off x="6324600" y="4631144"/>
            <a:ext cx="5096272" cy="1231106"/>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Sonuç:</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İnsan varlığının dijital verimliliği gerçek misafirperverliğe dönüştürdüğü </a:t>
            </a:r>
            <a:r>
              <a:rPr lang="en-US" b="1" i="1" dirty="0">
                <a:solidFill>
                  <a:srgbClr val="262626"/>
                </a:solidFill>
                <a:cs typeface="Times New Roman" panose="02020603050405020304" pitchFamily="18" charset="0"/>
              </a:rPr>
              <a:t>anları tam olarak</a:t>
            </a:r>
            <a:r>
              <a:rPr lang="en-US" i="1" dirty="0">
                <a:solidFill>
                  <a:srgbClr val="262626"/>
                </a:solidFill>
                <a:cs typeface="Times New Roman" panose="02020603050405020304" pitchFamily="18" charset="0"/>
              </a:rPr>
              <a:t> belirleyin.</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9637A54C-FFA9-5953-53CB-999A2B883F89}"/>
              </a:ext>
            </a:extLst>
          </p:cNvPr>
          <p:cNvSpPr/>
          <p:nvPr/>
        </p:nvSpPr>
        <p:spPr>
          <a:xfrm>
            <a:off x="6096000" y="4631144"/>
            <a:ext cx="5553473" cy="134474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3209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0722-6E53-5C65-86CF-9EADAD405CD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2FA506B-C15A-FB52-868D-8EFFB209A511}"/>
              </a:ext>
            </a:extLst>
          </p:cNvPr>
          <p:cNvSpPr txBox="1">
            <a:spLocks/>
          </p:cNvSpPr>
          <p:nvPr/>
        </p:nvSpPr>
        <p:spPr>
          <a:xfrm>
            <a:off x="429115" y="421381"/>
            <a:ext cx="55144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Daha Fazla Bilgi: Dijital Deneyimde İnsani Dokunuş</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3C4B6B9-E65A-04B2-0B81-BA63D1B60BC0}"/>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14C0F18-AC50-B967-D64F-B6C8D028F505}"/>
              </a:ext>
            </a:extLst>
          </p:cNvPr>
          <p:cNvSpPr/>
          <p:nvPr/>
        </p:nvSpPr>
        <p:spPr>
          <a:xfrm flipH="1">
            <a:off x="586940" y="1838697"/>
            <a:ext cx="5509060" cy="4330349"/>
          </a:xfrm>
          <a:prstGeom prst="rect">
            <a:avLst/>
          </a:prstGeom>
        </p:spPr>
        <p:txBody>
          <a:bodyPr wrap="square">
            <a:spAutoFit/>
          </a:bodyPr>
          <a:lstStyle/>
          <a:p>
            <a:r>
              <a:rPr lang="tr-TR" sz="2400" b="1" noProof="1">
                <a:solidFill>
                  <a:srgbClr val="0289AE"/>
                </a:solidFill>
                <a:cs typeface="Times New Roman" panose="02020603050405020304" pitchFamily="18" charset="0"/>
              </a:rPr>
              <a:t>Teknolojinin İnsan Dokunuşuyla Buluştuğu Nokta: Konaklama Sektörü Çalışanlarının İşletmeye Katkı Sağlamasını Nasıl Gerçekleştirebiliriz?</a:t>
            </a:r>
          </a:p>
          <a:p>
            <a:endParaRPr lang="en-US" b="1" i="1" dirty="0">
              <a:solidFill>
                <a:srgbClr val="000000"/>
              </a:solidFill>
            </a:endParaRPr>
          </a:p>
          <a:p>
            <a:endParaRPr lang="en-US" b="1" i="1" dirty="0">
              <a:solidFill>
                <a:srgbClr val="000000"/>
              </a:solidFill>
            </a:endParaRPr>
          </a:p>
          <a:p>
            <a:r>
              <a:rPr lang="en-US" b="1" i="1" dirty="0">
                <a:solidFill>
                  <a:srgbClr val="000000"/>
                </a:solidFill>
                <a:cs typeface="Times New Roman" panose="02020603050405020304" pitchFamily="18" charset="0"/>
              </a:rPr>
              <a:t>Hospitality Net, 2025</a:t>
            </a:r>
          </a:p>
          <a:p>
            <a:endParaRPr lang="en-US" dirty="0">
              <a:solidFill>
                <a:srgbClr val="000000"/>
              </a:solidFill>
              <a:cs typeface="Times New Roman" panose="02020603050405020304" pitchFamily="18" charset="0"/>
            </a:endParaRPr>
          </a:p>
          <a:p>
            <a:r>
              <a:rPr lang="en-US" dirty="0">
                <a:solidFill>
                  <a:srgbClr val="000000"/>
                </a:solidFill>
                <a:cs typeface="Times New Roman" panose="02020603050405020304" pitchFamily="18" charset="0"/>
              </a:rPr>
              <a:t>Avrupalı liderler, dijital araçların personelin empati ve muhakeme becerilerine odaklanmasını nasıl sağladığını gösteriyor. Tartışma, konaklama ve ağırlama sektörünün sıcak ve kişisel atmosferini korurken hizmet kalitesini artıran, sürdürülebilirliği destekleyen ve personelin refahını iyileştiren pratik örnekler sunuyor.  </a:t>
            </a:r>
            <a:endParaRPr lang="en-GB" dirty="0">
              <a:solidFill>
                <a:srgbClr val="000000"/>
              </a:solidFill>
              <a:cs typeface="Times New Roman" panose="02020603050405020304" pitchFamily="18" charset="0"/>
            </a:endParaRPr>
          </a:p>
        </p:txBody>
      </p:sp>
      <p:pic>
        <p:nvPicPr>
          <p:cNvPr id="8" name="Graphic 7">
            <a:extLst>
              <a:ext uri="{FF2B5EF4-FFF2-40B4-BE49-F238E27FC236}">
                <a16:creationId xmlns:a16="http://schemas.microsoft.com/office/drawing/2014/main" id="{59381247-01FC-63CE-1860-C453F7A89BF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97687C3B-B412-1C9A-59D6-C3AE1BA1D57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49279" y="1181091"/>
            <a:ext cx="6347083" cy="4885527"/>
          </a:xfrm>
          <a:prstGeom prst="rect">
            <a:avLst/>
          </a:prstGeom>
        </p:spPr>
      </p:pic>
      <p:pic>
        <p:nvPicPr>
          <p:cNvPr id="25" name="Picture 24">
            <a:extLst>
              <a:ext uri="{FF2B5EF4-FFF2-40B4-BE49-F238E27FC236}">
                <a16:creationId xmlns:a16="http://schemas.microsoft.com/office/drawing/2014/main" id="{C959B66F-0A6A-B208-C90C-6E7602803E7E}"/>
              </a:ext>
            </a:extLst>
          </p:cNvPr>
          <p:cNvPicPr>
            <a:picLocks noChangeAspect="1"/>
          </p:cNvPicPr>
          <p:nvPr/>
        </p:nvPicPr>
        <p:blipFill rotWithShape="1">
          <a:blip r:embed="rId5"/>
          <a:srcRect l="14721" t="9112" r="16522" b="18465"/>
          <a:stretch>
            <a:fillRect/>
          </a:stretch>
        </p:blipFill>
        <p:spPr>
          <a:xfrm>
            <a:off x="7348482" y="1574686"/>
            <a:ext cx="4843517" cy="3649937"/>
          </a:xfrm>
          <a:prstGeom prst="rect">
            <a:avLst/>
          </a:prstGeom>
        </p:spPr>
      </p:pic>
      <p:grpSp>
        <p:nvGrpSpPr>
          <p:cNvPr id="26" name="Group 25">
            <a:extLst>
              <a:ext uri="{FF2B5EF4-FFF2-40B4-BE49-F238E27FC236}">
                <a16:creationId xmlns:a16="http://schemas.microsoft.com/office/drawing/2014/main" id="{8737F0B7-163B-C04A-676F-D317563AAEFF}"/>
              </a:ext>
            </a:extLst>
          </p:cNvPr>
          <p:cNvGrpSpPr/>
          <p:nvPr/>
        </p:nvGrpSpPr>
        <p:grpSpPr>
          <a:xfrm rot="21145702">
            <a:off x="9561216" y="4942379"/>
            <a:ext cx="1456095" cy="1406604"/>
            <a:chOff x="7761322" y="4274827"/>
            <a:chExt cx="1456095" cy="1406604"/>
          </a:xfrm>
        </p:grpSpPr>
        <p:sp>
          <p:nvSpPr>
            <p:cNvPr id="27" name="Oval 26">
              <a:extLst>
                <a:ext uri="{FF2B5EF4-FFF2-40B4-BE49-F238E27FC236}">
                  <a16:creationId xmlns:a16="http://schemas.microsoft.com/office/drawing/2014/main" id="{4113C4E4-F461-3D8C-95D5-80B3C1DFC88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F8CC7E6-2CB1-2D5B-7515-19F463F25C2C}"/>
                </a:ext>
              </a:extLst>
            </p:cNvPr>
            <p:cNvSpPr txBox="1"/>
            <p:nvPr/>
          </p:nvSpPr>
          <p:spPr>
            <a:xfrm>
              <a:off x="7761322" y="453587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4254661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08F1-C94E-9EF2-14B2-50A5162B418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537B6F7E-4857-33AB-CEA8-02A905D328FD}"/>
              </a:ext>
            </a:extLst>
          </p:cNvPr>
          <p:cNvGrpSpPr/>
          <p:nvPr/>
        </p:nvGrpSpPr>
        <p:grpSpPr>
          <a:xfrm>
            <a:off x="4920151" y="386543"/>
            <a:ext cx="6863434" cy="6049273"/>
            <a:chOff x="9515475" y="838200"/>
            <a:chExt cx="12553120" cy="12065000"/>
          </a:xfrm>
        </p:grpSpPr>
        <p:sp>
          <p:nvSpPr>
            <p:cNvPr id="19" name="Oval 10">
              <a:extLst>
                <a:ext uri="{FF2B5EF4-FFF2-40B4-BE49-F238E27FC236}">
                  <a16:creationId xmlns:a16="http://schemas.microsoft.com/office/drawing/2014/main" id="{10F07964-9743-93EC-57C7-9FBF515E70FA}"/>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41CFEED0-B103-221D-AFCA-3D3B5EB55CD4}"/>
                </a:ext>
              </a:extLst>
            </p:cNvPr>
            <p:cNvCxnSpPr>
              <a:cxnSpLocks/>
            </p:cNvCxnSpPr>
            <p:nvPr/>
          </p:nvCxnSpPr>
          <p:spPr>
            <a:xfrm>
              <a:off x="13245572" y="6697989"/>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6F24C33F-9682-2523-5358-65E2F39C21B9}"/>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DF8AEB6C-05D0-7637-5F3D-4A32AE18C857}"/>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470D2A8-DCAD-57FF-B07F-86183C9BE78C}"/>
                </a:ext>
              </a:extLst>
            </p:cNvPr>
            <p:cNvCxnSpPr>
              <a:cxnSpLocks/>
            </p:cNvCxnSpPr>
            <p:nvPr/>
          </p:nvCxnSpPr>
          <p:spPr>
            <a:xfrm>
              <a:off x="13917704" y="10398917"/>
              <a:ext cx="7673587"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95406356-3E73-E74C-E84E-D20B24FC0C09}"/>
                </a:ext>
              </a:extLst>
            </p:cNvPr>
            <p:cNvCxnSpPr>
              <a:cxnSpLocks/>
            </p:cNvCxnSpPr>
            <p:nvPr/>
          </p:nvCxnSpPr>
          <p:spPr>
            <a:xfrm flipV="1">
              <a:off x="13917704" y="2376489"/>
              <a:ext cx="7984507" cy="18676"/>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159621AF-3EE7-9AC9-55A6-D8733E8F1B50}"/>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F14C18D-24B3-AF0A-3ECD-78DABB5E1FFF}"/>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7F0FAFD2-DABD-B2EC-B71C-D3D8184BAA58}"/>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EEE5630B-51FD-270C-947A-1AFAFFEDD0C1}"/>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45E4B1C9-1F1E-60B1-5A12-CE25F467A41B}"/>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C309288E-BCDA-F9F7-B590-77C6C3D139C1}"/>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9091535C-CFBA-F70D-31D4-993B1F5796E7}"/>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612B793-F7E7-3CD4-8DFC-AD9C659B8013}"/>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8102F5D2-D184-44E2-0C50-1C64E96502ED}"/>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7FFF4850-3619-C616-D6F2-ABE9AE639DAC}"/>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Uygulamalı Etkinlik</a:t>
            </a:r>
          </a:p>
        </p:txBody>
      </p:sp>
      <p:cxnSp>
        <p:nvCxnSpPr>
          <p:cNvPr id="3" name="Straight Connector 2">
            <a:extLst>
              <a:ext uri="{FF2B5EF4-FFF2-40B4-BE49-F238E27FC236}">
                <a16:creationId xmlns:a16="http://schemas.microsoft.com/office/drawing/2014/main" id="{A1199BE8-D8EB-BD76-8B80-AD2C9B555877}"/>
              </a:ext>
            </a:extLst>
          </p:cNvPr>
          <p:cNvCxnSpPr>
            <a:cxnSpLocks/>
          </p:cNvCxnSpPr>
          <p:nvPr/>
        </p:nvCxnSpPr>
        <p:spPr>
          <a:xfrm>
            <a:off x="-27710" y="1774787"/>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FA8BEAB8-0B42-0DC4-FA7D-BEF1386B63D4}"/>
              </a:ext>
            </a:extLst>
          </p:cNvPr>
          <p:cNvSpPr txBox="1"/>
          <p:nvPr/>
        </p:nvSpPr>
        <p:spPr>
          <a:xfrm>
            <a:off x="7686263" y="5296516"/>
            <a:ext cx="4204187" cy="120032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285750" indent="-285750">
              <a:buClr>
                <a:srgbClr val="EABB22"/>
              </a:buClr>
            </a:pPr>
            <a:r>
              <a:rPr lang="en-US" sz="1800" dirty="0">
                <a:solidFill>
                  <a:srgbClr val="000000"/>
                </a:solidFill>
                <a:latin typeface="Calibri" panose="020F0502020204030204" pitchFamily="34" charset="0"/>
                <a:cs typeface="Calibri" panose="020F0502020204030204" pitchFamily="34" charset="0"/>
              </a:rPr>
              <a:t>Bir kişi = Dijital asistan</a:t>
            </a:r>
          </a:p>
          <a:p>
            <a:pPr marL="285750" indent="-285750">
              <a:buClr>
                <a:srgbClr val="EABB22"/>
              </a:buClr>
            </a:pPr>
            <a:r>
              <a:rPr lang="en-US" sz="1800" dirty="0">
                <a:solidFill>
                  <a:srgbClr val="000000"/>
                </a:solidFill>
                <a:latin typeface="Calibri" panose="020F0502020204030204" pitchFamily="34" charset="0"/>
                <a:cs typeface="Calibri" panose="020F0502020204030204" pitchFamily="34" charset="0"/>
              </a:rPr>
              <a:t>Diğer kişi = Personel</a:t>
            </a:r>
          </a:p>
          <a:p>
            <a:pPr marL="285750" indent="-285750">
              <a:buClr>
                <a:srgbClr val="EABB22"/>
              </a:buClr>
            </a:pPr>
            <a:r>
              <a:rPr lang="en-US" sz="1800" dirty="0">
                <a:solidFill>
                  <a:srgbClr val="000000"/>
                </a:solidFill>
                <a:latin typeface="Calibri" panose="020F0502020204030204" pitchFamily="34" charset="0"/>
                <a:cs typeface="Calibri" panose="020F0502020204030204" pitchFamily="34" charset="0"/>
              </a:rPr>
              <a:t>Sade ve samimi bir dil kullanın</a:t>
            </a:r>
          </a:p>
          <a:p>
            <a:pPr marL="285750" indent="-285750">
              <a:buClr>
                <a:srgbClr val="EABB22"/>
              </a:buClr>
            </a:pPr>
            <a:endParaRPr lang="en-US"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C1ADDF9D-3E82-0150-D296-B1C5EE4175DF}"/>
              </a:ext>
            </a:extLst>
          </p:cNvPr>
          <p:cNvSpPr txBox="1"/>
          <p:nvPr/>
        </p:nvSpPr>
        <p:spPr>
          <a:xfrm>
            <a:off x="7686262" y="1198646"/>
            <a:ext cx="383635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buClr>
                <a:srgbClr val="0289AE"/>
              </a:buClr>
            </a:pPr>
            <a:r>
              <a:rPr lang="en-US" sz="1800" dirty="0">
                <a:solidFill>
                  <a:srgbClr val="000000"/>
                </a:solidFill>
                <a:latin typeface="Calibri" panose="020F0502020204030204" pitchFamily="34" charset="0"/>
                <a:cs typeface="Calibri" panose="020F0502020204030204" pitchFamily="34" charset="0"/>
              </a:rPr>
              <a:t>Varış </a:t>
            </a:r>
          </a:p>
          <a:p>
            <a:pPr>
              <a:buClr>
                <a:srgbClr val="0289AE"/>
              </a:buClr>
            </a:pPr>
            <a:r>
              <a:rPr lang="en-US" sz="1800" dirty="0">
                <a:solidFill>
                  <a:srgbClr val="000000"/>
                </a:solidFill>
                <a:latin typeface="Calibri" panose="020F0502020204030204" pitchFamily="34" charset="0"/>
                <a:cs typeface="Calibri" panose="020F0502020204030204" pitchFamily="34" charset="0"/>
              </a:rPr>
              <a:t>Geç çıkış </a:t>
            </a:r>
          </a:p>
          <a:p>
            <a:pPr>
              <a:buClr>
                <a:srgbClr val="0289AE"/>
              </a:buClr>
            </a:pPr>
            <a:r>
              <a:rPr lang="en-US" sz="1800" dirty="0">
                <a:solidFill>
                  <a:srgbClr val="000000"/>
                </a:solidFill>
                <a:latin typeface="Calibri" panose="020F0502020204030204" pitchFamily="34" charset="0"/>
                <a:cs typeface="Calibri" panose="020F0502020204030204" pitchFamily="34" charset="0"/>
              </a:rPr>
              <a:t>Oda sorunu </a:t>
            </a:r>
          </a:p>
          <a:p>
            <a:pPr>
              <a:buClr>
                <a:srgbClr val="0289AE"/>
              </a:buClr>
            </a:pPr>
            <a:r>
              <a:rPr lang="en-US" sz="1800" dirty="0">
                <a:solidFill>
                  <a:srgbClr val="000000"/>
                </a:solidFill>
                <a:latin typeface="Calibri" panose="020F0502020204030204" pitchFamily="34" charset="0"/>
                <a:cs typeface="Calibri" panose="020F0502020204030204" pitchFamily="34" charset="0"/>
              </a:rPr>
              <a:t>Yerel öneriler</a:t>
            </a:r>
          </a:p>
        </p:txBody>
      </p:sp>
      <p:sp>
        <p:nvSpPr>
          <p:cNvPr id="12" name="TextBox 37">
            <a:extLst>
              <a:ext uri="{FF2B5EF4-FFF2-40B4-BE49-F238E27FC236}">
                <a16:creationId xmlns:a16="http://schemas.microsoft.com/office/drawing/2014/main" id="{29FEDFDA-B4FC-54A9-6A9A-5795C4191115}"/>
              </a:ext>
            </a:extLst>
          </p:cNvPr>
          <p:cNvSpPr txBox="1"/>
          <p:nvPr/>
        </p:nvSpPr>
        <p:spPr>
          <a:xfrm>
            <a:off x="7686262" y="3397769"/>
            <a:ext cx="4310985" cy="923330"/>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buClr>
                <a:srgbClr val="62A844"/>
              </a:buClr>
            </a:pPr>
            <a:r>
              <a:rPr lang="en-US" sz="1800" dirty="0">
                <a:solidFill>
                  <a:srgbClr val="000000"/>
                </a:solidFill>
                <a:latin typeface="Calibri" panose="020F0502020204030204" pitchFamily="34" charset="0"/>
                <a:cs typeface="Calibri" panose="020F0502020204030204" pitchFamily="34" charset="0"/>
              </a:rPr>
              <a:t>Teknoloji hız ve doğruluğu hangi alanlarda sağlayabilir?</a:t>
            </a:r>
          </a:p>
          <a:p>
            <a:pPr>
              <a:buClr>
                <a:srgbClr val="62A844"/>
              </a:buClr>
            </a:pPr>
            <a:r>
              <a:rPr lang="en-US" sz="1800" dirty="0">
                <a:solidFill>
                  <a:srgbClr val="000000"/>
                </a:solidFill>
                <a:latin typeface="Calibri" panose="020F0502020204030204" pitchFamily="34" charset="0"/>
                <a:cs typeface="Calibri" panose="020F0502020204030204" pitchFamily="34" charset="0"/>
              </a:rPr>
              <a:t>Kişi hangi alanlarda sıcaklık ve güven duygusu katmalıdır?</a:t>
            </a:r>
          </a:p>
        </p:txBody>
      </p:sp>
      <p:sp>
        <p:nvSpPr>
          <p:cNvPr id="5" name="TextBox 35">
            <a:extLst>
              <a:ext uri="{FF2B5EF4-FFF2-40B4-BE49-F238E27FC236}">
                <a16:creationId xmlns:a16="http://schemas.microsoft.com/office/drawing/2014/main" id="{DF890916-AA84-1553-1BF0-484E5F9D5F78}"/>
              </a:ext>
            </a:extLst>
          </p:cNvPr>
          <p:cNvSpPr txBox="1"/>
          <p:nvPr/>
        </p:nvSpPr>
        <p:spPr>
          <a:xfrm>
            <a:off x="7686263" y="2810469"/>
            <a:ext cx="3694902" cy="514115"/>
          </a:xfrm>
          <a:prstGeom prst="rect">
            <a:avLst/>
          </a:prstGeom>
          <a:noFill/>
        </p:spPr>
        <p:txBody>
          <a:bodyPr wrap="square">
            <a:spAutoFit/>
          </a:bodyPr>
          <a:lstStyle/>
          <a:p>
            <a:pPr>
              <a:lnSpc>
                <a:spcPts val="338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Adımları planlayın</a:t>
            </a:r>
          </a:p>
        </p:txBody>
      </p:sp>
      <p:sp>
        <p:nvSpPr>
          <p:cNvPr id="6" name="TextBox 38">
            <a:extLst>
              <a:ext uri="{FF2B5EF4-FFF2-40B4-BE49-F238E27FC236}">
                <a16:creationId xmlns:a16="http://schemas.microsoft.com/office/drawing/2014/main" id="{2F7471D8-7154-B7F2-4EC7-0CD5D945860B}"/>
              </a:ext>
            </a:extLst>
          </p:cNvPr>
          <p:cNvSpPr txBox="1"/>
          <p:nvPr/>
        </p:nvSpPr>
        <p:spPr>
          <a:xfrm>
            <a:off x="7686262" y="609471"/>
            <a:ext cx="4097323" cy="514115"/>
          </a:xfrm>
          <a:prstGeom prst="rect">
            <a:avLst/>
          </a:prstGeom>
          <a:noFill/>
        </p:spPr>
        <p:txBody>
          <a:bodyPr wrap="square">
            <a:spAutoFit/>
          </a:bodyPr>
          <a:lstStyle/>
          <a:p>
            <a:pPr>
              <a:lnSpc>
                <a:spcPts val="3380"/>
              </a:lnSpc>
              <a:defRPr/>
            </a:pPr>
            <a:r>
              <a:rPr lang="en-US" sz="2600" b="1" dirty="0">
                <a:solidFill>
                  <a:srgbClr val="0289AE"/>
                </a:solidFill>
                <a:latin typeface="Calibri" panose="020F0502020204030204" pitchFamily="34" charset="0"/>
                <a:ea typeface="Roboto Cn" pitchFamily="2" charset="0"/>
                <a:cs typeface="Calibri" panose="020F0502020204030204" pitchFamily="34" charset="0"/>
              </a:rPr>
              <a:t>Bir senaryo seçin</a:t>
            </a:r>
          </a:p>
        </p:txBody>
      </p:sp>
      <p:sp>
        <p:nvSpPr>
          <p:cNvPr id="15" name="TextBox 39">
            <a:extLst>
              <a:ext uri="{FF2B5EF4-FFF2-40B4-BE49-F238E27FC236}">
                <a16:creationId xmlns:a16="http://schemas.microsoft.com/office/drawing/2014/main" id="{FB9850B1-E01C-6D78-3773-646DFC596C89}"/>
              </a:ext>
            </a:extLst>
          </p:cNvPr>
          <p:cNvSpPr txBox="1"/>
          <p:nvPr/>
        </p:nvSpPr>
        <p:spPr>
          <a:xfrm>
            <a:off x="7686262" y="4652237"/>
            <a:ext cx="3987757" cy="514115"/>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Senaryo Oluşturun </a:t>
            </a:r>
          </a:p>
        </p:txBody>
      </p:sp>
      <p:sp>
        <p:nvSpPr>
          <p:cNvPr id="16" name="TextBox 6">
            <a:extLst>
              <a:ext uri="{FF2B5EF4-FFF2-40B4-BE49-F238E27FC236}">
                <a16:creationId xmlns:a16="http://schemas.microsoft.com/office/drawing/2014/main" id="{65EB077E-D7CA-AB13-CDA9-02ECB5D1C363}"/>
              </a:ext>
            </a:extLst>
          </p:cNvPr>
          <p:cNvSpPr txBox="1"/>
          <p:nvPr/>
        </p:nvSpPr>
        <p:spPr>
          <a:xfrm>
            <a:off x="417921" y="1813496"/>
            <a:ext cx="4276096" cy="2400657"/>
          </a:xfrm>
          <a:prstGeom prst="rect">
            <a:avLst/>
          </a:prstGeom>
          <a:noFill/>
        </p:spPr>
        <p:txBody>
          <a:bodyPr wrap="square" lIns="91440" tIns="45720" rIns="91440" bIns="45720" rtlCol="0" anchor="t">
            <a:spAutoFit/>
          </a:bodyPr>
          <a:lstStyle/>
          <a:p>
            <a:pPr>
              <a:lnSpc>
                <a:spcPts val="1960"/>
              </a:lnSpc>
            </a:pPr>
            <a:br>
              <a:rPr lang="en-US" sz="2000" dirty="0">
                <a:solidFill>
                  <a:srgbClr val="000000"/>
                </a:solidFill>
                <a:cs typeface="Times New Roman" panose="02020603050405020304" pitchFamily="18" charset="0"/>
              </a:rPr>
            </a:br>
            <a:r>
              <a:rPr lang="en-US" sz="2400" b="1" dirty="0">
                <a:solidFill>
                  <a:srgbClr val="0289AE"/>
                </a:solidFill>
                <a:cs typeface="Times New Roman" panose="02020603050405020304" pitchFamily="18" charset="0"/>
              </a:rPr>
              <a:t>Sonrasında</a:t>
            </a:r>
          </a:p>
          <a:p>
            <a:pPr>
              <a:lnSpc>
                <a:spcPts val="1960"/>
              </a:lnSpc>
            </a:pPr>
            <a:endParaRPr lang="en-US" sz="2400" b="1" dirty="0">
              <a:solidFill>
                <a:srgbClr val="0289AE"/>
              </a:solidFill>
              <a:cs typeface="Times New Roman" panose="02020603050405020304" pitchFamily="18" charset="0"/>
            </a:endParaRPr>
          </a:p>
          <a:p>
            <a:pPr>
              <a:lnSpc>
                <a:spcPts val="1960"/>
              </a:lnSpc>
            </a:pPr>
            <a:r>
              <a:rPr lang="en-US" dirty="0">
                <a:solidFill>
                  <a:srgbClr val="000000"/>
                </a:solidFill>
                <a:cs typeface="Times New Roman" panose="02020603050405020304" pitchFamily="18" charset="0"/>
              </a:rPr>
              <a:t>Aşağıdaki konular hakkında</a:t>
            </a:r>
            <a:r>
              <a:rPr lang="en-US" b="1" dirty="0">
                <a:solidFill>
                  <a:srgbClr val="000000"/>
                </a:solidFill>
                <a:cs typeface="Times New Roman" panose="02020603050405020304" pitchFamily="18" charset="0"/>
              </a:rPr>
              <a:t> 3 cümle </a:t>
            </a:r>
            <a:r>
              <a:rPr lang="en-US" dirty="0">
                <a:solidFill>
                  <a:srgbClr val="000000"/>
                </a:solidFill>
                <a:cs typeface="Times New Roman" panose="02020603050405020304" pitchFamily="18" charset="0"/>
              </a:rPr>
              <a:t>yazın:</a:t>
            </a:r>
          </a:p>
          <a:p>
            <a:pPr marL="342900" indent="-34290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En iyi sonuç veren şey</a:t>
            </a:r>
          </a:p>
          <a:p>
            <a:pPr marL="342900" indent="-34290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İnsan müdahalesinin en önemli olduğu an</a:t>
            </a:r>
          </a:p>
          <a:p>
            <a:pPr marL="342900" indent="-34290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Güven/memnuniyeti artırmak için yapılabilecek bir değişiklik</a:t>
            </a:r>
            <a:endParaRPr lang="en-US" kern="0" dirty="0">
              <a:solidFill>
                <a:srgbClr val="000000"/>
              </a:solidFill>
            </a:endParaRPr>
          </a:p>
        </p:txBody>
      </p:sp>
      <p:sp>
        <p:nvSpPr>
          <p:cNvPr id="7" name="Freeform 6">
            <a:extLst>
              <a:ext uri="{FF2B5EF4-FFF2-40B4-BE49-F238E27FC236}">
                <a16:creationId xmlns:a16="http://schemas.microsoft.com/office/drawing/2014/main" id="{2C6BE29D-0CD5-F01D-FCE5-A18132A1D0D8}"/>
              </a:ext>
            </a:extLst>
          </p:cNvPr>
          <p:cNvSpPr/>
          <p:nvPr/>
        </p:nvSpPr>
        <p:spPr>
          <a:xfrm rot="369013">
            <a:off x="3561788" y="2017790"/>
            <a:ext cx="926896" cy="50875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dirty="0"/>
          </a:p>
        </p:txBody>
      </p:sp>
      <p:grpSp>
        <p:nvGrpSpPr>
          <p:cNvPr id="8" name="Group 7">
            <a:extLst>
              <a:ext uri="{FF2B5EF4-FFF2-40B4-BE49-F238E27FC236}">
                <a16:creationId xmlns:a16="http://schemas.microsoft.com/office/drawing/2014/main" id="{12825D45-8946-8D00-D088-09331FC4ABF1}"/>
              </a:ext>
            </a:extLst>
          </p:cNvPr>
          <p:cNvGrpSpPr/>
          <p:nvPr/>
        </p:nvGrpSpPr>
        <p:grpSpPr>
          <a:xfrm>
            <a:off x="505514" y="4591965"/>
            <a:ext cx="3887887" cy="1584520"/>
            <a:chOff x="5028889" y="6545795"/>
            <a:chExt cx="1595287" cy="1584520"/>
          </a:xfrm>
        </p:grpSpPr>
        <p:grpSp>
          <p:nvGrpSpPr>
            <p:cNvPr id="10" name="Group 9">
              <a:extLst>
                <a:ext uri="{FF2B5EF4-FFF2-40B4-BE49-F238E27FC236}">
                  <a16:creationId xmlns:a16="http://schemas.microsoft.com/office/drawing/2014/main" id="{C763F1BF-FDF6-F16A-0386-65956FBE4805}"/>
                </a:ext>
              </a:extLst>
            </p:cNvPr>
            <p:cNvGrpSpPr/>
            <p:nvPr/>
          </p:nvGrpSpPr>
          <p:grpSpPr>
            <a:xfrm>
              <a:off x="5028889" y="6545795"/>
              <a:ext cx="1595287" cy="396130"/>
              <a:chOff x="1076334" y="5416740"/>
              <a:chExt cx="3415455" cy="392853"/>
            </a:xfrm>
          </p:grpSpPr>
          <p:cxnSp>
            <p:nvCxnSpPr>
              <p:cNvPr id="25" name="Straight Connector 24">
                <a:extLst>
                  <a:ext uri="{FF2B5EF4-FFF2-40B4-BE49-F238E27FC236}">
                    <a16:creationId xmlns:a16="http://schemas.microsoft.com/office/drawing/2014/main" id="{4A2E5BB9-165D-2FDB-B145-CEC97B8DB43A}"/>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7756A2-E5FF-C460-FA9F-F2E26E673D2C}"/>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DDED1DEA-D2C6-A02D-B594-08BF9F51194E}"/>
                </a:ext>
              </a:extLst>
            </p:cNvPr>
            <p:cNvGrpSpPr/>
            <p:nvPr/>
          </p:nvGrpSpPr>
          <p:grpSpPr>
            <a:xfrm>
              <a:off x="5028889" y="7338055"/>
              <a:ext cx="1595287" cy="792260"/>
              <a:chOff x="1076334" y="5023887"/>
              <a:chExt cx="3415455" cy="785706"/>
            </a:xfrm>
          </p:grpSpPr>
          <p:cxnSp>
            <p:nvCxnSpPr>
              <p:cNvPr id="14" name="Straight Connector 13">
                <a:extLst>
                  <a:ext uri="{FF2B5EF4-FFF2-40B4-BE49-F238E27FC236}">
                    <a16:creationId xmlns:a16="http://schemas.microsoft.com/office/drawing/2014/main" id="{F684C8B6-122F-2223-C00A-3B32ACE071C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55EC388-606F-8D1A-B250-E1887FA4B1D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5A8289-8B43-5B1B-16A4-19C20B6D48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88909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242AB-E9CB-FFF1-4061-337FCF3ED9A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9B65762-6767-8824-3728-CF3F14BAA3EA}"/>
              </a:ext>
            </a:extLst>
          </p:cNvPr>
          <p:cNvSpPr/>
          <p:nvPr/>
        </p:nvSpPr>
        <p:spPr>
          <a:xfrm flipH="1">
            <a:off x="343006" y="999124"/>
            <a:ext cx="3134661" cy="1169936"/>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Yapay Zeka Her Yolculuğu Şekillendiriyor: </a:t>
            </a:r>
            <a:r>
              <a:rPr lang="en-US" sz="2000" dirty="0">
                <a:solidFill>
                  <a:srgbClr val="262626"/>
                </a:solidFill>
                <a:cs typeface="Segoe UI Light" panose="020B0502040204020203" pitchFamily="34" charset="0"/>
              </a:rPr>
              <a:t>Rezervasyondan kalkışa kadar, iletişimi ve deneyimi zenginleştiriyor</a:t>
            </a:r>
          </a:p>
        </p:txBody>
      </p:sp>
      <p:sp>
        <p:nvSpPr>
          <p:cNvPr id="108" name="Rectangle 30">
            <a:extLst>
              <a:ext uri="{FF2B5EF4-FFF2-40B4-BE49-F238E27FC236}">
                <a16:creationId xmlns:a16="http://schemas.microsoft.com/office/drawing/2014/main" id="{9A05E7FB-CB93-7DB5-6A0E-AD2DF3509E70}"/>
              </a:ext>
            </a:extLst>
          </p:cNvPr>
          <p:cNvSpPr/>
          <p:nvPr/>
        </p:nvSpPr>
        <p:spPr>
          <a:xfrm flipH="1">
            <a:off x="344974" y="3073895"/>
            <a:ext cx="3656280" cy="1169936"/>
          </a:xfrm>
          <a:prstGeom prst="rect">
            <a:avLst/>
          </a:prstGeom>
        </p:spPr>
        <p:txBody>
          <a:bodyPr wrap="square">
            <a:spAutoFit/>
          </a:bodyPr>
          <a:lstStyle/>
          <a:p>
            <a:pPr>
              <a:lnSpc>
                <a:spcPts val="2100"/>
              </a:lnSpc>
            </a:pPr>
            <a:r>
              <a:rPr lang="tr-TR" sz="2000" b="1" noProof="1">
                <a:solidFill>
                  <a:srgbClr val="262626"/>
                </a:solidFill>
                <a:cs typeface="Segoe UI Light" panose="020B0502040204020203" pitchFamily="34" charset="0"/>
              </a:rPr>
              <a:t>Hassasiyet + Kişiselleştirme: </a:t>
            </a:r>
            <a:br>
              <a:rPr lang="tr-TR" sz="2000" noProof="1">
                <a:solidFill>
                  <a:srgbClr val="262626"/>
                </a:solidFill>
                <a:cs typeface="Segoe UI Light" panose="020B0502040204020203" pitchFamily="34" charset="0"/>
              </a:rPr>
            </a:br>
            <a:r>
              <a:rPr lang="tr-TR" sz="2000" noProof="1">
                <a:solidFill>
                  <a:srgbClr val="262626"/>
                </a:solidFill>
                <a:cs typeface="Segoe UI Light" panose="020B0502040204020203" pitchFamily="34" charset="0"/>
              </a:rPr>
              <a:t>Doluluk oranını tahmin eder, enerji kullanımını optimize eder, önerileri gerçek zamanlı olarak kişiselleştirir</a:t>
            </a:r>
          </a:p>
        </p:txBody>
      </p:sp>
      <p:sp>
        <p:nvSpPr>
          <p:cNvPr id="109" name="Rectangle 30">
            <a:extLst>
              <a:ext uri="{FF2B5EF4-FFF2-40B4-BE49-F238E27FC236}">
                <a16:creationId xmlns:a16="http://schemas.microsoft.com/office/drawing/2014/main" id="{6567F9FD-F133-BA96-2C3F-788DD2C8E3E3}"/>
              </a:ext>
            </a:extLst>
          </p:cNvPr>
          <p:cNvSpPr/>
          <p:nvPr/>
        </p:nvSpPr>
        <p:spPr>
          <a:xfrm flipH="1">
            <a:off x="343006" y="5593395"/>
            <a:ext cx="3805236" cy="1169936"/>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Empati Yerine Konamaz: </a:t>
            </a:r>
            <a:r>
              <a:rPr lang="en-US" sz="2000" dirty="0">
                <a:solidFill>
                  <a:srgbClr val="262626"/>
                </a:solidFill>
                <a:cs typeface="Segoe UI Light" panose="020B0502040204020203" pitchFamily="34" charset="0"/>
              </a:rPr>
              <a:t>Teknoloji verimlilik sağlar, ancak sıcaklık güven ve sadakat oluşturur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92BDBC3E-6A30-3411-4217-2A6D434003ED}"/>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D41CEB13-7140-3705-58C5-B2AF46B8528E}"/>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7F5F685B-0D8D-FB33-29C1-DBBE1ADB9622}"/>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2AF98AB3-A40C-E9AD-7A75-E8D104470012}"/>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9D4493BF-F497-8FD9-ACD7-77718792B341}"/>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42C9BFA0-D628-6F95-080B-EA95DE92BD76}"/>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D8BB2E9C-8EED-2866-F7A4-4E3A13A21E4E}"/>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970FACD4-756D-B3E1-DF7D-A36C97BD7A6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665C8F58-7449-6131-5E89-3F9A0BCF2F2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BC55063E-CE8E-ACA5-A8ED-7863EC53D429}"/>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1B483E38-BF89-4697-CD59-33A0DB32B145}"/>
              </a:ext>
            </a:extLst>
          </p:cNvPr>
          <p:cNvSpPr>
            <a:spLocks/>
          </p:cNvSpPr>
          <p:nvPr/>
        </p:nvSpPr>
        <p:spPr bwMode="auto">
          <a:xfrm>
            <a:off x="8284795" y="2394247"/>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B99696C-AD8D-02F3-0CFF-71E671602899}"/>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38DCE731-664B-82B0-571F-59FF2D2D62E9}"/>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9A17FEF-06AD-C2DA-C33A-68FD10DFA347}"/>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51B6A83-44D6-A3EC-2363-AD11D1F184D5}"/>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6799146F-7466-3359-394E-FBA1D60208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2C30669B-D574-DE21-8FE4-0EAB1B59C90C}"/>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15C69495-E392-5C7F-FF16-00DCCC41180F}"/>
              </a:ext>
            </a:extLst>
          </p:cNvPr>
          <p:cNvGrpSpPr/>
          <p:nvPr/>
        </p:nvGrpSpPr>
        <p:grpSpPr>
          <a:xfrm>
            <a:off x="8961518" y="421292"/>
            <a:ext cx="507781" cy="509758"/>
            <a:chOff x="8859766" y="3475927"/>
            <a:chExt cx="507781" cy="509758"/>
          </a:xfrm>
        </p:grpSpPr>
        <p:sp>
          <p:nvSpPr>
            <p:cNvPr id="17" name="Oval 30">
              <a:extLst>
                <a:ext uri="{FF2B5EF4-FFF2-40B4-BE49-F238E27FC236}">
                  <a16:creationId xmlns:a16="http://schemas.microsoft.com/office/drawing/2014/main" id="{196E6A7E-5C82-23DE-A9D5-4643A7A4226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160EDC09-2588-4D9C-073E-BBA8AB46054E}"/>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034BFE60-C8E5-98C5-0857-79EC41A4E27F}"/>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E357B6BD-D69C-95E8-B340-D8E4935DE1AD}"/>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53B3D564-FED8-0D05-4621-E292E2C653E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837EBD8-096B-5073-139F-C375910DE53B}"/>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AE8ABC8A-11B5-48F8-B68D-5AF38EB4939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DC7BD02-0D73-6E76-E93B-804839B1FD0B}"/>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AE13402-D5F8-8C14-84FA-5A2766929FEF}"/>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5D58B1B9-099C-CBDE-91B1-2E71FB3873FD}"/>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7D1F148E-9EAA-0DD3-F7EA-25943CC7BC32}"/>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B4A4D90-A7EA-7C3E-B54E-BEFCE4576EB4}"/>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12FE1F8-E3F8-81AA-75DB-2040634B2E0B}"/>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8AEAFDE8-6D75-B199-FBFD-6747073743DF}"/>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A923477B-CBD3-49BD-0ED8-71545120722A}"/>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EAC9492C-62B2-064F-F0CF-7C1820E472C2}"/>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B584100-C8B8-1A93-C840-E9B5429F2299}"/>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4CC5100-C1FD-A755-126A-E80ECCB124C3}"/>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9E1D7D9-995C-3ABC-A1B0-89A9D187057E}"/>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F2CA2296-2800-101E-246B-79328EE6FEC6}"/>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A6E4360A-6FE5-5E3E-9B59-76322316DB62}"/>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A04E1DDE-A8FF-701A-81FD-48303354229B}"/>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E1D14EFE-8E04-9796-0288-1F9281757BB1}"/>
              </a:ext>
            </a:extLst>
          </p:cNvPr>
          <p:cNvGrpSpPr/>
          <p:nvPr/>
        </p:nvGrpSpPr>
        <p:grpSpPr>
          <a:xfrm>
            <a:off x="8267025" y="223456"/>
            <a:ext cx="509758" cy="507781"/>
            <a:chOff x="8760971" y="1116818"/>
            <a:chExt cx="509758" cy="507781"/>
          </a:xfrm>
        </p:grpSpPr>
        <p:sp>
          <p:nvSpPr>
            <p:cNvPr id="18" name="Oval 31">
              <a:extLst>
                <a:ext uri="{FF2B5EF4-FFF2-40B4-BE49-F238E27FC236}">
                  <a16:creationId xmlns:a16="http://schemas.microsoft.com/office/drawing/2014/main" id="{AEBC0D60-E3E6-A13D-A6EF-D2B5E0BC277D}"/>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EF609279-3877-868E-8E95-25EDEEEBC5BF}"/>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01932B1C-B6F8-0EEF-E5F0-C39291CA7D39}"/>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20E16F15-8964-788D-68FE-46171FC474D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EC4FC3F7-3A0A-BF73-BCE4-4C84FACAE95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E140FDF-A027-09FF-1BC1-3E179BBCB689}"/>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7AC5F69C-8773-0961-18C3-5AB70121F0B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927B7CBE-D016-7124-0D65-D8ACB04C46D1}"/>
              </a:ext>
            </a:extLst>
          </p:cNvPr>
          <p:cNvGrpSpPr/>
          <p:nvPr/>
        </p:nvGrpSpPr>
        <p:grpSpPr>
          <a:xfrm>
            <a:off x="2994636" y="4258343"/>
            <a:ext cx="509758" cy="507781"/>
            <a:chOff x="3368999" y="3590525"/>
            <a:chExt cx="509758" cy="507781"/>
          </a:xfrm>
        </p:grpSpPr>
        <p:sp>
          <p:nvSpPr>
            <p:cNvPr id="19" name="Oval 32">
              <a:extLst>
                <a:ext uri="{FF2B5EF4-FFF2-40B4-BE49-F238E27FC236}">
                  <a16:creationId xmlns:a16="http://schemas.microsoft.com/office/drawing/2014/main" id="{2E42BC1F-56D0-DA9D-80A4-30A7097EB7C8}"/>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4E52876A-F1EC-3A46-9556-F68756719424}"/>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74F6C67-F1EB-D386-8286-CBAEBE2CA9CB}"/>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5EF0FE6-4A83-38E5-910E-97526454E7B9}"/>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6F55080-3A92-EAE8-C429-159AA80FD5E2}"/>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4675E82-B1A6-8F00-0B9B-7DE8E846D72E}"/>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FB43477A-1241-ED35-9E44-6FF36DEE701C}"/>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EAC12B0D-D747-D5D4-54AE-141ACF1EE363}"/>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59B56708-627D-76CC-8F05-C8D97B123AE6}"/>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E60B7202-CD48-7DA3-AB2C-E623926FD91B}"/>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3EF0256C-00D5-73D3-CC2B-0213CC62C0C8}"/>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6015F340-3066-44D3-002F-E8B38AE1438F}"/>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BDF28B9E-50F7-F422-ABC9-4005D9845B38}"/>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515D26A1-BD14-D278-4A5F-05F50E4FB14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34B8617B-E6A4-D5B9-FCEC-44975B4355A3}"/>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8030CDD5-0399-D79B-E945-B8005DAA61DD}"/>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CE89C4CF-B6F4-483B-5B51-00568FBE7F72}"/>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761093C-B1CD-4F6E-DAD1-F572B53286D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2D87181-024D-EDF3-A7DA-D005AC4B6933}"/>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7FB68B9B-31DA-30D3-F95A-F33C4247849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95C44AB-DD11-6763-E44F-B9DE596BFFFC}"/>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2202BEBE-7A7C-3185-EA54-D9CA97EFE72B}"/>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4F26000-B0A5-B97A-43F7-D915FCFD3ED8}"/>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1B0A2993-C3C2-40FA-7B64-A6A30D10A48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BE18BC30-411D-A0D6-10CA-1AF8A54FDC6E}"/>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4ECB50CF-D6BC-78AA-F9D6-3499A16BCEF7}"/>
              </a:ext>
            </a:extLst>
          </p:cNvPr>
          <p:cNvSpPr>
            <a:spLocks/>
          </p:cNvSpPr>
          <p:nvPr/>
        </p:nvSpPr>
        <p:spPr bwMode="auto">
          <a:xfrm>
            <a:off x="8587096" y="2550333"/>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7EF785DF-DE1B-DA9C-C176-2E92B490BD26}"/>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B7A11387-45C9-9CF3-63D2-93C883B5D1D0}"/>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DF627F78-D97E-0FC6-1DBE-A865484485A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A8E79D9E-48F6-45FD-D279-A688C64C825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F36EC9A-BAFA-7496-BA84-E6AB20B1F7E9}"/>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0147144-E32D-B2BC-FCD7-54B856DD3EDD}"/>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012450BE-D4B5-7782-8215-9D88980618D6}"/>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98CAC46-FEA4-C623-8DE9-F225F1E7930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CCE5142-442B-B5BE-D8A9-D66A90217EC9}"/>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3D7C5DBD-93D8-943A-9084-A58125E7C63A}"/>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6F7C15C-CFB3-1A1E-6E81-875D67F2F129}"/>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4ECDFD6-E9A4-7026-67A1-6D825258FE28}"/>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096417E5-62AF-7304-3634-7FB54AE573B2}"/>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C0C78FAE-B679-D26F-1EB8-BE06454B55E2}"/>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2CA04905-1A88-CB12-1EA3-30BB3FF74C22}"/>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8E62793F-AF20-3888-168F-6103A8C4444F}"/>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D744295E-8523-3434-E60C-175446A44389}"/>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1150EA98-1E74-7453-3BA6-5298A345903A}"/>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D5C69A75-5C90-F365-8935-64FCDB74E803}"/>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915C6159-01EF-A04C-EB2F-06ED6C6813FE}"/>
              </a:ext>
            </a:extLst>
          </p:cNvPr>
          <p:cNvGrpSpPr/>
          <p:nvPr/>
        </p:nvGrpSpPr>
        <p:grpSpPr>
          <a:xfrm>
            <a:off x="6692049" y="350204"/>
            <a:ext cx="377378" cy="375403"/>
            <a:chOff x="8174160" y="1806372"/>
            <a:chExt cx="377378" cy="375403"/>
          </a:xfrm>
        </p:grpSpPr>
        <p:sp>
          <p:nvSpPr>
            <p:cNvPr id="20" name="Oval 33">
              <a:extLst>
                <a:ext uri="{FF2B5EF4-FFF2-40B4-BE49-F238E27FC236}">
                  <a16:creationId xmlns:a16="http://schemas.microsoft.com/office/drawing/2014/main" id="{9D898BA6-0DD6-F7F4-17C0-2EF5ED074FA7}"/>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161DCE8-CC04-415C-CFD1-FD9455E6B804}"/>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0128CD08-9AA7-D8B9-967E-587BECFB5CC9}"/>
              </a:ext>
            </a:extLst>
          </p:cNvPr>
          <p:cNvGrpSpPr/>
          <p:nvPr/>
        </p:nvGrpSpPr>
        <p:grpSpPr>
          <a:xfrm>
            <a:off x="4807387" y="4855038"/>
            <a:ext cx="1576694" cy="2002962"/>
            <a:chOff x="5111659" y="4855036"/>
            <a:chExt cx="2414432" cy="3910120"/>
          </a:xfrm>
        </p:grpSpPr>
        <p:sp>
          <p:nvSpPr>
            <p:cNvPr id="97" name="Freeform 101">
              <a:extLst>
                <a:ext uri="{FF2B5EF4-FFF2-40B4-BE49-F238E27FC236}">
                  <a16:creationId xmlns:a16="http://schemas.microsoft.com/office/drawing/2014/main" id="{F856A633-DD0C-201A-032C-BB023CDC6129}"/>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4BFBDBBD-42C2-FB9F-700C-EB2083C02C88}"/>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37E1D59E-9819-4814-5FF1-FA103E4C368C}"/>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AB85571-3ED9-6B35-6C17-C2FB82E7E37D}"/>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33AA1BEB-7A1D-580E-AFBA-567094306774}"/>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00C50660-3199-BBCF-BB5A-540EF1B87B4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D2782928-95C1-25C1-E1A4-3AFB3EDDB192}"/>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106A85AC-5BC8-D504-B9D0-4F5ACFB3B01F}"/>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45C700D-A36E-2FA2-2982-2137B781E8B8}"/>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8939D090-B36C-A431-A739-A03A261C0EF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429C2385-C6C6-BC8D-3FEF-B59B9D330D1E}"/>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0EFB8983-96F1-77C0-5974-EB3B92D14C66}"/>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49049D22-8375-F718-9BAC-2A355D04F1EC}"/>
                </a:ext>
              </a:extLst>
            </p:cNvPr>
            <p:cNvSpPr txBox="1"/>
            <p:nvPr/>
          </p:nvSpPr>
          <p:spPr>
            <a:xfrm>
              <a:off x="5535302" y="5227736"/>
              <a:ext cx="1830420" cy="1431982"/>
            </a:xfrm>
            <a:prstGeom prst="rect">
              <a:avLst/>
            </a:prstGeom>
            <a:noFill/>
          </p:spPr>
          <p:txBody>
            <a:bodyPr wrap="square">
              <a:spAutoFit/>
            </a:bodyPr>
            <a:lstStyle/>
            <a:p>
              <a:pPr algn="ctr">
                <a:lnSpc>
                  <a:spcPts val="2480"/>
                </a:lnSpc>
              </a:pPr>
              <a:r>
                <a:rPr lang="tr-TR" sz="2200" b="1" noProof="1">
                  <a:solidFill>
                    <a:srgbClr val="0289AE"/>
                  </a:solidFill>
                </a:rPr>
                <a:t>Önemli Noktalar</a:t>
              </a:r>
            </a:p>
          </p:txBody>
        </p:sp>
      </p:grpSp>
      <p:grpSp>
        <p:nvGrpSpPr>
          <p:cNvPr id="127" name="Group 126">
            <a:extLst>
              <a:ext uri="{FF2B5EF4-FFF2-40B4-BE49-F238E27FC236}">
                <a16:creationId xmlns:a16="http://schemas.microsoft.com/office/drawing/2014/main" id="{DBF82464-CCD4-7DFB-BEC5-8E25B616B6B2}"/>
              </a:ext>
            </a:extLst>
          </p:cNvPr>
          <p:cNvGrpSpPr/>
          <p:nvPr/>
        </p:nvGrpSpPr>
        <p:grpSpPr>
          <a:xfrm>
            <a:off x="0" y="300633"/>
            <a:ext cx="1448894" cy="883507"/>
            <a:chOff x="0" y="582317"/>
            <a:chExt cx="1448894" cy="883507"/>
          </a:xfrm>
        </p:grpSpPr>
        <p:cxnSp>
          <p:nvCxnSpPr>
            <p:cNvPr id="120" name="Straight Connector 33">
              <a:extLst>
                <a:ext uri="{FF2B5EF4-FFF2-40B4-BE49-F238E27FC236}">
                  <a16:creationId xmlns:a16="http://schemas.microsoft.com/office/drawing/2014/main" id="{8159D49B-2509-6607-39B9-BA4992B24FDA}"/>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5E0979A2-56F3-317D-5A44-7A83C04E3829}"/>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0983945C-6939-F415-D013-431EB8DDFEA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C31BB01-165C-E149-78E9-5AD518BDC34B}"/>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B2152E74-197D-2FFD-596D-23D2F0B1DC13}"/>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98D36EEB-699C-4B79-983D-0F425AD1088B}"/>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30248A1D-E1FB-766A-11AD-4DBED2838A44}"/>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1558966C-59CC-96AF-163D-83CBD9754B3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45ECF848-C010-1BAC-720F-E428F472A1B3}"/>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232B6390-F40C-399B-FA16-946A8E33D9DB}"/>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58E2E2C5-B5C2-0F70-B5F7-314F655173F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EC5B04DD-F91D-73D9-9FBC-600F68BA3A57}"/>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53537B4-8454-1E8F-3FFB-5BC86C0E9C22}"/>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668C9553-6D0C-1A50-74EA-5C4D30E05558}"/>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E10A7D1-512D-574D-C7AE-3A976A1B00CC}"/>
              </a:ext>
            </a:extLst>
          </p:cNvPr>
          <p:cNvSpPr/>
          <p:nvPr/>
        </p:nvSpPr>
        <p:spPr>
          <a:xfrm flipH="1">
            <a:off x="8395448" y="875583"/>
            <a:ext cx="3661005" cy="1439240"/>
          </a:xfrm>
          <a:prstGeom prst="rect">
            <a:avLst/>
          </a:prstGeom>
        </p:spPr>
        <p:txBody>
          <a:bodyPr wrap="square">
            <a:spAutoFit/>
          </a:bodyPr>
          <a:lstStyle/>
          <a:p>
            <a:pPr algn="r">
              <a:lnSpc>
                <a:spcPts val="2100"/>
              </a:lnSpc>
            </a:pPr>
            <a:r>
              <a:rPr lang="en-US" sz="2000" b="1" dirty="0">
                <a:solidFill>
                  <a:srgbClr val="262626"/>
                </a:solidFill>
                <a:cs typeface="Segoe UI Light" panose="020B0502040204020203" pitchFamily="34" charset="0"/>
              </a:rPr>
              <a:t>Ortaklık </a:t>
            </a:r>
          </a:p>
          <a:p>
            <a:pPr algn="r">
              <a:lnSpc>
                <a:spcPts val="2100"/>
              </a:lnSpc>
            </a:pPr>
            <a:r>
              <a:rPr lang="en-US" sz="2000" b="1" dirty="0">
                <a:solidFill>
                  <a:srgbClr val="262626"/>
                </a:solidFill>
                <a:cs typeface="Segoe UI Light" panose="020B0502040204020203" pitchFamily="34" charset="0"/>
              </a:rPr>
              <a:t>Mükemmelliği Sağlar:</a:t>
            </a:r>
          </a:p>
          <a:p>
            <a:pPr algn="r">
              <a:lnSpc>
                <a:spcPts val="2100"/>
              </a:lnSpc>
            </a:pPr>
            <a:r>
              <a:rPr lang="en-US" sz="2000" dirty="0">
                <a:solidFill>
                  <a:srgbClr val="262626"/>
                </a:solidFill>
                <a:cs typeface="Segoe UI Light" panose="020B0502040204020203" pitchFamily="34" charset="0"/>
              </a:rPr>
              <a:t>Teknoloji + Personel = Hem akıllı hem de samimi hissettiren konukseverlik</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A50FA4AE-7B5A-2AA3-E171-1504CD5B75C1}"/>
              </a:ext>
            </a:extLst>
          </p:cNvPr>
          <p:cNvGrpSpPr/>
          <p:nvPr/>
        </p:nvGrpSpPr>
        <p:grpSpPr>
          <a:xfrm>
            <a:off x="10716603" y="208183"/>
            <a:ext cx="1501995" cy="883506"/>
            <a:chOff x="708799" y="582319"/>
            <a:chExt cx="1501995" cy="883506"/>
          </a:xfrm>
        </p:grpSpPr>
        <p:cxnSp>
          <p:nvCxnSpPr>
            <p:cNvPr id="153" name="Straight Connector 33">
              <a:extLst>
                <a:ext uri="{FF2B5EF4-FFF2-40B4-BE49-F238E27FC236}">
                  <a16:creationId xmlns:a16="http://schemas.microsoft.com/office/drawing/2014/main" id="{04C1F66E-447B-9126-925F-60EE3256DBF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DC0E8EEF-C8CC-E772-5F06-AEC282F14CF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9D9731A-252C-4E88-F851-DF4E14479151}"/>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3B497279-F36A-879C-8B62-A8D91F6C8127}"/>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258351E6-3465-4A12-36E9-CBEEE3D35BDD}"/>
              </a:ext>
            </a:extLst>
          </p:cNvPr>
          <p:cNvSpPr txBox="1"/>
          <p:nvPr/>
        </p:nvSpPr>
        <p:spPr>
          <a:xfrm>
            <a:off x="7689201" y="5458743"/>
            <a:ext cx="4187763" cy="1439240"/>
          </a:xfrm>
          <a:prstGeom prst="rect">
            <a:avLst/>
          </a:prstGeom>
          <a:noFill/>
        </p:spPr>
        <p:txBody>
          <a:bodyPr wrap="square">
            <a:spAutoFit/>
          </a:bodyPr>
          <a:lstStyle/>
          <a:p>
            <a:pPr>
              <a:lnSpc>
                <a:spcPts val="2100"/>
              </a:lnSpc>
            </a:pPr>
            <a:r>
              <a:rPr lang="tr-TR" b="1" noProof="1">
                <a:solidFill>
                  <a:srgbClr val="62A844"/>
                </a:solidFill>
              </a:rPr>
              <a:t>Ecosmart Görüşü:</a:t>
            </a:r>
            <a:br>
              <a:rPr lang="tr-TR" b="1" noProof="1">
                <a:solidFill>
                  <a:srgbClr val="62A844"/>
                </a:solidFill>
              </a:rPr>
            </a:br>
            <a:r>
              <a:rPr lang="tr-TR" i="1" noProof="1">
                <a:solidFill>
                  <a:srgbClr val="000000"/>
                </a:solidFill>
              </a:rPr>
              <a:t>Teknoloji ve insanlar ortak olarak; verimliliği kapsayıcılık, sürdürülebilirlik ve Avrupa'nın bakım değerleriyle birleştirir.</a:t>
            </a:r>
          </a:p>
          <a:p>
            <a:pPr algn="r">
              <a:lnSpc>
                <a:spcPts val="2100"/>
              </a:lnSpc>
            </a:pPr>
            <a:endParaRPr lang="en-US" sz="2000" dirty="0">
              <a:solidFill>
                <a:srgbClr val="62A844"/>
              </a:solidFill>
            </a:endParaRPr>
          </a:p>
        </p:txBody>
      </p:sp>
      <p:grpSp>
        <p:nvGrpSpPr>
          <p:cNvPr id="114" name="Group 113">
            <a:extLst>
              <a:ext uri="{FF2B5EF4-FFF2-40B4-BE49-F238E27FC236}">
                <a16:creationId xmlns:a16="http://schemas.microsoft.com/office/drawing/2014/main" id="{ED208256-E380-4EE4-28EB-522B92878E1A}"/>
              </a:ext>
            </a:extLst>
          </p:cNvPr>
          <p:cNvGrpSpPr/>
          <p:nvPr/>
        </p:nvGrpSpPr>
        <p:grpSpPr>
          <a:xfrm>
            <a:off x="10665286" y="2434672"/>
            <a:ext cx="1501995" cy="883506"/>
            <a:chOff x="708799" y="582319"/>
            <a:chExt cx="1501995" cy="883506"/>
          </a:xfrm>
          <a:solidFill>
            <a:srgbClr val="62A844"/>
          </a:solidFill>
        </p:grpSpPr>
        <p:cxnSp>
          <p:nvCxnSpPr>
            <p:cNvPr id="115" name="Straight Connector 33">
              <a:extLst>
                <a:ext uri="{FF2B5EF4-FFF2-40B4-BE49-F238E27FC236}">
                  <a16:creationId xmlns:a16="http://schemas.microsoft.com/office/drawing/2014/main" id="{7A55EF58-C8BF-D44F-8F4D-EFB41EE3AFA3}"/>
                </a:ext>
              </a:extLst>
            </p:cNvPr>
            <p:cNvCxnSpPr>
              <a:cxnSpLocks/>
            </p:cNvCxnSpPr>
            <p:nvPr/>
          </p:nvCxnSpPr>
          <p:spPr>
            <a:xfrm flipH="1">
              <a:off x="1320800" y="951782"/>
              <a:ext cx="889994" cy="0"/>
            </a:xfrm>
            <a:prstGeom prst="line">
              <a:avLst/>
            </a:prstGeom>
            <a:grpFill/>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7BF21BF7-ED7A-AD49-D445-343F3810F708}"/>
                </a:ext>
              </a:extLst>
            </p:cNvPr>
            <p:cNvGrpSpPr/>
            <p:nvPr/>
          </p:nvGrpSpPr>
          <p:grpSpPr>
            <a:xfrm>
              <a:off x="708799" y="582319"/>
              <a:ext cx="740095" cy="883506"/>
              <a:chOff x="4051865" y="5165558"/>
              <a:chExt cx="946855" cy="1130329"/>
            </a:xfrm>
            <a:grpFill/>
          </p:grpSpPr>
          <p:sp>
            <p:nvSpPr>
              <p:cNvPr id="118" name="Oval 16">
                <a:extLst>
                  <a:ext uri="{FF2B5EF4-FFF2-40B4-BE49-F238E27FC236}">
                    <a16:creationId xmlns:a16="http://schemas.microsoft.com/office/drawing/2014/main" id="{2DB84191-AFDC-8856-5B7A-F45C88A1F75D}"/>
                  </a:ext>
                </a:extLst>
              </p:cNvPr>
              <p:cNvSpPr/>
              <p:nvPr/>
            </p:nvSpPr>
            <p:spPr>
              <a:xfrm>
                <a:off x="4051865" y="5165558"/>
                <a:ext cx="946855" cy="868299"/>
              </a:xfrm>
              <a:prstGeom prst="ellipse">
                <a:avLst/>
              </a:prstGeom>
              <a:grp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8346B039-72C4-3364-12B3-B4DFA959E037}"/>
                  </a:ext>
                </a:extLst>
              </p:cNvPr>
              <p:cNvSpPr txBox="1"/>
              <p:nvPr/>
            </p:nvSpPr>
            <p:spPr bwMode="auto">
              <a:xfrm>
                <a:off x="4066676" y="5206811"/>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126" name="Rectangle 30">
            <a:extLst>
              <a:ext uri="{FF2B5EF4-FFF2-40B4-BE49-F238E27FC236}">
                <a16:creationId xmlns:a16="http://schemas.microsoft.com/office/drawing/2014/main" id="{909E1533-91DD-28F3-B354-8FCEAF853C4F}"/>
              </a:ext>
            </a:extLst>
          </p:cNvPr>
          <p:cNvSpPr/>
          <p:nvPr/>
        </p:nvSpPr>
        <p:spPr>
          <a:xfrm flipH="1">
            <a:off x="8664157" y="3540143"/>
            <a:ext cx="3282420" cy="2247154"/>
          </a:xfrm>
          <a:prstGeom prst="rect">
            <a:avLst/>
          </a:prstGeom>
        </p:spPr>
        <p:txBody>
          <a:bodyPr wrap="square">
            <a:spAutoFit/>
          </a:bodyPr>
          <a:lstStyle/>
          <a:p>
            <a:pPr>
              <a:lnSpc>
                <a:spcPts val="2100"/>
              </a:lnSpc>
            </a:pPr>
            <a:r>
              <a:rPr lang="tr-TR" sz="1600" b="1" noProof="1">
                <a:solidFill>
                  <a:srgbClr val="262626"/>
                </a:solidFill>
                <a:cs typeface="Segoe UI Light" panose="020B0502040204020203" pitchFamily="34" charset="0"/>
              </a:rPr>
              <a:t>Başarı Ölçütü:</a:t>
            </a:r>
            <a:br>
              <a:rPr lang="tr-TR" sz="1600" b="1" noProof="1">
                <a:solidFill>
                  <a:srgbClr val="262626"/>
                </a:solidFill>
                <a:cs typeface="Segoe UI Light" panose="020B0502040204020203" pitchFamily="34" charset="0"/>
              </a:rPr>
            </a:br>
            <a:r>
              <a:rPr lang="tr-TR" sz="1600" noProof="1">
                <a:solidFill>
                  <a:srgbClr val="262626"/>
                </a:solidFill>
                <a:cs typeface="Segoe UI Light" panose="020B0502040204020203" pitchFamily="34" charset="0"/>
              </a:rPr>
              <a:t>Dijital araçları ile Samimi kişilerarası özen arasında denge kuran oteller şunları başarır:</a:t>
            </a:r>
            <a:br>
              <a:rPr lang="tr-TR" sz="1600" noProof="1">
                <a:solidFill>
                  <a:srgbClr val="262626"/>
                </a:solidFill>
                <a:cs typeface="Segoe UI Light" panose="020B0502040204020203" pitchFamily="34" charset="0"/>
              </a:rPr>
            </a:br>
            <a:r>
              <a:rPr lang="tr-TR" sz="1600" noProof="1">
                <a:solidFill>
                  <a:srgbClr val="62A844"/>
                </a:solidFill>
                <a:cs typeface="Segoe UI Light" panose="020B0502040204020203" pitchFamily="34" charset="0"/>
              </a:rPr>
              <a:t>• </a:t>
            </a:r>
            <a:r>
              <a:rPr lang="tr-TR" sz="1600" noProof="1">
                <a:solidFill>
                  <a:srgbClr val="262626"/>
                </a:solidFill>
                <a:cs typeface="Segoe UI Light" panose="020B0502040204020203" pitchFamily="34" charset="0"/>
              </a:rPr>
              <a:t>Daha yüksek misafir memnuniyeti </a:t>
            </a:r>
          </a:p>
          <a:p>
            <a:pPr>
              <a:lnSpc>
                <a:spcPts val="2100"/>
              </a:lnSpc>
            </a:pPr>
            <a:r>
              <a:rPr lang="tr-TR" sz="1600" noProof="1">
                <a:solidFill>
                  <a:srgbClr val="62A844"/>
                </a:solidFill>
                <a:cs typeface="Segoe UI Light" panose="020B0502040204020203" pitchFamily="34" charset="0"/>
              </a:rPr>
              <a:t>• </a:t>
            </a:r>
            <a:r>
              <a:rPr lang="tr-TR" sz="1600" noProof="1">
                <a:solidFill>
                  <a:srgbClr val="262626"/>
                </a:solidFill>
                <a:cs typeface="Segoe UI Light" panose="020B0502040204020203" pitchFamily="34" charset="0"/>
              </a:rPr>
              <a:t>Daha güçlü sadakat </a:t>
            </a:r>
            <a:r>
              <a:rPr lang="tr-TR" sz="1600" noProof="1">
                <a:solidFill>
                  <a:srgbClr val="62A844"/>
                </a:solidFill>
                <a:cs typeface="Segoe UI Light" panose="020B0502040204020203" pitchFamily="34" charset="0"/>
              </a:rPr>
              <a:t>• </a:t>
            </a:r>
            <a:r>
              <a:rPr lang="tr-TR" sz="1600" noProof="1">
                <a:solidFill>
                  <a:srgbClr val="262626"/>
                </a:solidFill>
                <a:cs typeface="Segoe UI Light" panose="020B0502040204020203" pitchFamily="34" charset="0"/>
              </a:rPr>
              <a:t>Daha iyi personel refahı</a:t>
            </a:r>
          </a:p>
          <a:p>
            <a:pPr algn="r">
              <a:lnSpc>
                <a:spcPts val="2100"/>
              </a:lnSpc>
            </a:pPr>
            <a:endParaRPr lang="en-US" sz="2000" dirty="0">
              <a:solidFill>
                <a:srgbClr val="262626"/>
              </a:solidFill>
              <a:cs typeface="Segoe UI Light" panose="020B0502040204020203" pitchFamily="34" charset="0"/>
            </a:endParaRPr>
          </a:p>
        </p:txBody>
      </p:sp>
    </p:spTree>
    <p:extLst>
      <p:ext uri="{BB962C8B-B14F-4D97-AF65-F5344CB8AC3E}">
        <p14:creationId xmlns:p14="http://schemas.microsoft.com/office/powerpoint/2010/main" val="2149838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08D7C-C5C0-D41B-1EE8-F3A3FDB1DB5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F557CB4-BE2F-7BB3-2E02-7C5CFFE85942}"/>
              </a:ext>
            </a:extLst>
          </p:cNvPr>
          <p:cNvSpPr txBox="1">
            <a:spLocks/>
          </p:cNvSpPr>
          <p:nvPr/>
        </p:nvSpPr>
        <p:spPr>
          <a:xfrm>
            <a:off x="111176" y="242962"/>
            <a:ext cx="66182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Daha Fazla Okuma: Yapay Zeka ve Konuk Memnuniyeti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2C22E5EC-4DCA-61E9-FAED-971C281FB18A}"/>
              </a:ext>
            </a:extLst>
          </p:cNvPr>
          <p:cNvCxnSpPr>
            <a:cxnSpLocks/>
          </p:cNvCxnSpPr>
          <p:nvPr/>
        </p:nvCxnSpPr>
        <p:spPr>
          <a:xfrm>
            <a:off x="0" y="135840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00D69DA-06EF-8F41-5B26-585C46571DA4}"/>
              </a:ext>
            </a:extLst>
          </p:cNvPr>
          <p:cNvSpPr/>
          <p:nvPr/>
        </p:nvSpPr>
        <p:spPr>
          <a:xfrm flipH="1">
            <a:off x="269318" y="1503688"/>
            <a:ext cx="6202733" cy="4932709"/>
          </a:xfrm>
          <a:prstGeom prst="rect">
            <a:avLst/>
          </a:prstGeom>
        </p:spPr>
        <p:txBody>
          <a:bodyPr wrap="square">
            <a:spAutoFit/>
          </a:bodyPr>
          <a:lstStyle/>
          <a:p>
            <a:pPr lvl="0">
              <a:lnSpc>
                <a:spcPts val="2100"/>
              </a:lnSpc>
              <a:defRPr/>
            </a:pPr>
            <a:r>
              <a:rPr lang="tr-TR" sz="2200" b="1" i="1" kern="0" noProof="1">
                <a:solidFill>
                  <a:srgbClr val="0289AE"/>
                </a:solidFill>
                <a:cs typeface="Times New Roman" panose="02020603050405020304" pitchFamily="18" charset="0"/>
              </a:rPr>
              <a:t>Makivić, R. (2024). Kişiye Özel Hizmetler Aracılığıyla Yapay Zekanın Otel Misafir Memnuniyeti Üzerindeki Etkisi. Information (MDPI), 15(11), 700.</a:t>
            </a:r>
          </a:p>
          <a:p>
            <a:pPr lvl="0">
              <a:lnSpc>
                <a:spcPts val="2100"/>
              </a:lnSpc>
              <a:defRPr/>
            </a:pPr>
            <a:br>
              <a:rPr lang="tr-TR" sz="2000" b="1" i="1" kern="0" noProof="1">
                <a:solidFill>
                  <a:srgbClr val="000000"/>
                </a:solidFill>
                <a:cs typeface="Times New Roman" panose="02020603050405020304" pitchFamily="18" charset="0"/>
              </a:rPr>
            </a:br>
            <a:endParaRPr lang="tr-TR" sz="2000" b="1" i="1" kern="0" noProof="1">
              <a:solidFill>
                <a:srgbClr val="000000"/>
              </a:solidFill>
              <a:cs typeface="Times New Roman" panose="02020603050405020304" pitchFamily="18" charset="0"/>
            </a:endParaRPr>
          </a:p>
          <a:p>
            <a:pPr>
              <a:lnSpc>
                <a:spcPts val="2100"/>
              </a:lnSpc>
              <a:defRPr/>
            </a:pPr>
            <a:r>
              <a:rPr lang="tr-TR" sz="2000" b="1" i="1" kern="0" noProof="1">
                <a:solidFill>
                  <a:srgbClr val="000000"/>
                </a:solidFill>
                <a:cs typeface="Times New Roman" panose="02020603050405020304" pitchFamily="18" charset="0"/>
              </a:rPr>
              <a:t> </a:t>
            </a:r>
            <a:r>
              <a:rPr lang="tr-TR" sz="2000" b="1" i="1" u="sng" noProof="1">
                <a:solidFill>
                  <a:srgbClr val="000000"/>
                </a:solidFill>
                <a:cs typeface="Times New Roman" panose="02020603050405020304" pitchFamily="18" charset="0"/>
              </a:rPr>
              <a:t>https://www.mdpi.com/2078-2489/15/11/700</a:t>
            </a:r>
            <a:endParaRPr lang="tr-TR" sz="2000" b="1" i="1" kern="0" noProof="1">
              <a:solidFill>
                <a:srgbClr val="000000"/>
              </a:solidFill>
              <a:cs typeface="Times New Roman" panose="02020603050405020304" pitchFamily="18" charset="0"/>
            </a:endParaRPr>
          </a:p>
          <a:p>
            <a:pPr lvl="0">
              <a:lnSpc>
                <a:spcPts val="2100"/>
              </a:lnSpc>
              <a:defRPr/>
            </a:pPr>
            <a:endParaRPr lang="tr-TR" sz="2000" kern="0" noProof="1">
              <a:solidFill>
                <a:srgbClr val="000000"/>
              </a:solidFill>
              <a:cs typeface="Times New Roman" panose="02020603050405020304" pitchFamily="18" charset="0"/>
            </a:endParaRPr>
          </a:p>
          <a:p>
            <a:pPr lvl="0">
              <a:lnSpc>
                <a:spcPts val="2100"/>
              </a:lnSpc>
              <a:defRPr/>
            </a:pPr>
            <a:r>
              <a:rPr lang="tr-TR" sz="2000" kern="0" noProof="1">
                <a:solidFill>
                  <a:srgbClr val="000000"/>
                </a:solidFill>
                <a:cs typeface="Times New Roman" panose="02020603050405020304" pitchFamily="18" charset="0"/>
              </a:rPr>
              <a:t>Bu Avrupa araştırması, yapay zekanın kişiselleştirilmiş hizmetler yoluyla misafir memnuniyetini nasıl artırdığını incelemektedir. Sırbistan ve Macaristan'daki otellerden elde edilen verilere dayanarak, güven, veri güvenliği ve kullanıcı deneyiminin misafirlerin yapay zeka araçlarına ilişkin algılarını nasıl şekillendirdiğini analiz etmektedir. Araştırma, kişiselleştirilmiş öneriler ve tahmine dayalı sistemlerin şeffaf, etik ve insan empatisiyle desteklendiğinde konforu ve sadakati artırabileceği sonucuna varmıştır.</a:t>
            </a:r>
          </a:p>
          <a:p>
            <a:pPr lvl="0">
              <a:lnSpc>
                <a:spcPts val="2100"/>
              </a:lnSpc>
              <a:defRPr/>
            </a:pPr>
            <a:endParaRPr lang="en-GB" sz="2000" kern="0" dirty="0">
              <a:solidFill>
                <a:srgbClr val="000000"/>
              </a:solidFill>
              <a:cs typeface="Times New Roman" panose="02020603050405020304" pitchFamily="18" charset="0"/>
            </a:endParaRPr>
          </a:p>
        </p:txBody>
      </p:sp>
      <p:pic>
        <p:nvPicPr>
          <p:cNvPr id="8" name="Graphic 7">
            <a:extLst>
              <a:ext uri="{FF2B5EF4-FFF2-40B4-BE49-F238E27FC236}">
                <a16:creationId xmlns:a16="http://schemas.microsoft.com/office/drawing/2014/main" id="{1673D7AE-CDAF-9723-2AC6-2E39F4F658B4}"/>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4388D411-6771-3F03-435A-85DD8DE89BE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49279" y="1358400"/>
            <a:ext cx="6347083" cy="4885527"/>
          </a:xfrm>
          <a:prstGeom prst="rect">
            <a:avLst/>
          </a:prstGeom>
        </p:spPr>
      </p:pic>
      <p:pic>
        <p:nvPicPr>
          <p:cNvPr id="5" name="Picture 4">
            <a:hlinkClick r:id="rId5"/>
            <a:extLst>
              <a:ext uri="{FF2B5EF4-FFF2-40B4-BE49-F238E27FC236}">
                <a16:creationId xmlns:a16="http://schemas.microsoft.com/office/drawing/2014/main" id="{E1BF6B21-6B2E-B5FD-42A9-68CCC4B8DF84}"/>
              </a:ext>
            </a:extLst>
          </p:cNvPr>
          <p:cNvPicPr>
            <a:picLocks noChangeAspect="1"/>
          </p:cNvPicPr>
          <p:nvPr/>
        </p:nvPicPr>
        <p:blipFill>
          <a:blip r:embed="rId6" cstate="email">
            <a:extLst>
              <a:ext uri="{28A0092B-C50C-407E-A947-70E740481C1C}">
                <a14:useLocalDpi xmlns:a14="http://schemas.microsoft.com/office/drawing/2010/main"/>
              </a:ext>
            </a:extLst>
          </a:blip>
          <a:srcRect l="2034" b="41915"/>
          <a:stretch>
            <a:fillRect/>
          </a:stretch>
        </p:blipFill>
        <p:spPr>
          <a:xfrm>
            <a:off x="7446134" y="1747581"/>
            <a:ext cx="4734715" cy="3687804"/>
          </a:xfrm>
          <a:prstGeom prst="rect">
            <a:avLst/>
          </a:prstGeom>
        </p:spPr>
      </p:pic>
      <p:grpSp>
        <p:nvGrpSpPr>
          <p:cNvPr id="6" name="Group 5">
            <a:extLst>
              <a:ext uri="{FF2B5EF4-FFF2-40B4-BE49-F238E27FC236}">
                <a16:creationId xmlns:a16="http://schemas.microsoft.com/office/drawing/2014/main" id="{AB0CC5B8-3B00-ED6F-D357-4767B0595942}"/>
              </a:ext>
            </a:extLst>
          </p:cNvPr>
          <p:cNvGrpSpPr/>
          <p:nvPr/>
        </p:nvGrpSpPr>
        <p:grpSpPr>
          <a:xfrm rot="21145702">
            <a:off x="9577488" y="5117525"/>
            <a:ext cx="1456095" cy="1406604"/>
            <a:chOff x="7777737" y="4274827"/>
            <a:chExt cx="1456095" cy="1406604"/>
          </a:xfrm>
        </p:grpSpPr>
        <p:sp>
          <p:nvSpPr>
            <p:cNvPr id="7" name="Oval 6">
              <a:extLst>
                <a:ext uri="{FF2B5EF4-FFF2-40B4-BE49-F238E27FC236}">
                  <a16:creationId xmlns:a16="http://schemas.microsoft.com/office/drawing/2014/main" id="{A3FDE83E-937E-D46B-CE62-EC40CBFC3AFC}"/>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9FAE253-B83F-A2C2-CC76-E1519ECE00C1}"/>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491823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51670-5D6B-D71D-3C29-0FE572E6DC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0ED2B0-8640-D081-00FE-660AD62D25FA}"/>
              </a:ext>
            </a:extLst>
          </p:cNvPr>
          <p:cNvSpPr>
            <a:spLocks noGrp="1"/>
          </p:cNvSpPr>
          <p:nvPr>
            <p:ph type="body" sz="quarter" idx="16"/>
          </p:nvPr>
        </p:nvSpPr>
        <p:spPr>
          <a:xfrm>
            <a:off x="4223370" y="1073150"/>
            <a:ext cx="7637388" cy="4711700"/>
          </a:xfrm>
        </p:spPr>
        <p:txBody>
          <a:bodyPr>
            <a:normAutofit fontScale="92500"/>
          </a:bodyPr>
          <a:lstStyle/>
          <a:p>
            <a:pPr algn="ctr" fontAlgn="t">
              <a:lnSpc>
                <a:spcPts val="4960"/>
              </a:lnSpc>
              <a:spcBef>
                <a:spcPts val="0"/>
              </a:spcBef>
            </a:pPr>
            <a:r>
              <a:rPr lang="en-IE" b="1" dirty="0"/>
              <a:t>Etik, Personel Katılımı ve Sorumlu Yapay Zeka Kullanımı</a:t>
            </a:r>
          </a:p>
          <a:p>
            <a:br>
              <a:rPr lang="en-IE" b="1" dirty="0"/>
            </a:br>
            <a:r>
              <a:rPr lang="tr-TR" sz="2400" b="1" noProof="1">
                <a:cs typeface="Times New Roman" panose="02020603050405020304" pitchFamily="18" charset="0"/>
              </a:rPr>
              <a:t>Yapay zeka kullanımında etik farkındalık ve kapsayıcı uygulamalar oluşturmak: </a:t>
            </a:r>
            <a:r>
              <a:rPr lang="tr-TR" sz="2400" noProof="1">
                <a:cs typeface="Times New Roman" panose="02020603050405020304" pitchFamily="18" charset="0"/>
              </a:rPr>
              <a:t>Adalet, şeffaflık ve personel refahına odaklanarak, konaklama sektöründe yapay zekanın etik, sosyal ve iş gücü üzerindeki etkilerini incelemek. Bu ünite, teknolojinin sorumlu kullanımının dijital dönüşüm içinde güven, kapsayıcılık ve dürüstlüğü nasıl teşvik edebileceğini araştırır.</a:t>
            </a:r>
            <a:endParaRPr lang="tr-TR" sz="2400" noProof="1"/>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67A47AE-D1E5-6968-F579-59ECD59263F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
        <p:nvSpPr>
          <p:cNvPr id="2" name="Rounded Rectangle 1">
            <a:extLst>
              <a:ext uri="{FF2B5EF4-FFF2-40B4-BE49-F238E27FC236}">
                <a16:creationId xmlns:a16="http://schemas.microsoft.com/office/drawing/2014/main" id="{8947A3F4-5A65-5158-4D66-448537FC52B9}"/>
              </a:ext>
            </a:extLst>
          </p:cNvPr>
          <p:cNvSpPr/>
          <p:nvPr/>
        </p:nvSpPr>
        <p:spPr>
          <a:xfrm>
            <a:off x="7494644" y="6303021"/>
            <a:ext cx="413791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3CE48DB-6DBF-0CBC-3D7B-66A04C8F9313}"/>
              </a:ext>
            </a:extLst>
          </p:cNvPr>
          <p:cNvSpPr txBox="1"/>
          <p:nvPr/>
        </p:nvSpPr>
        <p:spPr>
          <a:xfrm>
            <a:off x="7620642" y="636629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EE7DDA25-2E82-FFDC-23B1-37CABE36EBCB}"/>
              </a:ext>
            </a:extLst>
          </p:cNvPr>
          <p:cNvSpPr txBox="1"/>
          <p:nvPr/>
        </p:nvSpPr>
        <p:spPr>
          <a:xfrm>
            <a:off x="8376643" y="6366299"/>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F682AE8-A10B-0939-06B3-4B39AE5FFC04}"/>
              </a:ext>
            </a:extLst>
          </p:cNvPr>
          <p:cNvSpPr txBox="1"/>
          <p:nvPr/>
        </p:nvSpPr>
        <p:spPr>
          <a:xfrm>
            <a:off x="8970642" y="636629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t>
            </a:r>
            <a:r>
              <a:rPr lang="en-IE" sz="1400" dirty="0">
                <a:solidFill>
                  <a:srgbClr val="1E3A1F"/>
                </a:solidFill>
              </a:rPr>
              <a:t>Yeşil ve Dijital Değişime Öncülük Etmek</a:t>
            </a:r>
          </a:p>
        </p:txBody>
      </p:sp>
    </p:spTree>
    <p:extLst>
      <p:ext uri="{BB962C8B-B14F-4D97-AF65-F5344CB8AC3E}">
        <p14:creationId xmlns:p14="http://schemas.microsoft.com/office/powerpoint/2010/main" val="1691972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446AC-6554-5325-8B04-24A4ACEC2ED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A003C45-7380-1513-3E8B-921CC8644952}"/>
              </a:ext>
            </a:extLst>
          </p:cNvPr>
          <p:cNvSpPr txBox="1">
            <a:spLocks/>
          </p:cNvSpPr>
          <p:nvPr/>
        </p:nvSpPr>
        <p:spPr>
          <a:xfrm>
            <a:off x="263497" y="193809"/>
            <a:ext cx="583250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Yapay Zeka Etiği Neden Önemlidir?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42A4AA9-6A5F-D967-7DE8-AB313E7FEC34}"/>
              </a:ext>
            </a:extLst>
          </p:cNvPr>
          <p:cNvCxnSpPr>
            <a:cxnSpLocks/>
          </p:cNvCxnSpPr>
          <p:nvPr/>
        </p:nvCxnSpPr>
        <p:spPr>
          <a:xfrm>
            <a:off x="0" y="1311722"/>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8B9A542-EC7F-5D9F-FE6A-943474C95C44}"/>
              </a:ext>
            </a:extLst>
          </p:cNvPr>
          <p:cNvSpPr/>
          <p:nvPr/>
        </p:nvSpPr>
        <p:spPr>
          <a:xfrm flipH="1">
            <a:off x="263497" y="1555233"/>
            <a:ext cx="5952248" cy="4196020"/>
          </a:xfrm>
          <a:prstGeom prst="rect">
            <a:avLst/>
          </a:prstGeom>
        </p:spPr>
        <p:txBody>
          <a:bodyPr wrap="square">
            <a:spAutoFit/>
          </a:bodyPr>
          <a:lstStyle/>
          <a:p>
            <a:pPr>
              <a:lnSpc>
                <a:spcPts val="1960"/>
              </a:lnSpc>
              <a:buClr>
                <a:srgbClr val="62A844"/>
              </a:buClr>
            </a:pPr>
            <a:r>
              <a:rPr lang="en-US" sz="2000" b="1" dirty="0">
                <a:solidFill>
                  <a:srgbClr val="0289AE"/>
                </a:solidFill>
                <a:cs typeface="Times New Roman" panose="02020603050405020304" pitchFamily="18" charset="0"/>
              </a:rPr>
              <a:t>Güncel Durum:</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AI artık rezervasyonları, kişisel verileri ve misafir iletişimini etkiliyor. Sistemler daha fazla karar aldıkça, </a:t>
            </a:r>
          </a:p>
          <a:p>
            <a:pPr>
              <a:lnSpc>
                <a:spcPts val="1960"/>
              </a:lnSpc>
              <a:buClr>
                <a:srgbClr val="62A844"/>
              </a:buClr>
            </a:pPr>
            <a:r>
              <a:rPr lang="en-US" b="1" dirty="0">
                <a:solidFill>
                  <a:srgbClr val="000000"/>
                </a:solidFill>
                <a:cs typeface="Times New Roman" panose="02020603050405020304" pitchFamily="18" charset="0"/>
              </a:rPr>
              <a:t>etik farkındalık hayati önem kazanmaktadır</a:t>
            </a:r>
            <a:r>
              <a:rPr lang="en-US" dirty="0">
                <a:solidFill>
                  <a:srgbClr val="000000"/>
                </a:solidFill>
                <a:cs typeface="Times New Roman" panose="02020603050405020304" pitchFamily="18" charset="0"/>
              </a:rPr>
              <a:t>.</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AB Gerekliliği:</a:t>
            </a:r>
            <a:br>
              <a:rPr lang="en-US" dirty="0">
                <a:solidFill>
                  <a:srgbClr val="000000"/>
                </a:solidFill>
                <a:cs typeface="Times New Roman" panose="02020603050405020304" pitchFamily="18" charset="0"/>
              </a:rPr>
            </a:br>
            <a:r>
              <a:rPr lang="en-US" b="1" dirty="0">
                <a:solidFill>
                  <a:srgbClr val="000000"/>
                </a:solidFill>
                <a:cs typeface="Times New Roman" panose="02020603050405020304" pitchFamily="18" charset="0"/>
              </a:rPr>
              <a:t>Güvenilir Yapay Zeka </a:t>
            </a:r>
            <a:r>
              <a:rPr lang="en-US" dirty="0">
                <a:solidFill>
                  <a:srgbClr val="000000"/>
                </a:solidFill>
                <a:cs typeface="Times New Roman" panose="02020603050405020304" pitchFamily="18" charset="0"/>
              </a:rPr>
              <a:t>ilkesi, sistemlerin aşağıdaki özelliklere sahip olmasını gerektirir: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Yasal </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Etik </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Sağlam</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Çift Koruma:</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Etik AI kullanımı </a:t>
            </a:r>
            <a:r>
              <a:rPr lang="en-US" b="1" dirty="0">
                <a:solidFill>
                  <a:srgbClr val="000000"/>
                </a:solidFill>
                <a:cs typeface="Times New Roman" panose="02020603050405020304" pitchFamily="18" charset="0"/>
              </a:rPr>
              <a:t>her ikisini de</a:t>
            </a:r>
            <a:r>
              <a:rPr lang="en-US" dirty="0">
                <a:solidFill>
                  <a:srgbClr val="000000"/>
                </a:solidFill>
                <a:cs typeface="Times New Roman" panose="02020603050405020304" pitchFamily="18" charset="0"/>
              </a:rPr>
              <a:t> korur: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Konuklar </a:t>
            </a:r>
            <a:r>
              <a:rPr lang="en-US" dirty="0">
                <a:solidFill>
                  <a:srgbClr val="000000"/>
                </a:solidFill>
                <a:cs typeface="Times New Roman" panose="02020603050405020304" pitchFamily="18" charset="0"/>
              </a:rPr>
              <a:t>- gizlilik, adil muamele, şeffaflık</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Personel </a:t>
            </a:r>
            <a:r>
              <a:rPr lang="en-US" dirty="0">
                <a:solidFill>
                  <a:srgbClr val="000000"/>
                </a:solidFill>
                <a:cs typeface="Times New Roman" panose="02020603050405020304" pitchFamily="18" charset="0"/>
              </a:rPr>
              <a:t>- anlamlı roller, destek, yerlerine başkalarının geçmemesi</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6" name="Rectangle 30">
            <a:extLst>
              <a:ext uri="{FF2B5EF4-FFF2-40B4-BE49-F238E27FC236}">
                <a16:creationId xmlns:a16="http://schemas.microsoft.com/office/drawing/2014/main" id="{B3AA5470-5B00-F55E-3542-D2BDE02E14FA}"/>
              </a:ext>
            </a:extLst>
          </p:cNvPr>
          <p:cNvSpPr/>
          <p:nvPr/>
        </p:nvSpPr>
        <p:spPr>
          <a:xfrm flipH="1">
            <a:off x="6746695" y="4764303"/>
            <a:ext cx="4531112" cy="1231106"/>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İşletme Açısından Zorunluluk:</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Konuklar, teknolojiyi sorumlu bir şekilde kullanan ve veri kullanımı konusunda net iletişim kuran otellere daha fazla güven duyarlar</a:t>
            </a:r>
            <a:endParaRPr lang="en-US" dirty="0">
              <a:solidFill>
                <a:srgbClr val="262626"/>
              </a:solidFill>
            </a:endParaRPr>
          </a:p>
        </p:txBody>
      </p:sp>
      <p:sp>
        <p:nvSpPr>
          <p:cNvPr id="7" name="Rounded Rectangle 6">
            <a:extLst>
              <a:ext uri="{FF2B5EF4-FFF2-40B4-BE49-F238E27FC236}">
                <a16:creationId xmlns:a16="http://schemas.microsoft.com/office/drawing/2014/main" id="{3B0B2848-BF29-B410-2F8F-B77519F564E5}"/>
              </a:ext>
            </a:extLst>
          </p:cNvPr>
          <p:cNvSpPr/>
          <p:nvPr/>
        </p:nvSpPr>
        <p:spPr>
          <a:xfrm>
            <a:off x="6460275" y="4711366"/>
            <a:ext cx="4994894" cy="1562401"/>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aphicFrame>
        <p:nvGraphicFramePr>
          <p:cNvPr id="17" name="Diagram 16">
            <a:extLst>
              <a:ext uri="{FF2B5EF4-FFF2-40B4-BE49-F238E27FC236}">
                <a16:creationId xmlns:a16="http://schemas.microsoft.com/office/drawing/2014/main" id="{CD7C01A3-E149-D2C3-FCFC-EF92F1096957}"/>
              </a:ext>
            </a:extLst>
          </p:cNvPr>
          <p:cNvGraphicFramePr/>
          <p:nvPr>
            <p:extLst>
              <p:ext uri="{D42A27DB-BD31-4B8C-83A1-F6EECF244321}">
                <p14:modId xmlns:p14="http://schemas.microsoft.com/office/powerpoint/2010/main" val="3877371838"/>
              </p:ext>
            </p:extLst>
          </p:nvPr>
        </p:nvGraphicFramePr>
        <p:xfrm>
          <a:off x="6261618" y="298263"/>
          <a:ext cx="5501267" cy="4299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3F4190CB-9892-2B78-58EF-61FEB5A6AF87}"/>
              </a:ext>
            </a:extLst>
          </p:cNvPr>
          <p:cNvSpPr txBox="1"/>
          <p:nvPr/>
        </p:nvSpPr>
        <p:spPr>
          <a:xfrm>
            <a:off x="6976561" y="2834993"/>
            <a:ext cx="2056732" cy="1015663"/>
          </a:xfrm>
          <a:prstGeom prst="rect">
            <a:avLst/>
          </a:prstGeom>
          <a:noFill/>
        </p:spPr>
        <p:txBody>
          <a:bodyPr wrap="square">
            <a:spAutoFit/>
          </a:bodyPr>
          <a:lstStyle/>
          <a:p>
            <a:pPr lvl="0" algn="ctr">
              <a:lnSpc>
                <a:spcPts val="1760"/>
              </a:lnSpc>
            </a:pPr>
            <a:r>
              <a:rPr lang="en-US" sz="2000" b="1" dirty="0">
                <a:solidFill>
                  <a:schemeClr val="bg1"/>
                </a:solidFill>
              </a:rPr>
              <a:t>Yasal</a:t>
            </a:r>
            <a:br>
              <a:rPr lang="en-US" dirty="0">
                <a:solidFill>
                  <a:schemeClr val="bg1"/>
                </a:solidFill>
              </a:rPr>
            </a:br>
            <a:r>
              <a:rPr lang="en-US" sz="1700" dirty="0">
                <a:solidFill>
                  <a:schemeClr val="bg1"/>
                </a:solidFill>
              </a:rPr>
              <a:t>tüm geçerli yasa ve yönetmeliklere uyum </a:t>
            </a:r>
            <a:br>
              <a:rPr lang="en-US" sz="1700" dirty="0">
                <a:solidFill>
                  <a:schemeClr val="bg1"/>
                </a:solidFill>
              </a:rPr>
            </a:br>
            <a:r>
              <a:rPr lang="en-US" sz="1700" b="1" dirty="0">
                <a:solidFill>
                  <a:schemeClr val="bg1"/>
                </a:solidFill>
              </a:rPr>
              <a:t>örn.</a:t>
            </a:r>
            <a:r>
              <a:rPr lang="en-US" sz="1700" dirty="0">
                <a:solidFill>
                  <a:schemeClr val="bg1"/>
                </a:solidFill>
              </a:rPr>
              <a:t> AI Yasası</a:t>
            </a:r>
          </a:p>
        </p:txBody>
      </p:sp>
      <p:sp>
        <p:nvSpPr>
          <p:cNvPr id="20" name="TextBox 19">
            <a:extLst>
              <a:ext uri="{FF2B5EF4-FFF2-40B4-BE49-F238E27FC236}">
                <a16:creationId xmlns:a16="http://schemas.microsoft.com/office/drawing/2014/main" id="{1812DCE1-17FA-6655-62C0-04B89125A24A}"/>
              </a:ext>
            </a:extLst>
          </p:cNvPr>
          <p:cNvSpPr txBox="1"/>
          <p:nvPr/>
        </p:nvSpPr>
        <p:spPr>
          <a:xfrm>
            <a:off x="9112905" y="2831874"/>
            <a:ext cx="1936853" cy="1246495"/>
          </a:xfrm>
          <a:prstGeom prst="rect">
            <a:avLst/>
          </a:prstGeom>
          <a:noFill/>
        </p:spPr>
        <p:txBody>
          <a:bodyPr wrap="square">
            <a:spAutoFit/>
          </a:bodyPr>
          <a:lstStyle/>
          <a:p>
            <a:pPr lvl="0" algn="ctr">
              <a:lnSpc>
                <a:spcPts val="1760"/>
              </a:lnSpc>
            </a:pPr>
            <a:r>
              <a:rPr lang="en-US" b="1" dirty="0">
                <a:solidFill>
                  <a:schemeClr val="bg1"/>
                </a:solidFill>
              </a:rPr>
              <a:t>Sağlam</a:t>
            </a:r>
            <a:br>
              <a:rPr lang="en-US" dirty="0">
                <a:solidFill>
                  <a:schemeClr val="bg1"/>
                </a:solidFill>
              </a:rPr>
            </a:br>
            <a:r>
              <a:rPr lang="en-US" sz="1700" dirty="0">
                <a:solidFill>
                  <a:schemeClr val="bg1"/>
                </a:solidFill>
              </a:rPr>
              <a:t>hem teknik hem de sosyal açıdan </a:t>
            </a:r>
            <a:br>
              <a:rPr lang="en-US" sz="1700" dirty="0">
                <a:solidFill>
                  <a:schemeClr val="bg1"/>
                </a:solidFill>
              </a:rPr>
            </a:br>
            <a:r>
              <a:rPr lang="en-US" sz="1700" b="1" dirty="0">
                <a:solidFill>
                  <a:schemeClr val="bg1"/>
                </a:solidFill>
              </a:rPr>
              <a:t>örn.</a:t>
            </a:r>
            <a:r>
              <a:rPr lang="en-US" sz="1700" dirty="0">
                <a:solidFill>
                  <a:schemeClr val="bg1"/>
                </a:solidFill>
              </a:rPr>
              <a:t> Teknik standartlar</a:t>
            </a:r>
          </a:p>
        </p:txBody>
      </p:sp>
      <p:sp>
        <p:nvSpPr>
          <p:cNvPr id="21" name="TextBox 20">
            <a:extLst>
              <a:ext uri="{FF2B5EF4-FFF2-40B4-BE49-F238E27FC236}">
                <a16:creationId xmlns:a16="http://schemas.microsoft.com/office/drawing/2014/main" id="{1715C306-3360-8FE4-B5B0-80DE44A6EEA5}"/>
              </a:ext>
            </a:extLst>
          </p:cNvPr>
          <p:cNvSpPr txBox="1"/>
          <p:nvPr/>
        </p:nvSpPr>
        <p:spPr>
          <a:xfrm>
            <a:off x="7842015" y="649709"/>
            <a:ext cx="2382553" cy="1015663"/>
          </a:xfrm>
          <a:prstGeom prst="rect">
            <a:avLst/>
          </a:prstGeom>
          <a:noFill/>
        </p:spPr>
        <p:txBody>
          <a:bodyPr wrap="square">
            <a:spAutoFit/>
          </a:bodyPr>
          <a:lstStyle/>
          <a:p>
            <a:pPr lvl="0" algn="ctr">
              <a:lnSpc>
                <a:spcPts val="1760"/>
              </a:lnSpc>
            </a:pPr>
            <a:r>
              <a:rPr lang="en-US" b="1" dirty="0">
                <a:solidFill>
                  <a:schemeClr val="bg1"/>
                </a:solidFill>
              </a:rPr>
              <a:t>Etik</a:t>
            </a:r>
            <a:br>
              <a:rPr lang="en-US" dirty="0">
                <a:solidFill>
                  <a:schemeClr val="bg1"/>
                </a:solidFill>
              </a:rPr>
            </a:br>
            <a:r>
              <a:rPr lang="en-US" sz="1700" dirty="0">
                <a:solidFill>
                  <a:schemeClr val="bg1"/>
                </a:solidFill>
              </a:rPr>
              <a:t>etik ilkelere </a:t>
            </a:r>
          </a:p>
          <a:p>
            <a:pPr lvl="0" algn="ctr">
              <a:lnSpc>
                <a:spcPts val="1760"/>
              </a:lnSpc>
            </a:pPr>
            <a:r>
              <a:rPr lang="en-US" sz="1700" dirty="0">
                <a:solidFill>
                  <a:schemeClr val="bg1"/>
                </a:solidFill>
              </a:rPr>
              <a:t>ve değerlere </a:t>
            </a:r>
            <a:br>
              <a:rPr lang="en-US" sz="1700" dirty="0">
                <a:solidFill>
                  <a:schemeClr val="bg1"/>
                </a:solidFill>
              </a:rPr>
            </a:br>
            <a:r>
              <a:rPr lang="en-US" sz="1700" b="1" dirty="0">
                <a:solidFill>
                  <a:schemeClr val="bg1"/>
                </a:solidFill>
              </a:rPr>
              <a:t>Örn</a:t>
            </a:r>
            <a:r>
              <a:rPr lang="en-US" sz="1700" dirty="0">
                <a:solidFill>
                  <a:schemeClr val="bg1"/>
                </a:solidFill>
              </a:rPr>
              <a:t>: Etik Kılavuz</a:t>
            </a:r>
          </a:p>
        </p:txBody>
      </p:sp>
      <p:sp>
        <p:nvSpPr>
          <p:cNvPr id="22" name="TextBox 21">
            <a:extLst>
              <a:ext uri="{FF2B5EF4-FFF2-40B4-BE49-F238E27FC236}">
                <a16:creationId xmlns:a16="http://schemas.microsoft.com/office/drawing/2014/main" id="{AB3C0686-2839-8811-9D46-627C81362643}"/>
              </a:ext>
            </a:extLst>
          </p:cNvPr>
          <p:cNvSpPr txBox="1"/>
          <p:nvPr/>
        </p:nvSpPr>
        <p:spPr>
          <a:xfrm>
            <a:off x="7736940" y="2206872"/>
            <a:ext cx="2592705" cy="830997"/>
          </a:xfrm>
          <a:prstGeom prst="rect">
            <a:avLst/>
          </a:prstGeom>
          <a:noFill/>
        </p:spPr>
        <p:txBody>
          <a:bodyPr wrap="square" rtlCol="0">
            <a:spAutoFit/>
          </a:bodyPr>
          <a:lstStyle/>
          <a:p>
            <a:pPr algn="ctr"/>
            <a:r>
              <a:rPr lang="tr-TR" sz="2400" b="1" noProof="1">
                <a:solidFill>
                  <a:schemeClr val="bg1"/>
                </a:solidFill>
              </a:rPr>
              <a:t>Güvenilir</a:t>
            </a:r>
          </a:p>
          <a:p>
            <a:pPr algn="ctr"/>
            <a:r>
              <a:rPr lang="tr-TR" sz="2400" b="1" noProof="1">
                <a:solidFill>
                  <a:schemeClr val="bg1"/>
                </a:solidFill>
              </a:rPr>
              <a:t> AI</a:t>
            </a:r>
          </a:p>
        </p:txBody>
      </p:sp>
    </p:spTree>
    <p:extLst>
      <p:ext uri="{BB962C8B-B14F-4D97-AF65-F5344CB8AC3E}">
        <p14:creationId xmlns:p14="http://schemas.microsoft.com/office/powerpoint/2010/main" val="4183305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DBE37-C118-2513-7747-BB40A63A455A}"/>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31C43287-6438-A4D3-C617-E97508F6EBD1}"/>
              </a:ext>
            </a:extLst>
          </p:cNvPr>
          <p:cNvSpPr/>
          <p:nvPr/>
        </p:nvSpPr>
        <p:spPr>
          <a:xfrm>
            <a:off x="385835" y="1619997"/>
            <a:ext cx="2633660" cy="3618006"/>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4DE005B3-185C-609F-DA2E-C42491408A4A}"/>
              </a:ext>
            </a:extLst>
          </p:cNvPr>
          <p:cNvSpPr/>
          <p:nvPr/>
        </p:nvSpPr>
        <p:spPr>
          <a:xfrm>
            <a:off x="2215483" y="4243715"/>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2963A362-40B7-FE73-6234-34353FF11A72}"/>
              </a:ext>
            </a:extLst>
          </p:cNvPr>
          <p:cNvSpPr/>
          <p:nvPr/>
        </p:nvSpPr>
        <p:spPr>
          <a:xfrm>
            <a:off x="2432028" y="1302161"/>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1FA55CC3-2184-E2DA-63F1-ADFC6D080CE4}"/>
              </a:ext>
            </a:extLst>
          </p:cNvPr>
          <p:cNvSpPr/>
          <p:nvPr/>
        </p:nvSpPr>
        <p:spPr>
          <a:xfrm>
            <a:off x="6966864" y="2932613"/>
            <a:ext cx="2633660" cy="3618331"/>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CED4059E-7C6C-B811-66D4-768AD2F16F60}"/>
              </a:ext>
            </a:extLst>
          </p:cNvPr>
          <p:cNvSpPr/>
          <p:nvPr/>
        </p:nvSpPr>
        <p:spPr>
          <a:xfrm>
            <a:off x="8792159" y="2822286"/>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DF51DB86-13D5-8916-2AB2-A694FF238576}"/>
              </a:ext>
            </a:extLst>
          </p:cNvPr>
          <p:cNvSpPr/>
          <p:nvPr/>
        </p:nvSpPr>
        <p:spPr>
          <a:xfrm>
            <a:off x="9150313" y="586453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EB79C956-D502-7D06-9288-E57279DC93D1}"/>
              </a:ext>
            </a:extLst>
          </p:cNvPr>
          <p:cNvSpPr/>
          <p:nvPr/>
        </p:nvSpPr>
        <p:spPr>
          <a:xfrm>
            <a:off x="2582322" y="2932613"/>
            <a:ext cx="2633813" cy="3618331"/>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BF3535C5-0F6F-F5B2-0A03-D17D8858320D}"/>
              </a:ext>
            </a:extLst>
          </p:cNvPr>
          <p:cNvSpPr/>
          <p:nvPr/>
        </p:nvSpPr>
        <p:spPr>
          <a:xfrm>
            <a:off x="4373286" y="2822286"/>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28A38EE8-A6C0-28C0-5305-1F0E2E824109}"/>
              </a:ext>
            </a:extLst>
          </p:cNvPr>
          <p:cNvSpPr/>
          <p:nvPr/>
        </p:nvSpPr>
        <p:spPr>
          <a:xfrm>
            <a:off x="4765912" y="586453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8677BB20-DECB-8272-9963-E8B5C790889B}"/>
              </a:ext>
            </a:extLst>
          </p:cNvPr>
          <p:cNvSpPr/>
          <p:nvPr/>
        </p:nvSpPr>
        <p:spPr>
          <a:xfrm>
            <a:off x="9172352" y="1619997"/>
            <a:ext cx="2633813" cy="3618006"/>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5D6D127B-0B95-D275-7A28-AA6668D0C17C}"/>
              </a:ext>
            </a:extLst>
          </p:cNvPr>
          <p:cNvSpPr/>
          <p:nvPr/>
        </p:nvSpPr>
        <p:spPr>
          <a:xfrm>
            <a:off x="10949833"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E4479FC2-67ED-0AC9-B931-543E2AA7C167}"/>
              </a:ext>
            </a:extLst>
          </p:cNvPr>
          <p:cNvSpPr/>
          <p:nvPr/>
        </p:nvSpPr>
        <p:spPr>
          <a:xfrm>
            <a:off x="11218558" y="130216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C81170B7-7A41-B05F-E249-2CC066A7B607}"/>
              </a:ext>
            </a:extLst>
          </p:cNvPr>
          <p:cNvSpPr/>
          <p:nvPr/>
        </p:nvSpPr>
        <p:spPr>
          <a:xfrm>
            <a:off x="4774592" y="1619997"/>
            <a:ext cx="2633660" cy="3618006"/>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AF1690A3-A74D-3B34-A1A3-7A80880ADA7C}"/>
              </a:ext>
            </a:extLst>
          </p:cNvPr>
          <p:cNvSpPr/>
          <p:nvPr/>
        </p:nvSpPr>
        <p:spPr>
          <a:xfrm>
            <a:off x="6531088"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34264932-5CA0-DCA2-4E80-46F613D278F3}"/>
              </a:ext>
            </a:extLst>
          </p:cNvPr>
          <p:cNvSpPr/>
          <p:nvPr/>
        </p:nvSpPr>
        <p:spPr>
          <a:xfrm>
            <a:off x="6820785" y="1302161"/>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AABDAB6D-CFE2-1EC7-E1CC-D7E38762B358}"/>
              </a:ext>
            </a:extLst>
          </p:cNvPr>
          <p:cNvSpPr txBox="1"/>
          <p:nvPr/>
        </p:nvSpPr>
        <p:spPr>
          <a:xfrm>
            <a:off x="711908" y="1976571"/>
            <a:ext cx="2025322" cy="394788"/>
          </a:xfrm>
          <a:prstGeom prst="rect">
            <a:avLst/>
          </a:prstGeom>
          <a:noFill/>
        </p:spPr>
        <p:txBody>
          <a:bodyPr wrap="square">
            <a:spAutoFit/>
          </a:bodyPr>
          <a:lstStyle/>
          <a:p>
            <a:pPr>
              <a:lnSpc>
                <a:spcPts val="2340"/>
              </a:lnSpc>
            </a:pPr>
            <a:r>
              <a:rPr lang="en-US" sz="2400" b="1" dirty="0">
                <a:solidFill>
                  <a:srgbClr val="0289AE"/>
                </a:solidFill>
                <a:cs typeface="Times New Roman" panose="02020603050405020304" pitchFamily="18" charset="0"/>
              </a:rPr>
              <a:t>Adalet</a:t>
            </a:r>
            <a:endParaRPr lang="en-US" sz="2400" dirty="0">
              <a:solidFill>
                <a:srgbClr val="262626"/>
              </a:solidFill>
              <a:cs typeface="Times New Roman" panose="02020603050405020304" pitchFamily="18" charset="0"/>
            </a:endParaRPr>
          </a:p>
        </p:txBody>
      </p:sp>
      <p:sp>
        <p:nvSpPr>
          <p:cNvPr id="4" name="TextBox 28">
            <a:extLst>
              <a:ext uri="{FF2B5EF4-FFF2-40B4-BE49-F238E27FC236}">
                <a16:creationId xmlns:a16="http://schemas.microsoft.com/office/drawing/2014/main" id="{E63D09E3-038D-3561-C929-345B85294BCC}"/>
              </a:ext>
            </a:extLst>
          </p:cNvPr>
          <p:cNvSpPr txBox="1"/>
          <p:nvPr/>
        </p:nvSpPr>
        <p:spPr>
          <a:xfrm>
            <a:off x="2876668" y="3366334"/>
            <a:ext cx="1889244" cy="394788"/>
          </a:xfrm>
          <a:prstGeom prst="rect">
            <a:avLst/>
          </a:prstGeom>
          <a:noFill/>
        </p:spPr>
        <p:txBody>
          <a:bodyPr wrap="square">
            <a:spAutoFit/>
          </a:bodyPr>
          <a:lstStyle/>
          <a:p>
            <a:pPr>
              <a:lnSpc>
                <a:spcPts val="2340"/>
              </a:lnSpc>
            </a:pPr>
            <a:r>
              <a:rPr lang="en-US" sz="2400" b="1" dirty="0">
                <a:solidFill>
                  <a:srgbClr val="06677F"/>
                </a:solidFill>
                <a:cs typeface="Times New Roman" panose="02020603050405020304" pitchFamily="18" charset="0"/>
              </a:rPr>
              <a:t>Şeffaflık</a:t>
            </a:r>
            <a:endParaRPr lang="en-US" sz="2400" dirty="0">
              <a:solidFill>
                <a:srgbClr val="262626"/>
              </a:solidFill>
              <a:cs typeface="Times New Roman" panose="02020603050405020304" pitchFamily="18" charset="0"/>
            </a:endParaRPr>
          </a:p>
        </p:txBody>
      </p:sp>
      <p:sp>
        <p:nvSpPr>
          <p:cNvPr id="5" name="TextBox 28">
            <a:extLst>
              <a:ext uri="{FF2B5EF4-FFF2-40B4-BE49-F238E27FC236}">
                <a16:creationId xmlns:a16="http://schemas.microsoft.com/office/drawing/2014/main" id="{82EA9BF7-6ACA-09AB-6270-9813A808AA65}"/>
              </a:ext>
            </a:extLst>
          </p:cNvPr>
          <p:cNvSpPr txBox="1"/>
          <p:nvPr/>
        </p:nvSpPr>
        <p:spPr>
          <a:xfrm>
            <a:off x="4903604" y="1991769"/>
            <a:ext cx="2520659" cy="689741"/>
          </a:xfrm>
          <a:prstGeom prst="rect">
            <a:avLst/>
          </a:prstGeom>
          <a:noFill/>
        </p:spPr>
        <p:txBody>
          <a:bodyPr wrap="square">
            <a:spAutoFit/>
          </a:bodyPr>
          <a:lstStyle/>
          <a:p>
            <a:pPr>
              <a:lnSpc>
                <a:spcPts val="2340"/>
              </a:lnSpc>
            </a:pPr>
            <a:r>
              <a:rPr lang="en-US" sz="2400" b="1" dirty="0">
                <a:solidFill>
                  <a:srgbClr val="62A844"/>
                </a:solidFill>
                <a:cs typeface="Times New Roman" panose="02020603050405020304" pitchFamily="18" charset="0"/>
              </a:rPr>
              <a:t>Hesap verebilirlik</a:t>
            </a:r>
          </a:p>
          <a:p>
            <a:pPr>
              <a:lnSpc>
                <a:spcPts val="2340"/>
              </a:lnSpc>
            </a:pPr>
            <a:endParaRPr lang="en-US" sz="2400" dirty="0">
              <a:solidFill>
                <a:srgbClr val="262626"/>
              </a:solidFill>
              <a:cs typeface="Times New Roman" panose="02020603050405020304" pitchFamily="18" charset="0"/>
            </a:endParaRPr>
          </a:p>
        </p:txBody>
      </p:sp>
      <p:sp>
        <p:nvSpPr>
          <p:cNvPr id="6" name="TextBox 28">
            <a:extLst>
              <a:ext uri="{FF2B5EF4-FFF2-40B4-BE49-F238E27FC236}">
                <a16:creationId xmlns:a16="http://schemas.microsoft.com/office/drawing/2014/main" id="{B3EBD97D-A935-8069-0E2F-F865D99814D7}"/>
              </a:ext>
            </a:extLst>
          </p:cNvPr>
          <p:cNvSpPr txBox="1"/>
          <p:nvPr/>
        </p:nvSpPr>
        <p:spPr>
          <a:xfrm>
            <a:off x="9428774" y="2051095"/>
            <a:ext cx="2327530" cy="394788"/>
          </a:xfrm>
          <a:prstGeom prst="rect">
            <a:avLst/>
          </a:prstGeom>
          <a:noFill/>
        </p:spPr>
        <p:txBody>
          <a:bodyPr wrap="square">
            <a:spAutoFit/>
          </a:bodyPr>
          <a:lstStyle/>
          <a:p>
            <a:pPr>
              <a:lnSpc>
                <a:spcPts val="2340"/>
              </a:lnSpc>
            </a:pPr>
            <a:r>
              <a:rPr lang="en-US" sz="2400" b="1" dirty="0">
                <a:solidFill>
                  <a:srgbClr val="EABB22"/>
                </a:solidFill>
                <a:cs typeface="Times New Roman" panose="02020603050405020304" pitchFamily="18" charset="0"/>
              </a:rPr>
              <a:t>Kapsayıcılık</a:t>
            </a:r>
            <a:endParaRPr lang="en-US" sz="2400" dirty="0"/>
          </a:p>
        </p:txBody>
      </p:sp>
      <p:sp>
        <p:nvSpPr>
          <p:cNvPr id="7" name="TextBox 28">
            <a:extLst>
              <a:ext uri="{FF2B5EF4-FFF2-40B4-BE49-F238E27FC236}">
                <a16:creationId xmlns:a16="http://schemas.microsoft.com/office/drawing/2014/main" id="{285CEE9F-9E56-5757-89EF-DCA90D701FDA}"/>
              </a:ext>
            </a:extLst>
          </p:cNvPr>
          <p:cNvSpPr txBox="1"/>
          <p:nvPr/>
        </p:nvSpPr>
        <p:spPr>
          <a:xfrm>
            <a:off x="7247465" y="3366334"/>
            <a:ext cx="1924887" cy="394788"/>
          </a:xfrm>
          <a:prstGeom prst="rect">
            <a:avLst/>
          </a:prstGeom>
          <a:noFill/>
        </p:spPr>
        <p:txBody>
          <a:bodyPr wrap="square">
            <a:spAutoFit/>
          </a:bodyPr>
          <a:lstStyle/>
          <a:p>
            <a:pPr>
              <a:lnSpc>
                <a:spcPts val="2340"/>
              </a:lnSpc>
            </a:pPr>
            <a:r>
              <a:rPr lang="en-US" sz="2400" b="1" dirty="0">
                <a:solidFill>
                  <a:srgbClr val="3D8241"/>
                </a:solidFill>
                <a:cs typeface="Times New Roman" panose="02020603050405020304" pitchFamily="18" charset="0"/>
              </a:rPr>
              <a:t>Gizlilik</a:t>
            </a:r>
            <a:endParaRPr lang="en-US" sz="2400" dirty="0">
              <a:solidFill>
                <a:srgbClr val="262626"/>
              </a:solidFill>
              <a:cs typeface="Times New Roman" panose="02020603050405020304" pitchFamily="18" charset="0"/>
            </a:endParaRPr>
          </a:p>
        </p:txBody>
      </p:sp>
      <p:sp>
        <p:nvSpPr>
          <p:cNvPr id="10" name="TextBox 26">
            <a:extLst>
              <a:ext uri="{FF2B5EF4-FFF2-40B4-BE49-F238E27FC236}">
                <a16:creationId xmlns:a16="http://schemas.microsoft.com/office/drawing/2014/main" id="{CA671C8A-01FF-7688-9F35-A426950506A4}"/>
              </a:ext>
            </a:extLst>
          </p:cNvPr>
          <p:cNvSpPr txBox="1"/>
          <p:nvPr/>
        </p:nvSpPr>
        <p:spPr bwMode="auto">
          <a:xfrm>
            <a:off x="11218558" y="13502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6" name="TextBox 26">
            <a:extLst>
              <a:ext uri="{FF2B5EF4-FFF2-40B4-BE49-F238E27FC236}">
                <a16:creationId xmlns:a16="http://schemas.microsoft.com/office/drawing/2014/main" id="{2F17F77B-6689-C158-2EFE-4CDECA8C9C28}"/>
              </a:ext>
            </a:extLst>
          </p:cNvPr>
          <p:cNvSpPr txBox="1"/>
          <p:nvPr/>
        </p:nvSpPr>
        <p:spPr bwMode="auto">
          <a:xfrm>
            <a:off x="9170741" y="59221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51444898-EEBE-A15B-BCEC-04E3B6092F71}"/>
              </a:ext>
            </a:extLst>
          </p:cNvPr>
          <p:cNvSpPr txBox="1"/>
          <p:nvPr/>
        </p:nvSpPr>
        <p:spPr bwMode="auto">
          <a:xfrm>
            <a:off x="4765912" y="591261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9" name="TextBox 26">
            <a:extLst>
              <a:ext uri="{FF2B5EF4-FFF2-40B4-BE49-F238E27FC236}">
                <a16:creationId xmlns:a16="http://schemas.microsoft.com/office/drawing/2014/main" id="{CE50619A-B1AA-8715-C4F2-B9A7B6F2625A}"/>
              </a:ext>
            </a:extLst>
          </p:cNvPr>
          <p:cNvSpPr txBox="1"/>
          <p:nvPr/>
        </p:nvSpPr>
        <p:spPr bwMode="auto">
          <a:xfrm>
            <a:off x="6830934" y="13502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089C10DB-025B-A485-81E8-B36DF7F3B8D8}"/>
              </a:ext>
            </a:extLst>
          </p:cNvPr>
          <p:cNvSpPr txBox="1">
            <a:spLocks/>
          </p:cNvSpPr>
          <p:nvPr/>
        </p:nvSpPr>
        <p:spPr>
          <a:xfrm>
            <a:off x="-350298" y="17929"/>
            <a:ext cx="86883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Sektöründe Yapay Zeka ile İlgili Temel Etik İlkeler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22" name="Straight Connector 21">
            <a:extLst>
              <a:ext uri="{FF2B5EF4-FFF2-40B4-BE49-F238E27FC236}">
                <a16:creationId xmlns:a16="http://schemas.microsoft.com/office/drawing/2014/main" id="{ACA49B5D-7E06-C911-A665-A6F23AEBBE8F}"/>
              </a:ext>
            </a:extLst>
          </p:cNvPr>
          <p:cNvCxnSpPr>
            <a:cxnSpLocks/>
          </p:cNvCxnSpPr>
          <p:nvPr/>
        </p:nvCxnSpPr>
        <p:spPr>
          <a:xfrm>
            <a:off x="0" y="995000"/>
            <a:ext cx="820729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Google Shape;265;p20">
            <a:extLst>
              <a:ext uri="{FF2B5EF4-FFF2-40B4-BE49-F238E27FC236}">
                <a16:creationId xmlns:a16="http://schemas.microsoft.com/office/drawing/2014/main" id="{BB3822ED-C4D9-C283-73F6-F28E9EC953B2}"/>
              </a:ext>
            </a:extLst>
          </p:cNvPr>
          <p:cNvSpPr/>
          <p:nvPr/>
        </p:nvSpPr>
        <p:spPr>
          <a:xfrm>
            <a:off x="2214511"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Box 11">
            <a:extLst>
              <a:ext uri="{FF2B5EF4-FFF2-40B4-BE49-F238E27FC236}">
                <a16:creationId xmlns:a16="http://schemas.microsoft.com/office/drawing/2014/main" id="{5672B5DB-DFD4-0275-808A-88180E369DBB}"/>
              </a:ext>
            </a:extLst>
          </p:cNvPr>
          <p:cNvSpPr txBox="1"/>
          <p:nvPr/>
        </p:nvSpPr>
        <p:spPr>
          <a:xfrm>
            <a:off x="721165" y="2355041"/>
            <a:ext cx="1870311" cy="2490425"/>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AI sistemleri tüm misafirlere eşit muamele etmelidir. Örneğin, oda yükseltme algoritmaları veya fiyatlandırma araçları milliyet, cinsiyet veya dile dayalı önyargı göstermemelidir</a:t>
            </a:r>
            <a:endParaRPr lang="en-US" sz="1650" dirty="0">
              <a:solidFill>
                <a:srgbClr val="000000"/>
              </a:solidFill>
            </a:endParaRPr>
          </a:p>
        </p:txBody>
      </p:sp>
      <p:sp>
        <p:nvSpPr>
          <p:cNvPr id="13" name="TextBox 26">
            <a:extLst>
              <a:ext uri="{FF2B5EF4-FFF2-40B4-BE49-F238E27FC236}">
                <a16:creationId xmlns:a16="http://schemas.microsoft.com/office/drawing/2014/main" id="{0968A8AB-DDE9-77BD-60AA-0625E2413000}"/>
              </a:ext>
            </a:extLst>
          </p:cNvPr>
          <p:cNvSpPr txBox="1"/>
          <p:nvPr/>
        </p:nvSpPr>
        <p:spPr bwMode="auto">
          <a:xfrm>
            <a:off x="2452471" y="1350227"/>
            <a:ext cx="710713" cy="851259"/>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4" name="TextBox 13">
            <a:extLst>
              <a:ext uri="{FF2B5EF4-FFF2-40B4-BE49-F238E27FC236}">
                <a16:creationId xmlns:a16="http://schemas.microsoft.com/office/drawing/2014/main" id="{50B4DA88-FE8A-A150-392C-96B8CFC155F1}"/>
              </a:ext>
            </a:extLst>
          </p:cNvPr>
          <p:cNvSpPr txBox="1"/>
          <p:nvPr/>
        </p:nvSpPr>
        <p:spPr>
          <a:xfrm>
            <a:off x="2879641" y="3761122"/>
            <a:ext cx="1870311" cy="2272417"/>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Konuklar ve personel, yapay zekanın ne zaman ve nasıl kullanıldığını anlamalıdır. Açık iletişim, güven oluşturur ve otomatik kararlarla ilgili yanlış anlamaları önler</a:t>
            </a:r>
            <a:endParaRPr lang="en-US" sz="1650" dirty="0">
              <a:solidFill>
                <a:srgbClr val="000000"/>
              </a:solidFill>
            </a:endParaRPr>
          </a:p>
        </p:txBody>
      </p:sp>
      <p:sp>
        <p:nvSpPr>
          <p:cNvPr id="15" name="TextBox 14">
            <a:extLst>
              <a:ext uri="{FF2B5EF4-FFF2-40B4-BE49-F238E27FC236}">
                <a16:creationId xmlns:a16="http://schemas.microsoft.com/office/drawing/2014/main" id="{9C67D584-4DDC-DEBC-91B9-C0EA4D3B0657}"/>
              </a:ext>
            </a:extLst>
          </p:cNvPr>
          <p:cNvSpPr txBox="1"/>
          <p:nvPr/>
        </p:nvSpPr>
        <p:spPr>
          <a:xfrm>
            <a:off x="4959711" y="2407474"/>
            <a:ext cx="2011397" cy="2273764"/>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Oteller, dijital sistemlerinin sonuçları konusunda sorumluluk almalıdır. Hataları düzeltmek ve kararların etik kalmasını sağlamak için insan denetimi gereklidir.</a:t>
            </a:r>
          </a:p>
          <a:p>
            <a:pPr>
              <a:lnSpc>
                <a:spcPts val="1720"/>
              </a:lnSpc>
            </a:pPr>
            <a:endParaRPr lang="en-US" sz="1650" dirty="0">
              <a:solidFill>
                <a:srgbClr val="000000"/>
              </a:solidFill>
            </a:endParaRPr>
          </a:p>
        </p:txBody>
      </p:sp>
      <p:sp>
        <p:nvSpPr>
          <p:cNvPr id="20" name="TextBox 19">
            <a:extLst>
              <a:ext uri="{FF2B5EF4-FFF2-40B4-BE49-F238E27FC236}">
                <a16:creationId xmlns:a16="http://schemas.microsoft.com/office/drawing/2014/main" id="{2C2589B1-A247-C7A1-2405-3D4DD5A27D6B}"/>
              </a:ext>
            </a:extLst>
          </p:cNvPr>
          <p:cNvSpPr txBox="1"/>
          <p:nvPr/>
        </p:nvSpPr>
        <p:spPr>
          <a:xfrm>
            <a:off x="7240725" y="3761122"/>
            <a:ext cx="1870311" cy="2272417"/>
          </a:xfrm>
          <a:prstGeom prst="rect">
            <a:avLst/>
          </a:prstGeom>
          <a:noFill/>
        </p:spPr>
        <p:txBody>
          <a:bodyPr wrap="square">
            <a:spAutoFit/>
          </a:bodyPr>
          <a:lstStyle/>
          <a:p>
            <a:pPr>
              <a:lnSpc>
                <a:spcPts val="1720"/>
              </a:lnSpc>
            </a:pPr>
            <a:r>
              <a:rPr kumimoji="0" lang="tr-TR" sz="1650" b="0" i="0" u="none" strike="noStrike" kern="0" cap="none" spc="0" normalizeH="0" baseline="0" noProof="1">
                <a:ln>
                  <a:noFill/>
                </a:ln>
                <a:solidFill>
                  <a:srgbClr val="000000"/>
                </a:solidFill>
                <a:effectLst/>
                <a:uLnTx/>
                <a:uFillTx/>
                <a:cs typeface="Times New Roman" panose="02020603050405020304" pitchFamily="18" charset="0"/>
              </a:rPr>
              <a:t>Rezervasyonlar, sohbet robotları ve sadakat programları aracılığıyla toplanan kişisel veriler güvenli bir şekilde saklanmalı ve yalnızca meşru amaçlar için kullanılmalıdır.</a:t>
            </a:r>
          </a:p>
          <a:p>
            <a:pPr>
              <a:lnSpc>
                <a:spcPts val="1720"/>
              </a:lnSpc>
            </a:pPr>
            <a:endParaRPr lang="en-US" sz="1650" dirty="0">
              <a:solidFill>
                <a:srgbClr val="000000"/>
              </a:solidFill>
            </a:endParaRPr>
          </a:p>
        </p:txBody>
      </p:sp>
      <p:sp>
        <p:nvSpPr>
          <p:cNvPr id="24" name="TextBox 23">
            <a:extLst>
              <a:ext uri="{FF2B5EF4-FFF2-40B4-BE49-F238E27FC236}">
                <a16:creationId xmlns:a16="http://schemas.microsoft.com/office/drawing/2014/main" id="{A8E4547B-2BDF-4737-75AE-9A4A496942E4}"/>
              </a:ext>
            </a:extLst>
          </p:cNvPr>
          <p:cNvSpPr txBox="1"/>
          <p:nvPr/>
        </p:nvSpPr>
        <p:spPr>
          <a:xfrm>
            <a:off x="9428774" y="2596919"/>
            <a:ext cx="1870311" cy="1836400"/>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Etik yapay zeka, erişilebilirliği ve kültürel duyarlılığı desteklemeli ve tüm misafirlerin teknolojiyle rahat bir şekilde etkileşim kurmasını sağlamalıdır</a:t>
            </a:r>
            <a:endParaRPr lang="en-US" sz="1650" dirty="0">
              <a:solidFill>
                <a:srgbClr val="000000"/>
              </a:solidFill>
            </a:endParaRPr>
          </a:p>
        </p:txBody>
      </p:sp>
      <p:sp>
        <p:nvSpPr>
          <p:cNvPr id="27" name="Rounded Rectangle 26">
            <a:extLst>
              <a:ext uri="{FF2B5EF4-FFF2-40B4-BE49-F238E27FC236}">
                <a16:creationId xmlns:a16="http://schemas.microsoft.com/office/drawing/2014/main" id="{5508C584-1571-87D8-A011-88E16223D62B}"/>
              </a:ext>
            </a:extLst>
          </p:cNvPr>
          <p:cNvSpPr/>
          <p:nvPr/>
        </p:nvSpPr>
        <p:spPr>
          <a:xfrm>
            <a:off x="7753036" y="799874"/>
            <a:ext cx="4438964" cy="42469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A6B81624-B282-AC61-1CF1-B7D331CE5FE9}"/>
              </a:ext>
            </a:extLst>
          </p:cNvPr>
          <p:cNvSpPr txBox="1"/>
          <p:nvPr/>
        </p:nvSpPr>
        <p:spPr>
          <a:xfrm>
            <a:off x="7879034" y="86315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9" name="TextBox 28">
            <a:extLst>
              <a:ext uri="{FF2B5EF4-FFF2-40B4-BE49-F238E27FC236}">
                <a16:creationId xmlns:a16="http://schemas.microsoft.com/office/drawing/2014/main" id="{C7FF10D0-E179-41AC-463D-1AEF2E1D16D0}"/>
              </a:ext>
            </a:extLst>
          </p:cNvPr>
          <p:cNvSpPr txBox="1"/>
          <p:nvPr/>
        </p:nvSpPr>
        <p:spPr>
          <a:xfrm>
            <a:off x="8635035" y="86315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A2E807EC-ABC5-9039-6EA8-A8881291DF6C}"/>
              </a:ext>
            </a:extLst>
          </p:cNvPr>
          <p:cNvSpPr txBox="1"/>
          <p:nvPr/>
        </p:nvSpPr>
        <p:spPr>
          <a:xfrm>
            <a:off x="9229034" y="86315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t>
            </a:r>
            <a:r>
              <a:rPr lang="en-IE" sz="1400" dirty="0">
                <a:solidFill>
                  <a:srgbClr val="1E3A1F"/>
                </a:solidFill>
              </a:rPr>
              <a:t>Yeşil ve Dijital Değişime Öncülük Etmek</a:t>
            </a:r>
          </a:p>
        </p:txBody>
      </p:sp>
    </p:spTree>
    <p:extLst>
      <p:ext uri="{BB962C8B-B14F-4D97-AF65-F5344CB8AC3E}">
        <p14:creationId xmlns:p14="http://schemas.microsoft.com/office/powerpoint/2010/main" val="3580382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1793B-7CAF-ED2D-4D17-72AC6689794C}"/>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70BFA4F4-0248-B0B8-4A14-24642304A967}"/>
              </a:ext>
            </a:extLst>
          </p:cNvPr>
          <p:cNvSpPr/>
          <p:nvPr/>
        </p:nvSpPr>
        <p:spPr>
          <a:xfrm>
            <a:off x="385835" y="2110438"/>
            <a:ext cx="2633660" cy="2790025"/>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12E85323-68EA-4FDD-2BD0-5C4589129A19}"/>
              </a:ext>
            </a:extLst>
          </p:cNvPr>
          <p:cNvSpPr/>
          <p:nvPr/>
        </p:nvSpPr>
        <p:spPr>
          <a:xfrm>
            <a:off x="2215483" y="4734156"/>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9A8B9137-88CC-BB13-CA97-D40DC7ED1BE7}"/>
              </a:ext>
            </a:extLst>
          </p:cNvPr>
          <p:cNvSpPr/>
          <p:nvPr/>
        </p:nvSpPr>
        <p:spPr>
          <a:xfrm>
            <a:off x="2432028" y="1792602"/>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B21C3746-BE37-AE48-3051-44281843BD47}"/>
              </a:ext>
            </a:extLst>
          </p:cNvPr>
          <p:cNvSpPr/>
          <p:nvPr/>
        </p:nvSpPr>
        <p:spPr>
          <a:xfrm>
            <a:off x="6966864" y="3423055"/>
            <a:ext cx="2633660" cy="2790276"/>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13D5A0D0-6B4E-B331-2FD3-EEC2D8791E0F}"/>
              </a:ext>
            </a:extLst>
          </p:cNvPr>
          <p:cNvSpPr/>
          <p:nvPr/>
        </p:nvSpPr>
        <p:spPr>
          <a:xfrm>
            <a:off x="8792159" y="3312727"/>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06F19BAC-9070-F61B-812B-7F99311B80E3}"/>
              </a:ext>
            </a:extLst>
          </p:cNvPr>
          <p:cNvSpPr/>
          <p:nvPr/>
        </p:nvSpPr>
        <p:spPr>
          <a:xfrm>
            <a:off x="9150313" y="571062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C77FDA43-A6BC-7589-09C8-FBDC74A690DE}"/>
              </a:ext>
            </a:extLst>
          </p:cNvPr>
          <p:cNvSpPr/>
          <p:nvPr/>
        </p:nvSpPr>
        <p:spPr>
          <a:xfrm>
            <a:off x="2582322" y="3423055"/>
            <a:ext cx="2633813" cy="2790276"/>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6817CE61-CE49-45FA-8438-071102C7B886}"/>
              </a:ext>
            </a:extLst>
          </p:cNvPr>
          <p:cNvSpPr/>
          <p:nvPr/>
        </p:nvSpPr>
        <p:spPr>
          <a:xfrm>
            <a:off x="4373286" y="3312727"/>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F6E50444-055D-6985-6B2A-85E6B29A5C62}"/>
              </a:ext>
            </a:extLst>
          </p:cNvPr>
          <p:cNvSpPr/>
          <p:nvPr/>
        </p:nvSpPr>
        <p:spPr>
          <a:xfrm>
            <a:off x="4765912" y="571062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55691F12-C18C-02FC-D56B-6F93F509A770}"/>
              </a:ext>
            </a:extLst>
          </p:cNvPr>
          <p:cNvSpPr/>
          <p:nvPr/>
        </p:nvSpPr>
        <p:spPr>
          <a:xfrm>
            <a:off x="4774592" y="2110438"/>
            <a:ext cx="2633660" cy="2790025"/>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5D9C1E2D-9473-1F4A-ABC8-2DA22EB2BD5B}"/>
              </a:ext>
            </a:extLst>
          </p:cNvPr>
          <p:cNvSpPr/>
          <p:nvPr/>
        </p:nvSpPr>
        <p:spPr>
          <a:xfrm>
            <a:off x="6531088" y="4635765"/>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C1FB9CE2-144D-2157-7B23-0DCC50F4A91B}"/>
              </a:ext>
            </a:extLst>
          </p:cNvPr>
          <p:cNvSpPr/>
          <p:nvPr/>
        </p:nvSpPr>
        <p:spPr>
          <a:xfrm>
            <a:off x="6820785" y="1792602"/>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2A47788B-6C56-2560-7202-1AC9072749E7}"/>
              </a:ext>
            </a:extLst>
          </p:cNvPr>
          <p:cNvSpPr txBox="1"/>
          <p:nvPr/>
        </p:nvSpPr>
        <p:spPr>
          <a:xfrm>
            <a:off x="507508" y="2550736"/>
            <a:ext cx="2307587" cy="689741"/>
          </a:xfrm>
          <a:prstGeom prst="rect">
            <a:avLst/>
          </a:prstGeom>
          <a:noFill/>
        </p:spPr>
        <p:txBody>
          <a:bodyPr wrap="square">
            <a:spAutoFit/>
          </a:bodyPr>
          <a:lstStyle/>
          <a:p>
            <a:pPr>
              <a:lnSpc>
                <a:spcPts val="2340"/>
              </a:lnSpc>
            </a:pPr>
            <a:r>
              <a:rPr lang="en-US" sz="2400" b="1" dirty="0">
                <a:solidFill>
                  <a:srgbClr val="0289AE"/>
                </a:solidFill>
                <a:cs typeface="Times New Roman" panose="02020603050405020304" pitchFamily="18" charset="0"/>
              </a:rPr>
              <a:t>Algoritmalardaki Önyargı</a:t>
            </a:r>
            <a:endParaRPr lang="en-US" sz="2400" dirty="0">
              <a:solidFill>
                <a:srgbClr val="262626"/>
              </a:solidFill>
              <a:cs typeface="Times New Roman" panose="02020603050405020304" pitchFamily="18" charset="0"/>
            </a:endParaRPr>
          </a:p>
        </p:txBody>
      </p:sp>
      <p:sp>
        <p:nvSpPr>
          <p:cNvPr id="4" name="TextBox 28">
            <a:extLst>
              <a:ext uri="{FF2B5EF4-FFF2-40B4-BE49-F238E27FC236}">
                <a16:creationId xmlns:a16="http://schemas.microsoft.com/office/drawing/2014/main" id="{49E8280A-EFF0-FA8A-2D46-88C2AE398D56}"/>
              </a:ext>
            </a:extLst>
          </p:cNvPr>
          <p:cNvSpPr txBox="1"/>
          <p:nvPr/>
        </p:nvSpPr>
        <p:spPr>
          <a:xfrm>
            <a:off x="2876668" y="3731240"/>
            <a:ext cx="1889244" cy="984693"/>
          </a:xfrm>
          <a:prstGeom prst="rect">
            <a:avLst/>
          </a:prstGeom>
          <a:noFill/>
        </p:spPr>
        <p:txBody>
          <a:bodyPr wrap="square">
            <a:spAutoFit/>
          </a:bodyPr>
          <a:lstStyle/>
          <a:p>
            <a:pPr>
              <a:lnSpc>
                <a:spcPts val="2340"/>
              </a:lnSpc>
            </a:pPr>
            <a:r>
              <a:rPr lang="en-US" sz="2400" b="1" dirty="0">
                <a:solidFill>
                  <a:srgbClr val="06677F"/>
                </a:solidFill>
                <a:cs typeface="Times New Roman" panose="02020603050405020304" pitchFamily="18" charset="0"/>
              </a:rPr>
              <a:t>Veri Koruma </a:t>
            </a:r>
          </a:p>
          <a:p>
            <a:pPr>
              <a:lnSpc>
                <a:spcPts val="2340"/>
              </a:lnSpc>
            </a:pPr>
            <a:r>
              <a:rPr lang="en-US" sz="2400" b="1" dirty="0">
                <a:solidFill>
                  <a:srgbClr val="06677F"/>
                </a:solidFill>
                <a:cs typeface="Times New Roman" panose="02020603050405020304" pitchFamily="18" charset="0"/>
              </a:rPr>
              <a:t>ve Kötüye Kullanım</a:t>
            </a:r>
            <a:endParaRPr lang="en-US" sz="2400" dirty="0">
              <a:solidFill>
                <a:srgbClr val="262626"/>
              </a:solidFill>
              <a:cs typeface="Times New Roman" panose="02020603050405020304" pitchFamily="18" charset="0"/>
            </a:endParaRPr>
          </a:p>
        </p:txBody>
      </p:sp>
      <p:sp>
        <p:nvSpPr>
          <p:cNvPr id="5" name="TextBox 28">
            <a:extLst>
              <a:ext uri="{FF2B5EF4-FFF2-40B4-BE49-F238E27FC236}">
                <a16:creationId xmlns:a16="http://schemas.microsoft.com/office/drawing/2014/main" id="{E00679D2-0BA2-FFB7-A56F-DC43257F1FE3}"/>
              </a:ext>
            </a:extLst>
          </p:cNvPr>
          <p:cNvSpPr txBox="1"/>
          <p:nvPr/>
        </p:nvSpPr>
        <p:spPr>
          <a:xfrm>
            <a:off x="5031139" y="2467012"/>
            <a:ext cx="2385793" cy="984693"/>
          </a:xfrm>
          <a:prstGeom prst="rect">
            <a:avLst/>
          </a:prstGeom>
          <a:noFill/>
        </p:spPr>
        <p:txBody>
          <a:bodyPr wrap="square">
            <a:spAutoFit/>
          </a:bodyPr>
          <a:lstStyle/>
          <a:p>
            <a:pPr>
              <a:lnSpc>
                <a:spcPts val="2340"/>
              </a:lnSpc>
            </a:pPr>
            <a:r>
              <a:rPr lang="en-US" sz="2400" b="1" dirty="0">
                <a:solidFill>
                  <a:srgbClr val="62A844"/>
                </a:solidFill>
                <a:cs typeface="Times New Roman" panose="02020603050405020304" pitchFamily="18" charset="0"/>
              </a:rPr>
              <a:t>İnsan Bağlantısının Kaybı</a:t>
            </a:r>
            <a:endParaRPr lang="en-US" sz="2400" dirty="0">
              <a:solidFill>
                <a:srgbClr val="262626"/>
              </a:solidFill>
              <a:cs typeface="Times New Roman" panose="02020603050405020304" pitchFamily="18" charset="0"/>
            </a:endParaRPr>
          </a:p>
        </p:txBody>
      </p:sp>
      <p:sp>
        <p:nvSpPr>
          <p:cNvPr id="7" name="TextBox 28">
            <a:extLst>
              <a:ext uri="{FF2B5EF4-FFF2-40B4-BE49-F238E27FC236}">
                <a16:creationId xmlns:a16="http://schemas.microsoft.com/office/drawing/2014/main" id="{50316032-8F37-6F25-48DC-21D4FF78D671}"/>
              </a:ext>
            </a:extLst>
          </p:cNvPr>
          <p:cNvSpPr txBox="1"/>
          <p:nvPr/>
        </p:nvSpPr>
        <p:spPr>
          <a:xfrm>
            <a:off x="7247465" y="3731240"/>
            <a:ext cx="2253374" cy="689741"/>
          </a:xfrm>
          <a:prstGeom prst="rect">
            <a:avLst/>
          </a:prstGeom>
          <a:noFill/>
        </p:spPr>
        <p:txBody>
          <a:bodyPr wrap="square">
            <a:spAutoFit/>
          </a:bodyPr>
          <a:lstStyle/>
          <a:p>
            <a:pPr>
              <a:lnSpc>
                <a:spcPts val="2340"/>
              </a:lnSpc>
            </a:pPr>
            <a:r>
              <a:rPr lang="en-US" sz="2400" b="1" dirty="0">
                <a:solidFill>
                  <a:srgbClr val="3D8241"/>
                </a:solidFill>
                <a:cs typeface="Times New Roman" panose="02020603050405020304" pitchFamily="18" charset="0"/>
              </a:rPr>
              <a:t>Otomasyona Aşırı Bağımlılık</a:t>
            </a:r>
            <a:endParaRPr lang="en-US" sz="2400" dirty="0">
              <a:solidFill>
                <a:srgbClr val="262626"/>
              </a:solidFill>
              <a:cs typeface="Times New Roman" panose="02020603050405020304" pitchFamily="18" charset="0"/>
            </a:endParaRPr>
          </a:p>
        </p:txBody>
      </p:sp>
      <p:sp>
        <p:nvSpPr>
          <p:cNvPr id="16" name="TextBox 26">
            <a:extLst>
              <a:ext uri="{FF2B5EF4-FFF2-40B4-BE49-F238E27FC236}">
                <a16:creationId xmlns:a16="http://schemas.microsoft.com/office/drawing/2014/main" id="{5C57D6EA-3406-5D37-9C6F-81839211CC81}"/>
              </a:ext>
            </a:extLst>
          </p:cNvPr>
          <p:cNvSpPr txBox="1"/>
          <p:nvPr/>
        </p:nvSpPr>
        <p:spPr bwMode="auto">
          <a:xfrm>
            <a:off x="9170741" y="576821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1C9A019C-195A-EF40-E074-A9ECF4E78C82}"/>
              </a:ext>
            </a:extLst>
          </p:cNvPr>
          <p:cNvSpPr txBox="1"/>
          <p:nvPr/>
        </p:nvSpPr>
        <p:spPr bwMode="auto">
          <a:xfrm>
            <a:off x="4765912" y="575870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9" name="TextBox 26">
            <a:extLst>
              <a:ext uri="{FF2B5EF4-FFF2-40B4-BE49-F238E27FC236}">
                <a16:creationId xmlns:a16="http://schemas.microsoft.com/office/drawing/2014/main" id="{24339C15-068A-DD81-C235-0550C94F81AB}"/>
              </a:ext>
            </a:extLst>
          </p:cNvPr>
          <p:cNvSpPr txBox="1"/>
          <p:nvPr/>
        </p:nvSpPr>
        <p:spPr bwMode="auto">
          <a:xfrm>
            <a:off x="6830934" y="184066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67F65564-E79E-DC21-5272-77C87BDE6D21}"/>
              </a:ext>
            </a:extLst>
          </p:cNvPr>
          <p:cNvSpPr txBox="1">
            <a:spLocks/>
          </p:cNvSpPr>
          <p:nvPr/>
        </p:nvSpPr>
        <p:spPr>
          <a:xfrm>
            <a:off x="567179" y="362587"/>
            <a:ext cx="73180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Riskler ve Gerçek Dünyadaki Zorluklar</a:t>
            </a:r>
          </a:p>
        </p:txBody>
      </p:sp>
      <p:cxnSp>
        <p:nvCxnSpPr>
          <p:cNvPr id="22" name="Straight Connector 21">
            <a:extLst>
              <a:ext uri="{FF2B5EF4-FFF2-40B4-BE49-F238E27FC236}">
                <a16:creationId xmlns:a16="http://schemas.microsoft.com/office/drawing/2014/main" id="{003F55EE-EDE8-F52A-61CF-21883235D393}"/>
              </a:ext>
            </a:extLst>
          </p:cNvPr>
          <p:cNvCxnSpPr>
            <a:cxnSpLocks/>
          </p:cNvCxnSpPr>
          <p:nvPr/>
        </p:nvCxnSpPr>
        <p:spPr>
          <a:xfrm>
            <a:off x="0" y="1240518"/>
            <a:ext cx="861989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Google Shape;265;p20">
            <a:extLst>
              <a:ext uri="{FF2B5EF4-FFF2-40B4-BE49-F238E27FC236}">
                <a16:creationId xmlns:a16="http://schemas.microsoft.com/office/drawing/2014/main" id="{1B1030CD-A930-4FD2-F99B-6538DC1BAE38}"/>
              </a:ext>
            </a:extLst>
          </p:cNvPr>
          <p:cNvSpPr/>
          <p:nvPr/>
        </p:nvSpPr>
        <p:spPr>
          <a:xfrm>
            <a:off x="2214511" y="4635765"/>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Box 11">
            <a:extLst>
              <a:ext uri="{FF2B5EF4-FFF2-40B4-BE49-F238E27FC236}">
                <a16:creationId xmlns:a16="http://schemas.microsoft.com/office/drawing/2014/main" id="{5A932E19-BE0A-D7FC-834A-A2085A176D8C}"/>
              </a:ext>
            </a:extLst>
          </p:cNvPr>
          <p:cNvSpPr txBox="1"/>
          <p:nvPr/>
        </p:nvSpPr>
        <p:spPr>
          <a:xfrm>
            <a:off x="548923" y="3248922"/>
            <a:ext cx="1870311" cy="1183722"/>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Sistemler verilerden öğrenir - veriler eşitsizliği yansıtıyorsa, sonuçlar önyargılı olabilir</a:t>
            </a:r>
            <a:endParaRPr lang="en-US" sz="1650" dirty="0">
              <a:solidFill>
                <a:srgbClr val="000000"/>
              </a:solidFill>
            </a:endParaRPr>
          </a:p>
        </p:txBody>
      </p:sp>
      <p:sp>
        <p:nvSpPr>
          <p:cNvPr id="13" name="TextBox 26">
            <a:extLst>
              <a:ext uri="{FF2B5EF4-FFF2-40B4-BE49-F238E27FC236}">
                <a16:creationId xmlns:a16="http://schemas.microsoft.com/office/drawing/2014/main" id="{3F5884F4-705E-6987-0971-301017E3C033}"/>
              </a:ext>
            </a:extLst>
          </p:cNvPr>
          <p:cNvSpPr txBox="1"/>
          <p:nvPr/>
        </p:nvSpPr>
        <p:spPr bwMode="auto">
          <a:xfrm>
            <a:off x="2452471" y="1840668"/>
            <a:ext cx="710713" cy="851259"/>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4" name="TextBox 13">
            <a:extLst>
              <a:ext uri="{FF2B5EF4-FFF2-40B4-BE49-F238E27FC236}">
                <a16:creationId xmlns:a16="http://schemas.microsoft.com/office/drawing/2014/main" id="{4CEC51DF-B795-F114-0004-6BEE08D14A75}"/>
              </a:ext>
            </a:extLst>
          </p:cNvPr>
          <p:cNvSpPr txBox="1"/>
          <p:nvPr/>
        </p:nvSpPr>
        <p:spPr>
          <a:xfrm>
            <a:off x="2879641" y="4715036"/>
            <a:ext cx="1968530" cy="1183722"/>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Büyük hacimli kişisel bilgiler, ihlallere veya yetkisiz kullanıma maruz kalma riski taşır</a:t>
            </a:r>
            <a:endParaRPr lang="en-US" sz="1650" dirty="0">
              <a:solidFill>
                <a:srgbClr val="000000"/>
              </a:solidFill>
            </a:endParaRPr>
          </a:p>
        </p:txBody>
      </p:sp>
      <p:sp>
        <p:nvSpPr>
          <p:cNvPr id="15" name="TextBox 14">
            <a:extLst>
              <a:ext uri="{FF2B5EF4-FFF2-40B4-BE49-F238E27FC236}">
                <a16:creationId xmlns:a16="http://schemas.microsoft.com/office/drawing/2014/main" id="{2B4D2799-262F-5A7F-CAE7-FF7FBC23DC3A}"/>
              </a:ext>
            </a:extLst>
          </p:cNvPr>
          <p:cNvSpPr txBox="1"/>
          <p:nvPr/>
        </p:nvSpPr>
        <p:spPr>
          <a:xfrm>
            <a:off x="5055193" y="3455267"/>
            <a:ext cx="1870311" cy="965714"/>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Chatbotlar ve self servis araçları aşırı kullanıldığında kişisel sıcaklığı azaltabilir</a:t>
            </a:r>
            <a:endParaRPr lang="en-US" sz="1650" dirty="0">
              <a:solidFill>
                <a:srgbClr val="000000"/>
              </a:solidFill>
            </a:endParaRPr>
          </a:p>
        </p:txBody>
      </p:sp>
      <p:sp>
        <p:nvSpPr>
          <p:cNvPr id="20" name="TextBox 19">
            <a:extLst>
              <a:ext uri="{FF2B5EF4-FFF2-40B4-BE49-F238E27FC236}">
                <a16:creationId xmlns:a16="http://schemas.microsoft.com/office/drawing/2014/main" id="{008E144B-7C53-4614-9A43-8BD6AA3ACAC6}"/>
              </a:ext>
            </a:extLst>
          </p:cNvPr>
          <p:cNvSpPr txBox="1"/>
          <p:nvPr/>
        </p:nvSpPr>
        <p:spPr>
          <a:xfrm>
            <a:off x="7240725" y="4715036"/>
            <a:ext cx="2071634" cy="965714"/>
          </a:xfrm>
          <a:prstGeom prst="rect">
            <a:avLst/>
          </a:prstGeom>
          <a:noFill/>
        </p:spPr>
        <p:txBody>
          <a:bodyPr wrap="square">
            <a:spAutoFit/>
          </a:bodyPr>
          <a:lstStyle/>
          <a:p>
            <a:pPr>
              <a:lnSpc>
                <a:spcPts val="1720"/>
              </a:lnSpc>
            </a:pPr>
            <a:r>
              <a:rPr kumimoji="0" lang="en-US" sz="1650" b="0" i="0" u="none" strike="noStrike" kern="0" cap="none" spc="0" normalizeH="0" baseline="0" noProof="0" dirty="0">
                <a:ln>
                  <a:noFill/>
                </a:ln>
                <a:solidFill>
                  <a:srgbClr val="000000"/>
                </a:solidFill>
                <a:effectLst/>
                <a:uLnTx/>
                <a:uFillTx/>
                <a:cs typeface="Times New Roman" panose="02020603050405020304" pitchFamily="18" charset="0"/>
              </a:rPr>
              <a:t>Karar verilmesi gereken durumlarda eleştirel düşünme ve personel katılımını zayıflatır</a:t>
            </a:r>
            <a:endParaRPr lang="en-US" sz="1650" dirty="0">
              <a:solidFill>
                <a:srgbClr val="000000"/>
              </a:solidFill>
            </a:endParaRPr>
          </a:p>
        </p:txBody>
      </p:sp>
      <p:sp>
        <p:nvSpPr>
          <p:cNvPr id="8" name="Rectangle 30">
            <a:extLst>
              <a:ext uri="{FF2B5EF4-FFF2-40B4-BE49-F238E27FC236}">
                <a16:creationId xmlns:a16="http://schemas.microsoft.com/office/drawing/2014/main" id="{D8B61AD8-111F-D0F4-15AB-D2167BFC4E04}"/>
              </a:ext>
            </a:extLst>
          </p:cNvPr>
          <p:cNvSpPr/>
          <p:nvPr/>
        </p:nvSpPr>
        <p:spPr>
          <a:xfrm flipH="1">
            <a:off x="8862859" y="775637"/>
            <a:ext cx="2700341" cy="1508105"/>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Temel Tehlike:</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Teknoloji</a:t>
            </a:r>
            <a:r>
              <a:rPr lang="en-US" b="1" i="1" dirty="0">
                <a:solidFill>
                  <a:srgbClr val="262626"/>
                </a:solidFill>
                <a:cs typeface="Times New Roman" panose="02020603050405020304" pitchFamily="18" charset="0"/>
              </a:rPr>
              <a:t>, personeli desteklemeli, onların muhakemesinin yerini almamalıdır</a:t>
            </a:r>
            <a:r>
              <a:rPr lang="en-US" i="1" dirty="0">
                <a:solidFill>
                  <a:srgbClr val="262626"/>
                </a:solidFill>
                <a:cs typeface="Times New Roman" panose="02020603050405020304" pitchFamily="18" charset="0"/>
              </a:rPr>
              <a:t>.</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11" name="Rounded Rectangle 10">
            <a:extLst>
              <a:ext uri="{FF2B5EF4-FFF2-40B4-BE49-F238E27FC236}">
                <a16:creationId xmlns:a16="http://schemas.microsoft.com/office/drawing/2014/main" id="{E807B32D-E5A9-0281-66D1-C3C333E4427E}"/>
              </a:ext>
            </a:extLst>
          </p:cNvPr>
          <p:cNvSpPr/>
          <p:nvPr/>
        </p:nvSpPr>
        <p:spPr>
          <a:xfrm>
            <a:off x="8619893" y="537099"/>
            <a:ext cx="3186272" cy="173770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95510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D65-7CD7-99D7-9EA1-C8E281DEFE4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F034E57-1DCF-DCDA-07AA-72E106AA7B8B}"/>
              </a:ext>
            </a:extLst>
          </p:cNvPr>
          <p:cNvSpPr txBox="1">
            <a:spLocks/>
          </p:cNvSpPr>
          <p:nvPr/>
        </p:nvSpPr>
        <p:spPr>
          <a:xfrm>
            <a:off x="-147932" y="513462"/>
            <a:ext cx="662482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Uygulamada Sorumlu Yapay Zeka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4517ADD-3AD2-6088-DD83-F0C2BC522106}"/>
              </a:ext>
            </a:extLst>
          </p:cNvPr>
          <p:cNvCxnSpPr>
            <a:cxnSpLocks/>
          </p:cNvCxnSpPr>
          <p:nvPr/>
        </p:nvCxnSpPr>
        <p:spPr>
          <a:xfrm>
            <a:off x="0" y="1197663"/>
            <a:ext cx="582093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171884C-F646-5245-2A91-9CEDF28E386A}"/>
              </a:ext>
            </a:extLst>
          </p:cNvPr>
          <p:cNvSpPr/>
          <p:nvPr/>
        </p:nvSpPr>
        <p:spPr>
          <a:xfrm flipH="1">
            <a:off x="277569" y="1354642"/>
            <a:ext cx="5312910" cy="4750018"/>
          </a:xfrm>
          <a:prstGeom prst="rect">
            <a:avLst/>
          </a:prstGeom>
        </p:spPr>
        <p:txBody>
          <a:bodyPr wrap="square">
            <a:spAutoFit/>
          </a:bodyPr>
          <a:lstStyle/>
          <a:p>
            <a:pPr>
              <a:defRPr/>
            </a:pPr>
            <a:r>
              <a:rPr lang="tr-TR" sz="2000" b="1" noProof="1">
                <a:solidFill>
                  <a:srgbClr val="0289AE"/>
                </a:solidFill>
                <a:cs typeface="Times New Roman" panose="02020603050405020304" pitchFamily="18" charset="0"/>
              </a:rPr>
              <a:t>Vaka Çalışması: ACCOR Grubu</a:t>
            </a:r>
            <a:br>
              <a:rPr lang="tr-TR" noProof="1">
                <a:solidFill>
                  <a:srgbClr val="000000"/>
                </a:solidFill>
                <a:cs typeface="Times New Roman" panose="02020603050405020304" pitchFamily="18" charset="0"/>
              </a:rPr>
            </a:br>
            <a:endParaRPr lang="tr-TR" sz="800" noProof="1">
              <a:solidFill>
                <a:srgbClr val="000000"/>
              </a:solidFill>
              <a:cs typeface="Times New Roman" panose="02020603050405020304" pitchFamily="18" charset="0"/>
            </a:endParaRPr>
          </a:p>
          <a:p>
            <a:pPr lvl="0">
              <a:lnSpc>
                <a:spcPts val="1960"/>
              </a:lnSpc>
              <a:defRPr/>
            </a:pPr>
            <a:r>
              <a:rPr lang="tr-TR" noProof="1">
                <a:solidFill>
                  <a:srgbClr val="000000"/>
                </a:solidFill>
                <a:cs typeface="Times New Roman" panose="02020603050405020304" pitchFamily="18" charset="0"/>
              </a:rPr>
              <a:t>Sadakat programları, operasyonlar ve misafir iletişimi genelinde yapay zeka uygulayan Avrupa'nın en büyük otel ağlarından biri.</a:t>
            </a:r>
            <a:br>
              <a:rPr lang="tr-TR" noProof="1">
                <a:solidFill>
                  <a:srgbClr val="000000"/>
                </a:solidFill>
                <a:cs typeface="Times New Roman" panose="02020603050405020304" pitchFamily="18" charset="0"/>
              </a:rPr>
            </a:br>
            <a:endParaRPr lang="tr-TR" noProof="1">
              <a:solidFill>
                <a:srgbClr val="000000"/>
              </a:solidFill>
              <a:cs typeface="Times New Roman" panose="02020603050405020304" pitchFamily="18" charset="0"/>
            </a:endParaRPr>
          </a:p>
          <a:p>
            <a:pPr lvl="0">
              <a:lnSpc>
                <a:spcPts val="1960"/>
              </a:lnSpc>
              <a:defRPr/>
            </a:pPr>
            <a:endParaRPr lang="tr-TR" noProof="1">
              <a:solidFill>
                <a:srgbClr val="000000"/>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Önemli Uygulamalar:</a:t>
            </a:r>
          </a:p>
          <a:p>
            <a:endParaRPr lang="tr-TR" sz="800" noProof="1">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Çalışanlar Odak Noktasında</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AI önerilerini otomatik olarak uygulamak yerine yorumlayabilmeleri için personel eğitimi</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Şeffaflık</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AI araçlarının kullanıldığı durumlarda konuklara bilgi verilmesi</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GDPR Uyumluluğu</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Misafir verileri anonimleştirilir ve güvenli bir şekilde saklanır</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Sürdürülebilirlik Uyumu</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AB Dijital Sürdürülebilirlik Girişimi ile ortaklık</a:t>
            </a:r>
            <a:br>
              <a:rPr lang="en-US" dirty="0">
                <a:solidFill>
                  <a:srgbClr val="000000"/>
                </a:solidFill>
                <a:cs typeface="Times New Roman" panose="02020603050405020304" pitchFamily="18" charset="0"/>
              </a:rPr>
            </a:br>
            <a:endParaRPr lang="en-GB" kern="0" dirty="0">
              <a:solidFill>
                <a:srgbClr val="000000"/>
              </a:solidFill>
            </a:endParaRPr>
          </a:p>
        </p:txBody>
      </p:sp>
      <p:pic>
        <p:nvPicPr>
          <p:cNvPr id="5" name="Graphic 4">
            <a:extLst>
              <a:ext uri="{FF2B5EF4-FFF2-40B4-BE49-F238E27FC236}">
                <a16:creationId xmlns:a16="http://schemas.microsoft.com/office/drawing/2014/main" id="{BA484B28-9249-76ED-B428-E8147BCD84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6993768" y="275985"/>
            <a:ext cx="5474219" cy="4922248"/>
          </a:xfrm>
          <a:prstGeom prst="rect">
            <a:avLst/>
          </a:prstGeom>
        </p:spPr>
      </p:pic>
      <p:sp>
        <p:nvSpPr>
          <p:cNvPr id="6" name="Rectangle 30">
            <a:extLst>
              <a:ext uri="{FF2B5EF4-FFF2-40B4-BE49-F238E27FC236}">
                <a16:creationId xmlns:a16="http://schemas.microsoft.com/office/drawing/2014/main" id="{E5AB3120-11CD-5090-E89B-8D8565397B86}"/>
              </a:ext>
            </a:extLst>
          </p:cNvPr>
          <p:cNvSpPr/>
          <p:nvPr/>
        </p:nvSpPr>
        <p:spPr>
          <a:xfrm flipH="1">
            <a:off x="6782878" y="4788446"/>
            <a:ext cx="4043039" cy="1231106"/>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Sonuç:</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Sorumlu yapay zekanın </a:t>
            </a:r>
            <a:r>
              <a:rPr lang="en-US" b="1" i="1" dirty="0">
                <a:solidFill>
                  <a:srgbClr val="262626"/>
                </a:solidFill>
                <a:cs typeface="Times New Roman" panose="02020603050405020304" pitchFamily="18" charset="0"/>
              </a:rPr>
              <a:t>hem güveni hem de verimliliği </a:t>
            </a:r>
            <a:r>
              <a:rPr lang="en-US" i="1" dirty="0">
                <a:solidFill>
                  <a:srgbClr val="262626"/>
                </a:solidFill>
                <a:cs typeface="Times New Roman" panose="02020603050405020304" pitchFamily="18" charset="0"/>
              </a:rPr>
              <a:t>nasıl güçlendirebileceğini gösterir.</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C0F75556-2A9D-51E8-4F32-8F65FAF4507E}"/>
              </a:ext>
            </a:extLst>
          </p:cNvPr>
          <p:cNvSpPr/>
          <p:nvPr/>
        </p:nvSpPr>
        <p:spPr>
          <a:xfrm>
            <a:off x="6601522" y="4616605"/>
            <a:ext cx="4405751" cy="140294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3267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9F29B-937E-842B-7467-2ADE4960572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94BF898-88D7-0980-D6B5-2FA0FFC6AA7B}"/>
              </a:ext>
            </a:extLst>
          </p:cNvPr>
          <p:cNvSpPr txBox="1">
            <a:spLocks/>
          </p:cNvSpPr>
          <p:nvPr/>
        </p:nvSpPr>
        <p:spPr>
          <a:xfrm>
            <a:off x="429115" y="251268"/>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Accor'dan Alınacak Dersler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B238320-CA52-8317-F96B-C65A7CB00565}"/>
              </a:ext>
            </a:extLst>
          </p:cNvPr>
          <p:cNvCxnSpPr>
            <a:cxnSpLocks/>
          </p:cNvCxnSpPr>
          <p:nvPr/>
        </p:nvCxnSpPr>
        <p:spPr>
          <a:xfrm>
            <a:off x="0" y="924531"/>
            <a:ext cx="762743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62D9CDB-D766-E128-C10C-2C88FEF0A6C1}"/>
              </a:ext>
            </a:extLst>
          </p:cNvPr>
          <p:cNvSpPr/>
          <p:nvPr/>
        </p:nvSpPr>
        <p:spPr>
          <a:xfrm flipH="1">
            <a:off x="429115" y="1287167"/>
            <a:ext cx="7119407" cy="5478423"/>
          </a:xfrm>
          <a:prstGeom prst="rect">
            <a:avLst/>
          </a:prstGeom>
        </p:spPr>
        <p:txBody>
          <a:bodyPr wrap="square">
            <a:spAutoFit/>
          </a:bodyPr>
          <a:lstStyle/>
          <a:p>
            <a:pPr lvl="0">
              <a:lnSpc>
                <a:spcPts val="1960"/>
              </a:lnSpc>
              <a:buClr>
                <a:srgbClr val="62A844"/>
              </a:buClr>
              <a:defRPr/>
            </a:pPr>
            <a:r>
              <a:rPr lang="tr-TR" kern="0" noProof="1">
                <a:solidFill>
                  <a:srgbClr val="000000"/>
                </a:solidFill>
                <a:cs typeface="Times New Roman" panose="02020603050405020304" pitchFamily="18" charset="0"/>
              </a:rPr>
              <a:t>Accor'un örneği, yapay zekanın net etik ilkeler ve güçlü personel katılımı ile yönlendirildiğinde hizmeti iyileştirebileceğini göstermektedir. </a:t>
            </a:r>
          </a:p>
          <a:p>
            <a:pPr lvl="0">
              <a:lnSpc>
                <a:spcPts val="1960"/>
              </a:lnSpc>
              <a:buClr>
                <a:srgbClr val="62A844"/>
              </a:buClr>
              <a:defRPr/>
            </a:pPr>
            <a:endParaRPr lang="tr-TR" kern="0" noProof="1">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Accor'un yapay zeka kullanımını etik ve şeffaf kılan </a:t>
            </a:r>
            <a:r>
              <a:rPr lang="tr-TR" b="1" noProof="1">
                <a:solidFill>
                  <a:srgbClr val="000000"/>
                </a:solidFill>
                <a:cs typeface="Times New Roman" panose="02020603050405020304" pitchFamily="18" charset="0"/>
              </a:rPr>
              <a:t>somut adımlar nelerdir</a:t>
            </a:r>
            <a:r>
              <a:rPr lang="tr-TR" noProof="1">
                <a:solidFill>
                  <a:srgbClr val="000000"/>
                </a:solidFill>
                <a:cs typeface="Times New Roman" panose="02020603050405020304" pitchFamily="18" charset="0"/>
              </a:rPr>
              <a:t>?</a:t>
            </a:r>
          </a:p>
          <a:p>
            <a:pPr marL="285750" indent="-285750">
              <a:lnSpc>
                <a:spcPts val="1960"/>
              </a:lnSpc>
              <a:buClr>
                <a:srgbClr val="62A844"/>
              </a:buClr>
              <a:buFont typeface="Arial" panose="020B0604020202020204" pitchFamily="34" charset="0"/>
              <a:buChar char="•"/>
            </a:pPr>
            <a:r>
              <a:rPr lang="tr-TR" b="1" noProof="1">
                <a:solidFill>
                  <a:srgbClr val="000000"/>
                </a:solidFill>
                <a:cs typeface="Times New Roman" panose="02020603050405020304" pitchFamily="18" charset="0"/>
              </a:rPr>
              <a:t>Personel eğitimi, </a:t>
            </a:r>
            <a:r>
              <a:rPr lang="tr-TR" noProof="1">
                <a:solidFill>
                  <a:srgbClr val="000000"/>
                </a:solidFill>
                <a:cs typeface="Times New Roman" panose="02020603050405020304" pitchFamily="18" charset="0"/>
              </a:rPr>
              <a:t>güvenin ve hizmet kalitesinin korunmasına </a:t>
            </a:r>
            <a:r>
              <a:rPr lang="tr-TR" b="1" noProof="1">
                <a:solidFill>
                  <a:srgbClr val="000000"/>
                </a:solidFill>
                <a:cs typeface="Times New Roman" panose="02020603050405020304" pitchFamily="18" charset="0"/>
              </a:rPr>
              <a:t>nasıl </a:t>
            </a:r>
            <a:r>
              <a:rPr lang="tr-TR" noProof="1">
                <a:solidFill>
                  <a:srgbClr val="000000"/>
                </a:solidFill>
                <a:cs typeface="Times New Roman" panose="02020603050405020304" pitchFamily="18" charset="0"/>
              </a:rPr>
              <a:t>katkıda </a:t>
            </a:r>
            <a:r>
              <a:rPr lang="tr-TR" b="1" noProof="1">
                <a:solidFill>
                  <a:srgbClr val="000000"/>
                </a:solidFill>
                <a:cs typeface="Times New Roman" panose="02020603050405020304" pitchFamily="18" charset="0"/>
              </a:rPr>
              <a:t>bulundu</a:t>
            </a:r>
            <a:r>
              <a:rPr lang="tr-TR" noProof="1">
                <a:solidFill>
                  <a:srgbClr val="000000"/>
                </a:solidFill>
                <a:cs typeface="Times New Roman" panose="02020603050405020304" pitchFamily="18" charset="0"/>
              </a:rPr>
              <a:t>?</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Sizin ortamınızda dijital inovasyonun adil ve sorumlu kalmasını </a:t>
            </a:r>
            <a:r>
              <a:rPr lang="tr-TR" b="1" noProof="1">
                <a:solidFill>
                  <a:srgbClr val="000000"/>
                </a:solidFill>
                <a:cs typeface="Times New Roman" panose="02020603050405020304" pitchFamily="18" charset="0"/>
              </a:rPr>
              <a:t>hangi politikalar veya uygulamalar </a:t>
            </a:r>
            <a:r>
              <a:rPr lang="tr-TR" noProof="1">
                <a:solidFill>
                  <a:srgbClr val="000000"/>
                </a:solidFill>
                <a:cs typeface="Times New Roman" panose="02020603050405020304" pitchFamily="18" charset="0"/>
              </a:rPr>
              <a:t>sağlayabilir?</a:t>
            </a:r>
            <a:br>
              <a:rPr lang="tr-TR" noProof="1">
                <a:solidFill>
                  <a:srgbClr val="000000"/>
                </a:solidFill>
                <a:cs typeface="Times New Roman" panose="02020603050405020304" pitchFamily="18" charset="0"/>
              </a:rPr>
            </a:b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Uygulama Alıştırması:</a:t>
            </a:r>
          </a:p>
          <a:p>
            <a:pPr>
              <a:lnSpc>
                <a:spcPts val="1960"/>
              </a:lnSpc>
              <a:buClr>
                <a:srgbClr val="62A844"/>
              </a:buClr>
            </a:pPr>
            <a:r>
              <a:rPr lang="tr-TR" noProof="1">
                <a:solidFill>
                  <a:srgbClr val="000000"/>
                </a:solidFill>
                <a:cs typeface="Times New Roman" panose="02020603050405020304" pitchFamily="18" charset="0"/>
              </a:rPr>
              <a:t>Kuruluşunuzda yapay zekanın personelinizi destekleyebileceği bir alan belirleyin.</a:t>
            </a:r>
            <a:br>
              <a:rPr lang="tr-TR" noProof="1">
                <a:solidFill>
                  <a:srgbClr val="000000"/>
                </a:solidFill>
                <a:cs typeface="Times New Roman" panose="02020603050405020304" pitchFamily="18" charset="0"/>
              </a:rPr>
            </a:br>
            <a:br>
              <a:rPr lang="tr-TR" noProof="1">
                <a:solidFill>
                  <a:srgbClr val="000000"/>
                </a:solidFill>
                <a:cs typeface="Times New Roman" panose="02020603050405020304" pitchFamily="18" charset="0"/>
              </a:rPr>
            </a:b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Tasarım Kontrolü:</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Aşağıdakileri nasıl dahil edeceğinizi özetleyin:</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Net iletişim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Veri koruma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İnsan denetimi</a:t>
            </a:r>
          </a:p>
          <a:p>
            <a:pPr lvl="0">
              <a:lnSpc>
                <a:spcPts val="1960"/>
              </a:lnSpc>
              <a:buClr>
                <a:srgbClr val="62A844"/>
              </a:buClr>
              <a:defRPr/>
            </a:pPr>
            <a:endParaRPr lang="en-GB" kern="0" dirty="0">
              <a:solidFill>
                <a:srgbClr val="000000"/>
              </a:solidFill>
            </a:endParaRPr>
          </a:p>
        </p:txBody>
      </p:sp>
      <p:pic>
        <p:nvPicPr>
          <p:cNvPr id="5" name="Graphic 4">
            <a:extLst>
              <a:ext uri="{FF2B5EF4-FFF2-40B4-BE49-F238E27FC236}">
                <a16:creationId xmlns:a16="http://schemas.microsoft.com/office/drawing/2014/main" id="{66A937D8-F6C3-1933-74B0-3A916861393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6706887" y="291214"/>
            <a:ext cx="5776332" cy="5193899"/>
          </a:xfrm>
          <a:prstGeom prst="rect">
            <a:avLst/>
          </a:prstGeom>
        </p:spPr>
      </p:pic>
    </p:spTree>
    <p:extLst>
      <p:ext uri="{BB962C8B-B14F-4D97-AF65-F5344CB8AC3E}">
        <p14:creationId xmlns:p14="http://schemas.microsoft.com/office/powerpoint/2010/main" val="2345886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6ECFA-4F6C-9E16-6469-0E6B75B207CD}"/>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9236CDDE-1BE3-B4D4-AAD4-FD44DD59B4E6}"/>
              </a:ext>
            </a:extLst>
          </p:cNvPr>
          <p:cNvSpPr/>
          <p:nvPr/>
        </p:nvSpPr>
        <p:spPr>
          <a:xfrm flipH="1">
            <a:off x="249617" y="1557938"/>
            <a:ext cx="6327671" cy="4739759"/>
          </a:xfrm>
          <a:prstGeom prst="rect">
            <a:avLst/>
          </a:prstGeom>
        </p:spPr>
        <p:txBody>
          <a:bodyPr wrap="square">
            <a:spAutoFit/>
          </a:bodyPr>
          <a:lstStyle/>
          <a:p>
            <a:pPr lvl="0">
              <a:lnSpc>
                <a:spcPts val="1960"/>
              </a:lnSpc>
              <a:buClr>
                <a:srgbClr val="62A844"/>
              </a:buClr>
              <a:defRPr/>
            </a:pPr>
            <a:r>
              <a:rPr lang="tr-TR" kern="0" noProof="1">
                <a:solidFill>
                  <a:srgbClr val="000000"/>
                </a:solidFill>
                <a:cs typeface="Times New Roman" panose="02020603050405020304" pitchFamily="18" charset="0"/>
              </a:rPr>
              <a:t>Personel eğitimi, konaklama sektöründe yapay zekanın etik ve güvenle kullanıldığı bir kültürün oluşturulmasında hayati öneme sahiptir. </a:t>
            </a:r>
            <a:br>
              <a:rPr lang="tr-TR" kern="0" noProof="1">
                <a:solidFill>
                  <a:srgbClr val="000000"/>
                </a:solidFill>
                <a:cs typeface="Times New Roman" panose="02020603050405020304" pitchFamily="18" charset="0"/>
              </a:rPr>
            </a:br>
            <a:endParaRPr lang="tr-TR" kern="0"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Neden Önemlidir:</a:t>
            </a:r>
          </a:p>
          <a:p>
            <a:pPr>
              <a:buClr>
                <a:srgbClr val="62A844"/>
              </a:buClr>
            </a:pPr>
            <a:br>
              <a:rPr lang="tr-TR" sz="800"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Çalışanlar yapay zeka sistemlerini anladıklarında şunları yapabilirler: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Sistemleri sorumlu bir şekilde kullanabilirler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İnsan yargısının ne zaman gerekli olduğunu fark edebilir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Dijital dönüşüme güven oluşturmak</a:t>
            </a:r>
            <a:br>
              <a:rPr lang="tr-TR" noProof="1">
                <a:solidFill>
                  <a:srgbClr val="000000"/>
                </a:solidFill>
                <a:cs typeface="Times New Roman" panose="02020603050405020304" pitchFamily="18" charset="0"/>
              </a:rPr>
            </a:br>
            <a:endParaRPr lang="tr-TR" sz="2000" noProof="1">
              <a:solidFill>
                <a:srgbClr val="0289AE"/>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Avrupa Yaklaşımı:</a:t>
            </a:r>
          </a:p>
          <a:p>
            <a:pPr>
              <a:buClr>
                <a:srgbClr val="62A844"/>
              </a:buClr>
            </a:pPr>
            <a:br>
              <a:rPr lang="tr-TR" sz="800"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Oteller, aşağıdakileri kapsayan </a:t>
            </a:r>
            <a:r>
              <a:rPr lang="tr-TR" b="1" noProof="1">
                <a:solidFill>
                  <a:srgbClr val="000000"/>
                </a:solidFill>
                <a:cs typeface="Times New Roman" panose="02020603050405020304" pitchFamily="18" charset="0"/>
              </a:rPr>
              <a:t>dijital okuryazarlık ve etik eğitimleri </a:t>
            </a:r>
            <a:r>
              <a:rPr lang="tr-TR" noProof="1">
                <a:solidFill>
                  <a:srgbClr val="000000"/>
                </a:solidFill>
                <a:cs typeface="Times New Roman" panose="02020603050405020304" pitchFamily="18" charset="0"/>
              </a:rPr>
              <a:t>başlatmaktadır: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Güvenli misafir veri yönetimi</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Otomatikleştirilmiş içgörülerin yorumlanması</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Önerilerdeki önyargıları belirleme</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Endişeler için açık iletişim kanalları</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lvl="0">
              <a:lnSpc>
                <a:spcPts val="1960"/>
              </a:lnSpc>
              <a:buClr>
                <a:srgbClr val="62A844"/>
              </a:buClr>
              <a:defRPr/>
            </a:pPr>
            <a:endParaRPr lang="en-GB" kern="0"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C6ECA858-2022-F5C7-65DA-0FB7724ECE8D}"/>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300849" y="259678"/>
            <a:ext cx="5150834" cy="4631471"/>
          </a:xfrm>
          <a:prstGeom prst="rect">
            <a:avLst/>
          </a:prstGeom>
        </p:spPr>
      </p:pic>
      <p:sp>
        <p:nvSpPr>
          <p:cNvPr id="6" name="Text Placeholder 11">
            <a:extLst>
              <a:ext uri="{FF2B5EF4-FFF2-40B4-BE49-F238E27FC236}">
                <a16:creationId xmlns:a16="http://schemas.microsoft.com/office/drawing/2014/main" id="{D5AB5587-01D8-8493-64B9-A7AEAA2B7AD1}"/>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Sorumlu AI Kullanımı için Personel Eğitimi ve Katılımı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56653CE2-A78B-007B-8B98-F6C6A3CBBD59}"/>
              </a:ext>
            </a:extLst>
          </p:cNvPr>
          <p:cNvCxnSpPr>
            <a:cxnSpLocks/>
          </p:cNvCxnSpPr>
          <p:nvPr/>
        </p:nvCxnSpPr>
        <p:spPr>
          <a:xfrm>
            <a:off x="0" y="1374199"/>
            <a:ext cx="59659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7F1E7614-3377-CCED-975A-0A526527A100}"/>
              </a:ext>
            </a:extLst>
          </p:cNvPr>
          <p:cNvSpPr/>
          <p:nvPr/>
        </p:nvSpPr>
        <p:spPr>
          <a:xfrm flipH="1">
            <a:off x="7179457" y="4836194"/>
            <a:ext cx="4043039" cy="1138773"/>
          </a:xfrm>
          <a:prstGeom prst="rect">
            <a:avLst/>
          </a:prstGeom>
        </p:spPr>
        <p:txBody>
          <a:bodyPr wrap="square">
            <a:spAutoFit/>
          </a:bodyPr>
          <a:lstStyle/>
          <a:p>
            <a:pPr algn="ctr">
              <a:lnSpc>
                <a:spcPts val="1960"/>
              </a:lnSpc>
            </a:pPr>
            <a:r>
              <a:rPr lang="en-US" sz="2000" b="1" dirty="0">
                <a:solidFill>
                  <a:srgbClr val="0289AE"/>
                </a:solidFill>
                <a:cs typeface="Times New Roman" panose="02020603050405020304" pitchFamily="18" charset="0"/>
              </a:rPr>
              <a:t>Anahtar Sonuç:</a:t>
            </a:r>
            <a:br>
              <a:rPr lang="en-US" dirty="0">
                <a:solidFill>
                  <a:srgbClr val="000000"/>
                </a:solidFill>
                <a:cs typeface="Times New Roman" panose="02020603050405020304" pitchFamily="18" charset="0"/>
              </a:rPr>
            </a:br>
            <a:r>
              <a:rPr lang="en-US" i="1" dirty="0">
                <a:solidFill>
                  <a:srgbClr val="000000"/>
                </a:solidFill>
                <a:cs typeface="Times New Roman" panose="02020603050405020304" pitchFamily="18" charset="0"/>
              </a:rPr>
              <a:t>Katılımcı ve bilgili ekipler, </a:t>
            </a:r>
            <a:r>
              <a:rPr lang="en-US" b="1" i="1" dirty="0">
                <a:solidFill>
                  <a:srgbClr val="000000"/>
                </a:solidFill>
                <a:cs typeface="Times New Roman" panose="02020603050405020304" pitchFamily="18" charset="0"/>
              </a:rPr>
              <a:t>hem teknolojiye hem de liderliğe </a:t>
            </a:r>
            <a:r>
              <a:rPr lang="en-US" i="1" dirty="0">
                <a:solidFill>
                  <a:srgbClr val="000000"/>
                </a:solidFill>
                <a:cs typeface="Times New Roman" panose="02020603050405020304" pitchFamily="18" charset="0"/>
              </a:rPr>
              <a:t>olan güveni sürdürür.</a:t>
            </a:r>
            <a:endParaRPr lang="en-US" dirty="0">
              <a:solidFill>
                <a:srgbClr val="000000"/>
              </a:solidFill>
              <a:cs typeface="Times New Roman" panose="02020603050405020304" pitchFamily="18" charset="0"/>
            </a:endParaRPr>
          </a:p>
          <a:p>
            <a:pPr algn="ctr"/>
            <a:endParaRPr lang="en-US" dirty="0">
              <a:solidFill>
                <a:srgbClr val="262626"/>
              </a:solidFill>
            </a:endParaRPr>
          </a:p>
        </p:txBody>
      </p:sp>
      <p:sp>
        <p:nvSpPr>
          <p:cNvPr id="9" name="Rounded Rectangle 8">
            <a:extLst>
              <a:ext uri="{FF2B5EF4-FFF2-40B4-BE49-F238E27FC236}">
                <a16:creationId xmlns:a16="http://schemas.microsoft.com/office/drawing/2014/main" id="{BB0270AE-0AAA-ED6E-A64A-E95C53684BE0}"/>
              </a:ext>
            </a:extLst>
          </p:cNvPr>
          <p:cNvSpPr/>
          <p:nvPr/>
        </p:nvSpPr>
        <p:spPr>
          <a:xfrm>
            <a:off x="6998101" y="4572020"/>
            <a:ext cx="4405751" cy="140294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BD51CAAD-9DA0-F515-011B-6BAA7E1E8B36}"/>
              </a:ext>
            </a:extLst>
          </p:cNvPr>
          <p:cNvSpPr txBox="1"/>
          <p:nvPr/>
        </p:nvSpPr>
        <p:spPr>
          <a:xfrm>
            <a:off x="9303986" y="3642726"/>
            <a:ext cx="2148840" cy="369332"/>
          </a:xfrm>
          <a:prstGeom prst="rect">
            <a:avLst/>
          </a:prstGeom>
          <a:noFill/>
        </p:spPr>
        <p:txBody>
          <a:bodyPr wrap="square" rtlCol="0">
            <a:spAutoFit/>
          </a:bodyPr>
          <a:lstStyle/>
          <a:p>
            <a:pPr algn="r"/>
            <a:r>
              <a:rPr lang="en-US" dirty="0">
                <a:solidFill>
                  <a:srgbClr val="0289AE"/>
                </a:solidFill>
                <a:hlinkClick r:id="rId4" action="ppaction://hlinkfile">
                  <a:extLst>
                    <a:ext uri="{A12FA001-AC4F-418D-AE19-62706E023703}">
                      <ahyp:hlinkClr xmlns:ahyp="http://schemas.microsoft.com/office/drawing/2018/hyperlinkcolor" val="tx"/>
                    </a:ext>
                  </a:extLst>
                </a:hlinkClick>
              </a:rPr>
              <a:t>Sorumlu Yapay Zeka</a:t>
            </a:r>
            <a:endParaRPr lang="en-US" dirty="0">
              <a:solidFill>
                <a:srgbClr val="0289AE"/>
              </a:solidFill>
            </a:endParaRPr>
          </a:p>
        </p:txBody>
      </p:sp>
    </p:spTree>
    <p:extLst>
      <p:ext uri="{BB962C8B-B14F-4D97-AF65-F5344CB8AC3E}">
        <p14:creationId xmlns:p14="http://schemas.microsoft.com/office/powerpoint/2010/main" val="908262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sp>
        <p:nvSpPr>
          <p:cNvPr id="46" name="Text Placeholder 11">
            <a:extLst>
              <a:ext uri="{FF2B5EF4-FFF2-40B4-BE49-F238E27FC236}">
                <a16:creationId xmlns:a16="http://schemas.microsoft.com/office/drawing/2014/main" id="{0C3C1327-6389-252E-34EE-EA820A72184C}"/>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Sorumlu Yapay Zeka Kullanımı için Personel Eğitimi ve Katılımı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7" name="Straight Connector 46">
            <a:extLst>
              <a:ext uri="{FF2B5EF4-FFF2-40B4-BE49-F238E27FC236}">
                <a16:creationId xmlns:a16="http://schemas.microsoft.com/office/drawing/2014/main" id="{B2DA226F-5879-F286-2F15-88975740AEB0}"/>
              </a:ext>
            </a:extLst>
          </p:cNvPr>
          <p:cNvCxnSpPr>
            <a:cxnSpLocks/>
          </p:cNvCxnSpPr>
          <p:nvPr/>
        </p:nvCxnSpPr>
        <p:spPr>
          <a:xfrm>
            <a:off x="0" y="1374199"/>
            <a:ext cx="631718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0509229E-02EB-CC71-FF3A-B420AC393B0B}"/>
              </a:ext>
            </a:extLst>
          </p:cNvPr>
          <p:cNvGrpSpPr/>
          <p:nvPr/>
        </p:nvGrpSpPr>
        <p:grpSpPr>
          <a:xfrm>
            <a:off x="2358189" y="2252657"/>
            <a:ext cx="144000" cy="1360629"/>
            <a:chOff x="3678004" y="1666685"/>
            <a:chExt cx="144000" cy="1360629"/>
          </a:xfrm>
        </p:grpSpPr>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3750004" y="1810685"/>
              <a:ext cx="0" cy="121662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3678004" y="1666685"/>
              <a:ext cx="144000" cy="144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8" name="Group 7">
            <a:extLst>
              <a:ext uri="{FF2B5EF4-FFF2-40B4-BE49-F238E27FC236}">
                <a16:creationId xmlns:a16="http://schemas.microsoft.com/office/drawing/2014/main" id="{5EE67270-B8ED-1E39-1362-9FAEA8C424EB}"/>
              </a:ext>
            </a:extLst>
          </p:cNvPr>
          <p:cNvGrpSpPr/>
          <p:nvPr/>
        </p:nvGrpSpPr>
        <p:grpSpPr>
          <a:xfrm>
            <a:off x="5391307" y="2252657"/>
            <a:ext cx="144000" cy="1360629"/>
            <a:chOff x="3678004" y="1666685"/>
            <a:chExt cx="144000" cy="1360629"/>
          </a:xfrm>
        </p:grpSpPr>
        <p:cxnSp>
          <p:nvCxnSpPr>
            <p:cNvPr id="9" name="Straight Connector 28">
              <a:extLst>
                <a:ext uri="{FF2B5EF4-FFF2-40B4-BE49-F238E27FC236}">
                  <a16:creationId xmlns:a16="http://schemas.microsoft.com/office/drawing/2014/main" id="{F0CDACB6-0B86-07F6-255F-05907BB701F3}"/>
                </a:ext>
              </a:extLst>
            </p:cNvPr>
            <p:cNvCxnSpPr>
              <a:cxnSpLocks/>
            </p:cNvCxnSpPr>
            <p:nvPr/>
          </p:nvCxnSpPr>
          <p:spPr>
            <a:xfrm>
              <a:off x="3750004" y="1810685"/>
              <a:ext cx="0" cy="121662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0" name="Oval 12">
              <a:extLst>
                <a:ext uri="{FF2B5EF4-FFF2-40B4-BE49-F238E27FC236}">
                  <a16:creationId xmlns:a16="http://schemas.microsoft.com/office/drawing/2014/main" id="{410236B5-7AF3-BA0B-FFE7-B3D907291B86}"/>
                </a:ext>
              </a:extLst>
            </p:cNvPr>
            <p:cNvSpPr>
              <a:spLocks noChangeAspect="1"/>
            </p:cNvSpPr>
            <p:nvPr/>
          </p:nvSpPr>
          <p:spPr>
            <a:xfrm rot="16200000" flipH="1">
              <a:off x="3678004" y="1666685"/>
              <a:ext cx="144000" cy="144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11" name="Group 10">
            <a:extLst>
              <a:ext uri="{FF2B5EF4-FFF2-40B4-BE49-F238E27FC236}">
                <a16:creationId xmlns:a16="http://schemas.microsoft.com/office/drawing/2014/main" id="{013849B1-8634-5733-D670-A5C8CD53EE22}"/>
              </a:ext>
            </a:extLst>
          </p:cNvPr>
          <p:cNvGrpSpPr/>
          <p:nvPr/>
        </p:nvGrpSpPr>
        <p:grpSpPr>
          <a:xfrm>
            <a:off x="8477056" y="2252657"/>
            <a:ext cx="144000" cy="1360629"/>
            <a:chOff x="3678004" y="1666685"/>
            <a:chExt cx="144000" cy="1360629"/>
          </a:xfrm>
        </p:grpSpPr>
        <p:cxnSp>
          <p:nvCxnSpPr>
            <p:cNvPr id="12" name="Straight Connector 28">
              <a:extLst>
                <a:ext uri="{FF2B5EF4-FFF2-40B4-BE49-F238E27FC236}">
                  <a16:creationId xmlns:a16="http://schemas.microsoft.com/office/drawing/2014/main" id="{299292FC-EA33-A958-C5B4-78C3561230A3}"/>
                </a:ext>
              </a:extLst>
            </p:cNvPr>
            <p:cNvCxnSpPr>
              <a:cxnSpLocks/>
            </p:cNvCxnSpPr>
            <p:nvPr/>
          </p:nvCxnSpPr>
          <p:spPr>
            <a:xfrm>
              <a:off x="3750004" y="1810685"/>
              <a:ext cx="0" cy="1216629"/>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A612108F-BCAA-741A-EA16-7D8958EC4F19}"/>
                </a:ext>
              </a:extLst>
            </p:cNvPr>
            <p:cNvSpPr>
              <a:spLocks noChangeAspect="1"/>
            </p:cNvSpPr>
            <p:nvPr/>
          </p:nvSpPr>
          <p:spPr>
            <a:xfrm rot="16200000" flipH="1">
              <a:off x="3678004" y="1666685"/>
              <a:ext cx="144000" cy="144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14" name="Group 13">
            <a:extLst>
              <a:ext uri="{FF2B5EF4-FFF2-40B4-BE49-F238E27FC236}">
                <a16:creationId xmlns:a16="http://schemas.microsoft.com/office/drawing/2014/main" id="{2D1F2FD4-21DE-0288-ACE6-B61B100A7278}"/>
              </a:ext>
            </a:extLst>
          </p:cNvPr>
          <p:cNvGrpSpPr/>
          <p:nvPr/>
        </p:nvGrpSpPr>
        <p:grpSpPr>
          <a:xfrm rot="10800000">
            <a:off x="756707" y="4277718"/>
            <a:ext cx="144000" cy="1360629"/>
            <a:chOff x="3678004" y="1666685"/>
            <a:chExt cx="144000" cy="1360629"/>
          </a:xfrm>
        </p:grpSpPr>
        <p:cxnSp>
          <p:nvCxnSpPr>
            <p:cNvPr id="15" name="Straight Connector 28">
              <a:extLst>
                <a:ext uri="{FF2B5EF4-FFF2-40B4-BE49-F238E27FC236}">
                  <a16:creationId xmlns:a16="http://schemas.microsoft.com/office/drawing/2014/main" id="{2B0D743D-A691-04DD-F3D8-BB9B11313A3F}"/>
                </a:ext>
              </a:extLst>
            </p:cNvPr>
            <p:cNvCxnSpPr>
              <a:cxnSpLocks/>
            </p:cNvCxnSpPr>
            <p:nvPr/>
          </p:nvCxnSpPr>
          <p:spPr>
            <a:xfrm>
              <a:off x="3750004" y="1810685"/>
              <a:ext cx="0" cy="121662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8" name="Oval 12">
              <a:extLst>
                <a:ext uri="{FF2B5EF4-FFF2-40B4-BE49-F238E27FC236}">
                  <a16:creationId xmlns:a16="http://schemas.microsoft.com/office/drawing/2014/main" id="{3ECC107D-390F-50C7-1744-AE50B242CDE2}"/>
                </a:ext>
              </a:extLst>
            </p:cNvPr>
            <p:cNvSpPr>
              <a:spLocks noChangeAspect="1"/>
            </p:cNvSpPr>
            <p:nvPr/>
          </p:nvSpPr>
          <p:spPr>
            <a:xfrm rot="16200000" flipH="1">
              <a:off x="3678004" y="1666685"/>
              <a:ext cx="144000" cy="144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0" name="Group 19">
            <a:extLst>
              <a:ext uri="{FF2B5EF4-FFF2-40B4-BE49-F238E27FC236}">
                <a16:creationId xmlns:a16="http://schemas.microsoft.com/office/drawing/2014/main" id="{85ADA96E-C6CD-3A23-15B6-7BBAB265DB8C}"/>
              </a:ext>
            </a:extLst>
          </p:cNvPr>
          <p:cNvGrpSpPr/>
          <p:nvPr/>
        </p:nvGrpSpPr>
        <p:grpSpPr>
          <a:xfrm rot="10800000">
            <a:off x="3819745" y="4277718"/>
            <a:ext cx="144000" cy="1360629"/>
            <a:chOff x="3678004" y="1666685"/>
            <a:chExt cx="144000" cy="1360629"/>
          </a:xfrm>
        </p:grpSpPr>
        <p:cxnSp>
          <p:nvCxnSpPr>
            <p:cNvPr id="32" name="Straight Connector 28">
              <a:extLst>
                <a:ext uri="{FF2B5EF4-FFF2-40B4-BE49-F238E27FC236}">
                  <a16:creationId xmlns:a16="http://schemas.microsoft.com/office/drawing/2014/main" id="{68A75DAA-AD4C-17F4-5734-41BD970545AE}"/>
                </a:ext>
              </a:extLst>
            </p:cNvPr>
            <p:cNvCxnSpPr>
              <a:cxnSpLocks/>
            </p:cNvCxnSpPr>
            <p:nvPr/>
          </p:nvCxnSpPr>
          <p:spPr>
            <a:xfrm>
              <a:off x="3750004" y="1810685"/>
              <a:ext cx="0" cy="1216629"/>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3" name="Oval 12">
              <a:extLst>
                <a:ext uri="{FF2B5EF4-FFF2-40B4-BE49-F238E27FC236}">
                  <a16:creationId xmlns:a16="http://schemas.microsoft.com/office/drawing/2014/main" id="{693F7D16-B516-945E-195C-81AA7EB85BDF}"/>
                </a:ext>
              </a:extLst>
            </p:cNvPr>
            <p:cNvSpPr>
              <a:spLocks noChangeAspect="1"/>
            </p:cNvSpPr>
            <p:nvPr/>
          </p:nvSpPr>
          <p:spPr>
            <a:xfrm rot="16200000" flipH="1">
              <a:off x="3678004" y="1666685"/>
              <a:ext cx="144000" cy="144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40" name="Group 39">
            <a:extLst>
              <a:ext uri="{FF2B5EF4-FFF2-40B4-BE49-F238E27FC236}">
                <a16:creationId xmlns:a16="http://schemas.microsoft.com/office/drawing/2014/main" id="{A8699DB2-80FD-25FA-D7E0-4602052318F0}"/>
              </a:ext>
            </a:extLst>
          </p:cNvPr>
          <p:cNvGrpSpPr/>
          <p:nvPr/>
        </p:nvGrpSpPr>
        <p:grpSpPr>
          <a:xfrm rot="10800000">
            <a:off x="6866758" y="4277718"/>
            <a:ext cx="144000" cy="1360629"/>
            <a:chOff x="3678004" y="1666685"/>
            <a:chExt cx="144000" cy="1360629"/>
          </a:xfrm>
        </p:grpSpPr>
        <p:cxnSp>
          <p:nvCxnSpPr>
            <p:cNvPr id="41" name="Straight Connector 28">
              <a:extLst>
                <a:ext uri="{FF2B5EF4-FFF2-40B4-BE49-F238E27FC236}">
                  <a16:creationId xmlns:a16="http://schemas.microsoft.com/office/drawing/2014/main" id="{C09C29F9-7AB5-DCDA-CE26-5A1098ADB1D4}"/>
                </a:ext>
              </a:extLst>
            </p:cNvPr>
            <p:cNvCxnSpPr>
              <a:cxnSpLocks/>
            </p:cNvCxnSpPr>
            <p:nvPr/>
          </p:nvCxnSpPr>
          <p:spPr>
            <a:xfrm>
              <a:off x="3750004" y="1810685"/>
              <a:ext cx="0" cy="121662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1E019C4C-88B7-08BB-BCC1-772098B655E4}"/>
                </a:ext>
              </a:extLst>
            </p:cNvPr>
            <p:cNvSpPr>
              <a:spLocks noChangeAspect="1"/>
            </p:cNvSpPr>
            <p:nvPr/>
          </p:nvSpPr>
          <p:spPr>
            <a:xfrm rot="16200000" flipH="1">
              <a:off x="3678004" y="1666685"/>
              <a:ext cx="144000" cy="144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sp>
        <p:nvSpPr>
          <p:cNvPr id="68" name="TextBox 38">
            <a:extLst>
              <a:ext uri="{FF2B5EF4-FFF2-40B4-BE49-F238E27FC236}">
                <a16:creationId xmlns:a16="http://schemas.microsoft.com/office/drawing/2014/main" id="{4A52573C-5FA5-06F6-A241-3D23DE94115C}"/>
              </a:ext>
            </a:extLst>
          </p:cNvPr>
          <p:cNvSpPr txBox="1"/>
          <p:nvPr/>
        </p:nvSpPr>
        <p:spPr>
          <a:xfrm>
            <a:off x="2533329" y="2172306"/>
            <a:ext cx="1789640" cy="365356"/>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Hesap Verebilirlik</a:t>
            </a:r>
          </a:p>
        </p:txBody>
      </p:sp>
      <p:sp>
        <p:nvSpPr>
          <p:cNvPr id="69" name="TextBox 38">
            <a:extLst>
              <a:ext uri="{FF2B5EF4-FFF2-40B4-BE49-F238E27FC236}">
                <a16:creationId xmlns:a16="http://schemas.microsoft.com/office/drawing/2014/main" id="{B1A579F1-4FB5-1B64-55A6-A76BE01CE0B6}"/>
              </a:ext>
            </a:extLst>
          </p:cNvPr>
          <p:cNvSpPr txBox="1"/>
          <p:nvPr/>
        </p:nvSpPr>
        <p:spPr>
          <a:xfrm>
            <a:off x="5565401" y="2172306"/>
            <a:ext cx="2095464" cy="634661"/>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Gizlilik ve Veri Koruma</a:t>
            </a:r>
          </a:p>
        </p:txBody>
      </p:sp>
      <p:sp>
        <p:nvSpPr>
          <p:cNvPr id="70" name="TextBox 38">
            <a:extLst>
              <a:ext uri="{FF2B5EF4-FFF2-40B4-BE49-F238E27FC236}">
                <a16:creationId xmlns:a16="http://schemas.microsoft.com/office/drawing/2014/main" id="{5C45A596-87F7-451B-07E4-E51E60128E67}"/>
              </a:ext>
            </a:extLst>
          </p:cNvPr>
          <p:cNvSpPr txBox="1"/>
          <p:nvPr/>
        </p:nvSpPr>
        <p:spPr>
          <a:xfrm>
            <a:off x="8693056" y="2172306"/>
            <a:ext cx="2703490" cy="634661"/>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Kapsayıcılık ve İnsan Odaklı Tasarım</a:t>
            </a: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5397454"/>
            <a:ext cx="2789319" cy="365356"/>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Adalet</a:t>
            </a:r>
          </a:p>
        </p:txBody>
      </p:sp>
      <p:sp>
        <p:nvSpPr>
          <p:cNvPr id="55" name="TextBox 38">
            <a:extLst>
              <a:ext uri="{FF2B5EF4-FFF2-40B4-BE49-F238E27FC236}">
                <a16:creationId xmlns:a16="http://schemas.microsoft.com/office/drawing/2014/main" id="{D0BEE8A8-3FFC-C671-308F-97CB8E38B23D}"/>
              </a:ext>
            </a:extLst>
          </p:cNvPr>
          <p:cNvSpPr txBox="1"/>
          <p:nvPr/>
        </p:nvSpPr>
        <p:spPr>
          <a:xfrm>
            <a:off x="4007561" y="5397454"/>
            <a:ext cx="2309619" cy="634661"/>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Şeffaflık ve Açıklanabilirlik</a:t>
            </a:r>
            <a:endParaRPr lang="en-US" dirty="0">
              <a:solidFill>
                <a:srgbClr val="000000"/>
              </a:solidFill>
              <a:latin typeface="Calibri" panose="020F0502020204030204" pitchFamily="34" charset="0"/>
              <a:ea typeface="Roboto Cn" pitchFamily="2"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082211" y="5397454"/>
            <a:ext cx="1576684" cy="634661"/>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Güvenlik ve Emniyet</a:t>
            </a:r>
          </a:p>
        </p:txBody>
      </p:sp>
      <p:grpSp>
        <p:nvGrpSpPr>
          <p:cNvPr id="44" name="Group 43">
            <a:extLst>
              <a:ext uri="{FF2B5EF4-FFF2-40B4-BE49-F238E27FC236}">
                <a16:creationId xmlns:a16="http://schemas.microsoft.com/office/drawing/2014/main" id="{832F947A-FD7C-E6C8-718F-45B39298D84C}"/>
              </a:ext>
            </a:extLst>
          </p:cNvPr>
          <p:cNvGrpSpPr/>
          <p:nvPr/>
        </p:nvGrpSpPr>
        <p:grpSpPr>
          <a:xfrm>
            <a:off x="573495" y="3123308"/>
            <a:ext cx="9519317" cy="1738084"/>
            <a:chOff x="573495" y="2684450"/>
            <a:chExt cx="10717798" cy="1956909"/>
          </a:xfrm>
        </p:grpSpPr>
        <p:grpSp>
          <p:nvGrpSpPr>
            <p:cNvPr id="79" name="Group 78">
              <a:extLst>
                <a:ext uri="{FF2B5EF4-FFF2-40B4-BE49-F238E27FC236}">
                  <a16:creationId xmlns:a16="http://schemas.microsoft.com/office/drawing/2014/main" id="{8DB5627C-A532-13C7-31D6-FA58A3D8B0E6}"/>
                </a:ext>
              </a:extLst>
            </p:cNvPr>
            <p:cNvGrpSpPr/>
            <p:nvPr/>
          </p:nvGrpSpPr>
          <p:grpSpPr>
            <a:xfrm>
              <a:off x="573495" y="2684450"/>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1" name="TextBox 38">
              <a:extLst>
                <a:ext uri="{FF2B5EF4-FFF2-40B4-BE49-F238E27FC236}">
                  <a16:creationId xmlns:a16="http://schemas.microsoft.com/office/drawing/2014/main" id="{EE502512-5F60-7E03-35C8-781947238D15}"/>
                </a:ext>
              </a:extLst>
            </p:cNvPr>
            <p:cNvSpPr txBox="1"/>
            <p:nvPr/>
          </p:nvSpPr>
          <p:spPr>
            <a:xfrm>
              <a:off x="1021905"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71" name="TextBox 38">
              <a:extLst>
                <a:ext uri="{FF2B5EF4-FFF2-40B4-BE49-F238E27FC236}">
                  <a16:creationId xmlns:a16="http://schemas.microsoft.com/office/drawing/2014/main" id="{1B1EE8D4-8D52-4EA5-1133-CCE50D21CED0}"/>
                </a:ext>
              </a:extLst>
            </p:cNvPr>
            <p:cNvSpPr txBox="1"/>
            <p:nvPr/>
          </p:nvSpPr>
          <p:spPr>
            <a:xfrm>
              <a:off x="2716798"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72" name="TextBox 38">
              <a:extLst>
                <a:ext uri="{FF2B5EF4-FFF2-40B4-BE49-F238E27FC236}">
                  <a16:creationId xmlns:a16="http://schemas.microsoft.com/office/drawing/2014/main" id="{D9F7E8E7-04D5-F28F-0449-CB48FE1F3501}"/>
                </a:ext>
              </a:extLst>
            </p:cNvPr>
            <p:cNvSpPr txBox="1"/>
            <p:nvPr/>
          </p:nvSpPr>
          <p:spPr>
            <a:xfrm>
              <a:off x="4459818"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73" name="TextBox 38">
              <a:extLst>
                <a:ext uri="{FF2B5EF4-FFF2-40B4-BE49-F238E27FC236}">
                  <a16:creationId xmlns:a16="http://schemas.microsoft.com/office/drawing/2014/main" id="{57C21432-2761-5A4B-431C-97B0BA62B623}"/>
                </a:ext>
              </a:extLst>
            </p:cNvPr>
            <p:cNvSpPr txBox="1"/>
            <p:nvPr/>
          </p:nvSpPr>
          <p:spPr>
            <a:xfrm>
              <a:off x="6190806"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04</a:t>
              </a:r>
            </a:p>
          </p:txBody>
        </p:sp>
        <p:sp>
          <p:nvSpPr>
            <p:cNvPr id="74" name="TextBox 38">
              <a:extLst>
                <a:ext uri="{FF2B5EF4-FFF2-40B4-BE49-F238E27FC236}">
                  <a16:creationId xmlns:a16="http://schemas.microsoft.com/office/drawing/2014/main" id="{DB7F65A4-A050-370C-912A-A947CF4DB782}"/>
                </a:ext>
              </a:extLst>
            </p:cNvPr>
            <p:cNvSpPr txBox="1"/>
            <p:nvPr/>
          </p:nvSpPr>
          <p:spPr>
            <a:xfrm>
              <a:off x="7933826"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05</a:t>
              </a:r>
            </a:p>
          </p:txBody>
        </p:sp>
        <p:sp>
          <p:nvSpPr>
            <p:cNvPr id="75" name="TextBox 38">
              <a:extLst>
                <a:ext uri="{FF2B5EF4-FFF2-40B4-BE49-F238E27FC236}">
                  <a16:creationId xmlns:a16="http://schemas.microsoft.com/office/drawing/2014/main" id="{A6F1C5EC-51FD-ECC9-A4DC-00D49565A272}"/>
                </a:ext>
              </a:extLst>
            </p:cNvPr>
            <p:cNvSpPr txBox="1"/>
            <p:nvPr/>
          </p:nvSpPr>
          <p:spPr>
            <a:xfrm>
              <a:off x="9676845"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06</a:t>
              </a:r>
            </a:p>
          </p:txBody>
        </p:sp>
      </p:grpSp>
    </p:spTree>
    <p:extLst>
      <p:ext uri="{BB962C8B-B14F-4D97-AF65-F5344CB8AC3E}">
        <p14:creationId xmlns:p14="http://schemas.microsoft.com/office/powerpoint/2010/main" val="3284298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err="1">
                <a:solidFill>
                  <a:srgbClr val="62A844"/>
                </a:solidFill>
              </a:rPr>
              <a:t>Bunshin </a:t>
            </a:r>
            <a:r>
              <a:rPr lang="en-IE" sz="2400" b="1" dirty="0">
                <a:solidFill>
                  <a:srgbClr val="62A844"/>
                </a:solidFill>
              </a:rPr>
              <a:t>Robot Kafe</a:t>
            </a:r>
            <a:r>
              <a:rPr lang="en-IE" sz="2400" dirty="0">
                <a:solidFill>
                  <a:srgbClr val="62A844"/>
                </a:solidFill>
              </a:rPr>
              <a:t> </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95F64026-90AD-0974-AB66-930CC3D911AF}"/>
              </a:ext>
            </a:extLst>
          </p:cNvPr>
          <p:cNvSpPr txBox="1"/>
          <p:nvPr/>
        </p:nvSpPr>
        <p:spPr>
          <a:xfrm>
            <a:off x="227213" y="948690"/>
            <a:ext cx="7491894" cy="5909310"/>
          </a:xfrm>
          <a:prstGeom prst="rect">
            <a:avLst/>
          </a:prstGeom>
          <a:noFill/>
        </p:spPr>
        <p:txBody>
          <a:bodyPr wrap="square">
            <a:spAutoFit/>
          </a:bodyPr>
          <a:lstStyle/>
          <a:p>
            <a:pPr>
              <a:buNone/>
            </a:pPr>
            <a:r>
              <a:rPr lang="tr-TR" noProof="1">
                <a:solidFill>
                  <a:srgbClr val="262626"/>
                </a:solidFill>
              </a:rPr>
              <a:t>Bunshin Robot Café, yapay zeka ve robotik teknolojisinin insanları yerinden etmek yerine katılımı artırmak için kullanılabileceğini gösteriyor. Aarhus'taki Øens Madhus tarafından işletilen bu kafe, engelli kişilerin kendi evlerinden uzaktan kontrol ettikleri OriHime robotlarını kullanan Japonya dışındaki ilk robot kafe oldu. Robotlar, misafirleri karşıladı, siparişleri aldı ve canlı iletişim teknolojisi aracılığıyla müşteri etkileşimini destekledi.</a:t>
            </a:r>
          </a:p>
          <a:p>
            <a:pPr>
              <a:buNone/>
            </a:pPr>
            <a:endParaRPr lang="tr-TR" noProof="1">
              <a:solidFill>
                <a:srgbClr val="262626"/>
              </a:solidFill>
            </a:endParaRPr>
          </a:p>
          <a:p>
            <a:pPr>
              <a:buNone/>
            </a:pPr>
            <a:r>
              <a:rPr lang="tr-TR" noProof="1">
                <a:solidFill>
                  <a:srgbClr val="262626"/>
                </a:solidFill>
              </a:rPr>
              <a:t>Proje, konaklama ve ağırlama sektörü için önemli bir soruyu ele aldı: Teknoloji, insan ilişkilerini korurken nasıl fırsatlar yaratabilir? Kafe, insanları hizmet sunumundan uzaklaştırmak yerine, yapay zeka destekli robotik teknolojisini kullanarak, konaklama ve ağırlama sektöründe istihdam edilemeyecek bireylerin müşteri etkileşimlerine doğrudan katılmasını sağladı.</a:t>
            </a:r>
          </a:p>
          <a:p>
            <a:pPr>
              <a:buNone/>
            </a:pPr>
            <a:r>
              <a:rPr lang="tr-TR" noProof="1">
                <a:solidFill>
                  <a:srgbClr val="262626"/>
                </a:solidFill>
              </a:rPr>
              <a:t>Kafe, sosyal etkisinin yanı sıra yerel tedarik, gıda israfının azaltılması, enerji verimli operasyonlar ve dijital izleme sistemleri gibi pratik sürdürülebilirlik önlemlerini de entegre etti. Sonuç, inovasyon, kapsayıcılık ve operasyonel sürdürülebilirliği bir araya getiren bir konaklama konseptiydi.</a:t>
            </a:r>
          </a:p>
          <a:p>
            <a:pPr>
              <a:buNone/>
            </a:pPr>
            <a:endParaRPr lang="tr-TR" noProof="1">
              <a:solidFill>
                <a:srgbClr val="262626"/>
              </a:solidFill>
            </a:endParaRPr>
          </a:p>
          <a:p>
            <a:r>
              <a:rPr lang="tr-TR" b="1" noProof="1">
                <a:solidFill>
                  <a:srgbClr val="62A844"/>
                </a:solidFill>
              </a:rPr>
              <a:t>Önemli Ders: </a:t>
            </a:r>
            <a:r>
              <a:rPr lang="tr-TR" noProof="1">
                <a:solidFill>
                  <a:srgbClr val="262626"/>
                </a:solidFill>
              </a:rPr>
              <a:t>Konaklama ve ağırlama sektöründe yapay zekanın en etkili kullanımı, anlamlı insan etkileşimini ortadan kaldırmak yerine insan katılımını, erişilebilirliği ve hizmet kalitesini güçlendirmektir.</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F10E4C22-714B-6CAE-FAD8-F017ED3BD3FC}"/>
              </a:ext>
            </a:extLst>
          </p:cNvPr>
          <p:cNvPicPr>
            <a:picLocks noChangeAspect="1"/>
          </p:cNvPicPr>
          <p:nvPr/>
        </p:nvPicPr>
        <p:blipFill>
          <a:blip r:embed="rId4"/>
          <a:stretch>
            <a:fillRect/>
          </a:stretch>
        </p:blipFill>
        <p:spPr>
          <a:xfrm>
            <a:off x="7719107" y="488054"/>
            <a:ext cx="4379367" cy="6220185"/>
          </a:xfrm>
          <a:prstGeom prst="rect">
            <a:avLst/>
          </a:prstGeom>
        </p:spPr>
      </p:pic>
    </p:spTree>
    <p:extLst>
      <p:ext uri="{BB962C8B-B14F-4D97-AF65-F5344CB8AC3E}">
        <p14:creationId xmlns:p14="http://schemas.microsoft.com/office/powerpoint/2010/main" val="2724010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CAF2-6C43-6FDA-8A39-2E34F9661B8E}"/>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FC76319F-29D3-E834-9BCE-AA7CCE9CC201}"/>
              </a:ext>
            </a:extLst>
          </p:cNvPr>
          <p:cNvSpPr/>
          <p:nvPr/>
        </p:nvSpPr>
        <p:spPr>
          <a:xfrm flipH="1">
            <a:off x="284734" y="1575664"/>
            <a:ext cx="6671430" cy="5078313"/>
          </a:xfrm>
          <a:prstGeom prst="rect">
            <a:avLst/>
          </a:prstGeom>
        </p:spPr>
        <p:txBody>
          <a:bodyPr wrap="square">
            <a:spAutoFit/>
          </a:bodyPr>
          <a:lstStyle/>
          <a:p>
            <a:pPr>
              <a:lnSpc>
                <a:spcPts val="1960"/>
              </a:lnSpc>
              <a:buClr>
                <a:srgbClr val="62A844"/>
              </a:buClr>
            </a:pPr>
            <a:r>
              <a:rPr lang="en-US" sz="2000" b="1" dirty="0">
                <a:solidFill>
                  <a:srgbClr val="0289AE"/>
                </a:solidFill>
                <a:cs typeface="Times New Roman" panose="02020603050405020304" pitchFamily="18" charset="0"/>
              </a:rPr>
              <a:t>UNWTO Kursu:</a:t>
            </a:r>
            <a:r>
              <a:rPr lang="en-US" sz="2000" dirty="0">
                <a:solidFill>
                  <a:srgbClr val="0289AE"/>
                </a:solidFill>
                <a:cs typeface="Times New Roman" panose="02020603050405020304" pitchFamily="18" charset="0"/>
              </a:rPr>
              <a:t> </a:t>
            </a:r>
          </a:p>
          <a:p>
            <a:pPr>
              <a:buClr>
                <a:srgbClr val="62A844"/>
              </a:buClr>
            </a:pPr>
            <a:endParaRPr lang="en-US" sz="800" dirty="0">
              <a:solidFill>
                <a:srgbClr val="0289AE"/>
              </a:solidFill>
              <a:cs typeface="Times New Roman" panose="02020603050405020304" pitchFamily="18" charset="0"/>
            </a:endParaRPr>
          </a:p>
          <a:p>
            <a:pPr>
              <a:lnSpc>
                <a:spcPts val="1960"/>
              </a:lnSpc>
              <a:buClr>
                <a:srgbClr val="62A844"/>
              </a:buClr>
            </a:pPr>
            <a:r>
              <a:rPr lang="en-US" i="1" dirty="0">
                <a:solidFill>
                  <a:srgbClr val="000000"/>
                </a:solidFill>
                <a:cs typeface="Times New Roman" panose="02020603050405020304" pitchFamily="18" charset="0"/>
              </a:rPr>
              <a:t>Konaklama Sektöründe Yapay Zeka: Zorluklar ve İş Fırsatları</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4 haftalık yapılandırılmış öğrenim programı</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Avrupa vaka çalışmalarına odaklanma</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Gizlilik, önyargı, şeffaflık ve veri koruma konularını kapsar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Tamamlama üzerine sertifika</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Boşluğu Doldurmak:</a:t>
            </a:r>
          </a:p>
          <a:p>
            <a:pPr>
              <a:buClr>
                <a:srgbClr val="62A844"/>
              </a:buClr>
            </a:pPr>
            <a:endParaRPr lang="en-US" sz="800"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Avrupalı otellerin </a:t>
            </a:r>
            <a:r>
              <a:rPr lang="en-US" b="1" dirty="0">
                <a:solidFill>
                  <a:srgbClr val="000000"/>
                </a:solidFill>
                <a:cs typeface="Times New Roman" panose="02020603050405020304" pitchFamily="18" charset="0"/>
              </a:rPr>
              <a:t>%72'si </a:t>
            </a:r>
            <a:r>
              <a:rPr lang="en-US" dirty="0">
                <a:solidFill>
                  <a:srgbClr val="000000"/>
                </a:solidFill>
                <a:cs typeface="Times New Roman" panose="02020603050405020304" pitchFamily="18" charset="0"/>
              </a:rPr>
              <a:t>yapay zekayı vazgeçilmez görüyor</a:t>
            </a: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Ancak sadece %9'unun </a:t>
            </a:r>
            <a:r>
              <a:rPr lang="en-US" dirty="0">
                <a:solidFill>
                  <a:srgbClr val="000000"/>
                </a:solidFill>
                <a:cs typeface="Times New Roman" panose="02020603050405020304" pitchFamily="18" charset="0"/>
              </a:rPr>
              <a:t>resmi bir stratejisi var</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Kanıtlanmış Sonuçlar - Erken benimseyenlerin raporu:</a:t>
            </a:r>
          </a:p>
          <a:p>
            <a:pPr>
              <a:buClr>
                <a:srgbClr val="62A844"/>
              </a:buClr>
            </a:pPr>
            <a:endParaRPr lang="en-US" sz="800"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Daha hızlı yanıt süreleri</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GDPR uyumluluğunda iyileşme</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Daha yüksek misafir güveni</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AB Yapay Zeka Yasası'na daha iyi hazırlık</a:t>
            </a:r>
            <a:br>
              <a:rPr lang="en-US" dirty="0">
                <a:solidFill>
                  <a:srgbClr val="000000"/>
                </a:solidFill>
                <a:cs typeface="Times New Roman" panose="02020603050405020304" pitchFamily="18" charset="0"/>
              </a:rPr>
            </a:br>
            <a:br>
              <a:rPr lang="en-US" kern="0" dirty="0">
                <a:solidFill>
                  <a:srgbClr val="000000"/>
                </a:solidFill>
                <a:cs typeface="Times New Roman" panose="02020603050405020304" pitchFamily="18" charset="0"/>
              </a:rPr>
            </a:br>
            <a:endParaRPr lang="en-GB" kern="0"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322AF1C3-DE22-F6AC-2A4C-24DC89095D2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300849" y="259678"/>
            <a:ext cx="5150834" cy="4631471"/>
          </a:xfrm>
          <a:prstGeom prst="rect">
            <a:avLst/>
          </a:prstGeom>
        </p:spPr>
      </p:pic>
      <p:sp>
        <p:nvSpPr>
          <p:cNvPr id="6" name="Text Placeholder 11">
            <a:extLst>
              <a:ext uri="{FF2B5EF4-FFF2-40B4-BE49-F238E27FC236}">
                <a16:creationId xmlns:a16="http://schemas.microsoft.com/office/drawing/2014/main" id="{CC76C495-5718-7B6E-D789-EB8C6CF51BB7}"/>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Eğitim yoluyla etik farkındalık oluşturma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DE79FA02-9E70-53B1-D9AB-72E4250AAD93}"/>
              </a:ext>
            </a:extLst>
          </p:cNvPr>
          <p:cNvCxnSpPr>
            <a:cxnSpLocks/>
          </p:cNvCxnSpPr>
          <p:nvPr/>
        </p:nvCxnSpPr>
        <p:spPr>
          <a:xfrm>
            <a:off x="0" y="1374199"/>
            <a:ext cx="59659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854A26D3-982B-1D1A-9496-79A4F5BD8A7A}"/>
              </a:ext>
            </a:extLst>
          </p:cNvPr>
          <p:cNvSpPr/>
          <p:nvPr/>
        </p:nvSpPr>
        <p:spPr>
          <a:xfrm flipH="1">
            <a:off x="7137521" y="4245180"/>
            <a:ext cx="4043039" cy="1508105"/>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Daha Geniş Etki:</a:t>
            </a:r>
            <a:br>
              <a:rPr lang="en-US" dirty="0">
                <a:cs typeface="Times New Roman" panose="02020603050405020304" pitchFamily="18" charset="0"/>
              </a:rPr>
            </a:br>
            <a:r>
              <a:rPr lang="en-US" i="1" dirty="0">
                <a:solidFill>
                  <a:srgbClr val="262626"/>
                </a:solidFill>
                <a:cs typeface="Times New Roman" panose="02020603050405020304" pitchFamily="18" charset="0"/>
              </a:rPr>
              <a:t>İtalya ve Belçika'daki otelcilik okullarına dahil edilen kurs, süpervizörlerin yetkinliklerini geliştiriyor</a:t>
            </a:r>
            <a:r>
              <a:rPr lang="en-US" i="1" dirty="0">
                <a:cs typeface="Times New Roman" panose="02020603050405020304" pitchFamily="18" charset="0"/>
              </a:rPr>
              <a:t>.</a:t>
            </a:r>
            <a:endParaRPr lang="en-US" dirty="0">
              <a:cs typeface="Times New Roman" panose="02020603050405020304" pitchFamily="18" charset="0"/>
            </a:endParaRPr>
          </a:p>
          <a:p>
            <a:pPr algn="ctr"/>
            <a:endParaRPr lang="en-US" dirty="0">
              <a:solidFill>
                <a:srgbClr val="262626"/>
              </a:solidFill>
            </a:endParaRPr>
          </a:p>
        </p:txBody>
      </p:sp>
      <p:sp>
        <p:nvSpPr>
          <p:cNvPr id="9" name="Rounded Rectangle 8">
            <a:extLst>
              <a:ext uri="{FF2B5EF4-FFF2-40B4-BE49-F238E27FC236}">
                <a16:creationId xmlns:a16="http://schemas.microsoft.com/office/drawing/2014/main" id="{79498EE2-7660-0DF0-BAB1-2F566443CCA5}"/>
              </a:ext>
            </a:extLst>
          </p:cNvPr>
          <p:cNvSpPr/>
          <p:nvPr/>
        </p:nvSpPr>
        <p:spPr>
          <a:xfrm>
            <a:off x="6956165" y="4114821"/>
            <a:ext cx="4405751" cy="155000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 name="Rounded Rectangle 1">
            <a:extLst>
              <a:ext uri="{FF2B5EF4-FFF2-40B4-BE49-F238E27FC236}">
                <a16:creationId xmlns:a16="http://schemas.microsoft.com/office/drawing/2014/main" id="{44C6137A-19D6-B73F-D902-A4DA5F36477B}"/>
              </a:ext>
            </a:extLst>
          </p:cNvPr>
          <p:cNvSpPr/>
          <p:nvPr/>
        </p:nvSpPr>
        <p:spPr>
          <a:xfrm>
            <a:off x="7224002" y="5883644"/>
            <a:ext cx="4405750" cy="48153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0E23558-EC1A-A46C-D89D-62C9A3D3877C}"/>
              </a:ext>
            </a:extLst>
          </p:cNvPr>
          <p:cNvSpPr txBox="1"/>
          <p:nvPr/>
        </p:nvSpPr>
        <p:spPr>
          <a:xfrm>
            <a:off x="7350000" y="594692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1" name="TextBox 10">
            <a:extLst>
              <a:ext uri="{FF2B5EF4-FFF2-40B4-BE49-F238E27FC236}">
                <a16:creationId xmlns:a16="http://schemas.microsoft.com/office/drawing/2014/main" id="{23224EEC-0538-5CBE-6D07-6698A5058962}"/>
              </a:ext>
            </a:extLst>
          </p:cNvPr>
          <p:cNvSpPr txBox="1"/>
          <p:nvPr/>
        </p:nvSpPr>
        <p:spPr>
          <a:xfrm>
            <a:off x="8106001" y="594692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EDB9F37-3AB8-A330-D499-BEBFA61B9F76}"/>
              </a:ext>
            </a:extLst>
          </p:cNvPr>
          <p:cNvSpPr txBox="1"/>
          <p:nvPr/>
        </p:nvSpPr>
        <p:spPr>
          <a:xfrm>
            <a:off x="8700000" y="594692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t>
            </a:r>
            <a:r>
              <a:rPr lang="en-IE" sz="1400" dirty="0">
                <a:solidFill>
                  <a:srgbClr val="1E3A1F"/>
                </a:solidFill>
              </a:rPr>
              <a:t>Yeşil ve Dijital Değişime Öncülük Etmek</a:t>
            </a:r>
          </a:p>
        </p:txBody>
      </p:sp>
    </p:spTree>
    <p:extLst>
      <p:ext uri="{BB962C8B-B14F-4D97-AF65-F5344CB8AC3E}">
        <p14:creationId xmlns:p14="http://schemas.microsoft.com/office/powerpoint/2010/main" val="1501619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7DB7-AD47-9A9B-3926-E625C81230B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DFAF32B-7880-E76E-1F78-61770367F19D}"/>
              </a:ext>
            </a:extLst>
          </p:cNvPr>
          <p:cNvSpPr txBox="1">
            <a:spLocks/>
          </p:cNvSpPr>
          <p:nvPr/>
        </p:nvSpPr>
        <p:spPr>
          <a:xfrm>
            <a:off x="429115" y="421381"/>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Yapay Zeka: Zorluklar ve İş Fırsatları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9146CDE-0633-DD1A-B9D5-4D8E7910EFFC}"/>
              </a:ext>
            </a:extLst>
          </p:cNvPr>
          <p:cNvCxnSpPr>
            <a:cxnSpLocks/>
          </p:cNvCxnSpPr>
          <p:nvPr/>
        </p:nvCxnSpPr>
        <p:spPr>
          <a:xfrm>
            <a:off x="0" y="1994019"/>
            <a:ext cx="562021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3E28657-136C-FF5E-C1A1-6307C95FC3EC}"/>
              </a:ext>
            </a:extLst>
          </p:cNvPr>
          <p:cNvSpPr/>
          <p:nvPr/>
        </p:nvSpPr>
        <p:spPr>
          <a:xfrm flipH="1">
            <a:off x="586938" y="2609413"/>
            <a:ext cx="3349441" cy="769441"/>
          </a:xfrm>
          <a:prstGeom prst="rect">
            <a:avLst/>
          </a:prstGeom>
        </p:spPr>
        <p:txBody>
          <a:bodyPr wrap="square">
            <a:spAutoFit/>
          </a:bodyPr>
          <a:lstStyle/>
          <a:p>
            <a:pPr lvl="0" algn="ctr">
              <a:defRPr/>
            </a:pPr>
            <a:r>
              <a:rPr lang="en-US" sz="2200" i="1" kern="0" dirty="0">
                <a:solidFill>
                  <a:prstClr val="black"/>
                </a:solidFill>
                <a:cs typeface="Times New Roman" panose="02020603050405020304" pitchFamily="18" charset="0"/>
              </a:rPr>
              <a:t>Sağlayıcı: UNWTO Turizm Çevrimiçi Akademisi, 2024</a:t>
            </a:r>
          </a:p>
        </p:txBody>
      </p:sp>
      <p:pic>
        <p:nvPicPr>
          <p:cNvPr id="8" name="Graphic 7">
            <a:extLst>
              <a:ext uri="{FF2B5EF4-FFF2-40B4-BE49-F238E27FC236}">
                <a16:creationId xmlns:a16="http://schemas.microsoft.com/office/drawing/2014/main" id="{C8D58D67-8545-15A8-062C-70E58E416CD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5F2E124F-CD09-7DFA-1EC4-65DEF696C19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4746058" y="794467"/>
            <a:ext cx="7445942" cy="5731349"/>
          </a:xfrm>
          <a:prstGeom prst="rect">
            <a:avLst/>
          </a:prstGeom>
        </p:spPr>
      </p:pic>
      <p:pic>
        <p:nvPicPr>
          <p:cNvPr id="11" name="Picture 10">
            <a:hlinkClick r:id="rId5"/>
            <a:extLst>
              <a:ext uri="{FF2B5EF4-FFF2-40B4-BE49-F238E27FC236}">
                <a16:creationId xmlns:a16="http://schemas.microsoft.com/office/drawing/2014/main" id="{905E58D8-3AF3-39F5-4564-6F426CC94907}"/>
              </a:ext>
            </a:extLst>
          </p:cNvPr>
          <p:cNvPicPr>
            <a:picLocks noChangeAspect="1"/>
          </p:cNvPicPr>
          <p:nvPr/>
        </p:nvPicPr>
        <p:blipFill rotWithShape="1">
          <a:blip r:embed="rId6"/>
          <a:srcRect l="2326" r="2326"/>
          <a:stretch>
            <a:fillRect/>
          </a:stretch>
        </p:blipFill>
        <p:spPr>
          <a:xfrm>
            <a:off x="6510016" y="1271240"/>
            <a:ext cx="5666885" cy="4315519"/>
          </a:xfrm>
          <a:prstGeom prst="rect">
            <a:avLst/>
          </a:prstGeom>
        </p:spPr>
      </p:pic>
      <p:grpSp>
        <p:nvGrpSpPr>
          <p:cNvPr id="12" name="Group 11">
            <a:extLst>
              <a:ext uri="{FF2B5EF4-FFF2-40B4-BE49-F238E27FC236}">
                <a16:creationId xmlns:a16="http://schemas.microsoft.com/office/drawing/2014/main" id="{4E06FDAA-1B29-A464-D45F-7BF9199B56C7}"/>
              </a:ext>
            </a:extLst>
          </p:cNvPr>
          <p:cNvGrpSpPr/>
          <p:nvPr/>
        </p:nvGrpSpPr>
        <p:grpSpPr>
          <a:xfrm rot="21145702">
            <a:off x="5407060" y="3099416"/>
            <a:ext cx="1456095" cy="1406604"/>
            <a:chOff x="7777737" y="4274827"/>
            <a:chExt cx="1456095" cy="1406604"/>
          </a:xfrm>
        </p:grpSpPr>
        <p:sp>
          <p:nvSpPr>
            <p:cNvPr id="13" name="Oval 12">
              <a:extLst>
                <a:ext uri="{FF2B5EF4-FFF2-40B4-BE49-F238E27FC236}">
                  <a16:creationId xmlns:a16="http://schemas.microsoft.com/office/drawing/2014/main" id="{88131115-AEA2-9515-96A4-84B56135BE4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223D4FE-0593-7F35-96E7-46A0532AD98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901987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3706-5124-9AFE-FA13-2292F9D0ED8F}"/>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5FA17935-9FAF-C7FF-76D2-A3A6A98E1A3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2" name="Text Placeholder 11">
            <a:extLst>
              <a:ext uri="{FF2B5EF4-FFF2-40B4-BE49-F238E27FC236}">
                <a16:creationId xmlns:a16="http://schemas.microsoft.com/office/drawing/2014/main" id="{A3172581-5174-ECB0-2F48-5C9F3AC498E9}"/>
              </a:ext>
            </a:extLst>
          </p:cNvPr>
          <p:cNvSpPr txBox="1">
            <a:spLocks/>
          </p:cNvSpPr>
          <p:nvPr/>
        </p:nvSpPr>
        <p:spPr>
          <a:xfrm>
            <a:off x="429115" y="421381"/>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Konaklama Sektöründe Etik Yapay Zeka</a:t>
            </a:r>
          </a:p>
        </p:txBody>
      </p:sp>
      <p:cxnSp>
        <p:nvCxnSpPr>
          <p:cNvPr id="3" name="Straight Connector 2">
            <a:extLst>
              <a:ext uri="{FF2B5EF4-FFF2-40B4-BE49-F238E27FC236}">
                <a16:creationId xmlns:a16="http://schemas.microsoft.com/office/drawing/2014/main" id="{D75A9EF6-35F4-8B2F-6631-95C4FDE2AF2F}"/>
              </a:ext>
            </a:extLst>
          </p:cNvPr>
          <p:cNvCxnSpPr>
            <a:cxnSpLocks/>
          </p:cNvCxnSpPr>
          <p:nvPr/>
        </p:nvCxnSpPr>
        <p:spPr>
          <a:xfrm>
            <a:off x="0" y="1062257"/>
            <a:ext cx="50928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6C64A4F-7309-9998-1106-BACF83C9F479}"/>
              </a:ext>
            </a:extLst>
          </p:cNvPr>
          <p:cNvSpPr/>
          <p:nvPr/>
        </p:nvSpPr>
        <p:spPr>
          <a:xfrm flipH="1">
            <a:off x="586940" y="1838697"/>
            <a:ext cx="5706682" cy="3539430"/>
          </a:xfrm>
          <a:prstGeom prst="rect">
            <a:avLst/>
          </a:prstGeom>
        </p:spPr>
        <p:txBody>
          <a:bodyPr wrap="square">
            <a:spAutoFit/>
          </a:bodyPr>
          <a:lstStyle/>
          <a:p>
            <a:pPr lvl="0">
              <a:defRPr/>
            </a:pPr>
            <a:r>
              <a:rPr lang="en-US" sz="2000" b="1" kern="0" dirty="0">
                <a:solidFill>
                  <a:srgbClr val="00B0F0"/>
                </a:solidFill>
                <a:cs typeface="Times New Roman" panose="02020603050405020304" pitchFamily="18" charset="0"/>
              </a:rPr>
              <a:t>Fırsatlar, Zorluklar ve Önümüzdeki Yol (YouTube, 2024)</a:t>
            </a:r>
            <a:br>
              <a:rPr lang="en-US" sz="2000" b="1" i="1" kern="0" dirty="0">
                <a:solidFill>
                  <a:srgbClr val="000000"/>
                </a:solidFill>
                <a:cs typeface="Times New Roman" panose="02020603050405020304" pitchFamily="18" charset="0"/>
              </a:rPr>
            </a:br>
            <a:endParaRPr lang="en-US" sz="2000" b="1" i="1" kern="0" dirty="0">
              <a:solidFill>
                <a:srgbClr val="000000"/>
              </a:solidFill>
              <a:cs typeface="Times New Roman" panose="02020603050405020304" pitchFamily="18" charset="0"/>
            </a:endParaRPr>
          </a:p>
          <a:p>
            <a:r>
              <a:rPr lang="en-US" sz="2000" i="1" u="sng" dirty="0">
                <a:solidFill>
                  <a:srgbClr val="000000"/>
                </a:solidFill>
                <a:cs typeface="Times New Roman" panose="02020603050405020304" pitchFamily="18" charset="0"/>
              </a:rPr>
              <a:t>https://www.youtube.com/watch?v=9BavI4Gowh8</a:t>
            </a:r>
          </a:p>
          <a:p>
            <a:pPr lvl="0">
              <a:defRPr/>
            </a:pPr>
            <a:endParaRPr lang="en-US" b="1" kern="0" dirty="0">
              <a:solidFill>
                <a:srgbClr val="000000"/>
              </a:solidFill>
              <a:cs typeface="Times New Roman" panose="02020603050405020304" pitchFamily="18" charset="0"/>
            </a:endParaRPr>
          </a:p>
          <a:p>
            <a:pPr lvl="0">
              <a:defRPr/>
            </a:pPr>
            <a:endParaRPr lang="en-US" b="1" kern="0" dirty="0">
              <a:solidFill>
                <a:srgbClr val="000000"/>
              </a:solidFill>
              <a:cs typeface="Times New Roman" panose="02020603050405020304" pitchFamily="18" charset="0"/>
            </a:endParaRPr>
          </a:p>
          <a:p>
            <a:pPr lvl="0">
              <a:defRPr/>
            </a:pPr>
            <a:r>
              <a:rPr lang="en-US" kern="0" dirty="0">
                <a:solidFill>
                  <a:srgbClr val="000000"/>
                </a:solidFill>
                <a:cs typeface="Times New Roman" panose="02020603050405020304" pitchFamily="18" charset="0"/>
              </a:rPr>
              <a:t>Bu kısa video, veri yönetimi, otomasyon ve misafir deneyimi alanlarındaki gerçek hayattan örnekler üzerinde durarak, otellerin yapay zekayı nasıl sorumlu bir şekilde entegre edebileceğini açıklıyor. Sektör liderleri, etik ilkelerin güven ve uyum oluşturarak rekabet gücünü nasıl güçlendirdiğini tartışıyor</a:t>
            </a:r>
          </a:p>
        </p:txBody>
      </p:sp>
      <p:pic>
        <p:nvPicPr>
          <p:cNvPr id="15" name="Picture 14">
            <a:extLst>
              <a:ext uri="{FF2B5EF4-FFF2-40B4-BE49-F238E27FC236}">
                <a16:creationId xmlns:a16="http://schemas.microsoft.com/office/drawing/2014/main" id="{0A9C1CED-D4E3-7F5C-6D72-2851B8F758C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536819"/>
            <a:ext cx="6347083" cy="4885527"/>
          </a:xfrm>
          <a:prstGeom prst="rect">
            <a:avLst/>
          </a:prstGeom>
        </p:spPr>
      </p:pic>
      <p:sp>
        <p:nvSpPr>
          <p:cNvPr id="21" name="Rectangle 20">
            <a:extLst>
              <a:ext uri="{FF2B5EF4-FFF2-40B4-BE49-F238E27FC236}">
                <a16:creationId xmlns:a16="http://schemas.microsoft.com/office/drawing/2014/main" id="{A7302D18-7F63-EE7A-534A-4BCA615F7FD2}"/>
              </a:ext>
            </a:extLst>
          </p:cNvPr>
          <p:cNvSpPr/>
          <p:nvPr/>
        </p:nvSpPr>
        <p:spPr>
          <a:xfrm>
            <a:off x="7396223" y="1956122"/>
            <a:ext cx="4795777" cy="3727048"/>
          </a:xfrm>
          <a:prstGeom prst="rect">
            <a:avLst/>
          </a:prstGeom>
          <a:solidFill>
            <a:srgbClr val="E1E5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1E5DF"/>
              </a:solidFill>
            </a:endParaRPr>
          </a:p>
        </p:txBody>
      </p:sp>
      <p:pic>
        <p:nvPicPr>
          <p:cNvPr id="25" name="Picture 24">
            <a:hlinkClick r:id="rId5"/>
            <a:extLst>
              <a:ext uri="{FF2B5EF4-FFF2-40B4-BE49-F238E27FC236}">
                <a16:creationId xmlns:a16="http://schemas.microsoft.com/office/drawing/2014/main" id="{0BF42038-CAA1-8B52-2612-CE8430DA7C64}"/>
              </a:ext>
            </a:extLst>
          </p:cNvPr>
          <p:cNvPicPr>
            <a:picLocks noChangeAspect="1"/>
          </p:cNvPicPr>
          <p:nvPr/>
        </p:nvPicPr>
        <p:blipFill rotWithShape="1">
          <a:blip r:embed="rId6"/>
          <a:srcRect l="8550" t="-8951" r="6616" b="-17564"/>
          <a:stretch>
            <a:fillRect/>
          </a:stretch>
        </p:blipFill>
        <p:spPr>
          <a:xfrm>
            <a:off x="7396223" y="2008640"/>
            <a:ext cx="4841224" cy="3808315"/>
          </a:xfrm>
          <a:prstGeom prst="rect">
            <a:avLst/>
          </a:prstGeom>
        </p:spPr>
      </p:pic>
      <p:grpSp>
        <p:nvGrpSpPr>
          <p:cNvPr id="26" name="Group 25">
            <a:extLst>
              <a:ext uri="{FF2B5EF4-FFF2-40B4-BE49-F238E27FC236}">
                <a16:creationId xmlns:a16="http://schemas.microsoft.com/office/drawing/2014/main" id="{FDE21CC5-6497-ECBB-2DCC-9524C6B9EB3F}"/>
              </a:ext>
            </a:extLst>
          </p:cNvPr>
          <p:cNvGrpSpPr/>
          <p:nvPr/>
        </p:nvGrpSpPr>
        <p:grpSpPr>
          <a:xfrm rot="21145702">
            <a:off x="6116876" y="3997316"/>
            <a:ext cx="1456095" cy="1406604"/>
            <a:chOff x="7777737" y="4274827"/>
            <a:chExt cx="1456095" cy="1406604"/>
          </a:xfrm>
        </p:grpSpPr>
        <p:sp>
          <p:nvSpPr>
            <p:cNvPr id="27" name="Oval 26">
              <a:extLst>
                <a:ext uri="{FF2B5EF4-FFF2-40B4-BE49-F238E27FC236}">
                  <a16:creationId xmlns:a16="http://schemas.microsoft.com/office/drawing/2014/main" id="{040B28AE-FF6E-E442-D1F8-3BF69FD3DC0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88EA81-D2E4-6B3D-69C6-A0A7C65F48A8}"/>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373098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31F31-4EAF-2009-B2E7-8213BFEEC41B}"/>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AA73A266-7FB4-3013-C22F-87EC2CEBBFAC}"/>
              </a:ext>
            </a:extLst>
          </p:cNvPr>
          <p:cNvSpPr/>
          <p:nvPr/>
        </p:nvSpPr>
        <p:spPr>
          <a:xfrm flipH="1">
            <a:off x="404255" y="1036493"/>
            <a:ext cx="3118856" cy="1015663"/>
          </a:xfrm>
          <a:prstGeom prst="rect">
            <a:avLst/>
          </a:prstGeom>
        </p:spPr>
        <p:txBody>
          <a:bodyPr wrap="square">
            <a:spAutoFit/>
          </a:bodyPr>
          <a:lstStyle/>
          <a:p>
            <a:r>
              <a:rPr lang="en-US" sz="2000" b="1" dirty="0">
                <a:solidFill>
                  <a:srgbClr val="000000"/>
                </a:solidFill>
                <a:cs typeface="Times New Roman" panose="02020603050405020304" pitchFamily="18" charset="0"/>
              </a:rPr>
              <a:t>Eğitim, Uçurumu Kapatır: </a:t>
            </a:r>
            <a:r>
              <a:rPr lang="en-US" sz="2000" dirty="0">
                <a:solidFill>
                  <a:srgbClr val="000000"/>
                </a:solidFill>
                <a:cs typeface="Times New Roman" panose="02020603050405020304" pitchFamily="18" charset="0"/>
              </a:rPr>
              <a:t>Yapılandırılmış öğrenme, AB politikalarını günlük uygulamaya dönüştürür</a:t>
            </a:r>
          </a:p>
        </p:txBody>
      </p:sp>
      <p:sp>
        <p:nvSpPr>
          <p:cNvPr id="108" name="Rectangle 30">
            <a:extLst>
              <a:ext uri="{FF2B5EF4-FFF2-40B4-BE49-F238E27FC236}">
                <a16:creationId xmlns:a16="http://schemas.microsoft.com/office/drawing/2014/main" id="{FFD56932-E5A4-406C-DCA2-938EEE58335F}"/>
              </a:ext>
            </a:extLst>
          </p:cNvPr>
          <p:cNvSpPr/>
          <p:nvPr/>
        </p:nvSpPr>
        <p:spPr>
          <a:xfrm flipH="1">
            <a:off x="404255" y="3076986"/>
            <a:ext cx="3247285" cy="1323439"/>
          </a:xfrm>
          <a:prstGeom prst="rect">
            <a:avLst/>
          </a:prstGeom>
        </p:spPr>
        <p:txBody>
          <a:bodyPr wrap="square">
            <a:spAutoFit/>
          </a:bodyPr>
          <a:lstStyle/>
          <a:p>
            <a:r>
              <a:rPr lang="en-US" sz="2000" b="1" dirty="0">
                <a:solidFill>
                  <a:srgbClr val="000000"/>
                </a:solidFill>
                <a:cs typeface="Times New Roman" panose="02020603050405020304" pitchFamily="18" charset="0"/>
              </a:rPr>
              <a:t>Etik, Güveni Artırır: </a:t>
            </a:r>
          </a:p>
          <a:p>
            <a:r>
              <a:rPr lang="en-US" sz="2000" dirty="0">
                <a:solidFill>
                  <a:srgbClr val="000000"/>
                </a:solidFill>
                <a:cs typeface="Times New Roman" panose="02020603050405020304" pitchFamily="18" charset="0"/>
              </a:rPr>
              <a:t>Sorumlu AI kullanımı hem mevzuata uyumu hem de misafir güvenini güçlendirir</a:t>
            </a:r>
          </a:p>
        </p:txBody>
      </p:sp>
      <p:sp>
        <p:nvSpPr>
          <p:cNvPr id="109" name="Rectangle 30">
            <a:extLst>
              <a:ext uri="{FF2B5EF4-FFF2-40B4-BE49-F238E27FC236}">
                <a16:creationId xmlns:a16="http://schemas.microsoft.com/office/drawing/2014/main" id="{02FCBC8B-D8B7-0F1B-4BF4-EF1350141B05}"/>
              </a:ext>
            </a:extLst>
          </p:cNvPr>
          <p:cNvSpPr/>
          <p:nvPr/>
        </p:nvSpPr>
        <p:spPr>
          <a:xfrm flipH="1">
            <a:off x="404255" y="5165242"/>
            <a:ext cx="3587123" cy="1323439"/>
          </a:xfrm>
          <a:prstGeom prst="rect">
            <a:avLst/>
          </a:prstGeom>
        </p:spPr>
        <p:txBody>
          <a:bodyPr wrap="square">
            <a:spAutoFit/>
          </a:bodyPr>
          <a:lstStyle/>
          <a:p>
            <a:r>
              <a:rPr lang="en-US" sz="2000" b="1" dirty="0">
                <a:solidFill>
                  <a:srgbClr val="000000"/>
                </a:solidFill>
                <a:cs typeface="Times New Roman" panose="02020603050405020304" pitchFamily="18" charset="0"/>
              </a:rPr>
              <a:t>Personelin Güçlendirilmesi Anahtardır: </a:t>
            </a:r>
            <a:r>
              <a:rPr lang="en-US" sz="2000" dirty="0">
                <a:solidFill>
                  <a:srgbClr val="000000"/>
                </a:solidFill>
                <a:cs typeface="Times New Roman" panose="02020603050405020304" pitchFamily="18" charset="0"/>
              </a:rPr>
              <a:t>Teknoloji rutin görevleri üstlenirken, insanlar empati ve problem çözmeye odaklanır</a:t>
            </a:r>
          </a:p>
        </p:txBody>
      </p:sp>
      <p:sp>
        <p:nvSpPr>
          <p:cNvPr id="3" name="Freeform 5">
            <a:extLst>
              <a:ext uri="{FF2B5EF4-FFF2-40B4-BE49-F238E27FC236}">
                <a16:creationId xmlns:a16="http://schemas.microsoft.com/office/drawing/2014/main" id="{D9C627EB-685B-7363-B59D-E1017B94646B}"/>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29B9882-7F3B-F426-3031-1D54ED9F9411}"/>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17FE2F37-6BCD-1203-6741-465865FDAEBB}"/>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BD7D5CEA-1D37-294D-EB10-59019D24F53D}"/>
              </a:ext>
            </a:extLst>
          </p:cNvPr>
          <p:cNvSpPr>
            <a:spLocks/>
          </p:cNvSpPr>
          <p:nvPr/>
        </p:nvSpPr>
        <p:spPr bwMode="auto">
          <a:xfrm>
            <a:off x="8166251" y="3068910"/>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CA3CFFEE-E404-B464-08EA-7208357A5CA8}"/>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C612867F-F38D-232F-597A-611A2AA6F5B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069A1DA-29B3-6FB9-56B5-CA764FA9AC3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3CDCE227-7378-1698-2296-458F13EFEF5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EC5250F-2DDB-9EB6-94D6-95735FB74BC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30E9A0E4-CBC8-26F5-838A-6018939F1734}"/>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19D11D01-7839-5B63-0D92-D5BF413FDBAA}"/>
              </a:ext>
            </a:extLst>
          </p:cNvPr>
          <p:cNvSpPr>
            <a:spLocks/>
          </p:cNvSpPr>
          <p:nvPr/>
        </p:nvSpPr>
        <p:spPr bwMode="auto">
          <a:xfrm>
            <a:off x="8284795" y="26371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9C56E24-F6F1-ED1F-5791-AED3A78251A6}"/>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153BBA89-32AC-F21B-068E-09DFCF7A83A7}"/>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812C47B-4947-DB31-376B-AA311B8864F9}"/>
              </a:ext>
            </a:extLst>
          </p:cNvPr>
          <p:cNvSpPr>
            <a:spLocks noChangeArrowheads="1"/>
          </p:cNvSpPr>
          <p:nvPr/>
        </p:nvSpPr>
        <p:spPr bwMode="auto">
          <a:xfrm>
            <a:off x="4617710" y="1253145"/>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C4964E88-05E8-01FA-7FA2-14CFB8B36E26}"/>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49653835-37C2-0256-FABC-8F5B3FC5567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18AE8AC8-D0FF-C822-F797-8386EEA6AD8A}"/>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259313B-2AB6-6973-FFA4-A87D0DD552FB}"/>
              </a:ext>
            </a:extLst>
          </p:cNvPr>
          <p:cNvGrpSpPr/>
          <p:nvPr/>
        </p:nvGrpSpPr>
        <p:grpSpPr>
          <a:xfrm>
            <a:off x="8041779" y="1553928"/>
            <a:ext cx="507781" cy="509758"/>
            <a:chOff x="8859766" y="3475927"/>
            <a:chExt cx="507781" cy="509758"/>
          </a:xfrm>
        </p:grpSpPr>
        <p:sp>
          <p:nvSpPr>
            <p:cNvPr id="17" name="Oval 30">
              <a:extLst>
                <a:ext uri="{FF2B5EF4-FFF2-40B4-BE49-F238E27FC236}">
                  <a16:creationId xmlns:a16="http://schemas.microsoft.com/office/drawing/2014/main" id="{C271E4B2-D60D-65FB-1987-B62CF5DFA491}"/>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38A45F4-A61A-DE7D-B307-A0477B374F6A}"/>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BD65DC37-4EE8-8D57-6260-80609E27C97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D56FC220-9388-F1A2-98B1-F66170BC320C}"/>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CF6F9FD9-0421-FDC7-1119-103CB80D3CF9}"/>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D848F650-ECC4-E1C0-BA2E-2919368C3369}"/>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C3E77F4D-0494-22C9-1F23-09B05C8B1B64}"/>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3111CC73-5E41-6EF3-8F31-97DBDA5AC99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60C45CF4-C987-0E86-44D1-287CBCE6FC3A}"/>
              </a:ext>
            </a:extLst>
          </p:cNvPr>
          <p:cNvSpPr>
            <a:spLocks/>
          </p:cNvSpPr>
          <p:nvPr/>
        </p:nvSpPr>
        <p:spPr bwMode="auto">
          <a:xfrm>
            <a:off x="4799483" y="1377621"/>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9DEC19D-A292-87C5-0D31-F21961FA6F9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939BF49D-B079-DE83-3787-4D75171DFB0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71E1928A-D271-F6B0-667C-837D66BF9173}"/>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235171FA-24F3-0ACF-A331-18EBBC7F8A99}"/>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D9A3BDBD-FBDC-3965-6F0E-6A6496EE6ABD}"/>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9126273E-B5D1-3031-1C8A-C86D3D07F01C}"/>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8BDD3AAF-E136-573A-847C-93625C36FBE3}"/>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11A9CBAA-A16E-729E-1C09-16BF5F5EC5C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4D12FDF3-286A-AEEA-86E5-4420142CA96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93A19B3C-CD46-EDD6-2C61-5A94AAA8BE27}"/>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4B918C64-9B34-3EA8-759D-64B3083D36FF}"/>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56183682-DCDD-31AF-4BFD-2D85F5B2608B}"/>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BBB5AACA-D721-462B-51E5-0D36A5946E49}"/>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2C3ABC15-8249-B779-80BA-CA2C32352C41}"/>
              </a:ext>
            </a:extLst>
          </p:cNvPr>
          <p:cNvGrpSpPr/>
          <p:nvPr/>
        </p:nvGrpSpPr>
        <p:grpSpPr>
          <a:xfrm>
            <a:off x="8267025" y="223456"/>
            <a:ext cx="509758" cy="507781"/>
            <a:chOff x="8760971" y="1116818"/>
            <a:chExt cx="509758" cy="507781"/>
          </a:xfrm>
        </p:grpSpPr>
        <p:sp>
          <p:nvSpPr>
            <p:cNvPr id="18" name="Oval 31">
              <a:extLst>
                <a:ext uri="{FF2B5EF4-FFF2-40B4-BE49-F238E27FC236}">
                  <a16:creationId xmlns:a16="http://schemas.microsoft.com/office/drawing/2014/main" id="{B59EB223-ADA0-2024-E716-0AF6AB1F17B1}"/>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20B6809-205F-051E-09D2-670AE85129F9}"/>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63141FA9-264A-0F0E-635B-21AF818E2E47}"/>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5E0304DD-5E4B-19E2-43B6-2C3BEF89F28D}"/>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E5F315B-281F-A2D3-7FE2-6BEAD1F49F2E}"/>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DBC10AD0-2315-4382-9B9C-67050DA3D2E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5CB3917-B39E-11CA-01A5-12A1A7C9227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DEA11EE6-F1EC-1310-6AA0-B0D4378E36D8}"/>
              </a:ext>
            </a:extLst>
          </p:cNvPr>
          <p:cNvGrpSpPr/>
          <p:nvPr/>
        </p:nvGrpSpPr>
        <p:grpSpPr>
          <a:xfrm>
            <a:off x="3104409" y="2860464"/>
            <a:ext cx="509758" cy="507781"/>
            <a:chOff x="3368999" y="3590525"/>
            <a:chExt cx="509758" cy="507781"/>
          </a:xfrm>
        </p:grpSpPr>
        <p:sp>
          <p:nvSpPr>
            <p:cNvPr id="19" name="Oval 32">
              <a:extLst>
                <a:ext uri="{FF2B5EF4-FFF2-40B4-BE49-F238E27FC236}">
                  <a16:creationId xmlns:a16="http://schemas.microsoft.com/office/drawing/2014/main" id="{9AB71AF6-7040-D79C-7E4F-22652EF49BDF}"/>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9A0511BE-4C9F-BA3C-7A9E-A3C85A7E7F75}"/>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A3920B9-2275-45E0-1269-7FB90F1F9FA3}"/>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BCB5F0E-4338-BEA5-14F6-FF25ED8D3686}"/>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8850312-E19F-9189-B98A-D41D5EA3509B}"/>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99385D6F-DA51-2226-BDCD-F0DC6E1EFF77}"/>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EC6C0D02-A582-98EF-4C61-9A266459569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E2F50C3-6A1F-FA11-E898-D3E2AEAA3D42}"/>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6E87BCEA-400E-96AB-29E2-02DE478A230F}"/>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EDC9EA2-82F4-B2B0-3F0D-27D0440F6D5D}"/>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83737837-0F2C-5A6D-9A3F-D113AB04684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C66F8E9-D824-38A3-2880-FA722E5FDF8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8756A525-890E-0BB9-FC0F-4FF9C0050B5F}"/>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990EA4E0-D7BC-B93F-362E-7096C6C453E3}"/>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CFD4C45-CF2F-CA59-8B44-DA14BB864BF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E7BEBE49-42C5-F022-66A2-83717DEA7C33}"/>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1AAB9BC9-42C1-D13A-D0F4-6269AAE802B9}"/>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B1165F3D-0B3F-5A8D-6D09-D12E25E40578}"/>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E61DACBF-84A9-4223-A502-CB68996F3A4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2CBDA9EF-87C8-7AF5-244D-76269D7959F5}"/>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09076C4C-039E-2A8B-99D2-0546487585C3}"/>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F280011-FEA3-AC20-D140-FFD61ED5538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2E18E2BF-B6DB-F0AF-562B-CF83BE26B26F}"/>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EFD1965-EA72-43A8-0D84-E2EAE1E7E18D}"/>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C61E681E-0983-A2E0-0121-9A2711DF4186}"/>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7CCDD013-B5EC-8DF3-7786-6EA5D50D24A8}"/>
              </a:ext>
            </a:extLst>
          </p:cNvPr>
          <p:cNvSpPr>
            <a:spLocks/>
          </p:cNvSpPr>
          <p:nvPr/>
        </p:nvSpPr>
        <p:spPr bwMode="auto">
          <a:xfrm>
            <a:off x="8587096" y="27932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E8D73981-3F32-7F17-D759-7663AD39524E}"/>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A9C96D52-237A-3917-95F4-CE96A5A5CD6F}"/>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F0D3AD8-BDC9-2473-A4D1-E5894E84A005}"/>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5CBE5BEE-74F7-9395-6FBE-95DBED692C4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B34E9BB-5722-631E-4958-5F9DC3B7D736}"/>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01EEA1E4-DAA5-DB92-F2DA-5199FAE85971}"/>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A35E17A9-413D-B228-242C-5C62682952B5}"/>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9F1B07D-90BE-6482-2FE8-60F36C61C92D}"/>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56A0F767-1850-F05D-5CD9-0BAA94559A56}"/>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59A19520-60DF-38E5-8EBF-593474F8B0AB}"/>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3802F114-B21C-20BF-7DEF-AA695355B1B8}"/>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A447080-591C-B046-7EDC-021093298642}"/>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7056EF55-9652-55BC-1851-8313D013F8FD}"/>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1FFB0D40-F3F9-C6C8-5CFC-0A2930A37D0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5FC897E7-0EA6-1733-DA25-06E0789933A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48A22C9D-749D-9B30-669E-21D247DE9048}"/>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DF44B8D7-E187-835A-48C9-CA3635B73F0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44DB469D-DF1D-2BC6-E6EC-CB8C63984C8E}"/>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658D3F91-362F-53A7-E262-D87C6FB237E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C159FFC4-B1C9-9D12-4FF2-68C2EE2D195F}"/>
              </a:ext>
            </a:extLst>
          </p:cNvPr>
          <p:cNvGrpSpPr/>
          <p:nvPr/>
        </p:nvGrpSpPr>
        <p:grpSpPr>
          <a:xfrm>
            <a:off x="6692049" y="350204"/>
            <a:ext cx="377378" cy="375403"/>
            <a:chOff x="8174160" y="1806372"/>
            <a:chExt cx="377378" cy="375403"/>
          </a:xfrm>
        </p:grpSpPr>
        <p:sp>
          <p:nvSpPr>
            <p:cNvPr id="20" name="Oval 33">
              <a:extLst>
                <a:ext uri="{FF2B5EF4-FFF2-40B4-BE49-F238E27FC236}">
                  <a16:creationId xmlns:a16="http://schemas.microsoft.com/office/drawing/2014/main" id="{BA6310E5-5077-3D1F-A477-A7B754A27781}"/>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6CB417F-2A94-502A-CF24-27E379E4A80E}"/>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9A963A41-EF1B-3E80-2278-5CD3533B1236}"/>
              </a:ext>
            </a:extLst>
          </p:cNvPr>
          <p:cNvGrpSpPr/>
          <p:nvPr/>
        </p:nvGrpSpPr>
        <p:grpSpPr>
          <a:xfrm>
            <a:off x="4807387" y="4855038"/>
            <a:ext cx="1612256" cy="2002962"/>
            <a:chOff x="5111659" y="4855036"/>
            <a:chExt cx="2414432" cy="3910120"/>
          </a:xfrm>
        </p:grpSpPr>
        <p:sp>
          <p:nvSpPr>
            <p:cNvPr id="97" name="Freeform 101">
              <a:extLst>
                <a:ext uri="{FF2B5EF4-FFF2-40B4-BE49-F238E27FC236}">
                  <a16:creationId xmlns:a16="http://schemas.microsoft.com/office/drawing/2014/main" id="{7CFBE117-E6F3-8C6F-34DE-69732AF060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A196E2E2-E90D-8665-7AF5-977D8DF1CC65}"/>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01DD1DED-9FDD-CAC3-8F5E-3CB139BA2196}"/>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C494551-E3FB-BACE-8BFF-45AC0E222BF4}"/>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74324D9-07A2-9684-E4F9-BBFB6BA9065C}"/>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05E6CEB5-61A9-4B5C-C3BB-EE6A2255C752}"/>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92197C94-EE97-945B-9289-7AE35BA5CDA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CE203EB3-B158-3FE8-B4F1-B44D0EA9E7D3}"/>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B3FB0725-010B-74A8-CE97-13BA89E38845}"/>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3F65ED6F-613F-F1D6-6407-26178925B3EE}"/>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14DBB58-E1AC-1AD4-C5A1-F887FCE649D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D067941-3D65-9A8F-8D6F-F314A520C3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FE2B9AD3-D82F-3A40-3D68-C593CE45F7CE}"/>
                </a:ext>
              </a:extLst>
            </p:cNvPr>
            <p:cNvSpPr txBox="1"/>
            <p:nvPr/>
          </p:nvSpPr>
          <p:spPr>
            <a:xfrm>
              <a:off x="5397292" y="5313038"/>
              <a:ext cx="1978954" cy="1431982"/>
            </a:xfrm>
            <a:prstGeom prst="rect">
              <a:avLst/>
            </a:prstGeom>
            <a:noFill/>
          </p:spPr>
          <p:txBody>
            <a:bodyPr wrap="square">
              <a:spAutoFit/>
            </a:bodyPr>
            <a:lstStyle/>
            <a:p>
              <a:pPr algn="ctr">
                <a:lnSpc>
                  <a:spcPts val="2480"/>
                </a:lnSpc>
              </a:pPr>
              <a:r>
                <a:rPr lang="tr-TR" sz="2200" b="1" noProof="1">
                  <a:solidFill>
                    <a:srgbClr val="0289AE"/>
                  </a:solidFill>
                </a:rPr>
                <a:t>Önemli Noktalar</a:t>
              </a:r>
            </a:p>
          </p:txBody>
        </p:sp>
      </p:grpSp>
      <p:grpSp>
        <p:nvGrpSpPr>
          <p:cNvPr id="127" name="Group 126">
            <a:extLst>
              <a:ext uri="{FF2B5EF4-FFF2-40B4-BE49-F238E27FC236}">
                <a16:creationId xmlns:a16="http://schemas.microsoft.com/office/drawing/2014/main" id="{62DBAA33-D0DE-A2CE-FAA6-8351CCB94AD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42008822-153B-41FD-5971-9EE44B22461F}"/>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5C76B6B-7815-0A4C-D383-29D59704135E}"/>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C5A52D64-CD9C-0E3E-735A-BE60A95EDAC6}"/>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B3BB4FA-3454-09B0-E0C3-CF615C4786A2}"/>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02516AE8-D25E-524E-F0E4-584847BC5C77}"/>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426880FE-9CC4-B3A8-AC02-4E4F03773AE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DDECD943-4CE4-24E6-792D-79E7B8EDB7E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512E2525-8E7C-2643-A3EB-310A1F76F4BF}"/>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33CB91B1-731F-326C-4FFB-FEFB4F6DBD4B}"/>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D14BA06A-9DDC-3B66-119F-4CD62FBF652B}"/>
              </a:ext>
            </a:extLst>
          </p:cNvPr>
          <p:cNvGrpSpPr/>
          <p:nvPr/>
        </p:nvGrpSpPr>
        <p:grpSpPr>
          <a:xfrm>
            <a:off x="0" y="4556004"/>
            <a:ext cx="1450818" cy="896308"/>
            <a:chOff x="0" y="582322"/>
            <a:chExt cx="1450818" cy="896308"/>
          </a:xfrm>
        </p:grpSpPr>
        <p:cxnSp>
          <p:nvCxnSpPr>
            <p:cNvPr id="134" name="Straight Connector 33">
              <a:extLst>
                <a:ext uri="{FF2B5EF4-FFF2-40B4-BE49-F238E27FC236}">
                  <a16:creationId xmlns:a16="http://schemas.microsoft.com/office/drawing/2014/main" id="{181E894D-95F5-0F7F-5A4D-CD2112FEE1BB}"/>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9CDE9A91-FEE7-11BA-FA6D-03EC4FEF204F}"/>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D026B263-89AC-620E-645E-C5C150111EDE}"/>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377BA51-3E10-B15B-E1ED-34C3132C783F}"/>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B853687-EFF0-434A-35D5-C0DC221EC59B}"/>
              </a:ext>
            </a:extLst>
          </p:cNvPr>
          <p:cNvSpPr/>
          <p:nvPr/>
        </p:nvSpPr>
        <p:spPr>
          <a:xfrm flipH="1">
            <a:off x="8438915" y="1040761"/>
            <a:ext cx="3064312" cy="1631216"/>
          </a:xfrm>
          <a:prstGeom prst="rect">
            <a:avLst/>
          </a:prstGeom>
        </p:spPr>
        <p:txBody>
          <a:bodyPr wrap="square">
            <a:spAutoFit/>
          </a:bodyPr>
          <a:lstStyle/>
          <a:p>
            <a:pPr algn="r"/>
            <a:r>
              <a:rPr lang="en-US" sz="2000" b="1" dirty="0">
                <a:solidFill>
                  <a:srgbClr val="000000"/>
                </a:solidFill>
                <a:cs typeface="Times New Roman" panose="02020603050405020304" pitchFamily="18" charset="0"/>
              </a:rPr>
              <a:t>Avrupa </a:t>
            </a:r>
          </a:p>
          <a:p>
            <a:pPr algn="r"/>
            <a:r>
              <a:rPr lang="en-US" sz="2000" b="1" dirty="0">
                <a:solidFill>
                  <a:srgbClr val="000000"/>
                </a:solidFill>
                <a:cs typeface="Times New Roman" panose="02020603050405020304" pitchFamily="18" charset="0"/>
              </a:rPr>
              <a:t>Çerçeve Kılavuzları:</a:t>
            </a:r>
            <a:br>
              <a:rPr lang="en-US" sz="2000" dirty="0">
                <a:solidFill>
                  <a:srgbClr val="000000"/>
                </a:solidFill>
                <a:cs typeface="Times New Roman" panose="02020603050405020304" pitchFamily="18" charset="0"/>
              </a:rPr>
            </a:br>
            <a:r>
              <a:rPr lang="en-US" sz="2000" dirty="0">
                <a:solidFill>
                  <a:srgbClr val="000000"/>
                </a:solidFill>
                <a:cs typeface="Times New Roman" panose="02020603050405020304" pitchFamily="18" charset="0"/>
              </a:rPr>
              <a:t>GDPR ve AB Yapay Zeka Yasası, sorumlu benimseme için net standartlar sağlar</a:t>
            </a:r>
          </a:p>
        </p:txBody>
      </p:sp>
      <p:grpSp>
        <p:nvGrpSpPr>
          <p:cNvPr id="152" name="Group 151">
            <a:extLst>
              <a:ext uri="{FF2B5EF4-FFF2-40B4-BE49-F238E27FC236}">
                <a16:creationId xmlns:a16="http://schemas.microsoft.com/office/drawing/2014/main" id="{C52C95B4-A53E-5D50-B621-5882D097C291}"/>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D6BC3F01-E2EF-ADD8-A470-2FE6F6357E21}"/>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0A8D3062-7058-EF4B-0739-6DAA0B3EF8CA}"/>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775B269-5BB3-60B1-4AB6-A427065A270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61ADCA1-DEDE-D8B9-5574-6F696F5EE46C}"/>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14" name="Group 113">
            <a:extLst>
              <a:ext uri="{FF2B5EF4-FFF2-40B4-BE49-F238E27FC236}">
                <a16:creationId xmlns:a16="http://schemas.microsoft.com/office/drawing/2014/main" id="{40190687-13BD-1267-FE0F-E7BF7AD5F76C}"/>
              </a:ext>
            </a:extLst>
          </p:cNvPr>
          <p:cNvGrpSpPr/>
          <p:nvPr/>
        </p:nvGrpSpPr>
        <p:grpSpPr>
          <a:xfrm>
            <a:off x="10665286" y="3192173"/>
            <a:ext cx="1501995" cy="883506"/>
            <a:chOff x="708799" y="582319"/>
            <a:chExt cx="1501995" cy="883506"/>
          </a:xfrm>
          <a:solidFill>
            <a:srgbClr val="62A844"/>
          </a:solidFill>
        </p:grpSpPr>
        <p:cxnSp>
          <p:nvCxnSpPr>
            <p:cNvPr id="115" name="Straight Connector 33">
              <a:extLst>
                <a:ext uri="{FF2B5EF4-FFF2-40B4-BE49-F238E27FC236}">
                  <a16:creationId xmlns:a16="http://schemas.microsoft.com/office/drawing/2014/main" id="{3EB8CF25-1268-C099-5F69-403DF30D9A1F}"/>
                </a:ext>
              </a:extLst>
            </p:cNvPr>
            <p:cNvCxnSpPr>
              <a:cxnSpLocks/>
            </p:cNvCxnSpPr>
            <p:nvPr/>
          </p:nvCxnSpPr>
          <p:spPr>
            <a:xfrm flipH="1">
              <a:off x="1320800" y="951782"/>
              <a:ext cx="889994" cy="0"/>
            </a:xfrm>
            <a:prstGeom prst="line">
              <a:avLst/>
            </a:prstGeom>
            <a:grpFill/>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93EF3C28-A13A-FE61-9A45-73A811AE39B5}"/>
                </a:ext>
              </a:extLst>
            </p:cNvPr>
            <p:cNvGrpSpPr/>
            <p:nvPr/>
          </p:nvGrpSpPr>
          <p:grpSpPr>
            <a:xfrm>
              <a:off x="708799" y="582319"/>
              <a:ext cx="740095" cy="883506"/>
              <a:chOff x="4051865" y="5165558"/>
              <a:chExt cx="946855" cy="1130329"/>
            </a:xfrm>
            <a:grpFill/>
          </p:grpSpPr>
          <p:sp>
            <p:nvSpPr>
              <p:cNvPr id="118" name="Oval 16">
                <a:extLst>
                  <a:ext uri="{FF2B5EF4-FFF2-40B4-BE49-F238E27FC236}">
                    <a16:creationId xmlns:a16="http://schemas.microsoft.com/office/drawing/2014/main" id="{952CE8E0-C966-4606-DE20-EA5E7B305162}"/>
                  </a:ext>
                </a:extLst>
              </p:cNvPr>
              <p:cNvSpPr/>
              <p:nvPr/>
            </p:nvSpPr>
            <p:spPr>
              <a:xfrm>
                <a:off x="4051865" y="5165558"/>
                <a:ext cx="946855" cy="868299"/>
              </a:xfrm>
              <a:prstGeom prst="ellipse">
                <a:avLst/>
              </a:prstGeom>
              <a:grp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A84DB4A3-2C22-54B9-CD9F-44DB5789C065}"/>
                  </a:ext>
                </a:extLst>
              </p:cNvPr>
              <p:cNvSpPr txBox="1"/>
              <p:nvPr/>
            </p:nvSpPr>
            <p:spPr bwMode="auto">
              <a:xfrm>
                <a:off x="4066676" y="5206811"/>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126" name="Rectangle 30">
            <a:extLst>
              <a:ext uri="{FF2B5EF4-FFF2-40B4-BE49-F238E27FC236}">
                <a16:creationId xmlns:a16="http://schemas.microsoft.com/office/drawing/2014/main" id="{7FC1ED7F-8635-E07C-F5E7-5FDB68C9D95B}"/>
              </a:ext>
            </a:extLst>
          </p:cNvPr>
          <p:cNvSpPr/>
          <p:nvPr/>
        </p:nvSpPr>
        <p:spPr>
          <a:xfrm flipH="1">
            <a:off x="8494237" y="3929749"/>
            <a:ext cx="2922047" cy="3132011"/>
          </a:xfrm>
          <a:prstGeom prst="rect">
            <a:avLst/>
          </a:prstGeom>
        </p:spPr>
        <p:txBody>
          <a:bodyPr wrap="square">
            <a:spAutoFit/>
          </a:bodyPr>
          <a:lstStyle/>
          <a:p>
            <a:pPr>
              <a:buClr>
                <a:srgbClr val="62A844"/>
              </a:buClr>
            </a:pPr>
            <a:r>
              <a:rPr lang="en-US" sz="1600" b="1" dirty="0">
                <a:solidFill>
                  <a:srgbClr val="000000"/>
                </a:solidFill>
                <a:cs typeface="Times New Roman" panose="02020603050405020304" pitchFamily="18" charset="0"/>
              </a:rPr>
              <a:t>Beceri Geliştirme:</a:t>
            </a:r>
            <a:br>
              <a:rPr lang="en-US" sz="1600" dirty="0">
                <a:solidFill>
                  <a:srgbClr val="000000"/>
                </a:solidFill>
                <a:cs typeface="Times New Roman" panose="02020603050405020304" pitchFamily="18" charset="0"/>
              </a:rPr>
            </a:br>
            <a:r>
              <a:rPr lang="en-US" sz="1600" dirty="0">
                <a:solidFill>
                  <a:srgbClr val="000000"/>
                </a:solidFill>
                <a:cs typeface="Times New Roman" panose="02020603050405020304" pitchFamily="18" charset="0"/>
              </a:rPr>
              <a:t>Hedef odaklı eğitim,</a:t>
            </a:r>
          </a:p>
          <a:p>
            <a:pPr>
              <a:buClr>
                <a:srgbClr val="62A844"/>
              </a:buClr>
            </a:pPr>
            <a:r>
              <a:rPr lang="en-US" sz="1600" dirty="0" err="1">
                <a:solidFill>
                  <a:srgbClr val="000000"/>
                </a:solidFill>
                <a:cs typeface="Times New Roman" panose="02020603050405020304" pitchFamily="18" charset="0"/>
              </a:rPr>
              <a:t>personele</a:t>
            </a:r>
            <a:r>
              <a:rPr lang="en-US" sz="1600" dirty="0">
                <a:solidFill>
                  <a:srgbClr val="000000"/>
                </a:solidFill>
                <a:cs typeface="Times New Roman" panose="02020603050405020304" pitchFamily="18" charset="0"/>
              </a:rPr>
              <a:t> ne zaman otomasyona güvenebileceklerini bilme konusunda güven verir</a:t>
            </a:r>
          </a:p>
          <a:p>
            <a:pPr marL="757238" indent="-334963">
              <a:buClr>
                <a:srgbClr val="62A844"/>
              </a:buClr>
              <a:buFont typeface="Arial" panose="020B0604020202020204" pitchFamily="34" charset="0"/>
              <a:buChar char="•"/>
            </a:pPr>
            <a:r>
              <a:rPr lang="en-US" sz="1600" dirty="0">
                <a:solidFill>
                  <a:srgbClr val="000000"/>
                </a:solidFill>
                <a:cs typeface="Times New Roman" panose="02020603050405020304" pitchFamily="18" charset="0"/>
              </a:rPr>
              <a:t>Otomasyona ne zaman güvenilmesi gerektiğini</a:t>
            </a:r>
          </a:p>
          <a:p>
            <a:pPr marL="757238" indent="-334963">
              <a:buClr>
                <a:srgbClr val="62A844"/>
              </a:buClr>
              <a:buFont typeface="Arial" panose="020B0604020202020204" pitchFamily="34" charset="0"/>
              <a:buChar char="•"/>
            </a:pPr>
            <a:r>
              <a:rPr lang="en-US" sz="1600" dirty="0">
                <a:solidFill>
                  <a:srgbClr val="000000"/>
                </a:solidFill>
                <a:cs typeface="Times New Roman" panose="02020603050405020304" pitchFamily="18" charset="0"/>
              </a:rPr>
              <a:t>Ne zaman insan yargısına öncelik verilmeli</a:t>
            </a:r>
            <a:br>
              <a:rPr lang="en-US" sz="2000" dirty="0">
                <a:solidFill>
                  <a:srgbClr val="000000"/>
                </a:solidFill>
                <a:cs typeface="Times New Roman" panose="02020603050405020304" pitchFamily="18" charset="0"/>
              </a:rPr>
            </a:br>
            <a:endParaRPr lang="en-US" sz="2000" dirty="0">
              <a:solidFill>
                <a:srgbClr val="000000"/>
              </a:solidFill>
              <a:cs typeface="Times New Roman" panose="02020603050405020304" pitchFamily="18" charset="0"/>
            </a:endParaRPr>
          </a:p>
          <a:p>
            <a:pPr algn="r">
              <a:lnSpc>
                <a:spcPts val="2100"/>
              </a:lnSpc>
            </a:pPr>
            <a:endParaRPr lang="en-US" sz="2000" dirty="0">
              <a:solidFill>
                <a:srgbClr val="000000"/>
              </a:solidFill>
              <a:cs typeface="Segoe UI Light" panose="020B0502040204020203" pitchFamily="34" charset="0"/>
            </a:endParaRPr>
          </a:p>
        </p:txBody>
      </p:sp>
    </p:spTree>
    <p:extLst>
      <p:ext uri="{BB962C8B-B14F-4D97-AF65-F5344CB8AC3E}">
        <p14:creationId xmlns:p14="http://schemas.microsoft.com/office/powerpoint/2010/main" val="1477235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53E8-4660-FC31-0528-19DFB474024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45B8903-5A58-B23B-01F5-9C022F1F0C73}"/>
              </a:ext>
            </a:extLst>
          </p:cNvPr>
          <p:cNvSpPr>
            <a:spLocks noGrp="1"/>
          </p:cNvSpPr>
          <p:nvPr>
            <p:ph type="body" sz="quarter" idx="16"/>
          </p:nvPr>
        </p:nvSpPr>
        <p:spPr>
          <a:xfrm>
            <a:off x="4162762" y="1440887"/>
            <a:ext cx="7223992" cy="5015134"/>
          </a:xfrm>
        </p:spPr>
        <p:txBody>
          <a:bodyPr>
            <a:normAutofit/>
          </a:bodyPr>
          <a:lstStyle/>
          <a:p>
            <a:pPr algn="ctr" fontAlgn="t">
              <a:lnSpc>
                <a:spcPts val="4960"/>
              </a:lnSpc>
              <a:spcBef>
                <a:spcPts val="0"/>
              </a:spcBef>
            </a:pPr>
            <a:r>
              <a:rPr lang="en-IE" b="1" dirty="0"/>
              <a:t>Uygulamalı Çalışma</a:t>
            </a:r>
          </a:p>
          <a:p>
            <a:pPr fontAlgn="t">
              <a:lnSpc>
                <a:spcPts val="4960"/>
              </a:lnSpc>
              <a:spcBef>
                <a:spcPts val="0"/>
              </a:spcBef>
            </a:pPr>
            <a:endParaRPr lang="en-IE" b="1" dirty="0"/>
          </a:p>
          <a:p>
            <a:br>
              <a:rPr lang="en-IE" sz="1400" b="1" dirty="0"/>
            </a:br>
            <a:r>
              <a:rPr lang="en-US" sz="2400" b="1" dirty="0">
                <a:cs typeface="Times New Roman" panose="02020603050405020304" pitchFamily="18" charset="0"/>
              </a:rPr>
              <a:t>Konaklama sektöründe yapay zekanın gerçek hayattan örneklerinden öğrenme</a:t>
            </a:r>
            <a:r>
              <a:rPr lang="en-US" sz="2400" dirty="0">
                <a:cs typeface="Times New Roman" panose="02020603050405020304" pitchFamily="18" charset="0"/>
              </a:rPr>
              <a:t>. Konaklama operasyonları ve misafir hizmetlerinde yapay zeka kullanımına ilişkin gerçek örneklerin analizi yoluyla öğrenmeyi pekiştirmek. Öğrenciler, otellerin ve restoranların yapay zeka araçlarını nasıl benimsediğini inceler, başarı faktörlerini ve zorlukları belirler ve edindikleri bilgileri kendi küçük ölçekli uygulama planlarını tasarlamak için kullanır.</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92D7240-31A6-9C6E-8F6F-776634A64F9C}"/>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
        <p:nvSpPr>
          <p:cNvPr id="2" name="Rounded Rectangle 1">
            <a:extLst>
              <a:ext uri="{FF2B5EF4-FFF2-40B4-BE49-F238E27FC236}">
                <a16:creationId xmlns:a16="http://schemas.microsoft.com/office/drawing/2014/main" id="{1146A8E3-80A3-141A-6A88-86D32412C3CE}"/>
              </a:ext>
            </a:extLst>
          </p:cNvPr>
          <p:cNvSpPr/>
          <p:nvPr/>
        </p:nvSpPr>
        <p:spPr>
          <a:xfrm>
            <a:off x="6892760" y="6303021"/>
            <a:ext cx="479767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A8E18AF-DA12-10AE-BFC4-43DB1053518C}"/>
              </a:ext>
            </a:extLst>
          </p:cNvPr>
          <p:cNvSpPr txBox="1"/>
          <p:nvPr/>
        </p:nvSpPr>
        <p:spPr>
          <a:xfrm>
            <a:off x="7018758" y="636629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E221E404-C871-81CA-7FFF-A7D082D624A3}"/>
              </a:ext>
            </a:extLst>
          </p:cNvPr>
          <p:cNvSpPr txBox="1"/>
          <p:nvPr/>
        </p:nvSpPr>
        <p:spPr>
          <a:xfrm>
            <a:off x="7774759" y="6366299"/>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M3</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D4C9E48-B57E-37CC-12D1-C5852A720B10}"/>
              </a:ext>
            </a:extLst>
          </p:cNvPr>
          <p:cNvSpPr txBox="1"/>
          <p:nvPr/>
        </p:nvSpPr>
        <p:spPr>
          <a:xfrm>
            <a:off x="8368758" y="636629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spTree>
    <p:extLst>
      <p:ext uri="{BB962C8B-B14F-4D97-AF65-F5344CB8AC3E}">
        <p14:creationId xmlns:p14="http://schemas.microsoft.com/office/powerpoint/2010/main" val="908831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B6D3D-E306-A65B-0092-59872C80643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30EBDD5-57EE-E71E-333B-332DCA0414B9}"/>
              </a:ext>
            </a:extLst>
          </p:cNvPr>
          <p:cNvSpPr/>
          <p:nvPr/>
        </p:nvSpPr>
        <p:spPr>
          <a:xfrm>
            <a:off x="9129154" y="0"/>
            <a:ext cx="3071124" cy="6858000"/>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70F355A5-ED32-4246-7646-8E7943C1EC98}"/>
              </a:ext>
            </a:extLst>
          </p:cNvPr>
          <p:cNvCxnSpPr>
            <a:cxnSpLocks/>
          </p:cNvCxnSpPr>
          <p:nvPr/>
        </p:nvCxnSpPr>
        <p:spPr>
          <a:xfrm>
            <a:off x="0" y="1231923"/>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4406B14B-D4B9-F51A-B325-E78357EA6411}"/>
              </a:ext>
            </a:extLst>
          </p:cNvPr>
          <p:cNvSpPr txBox="1">
            <a:spLocks/>
          </p:cNvSpPr>
          <p:nvPr/>
        </p:nvSpPr>
        <p:spPr>
          <a:xfrm>
            <a:off x="429115" y="525832"/>
            <a:ext cx="532350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İlkelerden Uygulamaya </a:t>
            </a:r>
          </a:p>
        </p:txBody>
      </p:sp>
      <p:sp>
        <p:nvSpPr>
          <p:cNvPr id="7" name="TextBox 97">
            <a:extLst>
              <a:ext uri="{FF2B5EF4-FFF2-40B4-BE49-F238E27FC236}">
                <a16:creationId xmlns:a16="http://schemas.microsoft.com/office/drawing/2014/main" id="{78F40A7B-2ED1-63C4-7642-F32B7A8BCB35}"/>
              </a:ext>
            </a:extLst>
          </p:cNvPr>
          <p:cNvSpPr txBox="1"/>
          <p:nvPr/>
        </p:nvSpPr>
        <p:spPr>
          <a:xfrm>
            <a:off x="429115" y="1511061"/>
            <a:ext cx="4791067" cy="4452501"/>
          </a:xfrm>
          <a:prstGeom prst="rect">
            <a:avLst/>
          </a:prstGeom>
          <a:noFill/>
        </p:spPr>
        <p:txBody>
          <a:bodyPr wrap="square">
            <a:spAutoFit/>
          </a:bodyPr>
          <a:lstStyle/>
          <a:p>
            <a:pPr>
              <a:lnSpc>
                <a:spcPts val="1960"/>
              </a:lnSpc>
              <a:buClr>
                <a:srgbClr val="62A844"/>
              </a:buClr>
            </a:pPr>
            <a:r>
              <a:rPr lang="en-US" sz="2000" b="1" dirty="0">
                <a:solidFill>
                  <a:srgbClr val="0289AE"/>
                </a:solidFill>
                <a:cs typeface="Times New Roman" panose="02020603050405020304" pitchFamily="18" charset="0"/>
              </a:rPr>
              <a:t>Ünite Geçişi:</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Bu son ünitede, teoriden </a:t>
            </a:r>
            <a:r>
              <a:rPr lang="en-US" b="1" dirty="0">
                <a:solidFill>
                  <a:srgbClr val="000000"/>
                </a:solidFill>
                <a:cs typeface="Times New Roman" panose="02020603050405020304" pitchFamily="18" charset="0"/>
              </a:rPr>
              <a:t>uygulamaya </a:t>
            </a:r>
            <a:r>
              <a:rPr lang="en-US" dirty="0">
                <a:solidFill>
                  <a:srgbClr val="000000"/>
                </a:solidFill>
                <a:cs typeface="Times New Roman" panose="02020603050405020304" pitchFamily="18" charset="0"/>
              </a:rPr>
              <a:t>geçeceksiniz.</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Keşfedecekleriniz:</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Önde gelen konaklama işletmelerinin gerçek hayatta AI'yı nasıl uyguladıkları, odaklanılacak konular:</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Verimlilik </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Misafir memnuniyeti </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Sürdürülebilirlik </a:t>
            </a:r>
          </a:p>
          <a:p>
            <a:pPr marL="285750" indent="-285750">
              <a:lnSpc>
                <a:spcPts val="1960"/>
              </a:lnSpc>
              <a:buClr>
                <a:srgbClr val="62A844"/>
              </a:buClr>
              <a:buFont typeface="Arial" panose="020B0604020202020204" pitchFamily="34" charset="0"/>
              <a:buChar char="•"/>
            </a:pPr>
            <a:r>
              <a:rPr lang="en-US" dirty="0">
                <a:solidFill>
                  <a:srgbClr val="000000"/>
                </a:solidFill>
                <a:cs typeface="Times New Roman" panose="02020603050405020304" pitchFamily="18" charset="0"/>
              </a:rPr>
              <a:t>Marka itibarı</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Sizin rolünüz:</a:t>
            </a:r>
            <a:br>
              <a:rPr lang="en-US" dirty="0">
                <a:solidFill>
                  <a:srgbClr val="000000"/>
                </a:solidFill>
                <a:cs typeface="Times New Roman" panose="02020603050405020304" pitchFamily="18" charset="0"/>
              </a:rPr>
            </a:br>
            <a:r>
              <a:rPr lang="en-US" dirty="0">
                <a:solidFill>
                  <a:srgbClr val="000000"/>
                </a:solidFill>
                <a:cs typeface="Times New Roman" panose="02020603050405020304" pitchFamily="18" charset="0"/>
              </a:rPr>
              <a:t>Eleştirel düşünme + Pratik uygulama = </a:t>
            </a:r>
          </a:p>
          <a:p>
            <a:pPr>
              <a:lnSpc>
                <a:spcPts val="1960"/>
              </a:lnSpc>
              <a:buClr>
                <a:srgbClr val="62A844"/>
              </a:buClr>
            </a:pPr>
            <a:r>
              <a:rPr lang="en-US" b="1" dirty="0" err="1">
                <a:solidFill>
                  <a:srgbClr val="000000"/>
                </a:solidFill>
                <a:cs typeface="Times New Roman" panose="02020603050405020304" pitchFamily="18" charset="0"/>
              </a:rPr>
              <a:t>Mesleki</a:t>
            </a:r>
            <a:r>
              <a:rPr lang="en-US" b="1" dirty="0">
                <a:solidFill>
                  <a:srgbClr val="000000"/>
                </a:solidFill>
                <a:cs typeface="Times New Roman" panose="02020603050405020304" pitchFamily="18" charset="0"/>
              </a:rPr>
              <a:t> hazırlık</a:t>
            </a:r>
            <a:br>
              <a:rPr lang="en-US" b="1"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2" name="Rectangle 30">
            <a:extLst>
              <a:ext uri="{FF2B5EF4-FFF2-40B4-BE49-F238E27FC236}">
                <a16:creationId xmlns:a16="http://schemas.microsoft.com/office/drawing/2014/main" id="{7170D8D9-7A64-F864-DE0A-32BB89F7E534}"/>
              </a:ext>
            </a:extLst>
          </p:cNvPr>
          <p:cNvSpPr/>
          <p:nvPr/>
        </p:nvSpPr>
        <p:spPr>
          <a:xfrm flipH="1">
            <a:off x="5376359" y="3945657"/>
            <a:ext cx="2894598" cy="1374735"/>
          </a:xfrm>
          <a:prstGeom prst="rect">
            <a:avLst/>
          </a:prstGeom>
        </p:spPr>
        <p:txBody>
          <a:bodyPr wrap="square">
            <a:spAutoFit/>
          </a:bodyPr>
          <a:lstStyle/>
          <a:p>
            <a:pPr algn="ctr">
              <a:lnSpc>
                <a:spcPts val="1960"/>
              </a:lnSpc>
            </a:pPr>
            <a:r>
              <a:rPr lang="tr-TR" sz="2000" b="1" noProof="1">
                <a:solidFill>
                  <a:srgbClr val="0289AE"/>
                </a:solidFill>
                <a:cs typeface="Times New Roman" panose="02020603050405020304" pitchFamily="18" charset="0"/>
              </a:rPr>
              <a:t>Hazırlık:</a:t>
            </a:r>
            <a:br>
              <a:rPr lang="tr-TR" noProof="1">
                <a:solidFill>
                  <a:srgbClr val="000000"/>
                </a:solidFill>
                <a:cs typeface="Times New Roman" panose="02020603050405020304" pitchFamily="18" charset="0"/>
              </a:rPr>
            </a:br>
            <a:r>
              <a:rPr lang="tr-TR" i="1" noProof="1">
                <a:solidFill>
                  <a:srgbClr val="000000"/>
                </a:solidFill>
                <a:cs typeface="Times New Roman" panose="02020603050405020304" pitchFamily="18" charset="0"/>
              </a:rPr>
              <a:t>Başarılı bir yapay zeka uygulamasını şekillendiren stratejik, etik ve operasyonel faktörleri tanımaya hazır olun.</a:t>
            </a:r>
            <a:endParaRPr lang="tr-TR" noProof="1">
              <a:solidFill>
                <a:srgbClr val="000000"/>
              </a:solidFill>
              <a:cs typeface="Times New Roman" panose="02020603050405020304" pitchFamily="18" charset="0"/>
            </a:endParaRPr>
          </a:p>
        </p:txBody>
      </p:sp>
      <p:sp>
        <p:nvSpPr>
          <p:cNvPr id="4" name="Rounded Rectangle 3">
            <a:extLst>
              <a:ext uri="{FF2B5EF4-FFF2-40B4-BE49-F238E27FC236}">
                <a16:creationId xmlns:a16="http://schemas.microsoft.com/office/drawing/2014/main" id="{D8F3C821-69A8-2909-5DF4-93169452ABAD}"/>
              </a:ext>
            </a:extLst>
          </p:cNvPr>
          <p:cNvSpPr/>
          <p:nvPr/>
        </p:nvSpPr>
        <p:spPr>
          <a:xfrm>
            <a:off x="5220182" y="3722674"/>
            <a:ext cx="3045160" cy="1900868"/>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0654F30D-9F3B-5580-AABA-183180369BA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9" name="Picture 8" descr="iPhone6_mockup_front_white.png">
            <a:extLst>
              <a:ext uri="{FF2B5EF4-FFF2-40B4-BE49-F238E27FC236}">
                <a16:creationId xmlns:a16="http://schemas.microsoft.com/office/drawing/2014/main" id="{8DE97C8C-F4F5-1CE3-9031-F12DA2471C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8631" y="226918"/>
            <a:ext cx="4094254" cy="6404164"/>
          </a:xfrm>
          <a:prstGeom prst="rect">
            <a:avLst/>
          </a:prstGeom>
        </p:spPr>
      </p:pic>
      <p:pic>
        <p:nvPicPr>
          <p:cNvPr id="10" name="Picture Placeholder 5">
            <a:extLst>
              <a:ext uri="{FF2B5EF4-FFF2-40B4-BE49-F238E27FC236}">
                <a16:creationId xmlns:a16="http://schemas.microsoft.com/office/drawing/2014/main" id="{23A8EB50-BD61-15D1-7A9E-FC74E6F8302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29182" t="-237" r="33032" b="237"/>
          <a:stretch>
            <a:fillRect/>
          </a:stretch>
        </p:blipFill>
        <p:spPr>
          <a:xfrm>
            <a:off x="8440309" y="1213586"/>
            <a:ext cx="2499565" cy="4409956"/>
          </a:xfrm>
          <a:prstGeom prst="rect">
            <a:avLst/>
          </a:prstGeom>
        </p:spPr>
      </p:pic>
    </p:spTree>
    <p:extLst>
      <p:ext uri="{BB962C8B-B14F-4D97-AF65-F5344CB8AC3E}">
        <p14:creationId xmlns:p14="http://schemas.microsoft.com/office/powerpoint/2010/main" val="11442349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B3D4A-4D3F-3C58-61AA-8E3DF0C2FB74}"/>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51895D6-6153-86F1-621C-668460E6AF81}"/>
              </a:ext>
            </a:extLst>
          </p:cNvPr>
          <p:cNvCxnSpPr>
            <a:cxnSpLocks/>
          </p:cNvCxnSpPr>
          <p:nvPr/>
        </p:nvCxnSpPr>
        <p:spPr>
          <a:xfrm>
            <a:off x="4429716" y="1522517"/>
            <a:ext cx="69587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ECFDF873-F01B-48CF-5511-21EDEC9B35FF}"/>
              </a:ext>
            </a:extLst>
          </p:cNvPr>
          <p:cNvSpPr txBox="1">
            <a:spLocks/>
          </p:cNvSpPr>
          <p:nvPr/>
        </p:nvSpPr>
        <p:spPr>
          <a:xfrm>
            <a:off x="4429716" y="525832"/>
            <a:ext cx="74218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 Yapay Zeka: Pratik Uygulamalar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92728DEB-7FED-9920-46A7-677FC70C9438}"/>
              </a:ext>
            </a:extLst>
          </p:cNvPr>
          <p:cNvSpPr txBox="1"/>
          <p:nvPr/>
        </p:nvSpPr>
        <p:spPr>
          <a:xfrm>
            <a:off x="4429716" y="1598421"/>
            <a:ext cx="7635614" cy="4196020"/>
          </a:xfrm>
          <a:prstGeom prst="rect">
            <a:avLst/>
          </a:prstGeom>
          <a:noFill/>
        </p:spPr>
        <p:txBody>
          <a:bodyPr wrap="square">
            <a:spAutoFit/>
          </a:bodyPr>
          <a:lstStyle/>
          <a:p>
            <a:pPr>
              <a:lnSpc>
                <a:spcPts val="1960"/>
              </a:lnSpc>
              <a:buClr>
                <a:srgbClr val="62A844"/>
              </a:buClr>
            </a:pPr>
            <a:r>
              <a:rPr lang="tr-TR" sz="2000" b="1" noProof="1">
                <a:solidFill>
                  <a:srgbClr val="0289AE"/>
                </a:solidFill>
                <a:cs typeface="Times New Roman" panose="02020603050405020304" pitchFamily="18" charset="0"/>
              </a:rPr>
              <a:t>Güncel Durum </a:t>
            </a:r>
            <a:r>
              <a:rPr lang="tr-TR" sz="2000" b="1" noProof="1">
                <a:solidFill>
                  <a:srgbClr val="000000"/>
                </a:solidFill>
                <a:cs typeface="Times New Roman" panose="02020603050405020304" pitchFamily="18" charset="0"/>
              </a:rPr>
              <a:t>- </a:t>
            </a:r>
            <a:r>
              <a:rPr lang="tr-TR" noProof="1">
                <a:solidFill>
                  <a:srgbClr val="000000"/>
                </a:solidFill>
                <a:cs typeface="Times New Roman" panose="02020603050405020304" pitchFamily="18" charset="0"/>
              </a:rPr>
              <a:t>Yapay zeka, konaklama sektörünü şu alanlarda dönüştürmeye başlamıştır:</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Otomasyon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Kişiselleştirme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Sürdürülebilirlik </a:t>
            </a:r>
          </a:p>
          <a:p>
            <a:pPr marL="285750" indent="-285750">
              <a:lnSpc>
                <a:spcPts val="1960"/>
              </a:lnSpc>
              <a:buClr>
                <a:srgbClr val="62A844"/>
              </a:buClr>
              <a:buFont typeface="Arial" panose="020B0604020202020204" pitchFamily="34" charset="0"/>
              <a:buChar char="•"/>
            </a:pPr>
            <a:r>
              <a:rPr lang="tr-TR" noProof="1">
                <a:solidFill>
                  <a:srgbClr val="000000"/>
                </a:solidFill>
                <a:cs typeface="Times New Roman" panose="02020603050405020304" pitchFamily="18" charset="0"/>
              </a:rPr>
              <a:t>Operasyon</a:t>
            </a:r>
            <a:br>
              <a:rPr lang="tr-TR" noProof="1">
                <a:solidFill>
                  <a:srgbClr val="000000"/>
                </a:solidFill>
                <a:cs typeface="Times New Roman" panose="02020603050405020304" pitchFamily="18" charset="0"/>
              </a:rPr>
            </a:b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Problem Çözme Odaklılık:</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Vaka çalışmaları, teknolojinin </a:t>
            </a:r>
            <a:r>
              <a:rPr lang="tr-TR" b="1" noProof="1">
                <a:solidFill>
                  <a:srgbClr val="000000"/>
                </a:solidFill>
                <a:cs typeface="Times New Roman" panose="02020603050405020304" pitchFamily="18" charset="0"/>
              </a:rPr>
              <a:t>gerçek sorunları </a:t>
            </a:r>
            <a:r>
              <a:rPr lang="tr-TR" noProof="1">
                <a:solidFill>
                  <a:srgbClr val="000000"/>
                </a:solidFill>
                <a:cs typeface="Times New Roman" panose="02020603050405020304" pitchFamily="18" charset="0"/>
              </a:rPr>
              <a:t>nasıl </a:t>
            </a:r>
            <a:r>
              <a:rPr lang="tr-TR" b="1" noProof="1">
                <a:solidFill>
                  <a:srgbClr val="000000"/>
                </a:solidFill>
                <a:cs typeface="Times New Roman" panose="02020603050405020304" pitchFamily="18" charset="0"/>
              </a:rPr>
              <a:t>çözdüğünü</a:t>
            </a:r>
            <a:r>
              <a:rPr lang="tr-TR" noProof="1">
                <a:solidFill>
                  <a:srgbClr val="000000"/>
                </a:solidFill>
                <a:cs typeface="Times New Roman" panose="02020603050405020304" pitchFamily="18" charset="0"/>
              </a:rPr>
              <a:t>, performansı nasıl artırdığını ve insanları</a:t>
            </a:r>
            <a:r>
              <a:rPr lang="tr-TR" b="1" noProof="1">
                <a:solidFill>
                  <a:srgbClr val="000000"/>
                </a:solidFill>
                <a:cs typeface="Times New Roman" panose="02020603050405020304" pitchFamily="18" charset="0"/>
              </a:rPr>
              <a:t> nasıl desteklediğini </a:t>
            </a:r>
            <a:r>
              <a:rPr lang="tr-TR" noProof="1">
                <a:solidFill>
                  <a:srgbClr val="000000"/>
                </a:solidFill>
                <a:cs typeface="Times New Roman" panose="02020603050405020304" pitchFamily="18" charset="0"/>
              </a:rPr>
              <a:t>- onların yerini almadığını - göstermektedir.</a:t>
            </a:r>
            <a:br>
              <a:rPr lang="tr-TR" noProof="1">
                <a:solidFill>
                  <a:srgbClr val="000000"/>
                </a:solidFill>
                <a:cs typeface="Times New Roman" panose="02020603050405020304" pitchFamily="18" charset="0"/>
              </a:rPr>
            </a:br>
            <a:endParaRPr lang="tr-TR" noProof="1">
              <a:solidFill>
                <a:srgbClr val="000000"/>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Sektör Verileri:</a:t>
            </a:r>
            <a:br>
              <a:rPr lang="tr-TR" noProof="1">
                <a:solidFill>
                  <a:srgbClr val="000000"/>
                </a:solidFill>
                <a:cs typeface="Times New Roman" panose="02020603050405020304" pitchFamily="18" charset="0"/>
              </a:rPr>
            </a:br>
            <a:r>
              <a:rPr lang="tr-TR" noProof="1">
                <a:solidFill>
                  <a:srgbClr val="000000"/>
                </a:solidFill>
                <a:cs typeface="Times New Roman" panose="02020603050405020304" pitchFamily="18" charset="0"/>
              </a:rPr>
              <a:t>*Konaklama sektöründeki yöneticilerin %73'ü, yapay zekayı dijital yatırım öncelikleri arasında ilk üçte yer alan bir unsur olarak belirtiyor. - McKinsey 2024*</a:t>
            </a:r>
            <a:br>
              <a:rPr lang="en-US" dirty="0">
                <a:solidFill>
                  <a:srgbClr val="000000"/>
                </a:solidFill>
                <a:cs typeface="Times New Roman" panose="02020603050405020304" pitchFamily="18" charset="0"/>
              </a:rPr>
            </a:br>
            <a:endParaRPr lang="en-GB" kern="0" dirty="0">
              <a:solidFill>
                <a:srgbClr val="000000"/>
              </a:solidFill>
              <a:cs typeface="Times New Roman" panose="02020603050405020304" pitchFamily="18" charset="0"/>
            </a:endParaRPr>
          </a:p>
        </p:txBody>
      </p:sp>
      <p:sp>
        <p:nvSpPr>
          <p:cNvPr id="2" name="Rectangle 30">
            <a:extLst>
              <a:ext uri="{FF2B5EF4-FFF2-40B4-BE49-F238E27FC236}">
                <a16:creationId xmlns:a16="http://schemas.microsoft.com/office/drawing/2014/main" id="{B642AFCF-2ECB-B55A-F44A-ECF1CDAC5734}"/>
              </a:ext>
            </a:extLst>
          </p:cNvPr>
          <p:cNvSpPr/>
          <p:nvPr/>
        </p:nvSpPr>
        <p:spPr>
          <a:xfrm flipH="1">
            <a:off x="3059050" y="5719706"/>
            <a:ext cx="4316512" cy="861774"/>
          </a:xfrm>
          <a:prstGeom prst="rect">
            <a:avLst/>
          </a:prstGeom>
        </p:spPr>
        <p:txBody>
          <a:bodyPr wrap="square">
            <a:spAutoFit/>
          </a:bodyPr>
          <a:lstStyle/>
          <a:p>
            <a:pPr algn="ctr">
              <a:lnSpc>
                <a:spcPts val="1960"/>
              </a:lnSpc>
            </a:pPr>
            <a:r>
              <a:rPr lang="en-US" sz="2000" b="1" dirty="0">
                <a:solidFill>
                  <a:srgbClr val="0289AE"/>
                </a:solidFill>
                <a:cs typeface="Times New Roman" panose="02020603050405020304" pitchFamily="18" charset="0"/>
              </a:rPr>
              <a:t>Yaklaşım:</a:t>
            </a:r>
            <a:br>
              <a:rPr lang="en-US" dirty="0">
                <a:solidFill>
                  <a:srgbClr val="000000"/>
                </a:solidFill>
                <a:cs typeface="Times New Roman" panose="02020603050405020304" pitchFamily="18" charset="0"/>
              </a:rPr>
            </a:br>
            <a:r>
              <a:rPr lang="en-US" i="1" dirty="0">
                <a:solidFill>
                  <a:srgbClr val="000000"/>
                </a:solidFill>
                <a:cs typeface="Times New Roman" panose="02020603050405020304" pitchFamily="18" charset="0"/>
              </a:rPr>
              <a:t>Her örnek, insanlara sağladığı net faydalarla </a:t>
            </a:r>
            <a:r>
              <a:rPr lang="en-US" b="1" i="1" dirty="0">
                <a:solidFill>
                  <a:srgbClr val="000000"/>
                </a:solidFill>
                <a:cs typeface="Times New Roman" panose="02020603050405020304" pitchFamily="18" charset="0"/>
              </a:rPr>
              <a:t>amaç odaklı uygulamayı </a:t>
            </a:r>
            <a:r>
              <a:rPr lang="en-US" i="1" dirty="0">
                <a:solidFill>
                  <a:srgbClr val="000000"/>
                </a:solidFill>
                <a:cs typeface="Times New Roman" panose="02020603050405020304" pitchFamily="18" charset="0"/>
              </a:rPr>
              <a:t>vurgulamaktadır.</a:t>
            </a:r>
            <a:endParaRPr lang="en-US" dirty="0">
              <a:solidFill>
                <a:srgbClr val="000000"/>
              </a:solidFill>
              <a:cs typeface="Times New Roman" panose="02020603050405020304" pitchFamily="18" charset="0"/>
            </a:endParaRPr>
          </a:p>
        </p:txBody>
      </p:sp>
      <p:sp>
        <p:nvSpPr>
          <p:cNvPr id="4" name="Rounded Rectangle 3">
            <a:extLst>
              <a:ext uri="{FF2B5EF4-FFF2-40B4-BE49-F238E27FC236}">
                <a16:creationId xmlns:a16="http://schemas.microsoft.com/office/drawing/2014/main" id="{CCD9F31A-4A52-46D1-1271-4E343C8E7BAC}"/>
              </a:ext>
            </a:extLst>
          </p:cNvPr>
          <p:cNvSpPr/>
          <p:nvPr/>
        </p:nvSpPr>
        <p:spPr>
          <a:xfrm>
            <a:off x="2954968" y="5719706"/>
            <a:ext cx="4524677" cy="86177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3DB455F-415E-4219-909E-165173A8AB8B}"/>
              </a:ext>
            </a:extLst>
          </p:cNvPr>
          <p:cNvSpPr/>
          <p:nvPr/>
        </p:nvSpPr>
        <p:spPr>
          <a:xfrm>
            <a:off x="-69555" y="0"/>
            <a:ext cx="2319320" cy="6858000"/>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a:extLst>
              <a:ext uri="{FF2B5EF4-FFF2-40B4-BE49-F238E27FC236}">
                <a16:creationId xmlns:a16="http://schemas.microsoft.com/office/drawing/2014/main" id="{8718A18E-48DC-0FE4-149F-4C5EFB72785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flipH="1">
            <a:off x="-93653" y="0"/>
            <a:ext cx="6754568" cy="3196842"/>
          </a:xfrm>
          <a:prstGeom prst="rect">
            <a:avLst/>
          </a:prstGeom>
        </p:spPr>
      </p:pic>
      <p:pic>
        <p:nvPicPr>
          <p:cNvPr id="19" name="Picture 18" descr="iPhone6_mockup_front_white.png">
            <a:extLst>
              <a:ext uri="{FF2B5EF4-FFF2-40B4-BE49-F238E27FC236}">
                <a16:creationId xmlns:a16="http://schemas.microsoft.com/office/drawing/2014/main" id="{3C804FC3-CA95-8565-3CC1-9AC1FDE2E9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476" y="226918"/>
            <a:ext cx="4094254" cy="6404164"/>
          </a:xfrm>
          <a:prstGeom prst="rect">
            <a:avLst/>
          </a:prstGeom>
        </p:spPr>
      </p:pic>
      <p:pic>
        <p:nvPicPr>
          <p:cNvPr id="20" name="Picture Placeholder 5">
            <a:extLst>
              <a:ext uri="{FF2B5EF4-FFF2-40B4-BE49-F238E27FC236}">
                <a16:creationId xmlns:a16="http://schemas.microsoft.com/office/drawing/2014/main" id="{B588621D-4B8A-8896-6D99-2F8211E6EF9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6118" r="27030"/>
          <a:stretch>
            <a:fillRect/>
          </a:stretch>
        </p:blipFill>
        <p:spPr>
          <a:xfrm>
            <a:off x="428264" y="1234458"/>
            <a:ext cx="2526704" cy="4389084"/>
          </a:xfrm>
          <a:prstGeom prst="rect">
            <a:avLst/>
          </a:prstGeom>
        </p:spPr>
      </p:pic>
      <p:grpSp>
        <p:nvGrpSpPr>
          <p:cNvPr id="25" name="Group 24">
            <a:extLst>
              <a:ext uri="{FF2B5EF4-FFF2-40B4-BE49-F238E27FC236}">
                <a16:creationId xmlns:a16="http://schemas.microsoft.com/office/drawing/2014/main" id="{B8B677D2-48ED-3DAB-966C-AA17343EB7FC}"/>
              </a:ext>
            </a:extLst>
          </p:cNvPr>
          <p:cNvGrpSpPr/>
          <p:nvPr/>
        </p:nvGrpSpPr>
        <p:grpSpPr>
          <a:xfrm>
            <a:off x="7536226" y="6092042"/>
            <a:ext cx="5119582" cy="489438"/>
            <a:chOff x="882104" y="6220241"/>
            <a:chExt cx="5119582" cy="489438"/>
          </a:xfrm>
        </p:grpSpPr>
        <p:sp>
          <p:nvSpPr>
            <p:cNvPr id="21" name="Rounded Rectangle 20">
              <a:extLst>
                <a:ext uri="{FF2B5EF4-FFF2-40B4-BE49-F238E27FC236}">
                  <a16:creationId xmlns:a16="http://schemas.microsoft.com/office/drawing/2014/main" id="{5F00CDD5-31C6-84C0-FA31-A40058176FB9}"/>
                </a:ext>
              </a:extLst>
            </p:cNvPr>
            <p:cNvSpPr/>
            <p:nvPr/>
          </p:nvSpPr>
          <p:spPr>
            <a:xfrm>
              <a:off x="882104" y="6220241"/>
              <a:ext cx="4315347" cy="489438"/>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8460E727-3DED-B1EB-7A3D-2CE81BB49533}"/>
                </a:ext>
              </a:extLst>
            </p:cNvPr>
            <p:cNvSpPr txBox="1"/>
            <p:nvPr/>
          </p:nvSpPr>
          <p:spPr>
            <a:xfrm>
              <a:off x="1159686" y="633875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3" name="TextBox 22">
              <a:extLst>
                <a:ext uri="{FF2B5EF4-FFF2-40B4-BE49-F238E27FC236}">
                  <a16:creationId xmlns:a16="http://schemas.microsoft.com/office/drawing/2014/main" id="{7F45065E-345A-D0D4-F819-D14A96A92380}"/>
                </a:ext>
              </a:extLst>
            </p:cNvPr>
            <p:cNvSpPr txBox="1"/>
            <p:nvPr/>
          </p:nvSpPr>
          <p:spPr>
            <a:xfrm>
              <a:off x="1915687" y="6338758"/>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63077FF2-81BB-1EEC-AFDE-3F57E7BAA3FB}"/>
                </a:ext>
              </a:extLst>
            </p:cNvPr>
            <p:cNvSpPr txBox="1"/>
            <p:nvPr/>
          </p:nvSpPr>
          <p:spPr>
            <a:xfrm>
              <a:off x="2509686" y="633875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grpSp>
    </p:spTree>
    <p:extLst>
      <p:ext uri="{BB962C8B-B14F-4D97-AF65-F5344CB8AC3E}">
        <p14:creationId xmlns:p14="http://schemas.microsoft.com/office/powerpoint/2010/main" val="1475432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B259-AE0B-6FE1-ED16-17EA557D450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E27E9FD7-EF37-5F95-438E-705ED21098A0}"/>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cxnSp>
        <p:nvCxnSpPr>
          <p:cNvPr id="3" name="Straight Connector 2">
            <a:extLst>
              <a:ext uri="{FF2B5EF4-FFF2-40B4-BE49-F238E27FC236}">
                <a16:creationId xmlns:a16="http://schemas.microsoft.com/office/drawing/2014/main" id="{5BD1372B-C3E0-E6F3-4068-04F83CF5030B}"/>
              </a:ext>
            </a:extLst>
          </p:cNvPr>
          <p:cNvCxnSpPr>
            <a:cxnSpLocks/>
          </p:cNvCxnSpPr>
          <p:nvPr/>
        </p:nvCxnSpPr>
        <p:spPr>
          <a:xfrm>
            <a:off x="0" y="1266574"/>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A67B4F8-3571-BA8E-4825-171A3ECBF2B1}"/>
              </a:ext>
            </a:extLst>
          </p:cNvPr>
          <p:cNvSpPr txBox="1">
            <a:spLocks/>
          </p:cNvSpPr>
          <p:nvPr/>
        </p:nvSpPr>
        <p:spPr>
          <a:xfrm>
            <a:off x="429115" y="151136"/>
            <a:ext cx="60429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Hilton Otelleri: Yapay Zeka ile Hizmeti Geliştirme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3A06E8D0-463D-4530-943C-67AE3DEB6336}"/>
              </a:ext>
            </a:extLst>
          </p:cNvPr>
          <p:cNvSpPr txBox="1"/>
          <p:nvPr/>
        </p:nvSpPr>
        <p:spPr>
          <a:xfrm>
            <a:off x="267068" y="1395405"/>
            <a:ext cx="7008713" cy="4452501"/>
          </a:xfrm>
          <a:prstGeom prst="rect">
            <a:avLst/>
          </a:prstGeom>
          <a:noFill/>
        </p:spPr>
        <p:txBody>
          <a:bodyPr wrap="square">
            <a:spAutoFit/>
          </a:bodyPr>
          <a:lstStyle/>
          <a:p>
            <a:pPr>
              <a:lnSpc>
                <a:spcPts val="1960"/>
              </a:lnSpc>
            </a:pPr>
            <a:r>
              <a:rPr lang="tr-TR" sz="2000" b="1" noProof="1">
                <a:solidFill>
                  <a:srgbClr val="0289AE"/>
                </a:solidFill>
                <a:cs typeface="Times New Roman" panose="02020603050405020304" pitchFamily="18" charset="0"/>
              </a:rPr>
              <a:t>Ölçek ve Strateji:</a:t>
            </a:r>
            <a:br>
              <a:rPr lang="tr-TR" noProof="1">
                <a:solidFill>
                  <a:srgbClr val="262626"/>
                </a:solidFill>
                <a:cs typeface="Times New Roman" panose="02020603050405020304" pitchFamily="18" charset="0"/>
              </a:rPr>
            </a:br>
            <a:r>
              <a:rPr lang="tr-TR" noProof="1">
                <a:solidFill>
                  <a:srgbClr val="262626"/>
                </a:solidFill>
                <a:cs typeface="Times New Roman" panose="02020603050405020304" pitchFamily="18" charset="0"/>
              </a:rPr>
              <a:t>138 ülkede</a:t>
            </a:r>
            <a:r>
              <a:rPr lang="tr-TR" b="1" noProof="1">
                <a:solidFill>
                  <a:srgbClr val="262626"/>
                </a:solidFill>
                <a:cs typeface="Times New Roman" panose="02020603050405020304" pitchFamily="18" charset="0"/>
              </a:rPr>
              <a:t> 7.500'den fazla otel </a:t>
            </a:r>
            <a:r>
              <a:rPr lang="tr-TR" noProof="1">
                <a:solidFill>
                  <a:srgbClr val="262626"/>
                </a:solidFill>
                <a:cs typeface="Times New Roman" panose="02020603050405020304" pitchFamily="18" charset="0"/>
              </a:rPr>
              <a:t>ve</a:t>
            </a:r>
            <a:r>
              <a:rPr lang="tr-TR" b="1" noProof="1">
                <a:solidFill>
                  <a:srgbClr val="262626"/>
                </a:solidFill>
                <a:cs typeface="Times New Roman" panose="02020603050405020304" pitchFamily="18" charset="0"/>
              </a:rPr>
              <a:t> 41 farklı yapay zeka kullanım örneği</a:t>
            </a:r>
            <a:br>
              <a:rPr lang="tr-TR" b="1" noProof="1">
                <a:solidFill>
                  <a:srgbClr val="262626"/>
                </a:solidFill>
                <a:cs typeface="Times New Roman" panose="02020603050405020304" pitchFamily="18" charset="0"/>
              </a:rPr>
            </a:br>
            <a:endParaRPr lang="tr-TR" noProof="1">
              <a:solidFill>
                <a:srgbClr val="262626"/>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Yaklaşım:</a:t>
            </a:r>
            <a:br>
              <a:rPr lang="tr-TR" noProof="1">
                <a:solidFill>
                  <a:srgbClr val="262626"/>
                </a:solidFill>
                <a:cs typeface="Times New Roman" panose="02020603050405020304" pitchFamily="18" charset="0"/>
              </a:rPr>
            </a:br>
            <a:r>
              <a:rPr lang="tr-TR" noProof="1">
                <a:solidFill>
                  <a:srgbClr val="262626"/>
                </a:solidFill>
                <a:cs typeface="Times New Roman" panose="02020603050405020304" pitchFamily="18" charset="0"/>
              </a:rPr>
              <a:t>Hedefli yapay zeka araçlarını devreye almadan </a:t>
            </a:r>
            <a:r>
              <a:rPr lang="tr-TR" b="1" noProof="1">
                <a:solidFill>
                  <a:srgbClr val="262626"/>
                </a:solidFill>
                <a:cs typeface="Times New Roman" panose="02020603050405020304" pitchFamily="18" charset="0"/>
              </a:rPr>
              <a:t>önce </a:t>
            </a:r>
            <a:r>
              <a:rPr lang="tr-TR" noProof="1">
                <a:solidFill>
                  <a:srgbClr val="262626"/>
                </a:solidFill>
                <a:cs typeface="Times New Roman" panose="02020603050405020304" pitchFamily="18" charset="0"/>
              </a:rPr>
              <a:t>sistem modernizasyonu ve bulut entegrasyonuna öncelik verilmesi</a:t>
            </a:r>
          </a:p>
          <a:p>
            <a:pPr>
              <a:lnSpc>
                <a:spcPts val="1960"/>
              </a:lnSpc>
            </a:pPr>
            <a:endParaRPr lang="tr-TR" noProof="1">
              <a:solidFill>
                <a:srgbClr val="262626"/>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Ana Uygulama:</a:t>
            </a: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Xiao Xi Chatbot (Çin) </a:t>
            </a:r>
            <a:r>
              <a:rPr lang="tr-TR" noProof="1">
                <a:solidFill>
                  <a:srgbClr val="262626"/>
                </a:solidFill>
                <a:cs typeface="Times New Roman" panose="02020603050405020304" pitchFamily="18" charset="0"/>
              </a:rPr>
              <a:t>- %94 memnuniyet, aylık 50.000'den fazla sorgu </a:t>
            </a:r>
            <a:r>
              <a:rPr lang="tr-TR" noProof="1">
                <a:solidFill>
                  <a:srgbClr val="262626"/>
                </a:solidFill>
              </a:rPr>
              <a:t>(Hilton, 2020 - Çin pazarı uygulaması)</a:t>
            </a:r>
            <a:endParaRPr lang="tr-TR"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Winnow Gıda Atığı Sistemi </a:t>
            </a:r>
            <a:r>
              <a:rPr lang="tr-TR" noProof="1">
                <a:solidFill>
                  <a:srgbClr val="262626"/>
                </a:solidFill>
                <a:cs typeface="Times New Roman" panose="02020603050405020304" pitchFamily="18" charset="0"/>
              </a:rPr>
              <a:t>- %60'ın üzerinde gıda atığı azaltımı </a:t>
            </a:r>
            <a:r>
              <a:rPr lang="tr-TR" i="1" noProof="1">
                <a:solidFill>
                  <a:srgbClr val="262626"/>
                </a:solidFill>
              </a:rPr>
              <a:t>(AI Adopters Club, 2025)</a:t>
            </a:r>
            <a:endParaRPr lang="tr-TR" i="1"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Pazarlama AI </a:t>
            </a:r>
            <a:r>
              <a:rPr lang="tr-TR" noProof="1">
                <a:solidFill>
                  <a:srgbClr val="262626"/>
                </a:solidFill>
                <a:cs typeface="Times New Roman" panose="02020603050405020304" pitchFamily="18" charset="0"/>
              </a:rPr>
              <a:t>- Kişiselleştirme sayesinde ROI iki katına çıktı </a:t>
            </a:r>
            <a:r>
              <a:rPr lang="tr-TR" i="1" noProof="1">
                <a:solidFill>
                  <a:srgbClr val="262626"/>
                </a:solidFill>
              </a:rPr>
              <a:t>(AI Adopters Club, 2025)</a:t>
            </a:r>
            <a:endParaRPr lang="tr-TR" i="1"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Personel Ortak Tasarımı </a:t>
            </a:r>
            <a:r>
              <a:rPr lang="tr-TR" noProof="1">
                <a:solidFill>
                  <a:srgbClr val="262626"/>
                </a:solidFill>
                <a:cs typeface="Times New Roman" panose="02020603050405020304" pitchFamily="18" charset="0"/>
              </a:rPr>
              <a:t>- Çalışanlar dijital avatarların oluşturulmasına yardımcı oldu</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p:txBody>
      </p:sp>
      <p:sp>
        <p:nvSpPr>
          <p:cNvPr id="2" name="Rectangle 30">
            <a:extLst>
              <a:ext uri="{FF2B5EF4-FFF2-40B4-BE49-F238E27FC236}">
                <a16:creationId xmlns:a16="http://schemas.microsoft.com/office/drawing/2014/main" id="{02B7CEE1-6C23-DCE6-9F7E-9450F7F0162B}"/>
              </a:ext>
            </a:extLst>
          </p:cNvPr>
          <p:cNvSpPr/>
          <p:nvPr/>
        </p:nvSpPr>
        <p:spPr>
          <a:xfrm flipH="1">
            <a:off x="8286592" y="3967923"/>
            <a:ext cx="2894598" cy="1231106"/>
          </a:xfrm>
          <a:prstGeom prst="rect">
            <a:avLst/>
          </a:prstGeom>
        </p:spPr>
        <p:txBody>
          <a:bodyPr wrap="square">
            <a:spAutoFit/>
          </a:bodyPr>
          <a:lstStyle/>
          <a:p>
            <a:pPr algn="ctr"/>
            <a:r>
              <a:rPr lang="en-US" sz="2000" b="1" dirty="0">
                <a:solidFill>
                  <a:srgbClr val="0289AE"/>
                </a:solidFill>
                <a:cs typeface="Times New Roman" panose="02020603050405020304" pitchFamily="18" charset="0"/>
              </a:rPr>
              <a:t>Temel Felsefe:</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"İnovasyonu, misafirperverliğin kişisel doğasını sulandırmak için değil, </a:t>
            </a:r>
            <a:r>
              <a:rPr lang="en-US" b="1" i="1" dirty="0">
                <a:solidFill>
                  <a:srgbClr val="262626"/>
                </a:solidFill>
                <a:cs typeface="Times New Roman" panose="02020603050405020304" pitchFamily="18" charset="0"/>
              </a:rPr>
              <a:t>derinleştirmek</a:t>
            </a:r>
            <a:r>
              <a:rPr lang="en-US" i="1" dirty="0">
                <a:solidFill>
                  <a:srgbClr val="262626"/>
                </a:solidFill>
                <a:cs typeface="Times New Roman" panose="02020603050405020304" pitchFamily="18" charset="0"/>
              </a:rPr>
              <a:t> için kullanın</a:t>
            </a:r>
            <a:endParaRPr lang="en-US" dirty="0">
              <a:solidFill>
                <a:srgbClr val="262626"/>
              </a:solidFill>
            </a:endParaRPr>
          </a:p>
        </p:txBody>
      </p:sp>
      <p:sp>
        <p:nvSpPr>
          <p:cNvPr id="4" name="Rounded Rectangle 3">
            <a:extLst>
              <a:ext uri="{FF2B5EF4-FFF2-40B4-BE49-F238E27FC236}">
                <a16:creationId xmlns:a16="http://schemas.microsoft.com/office/drawing/2014/main" id="{6E885388-3A1C-69DC-5549-B2D393BD20DA}"/>
              </a:ext>
            </a:extLst>
          </p:cNvPr>
          <p:cNvSpPr/>
          <p:nvPr/>
        </p:nvSpPr>
        <p:spPr>
          <a:xfrm>
            <a:off x="8067137" y="3854370"/>
            <a:ext cx="3333509" cy="1993536"/>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9070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A7244-247A-EC42-724A-2F880957E21F}"/>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C9866287-7858-E127-0977-6ECAD1212359}"/>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A29001FB-84EC-B418-C96B-F3E12D3BDF67}"/>
              </a:ext>
            </a:extLst>
          </p:cNvPr>
          <p:cNvCxnSpPr>
            <a:cxnSpLocks/>
          </p:cNvCxnSpPr>
          <p:nvPr/>
        </p:nvCxnSpPr>
        <p:spPr>
          <a:xfrm>
            <a:off x="0" y="1377219"/>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13771E05-20D4-9BDD-D404-602D4852EBE7}"/>
              </a:ext>
            </a:extLst>
          </p:cNvPr>
          <p:cNvSpPr txBox="1">
            <a:spLocks/>
          </p:cNvSpPr>
          <p:nvPr/>
        </p:nvSpPr>
        <p:spPr>
          <a:xfrm>
            <a:off x="429115" y="352212"/>
            <a:ext cx="596011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Marriott International: Büyük Ölçekte Akıllı Operasyonlar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2C86FB63-E738-5BB7-0463-DCAF3C1C9C7F}"/>
              </a:ext>
            </a:extLst>
          </p:cNvPr>
          <p:cNvSpPr txBox="1"/>
          <p:nvPr/>
        </p:nvSpPr>
        <p:spPr>
          <a:xfrm>
            <a:off x="60437" y="1561030"/>
            <a:ext cx="8807482" cy="4708981"/>
          </a:xfrm>
          <a:prstGeom prst="rect">
            <a:avLst/>
          </a:prstGeom>
          <a:noFill/>
        </p:spPr>
        <p:txBody>
          <a:bodyPr wrap="square">
            <a:spAutoFit/>
          </a:bodyPr>
          <a:lstStyle/>
          <a:p>
            <a:pPr lvl="0">
              <a:lnSpc>
                <a:spcPts val="1960"/>
              </a:lnSpc>
              <a:buClr>
                <a:srgbClr val="62A844"/>
              </a:buClr>
              <a:defRPr/>
            </a:pPr>
            <a:r>
              <a:rPr lang="tr-TR" kern="0" noProof="1">
                <a:solidFill>
                  <a:srgbClr val="262626"/>
                </a:solidFill>
                <a:cs typeface="Times New Roman" panose="02020603050405020304" pitchFamily="18" charset="0"/>
              </a:rPr>
              <a:t>Marriott International, konuk hizmetlerini kişiselleştirmek, fiyatlandırmayı optimize etmek ve küresel portföyünde operasyonel verimliliği artırmak için yapay zekaya büyük yatırımlar yaptı. </a:t>
            </a:r>
          </a:p>
          <a:p>
            <a:pPr>
              <a:lnSpc>
                <a:spcPts val="1960"/>
              </a:lnSpc>
              <a:buClr>
                <a:srgbClr val="62A844"/>
              </a:buClr>
            </a:pPr>
            <a:br>
              <a:rPr lang="tr-TR" b="1" noProof="1">
                <a:solidFill>
                  <a:srgbClr val="262626"/>
                </a:solidFill>
                <a:cs typeface="Times New Roman" panose="02020603050405020304" pitchFamily="18" charset="0"/>
              </a:rPr>
            </a:br>
            <a:r>
              <a:rPr lang="tr-TR" sz="2000" b="1" noProof="1">
                <a:solidFill>
                  <a:srgbClr val="0289AE"/>
                </a:solidFill>
                <a:cs typeface="Times New Roman" panose="02020603050405020304" pitchFamily="18" charset="0"/>
              </a:rPr>
              <a:t>Kullanım Ölçeği:</a:t>
            </a:r>
            <a:br>
              <a:rPr lang="tr-TR" noProof="1">
                <a:solidFill>
                  <a:srgbClr val="262626"/>
                </a:solidFill>
                <a:cs typeface="Times New Roman" panose="02020603050405020304" pitchFamily="18" charset="0"/>
              </a:rPr>
            </a:br>
            <a:r>
              <a:rPr lang="tr-TR" noProof="1">
                <a:solidFill>
                  <a:srgbClr val="262626"/>
                </a:solidFill>
                <a:cs typeface="Times New Roman" panose="02020603050405020304" pitchFamily="18" charset="0"/>
              </a:rPr>
              <a:t>Mobil sohbet araçları aracılığıyla yönetilen</a:t>
            </a:r>
            <a:r>
              <a:rPr lang="tr-TR" b="1" noProof="1">
                <a:solidFill>
                  <a:srgbClr val="262626"/>
                </a:solidFill>
                <a:cs typeface="Times New Roman" panose="02020603050405020304" pitchFamily="18" charset="0"/>
              </a:rPr>
              <a:t> 2,5 milyondan fazla hizmet talebi</a:t>
            </a:r>
            <a:br>
              <a:rPr lang="tr-TR" noProof="1">
                <a:solidFill>
                  <a:srgbClr val="262626"/>
                </a:solidFill>
                <a:cs typeface="Times New Roman" panose="02020603050405020304" pitchFamily="18" charset="0"/>
              </a:rPr>
            </a:br>
            <a:endParaRPr lang="tr-TR" noProof="1">
              <a:solidFill>
                <a:srgbClr val="262626"/>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Önemli Araçlar ve Sonuçlar:</a:t>
            </a:r>
            <a:endParaRPr lang="tr-TR" sz="2000" b="1"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ChatBotlr ve RENAI </a:t>
            </a:r>
            <a:r>
              <a:rPr lang="tr-TR" noProof="1">
                <a:solidFill>
                  <a:srgbClr val="262626"/>
                </a:solidFill>
                <a:cs typeface="Times New Roman" panose="02020603050405020304" pitchFamily="18" charset="0"/>
              </a:rPr>
              <a:t>- Konaklama ile ilgili soruların %44'ü otomatik olarak çözüldü</a:t>
            </a: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Tahmine Dayalı Fiyatlandırma </a:t>
            </a:r>
            <a:r>
              <a:rPr lang="tr-TR" noProof="1">
                <a:solidFill>
                  <a:srgbClr val="262626"/>
                </a:solidFill>
                <a:cs typeface="Times New Roman" panose="02020603050405020304" pitchFamily="18" charset="0"/>
              </a:rPr>
              <a:t>- RevPAR'da %5–10 artış</a:t>
            </a: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Winnow Vision AI </a:t>
            </a:r>
            <a:r>
              <a:rPr lang="tr-TR" noProof="1">
                <a:solidFill>
                  <a:srgbClr val="262626"/>
                </a:solidFill>
                <a:cs typeface="Times New Roman" panose="02020603050405020304" pitchFamily="18" charset="0"/>
              </a:rPr>
              <a:t>- 370.000+ kg gıda israfı önlendi (2024) </a:t>
            </a:r>
            <a:r>
              <a:rPr lang="tr-TR" i="1" noProof="1">
                <a:solidFill>
                  <a:srgbClr val="262626"/>
                </a:solidFill>
              </a:rPr>
              <a:t>(Winnow Solutions gıda israfı önleme verileri, 2024)</a:t>
            </a:r>
            <a:endParaRPr lang="tr-TR" i="1"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Karbon Hesaplama AI </a:t>
            </a:r>
            <a:r>
              <a:rPr lang="tr-TR" noProof="1">
                <a:solidFill>
                  <a:srgbClr val="262626"/>
                </a:solidFill>
                <a:cs typeface="Times New Roman" panose="02020603050405020304" pitchFamily="18" charset="0"/>
              </a:rPr>
              <a:t>- %5–10 emisyon azaltımı</a:t>
            </a:r>
            <a:br>
              <a:rPr lang="tr-TR" noProof="1">
                <a:solidFill>
                  <a:srgbClr val="262626"/>
                </a:solidFill>
                <a:cs typeface="Times New Roman" panose="02020603050405020304" pitchFamily="18" charset="0"/>
              </a:rPr>
            </a:br>
            <a:endParaRPr lang="tr-TR" noProof="1">
              <a:solidFill>
                <a:srgbClr val="262626"/>
              </a:solidFill>
              <a:cs typeface="Times New Roman" panose="02020603050405020304" pitchFamily="18" charset="0"/>
            </a:endParaRPr>
          </a:p>
          <a:p>
            <a:pPr>
              <a:lnSpc>
                <a:spcPts val="1960"/>
              </a:lnSpc>
              <a:buClr>
                <a:srgbClr val="62A844"/>
              </a:buClr>
            </a:pPr>
            <a:r>
              <a:rPr lang="tr-TR" sz="2000" b="1" noProof="1">
                <a:solidFill>
                  <a:srgbClr val="0289AE"/>
                </a:solidFill>
                <a:cs typeface="Times New Roman" panose="02020603050405020304" pitchFamily="18" charset="0"/>
              </a:rPr>
              <a:t>İnsan Odaklı Yaklaşım:</a:t>
            </a:r>
            <a:endParaRPr lang="tr-TR" sz="2000" b="1" noProof="1">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Personel odaklı kuluçka merkezlerinden 150'den fazla AI kullanım örneği</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Son kullanıcı konseyleriyle pilot uygulama </a:t>
            </a:r>
          </a:p>
          <a:p>
            <a:pPr marL="285750" indent="-285750">
              <a:lnSpc>
                <a:spcPts val="1960"/>
              </a:lnSpc>
              <a:buClr>
                <a:srgbClr val="62A844"/>
              </a:buClr>
              <a:buFont typeface="Arial" panose="020B0604020202020204" pitchFamily="34" charset="0"/>
              <a:buChar char="•"/>
            </a:pPr>
            <a:r>
              <a:rPr lang="tr-TR" noProof="1">
                <a:solidFill>
                  <a:srgbClr val="262626"/>
                </a:solidFill>
                <a:cs typeface="Times New Roman" panose="02020603050405020304" pitchFamily="18" charset="0"/>
              </a:rPr>
              <a:t>Microsoft 365 Copilot aracılığıyla AI becerilerinin geliştirilmesi</a:t>
            </a:r>
          </a:p>
          <a:p>
            <a:pPr marL="285750" indent="-285750">
              <a:lnSpc>
                <a:spcPts val="1960"/>
              </a:lnSpc>
              <a:buClr>
                <a:srgbClr val="62A844"/>
              </a:buClr>
              <a:buFont typeface="Arial" panose="020B0604020202020204" pitchFamily="34" charset="0"/>
              <a:buChar char="•"/>
            </a:pPr>
            <a:r>
              <a:rPr lang="tr-TR" b="1" noProof="1">
                <a:solidFill>
                  <a:srgbClr val="262626"/>
                </a:solidFill>
                <a:cs typeface="Times New Roman" panose="02020603050405020304" pitchFamily="18" charset="0"/>
              </a:rPr>
              <a:t>İnsanları destekler, onların yerini almaz</a:t>
            </a:r>
            <a:endParaRPr lang="tr-TR" noProof="1">
              <a:solidFill>
                <a:srgbClr val="262626"/>
              </a:solidFill>
              <a:cs typeface="Times New Roman" panose="02020603050405020304" pitchFamily="18" charset="0"/>
            </a:endParaRPr>
          </a:p>
        </p:txBody>
      </p:sp>
    </p:spTree>
    <p:extLst>
      <p:ext uri="{BB962C8B-B14F-4D97-AF65-F5344CB8AC3E}">
        <p14:creationId xmlns:p14="http://schemas.microsoft.com/office/powerpoint/2010/main" val="4010711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1D99-3A99-4ECC-74E6-1477DF7EB093}"/>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05A81CD9-D267-805B-17F9-3A597F699069}"/>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974424CD-57F8-ACF1-5C71-0E8C3AE3E646}"/>
              </a:ext>
            </a:extLst>
          </p:cNvPr>
          <p:cNvCxnSpPr>
            <a:cxnSpLocks/>
          </p:cNvCxnSpPr>
          <p:nvPr/>
        </p:nvCxnSpPr>
        <p:spPr>
          <a:xfrm>
            <a:off x="0" y="1231556"/>
            <a:ext cx="8087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2BCBB3CD-38CA-251E-C558-E2E7C6BEB922}"/>
              </a:ext>
            </a:extLst>
          </p:cNvPr>
          <p:cNvSpPr txBox="1">
            <a:spLocks/>
          </p:cNvSpPr>
          <p:nvPr/>
        </p:nvSpPr>
        <p:spPr>
          <a:xfrm>
            <a:off x="429115" y="116437"/>
            <a:ext cx="72660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err="1">
                <a:solidFill>
                  <a:srgbClr val="262626"/>
                </a:solidFill>
                <a:cs typeface="Times New Roman" panose="02020603050405020304" pitchFamily="18" charset="0"/>
              </a:rPr>
              <a:t>citizenM </a:t>
            </a:r>
            <a:r>
              <a:rPr lang="en-US" sz="3400" b="1" dirty="0">
                <a:solidFill>
                  <a:srgbClr val="262626"/>
                </a:solidFill>
                <a:cs typeface="Times New Roman" panose="02020603050405020304" pitchFamily="18" charset="0"/>
              </a:rPr>
              <a:t>Otelleri: Amaca Yönelik Yapay Zeka Öncelikli Konaklama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7E0928F9-D1B7-0645-0041-BC2159D522A3}"/>
              </a:ext>
            </a:extLst>
          </p:cNvPr>
          <p:cNvSpPr txBox="1"/>
          <p:nvPr/>
        </p:nvSpPr>
        <p:spPr>
          <a:xfrm>
            <a:off x="429115" y="1348313"/>
            <a:ext cx="8313441" cy="4708981"/>
          </a:xfrm>
          <a:prstGeom prst="rect">
            <a:avLst/>
          </a:prstGeom>
          <a:noFill/>
        </p:spPr>
        <p:txBody>
          <a:bodyPr wrap="square">
            <a:spAutoFit/>
          </a:bodyPr>
          <a:lstStyle/>
          <a:p>
            <a:pPr lvl="0">
              <a:lnSpc>
                <a:spcPts val="1960"/>
              </a:lnSpc>
              <a:buClr>
                <a:srgbClr val="62A844"/>
              </a:buClr>
              <a:defRPr/>
            </a:pPr>
            <a:r>
              <a:rPr lang="en-US" kern="0" dirty="0" err="1">
                <a:solidFill>
                  <a:srgbClr val="262626"/>
                </a:solidFill>
                <a:cs typeface="Times New Roman" panose="02020603050405020304" pitchFamily="18" charset="0"/>
              </a:rPr>
              <a:t>citizenM, </a:t>
            </a:r>
            <a:r>
              <a:rPr lang="en-US" kern="0" dirty="0">
                <a:solidFill>
                  <a:srgbClr val="262626"/>
                </a:solidFill>
                <a:cs typeface="Times New Roman" panose="02020603050405020304" pitchFamily="18" charset="0"/>
              </a:rPr>
              <a:t>verimliliği, sürdürülebilirliği ve hizmet kalitesini artırmak için konuk deneyimi ve operasyonlarının her aşamasına yapay zekayı entegre eder. </a:t>
            </a:r>
          </a:p>
          <a:p>
            <a:pPr>
              <a:lnSpc>
                <a:spcPts val="1960"/>
              </a:lnSpc>
              <a:buClr>
                <a:srgbClr val="62A844"/>
              </a:buClr>
            </a:pPr>
            <a:br>
              <a:rPr lang="en-US" b="1" dirty="0">
                <a:solidFill>
                  <a:srgbClr val="262626"/>
                </a:solidFill>
                <a:cs typeface="Times New Roman" panose="02020603050405020304" pitchFamily="18" charset="0"/>
              </a:rPr>
            </a:br>
            <a:r>
              <a:rPr lang="en-US" sz="2000" b="1" dirty="0">
                <a:solidFill>
                  <a:srgbClr val="0289AE"/>
                </a:solidFill>
                <a:cs typeface="Times New Roman" panose="02020603050405020304" pitchFamily="18" charset="0"/>
              </a:rPr>
              <a:t>Marka Felsefesi:</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Amaç odaklı, yapay zeka öncelikli konaklama hizmeti </a:t>
            </a:r>
            <a:r>
              <a:rPr lang="en-US" dirty="0">
                <a:solidFill>
                  <a:srgbClr val="262626"/>
                </a:solidFill>
                <a:cs typeface="Times New Roman" panose="02020603050405020304" pitchFamily="18" charset="0"/>
              </a:rPr>
              <a:t>- verimlilik, sürdürülebilirlik ve hizmet kalitesini artırma</a:t>
            </a:r>
          </a:p>
          <a:p>
            <a:pPr>
              <a:lnSpc>
                <a:spcPts val="1960"/>
              </a:lnSpc>
              <a:buClr>
                <a:srgbClr val="62A844"/>
              </a:buClr>
            </a:pPr>
            <a:endParaRPr lang="en-US" b="1" dirty="0">
              <a:solidFill>
                <a:srgbClr val="262626"/>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Misafir Deneyimi:</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Uygulama (4,7/5 puan) </a:t>
            </a:r>
            <a:r>
              <a:rPr lang="en-US" dirty="0">
                <a:solidFill>
                  <a:srgbClr val="262626"/>
                </a:solidFill>
                <a:cs typeface="Times New Roman" panose="02020603050405020304" pitchFamily="18" charset="0"/>
              </a:rPr>
              <a:t>- Temassız check-in, dijital anahtarlar, tam oda kontrolü</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AI Chatbot </a:t>
            </a:r>
            <a:r>
              <a:rPr lang="en-US" dirty="0">
                <a:solidFill>
                  <a:srgbClr val="262626"/>
                </a:solidFill>
                <a:cs typeface="Times New Roman" panose="02020603050405020304" pitchFamily="18" charset="0"/>
              </a:rPr>
              <a:t>- Rutin sorulara anında yanıt</a:t>
            </a:r>
          </a:p>
          <a:p>
            <a:pPr>
              <a:lnSpc>
                <a:spcPts val="1960"/>
              </a:lnSpc>
              <a:buClr>
                <a:srgbClr val="62A844"/>
              </a:buClr>
            </a:pPr>
            <a:endParaRPr lang="en-US" dirty="0">
              <a:solidFill>
                <a:srgbClr val="262626"/>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Operasyonel Verimlilik:</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Robotik Süreç Otomasyonu </a:t>
            </a:r>
            <a:r>
              <a:rPr lang="en-US" dirty="0">
                <a:solidFill>
                  <a:srgbClr val="262626"/>
                </a:solidFill>
                <a:cs typeface="Times New Roman" panose="02020603050405020304" pitchFamily="18" charset="0"/>
              </a:rPr>
              <a:t>- 30'dan fazla görev otomatikleştirildi (faturalandırma, raporlama)</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Tahmine Dayalı Oda Temizliği </a:t>
            </a:r>
            <a:r>
              <a:rPr lang="en-US" dirty="0">
                <a:solidFill>
                  <a:srgbClr val="262626"/>
                </a:solidFill>
                <a:cs typeface="Times New Roman" panose="02020603050405020304" pitchFamily="18" charset="0"/>
              </a:rPr>
              <a:t>- Temizlik sadece gerektiğinde planlanır</a:t>
            </a:r>
          </a:p>
          <a:p>
            <a:pPr>
              <a:lnSpc>
                <a:spcPts val="1960"/>
              </a:lnSpc>
              <a:buClr>
                <a:srgbClr val="62A844"/>
              </a:buClr>
            </a:pPr>
            <a:endParaRPr lang="en-US" dirty="0">
              <a:solidFill>
                <a:srgbClr val="262626"/>
              </a:solidFill>
              <a:cs typeface="Times New Roman" panose="02020603050405020304" pitchFamily="18" charset="0"/>
            </a:endParaRPr>
          </a:p>
          <a:p>
            <a:pPr>
              <a:lnSpc>
                <a:spcPts val="1960"/>
              </a:lnSpc>
              <a:buClr>
                <a:srgbClr val="62A844"/>
              </a:buClr>
            </a:pPr>
            <a:r>
              <a:rPr lang="en-US" sz="2000" b="1" dirty="0">
                <a:solidFill>
                  <a:srgbClr val="0289AE"/>
                </a:solidFill>
                <a:cs typeface="Times New Roman" panose="02020603050405020304" pitchFamily="18" charset="0"/>
              </a:rPr>
              <a:t>Sürdürülebilirlik Etkisi:</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Su kullanımında %37,8 azalma </a:t>
            </a:r>
            <a:r>
              <a:rPr lang="en-US" dirty="0">
                <a:solidFill>
                  <a:srgbClr val="262626"/>
                </a:solidFill>
                <a:cs typeface="Times New Roman" panose="02020603050405020304" pitchFamily="18" charset="0"/>
              </a:rPr>
              <a:t>(2019–2021)</a:t>
            </a:r>
          </a:p>
          <a:p>
            <a:pPr marL="285750" indent="-285750">
              <a:lnSpc>
                <a:spcPts val="1960"/>
              </a:lnSpc>
              <a:buClr>
                <a:srgbClr val="62A844"/>
              </a:buClr>
              <a:buFont typeface="Arial" panose="020B0604020202020204" pitchFamily="34" charset="0"/>
              <a:buChar char="•"/>
            </a:pPr>
            <a:r>
              <a:rPr lang="en-US" dirty="0">
                <a:solidFill>
                  <a:srgbClr val="262626"/>
                </a:solidFill>
                <a:cs typeface="Times New Roman" panose="02020603050405020304" pitchFamily="18" charset="0"/>
              </a:rPr>
              <a:t>Yılda</a:t>
            </a:r>
            <a:r>
              <a:rPr lang="en-US" b="1" dirty="0">
                <a:solidFill>
                  <a:srgbClr val="262626"/>
                </a:solidFill>
                <a:cs typeface="Times New Roman" panose="02020603050405020304" pitchFamily="18" charset="0"/>
              </a:rPr>
              <a:t> 2 milyon plastik şişe tasarrufu</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%90'ın üzerinde yenilenebilir elektrik</a:t>
            </a:r>
            <a:endParaRPr lang="en-US" dirty="0">
              <a:solidFill>
                <a:srgbClr val="262626"/>
              </a:solidFill>
              <a:cs typeface="Times New Roman" panose="02020603050405020304" pitchFamily="18" charset="0"/>
            </a:endParaRPr>
          </a:p>
        </p:txBody>
      </p:sp>
    </p:spTree>
    <p:extLst>
      <p:ext uri="{BB962C8B-B14F-4D97-AF65-F5344CB8AC3E}">
        <p14:creationId xmlns:p14="http://schemas.microsoft.com/office/powerpoint/2010/main" val="3235457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498B-B801-94C6-C953-0C23BB84A545}"/>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A3056F8-79BB-D001-B0B8-F18A79E143C0}"/>
              </a:ext>
            </a:extLst>
          </p:cNvPr>
          <p:cNvSpPr/>
          <p:nvPr/>
        </p:nvSpPr>
        <p:spPr>
          <a:xfrm>
            <a:off x="0" y="661867"/>
            <a:ext cx="12192000" cy="106071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8" name="TextBox 17">
            <a:extLst>
              <a:ext uri="{FF2B5EF4-FFF2-40B4-BE49-F238E27FC236}">
                <a16:creationId xmlns:a16="http://schemas.microsoft.com/office/drawing/2014/main" id="{2DC767AE-C430-8F1A-C33D-1A89D9097061}"/>
              </a:ext>
            </a:extLst>
          </p:cNvPr>
          <p:cNvSpPr txBox="1"/>
          <p:nvPr/>
        </p:nvSpPr>
        <p:spPr>
          <a:xfrm>
            <a:off x="118963" y="526648"/>
            <a:ext cx="7743819" cy="1661993"/>
          </a:xfrm>
          <a:prstGeom prst="rect">
            <a:avLst/>
          </a:prstGeom>
          <a:noFill/>
        </p:spPr>
        <p:txBody>
          <a:bodyPr wrap="square">
            <a:spAutoFit/>
          </a:bodyPr>
          <a:lstStyle/>
          <a:p>
            <a:pPr algn="ctr"/>
            <a:r>
              <a:rPr lang="en-US" sz="3400" b="1" dirty="0">
                <a:solidFill>
                  <a:schemeClr val="bg1"/>
                </a:solidFill>
                <a:cs typeface="Times New Roman" panose="02020603050405020304" pitchFamily="18" charset="0"/>
              </a:rPr>
              <a:t>Trendlere Genel Bakış: 2025'te Konaklama Sektöründe Yapay Zeka</a:t>
            </a:r>
          </a:p>
          <a:p>
            <a:endParaRPr lang="en-US" sz="3400" b="1" dirty="0">
              <a:solidFill>
                <a:schemeClr val="bg1"/>
              </a:solidFill>
              <a:cs typeface="Times New Roman" panose="02020603050405020304" pitchFamily="18" charset="0"/>
            </a:endParaRPr>
          </a:p>
        </p:txBody>
      </p:sp>
      <p:sp>
        <p:nvSpPr>
          <p:cNvPr id="19" name="Graphic 4">
            <a:extLst>
              <a:ext uri="{FF2B5EF4-FFF2-40B4-BE49-F238E27FC236}">
                <a16:creationId xmlns:a16="http://schemas.microsoft.com/office/drawing/2014/main" id="{DFDA4157-0435-618E-1E33-C749B7FE942B}"/>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34F00D-B94C-0663-58C5-CD276C67BF8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76F6E3B-5619-267F-0C95-04A99E153B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78783" y="-199591"/>
            <a:ext cx="4094254" cy="6404164"/>
          </a:xfrm>
          <a:prstGeom prst="rect">
            <a:avLst/>
          </a:prstGeom>
        </p:spPr>
      </p:pic>
      <p:pic>
        <p:nvPicPr>
          <p:cNvPr id="6" name="Picture Placeholder 7">
            <a:extLst>
              <a:ext uri="{FF2B5EF4-FFF2-40B4-BE49-F238E27FC236}">
                <a16:creationId xmlns:a16="http://schemas.microsoft.com/office/drawing/2014/main" id="{988855F3-7DB7-5C3E-3627-1B7C5D5D6677}"/>
              </a:ext>
            </a:extLst>
          </p:cNvPr>
          <p:cNvPicPr>
            <a:picLocks noChangeAspect="1"/>
          </p:cNvPicPr>
          <p:nvPr/>
        </p:nvPicPr>
        <p:blipFill>
          <a:blip r:embed="rId5" cstate="email">
            <a:extLst>
              <a:ext uri="{28A0092B-C50C-407E-A947-70E740481C1C}">
                <a14:useLocalDpi xmlns:a14="http://schemas.microsoft.com/office/drawing/2010/main"/>
              </a:ext>
            </a:extLst>
          </a:blip>
          <a:srcRect l="30692" r="30692"/>
          <a:stretch>
            <a:fillRect/>
          </a:stretch>
        </p:blipFill>
        <p:spPr>
          <a:xfrm>
            <a:off x="8802699" y="810009"/>
            <a:ext cx="2444127" cy="4336988"/>
          </a:xfrm>
          <a:prstGeom prst="rect">
            <a:avLst/>
          </a:prstGeom>
        </p:spPr>
      </p:pic>
      <p:sp>
        <p:nvSpPr>
          <p:cNvPr id="7" name="TextBox 6">
            <a:extLst>
              <a:ext uri="{FF2B5EF4-FFF2-40B4-BE49-F238E27FC236}">
                <a16:creationId xmlns:a16="http://schemas.microsoft.com/office/drawing/2014/main" id="{789D7398-E7A3-8424-38D3-CBA584D5A29C}"/>
              </a:ext>
            </a:extLst>
          </p:cNvPr>
          <p:cNvSpPr txBox="1"/>
          <p:nvPr/>
        </p:nvSpPr>
        <p:spPr>
          <a:xfrm>
            <a:off x="676179" y="2174270"/>
            <a:ext cx="5967689" cy="3170099"/>
          </a:xfrm>
          <a:prstGeom prst="rect">
            <a:avLst/>
          </a:prstGeom>
          <a:noFill/>
        </p:spPr>
        <p:txBody>
          <a:bodyPr wrap="square" rtlCol="0">
            <a:spAutoFit/>
          </a:bodyPr>
          <a:lstStyle/>
          <a:p>
            <a:pPr marL="342900" indent="-342900">
              <a:lnSpc>
                <a:spcPts val="1960"/>
              </a:lnSpc>
              <a:spcBef>
                <a:spcPts val="800"/>
              </a:spcBef>
              <a:buClr>
                <a:srgbClr val="62A844"/>
              </a:buClr>
              <a:buFont typeface="Wingdings" panose="05000000000000000000" pitchFamily="2" charset="2"/>
              <a:buChar char="ü"/>
            </a:pPr>
            <a:r>
              <a:rPr lang="tr-TR" dirty="0">
                <a:solidFill>
                  <a:srgbClr val="262626"/>
                </a:solidFill>
                <a:cs typeface="Times New Roman" panose="02020603050405020304" pitchFamily="18" charset="0"/>
              </a:rPr>
              <a:t>Otel gruplarının </a:t>
            </a:r>
            <a:r>
              <a:rPr lang="tr-TR" b="1" dirty="0">
                <a:solidFill>
                  <a:srgbClr val="262626"/>
                </a:solidFill>
                <a:cs typeface="Times New Roman" panose="02020603050405020304" pitchFamily="18" charset="0"/>
              </a:rPr>
              <a:t>%68'i </a:t>
            </a:r>
            <a:r>
              <a:rPr lang="tr-TR" dirty="0">
                <a:solidFill>
                  <a:srgbClr val="262626"/>
                </a:solidFill>
                <a:cs typeface="Times New Roman" panose="02020603050405020304" pitchFamily="18" charset="0"/>
              </a:rPr>
              <a:t>en az bir departmanda yapay zeka kullanıyor </a:t>
            </a:r>
            <a:r>
              <a:rPr lang="tr-TR" kern="0" dirty="0">
                <a:solidFill>
                  <a:prstClr val="black"/>
                </a:solidFill>
                <a:cs typeface="Times New Roman" panose="02020603050405020304" pitchFamily="18" charset="0"/>
              </a:rPr>
              <a:t>(</a:t>
            </a:r>
            <a:r>
              <a:rPr lang="tr-TR" kern="0" dirty="0" err="1">
                <a:solidFill>
                  <a:prstClr val="black"/>
                </a:solidFill>
                <a:cs typeface="Times New Roman" panose="02020603050405020304" pitchFamily="18" charset="0"/>
              </a:rPr>
              <a:t>Skift</a:t>
            </a:r>
            <a:r>
              <a:rPr lang="tr-TR" kern="0" dirty="0">
                <a:solidFill>
                  <a:prstClr val="black"/>
                </a:solidFill>
                <a:cs typeface="Times New Roman" panose="02020603050405020304" pitchFamily="18" charset="0"/>
              </a:rPr>
              <a:t> </a:t>
            </a:r>
            <a:r>
              <a:rPr lang="tr-TR" kern="0" dirty="0" err="1">
                <a:solidFill>
                  <a:prstClr val="black"/>
                </a:solidFill>
                <a:cs typeface="Times New Roman" panose="02020603050405020304" pitchFamily="18" charset="0"/>
              </a:rPr>
              <a:t>Research</a:t>
            </a:r>
            <a:r>
              <a:rPr lang="tr-TR" kern="0" dirty="0">
                <a:solidFill>
                  <a:prstClr val="black"/>
                </a:solidFill>
                <a:cs typeface="Times New Roman" panose="02020603050405020304" pitchFamily="18" charset="0"/>
              </a:rPr>
              <a:t>, 2025)</a:t>
            </a:r>
            <a:endParaRPr lang="tr-TR"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tr-TR" dirty="0">
                <a:solidFill>
                  <a:srgbClr val="262626"/>
                </a:solidFill>
                <a:cs typeface="Times New Roman" panose="02020603050405020304" pitchFamily="18" charset="0"/>
              </a:rPr>
              <a:t>AI destekli </a:t>
            </a:r>
            <a:r>
              <a:rPr lang="tr-TR" noProof="1">
                <a:solidFill>
                  <a:srgbClr val="262626"/>
                </a:solidFill>
                <a:cs typeface="Times New Roman" panose="02020603050405020304" pitchFamily="18" charset="0"/>
              </a:rPr>
              <a:t>kişiselleştirme </a:t>
            </a:r>
            <a:r>
              <a:rPr lang="tr-TR" dirty="0">
                <a:solidFill>
                  <a:srgbClr val="262626"/>
                </a:solidFill>
                <a:cs typeface="Times New Roman" panose="02020603050405020304" pitchFamily="18" charset="0"/>
              </a:rPr>
              <a:t>sayesinde misafir sadakatinde </a:t>
            </a:r>
            <a:r>
              <a:rPr lang="tr-TR" b="1" dirty="0">
                <a:solidFill>
                  <a:srgbClr val="262626"/>
                </a:solidFill>
                <a:cs typeface="Times New Roman" panose="02020603050405020304" pitchFamily="18" charset="0"/>
              </a:rPr>
              <a:t>%23 </a:t>
            </a:r>
            <a:r>
              <a:rPr lang="tr-TR" dirty="0">
                <a:solidFill>
                  <a:srgbClr val="262626"/>
                </a:solidFill>
                <a:cs typeface="Times New Roman" panose="02020603050405020304" pitchFamily="18" charset="0"/>
              </a:rPr>
              <a:t>artış </a:t>
            </a:r>
            <a:r>
              <a:rPr lang="tr-TR" kern="0" dirty="0">
                <a:solidFill>
                  <a:prstClr val="black"/>
                </a:solidFill>
                <a:cs typeface="Times New Roman" panose="02020603050405020304" pitchFamily="18" charset="0"/>
              </a:rPr>
              <a:t>(Accenture Travel Report, 2024)</a:t>
            </a:r>
            <a:endParaRPr lang="tr-TR"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tr-TR" b="1" dirty="0">
                <a:solidFill>
                  <a:srgbClr val="262626"/>
                </a:solidFill>
                <a:cs typeface="Times New Roman" panose="02020603050405020304" pitchFamily="18" charset="0"/>
              </a:rPr>
              <a:t>En Önemli Endişeler: </a:t>
            </a:r>
            <a:r>
              <a:rPr lang="tr-TR" dirty="0">
                <a:solidFill>
                  <a:srgbClr val="262626"/>
                </a:solidFill>
                <a:cs typeface="Times New Roman" panose="02020603050405020304" pitchFamily="18" charset="0"/>
              </a:rPr>
              <a:t>Veri gizliliği (%42), Şeffaflık (%35), Personelin beceri kaybı (%21) </a:t>
            </a:r>
            <a:r>
              <a:rPr lang="tr-TR" kern="0" dirty="0">
                <a:solidFill>
                  <a:prstClr val="black"/>
                </a:solidFill>
                <a:cs typeface="Times New Roman" panose="02020603050405020304" pitchFamily="18" charset="0"/>
              </a:rPr>
              <a:t>(Deloitte, 2024)</a:t>
            </a:r>
            <a:endParaRPr lang="tr-TR"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tr-TR" dirty="0">
                <a:solidFill>
                  <a:srgbClr val="262626"/>
                </a:solidFill>
                <a:cs typeface="Times New Roman" panose="02020603050405020304" pitchFamily="18" charset="0"/>
              </a:rPr>
              <a:t>Personel yetkinleştirme ile birleştirildiğinde yapay zeka yatırımlarının </a:t>
            </a:r>
            <a:r>
              <a:rPr lang="tr-TR" b="1" dirty="0">
                <a:solidFill>
                  <a:srgbClr val="262626"/>
                </a:solidFill>
                <a:cs typeface="Times New Roman" panose="02020603050405020304" pitchFamily="18" charset="0"/>
              </a:rPr>
              <a:t>getirisi 3:1 </a:t>
            </a:r>
            <a:r>
              <a:rPr lang="tr-TR" kern="0" dirty="0">
                <a:solidFill>
                  <a:prstClr val="black"/>
                </a:solidFill>
                <a:cs typeface="Times New Roman" panose="02020603050405020304" pitchFamily="18" charset="0"/>
              </a:rPr>
              <a:t>(McKinsey, 2025)</a:t>
            </a:r>
          </a:p>
          <a:p>
            <a:pPr marL="285750" indent="-285750">
              <a:lnSpc>
                <a:spcPts val="1960"/>
              </a:lnSpc>
              <a:spcBef>
                <a:spcPts val="800"/>
              </a:spcBef>
              <a:buClr>
                <a:srgbClr val="62A844"/>
              </a:buClr>
              <a:buFont typeface="Wingdings" pitchFamily="2" charset="2"/>
              <a:buChar char="ü"/>
            </a:pPr>
            <a:endParaRPr lang="en-US" dirty="0">
              <a:solidFill>
                <a:srgbClr val="262626"/>
              </a:solidFill>
              <a:cs typeface="Times New Roman" panose="02020603050405020304" pitchFamily="18" charset="0"/>
            </a:endParaRPr>
          </a:p>
          <a:p>
            <a:pPr>
              <a:lnSpc>
                <a:spcPts val="1960"/>
              </a:lnSpc>
              <a:spcBef>
                <a:spcPts val="800"/>
              </a:spcBef>
              <a:buClr>
                <a:srgbClr val="62A844"/>
              </a:buClr>
            </a:pPr>
            <a:endParaRPr kumimoji="0" lang="en-GB" b="0" i="0" u="none" strike="noStrike" kern="0" cap="none" spc="0" normalizeH="0" baseline="0" noProof="0" dirty="0">
              <a:ln>
                <a:noFill/>
              </a:ln>
              <a:solidFill>
                <a:prstClr val="black"/>
              </a:solidFill>
              <a:effectLst/>
              <a:uLnTx/>
              <a:uFillTx/>
              <a:cs typeface="Times New Roman" panose="02020603050405020304" pitchFamily="18" charset="0"/>
            </a:endParaRPr>
          </a:p>
        </p:txBody>
      </p:sp>
      <p:sp>
        <p:nvSpPr>
          <p:cNvPr id="8" name="Rectangle 30">
            <a:extLst>
              <a:ext uri="{FF2B5EF4-FFF2-40B4-BE49-F238E27FC236}">
                <a16:creationId xmlns:a16="http://schemas.microsoft.com/office/drawing/2014/main" id="{D4F61ECB-4ED4-E3D4-A3AE-12D92E49E436}"/>
              </a:ext>
            </a:extLst>
          </p:cNvPr>
          <p:cNvSpPr/>
          <p:nvPr/>
        </p:nvSpPr>
        <p:spPr>
          <a:xfrm flipH="1">
            <a:off x="1390293" y="5047198"/>
            <a:ext cx="4349233" cy="861774"/>
          </a:xfrm>
          <a:prstGeom prst="rect">
            <a:avLst/>
          </a:prstGeom>
        </p:spPr>
        <p:txBody>
          <a:bodyPr wrap="square">
            <a:spAutoFit/>
          </a:bodyPr>
          <a:lstStyle/>
          <a:p>
            <a:pPr algn="ctr">
              <a:lnSpc>
                <a:spcPts val="1960"/>
              </a:lnSpc>
            </a:pPr>
            <a:r>
              <a:rPr lang="en-US" sz="2000" b="1" dirty="0">
                <a:solidFill>
                  <a:srgbClr val="0289AE"/>
                </a:solidFill>
                <a:cs typeface="Times New Roman" panose="02020603050405020304" pitchFamily="18" charset="0"/>
              </a:rPr>
              <a:t>Sektör İçgörüsü:</a:t>
            </a:r>
            <a:br>
              <a:rPr lang="en-US"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Bu veriler, vaka çalışması analizimizi sektör genelindeki gelişmeler ve zorluklar üzerine temellendirmektedir.</a:t>
            </a:r>
            <a:endParaRPr lang="en-US" dirty="0">
              <a:solidFill>
                <a:srgbClr val="262626"/>
              </a:solidFill>
            </a:endParaRPr>
          </a:p>
        </p:txBody>
      </p:sp>
      <p:sp>
        <p:nvSpPr>
          <p:cNvPr id="9" name="Rounded Rectangle 8">
            <a:extLst>
              <a:ext uri="{FF2B5EF4-FFF2-40B4-BE49-F238E27FC236}">
                <a16:creationId xmlns:a16="http://schemas.microsoft.com/office/drawing/2014/main" id="{9DCE499D-F9E9-F78C-501F-BAE6BEE6F3C1}"/>
              </a:ext>
            </a:extLst>
          </p:cNvPr>
          <p:cNvSpPr/>
          <p:nvPr/>
        </p:nvSpPr>
        <p:spPr>
          <a:xfrm>
            <a:off x="945174" y="4907665"/>
            <a:ext cx="5239473" cy="142368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305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D07E6-292F-FC47-4989-06757D594E76}"/>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A679AEF6-8C05-A9A6-385A-3EB00F61BBAB}"/>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A19748F9-B8A0-ED0A-8843-1246FED74F5C}"/>
              </a:ext>
            </a:extLst>
          </p:cNvPr>
          <p:cNvCxnSpPr>
            <a:cxnSpLocks/>
          </p:cNvCxnSpPr>
          <p:nvPr/>
        </p:nvCxnSpPr>
        <p:spPr>
          <a:xfrm>
            <a:off x="0" y="1377219"/>
            <a:ext cx="735188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BFEC47AA-7CAB-367B-BB8C-F8E5FE4C2E28}"/>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cs typeface="Times New Roman" panose="02020603050405020304" pitchFamily="18" charset="0"/>
              </a:rPr>
              <a:t>AI Uygulamalarından Başarıyı Analiz Etmek ve Dersler Çıkarmak</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58E7A3B5-26F8-7F95-DA40-4AD2152CFE9F}"/>
              </a:ext>
            </a:extLst>
          </p:cNvPr>
          <p:cNvSpPr txBox="1"/>
          <p:nvPr/>
        </p:nvSpPr>
        <p:spPr>
          <a:xfrm>
            <a:off x="429116" y="1667908"/>
            <a:ext cx="6365224" cy="4196020"/>
          </a:xfrm>
          <a:prstGeom prst="rect">
            <a:avLst/>
          </a:prstGeom>
          <a:noFill/>
        </p:spPr>
        <p:txBody>
          <a:bodyPr wrap="square">
            <a:spAutoFit/>
          </a:bodyPr>
          <a:lstStyle/>
          <a:p>
            <a:pPr lvl="0">
              <a:lnSpc>
                <a:spcPts val="1960"/>
              </a:lnSpc>
              <a:defRPr/>
            </a:pPr>
            <a:r>
              <a:rPr lang="tr-TR" kern="0" noProof="1">
                <a:solidFill>
                  <a:prstClr val="black"/>
                </a:solidFill>
                <a:cs typeface="Times New Roman" panose="02020603050405020304" pitchFamily="18" charset="0"/>
              </a:rPr>
              <a:t>Her bir AI aracının ele almak üzere tasarlandığı temel sorunu, örneğin hizmet hızını artırmak, misafir memnuniyetini yükseltmek veya maliyetleri düşürmek gibi, belirleyerek başlayın. Başarıyı, net ve ölçülebilir sonuçlara ve sistemin mevcut iş akışlarına ne kadar iyi entegre olduğuna göre değerlendirin.</a:t>
            </a:r>
          </a:p>
          <a:p>
            <a:pPr lvl="0">
              <a:lnSpc>
                <a:spcPts val="1960"/>
              </a:lnSpc>
              <a:defRPr/>
            </a:pPr>
            <a:endParaRPr lang="tr-TR" kern="0" noProof="1">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kern="0" noProof="1">
                <a:solidFill>
                  <a:srgbClr val="0289AE"/>
                </a:solidFill>
                <a:cs typeface="Times New Roman" panose="02020603050405020304" pitchFamily="18" charset="0"/>
              </a:rPr>
              <a:t>Kullanılabilirliği göz önünde bulundurun: </a:t>
            </a:r>
            <a:r>
              <a:rPr lang="tr-TR" kern="0" noProof="1">
                <a:solidFill>
                  <a:prstClr val="black"/>
                </a:solidFill>
                <a:cs typeface="Times New Roman" panose="02020603050405020304" pitchFamily="18" charset="0"/>
              </a:rPr>
              <a:t>Hem yöneticiler hem de ön saflarda çalışan personel sistemi güvenle benimseyip kullanabildi mi?</a:t>
            </a:r>
          </a:p>
          <a:p>
            <a:pPr marL="285750" lvl="0" indent="-285750">
              <a:lnSpc>
                <a:spcPts val="1960"/>
              </a:lnSpc>
              <a:buClr>
                <a:srgbClr val="62A844"/>
              </a:buClr>
              <a:buFont typeface="Arial" panose="020B0604020202020204" pitchFamily="34" charset="0"/>
              <a:buChar char="•"/>
              <a:defRPr/>
            </a:pPr>
            <a:endParaRPr lang="tr-TR" kern="0" noProof="1">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kern="0" noProof="1">
                <a:solidFill>
                  <a:srgbClr val="0289AE"/>
                </a:solidFill>
                <a:cs typeface="Times New Roman" panose="02020603050405020304" pitchFamily="18" charset="0"/>
              </a:rPr>
              <a:t>Etik kuralları gözden geçirin: </a:t>
            </a:r>
            <a:r>
              <a:rPr lang="tr-TR" kern="0" noProof="1">
                <a:solidFill>
                  <a:prstClr val="black"/>
                </a:solidFill>
                <a:cs typeface="Times New Roman" panose="02020603050405020304" pitchFamily="18" charset="0"/>
              </a:rPr>
              <a:t>Uygulama süresince veri gizliliği, adalet ve şeffaflık ilkelerine uyuldu mu?</a:t>
            </a:r>
          </a:p>
          <a:p>
            <a:pPr marL="285750" lvl="0" indent="-285750">
              <a:lnSpc>
                <a:spcPts val="1960"/>
              </a:lnSpc>
              <a:buClr>
                <a:srgbClr val="62A844"/>
              </a:buClr>
              <a:buFont typeface="Arial" panose="020B0604020202020204" pitchFamily="34" charset="0"/>
              <a:buChar char="•"/>
              <a:defRPr/>
            </a:pPr>
            <a:endParaRPr lang="tr-TR" kern="0" noProof="1">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tr-TR" sz="2000" b="1" kern="0" noProof="1">
                <a:solidFill>
                  <a:srgbClr val="0289AE"/>
                </a:solidFill>
                <a:cs typeface="Times New Roman" panose="02020603050405020304" pitchFamily="18" charset="0"/>
              </a:rPr>
              <a:t>Sürdürülebilirliği değerlendirin: </a:t>
            </a:r>
            <a:r>
              <a:rPr lang="tr-TR" kern="0" noProof="1">
                <a:solidFill>
                  <a:prstClr val="black"/>
                </a:solidFill>
                <a:cs typeface="Times New Roman" panose="02020603050405020304" pitchFamily="18" charset="0"/>
              </a:rPr>
              <a:t>AI çözümü, daha küçük işletmeler de dahil olmak üzere farklı konaklama ve ağırlama ortamlarında ölçeklenebilir ve uyarlanabilir mi?</a:t>
            </a:r>
          </a:p>
        </p:txBody>
      </p:sp>
      <p:sp>
        <p:nvSpPr>
          <p:cNvPr id="2" name="Rounded Rectangle 1">
            <a:extLst>
              <a:ext uri="{FF2B5EF4-FFF2-40B4-BE49-F238E27FC236}">
                <a16:creationId xmlns:a16="http://schemas.microsoft.com/office/drawing/2014/main" id="{44454467-7D7B-D54B-B9D0-257476D6AE48}"/>
              </a:ext>
            </a:extLst>
          </p:cNvPr>
          <p:cNvSpPr/>
          <p:nvPr/>
        </p:nvSpPr>
        <p:spPr>
          <a:xfrm>
            <a:off x="7090126" y="5952431"/>
            <a:ext cx="4572280" cy="503503"/>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B3FDEC4-25C4-A93B-50F2-F69C663204EB}"/>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8" name="TextBox 7">
            <a:extLst>
              <a:ext uri="{FF2B5EF4-FFF2-40B4-BE49-F238E27FC236}">
                <a16:creationId xmlns:a16="http://schemas.microsoft.com/office/drawing/2014/main" id="{BE2AFE1B-682E-FDA2-F83F-50A232B6A809}"/>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FFF27A6-5A70-88D0-1A58-C46FC1713D42}"/>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
        <p:nvSpPr>
          <p:cNvPr id="14" name="Rectangle 30">
            <a:extLst>
              <a:ext uri="{FF2B5EF4-FFF2-40B4-BE49-F238E27FC236}">
                <a16:creationId xmlns:a16="http://schemas.microsoft.com/office/drawing/2014/main" id="{649503E8-57F5-FE76-9E59-73E08ECFF740}"/>
              </a:ext>
            </a:extLst>
          </p:cNvPr>
          <p:cNvSpPr/>
          <p:nvPr/>
        </p:nvSpPr>
        <p:spPr>
          <a:xfrm flipH="1">
            <a:off x="7628466" y="3979702"/>
            <a:ext cx="3495601" cy="1231106"/>
          </a:xfrm>
          <a:prstGeom prst="rect">
            <a:avLst/>
          </a:prstGeom>
        </p:spPr>
        <p:txBody>
          <a:bodyPr wrap="square">
            <a:spAutoFit/>
          </a:bodyPr>
          <a:lstStyle/>
          <a:p>
            <a:pPr lvl="0" algn="ctr">
              <a:defRPr/>
            </a:pPr>
            <a:r>
              <a:rPr lang="en-US" sz="2000" b="1" kern="0" dirty="0">
                <a:solidFill>
                  <a:srgbClr val="0289AE"/>
                </a:solidFill>
                <a:cs typeface="Times New Roman" panose="02020603050405020304" pitchFamily="18" charset="0"/>
              </a:rPr>
              <a:t>Tartışma konusu:</a:t>
            </a:r>
            <a:br>
              <a:rPr lang="en-US" kern="0" dirty="0">
                <a:solidFill>
                  <a:srgbClr val="262626"/>
                </a:solidFill>
                <a:cs typeface="Times New Roman" panose="02020603050405020304" pitchFamily="18" charset="0"/>
              </a:rPr>
            </a:br>
            <a:r>
              <a:rPr lang="en-US" i="1" dirty="0">
                <a:solidFill>
                  <a:srgbClr val="262626"/>
                </a:solidFill>
                <a:cs typeface="Times New Roman" panose="02020603050405020304" pitchFamily="18" charset="0"/>
              </a:rPr>
              <a:t>Başarıya en çok hangi faktörler katkıda bulundu? Teknolojinin ötesinde liderlik, eğitim ve güven gibi unsurları da düşünün.</a:t>
            </a:r>
            <a:endParaRPr lang="en-US" dirty="0">
              <a:solidFill>
                <a:srgbClr val="262626"/>
              </a:solidFill>
              <a:cs typeface="Times New Roman" panose="02020603050405020304" pitchFamily="18" charset="0"/>
            </a:endParaRPr>
          </a:p>
        </p:txBody>
      </p:sp>
      <p:sp>
        <p:nvSpPr>
          <p:cNvPr id="15" name="Rounded Rectangle 14">
            <a:extLst>
              <a:ext uri="{FF2B5EF4-FFF2-40B4-BE49-F238E27FC236}">
                <a16:creationId xmlns:a16="http://schemas.microsoft.com/office/drawing/2014/main" id="{5210E23D-8952-047E-5B94-C666D259A66F}"/>
              </a:ext>
            </a:extLst>
          </p:cNvPr>
          <p:cNvSpPr/>
          <p:nvPr/>
        </p:nvSpPr>
        <p:spPr>
          <a:xfrm>
            <a:off x="7351886" y="3979702"/>
            <a:ext cx="4048761" cy="158310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1121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7481-FDF6-F37F-8CFF-D6C2B7C80B36}"/>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AE82935-7323-736A-C9A6-CED3CB02CBC2}"/>
              </a:ext>
            </a:extLst>
          </p:cNvPr>
          <p:cNvSpPr/>
          <p:nvPr/>
        </p:nvSpPr>
        <p:spPr>
          <a:xfrm flipH="1">
            <a:off x="98357" y="1565194"/>
            <a:ext cx="4218806" cy="1181662"/>
          </a:xfrm>
          <a:prstGeom prst="rect">
            <a:avLst/>
          </a:prstGeom>
        </p:spPr>
        <p:txBody>
          <a:bodyPr wrap="square">
            <a:spAutoFit/>
          </a:bodyPr>
          <a:lstStyle/>
          <a:p>
            <a:pPr>
              <a:lnSpc>
                <a:spcPts val="2100"/>
              </a:lnSpc>
              <a:spcAft>
                <a:spcPts val="800"/>
              </a:spcAft>
              <a:buClr>
                <a:srgbClr val="62A844"/>
              </a:buClr>
            </a:pPr>
            <a:r>
              <a:rPr lang="en-US" sz="2000" b="1" dirty="0">
                <a:solidFill>
                  <a:srgbClr val="262626"/>
                </a:solidFill>
                <a:cs typeface="Times New Roman" panose="02020603050405020304" pitchFamily="18" charset="0"/>
              </a:rPr>
              <a:t>Amaca Yönelik Yapay Zeka Sonuç Getirir: </a:t>
            </a:r>
            <a:r>
              <a:rPr lang="en-US" sz="2000" dirty="0">
                <a:solidFill>
                  <a:srgbClr val="262626"/>
                </a:solidFill>
                <a:cs typeface="Times New Roman" panose="02020603050405020304" pitchFamily="18" charset="0"/>
              </a:rPr>
              <a:t>Gıda israfının azaltılmasından çok dilli iletişime kadar – gerçek operasyonel zorlukları çözer</a:t>
            </a:r>
          </a:p>
        </p:txBody>
      </p:sp>
      <p:sp>
        <p:nvSpPr>
          <p:cNvPr id="108" name="Rectangle 30">
            <a:extLst>
              <a:ext uri="{FF2B5EF4-FFF2-40B4-BE49-F238E27FC236}">
                <a16:creationId xmlns:a16="http://schemas.microsoft.com/office/drawing/2014/main" id="{4A2A2AF2-5CBD-5525-AFEA-C832DD7394F1}"/>
              </a:ext>
            </a:extLst>
          </p:cNvPr>
          <p:cNvSpPr/>
          <p:nvPr/>
        </p:nvSpPr>
        <p:spPr>
          <a:xfrm flipH="1">
            <a:off x="105385" y="3655811"/>
            <a:ext cx="3996118" cy="900631"/>
          </a:xfrm>
          <a:prstGeom prst="rect">
            <a:avLst/>
          </a:prstGeom>
        </p:spPr>
        <p:txBody>
          <a:bodyPr wrap="square">
            <a:spAutoFit/>
          </a:bodyPr>
          <a:lstStyle/>
          <a:p>
            <a:pPr>
              <a:lnSpc>
                <a:spcPts val="2100"/>
              </a:lnSpc>
              <a:spcAft>
                <a:spcPts val="800"/>
              </a:spcAft>
              <a:buClr>
                <a:srgbClr val="62A844"/>
              </a:buClr>
            </a:pPr>
            <a:r>
              <a:rPr lang="en-US" sz="2000" b="1" dirty="0">
                <a:solidFill>
                  <a:srgbClr val="262626"/>
                </a:solidFill>
                <a:cs typeface="Times New Roman" panose="02020603050405020304" pitchFamily="18" charset="0"/>
              </a:rPr>
              <a:t>Başarı = İnsanlar + Süreç: </a:t>
            </a:r>
            <a:r>
              <a:rPr lang="en-US" sz="2000" dirty="0">
                <a:solidFill>
                  <a:srgbClr val="262626"/>
                </a:solidFill>
                <a:cs typeface="Times New Roman" panose="02020603050405020304" pitchFamily="18" charset="0"/>
              </a:rPr>
              <a:t>     Liderliğin netliği, personel katılımı ve etik uygulama ile desteklenir</a:t>
            </a:r>
          </a:p>
        </p:txBody>
      </p:sp>
      <p:sp>
        <p:nvSpPr>
          <p:cNvPr id="109" name="Rectangle 30">
            <a:extLst>
              <a:ext uri="{FF2B5EF4-FFF2-40B4-BE49-F238E27FC236}">
                <a16:creationId xmlns:a16="http://schemas.microsoft.com/office/drawing/2014/main" id="{6A3DC94D-92C2-2295-CE13-02BFD6018734}"/>
              </a:ext>
            </a:extLst>
          </p:cNvPr>
          <p:cNvSpPr/>
          <p:nvPr/>
        </p:nvSpPr>
        <p:spPr>
          <a:xfrm flipH="1">
            <a:off x="105384" y="5372867"/>
            <a:ext cx="4478485" cy="1181662"/>
          </a:xfrm>
          <a:prstGeom prst="rect">
            <a:avLst/>
          </a:prstGeom>
        </p:spPr>
        <p:txBody>
          <a:bodyPr wrap="square">
            <a:spAutoFit/>
          </a:bodyPr>
          <a:lstStyle/>
          <a:p>
            <a:pPr>
              <a:lnSpc>
                <a:spcPts val="2100"/>
              </a:lnSpc>
              <a:spcAft>
                <a:spcPts val="800"/>
              </a:spcAft>
              <a:buClr>
                <a:srgbClr val="62A844"/>
              </a:buClr>
            </a:pPr>
            <a:r>
              <a:rPr lang="en-US" sz="2000" b="1" dirty="0">
                <a:solidFill>
                  <a:srgbClr val="262626"/>
                </a:solidFill>
                <a:cs typeface="Times New Roman" panose="02020603050405020304" pitchFamily="18" charset="0"/>
              </a:rPr>
              <a:t>Ölçülebilir İyileştirmeler: </a:t>
            </a:r>
            <a:r>
              <a:rPr lang="en-US" sz="2000" dirty="0">
                <a:solidFill>
                  <a:srgbClr val="262626"/>
                </a:solidFill>
                <a:cs typeface="Times New Roman" panose="02020603050405020304" pitchFamily="18" charset="0"/>
              </a:rPr>
              <a:t>Daha kısa yanıt süreleri, daha yüksek memnuniyet, daha iyi sürdürülebilirlik, daha güçlü finansal durum</a:t>
            </a:r>
          </a:p>
        </p:txBody>
      </p:sp>
      <p:sp>
        <p:nvSpPr>
          <p:cNvPr id="3" name="Freeform 5">
            <a:extLst>
              <a:ext uri="{FF2B5EF4-FFF2-40B4-BE49-F238E27FC236}">
                <a16:creationId xmlns:a16="http://schemas.microsoft.com/office/drawing/2014/main" id="{60873A6E-76FD-7799-1078-B2339331609E}"/>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004FFF8-4ED1-3C80-BF12-6F40236B4D49}"/>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DD3174D1-4E4A-7E46-76EA-3E63A7E36173}"/>
              </a:ext>
            </a:extLst>
          </p:cNvPr>
          <p:cNvSpPr>
            <a:spLocks/>
          </p:cNvSpPr>
          <p:nvPr/>
        </p:nvSpPr>
        <p:spPr bwMode="auto">
          <a:xfrm>
            <a:off x="3703900" y="3195282"/>
            <a:ext cx="2002476"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FB626D1-BBEF-8F99-2670-73F2C7997991}"/>
              </a:ext>
            </a:extLst>
          </p:cNvPr>
          <p:cNvSpPr>
            <a:spLocks/>
          </p:cNvSpPr>
          <p:nvPr/>
        </p:nvSpPr>
        <p:spPr bwMode="auto">
          <a:xfrm>
            <a:off x="7484593" y="3337582"/>
            <a:ext cx="1394917"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E366142A-A1EC-2B91-A095-BD07B60527BA}"/>
              </a:ext>
            </a:extLst>
          </p:cNvPr>
          <p:cNvSpPr>
            <a:spLocks/>
          </p:cNvSpPr>
          <p:nvPr/>
        </p:nvSpPr>
        <p:spPr bwMode="auto">
          <a:xfrm>
            <a:off x="7437405" y="1707718"/>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229F3864-4965-6568-6176-795C350E9BE4}"/>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C2E5DED3-C8B7-77D5-13C2-F99356E88138}"/>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1C70C91B-FC31-C9F6-DF09-E3C1591CD4F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C34CFA6C-90B7-1181-DA58-8CD8B1FD9A9C}"/>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65A38C0-C5BC-43CE-DD70-70A47E7D075F}"/>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429DC6FA-1B4F-4983-8CA1-CF26449C3EB3}"/>
              </a:ext>
            </a:extLst>
          </p:cNvPr>
          <p:cNvSpPr>
            <a:spLocks/>
          </p:cNvSpPr>
          <p:nvPr/>
        </p:nvSpPr>
        <p:spPr bwMode="auto">
          <a:xfrm>
            <a:off x="8377651" y="2941294"/>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F8953BD5-97E0-E02B-00B7-586FAD8FA162}"/>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2F211230-60BD-C918-AFAE-8EA2FE9F5627}"/>
              </a:ext>
            </a:extLst>
          </p:cNvPr>
          <p:cNvGrpSpPr/>
          <p:nvPr/>
        </p:nvGrpSpPr>
        <p:grpSpPr>
          <a:xfrm>
            <a:off x="5358636" y="914295"/>
            <a:ext cx="507781" cy="509758"/>
            <a:chOff x="8859766" y="3475927"/>
            <a:chExt cx="507781" cy="509758"/>
          </a:xfrm>
        </p:grpSpPr>
        <p:sp>
          <p:nvSpPr>
            <p:cNvPr id="17" name="Oval 30">
              <a:extLst>
                <a:ext uri="{FF2B5EF4-FFF2-40B4-BE49-F238E27FC236}">
                  <a16:creationId xmlns:a16="http://schemas.microsoft.com/office/drawing/2014/main" id="{32736D94-D5D6-711B-4CD8-BD84D6A3F893}"/>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B8C44BC2-76F9-8E85-AC89-A984FBCB8AD6}"/>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2A837678-415C-90A6-8D7D-4BC33B4F803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C8DEE2C-277E-A504-DF93-0B6C8A186668}"/>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D827F64-7D1E-4AB6-59EB-9CF1309F2873}"/>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EA99FB-A64A-64BD-A4F1-010FBDA94CB4}"/>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3B07C2CF-5BE7-0B0F-7361-9852AC3B08E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C40C3F9B-E92C-EB95-5F5A-89CB39CC58F8}"/>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863A24-BC29-5A81-4610-E8A0AC7F9A4A}"/>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8788FCDC-7644-4C57-DB00-BCC355ED35C0}"/>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BA1D9E2-DEE4-E3A2-EA10-D09F3BFDEA62}"/>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8B3D37EB-826A-4C9F-DACC-BB1ED07C14A4}"/>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3E8E5AA-4EA3-08D7-C67E-12EA725BBF77}"/>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7C12BE47-19CC-64F3-B154-5F75504985B8}"/>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CE94A617-47BA-3573-8202-EFB05D52D8FE}"/>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261956F-8508-9C47-9518-BBA3BBDF1163}"/>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78C1B7E2-31C6-40DB-3EE9-284E468D8DB0}"/>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D76AC926-7739-D539-CB24-3FBBE38C5F16}"/>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EB4BD638-2084-EEC0-9C36-7F11CBF6DB16}"/>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5AF5461-9500-527A-8BEF-1F8CEDD68CEB}"/>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24E42535-A4C3-7D81-9DFF-B3C7E205D5D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14885AAD-9296-4BB2-DC51-FAFFCC17CBCA}"/>
              </a:ext>
            </a:extLst>
          </p:cNvPr>
          <p:cNvGrpSpPr/>
          <p:nvPr/>
        </p:nvGrpSpPr>
        <p:grpSpPr>
          <a:xfrm>
            <a:off x="9150880" y="1169363"/>
            <a:ext cx="509758" cy="507781"/>
            <a:chOff x="8760971" y="1116818"/>
            <a:chExt cx="509758" cy="507781"/>
          </a:xfrm>
        </p:grpSpPr>
        <p:sp>
          <p:nvSpPr>
            <p:cNvPr id="18" name="Oval 31">
              <a:extLst>
                <a:ext uri="{FF2B5EF4-FFF2-40B4-BE49-F238E27FC236}">
                  <a16:creationId xmlns:a16="http://schemas.microsoft.com/office/drawing/2014/main" id="{F887673F-75A7-3B1D-25DF-91856B58A51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F5B8FB1A-1A7B-5FB7-5045-1CBE20014A95}"/>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7E52772A-6402-4EAD-CD6B-3F3696F20086}"/>
              </a:ext>
            </a:extLst>
          </p:cNvPr>
          <p:cNvGrpSpPr/>
          <p:nvPr/>
        </p:nvGrpSpPr>
        <p:grpSpPr>
          <a:xfrm>
            <a:off x="4510179" y="1715485"/>
            <a:ext cx="509758" cy="507781"/>
            <a:chOff x="3368999" y="3590525"/>
            <a:chExt cx="509758" cy="507781"/>
          </a:xfrm>
        </p:grpSpPr>
        <p:sp>
          <p:nvSpPr>
            <p:cNvPr id="19" name="Oval 32">
              <a:extLst>
                <a:ext uri="{FF2B5EF4-FFF2-40B4-BE49-F238E27FC236}">
                  <a16:creationId xmlns:a16="http://schemas.microsoft.com/office/drawing/2014/main" id="{49033892-F1D3-6ACA-5DCA-E023B6B6AE82}"/>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A9C49DF7-7D32-9C83-9105-2BFB1697715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8B42B5D-EB78-1262-04CC-34DBDF8E864D}"/>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C3740D4-CC5A-EE5D-4013-288B4C1BF990}"/>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E74F8F4-162F-BF42-16E0-ED119B6BFF90}"/>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7DBE8B4-DF22-9CC3-7AB4-571A61283CC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7D2EBB4B-C4C9-119B-6F27-E24564A90333}"/>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8E6232C-514D-3C7C-38BD-4C7EC42CB3C5}"/>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F40E892C-7FF6-C52A-E598-107284C7802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9" name="Group 118">
            <a:extLst>
              <a:ext uri="{FF2B5EF4-FFF2-40B4-BE49-F238E27FC236}">
                <a16:creationId xmlns:a16="http://schemas.microsoft.com/office/drawing/2014/main" id="{4C80605F-427F-3FE1-6CB8-D87E262F24D3}"/>
              </a:ext>
            </a:extLst>
          </p:cNvPr>
          <p:cNvGrpSpPr/>
          <p:nvPr/>
        </p:nvGrpSpPr>
        <p:grpSpPr>
          <a:xfrm>
            <a:off x="7553980" y="1318484"/>
            <a:ext cx="1011613" cy="642137"/>
            <a:chOff x="7138837" y="739436"/>
            <a:chExt cx="1011613" cy="642137"/>
          </a:xfrm>
        </p:grpSpPr>
        <p:sp>
          <p:nvSpPr>
            <p:cNvPr id="15" name="Freeform 19">
              <a:extLst>
                <a:ext uri="{FF2B5EF4-FFF2-40B4-BE49-F238E27FC236}">
                  <a16:creationId xmlns:a16="http://schemas.microsoft.com/office/drawing/2014/main" id="{25430775-09B1-AC01-05E6-8100C4D042F9}"/>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6CE7597-900F-DCD0-408E-CEB11EE855A1}"/>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93073790-0279-3A34-87DE-183A47A4C9DE}"/>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6" name="Group 115">
            <a:extLst>
              <a:ext uri="{FF2B5EF4-FFF2-40B4-BE49-F238E27FC236}">
                <a16:creationId xmlns:a16="http://schemas.microsoft.com/office/drawing/2014/main" id="{F68BD2F4-7D59-F2B0-82AF-6175AF2F4A6A}"/>
              </a:ext>
            </a:extLst>
          </p:cNvPr>
          <p:cNvGrpSpPr/>
          <p:nvPr/>
        </p:nvGrpSpPr>
        <p:grpSpPr>
          <a:xfrm>
            <a:off x="3200068" y="2786290"/>
            <a:ext cx="1011613" cy="640161"/>
            <a:chOff x="3523111" y="1996050"/>
            <a:chExt cx="1011613" cy="640161"/>
          </a:xfrm>
        </p:grpSpPr>
        <p:sp>
          <p:nvSpPr>
            <p:cNvPr id="14" name="Freeform 18">
              <a:extLst>
                <a:ext uri="{FF2B5EF4-FFF2-40B4-BE49-F238E27FC236}">
                  <a16:creationId xmlns:a16="http://schemas.microsoft.com/office/drawing/2014/main" id="{1B19CBE2-EFE2-C631-1D59-50B893766B5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BEC54062-E2E9-5984-F04A-4AC249786D37}"/>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5C5E6E98-E766-2947-6E8E-FCA3D64EF3FB}"/>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CBCE1086-6220-86A9-9141-F35FE988C081}"/>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AAB659F4-D900-9E49-741A-332967FAA9ED}"/>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A4F3F348-71C8-337B-7007-6E6C2CFE3D0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6A63E93E-C170-940E-9BE4-99D4F7FA34CB}"/>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7" name="Freeform 71">
            <a:extLst>
              <a:ext uri="{FF2B5EF4-FFF2-40B4-BE49-F238E27FC236}">
                <a16:creationId xmlns:a16="http://schemas.microsoft.com/office/drawing/2014/main" id="{5683A605-AD7F-F8C2-B481-445AC59367A9}"/>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CACFF9D7-4CEF-7C80-4775-31B1040F283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443DD9CB-091C-A8E9-3ACF-E91579F23AE6}"/>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849A338D-06F9-5D22-627A-9DE7A1D46DB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15116E51-158B-DB6B-7F3D-524C9326F7B5}"/>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4FB5AD39-D284-D683-B0D9-DE8DF3F72D5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E3668875-DB38-DFA9-F027-9F3438687B6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45638F4-D002-4B5B-E582-186839EA878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2B68538F-B44D-4542-774A-376858420C74}"/>
              </a:ext>
            </a:extLst>
          </p:cNvPr>
          <p:cNvSpPr>
            <a:spLocks/>
          </p:cNvSpPr>
          <p:nvPr/>
        </p:nvSpPr>
        <p:spPr bwMode="auto">
          <a:xfrm>
            <a:off x="8679952" y="3097380"/>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E71EDF53-5CB6-3D00-B8BC-7201FEA0A6D4}"/>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3FA1715-CF46-71DB-2B73-807AB98C9CD0}"/>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056B697D-714F-364C-81A7-D96331A6ABCA}"/>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B0A6AE14-AF9C-606C-4FBE-AC58C639781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0C053734-A892-C985-1FCD-A686D0A8958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6B2EA0EC-6C23-4FF0-43AC-4659E24D502D}"/>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AD74A0DA-956C-B34F-FE08-F6B85414DDF3}"/>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E1D7A325-F0B8-E4D3-B62F-E03E01C85EC2}"/>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AE6575CD-4ED7-A523-1B1A-830714706094}"/>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9AEAFAFA-7723-1B6F-B160-91F67701F30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0A873E8A-CC3E-8248-356F-6D1B93ABDE81}"/>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7F570F70-B754-A52F-C5FC-DEE3920D956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5" name="Group 114">
            <a:extLst>
              <a:ext uri="{FF2B5EF4-FFF2-40B4-BE49-F238E27FC236}">
                <a16:creationId xmlns:a16="http://schemas.microsoft.com/office/drawing/2014/main" id="{C0C6DC15-EB8C-C671-59F8-ADB623E0CF6F}"/>
              </a:ext>
            </a:extLst>
          </p:cNvPr>
          <p:cNvGrpSpPr/>
          <p:nvPr/>
        </p:nvGrpSpPr>
        <p:grpSpPr>
          <a:xfrm>
            <a:off x="3996036" y="4781209"/>
            <a:ext cx="375403" cy="375403"/>
            <a:chOff x="4256137" y="4444072"/>
            <a:chExt cx="375403" cy="375403"/>
          </a:xfrm>
        </p:grpSpPr>
        <p:sp>
          <p:nvSpPr>
            <p:cNvPr id="23" name="Oval 36">
              <a:extLst>
                <a:ext uri="{FF2B5EF4-FFF2-40B4-BE49-F238E27FC236}">
                  <a16:creationId xmlns:a16="http://schemas.microsoft.com/office/drawing/2014/main" id="{82BAB10B-BEA3-B2CD-94EC-5C09573D33D1}"/>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84199293-A0A1-73B0-5822-87D935140954}"/>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 name="Group 121">
            <a:extLst>
              <a:ext uri="{FF2B5EF4-FFF2-40B4-BE49-F238E27FC236}">
                <a16:creationId xmlns:a16="http://schemas.microsoft.com/office/drawing/2014/main" id="{287FA75A-58B7-549A-2AC5-024749E53515}"/>
              </a:ext>
            </a:extLst>
          </p:cNvPr>
          <p:cNvGrpSpPr/>
          <p:nvPr/>
        </p:nvGrpSpPr>
        <p:grpSpPr>
          <a:xfrm>
            <a:off x="8844935" y="4097128"/>
            <a:ext cx="377378" cy="375403"/>
            <a:chOff x="8174160" y="1806372"/>
            <a:chExt cx="377378" cy="375403"/>
          </a:xfrm>
        </p:grpSpPr>
        <p:sp>
          <p:nvSpPr>
            <p:cNvPr id="20" name="Oval 33">
              <a:extLst>
                <a:ext uri="{FF2B5EF4-FFF2-40B4-BE49-F238E27FC236}">
                  <a16:creationId xmlns:a16="http://schemas.microsoft.com/office/drawing/2014/main" id="{8D7F5669-0200-CE2C-769E-5B4BF917B73B}"/>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12C2A87E-96F8-F74E-92F1-B3DECE5BEDB2}"/>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251C41B1-BF5B-5C59-F27E-5725C540CDF6}"/>
              </a:ext>
            </a:extLst>
          </p:cNvPr>
          <p:cNvGrpSpPr/>
          <p:nvPr/>
        </p:nvGrpSpPr>
        <p:grpSpPr>
          <a:xfrm>
            <a:off x="4807387" y="4855038"/>
            <a:ext cx="1713024" cy="1915955"/>
            <a:chOff x="5111659" y="4855036"/>
            <a:chExt cx="2414432" cy="3910120"/>
          </a:xfrm>
        </p:grpSpPr>
        <p:sp>
          <p:nvSpPr>
            <p:cNvPr id="97" name="Freeform 101">
              <a:extLst>
                <a:ext uri="{FF2B5EF4-FFF2-40B4-BE49-F238E27FC236}">
                  <a16:creationId xmlns:a16="http://schemas.microsoft.com/office/drawing/2014/main" id="{AE5C36B0-5B86-7AE4-313A-07B58D1424F3}"/>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352B36AD-A364-211D-6C57-DE96F58AAEA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E9107A0D-A4EB-6C84-9E6D-8F9C984BADDD}"/>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27F5912-A21A-3984-7249-E3CAE5EE7A28}"/>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96148ED-8F36-8867-3E0D-AFFA11599A40}"/>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3AB31601-4651-3D6D-E00D-AC3710E65867}"/>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43C3CB8D-43C6-FE46-9AE9-A37E4F49EE3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044039E6-5925-EA43-C860-3DA87B523DA7}"/>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265E5645-CD3C-BC19-2BB6-C2DFAF4301A0}"/>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B93AB150-CCE7-E3A3-64AC-91091611E5DF}"/>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1BC79C58-5214-1CFE-8F57-C7065AF9D85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DF2B8D4-82EF-8E39-16E6-1E0D8C7D5AB7}"/>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0D291799-2223-7359-7817-F4B1B84980CB}"/>
                </a:ext>
              </a:extLst>
            </p:cNvPr>
            <p:cNvSpPr txBox="1"/>
            <p:nvPr/>
          </p:nvSpPr>
          <p:spPr>
            <a:xfrm>
              <a:off x="5535303" y="5227737"/>
              <a:ext cx="1687068" cy="1497011"/>
            </a:xfrm>
            <a:prstGeom prst="rect">
              <a:avLst/>
            </a:prstGeom>
            <a:noFill/>
          </p:spPr>
          <p:txBody>
            <a:bodyPr wrap="square">
              <a:spAutoFit/>
            </a:bodyPr>
            <a:lstStyle/>
            <a:p>
              <a:pPr algn="ctr">
                <a:lnSpc>
                  <a:spcPts val="2480"/>
                </a:lnSpc>
              </a:pPr>
              <a:r>
                <a:rPr lang="tr-TR" sz="2200" b="1" noProof="1">
                  <a:solidFill>
                    <a:srgbClr val="0289AE"/>
                  </a:solidFill>
                </a:rPr>
                <a:t>Önemli Noktalar</a:t>
              </a:r>
            </a:p>
          </p:txBody>
        </p:sp>
      </p:grpSp>
      <p:grpSp>
        <p:nvGrpSpPr>
          <p:cNvPr id="127" name="Group 126">
            <a:extLst>
              <a:ext uri="{FF2B5EF4-FFF2-40B4-BE49-F238E27FC236}">
                <a16:creationId xmlns:a16="http://schemas.microsoft.com/office/drawing/2014/main" id="{1FCFA91D-C30D-FBEB-00A4-11ACC0BD4C44}"/>
              </a:ext>
            </a:extLst>
          </p:cNvPr>
          <p:cNvGrpSpPr/>
          <p:nvPr/>
        </p:nvGrpSpPr>
        <p:grpSpPr>
          <a:xfrm>
            <a:off x="0" y="880724"/>
            <a:ext cx="1448894" cy="883507"/>
            <a:chOff x="0" y="582317"/>
            <a:chExt cx="1448894" cy="883507"/>
          </a:xfrm>
        </p:grpSpPr>
        <p:cxnSp>
          <p:nvCxnSpPr>
            <p:cNvPr id="120" name="Straight Connector 33">
              <a:extLst>
                <a:ext uri="{FF2B5EF4-FFF2-40B4-BE49-F238E27FC236}">
                  <a16:creationId xmlns:a16="http://schemas.microsoft.com/office/drawing/2014/main" id="{B39744A6-51AF-7FDD-45A2-9970685BC13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A52A9BA3-BC29-0194-F336-39FEC4AB965E}"/>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F4B4DFD1-3926-4235-35F9-B73045B57AE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71A88B4E-17BD-ED9B-AE9E-27670631613F}"/>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AAB1625C-BBEF-B699-EA85-757D873FB4A7}"/>
              </a:ext>
            </a:extLst>
          </p:cNvPr>
          <p:cNvGrpSpPr/>
          <p:nvPr/>
        </p:nvGrpSpPr>
        <p:grpSpPr>
          <a:xfrm>
            <a:off x="0" y="2962352"/>
            <a:ext cx="1448894" cy="870102"/>
            <a:chOff x="0" y="582324"/>
            <a:chExt cx="1448894" cy="870102"/>
          </a:xfrm>
        </p:grpSpPr>
        <p:cxnSp>
          <p:nvCxnSpPr>
            <p:cNvPr id="129" name="Straight Connector 33">
              <a:extLst>
                <a:ext uri="{FF2B5EF4-FFF2-40B4-BE49-F238E27FC236}">
                  <a16:creationId xmlns:a16="http://schemas.microsoft.com/office/drawing/2014/main" id="{975C750A-51F2-69C7-701F-1B90C74EBA2E}"/>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D77FBDDA-9942-9E58-BE22-5C162544AE57}"/>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55E1761A-4D58-4F23-2C7A-23BC7114A7F8}"/>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28B14B11-95C1-A863-58D9-0A8B53E273F0}"/>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6CED720-7722-760C-8AA8-CAA61625EFD5}"/>
              </a:ext>
            </a:extLst>
          </p:cNvPr>
          <p:cNvGrpSpPr/>
          <p:nvPr/>
        </p:nvGrpSpPr>
        <p:grpSpPr>
          <a:xfrm>
            <a:off x="0" y="4742472"/>
            <a:ext cx="1450818" cy="896308"/>
            <a:chOff x="0" y="582322"/>
            <a:chExt cx="1450818" cy="896308"/>
          </a:xfrm>
        </p:grpSpPr>
        <p:cxnSp>
          <p:nvCxnSpPr>
            <p:cNvPr id="134" name="Straight Connector 33">
              <a:extLst>
                <a:ext uri="{FF2B5EF4-FFF2-40B4-BE49-F238E27FC236}">
                  <a16:creationId xmlns:a16="http://schemas.microsoft.com/office/drawing/2014/main" id="{969C8F18-3509-7822-2A4B-410CCE094D0F}"/>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A1119DBA-8CB6-C067-0DA1-1BABEF5C33D0}"/>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E79FB4DE-6920-0F33-CC4E-914AEB830412}"/>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37B0EBF0-6425-5170-3FC2-793DDB7D279A}"/>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D10C3E6D-51EA-0C2E-4EEE-1DA4ED88CA1E}"/>
              </a:ext>
            </a:extLst>
          </p:cNvPr>
          <p:cNvSpPr/>
          <p:nvPr/>
        </p:nvSpPr>
        <p:spPr>
          <a:xfrm flipH="1">
            <a:off x="8735510" y="1704018"/>
            <a:ext cx="3429612" cy="1439240"/>
          </a:xfrm>
          <a:prstGeom prst="rect">
            <a:avLst/>
          </a:prstGeom>
        </p:spPr>
        <p:txBody>
          <a:bodyPr wrap="square">
            <a:spAutoFit/>
          </a:bodyPr>
          <a:lstStyle/>
          <a:p>
            <a:pPr>
              <a:lnSpc>
                <a:spcPts val="2100"/>
              </a:lnSpc>
              <a:spcAft>
                <a:spcPts val="800"/>
              </a:spcAft>
              <a:buClr>
                <a:srgbClr val="62A844"/>
              </a:buClr>
            </a:pPr>
            <a:r>
              <a:rPr lang="en-US" sz="1600" b="1" dirty="0">
                <a:solidFill>
                  <a:srgbClr val="262626"/>
                </a:solidFill>
                <a:cs typeface="Times New Roman" panose="02020603050405020304" pitchFamily="18" charset="0"/>
              </a:rPr>
              <a:t>İnsan Odaklı İnovasyon: </a:t>
            </a:r>
            <a:r>
              <a:rPr lang="en-US" sz="1600" dirty="0">
                <a:solidFill>
                  <a:srgbClr val="262626"/>
                </a:solidFill>
                <a:cs typeface="Times New Roman" panose="02020603050405020304" pitchFamily="18" charset="0"/>
              </a:rPr>
              <a:t>Yapay zeka, ön saflardaki ekipleri destekleyerek çalışanları daha yüksek değerli işler için serbest bırakır</a:t>
            </a:r>
            <a:br>
              <a:rPr lang="en-US" sz="2000" dirty="0">
                <a:solidFill>
                  <a:srgbClr val="262626"/>
                </a:solidFill>
                <a:cs typeface="Times New Roman" panose="02020603050405020304" pitchFamily="18" charset="0"/>
              </a:rPr>
            </a:br>
            <a:endParaRPr lang="en-US" sz="2000" kern="0" dirty="0">
              <a:solidFill>
                <a:srgbClr val="262626"/>
              </a:solidFill>
              <a:cs typeface="Times New Roman" panose="02020603050405020304" pitchFamily="18" charset="0"/>
            </a:endParaRPr>
          </a:p>
        </p:txBody>
      </p:sp>
      <p:grpSp>
        <p:nvGrpSpPr>
          <p:cNvPr id="152" name="Group 151">
            <a:extLst>
              <a:ext uri="{FF2B5EF4-FFF2-40B4-BE49-F238E27FC236}">
                <a16:creationId xmlns:a16="http://schemas.microsoft.com/office/drawing/2014/main" id="{6DD5134D-9F47-97A7-A24C-D89911CDF5B6}"/>
              </a:ext>
            </a:extLst>
          </p:cNvPr>
          <p:cNvGrpSpPr/>
          <p:nvPr/>
        </p:nvGrpSpPr>
        <p:grpSpPr>
          <a:xfrm>
            <a:off x="10752228" y="1012108"/>
            <a:ext cx="1501995" cy="883506"/>
            <a:chOff x="708799" y="582319"/>
            <a:chExt cx="1501995" cy="883506"/>
          </a:xfrm>
        </p:grpSpPr>
        <p:cxnSp>
          <p:nvCxnSpPr>
            <p:cNvPr id="153" name="Straight Connector 33">
              <a:extLst>
                <a:ext uri="{FF2B5EF4-FFF2-40B4-BE49-F238E27FC236}">
                  <a16:creationId xmlns:a16="http://schemas.microsoft.com/office/drawing/2014/main" id="{61BD8009-ACBA-A55D-5BB1-3EF5E0638CA2}"/>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E5F129D-4101-1C5F-0B47-1C3F27809EFC}"/>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3A08EE95-2E28-8ABC-D250-1C936C3B6BD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11E3EFF-0D91-B7AF-FE3B-4B9721DBCD6C}"/>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886D7E17-C7BF-1A77-5077-B6A02189D103}"/>
              </a:ext>
            </a:extLst>
          </p:cNvPr>
          <p:cNvSpPr txBox="1"/>
          <p:nvPr/>
        </p:nvSpPr>
        <p:spPr>
          <a:xfrm>
            <a:off x="7990657" y="4736954"/>
            <a:ext cx="3751110" cy="1977849"/>
          </a:xfrm>
          <a:prstGeom prst="rect">
            <a:avLst/>
          </a:prstGeom>
          <a:noFill/>
        </p:spPr>
        <p:txBody>
          <a:bodyPr wrap="square">
            <a:spAutoFit/>
          </a:bodyPr>
          <a:lstStyle/>
          <a:p>
            <a:pPr algn="ctr">
              <a:lnSpc>
                <a:spcPts val="2100"/>
              </a:lnSpc>
            </a:pPr>
            <a:r>
              <a:rPr lang="en-US" sz="2000" b="1" dirty="0">
                <a:solidFill>
                  <a:srgbClr val="62A844"/>
                </a:solidFill>
              </a:rPr>
              <a:t>Stratejik Mesaj:</a:t>
            </a:r>
            <a:br>
              <a:rPr lang="en-US" sz="2000" b="1" dirty="0">
                <a:solidFill>
                  <a:srgbClr val="62A844"/>
                </a:solidFill>
              </a:rPr>
            </a:br>
            <a:r>
              <a:rPr lang="en-US" dirty="0">
                <a:solidFill>
                  <a:srgbClr val="000000"/>
                </a:solidFill>
              </a:rPr>
              <a:t>“AI’nın gerçek değeri, insan ilişkilerini nasıl güçlendirdiği, güveni nasıl inşa ettiği ve kaliteli hizmeti nasıl sürdürdüğünde yatmaktadır.”</a:t>
            </a:r>
          </a:p>
          <a:p>
            <a:pPr algn="r">
              <a:lnSpc>
                <a:spcPts val="2100"/>
              </a:lnSpc>
            </a:pPr>
            <a:endParaRPr lang="en-US" dirty="0">
              <a:solidFill>
                <a:srgbClr val="000000"/>
              </a:solidFill>
            </a:endParaRPr>
          </a:p>
          <a:p>
            <a:pPr algn="r">
              <a:lnSpc>
                <a:spcPts val="2100"/>
              </a:lnSpc>
            </a:pPr>
            <a:endParaRPr lang="en-US" sz="2000" dirty="0">
              <a:solidFill>
                <a:srgbClr val="62A844"/>
              </a:solidFill>
            </a:endParaRPr>
          </a:p>
        </p:txBody>
      </p:sp>
      <p:sp>
        <p:nvSpPr>
          <p:cNvPr id="114" name="TextBox 113">
            <a:extLst>
              <a:ext uri="{FF2B5EF4-FFF2-40B4-BE49-F238E27FC236}">
                <a16:creationId xmlns:a16="http://schemas.microsoft.com/office/drawing/2014/main" id="{DA50D8F9-07E3-29C7-2FAA-731538AE60A1}"/>
              </a:ext>
            </a:extLst>
          </p:cNvPr>
          <p:cNvSpPr txBox="1"/>
          <p:nvPr/>
        </p:nvSpPr>
        <p:spPr>
          <a:xfrm>
            <a:off x="-127322" y="87007"/>
            <a:ext cx="12319322" cy="707886"/>
          </a:xfrm>
          <a:prstGeom prst="rect">
            <a:avLst/>
          </a:prstGeom>
          <a:noFill/>
        </p:spPr>
        <p:txBody>
          <a:bodyPr wrap="square">
            <a:spAutoFit/>
          </a:bodyPr>
          <a:lstStyle/>
          <a:p>
            <a:pPr lvl="0" algn="ctr">
              <a:defRPr/>
            </a:pPr>
            <a:r>
              <a:rPr lang="en-US" sz="2000" b="1" kern="0" dirty="0">
                <a:solidFill>
                  <a:srgbClr val="262626"/>
                </a:solidFill>
                <a:cs typeface="Times New Roman" panose="02020603050405020304" pitchFamily="18" charset="0"/>
              </a:rPr>
              <a:t>Bu bölüm, yapay zekanın amaçlı</a:t>
            </a:r>
          </a:p>
          <a:p>
            <a:pPr lvl="0" algn="ctr">
              <a:defRPr/>
            </a:pPr>
            <a:r>
              <a:rPr lang="en-US" sz="2000" b="1" kern="0" dirty="0">
                <a:solidFill>
                  <a:srgbClr val="262626"/>
                </a:solidFill>
                <a:cs typeface="Times New Roman" panose="02020603050405020304" pitchFamily="18" charset="0"/>
              </a:rPr>
              <a:t> ve planlı bir şekilde uygulandığında, konaklama sektöründe ölçülebilir iyileştirmeler sağlayabildiğini göstermiştir. </a:t>
            </a:r>
          </a:p>
        </p:txBody>
      </p:sp>
    </p:spTree>
    <p:extLst>
      <p:ext uri="{BB962C8B-B14F-4D97-AF65-F5344CB8AC3E}">
        <p14:creationId xmlns:p14="http://schemas.microsoft.com/office/powerpoint/2010/main" val="385253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CC41-4417-FBD5-D31B-D0320B451F40}"/>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9102343D-CF34-A7BD-CBE8-057725CD375E}"/>
              </a:ext>
            </a:extLst>
          </p:cNvPr>
          <p:cNvSpPr txBox="1">
            <a:spLocks/>
          </p:cNvSpPr>
          <p:nvPr/>
        </p:nvSpPr>
        <p:spPr>
          <a:xfrm>
            <a:off x="567179" y="362587"/>
            <a:ext cx="692080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Sektöründe Yapay Zeka: Sonuç</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F76262DB-6C48-DBA8-57A4-E1760B044E49}"/>
              </a:ext>
            </a:extLst>
          </p:cNvPr>
          <p:cNvCxnSpPr>
            <a:cxnSpLocks/>
          </p:cNvCxnSpPr>
          <p:nvPr/>
        </p:nvCxnSpPr>
        <p:spPr>
          <a:xfrm>
            <a:off x="0" y="1469562"/>
            <a:ext cx="735188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A80BDB4A-B339-9F8C-CDB8-C2B01056AFCD}"/>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0800000" flipH="1">
            <a:off x="7351886" y="0"/>
            <a:ext cx="4840114" cy="4352080"/>
          </a:xfrm>
          <a:prstGeom prst="rect">
            <a:avLst/>
          </a:prstGeom>
        </p:spPr>
      </p:pic>
      <p:sp>
        <p:nvSpPr>
          <p:cNvPr id="12" name="TextBox 97">
            <a:extLst>
              <a:ext uri="{FF2B5EF4-FFF2-40B4-BE49-F238E27FC236}">
                <a16:creationId xmlns:a16="http://schemas.microsoft.com/office/drawing/2014/main" id="{B792C24B-E175-0284-A38A-8FA588825537}"/>
              </a:ext>
            </a:extLst>
          </p:cNvPr>
          <p:cNvSpPr txBox="1"/>
          <p:nvPr/>
        </p:nvSpPr>
        <p:spPr>
          <a:xfrm>
            <a:off x="718483" y="1714374"/>
            <a:ext cx="6920808" cy="2759730"/>
          </a:xfrm>
          <a:prstGeom prst="rect">
            <a:avLst/>
          </a:prstGeom>
          <a:noFill/>
        </p:spPr>
        <p:txBody>
          <a:bodyPr wrap="square">
            <a:spAutoFit/>
          </a:bodyPr>
          <a:lstStyle/>
          <a:p>
            <a:pPr>
              <a:defRPr/>
            </a:pPr>
            <a:r>
              <a:rPr lang="tr-TR" kern="0" noProof="1">
                <a:solidFill>
                  <a:srgbClr val="262626"/>
                </a:solidFill>
                <a:cs typeface="Times New Roman" panose="02020603050405020304" pitchFamily="18" charset="0"/>
              </a:rPr>
              <a:t>EcoSmart modülü, Yapay Zekanın verimlilik, sürdürülebilirlik ve inovasyon yoluyla Avrupa konaklama sektörünü nasıl yeniden şekillendirdiğini ve aynı zamanda hizmetin insani niteliğini nasıl koruduğunu göstermiştir</a:t>
            </a:r>
          </a:p>
          <a:p>
            <a:pPr>
              <a:defRPr/>
            </a:pPr>
            <a:endParaRPr lang="tr-TR" kern="0" noProof="1">
              <a:solidFill>
                <a:srgbClr val="262626"/>
              </a:solidFill>
              <a:cs typeface="Times New Roman" panose="02020603050405020304" pitchFamily="18" charset="0"/>
            </a:endParaRPr>
          </a:p>
          <a:p>
            <a:pPr>
              <a:lnSpc>
                <a:spcPts val="1960"/>
              </a:lnSpc>
            </a:pPr>
            <a:r>
              <a:rPr lang="tr-TR" sz="2000" b="1" noProof="1">
                <a:solidFill>
                  <a:srgbClr val="0289AE"/>
                </a:solidFill>
                <a:cs typeface="Times New Roman" panose="02020603050405020304" pitchFamily="18" charset="0"/>
              </a:rPr>
              <a:t>EcoSmart Başarısı:</a:t>
            </a:r>
            <a:br>
              <a:rPr lang="tr-TR" noProof="1">
                <a:cs typeface="Times New Roman" panose="02020603050405020304" pitchFamily="18" charset="0"/>
              </a:rPr>
            </a:br>
            <a:r>
              <a:rPr lang="tr-TR" noProof="1">
                <a:solidFill>
                  <a:srgbClr val="262626"/>
                </a:solidFill>
                <a:cs typeface="Times New Roman" panose="02020603050405020304" pitchFamily="18" charset="0"/>
              </a:rPr>
              <a:t>Artık verimlilik ile özeni, inovasyon ile dürüstlüğü dengeleyen sorumlu bir yapay zeka entegrasyonunu analiz etmeye, tasarlamaya ve yönetmeye hazırsınız.</a:t>
            </a:r>
            <a:br>
              <a:rPr lang="tr-TR" noProof="1">
                <a:solidFill>
                  <a:srgbClr val="262626"/>
                </a:solidFill>
                <a:cs typeface="Times New Roman" panose="02020603050405020304" pitchFamily="18" charset="0"/>
              </a:rPr>
            </a:br>
            <a:endParaRPr lang="tr-TR" noProof="1">
              <a:solidFill>
                <a:srgbClr val="262626"/>
              </a:solidFill>
              <a:cs typeface="Times New Roman" panose="02020603050405020304" pitchFamily="18" charset="0"/>
            </a:endParaRPr>
          </a:p>
        </p:txBody>
      </p:sp>
      <p:sp>
        <p:nvSpPr>
          <p:cNvPr id="14" name="Rectangle 367">
            <a:extLst>
              <a:ext uri="{FF2B5EF4-FFF2-40B4-BE49-F238E27FC236}">
                <a16:creationId xmlns:a16="http://schemas.microsoft.com/office/drawing/2014/main" id="{7C03B36A-8259-0D52-5375-54B7BD2AF5A4}"/>
              </a:ext>
            </a:extLst>
          </p:cNvPr>
          <p:cNvSpPr/>
          <p:nvPr/>
        </p:nvSpPr>
        <p:spPr>
          <a:xfrm flipH="1">
            <a:off x="5069331" y="5378181"/>
            <a:ext cx="2794928" cy="461665"/>
          </a:xfrm>
          <a:prstGeom prst="rect">
            <a:avLst/>
          </a:prstGeom>
        </p:spPr>
        <p:txBody>
          <a:bodyPr wrap="square">
            <a:spAutoFit/>
          </a:bodyPr>
          <a:lstStyle/>
          <a:p>
            <a:r>
              <a:rPr lang="tr-TR" sz="2400" b="1" noProof="1">
                <a:solidFill>
                  <a:srgbClr val="0289AE"/>
                </a:solidFill>
              </a:rPr>
              <a:t>Sonraki slayta bakın:</a:t>
            </a:r>
            <a:endParaRPr lang="tr-TR" sz="2400" b="1" noProof="1">
              <a:solidFill>
                <a:srgbClr val="0289AE"/>
              </a:solidFill>
              <a:latin typeface="+mj-lt"/>
              <a:cs typeface="Segoe UI" panose="020B0502040204020203" pitchFamily="34" charset="0"/>
            </a:endParaRPr>
          </a:p>
        </p:txBody>
      </p:sp>
      <p:sp>
        <p:nvSpPr>
          <p:cNvPr id="15" name="Freeform 14">
            <a:extLst>
              <a:ext uri="{FF2B5EF4-FFF2-40B4-BE49-F238E27FC236}">
                <a16:creationId xmlns:a16="http://schemas.microsoft.com/office/drawing/2014/main" id="{62E7B3CF-B595-2B55-060D-95D8BEE586D9}"/>
              </a:ext>
            </a:extLst>
          </p:cNvPr>
          <p:cNvSpPr/>
          <p:nvPr/>
        </p:nvSpPr>
        <p:spPr>
          <a:xfrm rot="15325054" flipH="1">
            <a:off x="7873449" y="5647307"/>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0" name="Rectangle 30">
            <a:extLst>
              <a:ext uri="{FF2B5EF4-FFF2-40B4-BE49-F238E27FC236}">
                <a16:creationId xmlns:a16="http://schemas.microsoft.com/office/drawing/2014/main" id="{195FDF31-213F-BB2D-074D-A2A32AD3D192}"/>
              </a:ext>
            </a:extLst>
          </p:cNvPr>
          <p:cNvSpPr/>
          <p:nvPr/>
        </p:nvSpPr>
        <p:spPr>
          <a:xfrm flipH="1">
            <a:off x="826178" y="4710453"/>
            <a:ext cx="3495601" cy="1200329"/>
          </a:xfrm>
          <a:prstGeom prst="rect">
            <a:avLst/>
          </a:prstGeom>
        </p:spPr>
        <p:txBody>
          <a:bodyPr wrap="square">
            <a:spAutoFit/>
          </a:bodyPr>
          <a:lstStyle/>
          <a:p>
            <a:pPr algn="ctr"/>
            <a:r>
              <a:rPr lang="en-US" sz="2400" b="1" dirty="0">
                <a:solidFill>
                  <a:srgbClr val="0289AE"/>
                </a:solidFill>
                <a:cs typeface="Times New Roman" panose="02020603050405020304" pitchFamily="18" charset="0"/>
              </a:rPr>
              <a:t>Son Mesaj: </a:t>
            </a:r>
          </a:p>
          <a:p>
            <a:pPr algn="ctr"/>
            <a:r>
              <a:rPr lang="en-US" sz="2400" i="1" dirty="0">
                <a:solidFill>
                  <a:srgbClr val="262626"/>
                </a:solidFill>
                <a:cs typeface="Times New Roman" panose="02020603050405020304" pitchFamily="18" charset="0"/>
              </a:rPr>
              <a:t>Yapay Zeka insanlara güç verir.</a:t>
            </a:r>
          </a:p>
          <a:p>
            <a:pPr algn="ctr"/>
            <a:endParaRPr lang="en-US" sz="2400" dirty="0">
              <a:solidFill>
                <a:srgbClr val="262626"/>
              </a:solidFill>
              <a:cs typeface="Times New Roman" panose="02020603050405020304" pitchFamily="18" charset="0"/>
            </a:endParaRPr>
          </a:p>
        </p:txBody>
      </p:sp>
      <p:sp>
        <p:nvSpPr>
          <p:cNvPr id="21" name="Rounded Rectangle 20">
            <a:extLst>
              <a:ext uri="{FF2B5EF4-FFF2-40B4-BE49-F238E27FC236}">
                <a16:creationId xmlns:a16="http://schemas.microsoft.com/office/drawing/2014/main" id="{0F3D53D0-DAF8-941B-0D73-B1E2E49AE0FA}"/>
              </a:ext>
            </a:extLst>
          </p:cNvPr>
          <p:cNvSpPr/>
          <p:nvPr/>
        </p:nvSpPr>
        <p:spPr>
          <a:xfrm>
            <a:off x="715852" y="4693200"/>
            <a:ext cx="3991303" cy="120033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79903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pic>
        <p:nvPicPr>
          <p:cNvPr id="25" name="Graphic 24">
            <a:extLst>
              <a:ext uri="{FF2B5EF4-FFF2-40B4-BE49-F238E27FC236}">
                <a16:creationId xmlns:a16="http://schemas.microsoft.com/office/drawing/2014/main" id="{BDF20435-E18A-8E1C-0018-F11A26BB9FCB}"/>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18190" y="173814"/>
            <a:ext cx="3447623" cy="3099995"/>
          </a:xfrm>
          <a:prstGeom prst="rect">
            <a:avLst/>
          </a:prstGeom>
        </p:spPr>
      </p:pic>
      <p:sp>
        <p:nvSpPr>
          <p:cNvPr id="39" name="Google Shape;252;p20">
            <a:extLst>
              <a:ext uri="{FF2B5EF4-FFF2-40B4-BE49-F238E27FC236}">
                <a16:creationId xmlns:a16="http://schemas.microsoft.com/office/drawing/2014/main" id="{5DF08BDE-7A56-14DA-A4DF-B874B22F9F3B}"/>
              </a:ext>
            </a:extLst>
          </p:cNvPr>
          <p:cNvSpPr/>
          <p:nvPr/>
        </p:nvSpPr>
        <p:spPr>
          <a:xfrm>
            <a:off x="385835" y="2396390"/>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5020107"/>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301778B9-4518-EEBF-6B16-249476485509}"/>
              </a:ext>
            </a:extLst>
          </p:cNvPr>
          <p:cNvSpPr/>
          <p:nvPr/>
        </p:nvSpPr>
        <p:spPr>
          <a:xfrm>
            <a:off x="1337157" y="2099442"/>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5;p20">
            <a:extLst>
              <a:ext uri="{FF2B5EF4-FFF2-40B4-BE49-F238E27FC236}">
                <a16:creationId xmlns:a16="http://schemas.microsoft.com/office/drawing/2014/main" id="{022BFCDA-3BC8-4A8D-8465-525C475FA27F}"/>
              </a:ext>
            </a:extLst>
          </p:cNvPr>
          <p:cNvSpPr/>
          <p:nvPr/>
        </p:nvSpPr>
        <p:spPr>
          <a:xfrm>
            <a:off x="1264352" y="2025793"/>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966864" y="3527389"/>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405162"/>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14954800-1DA3-87A1-D812-8E1A9AA40DA3}"/>
              </a:ext>
            </a:extLst>
          </p:cNvPr>
          <p:cNvSpPr/>
          <p:nvPr/>
        </p:nvSpPr>
        <p:spPr>
          <a:xfrm>
            <a:off x="7918121" y="5696468"/>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9;p20">
            <a:extLst>
              <a:ext uri="{FF2B5EF4-FFF2-40B4-BE49-F238E27FC236}">
                <a16:creationId xmlns:a16="http://schemas.microsoft.com/office/drawing/2014/main" id="{31FD93A8-5579-3BFC-3CCD-EAB8F7DC4626}"/>
              </a:ext>
            </a:extLst>
          </p:cNvPr>
          <p:cNvSpPr/>
          <p:nvPr/>
        </p:nvSpPr>
        <p:spPr>
          <a:xfrm>
            <a:off x="7845316" y="5622688"/>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582322" y="3527389"/>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405162"/>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C52A56AC-ED67-C0D6-9587-0A70F01737C7}"/>
              </a:ext>
            </a:extLst>
          </p:cNvPr>
          <p:cNvSpPr/>
          <p:nvPr/>
        </p:nvSpPr>
        <p:spPr>
          <a:xfrm>
            <a:off x="3533720" y="5696468"/>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622688"/>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CD427EB2-0B17-951B-1820-2739ED0C2270}"/>
              </a:ext>
            </a:extLst>
          </p:cNvPr>
          <p:cNvSpPr/>
          <p:nvPr/>
        </p:nvSpPr>
        <p:spPr>
          <a:xfrm>
            <a:off x="9172352" y="2396390"/>
            <a:ext cx="2633813" cy="2623718"/>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D60E6D8F-1E6F-B671-B3B9-756D862DBC3A}"/>
              </a:ext>
            </a:extLst>
          </p:cNvPr>
          <p:cNvSpPr/>
          <p:nvPr/>
        </p:nvSpPr>
        <p:spPr>
          <a:xfrm>
            <a:off x="10949833" y="4738392"/>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2BB0370A-721E-71C2-782C-C7BB63DDB6AD}"/>
              </a:ext>
            </a:extLst>
          </p:cNvPr>
          <p:cNvSpPr/>
          <p:nvPr/>
        </p:nvSpPr>
        <p:spPr>
          <a:xfrm>
            <a:off x="10123687" y="2099442"/>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67;p20">
            <a:extLst>
              <a:ext uri="{FF2B5EF4-FFF2-40B4-BE49-F238E27FC236}">
                <a16:creationId xmlns:a16="http://schemas.microsoft.com/office/drawing/2014/main" id="{A0DB2CA0-962D-0915-7C79-822ED55686FD}"/>
              </a:ext>
            </a:extLst>
          </p:cNvPr>
          <p:cNvSpPr/>
          <p:nvPr/>
        </p:nvSpPr>
        <p:spPr>
          <a:xfrm>
            <a:off x="10050881" y="2025793"/>
            <a:ext cx="876752" cy="889149"/>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3CC61223-3BB9-FC1F-C5EB-60D33B6905D8}"/>
              </a:ext>
            </a:extLst>
          </p:cNvPr>
          <p:cNvSpPr/>
          <p:nvPr/>
        </p:nvSpPr>
        <p:spPr>
          <a:xfrm>
            <a:off x="4774591" y="2396390"/>
            <a:ext cx="2753201" cy="262371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738392"/>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F52E3232-DF90-EEDF-5D83-91F293A94BF9}"/>
              </a:ext>
            </a:extLst>
          </p:cNvPr>
          <p:cNvSpPr/>
          <p:nvPr/>
        </p:nvSpPr>
        <p:spPr>
          <a:xfrm>
            <a:off x="5725914" y="2099442"/>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71;p20">
            <a:extLst>
              <a:ext uri="{FF2B5EF4-FFF2-40B4-BE49-F238E27FC236}">
                <a16:creationId xmlns:a16="http://schemas.microsoft.com/office/drawing/2014/main" id="{29D2A05A-E52A-7F4A-D03B-FAA91B942E6D}"/>
              </a:ext>
            </a:extLst>
          </p:cNvPr>
          <p:cNvSpPr/>
          <p:nvPr/>
        </p:nvSpPr>
        <p:spPr>
          <a:xfrm>
            <a:off x="5653046" y="2025793"/>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658AA4CD-3B94-0491-DF6D-D9BD2B8941E2}"/>
              </a:ext>
            </a:extLst>
          </p:cNvPr>
          <p:cNvSpPr txBox="1"/>
          <p:nvPr/>
        </p:nvSpPr>
        <p:spPr>
          <a:xfrm>
            <a:off x="711908" y="3021791"/>
            <a:ext cx="2025322" cy="1359346"/>
          </a:xfrm>
          <a:prstGeom prst="rect">
            <a:avLst/>
          </a:prstGeom>
          <a:noFill/>
        </p:spPr>
        <p:txBody>
          <a:bodyPr wrap="square">
            <a:spAutoFit/>
          </a:bodyPr>
          <a:lstStyle/>
          <a:p>
            <a:pPr>
              <a:lnSpc>
                <a:spcPts val="2340"/>
              </a:lnSpc>
            </a:pPr>
            <a:r>
              <a:rPr lang="en-US" sz="2200" b="1" dirty="0">
                <a:solidFill>
                  <a:srgbClr val="0289AE"/>
                </a:solidFill>
                <a:cs typeface="Times New Roman" panose="02020603050405020304" pitchFamily="18" charset="0"/>
              </a:rPr>
              <a:t>Yapay Zekayı Anlamak</a:t>
            </a:r>
            <a:r>
              <a:rPr lang="en-US" sz="2200" dirty="0">
                <a:solidFill>
                  <a:srgbClr val="0289AE"/>
                </a:solidFill>
                <a:cs typeface="Times New Roman" panose="02020603050405020304" pitchFamily="18" charset="0"/>
              </a:rPr>
              <a:t> </a:t>
            </a:r>
          </a:p>
          <a:p>
            <a:endParaRPr lang="en-US" sz="800" dirty="0">
              <a:solidFill>
                <a:srgbClr val="0289AE"/>
              </a:solidFill>
              <a:cs typeface="Times New Roman" panose="02020603050405020304" pitchFamily="18" charset="0"/>
            </a:endParaRPr>
          </a:p>
          <a:p>
            <a:r>
              <a:rPr lang="en-US" dirty="0">
                <a:solidFill>
                  <a:srgbClr val="262626"/>
                </a:solidFill>
                <a:cs typeface="Times New Roman" panose="02020603050405020304" pitchFamily="18" charset="0"/>
              </a:rPr>
              <a:t>KOBİ'ler için Temeller</a:t>
            </a:r>
          </a:p>
        </p:txBody>
      </p:sp>
      <p:sp>
        <p:nvSpPr>
          <p:cNvPr id="4" name="TextBox 28">
            <a:extLst>
              <a:ext uri="{FF2B5EF4-FFF2-40B4-BE49-F238E27FC236}">
                <a16:creationId xmlns:a16="http://schemas.microsoft.com/office/drawing/2014/main" id="{B90BC66F-E151-7692-62EF-3C8565015CCE}"/>
              </a:ext>
            </a:extLst>
          </p:cNvPr>
          <p:cNvSpPr txBox="1"/>
          <p:nvPr/>
        </p:nvSpPr>
        <p:spPr>
          <a:xfrm>
            <a:off x="2876667" y="3961108"/>
            <a:ext cx="2154471" cy="1374865"/>
          </a:xfrm>
          <a:prstGeom prst="rect">
            <a:avLst/>
          </a:prstGeom>
          <a:noFill/>
        </p:spPr>
        <p:txBody>
          <a:bodyPr wrap="square">
            <a:spAutoFit/>
          </a:bodyPr>
          <a:lstStyle/>
          <a:p>
            <a:pPr>
              <a:lnSpc>
                <a:spcPts val="2340"/>
              </a:lnSpc>
            </a:pPr>
            <a:r>
              <a:rPr lang="en-US" sz="2200" b="1" dirty="0">
                <a:solidFill>
                  <a:srgbClr val="06677F"/>
                </a:solidFill>
                <a:cs typeface="Times New Roman" panose="02020603050405020304" pitchFamily="18" charset="0"/>
              </a:rPr>
              <a:t>Operasyonların Otomasyonu</a:t>
            </a:r>
            <a:r>
              <a:rPr lang="en-US" sz="2200" dirty="0">
                <a:solidFill>
                  <a:srgbClr val="06677F"/>
                </a:solidFill>
                <a:cs typeface="Times New Roman" panose="02020603050405020304" pitchFamily="18" charset="0"/>
              </a:rPr>
              <a:t>  </a:t>
            </a:r>
          </a:p>
          <a:p>
            <a:endParaRPr lang="en-US" sz="800" dirty="0">
              <a:solidFill>
                <a:srgbClr val="262626"/>
              </a:solidFill>
              <a:cs typeface="Times New Roman" panose="02020603050405020304" pitchFamily="18" charset="0"/>
            </a:endParaRPr>
          </a:p>
          <a:p>
            <a:r>
              <a:rPr lang="en-US" dirty="0">
                <a:solidFill>
                  <a:srgbClr val="262626"/>
                </a:solidFill>
                <a:cs typeface="Times New Roman" panose="02020603050405020304" pitchFamily="18" charset="0"/>
              </a:rPr>
              <a:t>Verimlilik ve sürdürülebilirlik</a:t>
            </a:r>
          </a:p>
        </p:txBody>
      </p:sp>
      <p:sp>
        <p:nvSpPr>
          <p:cNvPr id="5" name="TextBox 28">
            <a:extLst>
              <a:ext uri="{FF2B5EF4-FFF2-40B4-BE49-F238E27FC236}">
                <a16:creationId xmlns:a16="http://schemas.microsoft.com/office/drawing/2014/main" id="{0BD9F67F-7940-1F2A-DFDD-A7B001F2B4E7}"/>
              </a:ext>
            </a:extLst>
          </p:cNvPr>
          <p:cNvSpPr txBox="1"/>
          <p:nvPr/>
        </p:nvSpPr>
        <p:spPr>
          <a:xfrm>
            <a:off x="5031139" y="3021791"/>
            <a:ext cx="2411711" cy="1636345"/>
          </a:xfrm>
          <a:prstGeom prst="rect">
            <a:avLst/>
          </a:prstGeom>
          <a:noFill/>
        </p:spPr>
        <p:txBody>
          <a:bodyPr wrap="square">
            <a:spAutoFit/>
          </a:bodyPr>
          <a:lstStyle/>
          <a:p>
            <a:pPr>
              <a:lnSpc>
                <a:spcPts val="2340"/>
              </a:lnSpc>
            </a:pPr>
            <a:r>
              <a:rPr lang="tr-TR" sz="2200" b="1" noProof="1">
                <a:solidFill>
                  <a:srgbClr val="62A844"/>
                </a:solidFill>
                <a:cs typeface="Times New Roman" panose="02020603050405020304" pitchFamily="18" charset="0"/>
              </a:rPr>
              <a:t>Misafir Deneyimini Geliştirme</a:t>
            </a:r>
            <a:r>
              <a:rPr lang="tr-TR" sz="2200" noProof="1">
                <a:solidFill>
                  <a:srgbClr val="62A844"/>
                </a:solidFill>
                <a:cs typeface="Times New Roman" panose="02020603050405020304" pitchFamily="18" charset="0"/>
              </a:rPr>
              <a:t> </a:t>
            </a:r>
          </a:p>
          <a:p>
            <a:endParaRPr lang="tr-TR" sz="800" noProof="1">
              <a:solidFill>
                <a:srgbClr val="62A844"/>
              </a:solidFill>
              <a:cs typeface="Times New Roman" panose="02020603050405020304" pitchFamily="18" charset="0"/>
            </a:endParaRPr>
          </a:p>
          <a:p>
            <a:r>
              <a:rPr lang="tr-TR" noProof="1">
                <a:solidFill>
                  <a:srgbClr val="262626"/>
                </a:solidFill>
                <a:cs typeface="Times New Roman" panose="02020603050405020304" pitchFamily="18" charset="0"/>
              </a:rPr>
              <a:t>Kişiselleştirme </a:t>
            </a:r>
          </a:p>
          <a:p>
            <a:r>
              <a:rPr lang="tr-TR" noProof="1">
                <a:solidFill>
                  <a:srgbClr val="262626"/>
                </a:solidFill>
                <a:cs typeface="Times New Roman" panose="02020603050405020304" pitchFamily="18" charset="0"/>
              </a:rPr>
              <a:t>insan </a:t>
            </a:r>
          </a:p>
          <a:p>
            <a:r>
              <a:rPr lang="tr-TR" noProof="1">
                <a:solidFill>
                  <a:srgbClr val="262626"/>
                </a:solidFill>
                <a:cs typeface="Times New Roman" panose="02020603050405020304" pitchFamily="18" charset="0"/>
              </a:rPr>
              <a:t>gözetim</a:t>
            </a:r>
          </a:p>
        </p:txBody>
      </p:sp>
      <p:sp>
        <p:nvSpPr>
          <p:cNvPr id="6" name="TextBox 28">
            <a:extLst>
              <a:ext uri="{FF2B5EF4-FFF2-40B4-BE49-F238E27FC236}">
                <a16:creationId xmlns:a16="http://schemas.microsoft.com/office/drawing/2014/main" id="{B5AAB799-16EA-8306-1F4D-B497704B295A}"/>
              </a:ext>
            </a:extLst>
          </p:cNvPr>
          <p:cNvSpPr txBox="1"/>
          <p:nvPr/>
        </p:nvSpPr>
        <p:spPr>
          <a:xfrm>
            <a:off x="9428774" y="3021791"/>
            <a:ext cx="2327530" cy="1082348"/>
          </a:xfrm>
          <a:prstGeom prst="rect">
            <a:avLst/>
          </a:prstGeom>
          <a:noFill/>
        </p:spPr>
        <p:txBody>
          <a:bodyPr wrap="square">
            <a:spAutoFit/>
          </a:bodyPr>
          <a:lstStyle/>
          <a:p>
            <a:pPr>
              <a:lnSpc>
                <a:spcPts val="2340"/>
              </a:lnSpc>
            </a:pPr>
            <a:r>
              <a:rPr lang="en-US" sz="2200" b="1" dirty="0">
                <a:solidFill>
                  <a:srgbClr val="EABB22"/>
                </a:solidFill>
                <a:cs typeface="Times New Roman" panose="02020603050405020304" pitchFamily="18" charset="0"/>
              </a:rPr>
              <a:t>Vaka Çalışmaları </a:t>
            </a:r>
          </a:p>
          <a:p>
            <a:pPr>
              <a:lnSpc>
                <a:spcPts val="2340"/>
              </a:lnSpc>
            </a:pPr>
            <a:r>
              <a:rPr lang="en-US" sz="2200" b="1" dirty="0">
                <a:solidFill>
                  <a:srgbClr val="EABB22"/>
                </a:solidFill>
                <a:cs typeface="Times New Roman" panose="02020603050405020304" pitchFamily="18" charset="0"/>
              </a:rPr>
              <a:t>ve Planlama</a:t>
            </a:r>
            <a:r>
              <a:rPr lang="en-US" sz="2200" dirty="0">
                <a:solidFill>
                  <a:srgbClr val="EABB22"/>
                </a:solidFill>
                <a:cs typeface="Times New Roman" panose="02020603050405020304" pitchFamily="18" charset="0"/>
              </a:rPr>
              <a:t> </a:t>
            </a:r>
          </a:p>
          <a:p>
            <a:endParaRPr lang="en-US" sz="800" dirty="0">
              <a:solidFill>
                <a:srgbClr val="EABB22"/>
              </a:solidFill>
              <a:cs typeface="Times New Roman" panose="02020603050405020304" pitchFamily="18" charset="0"/>
            </a:endParaRPr>
          </a:p>
          <a:p>
            <a:r>
              <a:rPr lang="en-US" dirty="0">
                <a:solidFill>
                  <a:srgbClr val="262626"/>
                </a:solidFill>
                <a:cs typeface="Times New Roman" panose="02020603050405020304" pitchFamily="18" charset="0"/>
              </a:rPr>
              <a:t>Eylem </a:t>
            </a:r>
            <a:r>
              <a:rPr lang="en-US" dirty="0" err="1">
                <a:solidFill>
                  <a:srgbClr val="262626"/>
                </a:solidFill>
                <a:cs typeface="Times New Roman" panose="02020603050405020304" pitchFamily="18" charset="0"/>
              </a:rPr>
              <a:t>planı</a:t>
            </a:r>
            <a:r>
              <a:rPr lang="en-US" dirty="0">
                <a:solidFill>
                  <a:srgbClr val="262626"/>
                </a:solidFill>
                <a:cs typeface="Times New Roman" panose="02020603050405020304" pitchFamily="18" charset="0"/>
              </a:rPr>
              <a:t> </a:t>
            </a:r>
          </a:p>
        </p:txBody>
      </p:sp>
      <p:sp>
        <p:nvSpPr>
          <p:cNvPr id="7" name="TextBox 28">
            <a:extLst>
              <a:ext uri="{FF2B5EF4-FFF2-40B4-BE49-F238E27FC236}">
                <a16:creationId xmlns:a16="http://schemas.microsoft.com/office/drawing/2014/main" id="{EF9066F7-E0F2-B895-9D6D-B94B18A8DFAE}"/>
              </a:ext>
            </a:extLst>
          </p:cNvPr>
          <p:cNvSpPr txBox="1"/>
          <p:nvPr/>
        </p:nvSpPr>
        <p:spPr>
          <a:xfrm>
            <a:off x="7247465" y="3961109"/>
            <a:ext cx="1924887" cy="1636345"/>
          </a:xfrm>
          <a:prstGeom prst="rect">
            <a:avLst/>
          </a:prstGeom>
          <a:noFill/>
        </p:spPr>
        <p:txBody>
          <a:bodyPr wrap="square">
            <a:spAutoFit/>
          </a:bodyPr>
          <a:lstStyle/>
          <a:p>
            <a:pPr>
              <a:lnSpc>
                <a:spcPts val="2340"/>
              </a:lnSpc>
            </a:pPr>
            <a:r>
              <a:rPr lang="en-US" sz="2200" b="1" dirty="0">
                <a:solidFill>
                  <a:srgbClr val="3D8241"/>
                </a:solidFill>
                <a:cs typeface="Times New Roman" panose="02020603050405020304" pitchFamily="18" charset="0"/>
              </a:rPr>
              <a:t>Etik ve Sorumluluk</a:t>
            </a:r>
            <a:r>
              <a:rPr lang="en-US" sz="2200" dirty="0">
                <a:solidFill>
                  <a:srgbClr val="3D8241"/>
                </a:solidFill>
                <a:cs typeface="Times New Roman" panose="02020603050405020304" pitchFamily="18" charset="0"/>
              </a:rPr>
              <a:t> </a:t>
            </a:r>
          </a:p>
          <a:p>
            <a:endParaRPr lang="en-US" sz="800" dirty="0">
              <a:solidFill>
                <a:srgbClr val="3D8241"/>
              </a:solidFill>
              <a:cs typeface="Times New Roman" panose="02020603050405020304" pitchFamily="18" charset="0"/>
            </a:endParaRPr>
          </a:p>
          <a:p>
            <a:r>
              <a:rPr lang="en-US" dirty="0">
                <a:solidFill>
                  <a:srgbClr val="262626"/>
                </a:solidFill>
                <a:cs typeface="Times New Roman" panose="02020603050405020304" pitchFamily="18" charset="0"/>
              </a:rPr>
              <a:t>Adil, şeffaf, personel odaklı uygulama</a:t>
            </a:r>
          </a:p>
        </p:txBody>
      </p:sp>
      <p:sp>
        <p:nvSpPr>
          <p:cNvPr id="10" name="TextBox 26">
            <a:extLst>
              <a:ext uri="{FF2B5EF4-FFF2-40B4-BE49-F238E27FC236}">
                <a16:creationId xmlns:a16="http://schemas.microsoft.com/office/drawing/2014/main" id="{C1DFC7A0-86BD-7B9B-E155-B21FE570CCD0}"/>
              </a:ext>
            </a:extLst>
          </p:cNvPr>
          <p:cNvSpPr txBox="1"/>
          <p:nvPr/>
        </p:nvSpPr>
        <p:spPr bwMode="auto">
          <a:xfrm>
            <a:off x="10123687"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75406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74455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046C1EC5-956F-089F-47EB-643C81C0B287}"/>
              </a:ext>
            </a:extLst>
          </p:cNvPr>
          <p:cNvSpPr txBox="1">
            <a:spLocks/>
          </p:cNvSpPr>
          <p:nvPr/>
        </p:nvSpPr>
        <p:spPr>
          <a:xfrm>
            <a:off x="552410" y="113585"/>
            <a:ext cx="59626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Modül Yolculuğu:</a:t>
            </a:r>
          </a:p>
        </p:txBody>
      </p:sp>
      <p:cxnSp>
        <p:nvCxnSpPr>
          <p:cNvPr id="22" name="Straight Connector 21">
            <a:extLst>
              <a:ext uri="{FF2B5EF4-FFF2-40B4-BE49-F238E27FC236}">
                <a16:creationId xmlns:a16="http://schemas.microsoft.com/office/drawing/2014/main" id="{9065C40E-D776-DF34-8E31-ED2F5168EC37}"/>
              </a:ext>
            </a:extLst>
          </p:cNvPr>
          <p:cNvCxnSpPr>
            <a:cxnSpLocks/>
          </p:cNvCxnSpPr>
          <p:nvPr/>
        </p:nvCxnSpPr>
        <p:spPr>
          <a:xfrm>
            <a:off x="0" y="671304"/>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TextBox 28">
            <a:extLst>
              <a:ext uri="{FF2B5EF4-FFF2-40B4-BE49-F238E27FC236}">
                <a16:creationId xmlns:a16="http://schemas.microsoft.com/office/drawing/2014/main" id="{B960C511-A2A0-63A9-18B0-2D593E6C0810}"/>
              </a:ext>
            </a:extLst>
          </p:cNvPr>
          <p:cNvSpPr txBox="1"/>
          <p:nvPr/>
        </p:nvSpPr>
        <p:spPr>
          <a:xfrm>
            <a:off x="567180" y="1170739"/>
            <a:ext cx="4352062" cy="707886"/>
          </a:xfrm>
          <a:prstGeom prst="rect">
            <a:avLst/>
          </a:prstGeom>
          <a:noFill/>
        </p:spPr>
        <p:txBody>
          <a:bodyPr wrap="square">
            <a:spAutoFit/>
          </a:bodyPr>
          <a:lstStyle/>
          <a:p>
            <a:r>
              <a:rPr lang="en-US" sz="2000" dirty="0">
                <a:solidFill>
                  <a:srgbClr val="262626"/>
                </a:solidFill>
                <a:cs typeface="Times New Roman" panose="02020603050405020304" pitchFamily="18" charset="0"/>
              </a:rPr>
              <a:t>Beş ünite boyunca, </a:t>
            </a:r>
            <a:r>
              <a:rPr lang="en-US" sz="2000" b="1" dirty="0">
                <a:solidFill>
                  <a:srgbClr val="262626"/>
                </a:solidFill>
                <a:cs typeface="Times New Roman" panose="02020603050405020304" pitchFamily="18" charset="0"/>
              </a:rPr>
              <a:t>temel kavramlardan uygulamalı pratiğe </a:t>
            </a:r>
            <a:r>
              <a:rPr lang="en-US" sz="2000" dirty="0">
                <a:solidFill>
                  <a:srgbClr val="262626"/>
                </a:solidFill>
                <a:cs typeface="Times New Roman" panose="02020603050405020304" pitchFamily="18" charset="0"/>
              </a:rPr>
              <a:t>geçtiniz:</a:t>
            </a:r>
          </a:p>
        </p:txBody>
      </p:sp>
      <p:sp>
        <p:nvSpPr>
          <p:cNvPr id="26" name="Freeform 25">
            <a:extLst>
              <a:ext uri="{FF2B5EF4-FFF2-40B4-BE49-F238E27FC236}">
                <a16:creationId xmlns:a16="http://schemas.microsoft.com/office/drawing/2014/main" id="{C042068C-D4B5-2E2B-9996-5B370AEFED68}"/>
              </a:ext>
            </a:extLst>
          </p:cNvPr>
          <p:cNvSpPr/>
          <p:nvPr/>
        </p:nvSpPr>
        <p:spPr>
          <a:xfrm rot="13845328" flipH="1">
            <a:off x="4924677" y="129714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029454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BBB1-44D4-C818-548B-D9C2F2AFF57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4B0266-178A-8FB5-CECB-D5DA89EFAB6E}"/>
              </a:ext>
            </a:extLst>
          </p:cNvPr>
          <p:cNvSpPr txBox="1">
            <a:spLocks/>
          </p:cNvSpPr>
          <p:nvPr/>
        </p:nvSpPr>
        <p:spPr>
          <a:xfrm>
            <a:off x="125234" y="147210"/>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İzlemeye Devam: Yapay Zeka ve Gıda İsrafının Önlenmesi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5DD01A2-F784-2288-69C9-C43BB74B4B6F}"/>
              </a:ext>
            </a:extLst>
          </p:cNvPr>
          <p:cNvCxnSpPr>
            <a:cxnSpLocks/>
          </p:cNvCxnSpPr>
          <p:nvPr/>
        </p:nvCxnSpPr>
        <p:spPr>
          <a:xfrm>
            <a:off x="0" y="124379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A8B897-D368-0D37-16EC-E5A7FE4C565C}"/>
              </a:ext>
            </a:extLst>
          </p:cNvPr>
          <p:cNvSpPr/>
          <p:nvPr/>
        </p:nvSpPr>
        <p:spPr>
          <a:xfrm flipH="1">
            <a:off x="227236" y="1359686"/>
            <a:ext cx="6050118" cy="5478423"/>
          </a:xfrm>
          <a:prstGeom prst="rect">
            <a:avLst/>
          </a:prstGeom>
        </p:spPr>
        <p:txBody>
          <a:bodyPr wrap="square">
            <a:spAutoFit/>
          </a:bodyPr>
          <a:lstStyle/>
          <a:p>
            <a:pPr lvl="0">
              <a:lnSpc>
                <a:spcPts val="1960"/>
              </a:lnSpc>
              <a:defRPr/>
            </a:pPr>
            <a:r>
              <a:rPr lang="en-US" i="1" kern="0" dirty="0">
                <a:solidFill>
                  <a:srgbClr val="000000"/>
                </a:solidFill>
                <a:cs typeface="Times New Roman" panose="02020603050405020304" pitchFamily="18" charset="0"/>
              </a:rPr>
              <a:t>Konaklama sektöründe yapay zekanın gerçek hayattaki uygulamaları hakkında daha fazla bilgi edinmek için kısa vaka çalışmasını izleyin: </a:t>
            </a:r>
          </a:p>
          <a:p>
            <a:pPr lvl="0">
              <a:lnSpc>
                <a:spcPts val="1960"/>
              </a:lnSpc>
              <a:defRPr/>
            </a:pPr>
            <a:r>
              <a:rPr lang="en-US" b="1" i="1" kern="0" dirty="0">
                <a:solidFill>
                  <a:srgbClr val="000000"/>
                </a:solidFill>
                <a:cs typeface="Times New Roman" panose="02020603050405020304" pitchFamily="18" charset="0"/>
              </a:rPr>
              <a:t>Accor France: Gıda İsrafıyla Mücadelede Öncü*</a:t>
            </a:r>
            <a:br>
              <a:rPr lang="en-US" b="1" i="1" kern="0" dirty="0">
                <a:solidFill>
                  <a:srgbClr val="000000"/>
                </a:solidFill>
                <a:cs typeface="Times New Roman" panose="02020603050405020304" pitchFamily="18" charset="0"/>
              </a:rPr>
            </a:br>
            <a:br>
              <a:rPr lang="en-US" b="1" i="1" kern="0" dirty="0">
                <a:solidFill>
                  <a:srgbClr val="000000"/>
                </a:solidFill>
                <a:cs typeface="Times New Roman" panose="02020603050405020304" pitchFamily="18" charset="0"/>
              </a:rPr>
            </a:br>
            <a:r>
              <a:rPr lang="en-US" b="1" i="1" kern="0" dirty="0">
                <a:solidFill>
                  <a:srgbClr val="000000"/>
                </a:solidFill>
                <a:cs typeface="Times New Roman" panose="02020603050405020304" pitchFamily="18" charset="0"/>
              </a:rPr>
              <a:t>Erişim adresi: </a:t>
            </a:r>
            <a:r>
              <a:rPr lang="en-US" i="1" u="sng" dirty="0" err="1">
                <a:solidFill>
                  <a:srgbClr val="000000"/>
                </a:solidFill>
                <a:cs typeface="Times New Roman" panose="02020603050405020304" pitchFamily="18" charset="0"/>
              </a:rPr>
              <a:t>https:www.winnowsolution.com</a:t>
            </a:r>
            <a:r>
              <a:rPr lang="en-US" i="1" u="sng" dirty="0">
                <a:solidFill>
                  <a:srgbClr val="000000"/>
                </a:solidFill>
                <a:cs typeface="Times New Roman" panose="02020603050405020304" pitchFamily="18" charset="0"/>
              </a:rPr>
              <a:t>/en/videos</a:t>
            </a:r>
          </a:p>
          <a:p>
            <a:pPr lvl="0">
              <a:lnSpc>
                <a:spcPts val="1960"/>
              </a:lnSpc>
              <a:defRPr/>
            </a:pPr>
            <a:br>
              <a:rPr lang="en-US" kern="0" dirty="0">
                <a:solidFill>
                  <a:srgbClr val="000000"/>
                </a:solidFill>
                <a:cs typeface="Times New Roman" panose="02020603050405020304" pitchFamily="18" charset="0"/>
              </a:rPr>
            </a:br>
            <a:r>
              <a:rPr lang="en-US" kern="0" dirty="0">
                <a:solidFill>
                  <a:srgbClr val="000000"/>
                </a:solidFill>
                <a:cs typeface="Times New Roman" panose="02020603050405020304" pitchFamily="18" charset="0"/>
              </a:rPr>
              <a:t>Bu video, Winnow Solutions tarafından desteklenen AI teknolojisinin, otellerin gıda israfını azaltırken operasyonel verimliliği ve sürdürülebilirliği nasıl artırdığını göstermektedir.</a:t>
            </a:r>
          </a:p>
          <a:p>
            <a:pPr lvl="0">
              <a:lnSpc>
                <a:spcPts val="1960"/>
              </a:lnSpc>
              <a:defRPr/>
            </a:pPr>
            <a:endParaRPr lang="en-US" kern="0" dirty="0">
              <a:solidFill>
                <a:srgbClr val="000000"/>
              </a:solidFill>
              <a:cs typeface="Times New Roman" panose="02020603050405020304" pitchFamily="18" charset="0"/>
            </a:endParaRPr>
          </a:p>
          <a:p>
            <a:pPr lvl="0">
              <a:lnSpc>
                <a:spcPts val="1960"/>
              </a:lnSpc>
              <a:defRPr/>
            </a:pPr>
            <a:r>
              <a:rPr lang="en-US" sz="2000" b="1" kern="0" dirty="0">
                <a:solidFill>
                  <a:srgbClr val="0289AE"/>
                </a:solidFill>
                <a:cs typeface="Times New Roman" panose="02020603050405020304" pitchFamily="18" charset="0"/>
              </a:rPr>
              <a:t>Göreviniz:</a:t>
            </a:r>
            <a:br>
              <a:rPr lang="en-US" kern="0" dirty="0">
                <a:solidFill>
                  <a:srgbClr val="000000"/>
                </a:solidFill>
                <a:cs typeface="Times New Roman" panose="02020603050405020304" pitchFamily="18" charset="0"/>
              </a:rPr>
            </a:br>
            <a:r>
              <a:rPr lang="en-US" kern="0" dirty="0">
                <a:solidFill>
                  <a:srgbClr val="000000"/>
                </a:solidFill>
                <a:cs typeface="Times New Roman" panose="02020603050405020304" pitchFamily="18" charset="0"/>
              </a:rPr>
              <a:t>Videoya dayanarak kısa bir etki analizi (150–200 kelime) yazın. Cevabınızı hazırlarken aşağıdaki soruları kılavuz olarak kullanın:</a:t>
            </a:r>
          </a:p>
          <a:p>
            <a:pPr marL="285750" lvl="0" indent="-285750">
              <a:lnSpc>
                <a:spcPts val="1960"/>
              </a:lnSpc>
              <a:buClr>
                <a:srgbClr val="62A844"/>
              </a:buClr>
              <a:buFont typeface="Arial" panose="020B0604020202020204" pitchFamily="34" charset="0"/>
              <a:buChar char="•"/>
              <a:defRPr/>
            </a:pPr>
            <a:r>
              <a:rPr lang="en-US" kern="0" dirty="0">
                <a:solidFill>
                  <a:srgbClr val="000000"/>
                </a:solidFill>
                <a:cs typeface="Times New Roman" panose="02020603050405020304" pitchFamily="18" charset="0"/>
              </a:rPr>
              <a:t>AI hangi operasyonel veya sürdürülebilirlik sorununu çözüyordu?</a:t>
            </a:r>
          </a:p>
          <a:p>
            <a:pPr marL="285750" lvl="0" indent="-285750">
              <a:lnSpc>
                <a:spcPts val="1960"/>
              </a:lnSpc>
              <a:buClr>
                <a:srgbClr val="62A844"/>
              </a:buClr>
              <a:buFont typeface="Arial" panose="020B0604020202020204" pitchFamily="34" charset="0"/>
              <a:buChar char="•"/>
              <a:defRPr/>
            </a:pPr>
            <a:r>
              <a:rPr lang="en-US" kern="0" dirty="0">
                <a:solidFill>
                  <a:srgbClr val="000000"/>
                </a:solidFill>
                <a:cs typeface="Times New Roman" panose="02020603050405020304" pitchFamily="18" charset="0"/>
              </a:rPr>
              <a:t>Personel, tasarım, eğitim veya günlük kullanım süreçlerine nasıl dahil edildi?</a:t>
            </a:r>
          </a:p>
          <a:p>
            <a:pPr marL="285750" lvl="0" indent="-285750">
              <a:lnSpc>
                <a:spcPts val="1960"/>
              </a:lnSpc>
              <a:buClr>
                <a:srgbClr val="62A844"/>
              </a:buClr>
              <a:buFont typeface="Arial" panose="020B0604020202020204" pitchFamily="34" charset="0"/>
              <a:buChar char="•"/>
              <a:defRPr/>
            </a:pPr>
            <a:r>
              <a:rPr lang="en-US" kern="0" dirty="0">
                <a:solidFill>
                  <a:srgbClr val="000000"/>
                </a:solidFill>
                <a:cs typeface="Times New Roman" panose="02020603050405020304" pitchFamily="18" charset="0"/>
              </a:rPr>
              <a:t>Finansal, çevresel veya kültürel açıdan hangi ölçülebilir sonuçlar elde edildi?</a:t>
            </a:r>
          </a:p>
          <a:p>
            <a:pPr lvl="0">
              <a:lnSpc>
                <a:spcPts val="1960"/>
              </a:lnSpc>
              <a:defRPr/>
            </a:pPr>
            <a:endParaRPr lang="en-US" kern="0" dirty="0">
              <a:solidFill>
                <a:srgbClr val="000000"/>
              </a:solidFill>
              <a:cs typeface="Times New Roman" panose="02020603050405020304" pitchFamily="18" charset="0"/>
            </a:endParaRPr>
          </a:p>
        </p:txBody>
      </p:sp>
      <p:pic>
        <p:nvPicPr>
          <p:cNvPr id="15" name="Picture 14">
            <a:extLst>
              <a:ext uri="{FF2B5EF4-FFF2-40B4-BE49-F238E27FC236}">
                <a16:creationId xmlns:a16="http://schemas.microsoft.com/office/drawing/2014/main" id="{23967FC9-301E-892F-BDB6-831BCC7378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60431" y="263354"/>
            <a:ext cx="6347083" cy="4885527"/>
          </a:xfrm>
          <a:prstGeom prst="rect">
            <a:avLst/>
          </a:prstGeom>
        </p:spPr>
      </p:pic>
      <p:pic>
        <p:nvPicPr>
          <p:cNvPr id="5" name="Picture Placeholder 6">
            <a:extLst>
              <a:ext uri="{FF2B5EF4-FFF2-40B4-BE49-F238E27FC236}">
                <a16:creationId xmlns:a16="http://schemas.microsoft.com/office/drawing/2014/main" id="{2632D129-7E10-6621-D493-46CE3860BFA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9" r="23540" b="42838"/>
          <a:stretch>
            <a:fillRect/>
          </a:stretch>
        </p:blipFill>
        <p:spPr>
          <a:xfrm>
            <a:off x="7375129" y="703928"/>
            <a:ext cx="4832386" cy="3666946"/>
          </a:xfrm>
          <a:prstGeom prst="rect">
            <a:avLst/>
          </a:prstGeom>
        </p:spPr>
      </p:pic>
      <p:sp>
        <p:nvSpPr>
          <p:cNvPr id="6" name="Rounded Rectangle 5">
            <a:extLst>
              <a:ext uri="{FF2B5EF4-FFF2-40B4-BE49-F238E27FC236}">
                <a16:creationId xmlns:a16="http://schemas.microsoft.com/office/drawing/2014/main" id="{641BE3BF-8637-EFB9-BC13-2078F68344BA}"/>
              </a:ext>
            </a:extLst>
          </p:cNvPr>
          <p:cNvSpPr/>
          <p:nvPr/>
        </p:nvSpPr>
        <p:spPr>
          <a:xfrm>
            <a:off x="6549973" y="5885782"/>
            <a:ext cx="4707836" cy="43763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0B295CE4-C175-4B52-15E6-E303D6126C2D}"/>
              </a:ext>
            </a:extLst>
          </p:cNvPr>
          <p:cNvSpPr txBox="1"/>
          <p:nvPr/>
        </p:nvSpPr>
        <p:spPr>
          <a:xfrm>
            <a:off x="6763059" y="597894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a:extLst>
              <a:ext uri="{FF2B5EF4-FFF2-40B4-BE49-F238E27FC236}">
                <a16:creationId xmlns:a16="http://schemas.microsoft.com/office/drawing/2014/main" id="{E5D460F5-283C-87DC-0239-A9934ED4582E}"/>
              </a:ext>
            </a:extLst>
          </p:cNvPr>
          <p:cNvSpPr txBox="1"/>
          <p:nvPr/>
        </p:nvSpPr>
        <p:spPr>
          <a:xfrm>
            <a:off x="7519060" y="5978945"/>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9E96B074-7A9F-44B7-CA6E-C1420FEDDB03}"/>
              </a:ext>
            </a:extLst>
          </p:cNvPr>
          <p:cNvSpPr txBox="1"/>
          <p:nvPr/>
        </p:nvSpPr>
        <p:spPr>
          <a:xfrm>
            <a:off x="8113059" y="597894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grpSp>
        <p:nvGrpSpPr>
          <p:cNvPr id="14" name="Group 13">
            <a:extLst>
              <a:ext uri="{FF2B5EF4-FFF2-40B4-BE49-F238E27FC236}">
                <a16:creationId xmlns:a16="http://schemas.microsoft.com/office/drawing/2014/main" id="{8FA1EA1A-4508-5220-D56A-BB138D963A8B}"/>
              </a:ext>
            </a:extLst>
          </p:cNvPr>
          <p:cNvGrpSpPr/>
          <p:nvPr/>
        </p:nvGrpSpPr>
        <p:grpSpPr>
          <a:xfrm rot="21145702">
            <a:off x="9657002" y="4036191"/>
            <a:ext cx="1456095" cy="1406604"/>
            <a:chOff x="7777737" y="4274827"/>
            <a:chExt cx="1456095" cy="1406604"/>
          </a:xfrm>
        </p:grpSpPr>
        <p:sp>
          <p:nvSpPr>
            <p:cNvPr id="16" name="Oval 15">
              <a:extLst>
                <a:ext uri="{FF2B5EF4-FFF2-40B4-BE49-F238E27FC236}">
                  <a16:creationId xmlns:a16="http://schemas.microsoft.com/office/drawing/2014/main" id="{C5BA15B7-8C1B-0D2C-08D4-F28433D03F5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8FA6C2F-035D-A2A3-D9A0-B82401CF449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9949726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92326" y="450862"/>
            <a:ext cx="906231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latin typeface="Calibri" panose="020F0502020204030204" pitchFamily="34" charset="0"/>
                <a:cs typeface="Calibri" panose="020F0502020204030204" pitchFamily="34" charset="0"/>
              </a:rPr>
              <a:t>Örnek olay incelemelerinin tamamını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993132" y="135073"/>
            <a:ext cx="7920000" cy="215444"/>
          </a:xfrm>
          <a:prstGeom prst="rect">
            <a:avLst/>
          </a:prstGeom>
          <a:noFill/>
        </p:spPr>
        <p:txBody>
          <a:bodyPr wrap="square" lIns="0" tIns="0" rIns="0" bIns="0" anchor="t">
            <a:spAutoFit/>
          </a:bodyPr>
          <a:lstStyle/>
          <a:p>
            <a:pPr algn="ctr"/>
            <a:r>
              <a:rPr lang="en-IE" sz="1400" b="1" dirty="0">
                <a:solidFill>
                  <a:schemeClr val="bg1"/>
                </a:solidFill>
              </a:rPr>
              <a:t>C2 M1 · Vaka çalışması paketi</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585275"/>
            <a:ext cx="8337132" cy="553998"/>
          </a:xfrm>
          <a:prstGeom prst="rect">
            <a:avLst/>
          </a:prstGeom>
          <a:noFill/>
        </p:spPr>
        <p:txBody>
          <a:bodyPr wrap="square" lIns="0" tIns="0" rIns="0" bIns="0" anchor="t">
            <a:spAutoFit/>
          </a:bodyPr>
          <a:lstStyle/>
          <a:p>
            <a:r>
              <a:rPr lang="en-IE" b="1" i="1" dirty="0">
                <a:solidFill>
                  <a:srgbClr val="262626"/>
                </a:solidFill>
                <a:latin typeface="Calibri" panose="020F0502020204030204" pitchFamily="34" charset="0"/>
                <a:cs typeface="Calibri" panose="020F0502020204030204" pitchFamily="34" charset="0"/>
              </a:rPr>
              <a:t>Bu modülde yer alan her işletme için tam bir vaka çalışması bulunmaktadır. Aşağıdaki bağlantıları kullanarak her birini açabilirsiniz.</a:t>
            </a:r>
          </a:p>
        </p:txBody>
      </p:sp>
      <p:sp>
        <p:nvSpPr>
          <p:cNvPr id="23" name="Rectangle 22">
            <a:extLst>
              <a:ext uri="{FF2B5EF4-FFF2-40B4-BE49-F238E27FC236}">
                <a16:creationId xmlns:a16="http://schemas.microsoft.com/office/drawing/2014/main" id="{AB04DD39-0E6E-892E-312B-D2BEFBCC45EE}"/>
              </a:ext>
            </a:extLst>
          </p:cNvPr>
          <p:cNvSpPr/>
          <p:nvPr/>
        </p:nvSpPr>
        <p:spPr>
          <a:xfrm>
            <a:off x="520326" y="2500069"/>
            <a:ext cx="5040000" cy="1306968"/>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B8C53569-9ECE-B400-0898-FBCADAA03046}"/>
              </a:ext>
            </a:extLst>
          </p:cNvPr>
          <p:cNvSpPr/>
          <p:nvPr/>
        </p:nvSpPr>
        <p:spPr>
          <a:xfrm>
            <a:off x="525394" y="2440515"/>
            <a:ext cx="144000" cy="130696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C91C2E6D-62A8-3E46-F43A-9A81B3119FF4}"/>
              </a:ext>
            </a:extLst>
          </p:cNvPr>
          <p:cNvSpPr txBox="1"/>
          <p:nvPr/>
        </p:nvSpPr>
        <p:spPr>
          <a:xfrm>
            <a:off x="813394" y="2536941"/>
            <a:ext cx="4980000" cy="246221"/>
          </a:xfrm>
          <a:prstGeom prst="rect">
            <a:avLst/>
          </a:prstGeom>
          <a:noFill/>
        </p:spPr>
        <p:txBody>
          <a:bodyPr wrap="square" lIns="0" tIns="0" rIns="0" bIns="0" anchor="t">
            <a:spAutoFit/>
          </a:bodyPr>
          <a:lstStyle/>
          <a:p>
            <a:r>
              <a:rPr lang="en-IE" sz="1600" b="1" dirty="0" err="1">
                <a:solidFill>
                  <a:srgbClr val="0289AE"/>
                </a:solidFill>
                <a:latin typeface="Calibri" panose="020F0502020204030204" pitchFamily="34" charset="0"/>
                <a:cs typeface="Calibri" panose="020F0502020204030204" pitchFamily="34" charset="0"/>
              </a:rPr>
              <a:t>Bunshin </a:t>
            </a:r>
            <a:r>
              <a:rPr lang="en-IE" sz="1600" b="1" dirty="0">
                <a:solidFill>
                  <a:srgbClr val="0289AE"/>
                </a:solidFill>
                <a:latin typeface="Calibri" panose="020F0502020204030204" pitchFamily="34" charset="0"/>
                <a:cs typeface="Calibri" panose="020F0502020204030204" pitchFamily="34" charset="0"/>
              </a:rPr>
              <a:t>Robot Cafe – </a:t>
            </a:r>
            <a:r>
              <a:rPr lang="en-IE" sz="1600" i="1" dirty="0">
                <a:solidFill>
                  <a:srgbClr val="262626"/>
                </a:solidFill>
                <a:latin typeface="Calibri" panose="020F0502020204030204" pitchFamily="34" charset="0"/>
                <a:cs typeface="Calibri" panose="020F0502020204030204" pitchFamily="34" charset="0"/>
              </a:rPr>
              <a:t>Aarhus, Danimarka </a:t>
            </a:r>
          </a:p>
        </p:txBody>
      </p:sp>
      <p:sp>
        <p:nvSpPr>
          <p:cNvPr id="27" name="TextBox 26">
            <a:extLst>
              <a:ext uri="{FF2B5EF4-FFF2-40B4-BE49-F238E27FC236}">
                <a16:creationId xmlns:a16="http://schemas.microsoft.com/office/drawing/2014/main" id="{BC442D6D-2CFE-40F2-4BC5-32CFAA6E6214}"/>
              </a:ext>
            </a:extLst>
          </p:cNvPr>
          <p:cNvSpPr txBox="1"/>
          <p:nvPr/>
        </p:nvSpPr>
        <p:spPr>
          <a:xfrm>
            <a:off x="813394" y="2893286"/>
            <a:ext cx="4596000" cy="538609"/>
          </a:xfrm>
          <a:prstGeom prst="rect">
            <a:avLst/>
          </a:prstGeom>
          <a:noFill/>
        </p:spPr>
        <p:txBody>
          <a:bodyPr wrap="square" lIns="0" tIns="0" rIns="0" bIns="0" anchor="t">
            <a:spAutoFit/>
          </a:bodyPr>
          <a:lstStyle/>
          <a:p>
            <a:pPr>
              <a:lnSpc>
                <a:spcPts val="1440"/>
              </a:lnSpc>
            </a:pPr>
            <a:r>
              <a:rPr lang="en-IE" sz="1300" dirty="0">
                <a:solidFill>
                  <a:srgbClr val="262626"/>
                </a:solidFill>
                <a:latin typeface="Calibri" panose="020F0502020204030204" pitchFamily="34" charset="0"/>
                <a:cs typeface="Calibri" panose="020F0502020204030204" pitchFamily="34" charset="0"/>
              </a:rPr>
              <a:t>Japonya dışındaki ilk robot kafe — Engelli pilotlar tarafından çalıştırılan </a:t>
            </a:r>
            <a:r>
              <a:rPr lang="en-IE" sz="1300" dirty="0" err="1">
                <a:solidFill>
                  <a:srgbClr val="262626"/>
                </a:solidFill>
                <a:latin typeface="Calibri" panose="020F0502020204030204" pitchFamily="34" charset="0"/>
                <a:cs typeface="Calibri" panose="020F0502020204030204" pitchFamily="34" charset="0"/>
              </a:rPr>
              <a:t>OriHime </a:t>
            </a:r>
            <a:r>
              <a:rPr lang="en-IE" sz="1300" dirty="0">
                <a:solidFill>
                  <a:srgbClr val="262626"/>
                </a:solidFill>
                <a:latin typeface="Calibri" panose="020F0502020204030204" pitchFamily="34" charset="0"/>
                <a:cs typeface="Calibri" panose="020F0502020204030204" pitchFamily="34" charset="0"/>
              </a:rPr>
              <a:t>robotları; tasarımla kapsayıcılık</a:t>
            </a:r>
            <a:r>
              <a:rPr lang="en-IE" sz="1300" b="0" i="0" dirty="0">
                <a:solidFill>
                  <a:srgbClr val="262626"/>
                </a:solidFill>
                <a:latin typeface="Calibri" panose="020F0502020204030204" pitchFamily="34" charset="0"/>
                <a:cs typeface="Calibri" panose="020F0502020204030204" pitchFamily="34" charset="0"/>
              </a:rPr>
              <a:t>.</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64D60FDE-1160-0D56-B01F-9AE19058EBE0}"/>
              </a:ext>
            </a:extLst>
          </p:cNvPr>
          <p:cNvSpPr/>
          <p:nvPr/>
        </p:nvSpPr>
        <p:spPr>
          <a:xfrm>
            <a:off x="813394" y="3372001"/>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9B431BC4-9129-4025-A84B-4F5ADF923585}"/>
              </a:ext>
            </a:extLst>
          </p:cNvPr>
          <p:cNvSpPr txBox="1"/>
          <p:nvPr/>
        </p:nvSpPr>
        <p:spPr>
          <a:xfrm>
            <a:off x="895554" y="3428321"/>
            <a:ext cx="4692000" cy="400110"/>
          </a:xfrm>
          <a:prstGeom prst="rect">
            <a:avLst/>
          </a:prstGeom>
          <a:noFill/>
        </p:spPr>
        <p:txBody>
          <a:bodyPr wrap="square" lIns="0" tIns="0" rIns="0" bIns="0" anchor="t">
            <a:spAutoFit/>
          </a:bodyPr>
          <a:lstStyle/>
          <a:p>
            <a:r>
              <a:rPr lang="en-IE" sz="1300" b="1" dirty="0">
                <a:solidFill>
                  <a:srgbClr val="262626"/>
                </a:solidFill>
              </a:rPr>
              <a:t>Tam vaka çalışmasını indirin  ·  {{CASE_URL_ BUNSHIN}}</a:t>
            </a:r>
          </a:p>
          <a:p>
            <a:endParaRPr lang="en-IE" sz="1300" b="1" dirty="0">
              <a:solidFill>
                <a:srgbClr val="262626"/>
              </a:solidFill>
            </a:endParaRPr>
          </a:p>
        </p:txBody>
      </p:sp>
      <p:sp>
        <p:nvSpPr>
          <p:cNvPr id="51" name="Rectangle 50">
            <a:extLst>
              <a:ext uri="{FF2B5EF4-FFF2-40B4-BE49-F238E27FC236}">
                <a16:creationId xmlns:a16="http://schemas.microsoft.com/office/drawing/2014/main" id="{54307D8C-88A8-1E36-0A5D-19D45F54FAD6}"/>
              </a:ext>
            </a:extLst>
          </p:cNvPr>
          <p:cNvSpPr/>
          <p:nvPr/>
        </p:nvSpPr>
        <p:spPr>
          <a:xfrm>
            <a:off x="520326" y="4176836"/>
            <a:ext cx="5040000" cy="1306968"/>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 name="Rectangle 58">
            <a:extLst>
              <a:ext uri="{FF2B5EF4-FFF2-40B4-BE49-F238E27FC236}">
                <a16:creationId xmlns:a16="http://schemas.microsoft.com/office/drawing/2014/main" id="{0F2DF153-B0AD-1807-F476-665B19C826C6}"/>
              </a:ext>
            </a:extLst>
          </p:cNvPr>
          <p:cNvSpPr/>
          <p:nvPr/>
        </p:nvSpPr>
        <p:spPr>
          <a:xfrm>
            <a:off x="520326" y="4176835"/>
            <a:ext cx="144000" cy="130696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8FE25A88-A2FD-CA21-7C5D-9F06C7E48902}"/>
              </a:ext>
            </a:extLst>
          </p:cNvPr>
          <p:cNvSpPr txBox="1"/>
          <p:nvPr/>
        </p:nvSpPr>
        <p:spPr>
          <a:xfrm>
            <a:off x="808326" y="4273261"/>
            <a:ext cx="4980000" cy="246221"/>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Porto Mare Taverna – </a:t>
            </a:r>
            <a:r>
              <a:rPr lang="en-IE" sz="1600" i="1" dirty="0">
                <a:solidFill>
                  <a:srgbClr val="262626"/>
                </a:solidFill>
                <a:latin typeface="Calibri" panose="020F0502020204030204" pitchFamily="34" charset="0"/>
                <a:cs typeface="Calibri" panose="020F0502020204030204" pitchFamily="34" charset="0"/>
              </a:rPr>
              <a:t> Hırvatistan</a:t>
            </a:r>
          </a:p>
        </p:txBody>
      </p:sp>
      <p:sp>
        <p:nvSpPr>
          <p:cNvPr id="61" name="TextBox 60">
            <a:extLst>
              <a:ext uri="{FF2B5EF4-FFF2-40B4-BE49-F238E27FC236}">
                <a16:creationId xmlns:a16="http://schemas.microsoft.com/office/drawing/2014/main" id="{6B0A66FC-32F1-A59B-EA40-F45F69ABB064}"/>
              </a:ext>
            </a:extLst>
          </p:cNvPr>
          <p:cNvSpPr txBox="1"/>
          <p:nvPr/>
        </p:nvSpPr>
        <p:spPr>
          <a:xfrm>
            <a:off x="808326" y="4629606"/>
            <a:ext cx="4596000" cy="538609"/>
          </a:xfrm>
          <a:prstGeom prst="rect">
            <a:avLst/>
          </a:prstGeom>
          <a:noFill/>
        </p:spPr>
        <p:txBody>
          <a:bodyPr wrap="square" lIns="0" tIns="0" rIns="0" bIns="0" anchor="t">
            <a:spAutoFit/>
          </a:bodyPr>
          <a:lstStyle/>
          <a:p>
            <a:pPr>
              <a:lnSpc>
                <a:spcPts val="1440"/>
              </a:lnSpc>
            </a:pPr>
            <a:r>
              <a:rPr lang="en-IE" sz="1300" dirty="0">
                <a:solidFill>
                  <a:srgbClr val="262626"/>
                </a:solidFill>
                <a:latin typeface="Calibri" panose="020F0502020204030204" pitchFamily="34" charset="0"/>
                <a:cs typeface="Calibri" panose="020F0502020204030204" pitchFamily="34" charset="0"/>
              </a:rPr>
              <a:t>Mevsimlik deniz ürünleri restoranında rezervasyon ve enerji için doğru dijital araçları seçin.</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62" name="Rectangle 61">
            <a:extLst>
              <a:ext uri="{FF2B5EF4-FFF2-40B4-BE49-F238E27FC236}">
                <a16:creationId xmlns:a16="http://schemas.microsoft.com/office/drawing/2014/main" id="{2C9F9A35-A3E1-D04D-53DC-15BA233B0381}"/>
              </a:ext>
            </a:extLst>
          </p:cNvPr>
          <p:cNvSpPr/>
          <p:nvPr/>
        </p:nvSpPr>
        <p:spPr>
          <a:xfrm>
            <a:off x="808326" y="5108321"/>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 name="TextBox 67">
            <a:extLst>
              <a:ext uri="{FF2B5EF4-FFF2-40B4-BE49-F238E27FC236}">
                <a16:creationId xmlns:a16="http://schemas.microsoft.com/office/drawing/2014/main" id="{8A6C0EA4-95C1-AF75-1CD1-6FB6BB80C901}"/>
              </a:ext>
            </a:extLst>
          </p:cNvPr>
          <p:cNvSpPr txBox="1"/>
          <p:nvPr/>
        </p:nvSpPr>
        <p:spPr>
          <a:xfrm>
            <a:off x="890486" y="5164641"/>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 PORTOMARE}}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4206280"/>
          </a:xfrm>
          <a:prstGeom prst="rect">
            <a:avLst/>
          </a:prstGeom>
          <a:noFill/>
        </p:spPr>
        <p:txBody>
          <a:bodyPr wrap="square" rtlCol="0">
            <a:spAutoFit/>
          </a:bodyPr>
          <a:lstStyle/>
          <a:p>
            <a:pPr algn="ctr"/>
            <a:r>
              <a:rPr lang="tr-TR" sz="3600" b="1" noProof="1">
                <a:solidFill>
                  <a:schemeClr val="bg1"/>
                </a:solidFill>
                <a:cs typeface="Times New Roman" panose="02020603050405020304" pitchFamily="18" charset="0"/>
              </a:rPr>
              <a:t>Katıldığınız için teşekkür ederiz </a:t>
            </a:r>
            <a:endParaRPr lang="tr-TR" sz="2200" b="1" noProof="1">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tr-TR" sz="2400" noProof="1">
                <a:solidFill>
                  <a:schemeClr val="bg1"/>
                </a:solidFill>
                <a:cs typeface="Times New Roman" panose="02020603050405020304" pitchFamily="18" charset="0"/>
              </a:rPr>
              <a:t>Bu modülün bilgilerinizi zenginleştirdiğini ve uygulamalarınızı geliştirdiğini umuyoruz.</a:t>
            </a:r>
            <a:br>
              <a:rPr lang="tr-TR" sz="2400" noProof="1">
                <a:solidFill>
                  <a:schemeClr val="bg1"/>
                </a:solidFill>
                <a:cs typeface="Times New Roman" panose="02020603050405020304" pitchFamily="18" charset="0"/>
              </a:rPr>
            </a:br>
            <a:r>
              <a:rPr lang="tr-TR" sz="2400" noProof="1">
                <a:solidFill>
                  <a:schemeClr val="bg1"/>
                </a:solidFill>
                <a:cs typeface="Times New Roman" panose="02020603050405020304" pitchFamily="18" charset="0"/>
              </a:rPr>
              <a:t>Akıllı, sürdürülebilir ve insan odaklı konukseverliğe olan bağlılığınız için teşekkür ederiz.  Bu içgörüleri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2.xml><?xml version="1.0" encoding="utf-8"?>
<ds:datastoreItem xmlns:ds="http://schemas.openxmlformats.org/officeDocument/2006/customXml" ds:itemID="{0D0B75C9-881E-4A87-9E79-230766322F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75A3CB-9CE1-47A4-A161-C5B0DE4BE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2995</TotalTime>
  <Words>6904</Words>
  <Application>Microsoft Office PowerPoint</Application>
  <PresentationFormat>Widescreen</PresentationFormat>
  <Paragraphs>932</Paragraphs>
  <Slides>69</Slides>
  <Notes>61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docId:6CB3BAC79E988640657415E341F9A432</cp:keywords>
  <cp:lastModifiedBy>Oğuzhan Acar</cp:lastModifiedBy>
  <cp:revision>290</cp:revision>
  <dcterms:created xsi:type="dcterms:W3CDTF">2022-05-09T10:29:33Z</dcterms:created>
  <dcterms:modified xsi:type="dcterms:W3CDTF">2026-09-24T14:19:09Z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