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8" r:id="rId4"/>
  </p:sldMasterIdLst>
  <p:notesMasterIdLst>
    <p:notesMasterId r:id="rId66"/>
  </p:notesMasterIdLst>
  <p:handoutMasterIdLst>
    <p:handoutMasterId r:id="rId67"/>
  </p:handoutMasterIdLst>
  <p:sldIdLst>
    <p:sldId id="4453" r:id="rId5"/>
    <p:sldId id="4449" r:id="rId6"/>
    <p:sldId id="4632" r:id="rId7"/>
    <p:sldId id="4454" r:id="rId8"/>
    <p:sldId id="4549" r:id="rId9"/>
    <p:sldId id="4550" r:id="rId10"/>
    <p:sldId id="4583" r:id="rId11"/>
    <p:sldId id="4322" r:id="rId12"/>
    <p:sldId id="4351" r:id="rId13"/>
    <p:sldId id="4633" r:id="rId14"/>
    <p:sldId id="4352" r:id="rId15"/>
    <p:sldId id="4409" r:id="rId16"/>
    <p:sldId id="4368" r:id="rId17"/>
    <p:sldId id="4370" r:id="rId18"/>
    <p:sldId id="4353" r:id="rId19"/>
    <p:sldId id="4634" r:id="rId20"/>
    <p:sldId id="4358" r:id="rId21"/>
    <p:sldId id="4359" r:id="rId22"/>
    <p:sldId id="4365" r:id="rId23"/>
    <p:sldId id="4367" r:id="rId24"/>
    <p:sldId id="4366" r:id="rId25"/>
    <p:sldId id="4584" r:id="rId26"/>
    <p:sldId id="4561" r:id="rId27"/>
    <p:sldId id="4557" r:id="rId28"/>
    <p:sldId id="4363" r:id="rId29"/>
    <p:sldId id="4372" r:id="rId30"/>
    <p:sldId id="4373" r:id="rId31"/>
    <p:sldId id="4374" r:id="rId32"/>
    <p:sldId id="4585" r:id="rId33"/>
    <p:sldId id="4375" r:id="rId34"/>
    <p:sldId id="4376" r:id="rId35"/>
    <p:sldId id="4377" r:id="rId36"/>
    <p:sldId id="4410" r:id="rId37"/>
    <p:sldId id="4588" r:id="rId38"/>
    <p:sldId id="4379" r:id="rId39"/>
    <p:sldId id="4434" r:id="rId40"/>
    <p:sldId id="4558" r:id="rId41"/>
    <p:sldId id="4385" r:id="rId42"/>
    <p:sldId id="4411" r:id="rId43"/>
    <p:sldId id="4386" r:id="rId44"/>
    <p:sldId id="4412" r:id="rId45"/>
    <p:sldId id="4387" r:id="rId46"/>
    <p:sldId id="4388" r:id="rId47"/>
    <p:sldId id="4389" r:id="rId48"/>
    <p:sldId id="4591" r:id="rId49"/>
    <p:sldId id="4390" r:id="rId50"/>
    <p:sldId id="4391" r:id="rId51"/>
    <p:sldId id="4635" r:id="rId52"/>
    <p:sldId id="4560" r:id="rId53"/>
    <p:sldId id="4590" r:id="rId54"/>
    <p:sldId id="4559" r:id="rId55"/>
    <p:sldId id="4396" r:id="rId56"/>
    <p:sldId id="4397" r:id="rId57"/>
    <p:sldId id="4398" r:id="rId58"/>
    <p:sldId id="4400" r:id="rId59"/>
    <p:sldId id="4401" r:id="rId60"/>
    <p:sldId id="4402" r:id="rId61"/>
    <p:sldId id="4589" r:id="rId62"/>
    <p:sldId id="4520" r:id="rId63"/>
    <p:sldId id="4556" r:id="rId64"/>
    <p:sldId id="4555" r:id="rId6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087D042-9BDF-86F4-F575-28E2F75BA5A9}" name="aine hamill" initials="ah" userId="505fde40218565f0"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2626"/>
    <a:srgbClr val="62A844"/>
    <a:srgbClr val="0289AE"/>
    <a:srgbClr val="EABB22"/>
    <a:srgbClr val="3D8241"/>
    <a:srgbClr val="06677F"/>
    <a:srgbClr val="EEF1E2"/>
    <a:srgbClr val="DFE1F5"/>
    <a:srgbClr val="D9F1F4"/>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23" autoAdjust="0"/>
    <p:restoredTop sz="90045" autoAdjust="0"/>
  </p:normalViewPr>
  <p:slideViewPr>
    <p:cSldViewPr snapToGrid="0" snapToObjects="1">
      <p:cViewPr varScale="1">
        <p:scale>
          <a:sx n="92" d="100"/>
          <a:sy n="92" d="100"/>
        </p:scale>
        <p:origin x="2442" y="6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0"/>
    </p:cViewPr>
  </p:sorterViewPr>
  <p:notesViewPr>
    <p:cSldViewPr snapToGrid="0" snapToObjects="1">
      <p:cViewPr varScale="1">
        <p:scale>
          <a:sx n="71" d="100"/>
          <a:sy n="71" d="100"/>
        </p:scale>
        <p:origin x="3464" y="17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F516AF9-B2AD-104A-AF9A-F25363C382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69588DA8-91B0-C14B-D779-3889DF35BD7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BCA55AD-336F-2841-9E44-8096CEA2A7BD}" type="datetimeFigureOut">
              <a:rPr lang="en-US" smtClean="0"/>
              <a:t>8/25/2026</a:t>
            </a:fld>
            <a:endParaRPr lang="en-US" dirty="0"/>
          </a:p>
        </p:txBody>
      </p:sp>
      <p:sp>
        <p:nvSpPr>
          <p:cNvPr id="4" name="Footer Placeholder 3">
            <a:extLst>
              <a:ext uri="{FF2B5EF4-FFF2-40B4-BE49-F238E27FC236}">
                <a16:creationId xmlns:a16="http://schemas.microsoft.com/office/drawing/2014/main" id="{06DE9AC7-AB01-16E6-F784-94958BD7276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5CF29F86-810F-CB4D-2A95-B03F85C830D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232C195-42C6-9347-A20E-4343730EB34C}" type="slidenum">
              <a:rPr lang="en-US" smtClean="0"/>
              <a:t>‹Nr.›</a:t>
            </a:fld>
            <a:endParaRPr lang="en-US" dirty="0"/>
          </a:p>
        </p:txBody>
      </p:sp>
    </p:spTree>
    <p:extLst>
      <p:ext uri="{BB962C8B-B14F-4D97-AF65-F5344CB8AC3E}">
        <p14:creationId xmlns:p14="http://schemas.microsoft.com/office/powerpoint/2010/main" val="596654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6B282E-B117-B940-84DA-9267D4C22CBD}" type="datetimeFigureOut">
              <a:rPr lang="en-US" smtClean="0"/>
              <a:t>8/25/2026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E5DE82-CF29-044D-9158-06A811149881}" type="slidenum">
              <a:rPr lang="en-US" smtClean="0"/>
              <a:t>‹Nr.›</a:t>
            </a:fld>
            <a:endParaRPr lang="en-US" dirty="0"/>
          </a:p>
        </p:txBody>
      </p:sp>
    </p:spTree>
    <p:extLst>
      <p:ext uri="{BB962C8B-B14F-4D97-AF65-F5344CB8AC3E}">
        <p14:creationId xmlns:p14="http://schemas.microsoft.com/office/powerpoint/2010/main" val="1761987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mews.com/en/blog/hotel-business-intelligence?utm_source=chatgpt.com"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altexsoft.com/blog/hotel-property-management-systems-products-and-features/?utm_source=chatgpt.com" TargetMode="External"/><Relationship Id="rId7" Type="http://schemas.openxmlformats.org/officeDocument/2006/relationships/hyperlink" Target="https://www.zerowastescotland.org.uk/resources/your-business-food-dont-throw-it-away?utm_source=chatgpt.com"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www.worldwildlife.org/publications/hotel-kitchen-fighting-food-waste-in-hotels/?utm_source=chatgpt.com" TargetMode="External"/><Relationship Id="rId5" Type="http://schemas.openxmlformats.org/officeDocument/2006/relationships/hyperlink" Target="https://squareup.com/gb/en/the-bottom-line/operating-your-business/what-pos-system?utm_source=chatgpt.com" TargetMode="External"/><Relationship Id="rId4" Type="http://schemas.openxmlformats.org/officeDocument/2006/relationships/hyperlink" Target="https://www.chowbus.com/blog/what-is-pos-data?utm_source=chatgpt.com"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hospitalitynet.org/opinion/4111384.html"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hospitalitynet.org/opinion/4111384.html"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epa.ie/media/epa-2020/monitoring-amp-assessment/circular-economy/Food-waste-in-Hotels--Daily-v3.pdf?utm_source=chatgpt.com" TargetMode="External"/><Relationship Id="rId7" Type="http://schemas.openxmlformats.org/officeDocument/2006/relationships/hyperlink" Target="https://www.hospitalitynet.org/news/4125394.html?utm_source=chatgpt.com" TargetMode="External"/><Relationship Id="rId2" Type="http://schemas.openxmlformats.org/officeDocument/2006/relationships/slide" Target="../slides/slide13.xml"/><Relationship Id="rId1" Type="http://schemas.openxmlformats.org/officeDocument/2006/relationships/notesMaster" Target="../notesMasters/notesMaster1.xml"/><Relationship Id="rId6" Type="http://schemas.openxmlformats.org/officeDocument/2006/relationships/hyperlink" Target="https://internationalfoodwastecoalition.org/wp-content/uploads/2023/06/IFWC-methodology-Final.pdf?utm_source=chatgpt.com" TargetMode="External"/><Relationship Id="rId5" Type="http://schemas.openxmlformats.org/officeDocument/2006/relationships/hyperlink" Target="https://internationalfoodwastecoalition.org/european-hospitality-and-food-service-sector-reports-20-reduction-in-food-waste/?utm_source=chatgpt.com" TargetMode="External"/><Relationship Id="rId4" Type="http://schemas.openxmlformats.org/officeDocument/2006/relationships/hyperlink" Target="https://savourfood.ie/wp-content/uploads/2023/01/Hotels-Function.pdf?utm_source=chatgpt.com"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internationalfoodwastecoalition.org/european-hospitality-and-food-service-sector-reports-20-reduction-in-food-waste/"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mews.com/en/blog/hotel-business-intelligence?utm_source=chatgpt.com"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hoteliq.io/hospitality-expertise/is-your-hotel-ready-for-business-intelligence?utm_source=chatgpt.com" TargetMode="External"/><Relationship Id="rId2" Type="http://schemas.openxmlformats.org/officeDocument/2006/relationships/slide" Target="../slides/slide18.xml"/><Relationship Id="rId1" Type="http://schemas.openxmlformats.org/officeDocument/2006/relationships/notesMaster" Target="../notesMasters/notesMaster1.xml"/><Relationship Id="rId5" Type="http://schemas.openxmlformats.org/officeDocument/2006/relationships/hyperlink" Target="https://attuneit.ai/blog/hospitality-data-analytics?utm_source=chatgpt.com" TargetMode="External"/><Relationship Id="rId4" Type="http://schemas.openxmlformats.org/officeDocument/2006/relationships/hyperlink" Target="https://www.alvarezandmarsal.com/sites/default/files/2022-09/410822_CPI_THL%20Thought%20Leadership%20Series%20-%20Article%202_Sept%202022_0.pdf?utm_source=chatgpt.com"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demandcalendar.com/blog/data-dilemma-is-the-hospitality-industry-lagging-behind?utm_source=chatgpt.com"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mews.com/en/blog/hotel-business-intelligence?utm_source=chatgpt.com"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s://unevoc.unesco.org/home/BILT+Expert+group+report:+Green+and+digital+skills+for+hospitality+and+tourism?utm_source=chatgpt.com"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gov.uk/government/publications/essential-digital-skills-framework?utm_source=chatgpt.com"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str.com/data-insights-blog/understanding-your-str-reports-basics?utm_source=chatgpt.com" TargetMode="External"/><Relationship Id="rId2" Type="http://schemas.openxmlformats.org/officeDocument/2006/relationships/slide" Target="../slides/slide26.xml"/><Relationship Id="rId1" Type="http://schemas.openxmlformats.org/officeDocument/2006/relationships/notesMaster" Target="../notesMasters/notesMaster1.xml"/><Relationship Id="rId4" Type="http://schemas.openxmlformats.org/officeDocument/2006/relationships/hyperlink" Target="https://str.com/data-insights-blog/what-is-revpar?utm_source=chatgpt.com"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altexsoft.com/blog/revpar-occupancy-rate-adr-hotel-metrics/?utm_source=chatgpt.com" TargetMode="External"/><Relationship Id="rId2" Type="http://schemas.openxmlformats.org/officeDocument/2006/relationships/slide" Target="../slides/slide28.xml"/><Relationship Id="rId1" Type="http://schemas.openxmlformats.org/officeDocument/2006/relationships/notesMaster" Target="../notesMasters/notesMaster1.xml"/><Relationship Id="rId4" Type="http://schemas.openxmlformats.org/officeDocument/2006/relationships/hyperlink" Target="https://www.mews.com/en/blog/hotel-industry-kpis?utm_source=chatgpt.com"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mavrev.co.uk/advice/hotel-revenue-management-kpis-and-metrics-for-measuring-succ/?utm_source=chatgpt.com"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hospitalitynet.org/news/4126420.html?utm_source=chatgpt.com"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smarttourismdestinations.eu/wp-content/uploads/2022/07/Smart-Tourism-Destinations_EU-guide_v1_EN.pdf?utm_source=chatgpt.com"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mavrev.co.uk/advice/hotel-revenue-management-kpis-and-metrics-for-measuring-succ/?utm_source=chatgpt.com"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internationalfoodwastecoalition.org/european-hospitality-and-food-service-sector-reports-20-reduction-in-food-waste/?utm_source=chatgpt.com" TargetMode="External"/><Relationship Id="rId2" Type="http://schemas.openxmlformats.org/officeDocument/2006/relationships/slide" Target="../slides/slide43.xml"/><Relationship Id="rId1" Type="http://schemas.openxmlformats.org/officeDocument/2006/relationships/notesMaster" Target="../notesMasters/notesMaster1.xml"/><Relationship Id="rId5" Type="http://schemas.openxmlformats.org/officeDocument/2006/relationships/hyperlink" Target="https://www.unwto.org/sustainable-development" TargetMode="External"/><Relationship Id="rId4" Type="http://schemas.openxmlformats.org/officeDocument/2006/relationships/hyperlink" Target="https://www.epa.ie/media/epa-2020/monitoring-amp-assessment/circular-economy/Food-waste-in-Hotels--Daily-v3.pdf?utm_source=chatgpt.com" TargetMode="Externa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internationalfoodwastecoalition.org/european-hospitality-and-food-service-sector-reports-20-reduction-in-food-waste/" TargetMode="External"/><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smarttourismdestinations.eu/wp-content/uploads/2022/07/Smart-Tourism-Destinations_EU-guide_v1_EN.pdf?utm_source=chatgpt.com" TargetMode="External"/><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hyperlink" Target="https://sorourbros.com/hospitality-data/?utm_source=chatgpt.com" TargetMode="External"/><Relationship Id="rId2" Type="http://schemas.openxmlformats.org/officeDocument/2006/relationships/slide" Target="../slides/slide52.xml"/><Relationship Id="rId1" Type="http://schemas.openxmlformats.org/officeDocument/2006/relationships/notesMaster" Target="../notesMasters/notesMaster1.xml"/><Relationship Id="rId4" Type="http://schemas.openxmlformats.org/officeDocument/2006/relationships/hyperlink" Target="https://www.revfine.com/data-driven-culture-in-hotels-requires-more-than-bi-tools/?utm_source=chatgpt.com" TargetMode="Externa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s://www.unwto.org/sustainable-development" TargetMode="External"/><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2</a:t>
            </a:fld>
            <a:endParaRPr lang="en-US"/>
          </a:p>
        </p:txBody>
      </p:sp>
    </p:spTree>
    <p:extLst>
      <p:ext uri="{BB962C8B-B14F-4D97-AF65-F5344CB8AC3E}">
        <p14:creationId xmlns:p14="http://schemas.microsoft.com/office/powerpoint/2010/main" val="2951070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3</a:t>
            </a:fld>
            <a:endParaRPr lang="en-US"/>
          </a:p>
        </p:txBody>
      </p:sp>
    </p:spTree>
    <p:extLst>
      <p:ext uri="{BB962C8B-B14F-4D97-AF65-F5344CB8AC3E}">
        <p14:creationId xmlns:p14="http://schemas.microsoft.com/office/powerpoint/2010/main" val="2951070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9E917-7624-D489-E0AF-DCF42DC96E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781734-39EE-A6A5-09BE-7972AD19A9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5495E6-E674-8B18-3BC9-0160C999844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23A6459-00D8-4C95-17DD-94F63DB46861}"/>
              </a:ext>
            </a:extLst>
          </p:cNvPr>
          <p:cNvSpPr>
            <a:spLocks noGrp="1"/>
          </p:cNvSpPr>
          <p:nvPr>
            <p:ph type="sldNum" sz="quarter" idx="5"/>
          </p:nvPr>
        </p:nvSpPr>
        <p:spPr/>
        <p:txBody>
          <a:bodyPr/>
          <a:lstStyle/>
          <a:p>
            <a:fld id="{4BE5DE82-CF29-044D-9158-06A811149881}" type="slidenum">
              <a:rPr lang="en-US" smtClean="0"/>
              <a:t>6</a:t>
            </a:fld>
            <a:endParaRPr lang="en-US"/>
          </a:p>
        </p:txBody>
      </p:sp>
    </p:spTree>
    <p:extLst>
      <p:ext uri="{BB962C8B-B14F-4D97-AF65-F5344CB8AC3E}">
        <p14:creationId xmlns:p14="http://schemas.microsoft.com/office/powerpoint/2010/main" val="6422079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4FCF3-9F8C-E6B0-1AE1-1DCD80010B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A04B2D-52D5-2D7B-20B9-2DB5347193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0A2F8A-43D1-CB4D-AADE-14CEE114F2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BEA8F3B-858B-5620-DD27-FFDE0DDB9E6F}"/>
              </a:ext>
            </a:extLst>
          </p:cNvPr>
          <p:cNvSpPr>
            <a:spLocks noGrp="1"/>
          </p:cNvSpPr>
          <p:nvPr>
            <p:ph type="sldNum" sz="quarter" idx="5"/>
          </p:nvPr>
        </p:nvSpPr>
        <p:spPr/>
        <p:txBody>
          <a:bodyPr/>
          <a:lstStyle/>
          <a:p>
            <a:fld id="{4BE5DE82-CF29-044D-9158-06A811149881}" type="slidenum">
              <a:rPr lang="en-US" smtClean="0"/>
              <a:t>7</a:t>
            </a:fld>
            <a:endParaRPr lang="en-US"/>
          </a:p>
        </p:txBody>
      </p:sp>
    </p:spTree>
    <p:extLst>
      <p:ext uri="{BB962C8B-B14F-4D97-AF65-F5344CB8AC3E}">
        <p14:creationId xmlns:p14="http://schemas.microsoft.com/office/powerpoint/2010/main" val="24131978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solidFill>
                  <a:srgbClr val="262626"/>
                </a:solidFill>
              </a:rPr>
              <a:t>Freedman, Mews (2025), </a:t>
            </a:r>
            <a:r>
              <a:rPr lang="en-US" i="1" dirty="0">
                <a:solidFill>
                  <a:srgbClr val="262626"/>
                </a:solidFill>
              </a:rPr>
              <a:t>Hotel business intelligence explained: what every hotelier should know</a:t>
            </a:r>
            <a:r>
              <a:rPr lang="en-US" dirty="0">
                <a:solidFill>
                  <a:srgbClr val="262626"/>
                </a:solidFill>
              </a:rPr>
              <a:t>. </a:t>
            </a:r>
            <a:r>
              <a:rPr lang="en-US" dirty="0">
                <a:hlinkClick r:id="rId3"/>
              </a:rPr>
              <a:t>https://www.mews.com/en/blog/hotel-business-intelligence</a:t>
            </a:r>
            <a:endParaRPr lang="en-US" dirty="0"/>
          </a:p>
          <a:p>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8</a:t>
            </a:fld>
            <a:endParaRPr lang="en-US" dirty="0"/>
          </a:p>
        </p:txBody>
      </p:sp>
    </p:spTree>
    <p:extLst>
      <p:ext uri="{BB962C8B-B14F-4D97-AF65-F5344CB8AC3E}">
        <p14:creationId xmlns:p14="http://schemas.microsoft.com/office/powerpoint/2010/main" val="2497741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US" b="1" dirty="0"/>
              <a:t>AltexSoft – hotel PMS overview</a:t>
            </a:r>
            <a:br>
              <a:rPr lang="en-US" dirty="0"/>
            </a:br>
            <a:r>
              <a:rPr lang="en-US" dirty="0">
                <a:hlinkClick r:id="rId3"/>
              </a:rPr>
              <a:t>https://www.altexsoft.com/blog/hotel-property-management-systems-products-and-features/</a:t>
            </a:r>
            <a:endParaRPr lang="en-US" dirty="0"/>
          </a:p>
          <a:p>
            <a:r>
              <a:rPr lang="en-US" b="1" dirty="0"/>
              <a:t>Chowbus – POS data meaning</a:t>
            </a:r>
            <a:br>
              <a:rPr lang="en-US" dirty="0"/>
            </a:br>
            <a:r>
              <a:rPr lang="en-US" dirty="0">
                <a:hlinkClick r:id="rId4"/>
              </a:rPr>
              <a:t>https://www.chowbus.com/blog/what-is-pos-data</a:t>
            </a:r>
            <a:endParaRPr lang="en-US" dirty="0"/>
          </a:p>
          <a:p>
            <a:r>
              <a:rPr lang="en-US" b="1" dirty="0"/>
              <a:t>Square – what is a POS system</a:t>
            </a:r>
            <a:br>
              <a:rPr lang="en-US" dirty="0"/>
            </a:br>
            <a:r>
              <a:rPr lang="en-US" dirty="0">
                <a:hlinkClick r:id="rId5"/>
              </a:rPr>
              <a:t>https://squareup.com/gb/en/the-bottom-line/operating-your-business/what-pos-system</a:t>
            </a:r>
            <a:endParaRPr lang="en-US" dirty="0"/>
          </a:p>
          <a:p>
            <a:r>
              <a:rPr lang="en-US" b="1" dirty="0"/>
              <a:t>WWF / Hotel Kitchen – food-waste toolkit for hotels</a:t>
            </a:r>
            <a:br>
              <a:rPr lang="en-US" dirty="0"/>
            </a:br>
            <a:r>
              <a:rPr lang="en-US" dirty="0">
                <a:hlinkClick r:id="rId6"/>
              </a:rPr>
              <a:t>https://www.worldwildlife.org/publications/hotel-kitchen-fighting-food-waste-in-hotels/</a:t>
            </a:r>
            <a:endParaRPr lang="en-US" dirty="0"/>
          </a:p>
          <a:p>
            <a:r>
              <a:rPr lang="en-US" b="1" dirty="0"/>
              <a:t>Zero Waste Scotland – “Your business is food, don’t throw it away” toolkit</a:t>
            </a:r>
            <a:br>
              <a:rPr lang="en-US" dirty="0"/>
            </a:br>
            <a:r>
              <a:rPr lang="en-US" dirty="0">
                <a:hlinkClick r:id="rId7"/>
              </a:rPr>
              <a:t>https://www.zerowastescotland.org.uk/resources/your-business-food-dont-throw-it-away</a:t>
            </a:r>
            <a:endParaRPr lang="en-US" dirty="0"/>
          </a:p>
          <a:p>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9</a:t>
            </a:fld>
            <a:endParaRPr lang="en-US" dirty="0"/>
          </a:p>
        </p:txBody>
      </p:sp>
    </p:spTree>
    <p:extLst>
      <p:ext uri="{BB962C8B-B14F-4D97-AF65-F5344CB8AC3E}">
        <p14:creationId xmlns:p14="http://schemas.microsoft.com/office/powerpoint/2010/main" val="25180954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A0F2B-6BC5-6409-EA1B-F103A9600D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408BBD-3CEC-E84D-E1EA-E05DA1FC9590}"/>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6A987F5A-8904-1BDF-E679-99F520F40F8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1766BB-E55F-DE1D-D1D0-B69D79053F2C}"/>
              </a:ext>
            </a:extLst>
          </p:cNvPr>
          <p:cNvSpPr>
            <a:spLocks noGrp="1"/>
          </p:cNvSpPr>
          <p:nvPr>
            <p:ph type="sldNum" sz="quarter" idx="5"/>
          </p:nvPr>
        </p:nvSpPr>
        <p:spPr/>
        <p:txBody>
          <a:bodyPr/>
          <a:lstStyle/>
          <a:p>
            <a:fld id="{4BE5DE82-CF29-044D-9158-06A811149881}" type="slidenum">
              <a:rPr lang="en-US" smtClean="0"/>
              <a:t>10</a:t>
            </a:fld>
            <a:endParaRPr lang="en-US"/>
          </a:p>
        </p:txBody>
      </p:sp>
    </p:spTree>
    <p:extLst>
      <p:ext uri="{BB962C8B-B14F-4D97-AF65-F5344CB8AC3E}">
        <p14:creationId xmlns:p14="http://schemas.microsoft.com/office/powerpoint/2010/main" val="14234533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US" dirty="0"/>
              <a:t>STR – Hotel key performance indicators</a:t>
            </a:r>
            <a:br>
              <a:rPr lang="en-US" dirty="0"/>
            </a:br>
            <a:r>
              <a:rPr lang="en-US" dirty="0"/>
              <a:t>https://str.com/data-insights/resources/hotel-key-performance-indicators</a:t>
            </a:r>
          </a:p>
          <a:p>
            <a:r>
              <a:rPr lang="en-US" dirty="0"/>
              <a:t>OTA Insight – Most important hotel KPIs</a:t>
            </a:r>
            <a:br>
              <a:rPr lang="en-US" dirty="0"/>
            </a:br>
            <a:r>
              <a:rPr lang="en-US" dirty="0"/>
              <a:t>https://www.otainsight.com/resources/blog/revenue-management/hotel-kpis</a:t>
            </a:r>
          </a:p>
          <a:p>
            <a:r>
              <a:rPr lang="en-US" dirty="0"/>
              <a:t>SevenRooms – Restaurant metrics and average check</a:t>
            </a:r>
            <a:br>
              <a:rPr lang="en-US" dirty="0"/>
            </a:br>
            <a:r>
              <a:rPr lang="en-US" dirty="0"/>
              <a:t>https://sevenrooms.com/en/blog/restaurant-metrics-average-check/</a:t>
            </a:r>
          </a:p>
          <a:p>
            <a:r>
              <a:rPr lang="en-US" dirty="0"/>
              <a:t>HospitalityNet – Labour cost and payroll KPIs in hotels</a:t>
            </a:r>
            <a:br>
              <a:rPr lang="en-US" dirty="0"/>
            </a:br>
            <a:r>
              <a:rPr lang="en-US" dirty="0">
                <a:hlinkClick r:id="rId3"/>
              </a:rPr>
              <a:t>https://www.hospitalitynet.org/opinion/4111384.html</a:t>
            </a:r>
            <a:endParaRPr lang="en-US" dirty="0"/>
          </a:p>
          <a:p>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11</a:t>
            </a:fld>
            <a:endParaRPr lang="en-US" dirty="0"/>
          </a:p>
        </p:txBody>
      </p:sp>
    </p:spTree>
    <p:extLst>
      <p:ext uri="{BB962C8B-B14F-4D97-AF65-F5344CB8AC3E}">
        <p14:creationId xmlns:p14="http://schemas.microsoft.com/office/powerpoint/2010/main" val="23792342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US" dirty="0"/>
              <a:t>STR – Hotel key performance indicators</a:t>
            </a:r>
            <a:br>
              <a:rPr lang="en-US" dirty="0"/>
            </a:br>
            <a:r>
              <a:rPr lang="en-US" dirty="0"/>
              <a:t>https://str.com/data-insights/resources/hotel-key-performance-indicators</a:t>
            </a:r>
          </a:p>
          <a:p>
            <a:r>
              <a:rPr lang="en-US" dirty="0"/>
              <a:t>OTA Insight – Most important hotel KPIs</a:t>
            </a:r>
            <a:br>
              <a:rPr lang="en-US" dirty="0"/>
            </a:br>
            <a:r>
              <a:rPr lang="en-US" dirty="0"/>
              <a:t>https://www.otainsight.com/resources/blog/revenue-management/hotel-kpis</a:t>
            </a:r>
          </a:p>
          <a:p>
            <a:r>
              <a:rPr lang="en-US" dirty="0"/>
              <a:t>SevenRooms – Restaurant metrics and average check</a:t>
            </a:r>
            <a:br>
              <a:rPr lang="en-US" dirty="0"/>
            </a:br>
            <a:r>
              <a:rPr lang="en-US" dirty="0"/>
              <a:t>https://sevenrooms.com/en/blog/restaurant-metrics-average-check/</a:t>
            </a:r>
          </a:p>
          <a:p>
            <a:r>
              <a:rPr lang="en-US" dirty="0"/>
              <a:t>HospitalityNet – Labour cost and payroll KPIs in hotels</a:t>
            </a:r>
            <a:br>
              <a:rPr lang="en-US" dirty="0"/>
            </a:br>
            <a:r>
              <a:rPr lang="en-US" dirty="0">
                <a:hlinkClick r:id="rId3"/>
              </a:rPr>
              <a:t>https://www.hospitalitynet.org/opinion/4111384.html</a:t>
            </a:r>
            <a:endParaRPr lang="en-US" dirty="0"/>
          </a:p>
          <a:p>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12</a:t>
            </a:fld>
            <a:endParaRPr lang="en-US" dirty="0"/>
          </a:p>
        </p:txBody>
      </p:sp>
    </p:spTree>
    <p:extLst>
      <p:ext uri="{BB962C8B-B14F-4D97-AF65-F5344CB8AC3E}">
        <p14:creationId xmlns:p14="http://schemas.microsoft.com/office/powerpoint/2010/main" val="20793256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a:buNone/>
            </a:pPr>
            <a:r>
              <a:rPr lang="en-US" dirty="0"/>
              <a:t>EPA Ireland – Food waste in hotels (food waste per cover benchmark)</a:t>
            </a:r>
            <a:br>
              <a:rPr lang="en-US" dirty="0"/>
            </a:br>
            <a:r>
              <a:rPr lang="en-US" dirty="0">
                <a:hlinkClick r:id="rId3"/>
              </a:rPr>
              <a:t>https://www.epa.ie/media/epa-2020/monitoring-amp-assessment/circular-economy/Food-waste-in-Hotels--Daily-v3.pdf</a:t>
            </a:r>
            <a:endParaRPr lang="en-US" dirty="0"/>
          </a:p>
          <a:p>
            <a:pPr>
              <a:buNone/>
            </a:pPr>
            <a:r>
              <a:rPr lang="en-US" dirty="0"/>
              <a:t>Savour Food – Hotels function food-waste benchmark</a:t>
            </a:r>
            <a:br>
              <a:rPr lang="en-US" dirty="0"/>
            </a:br>
            <a:r>
              <a:rPr lang="en-US" dirty="0">
                <a:hlinkClick r:id="rId4"/>
              </a:rPr>
              <a:t>https://savourfood.ie/wp-content/uploads/2023/01/Hotels-Function.pdf</a:t>
            </a:r>
            <a:endParaRPr lang="en-US" dirty="0"/>
          </a:p>
          <a:p>
            <a:pPr>
              <a:buNone/>
            </a:pPr>
            <a:r>
              <a:rPr lang="en-US" dirty="0"/>
              <a:t>International Food Waste Coalition – European hospitality and food service sector reports 20% reduction in food waste</a:t>
            </a:r>
            <a:br>
              <a:rPr lang="en-US" dirty="0"/>
            </a:br>
            <a:r>
              <a:rPr lang="en-US" dirty="0">
                <a:hlinkClick r:id="rId5"/>
              </a:rPr>
              <a:t>https://internationalfoodwastecoalition.org/european-hospitality-and-food-service-sector-reports-20-reduction-in-food-waste/</a:t>
            </a:r>
            <a:endParaRPr lang="en-US" dirty="0"/>
          </a:p>
          <a:p>
            <a:pPr>
              <a:buNone/>
            </a:pPr>
            <a:r>
              <a:rPr lang="en-US" dirty="0"/>
              <a:t>International Food Waste Coalition – Food waste measurement and reporting methodology</a:t>
            </a:r>
            <a:br>
              <a:rPr lang="en-US" dirty="0"/>
            </a:br>
            <a:r>
              <a:rPr lang="en-US" dirty="0">
                <a:hlinkClick r:id="rId6"/>
              </a:rPr>
              <a:t>https://internationalfoodwastecoalition.org/wp-content/uploads/2023/06/IFWC-methodology-Final.pdf</a:t>
            </a:r>
            <a:endParaRPr lang="en-US" dirty="0"/>
          </a:p>
          <a:p>
            <a:pPr>
              <a:buNone/>
            </a:pPr>
            <a:r>
              <a:rPr lang="en-US" dirty="0"/>
              <a:t>HospitalityNet / The PLEDGE on Food Waste – hotel food-waste reduction case study</a:t>
            </a:r>
            <a:br>
              <a:rPr lang="en-US" dirty="0"/>
            </a:br>
            <a:r>
              <a:rPr lang="en-US" dirty="0">
                <a:hlinkClick r:id="rId7"/>
              </a:rPr>
              <a:t>https://www.hospitalitynet.org/news/4125394.html</a:t>
            </a:r>
            <a:endParaRPr lang="en-US" dirty="0"/>
          </a:p>
          <a:p>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13</a:t>
            </a:fld>
            <a:endParaRPr lang="en-US" dirty="0"/>
          </a:p>
        </p:txBody>
      </p:sp>
    </p:spTree>
    <p:extLst>
      <p:ext uri="{BB962C8B-B14F-4D97-AF65-F5344CB8AC3E}">
        <p14:creationId xmlns:p14="http://schemas.microsoft.com/office/powerpoint/2010/main" val="10040888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US" dirty="0">
                <a:hlinkClick r:id="rId3"/>
              </a:rPr>
              <a:t>EU HaFS sector reports 20% reduction in food waste | IFWC - WRAP EU</a:t>
            </a:r>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14</a:t>
            </a:fld>
            <a:endParaRPr lang="en-US" dirty="0"/>
          </a:p>
        </p:txBody>
      </p:sp>
    </p:spTree>
    <p:extLst>
      <p:ext uri="{BB962C8B-B14F-4D97-AF65-F5344CB8AC3E}">
        <p14:creationId xmlns:p14="http://schemas.microsoft.com/office/powerpoint/2010/main" val="8326221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US" dirty="0"/>
              <a:t>STR – Europe hotel performance insights</a:t>
            </a:r>
            <a:br>
              <a:rPr lang="en-US" dirty="0"/>
            </a:br>
            <a:r>
              <a:rPr lang="en-US" dirty="0"/>
              <a:t>https://str.com/data-insights/news/press-releases/europe-hotel-performance</a:t>
            </a:r>
          </a:p>
          <a:p>
            <a:r>
              <a:rPr lang="en-US" dirty="0"/>
              <a:t>Savills – European hotel market and performance reports</a:t>
            </a:r>
            <a:br>
              <a:rPr lang="en-US" dirty="0"/>
            </a:br>
            <a:r>
              <a:rPr lang="en-US" dirty="0"/>
              <a:t>https://www.savills.com/research_articles/255800/ (search within for “European hotel” or “European hospitality” spotlight)</a:t>
            </a:r>
          </a:p>
          <a:p>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15</a:t>
            </a:fld>
            <a:endParaRPr lang="en-US" dirty="0"/>
          </a:p>
        </p:txBody>
      </p:sp>
    </p:spTree>
    <p:extLst>
      <p:ext uri="{BB962C8B-B14F-4D97-AF65-F5344CB8AC3E}">
        <p14:creationId xmlns:p14="http://schemas.microsoft.com/office/powerpoint/2010/main" val="39226995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F9400-D64C-9785-AEC0-3F5A205150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4D6096-2BE8-AA78-9A9F-95D0EDC9AAAB}"/>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1D9A36F2-7491-ED6F-C24F-614DA1A4E5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7565039-1850-405A-4D08-A30CF5598BF9}"/>
              </a:ext>
            </a:extLst>
          </p:cNvPr>
          <p:cNvSpPr>
            <a:spLocks noGrp="1"/>
          </p:cNvSpPr>
          <p:nvPr>
            <p:ph type="sldNum" sz="quarter" idx="5"/>
          </p:nvPr>
        </p:nvSpPr>
        <p:spPr/>
        <p:txBody>
          <a:bodyPr/>
          <a:lstStyle/>
          <a:p>
            <a:fld id="{4BE5DE82-CF29-044D-9158-06A811149881}" type="slidenum">
              <a:rPr lang="en-US" smtClean="0"/>
              <a:t>16</a:t>
            </a:fld>
            <a:endParaRPr lang="en-US"/>
          </a:p>
        </p:txBody>
      </p:sp>
    </p:spTree>
    <p:extLst>
      <p:ext uri="{BB962C8B-B14F-4D97-AF65-F5344CB8AC3E}">
        <p14:creationId xmlns:p14="http://schemas.microsoft.com/office/powerpoint/2010/main" val="305112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a:buNone/>
            </a:pPr>
            <a:r>
              <a:rPr lang="en-US" dirty="0"/>
              <a:t>Mews – Hotel business intelligence explained</a:t>
            </a:r>
            <a:br>
              <a:rPr lang="en-US" dirty="0"/>
            </a:br>
            <a:r>
              <a:rPr lang="en-US" dirty="0">
                <a:hlinkClick r:id="rId3"/>
              </a:rPr>
              <a:t>https://www.mews.com/en/blog/hotel-business-intelligence</a:t>
            </a:r>
            <a:endParaRPr lang="en-US" dirty="0"/>
          </a:p>
          <a:p>
            <a:pPr>
              <a:buNone/>
            </a:pPr>
            <a:r>
              <a:rPr lang="en-US" dirty="0"/>
              <a:t>STR – Hotel key performance indicators</a:t>
            </a:r>
            <a:br>
              <a:rPr lang="en-US" dirty="0"/>
            </a:br>
            <a:r>
              <a:rPr lang="en-US" dirty="0"/>
              <a:t>https://str.com/data-insights/resources/hotel-key-performance-indicators</a:t>
            </a:r>
          </a:p>
          <a:p>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17</a:t>
            </a:fld>
            <a:endParaRPr lang="en-US" dirty="0"/>
          </a:p>
        </p:txBody>
      </p:sp>
    </p:spTree>
    <p:extLst>
      <p:ext uri="{BB962C8B-B14F-4D97-AF65-F5344CB8AC3E}">
        <p14:creationId xmlns:p14="http://schemas.microsoft.com/office/powerpoint/2010/main" val="30506667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a:buNone/>
            </a:pPr>
            <a:r>
              <a:rPr lang="en-US" dirty="0"/>
              <a:t>HospitalityNet – “Debunking the myths about AI-driven hotel revenue management”</a:t>
            </a:r>
            <a:br>
              <a:rPr lang="en-US" dirty="0"/>
            </a:br>
            <a:r>
              <a:rPr lang="en-US" dirty="0"/>
              <a:t>https://www.hospitalitynet.org/opinion/4118687.html</a:t>
            </a:r>
          </a:p>
          <a:p>
            <a:pPr>
              <a:buNone/>
            </a:pPr>
            <a:r>
              <a:rPr lang="en-US" dirty="0"/>
              <a:t>hoteliQ – “Is your hotel ready for business intelligence?”</a:t>
            </a:r>
            <a:br>
              <a:rPr lang="en-US" dirty="0"/>
            </a:br>
            <a:r>
              <a:rPr lang="en-US" dirty="0">
                <a:hlinkClick r:id="rId3"/>
              </a:rPr>
              <a:t>https://www.hoteliq.io/hospitality-expertise/is-your-hotel-ready-for-business-intelligence</a:t>
            </a:r>
            <a:endParaRPr lang="en-US" dirty="0"/>
          </a:p>
          <a:p>
            <a:pPr>
              <a:buNone/>
            </a:pPr>
            <a:r>
              <a:rPr lang="en-US" dirty="0"/>
              <a:t>Alvarez &amp; Marsal – </a:t>
            </a:r>
            <a:r>
              <a:rPr lang="en-US" i="1" dirty="0"/>
              <a:t>Staying Power: Hotel Workforce Optimization</a:t>
            </a:r>
            <a:r>
              <a:rPr lang="en-US" dirty="0"/>
              <a:t> (data quality and “garbage in, garbage out”)</a:t>
            </a:r>
            <a:br>
              <a:rPr lang="en-US" dirty="0"/>
            </a:br>
            <a:r>
              <a:rPr lang="en-US" dirty="0">
                <a:hlinkClick r:id="rId4"/>
              </a:rPr>
              <a:t>https://www.alvarezandmarsal.com/sites/default/files/2022-09/410822_CPI_THL%20Thought%20Leadership%20Series%20-%20Article%202_Sept%202022_0.pdf</a:t>
            </a:r>
            <a:endParaRPr lang="en-US" dirty="0"/>
          </a:p>
          <a:p>
            <a:pPr>
              <a:buNone/>
            </a:pPr>
            <a:r>
              <a:rPr lang="en-US" dirty="0"/>
              <a:t>Attune IT – “Data analytics in hospitality: from ‘garbage in, garbage out’ to smart decisions”</a:t>
            </a:r>
            <a:br>
              <a:rPr lang="en-US" dirty="0"/>
            </a:br>
            <a:r>
              <a:rPr lang="en-US" dirty="0">
                <a:hlinkClick r:id="rId5"/>
              </a:rPr>
              <a:t>https://attuneit.ai/blog/hospitality-data-analytics</a:t>
            </a:r>
            <a:endParaRPr lang="en-US" dirty="0"/>
          </a:p>
          <a:p>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18</a:t>
            </a:fld>
            <a:endParaRPr lang="en-US" dirty="0"/>
          </a:p>
        </p:txBody>
      </p:sp>
    </p:spTree>
    <p:extLst>
      <p:ext uri="{BB962C8B-B14F-4D97-AF65-F5344CB8AC3E}">
        <p14:creationId xmlns:p14="http://schemas.microsoft.com/office/powerpoint/2010/main" val="16399641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US" dirty="0"/>
              <a:t>Demand Calendar – Data Dilemma: Is the Hospitality Industry Lagging Behind?</a:t>
            </a:r>
            <a:br>
              <a:rPr lang="en-US" dirty="0"/>
            </a:br>
            <a:r>
              <a:rPr lang="en-US" dirty="0">
                <a:hlinkClick r:id="rId3"/>
              </a:rPr>
              <a:t>https://www.demandcalendar.com/blog/data-dilemma-is-the-hospitality-industry-lagging-behind</a:t>
            </a:r>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19</a:t>
            </a:fld>
            <a:endParaRPr lang="en-US" dirty="0"/>
          </a:p>
        </p:txBody>
      </p:sp>
    </p:spTree>
    <p:extLst>
      <p:ext uri="{BB962C8B-B14F-4D97-AF65-F5344CB8AC3E}">
        <p14:creationId xmlns:p14="http://schemas.microsoft.com/office/powerpoint/2010/main" val="15013093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4A439-74AC-6F4F-9475-6281E404E9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F9643E-814C-D673-A58E-630960BAFDB0}"/>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551F2E67-99FC-F5D7-16A5-E50F3DA6357D}"/>
              </a:ext>
            </a:extLst>
          </p:cNvPr>
          <p:cNvSpPr>
            <a:spLocks noGrp="1"/>
          </p:cNvSpPr>
          <p:nvPr>
            <p:ph type="body" idx="1"/>
          </p:nvPr>
        </p:nvSpPr>
        <p:spPr/>
        <p:txBody>
          <a:bodyPr/>
          <a:lstStyle/>
          <a:p>
            <a:r>
              <a:rPr lang="en-US" dirty="0"/>
              <a:t>Mews – Hotel business intelligence explained</a:t>
            </a:r>
            <a:br>
              <a:rPr lang="en-US" dirty="0"/>
            </a:br>
            <a:r>
              <a:rPr lang="en-US" dirty="0">
                <a:hlinkClick r:id="rId3"/>
              </a:rPr>
              <a:t>https://www.mews.com/en/blog/hotel-business-intelligence</a:t>
            </a:r>
            <a:endParaRPr lang="en-US" dirty="0"/>
          </a:p>
          <a:p>
            <a:r>
              <a:rPr lang="en-US" dirty="0"/>
              <a:t>STR – Hotel key performance indicators</a:t>
            </a:r>
            <a:br>
              <a:rPr lang="en-US" dirty="0"/>
            </a:br>
            <a:r>
              <a:rPr lang="en-US" dirty="0"/>
              <a:t>https://str.com/data-insights/resources/hotel-key-performance-indicators</a:t>
            </a:r>
          </a:p>
          <a:p>
            <a:r>
              <a:rPr lang="en-US" dirty="0"/>
              <a:t>UNESCO-UNEVOC – Green and digital skills for hospitality and tourism</a:t>
            </a:r>
            <a:br>
              <a:rPr lang="en-US" dirty="0"/>
            </a:br>
            <a:r>
              <a:rPr lang="en-US" dirty="0">
                <a:hlinkClick r:id="rId4"/>
              </a:rPr>
              <a:t>https://unevoc.unesco.org/home/BILT%2BExpert%2Bgroup%2Breport%3A%2BGreen%2Band%2Bdigital%2Bskills%2Bfor%2Bhospitality%2Band%2Btourism</a:t>
            </a:r>
            <a:endParaRPr lang="en-US" dirty="0"/>
          </a:p>
          <a:p>
            <a:endParaRPr lang="en-GB" dirty="0"/>
          </a:p>
        </p:txBody>
      </p:sp>
      <p:sp>
        <p:nvSpPr>
          <p:cNvPr id="4" name="Slide Number Placeholder 3">
            <a:extLst>
              <a:ext uri="{FF2B5EF4-FFF2-40B4-BE49-F238E27FC236}">
                <a16:creationId xmlns:a16="http://schemas.microsoft.com/office/drawing/2014/main" id="{1B8B2447-0151-16A0-E024-1B576D0010EB}"/>
              </a:ext>
            </a:extLst>
          </p:cNvPr>
          <p:cNvSpPr>
            <a:spLocks noGrp="1"/>
          </p:cNvSpPr>
          <p:nvPr>
            <p:ph type="sldNum" sz="quarter" idx="5"/>
          </p:nvPr>
        </p:nvSpPr>
        <p:spPr/>
        <p:txBody>
          <a:bodyPr/>
          <a:lstStyle/>
          <a:p>
            <a:fld id="{4BE5DE82-CF29-044D-9158-06A811149881}" type="slidenum">
              <a:rPr lang="en-US" smtClean="0"/>
              <a:t>22</a:t>
            </a:fld>
            <a:endParaRPr lang="en-US" dirty="0"/>
          </a:p>
        </p:txBody>
      </p:sp>
    </p:spTree>
    <p:extLst>
      <p:ext uri="{BB962C8B-B14F-4D97-AF65-F5344CB8AC3E}">
        <p14:creationId xmlns:p14="http://schemas.microsoft.com/office/powerpoint/2010/main" val="10873580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E68DF6-D45C-6696-9FB4-360B38A6DB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2E425B-98DE-3B99-9C0F-19A3190922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03AB0B-10B7-6B02-80C4-15F6D7ECE69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49CD1EC-2C26-2B9B-70AC-FFA45202F2F9}"/>
              </a:ext>
            </a:extLst>
          </p:cNvPr>
          <p:cNvSpPr>
            <a:spLocks noGrp="1"/>
          </p:cNvSpPr>
          <p:nvPr>
            <p:ph type="sldNum" sz="quarter" idx="5"/>
          </p:nvPr>
        </p:nvSpPr>
        <p:spPr/>
        <p:txBody>
          <a:bodyPr/>
          <a:lstStyle/>
          <a:p>
            <a:fld id="{4BE5DE82-CF29-044D-9158-06A811149881}" type="slidenum">
              <a:rPr lang="en-US" smtClean="0"/>
              <a:t>23</a:t>
            </a:fld>
            <a:endParaRPr lang="en-US"/>
          </a:p>
        </p:txBody>
      </p:sp>
    </p:spTree>
    <p:extLst>
      <p:ext uri="{BB962C8B-B14F-4D97-AF65-F5344CB8AC3E}">
        <p14:creationId xmlns:p14="http://schemas.microsoft.com/office/powerpoint/2010/main" val="8816195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B8A0A-9666-2851-3B45-2DDFDDC360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E07CDE-D1DA-A04E-1639-DBE5A12588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7D6CD2-99C0-C220-EF3A-9D3A224BFFC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D25EF75-A677-FF77-C499-FB8629B43057}"/>
              </a:ext>
            </a:extLst>
          </p:cNvPr>
          <p:cNvSpPr>
            <a:spLocks noGrp="1"/>
          </p:cNvSpPr>
          <p:nvPr>
            <p:ph type="sldNum" sz="quarter" idx="5"/>
          </p:nvPr>
        </p:nvSpPr>
        <p:spPr/>
        <p:txBody>
          <a:bodyPr/>
          <a:lstStyle/>
          <a:p>
            <a:fld id="{4BE5DE82-CF29-044D-9158-06A811149881}" type="slidenum">
              <a:rPr lang="en-US" smtClean="0"/>
              <a:t>24</a:t>
            </a:fld>
            <a:endParaRPr lang="en-US"/>
          </a:p>
        </p:txBody>
      </p:sp>
    </p:spTree>
    <p:extLst>
      <p:ext uri="{BB962C8B-B14F-4D97-AF65-F5344CB8AC3E}">
        <p14:creationId xmlns:p14="http://schemas.microsoft.com/office/powerpoint/2010/main" val="32146848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a:buNone/>
            </a:pPr>
            <a:r>
              <a:rPr lang="en-US" dirty="0"/>
              <a:t>UNESCO-UNEVOC (2024), </a:t>
            </a:r>
            <a:r>
              <a:rPr lang="en-US" i="1" dirty="0"/>
              <a:t>Green and digital skills for hospitality and tourism</a:t>
            </a:r>
            <a:r>
              <a:rPr lang="en-US" dirty="0"/>
              <a:t>;</a:t>
            </a:r>
            <a:br>
              <a:rPr lang="en-US" dirty="0"/>
            </a:br>
            <a:r>
              <a:rPr lang="en-US" dirty="0"/>
              <a:t>UK Department for Education (2019), </a:t>
            </a:r>
            <a:r>
              <a:rPr lang="en-US" i="1" dirty="0"/>
              <a:t>Essential Digital Skills Framework</a:t>
            </a:r>
            <a:r>
              <a:rPr lang="en-US" dirty="0"/>
              <a:t>.</a:t>
            </a:r>
            <a:br>
              <a:rPr lang="en-US" dirty="0"/>
            </a:br>
            <a:r>
              <a:rPr lang="en-US" dirty="0"/>
              <a:t>https://unesdoc.unesco.org/ark:/48223/pf0000391115</a:t>
            </a:r>
            <a:br>
              <a:rPr lang="en-US" dirty="0"/>
            </a:br>
            <a:r>
              <a:rPr lang="en-US" dirty="0">
                <a:hlinkClick r:id="rId3"/>
              </a:rPr>
              <a:t>https://www.gov.uk/government/publications/essential-digital-skills-framework</a:t>
            </a:r>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25</a:t>
            </a:fld>
            <a:endParaRPr lang="en-US" dirty="0"/>
          </a:p>
        </p:txBody>
      </p:sp>
    </p:spTree>
    <p:extLst>
      <p:ext uri="{BB962C8B-B14F-4D97-AF65-F5344CB8AC3E}">
        <p14:creationId xmlns:p14="http://schemas.microsoft.com/office/powerpoint/2010/main" val="34299425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US" dirty="0"/>
              <a:t>STR – Understanding your STR reports: basics</a:t>
            </a:r>
            <a:br>
              <a:rPr lang="en-US" dirty="0"/>
            </a:br>
            <a:r>
              <a:rPr lang="en-US" dirty="0">
                <a:hlinkClick r:id="rId3"/>
              </a:rPr>
              <a:t>https://str.com/data-insights-blog/understanding-your-str-reports-basics</a:t>
            </a:r>
            <a:br>
              <a:rPr lang="en-US" dirty="0"/>
            </a:br>
            <a:r>
              <a:rPr lang="en-US" dirty="0"/>
              <a:t>STR – What is RevPAR?</a:t>
            </a:r>
            <a:br>
              <a:rPr lang="en-US" dirty="0"/>
            </a:br>
            <a:r>
              <a:rPr lang="en-US" dirty="0">
                <a:hlinkClick r:id="rId4"/>
              </a:rPr>
              <a:t>https://str.com/data-insights-blog/what-is-revpar</a:t>
            </a:r>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26</a:t>
            </a:fld>
            <a:endParaRPr lang="en-US" dirty="0"/>
          </a:p>
        </p:txBody>
      </p:sp>
    </p:spTree>
    <p:extLst>
      <p:ext uri="{BB962C8B-B14F-4D97-AF65-F5344CB8AC3E}">
        <p14:creationId xmlns:p14="http://schemas.microsoft.com/office/powerpoint/2010/main" val="17659362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27</a:t>
            </a:fld>
            <a:endParaRPr lang="en-US" dirty="0"/>
          </a:p>
        </p:txBody>
      </p:sp>
    </p:spTree>
    <p:extLst>
      <p:ext uri="{BB962C8B-B14F-4D97-AF65-F5344CB8AC3E}">
        <p14:creationId xmlns:p14="http://schemas.microsoft.com/office/powerpoint/2010/main" val="42820131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D71E3F-C155-436E-BBC2-90A789B177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F93F68-9881-84E1-9070-01F3E929E29C}"/>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A1D29F34-FAEB-4D7A-8890-5FF09641A85F}"/>
              </a:ext>
            </a:extLst>
          </p:cNvPr>
          <p:cNvSpPr>
            <a:spLocks noGrp="1"/>
          </p:cNvSpPr>
          <p:nvPr>
            <p:ph type="body" idx="1"/>
          </p:nvPr>
        </p:nvSpPr>
        <p:spPr/>
        <p:txBody>
          <a:bodyPr/>
          <a:lstStyle/>
          <a:p>
            <a:r>
              <a:rPr lang="en-US" dirty="0"/>
              <a:t>AltexSoft – </a:t>
            </a:r>
            <a:r>
              <a:rPr lang="en-US" i="1" dirty="0"/>
              <a:t>RevPAR, occupancy rate and ADR: hotel metrics</a:t>
            </a:r>
            <a:br>
              <a:rPr lang="en-US" dirty="0"/>
            </a:br>
            <a:r>
              <a:rPr lang="en-US" dirty="0">
                <a:hlinkClick r:id="rId3"/>
              </a:rPr>
              <a:t>https://www.altexsoft.com/blog/revpar-occupancy-rate-adr-hotel-metrics/</a:t>
            </a:r>
            <a:br>
              <a:rPr lang="en-US" dirty="0"/>
            </a:br>
            <a:r>
              <a:rPr lang="en-US" dirty="0"/>
              <a:t>Mews – </a:t>
            </a:r>
            <a:r>
              <a:rPr lang="en-US" i="1" dirty="0"/>
              <a:t>Hotel industry KPIs</a:t>
            </a:r>
            <a:br>
              <a:rPr lang="en-US" dirty="0"/>
            </a:br>
            <a:r>
              <a:rPr lang="en-US" dirty="0">
                <a:hlinkClick r:id="rId4"/>
              </a:rPr>
              <a:t>https://www.mews.com/en/blog/hotel-industry-kpis</a:t>
            </a:r>
            <a:endParaRPr lang="en-GB" dirty="0"/>
          </a:p>
        </p:txBody>
      </p:sp>
      <p:sp>
        <p:nvSpPr>
          <p:cNvPr id="4" name="Slide Number Placeholder 3">
            <a:extLst>
              <a:ext uri="{FF2B5EF4-FFF2-40B4-BE49-F238E27FC236}">
                <a16:creationId xmlns:a16="http://schemas.microsoft.com/office/drawing/2014/main" id="{55FE4DE1-8EA2-3DC3-D3BC-32AA92DC8287}"/>
              </a:ext>
            </a:extLst>
          </p:cNvPr>
          <p:cNvSpPr>
            <a:spLocks noGrp="1"/>
          </p:cNvSpPr>
          <p:nvPr>
            <p:ph type="sldNum" sz="quarter" idx="5"/>
          </p:nvPr>
        </p:nvSpPr>
        <p:spPr/>
        <p:txBody>
          <a:bodyPr/>
          <a:lstStyle/>
          <a:p>
            <a:fld id="{4BE5DE82-CF29-044D-9158-06A811149881}" type="slidenum">
              <a:rPr lang="en-US" smtClean="0"/>
              <a:t>28</a:t>
            </a:fld>
            <a:endParaRPr lang="en-US" dirty="0"/>
          </a:p>
        </p:txBody>
      </p:sp>
    </p:spTree>
    <p:extLst>
      <p:ext uri="{BB962C8B-B14F-4D97-AF65-F5344CB8AC3E}">
        <p14:creationId xmlns:p14="http://schemas.microsoft.com/office/powerpoint/2010/main" val="22606214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32F33F-6B69-171A-7BC5-A1074AE5E3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3B0C83-7742-4529-E999-49B0F42571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82E796-ACC4-0412-CA6A-C3AB2C7718A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35137D9-7C87-7C3B-433E-3EF344E90742}"/>
              </a:ext>
            </a:extLst>
          </p:cNvPr>
          <p:cNvSpPr>
            <a:spLocks noGrp="1"/>
          </p:cNvSpPr>
          <p:nvPr>
            <p:ph type="sldNum" sz="quarter" idx="5"/>
          </p:nvPr>
        </p:nvSpPr>
        <p:spPr/>
        <p:txBody>
          <a:bodyPr/>
          <a:lstStyle/>
          <a:p>
            <a:fld id="{4BE5DE82-CF29-044D-9158-06A811149881}" type="slidenum">
              <a:rPr lang="en-US" smtClean="0"/>
              <a:t>29</a:t>
            </a:fld>
            <a:endParaRPr lang="en-US"/>
          </a:p>
        </p:txBody>
      </p:sp>
    </p:spTree>
    <p:extLst>
      <p:ext uri="{BB962C8B-B14F-4D97-AF65-F5344CB8AC3E}">
        <p14:creationId xmlns:p14="http://schemas.microsoft.com/office/powerpoint/2010/main" val="41068609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CE0114-615A-2A6C-4F66-8A013526DA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C3A257-5014-70BB-0F0A-C6A61769F4A0}"/>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C3547412-DCD4-5DB3-69D7-CA45A3120505}"/>
              </a:ext>
            </a:extLst>
          </p:cNvPr>
          <p:cNvSpPr>
            <a:spLocks noGrp="1"/>
          </p:cNvSpPr>
          <p:nvPr>
            <p:ph type="body" idx="1"/>
          </p:nvPr>
        </p:nvSpPr>
        <p:spPr/>
        <p:txBody>
          <a:bodyPr/>
          <a:lstStyle/>
          <a:p>
            <a:pPr>
              <a:buNone/>
            </a:pPr>
            <a:r>
              <a:rPr lang="en-US" dirty="0"/>
              <a:t>STR – Hotel key performance indicators</a:t>
            </a:r>
            <a:br>
              <a:rPr lang="en-US" dirty="0"/>
            </a:br>
            <a:r>
              <a:rPr lang="en-US" dirty="0"/>
              <a:t>https://str.com/data-insights/resources/hotel-key-performance-indicators</a:t>
            </a:r>
            <a:br>
              <a:rPr lang="en-US" dirty="0"/>
            </a:br>
            <a:r>
              <a:rPr lang="en-US" dirty="0"/>
              <a:t>MavREV – </a:t>
            </a:r>
            <a:r>
              <a:rPr lang="en-US" i="1" dirty="0"/>
              <a:t>Hotel revenue management KPIs and metrics</a:t>
            </a:r>
            <a:br>
              <a:rPr lang="en-US" dirty="0"/>
            </a:br>
            <a:r>
              <a:rPr lang="en-US" dirty="0">
                <a:hlinkClick r:id="rId3"/>
              </a:rPr>
              <a:t>https://mavrev.co.uk/advice/hotel-revenue-management-kpis-and-metrics-for-measuring-succ/</a:t>
            </a:r>
            <a:endParaRPr lang="en-US" dirty="0"/>
          </a:p>
          <a:p>
            <a:endParaRPr lang="en-GB" dirty="0"/>
          </a:p>
        </p:txBody>
      </p:sp>
      <p:sp>
        <p:nvSpPr>
          <p:cNvPr id="4" name="Slide Number Placeholder 3">
            <a:extLst>
              <a:ext uri="{FF2B5EF4-FFF2-40B4-BE49-F238E27FC236}">
                <a16:creationId xmlns:a16="http://schemas.microsoft.com/office/drawing/2014/main" id="{067BC8C7-F361-BBC8-DFE0-DDAB7B1D44E1}"/>
              </a:ext>
            </a:extLst>
          </p:cNvPr>
          <p:cNvSpPr>
            <a:spLocks noGrp="1"/>
          </p:cNvSpPr>
          <p:nvPr>
            <p:ph type="sldNum" sz="quarter" idx="5"/>
          </p:nvPr>
        </p:nvSpPr>
        <p:spPr/>
        <p:txBody>
          <a:bodyPr/>
          <a:lstStyle/>
          <a:p>
            <a:fld id="{4BE5DE82-CF29-044D-9158-06A811149881}" type="slidenum">
              <a:rPr lang="en-US" smtClean="0"/>
              <a:t>30</a:t>
            </a:fld>
            <a:endParaRPr lang="en-US" dirty="0"/>
          </a:p>
        </p:txBody>
      </p:sp>
    </p:spTree>
    <p:extLst>
      <p:ext uri="{BB962C8B-B14F-4D97-AF65-F5344CB8AC3E}">
        <p14:creationId xmlns:p14="http://schemas.microsoft.com/office/powerpoint/2010/main" val="3604353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3275A-D3F1-A232-E5C4-CE10DBCA35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19D2A5-ED5B-509D-7EF7-25C7106B600B}"/>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BFF11DDC-3010-69D4-DFE8-F5ED32A5AE85}"/>
              </a:ext>
            </a:extLst>
          </p:cNvPr>
          <p:cNvSpPr>
            <a:spLocks noGrp="1"/>
          </p:cNvSpPr>
          <p:nvPr>
            <p:ph type="body" idx="1"/>
          </p:nvPr>
        </p:nvSpPr>
        <p:spPr/>
        <p:txBody>
          <a:bodyPr/>
          <a:lstStyle/>
          <a:p>
            <a:pPr>
              <a:buNone/>
            </a:pPr>
            <a:r>
              <a:rPr lang="en-US" dirty="0"/>
              <a:t>HospitalityNet – </a:t>
            </a:r>
            <a:r>
              <a:rPr lang="en-US" i="1" dirty="0"/>
              <a:t>How to calculate and improve 12 hotel performance metrics</a:t>
            </a:r>
            <a:br>
              <a:rPr lang="en-US" dirty="0"/>
            </a:br>
            <a:r>
              <a:rPr lang="en-US" dirty="0">
                <a:hlinkClick r:id="rId3"/>
              </a:rPr>
              <a:t>https://www.hospitalitynet.org/news/4126420.html</a:t>
            </a:r>
            <a:endParaRPr lang="en-US" dirty="0"/>
          </a:p>
          <a:p>
            <a:endParaRPr lang="en-GB" dirty="0"/>
          </a:p>
        </p:txBody>
      </p:sp>
      <p:sp>
        <p:nvSpPr>
          <p:cNvPr id="4" name="Slide Number Placeholder 3">
            <a:extLst>
              <a:ext uri="{FF2B5EF4-FFF2-40B4-BE49-F238E27FC236}">
                <a16:creationId xmlns:a16="http://schemas.microsoft.com/office/drawing/2014/main" id="{3EB99D65-41C4-FB68-2ACA-8EA0FFF89DBE}"/>
              </a:ext>
            </a:extLst>
          </p:cNvPr>
          <p:cNvSpPr>
            <a:spLocks noGrp="1"/>
          </p:cNvSpPr>
          <p:nvPr>
            <p:ph type="sldNum" sz="quarter" idx="5"/>
          </p:nvPr>
        </p:nvSpPr>
        <p:spPr/>
        <p:txBody>
          <a:bodyPr/>
          <a:lstStyle/>
          <a:p>
            <a:fld id="{4BE5DE82-CF29-044D-9158-06A811149881}" type="slidenum">
              <a:rPr lang="en-US" smtClean="0"/>
              <a:t>31</a:t>
            </a:fld>
            <a:endParaRPr lang="en-US" dirty="0"/>
          </a:p>
        </p:txBody>
      </p:sp>
    </p:spTree>
    <p:extLst>
      <p:ext uri="{BB962C8B-B14F-4D97-AF65-F5344CB8AC3E}">
        <p14:creationId xmlns:p14="http://schemas.microsoft.com/office/powerpoint/2010/main" val="35586296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4548F-820F-C44C-A780-2CF14C05B6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BC32F2-5C12-C228-4F5F-B8898ECD2502}"/>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6B1EB37E-BD3F-D3D3-F6AC-826A3FC986A9}"/>
              </a:ext>
            </a:extLst>
          </p:cNvPr>
          <p:cNvSpPr>
            <a:spLocks noGrp="1"/>
          </p:cNvSpPr>
          <p:nvPr>
            <p:ph type="body" idx="1"/>
          </p:nvPr>
        </p:nvSpPr>
        <p:spPr/>
        <p:txBody>
          <a:bodyPr/>
          <a:lstStyle/>
          <a:p>
            <a:pPr>
              <a:buNone/>
            </a:pPr>
            <a:r>
              <a:rPr lang="fr-FR" dirty="0"/>
              <a:t>EU Smart Tourism Destinations – </a:t>
            </a:r>
            <a:r>
              <a:rPr lang="fr-FR" i="1" dirty="0"/>
              <a:t>EU guide on data for tourism destinations</a:t>
            </a:r>
            <a:br>
              <a:rPr lang="fr-FR" dirty="0"/>
            </a:br>
            <a:r>
              <a:rPr lang="fr-FR" dirty="0">
                <a:hlinkClick r:id="rId3"/>
              </a:rPr>
              <a:t>https://smarttourismdestinations.eu/wp-content/uploads/2022/07/Smart-Tourism-Destinations_EU-guide_v1_EN.pdf</a:t>
            </a:r>
            <a:endParaRPr lang="fr-FR" dirty="0"/>
          </a:p>
          <a:p>
            <a:endParaRPr lang="en-GB" dirty="0"/>
          </a:p>
        </p:txBody>
      </p:sp>
      <p:sp>
        <p:nvSpPr>
          <p:cNvPr id="4" name="Slide Number Placeholder 3">
            <a:extLst>
              <a:ext uri="{FF2B5EF4-FFF2-40B4-BE49-F238E27FC236}">
                <a16:creationId xmlns:a16="http://schemas.microsoft.com/office/drawing/2014/main" id="{FDD76CB8-B95C-2240-6509-42077E06F560}"/>
              </a:ext>
            </a:extLst>
          </p:cNvPr>
          <p:cNvSpPr>
            <a:spLocks noGrp="1"/>
          </p:cNvSpPr>
          <p:nvPr>
            <p:ph type="sldNum" sz="quarter" idx="5"/>
          </p:nvPr>
        </p:nvSpPr>
        <p:spPr/>
        <p:txBody>
          <a:bodyPr/>
          <a:lstStyle/>
          <a:p>
            <a:fld id="{4BE5DE82-CF29-044D-9158-06A811149881}" type="slidenum">
              <a:rPr lang="en-US" smtClean="0"/>
              <a:t>32</a:t>
            </a:fld>
            <a:endParaRPr lang="en-US" dirty="0"/>
          </a:p>
        </p:txBody>
      </p:sp>
    </p:spTree>
    <p:extLst>
      <p:ext uri="{BB962C8B-B14F-4D97-AF65-F5344CB8AC3E}">
        <p14:creationId xmlns:p14="http://schemas.microsoft.com/office/powerpoint/2010/main" val="6403246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CE0114-615A-2A6C-4F66-8A013526DA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C3A257-5014-70BB-0F0A-C6A61769F4A0}"/>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C3547412-DCD4-5DB3-69D7-CA45A3120505}"/>
              </a:ext>
            </a:extLst>
          </p:cNvPr>
          <p:cNvSpPr>
            <a:spLocks noGrp="1"/>
          </p:cNvSpPr>
          <p:nvPr>
            <p:ph type="body" idx="1"/>
          </p:nvPr>
        </p:nvSpPr>
        <p:spPr/>
        <p:txBody>
          <a:bodyPr/>
          <a:lstStyle/>
          <a:p>
            <a:pPr>
              <a:buNone/>
            </a:pPr>
            <a:r>
              <a:rPr lang="en-US" dirty="0"/>
              <a:t>STR – Hotel key performance indicators</a:t>
            </a:r>
            <a:br>
              <a:rPr lang="en-US" dirty="0"/>
            </a:br>
            <a:r>
              <a:rPr lang="en-US" dirty="0"/>
              <a:t>https://str.com/data-insights/resources/hotel-key-performance-indicators</a:t>
            </a:r>
            <a:br>
              <a:rPr lang="en-US" dirty="0"/>
            </a:br>
            <a:r>
              <a:rPr lang="en-US" dirty="0"/>
              <a:t>MavREV – </a:t>
            </a:r>
            <a:r>
              <a:rPr lang="en-US" i="1" dirty="0"/>
              <a:t>Hotel revenue management KPIs and metrics</a:t>
            </a:r>
            <a:br>
              <a:rPr lang="en-US" dirty="0"/>
            </a:br>
            <a:r>
              <a:rPr lang="en-US" dirty="0">
                <a:hlinkClick r:id="rId3"/>
              </a:rPr>
              <a:t>https://mavrev.co.uk/advice/hotel-revenue-management-kpis-and-metrics-for-measuring-succ/</a:t>
            </a:r>
            <a:endParaRPr lang="en-US" dirty="0"/>
          </a:p>
          <a:p>
            <a:endParaRPr lang="en-GB" dirty="0"/>
          </a:p>
        </p:txBody>
      </p:sp>
      <p:sp>
        <p:nvSpPr>
          <p:cNvPr id="4" name="Slide Number Placeholder 3">
            <a:extLst>
              <a:ext uri="{FF2B5EF4-FFF2-40B4-BE49-F238E27FC236}">
                <a16:creationId xmlns:a16="http://schemas.microsoft.com/office/drawing/2014/main" id="{067BC8C7-F361-BBC8-DFE0-DDAB7B1D44E1}"/>
              </a:ext>
            </a:extLst>
          </p:cNvPr>
          <p:cNvSpPr>
            <a:spLocks noGrp="1"/>
          </p:cNvSpPr>
          <p:nvPr>
            <p:ph type="sldNum" sz="quarter" idx="5"/>
          </p:nvPr>
        </p:nvSpPr>
        <p:spPr/>
        <p:txBody>
          <a:bodyPr/>
          <a:lstStyle/>
          <a:p>
            <a:fld id="{4BE5DE82-CF29-044D-9158-06A811149881}" type="slidenum">
              <a:rPr lang="en-US" smtClean="0"/>
              <a:t>33</a:t>
            </a:fld>
            <a:endParaRPr lang="en-US" dirty="0"/>
          </a:p>
        </p:txBody>
      </p:sp>
    </p:spTree>
    <p:extLst>
      <p:ext uri="{BB962C8B-B14F-4D97-AF65-F5344CB8AC3E}">
        <p14:creationId xmlns:p14="http://schemas.microsoft.com/office/powerpoint/2010/main" val="3757439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0347B-646D-9440-A1B8-017265CD78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8AAA94-525C-0F15-1B20-3A211636F98C}"/>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09A46612-9EB3-238C-7279-776E9F2819C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E03A484-483C-549D-A770-44318EAC1223}"/>
              </a:ext>
            </a:extLst>
          </p:cNvPr>
          <p:cNvSpPr>
            <a:spLocks noGrp="1"/>
          </p:cNvSpPr>
          <p:nvPr>
            <p:ph type="sldNum" sz="quarter" idx="5"/>
          </p:nvPr>
        </p:nvSpPr>
        <p:spPr/>
        <p:txBody>
          <a:bodyPr/>
          <a:lstStyle/>
          <a:p>
            <a:fld id="{4BE5DE82-CF29-044D-9158-06A811149881}" type="slidenum">
              <a:rPr lang="en-US" smtClean="0"/>
              <a:t>34</a:t>
            </a:fld>
            <a:endParaRPr lang="en-US" dirty="0"/>
          </a:p>
        </p:txBody>
      </p:sp>
    </p:spTree>
    <p:extLst>
      <p:ext uri="{BB962C8B-B14F-4D97-AF65-F5344CB8AC3E}">
        <p14:creationId xmlns:p14="http://schemas.microsoft.com/office/powerpoint/2010/main" val="13386541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3C1D1-4C9A-520C-FFBB-9B40D0BA48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8D18DD-6276-29B6-A8B8-5C3F6046D1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3484F0-5BC7-7641-A168-E8FF89E4C0A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A1D2D17-1A04-10D6-0489-BFFC8F1308BC}"/>
              </a:ext>
            </a:extLst>
          </p:cNvPr>
          <p:cNvSpPr>
            <a:spLocks noGrp="1"/>
          </p:cNvSpPr>
          <p:nvPr>
            <p:ph type="sldNum" sz="quarter" idx="5"/>
          </p:nvPr>
        </p:nvSpPr>
        <p:spPr/>
        <p:txBody>
          <a:bodyPr/>
          <a:lstStyle/>
          <a:p>
            <a:fld id="{4BE5DE82-CF29-044D-9158-06A811149881}" type="slidenum">
              <a:rPr lang="en-US" smtClean="0"/>
              <a:t>37</a:t>
            </a:fld>
            <a:endParaRPr lang="en-US"/>
          </a:p>
        </p:txBody>
      </p:sp>
    </p:spTree>
    <p:extLst>
      <p:ext uri="{BB962C8B-B14F-4D97-AF65-F5344CB8AC3E}">
        <p14:creationId xmlns:p14="http://schemas.microsoft.com/office/powerpoint/2010/main" val="5154157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US" dirty="0"/>
              <a:t>STR – </a:t>
            </a:r>
            <a:r>
              <a:rPr lang="en-US" i="1" dirty="0"/>
              <a:t>Understanding your STR reports: basics</a:t>
            </a:r>
            <a:br>
              <a:rPr lang="en-US" dirty="0"/>
            </a:br>
            <a:r>
              <a:rPr lang="en-US" dirty="0"/>
              <a:t>AltexSoft – </a:t>
            </a:r>
            <a:r>
              <a:rPr lang="en-US" i="1" dirty="0"/>
              <a:t>RevPAR, ADR, and other main hotel metrics and KPIs</a:t>
            </a:r>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38</a:t>
            </a:fld>
            <a:endParaRPr lang="en-US" dirty="0"/>
          </a:p>
        </p:txBody>
      </p:sp>
    </p:spTree>
    <p:extLst>
      <p:ext uri="{BB962C8B-B14F-4D97-AF65-F5344CB8AC3E}">
        <p14:creationId xmlns:p14="http://schemas.microsoft.com/office/powerpoint/2010/main" val="32520374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US" dirty="0"/>
              <a:t>STR – </a:t>
            </a:r>
            <a:r>
              <a:rPr lang="en-US" i="1" dirty="0"/>
              <a:t>Understanding your STR reports: basics</a:t>
            </a:r>
            <a:br>
              <a:rPr lang="en-US" dirty="0"/>
            </a:br>
            <a:r>
              <a:rPr lang="en-US" dirty="0"/>
              <a:t>AltexSoft – </a:t>
            </a:r>
            <a:r>
              <a:rPr lang="en-US" i="1" dirty="0"/>
              <a:t>RevPAR, ADR, and other main hotel metrics and KPIs</a:t>
            </a:r>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39</a:t>
            </a:fld>
            <a:endParaRPr lang="en-US" dirty="0"/>
          </a:p>
        </p:txBody>
      </p:sp>
    </p:spTree>
    <p:extLst>
      <p:ext uri="{BB962C8B-B14F-4D97-AF65-F5344CB8AC3E}">
        <p14:creationId xmlns:p14="http://schemas.microsoft.com/office/powerpoint/2010/main" val="26301383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A1250-178C-DBDD-3B05-EA057971CF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088A0E-A5FC-71D8-E8C7-87622A9ED943}"/>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0867D52B-2467-979B-21D6-09BEFD11B61D}"/>
              </a:ext>
            </a:extLst>
          </p:cNvPr>
          <p:cNvSpPr>
            <a:spLocks noGrp="1"/>
          </p:cNvSpPr>
          <p:nvPr>
            <p:ph type="body" idx="1"/>
          </p:nvPr>
        </p:nvSpPr>
        <p:spPr/>
        <p:txBody>
          <a:bodyPr/>
          <a:lstStyle/>
          <a:p>
            <a:pPr>
              <a:buNone/>
            </a:pPr>
            <a:r>
              <a:rPr lang="en-US" dirty="0"/>
              <a:t>SiteMinder – </a:t>
            </a:r>
            <a:r>
              <a:rPr lang="en-US" i="1" dirty="0"/>
              <a:t>Hotel STAR reports and key KPIs</a:t>
            </a:r>
            <a:br>
              <a:rPr lang="en-US" dirty="0"/>
            </a:br>
            <a:r>
              <a:rPr lang="en-US" dirty="0"/>
              <a:t>AltexSoft – </a:t>
            </a:r>
            <a:r>
              <a:rPr lang="en-US" i="1" dirty="0"/>
              <a:t>Average Daily Rate, explained</a:t>
            </a:r>
            <a:endParaRPr lang="en-GB" dirty="0"/>
          </a:p>
        </p:txBody>
      </p:sp>
      <p:sp>
        <p:nvSpPr>
          <p:cNvPr id="4" name="Slide Number Placeholder 3">
            <a:extLst>
              <a:ext uri="{FF2B5EF4-FFF2-40B4-BE49-F238E27FC236}">
                <a16:creationId xmlns:a16="http://schemas.microsoft.com/office/drawing/2014/main" id="{E77FC64D-01D9-2D3A-ECFB-E4182859724E}"/>
              </a:ext>
            </a:extLst>
          </p:cNvPr>
          <p:cNvSpPr>
            <a:spLocks noGrp="1"/>
          </p:cNvSpPr>
          <p:nvPr>
            <p:ph type="sldNum" sz="quarter" idx="5"/>
          </p:nvPr>
        </p:nvSpPr>
        <p:spPr/>
        <p:txBody>
          <a:bodyPr/>
          <a:lstStyle/>
          <a:p>
            <a:fld id="{4BE5DE82-CF29-044D-9158-06A811149881}" type="slidenum">
              <a:rPr lang="en-US" smtClean="0"/>
              <a:t>40</a:t>
            </a:fld>
            <a:endParaRPr lang="en-US" dirty="0"/>
          </a:p>
        </p:txBody>
      </p:sp>
    </p:spTree>
    <p:extLst>
      <p:ext uri="{BB962C8B-B14F-4D97-AF65-F5344CB8AC3E}">
        <p14:creationId xmlns:p14="http://schemas.microsoft.com/office/powerpoint/2010/main" val="34529320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US" dirty="0"/>
              <a:t>Lighthouse (Lighthouse by OTA Insight) – </a:t>
            </a:r>
            <a:r>
              <a:rPr lang="en-US" i="1" dirty="0"/>
              <a:t>How to calculate and improve 12 hotel performance metrics</a:t>
            </a:r>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41</a:t>
            </a:fld>
            <a:endParaRPr lang="en-US" dirty="0"/>
          </a:p>
        </p:txBody>
      </p:sp>
    </p:spTree>
    <p:extLst>
      <p:ext uri="{BB962C8B-B14F-4D97-AF65-F5344CB8AC3E}">
        <p14:creationId xmlns:p14="http://schemas.microsoft.com/office/powerpoint/2010/main" val="14297459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US" dirty="0"/>
              <a:t>Lighthouse (Lighthouse by OTA Insight) – </a:t>
            </a:r>
            <a:r>
              <a:rPr lang="en-US" i="1" dirty="0"/>
              <a:t>How to calculate and improve 12 hotel performance metrics</a:t>
            </a:r>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42</a:t>
            </a:fld>
            <a:endParaRPr lang="en-US" dirty="0"/>
          </a:p>
        </p:txBody>
      </p:sp>
    </p:spTree>
    <p:extLst>
      <p:ext uri="{BB962C8B-B14F-4D97-AF65-F5344CB8AC3E}">
        <p14:creationId xmlns:p14="http://schemas.microsoft.com/office/powerpoint/2010/main" val="34376381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F3207-25D2-2965-5DAC-F70937FCB7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7B4A10-A8CE-E100-5C27-CC9C12B0DEAB}"/>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5F811670-FB12-B88A-5B6E-55586ED6599F}"/>
              </a:ext>
            </a:extLst>
          </p:cNvPr>
          <p:cNvSpPr>
            <a:spLocks noGrp="1"/>
          </p:cNvSpPr>
          <p:nvPr>
            <p:ph type="body" idx="1"/>
          </p:nvPr>
        </p:nvSpPr>
        <p:spPr/>
        <p:txBody>
          <a:bodyPr/>
          <a:lstStyle/>
          <a:p>
            <a:pPr>
              <a:buNone/>
            </a:pPr>
            <a:r>
              <a:rPr lang="en-US" dirty="0"/>
              <a:t>International Food Waste Coalition – European hospitality and food service sector reports 20 % reduction in food waste</a:t>
            </a:r>
            <a:br>
              <a:rPr lang="en-US" dirty="0"/>
            </a:br>
            <a:r>
              <a:rPr lang="en-US" dirty="0">
                <a:hlinkClick r:id="rId3"/>
              </a:rPr>
              <a:t>https://internationalfoodwastecoalition.org/european-hospitality-and-food-service-sector-reports-20-reduction-in-food-waste/</a:t>
            </a:r>
            <a:endParaRPr lang="en-US" dirty="0"/>
          </a:p>
          <a:p>
            <a:pPr>
              <a:buNone/>
            </a:pPr>
            <a:r>
              <a:rPr lang="en-US" dirty="0"/>
              <a:t>EPA Ireland – Food waste in hotels (food waste per cover benchmark)</a:t>
            </a:r>
            <a:br>
              <a:rPr lang="en-US" dirty="0"/>
            </a:br>
            <a:r>
              <a:rPr lang="en-US" dirty="0">
                <a:hlinkClick r:id="rId4"/>
              </a:rPr>
              <a:t>https://www.epa.ie/media/epa-2020/monitoring-amp-assessment/circular-economy/Food-waste-in-Hotels--Daily-v3.pdf</a:t>
            </a:r>
            <a:endParaRPr lang="en-US" dirty="0"/>
          </a:p>
          <a:p>
            <a:pPr>
              <a:buNone/>
            </a:pPr>
            <a:r>
              <a:rPr lang="en-US" dirty="0"/>
              <a:t>UNWTO – Recommendations for the Transition to a Green Travel and Tourism Economy (energy and resource KPIs)</a:t>
            </a:r>
            <a:br>
              <a:rPr lang="en-US" dirty="0"/>
            </a:br>
            <a:r>
              <a:rPr lang="en-US" dirty="0">
                <a:hlinkClick r:id="rId5"/>
              </a:rPr>
              <a:t>https://www.unwto.org/sustainable-development</a:t>
            </a:r>
            <a:r>
              <a:rPr lang="en-US" dirty="0"/>
              <a:t> (search within for energy/resource efficiency guidance)</a:t>
            </a:r>
          </a:p>
          <a:p>
            <a:endParaRPr lang="en-GB" dirty="0"/>
          </a:p>
        </p:txBody>
      </p:sp>
      <p:sp>
        <p:nvSpPr>
          <p:cNvPr id="4" name="Slide Number Placeholder 3">
            <a:extLst>
              <a:ext uri="{FF2B5EF4-FFF2-40B4-BE49-F238E27FC236}">
                <a16:creationId xmlns:a16="http://schemas.microsoft.com/office/drawing/2014/main" id="{9356FC7D-9892-4D6C-30C8-F1FBB947EF74}"/>
              </a:ext>
            </a:extLst>
          </p:cNvPr>
          <p:cNvSpPr>
            <a:spLocks noGrp="1"/>
          </p:cNvSpPr>
          <p:nvPr>
            <p:ph type="sldNum" sz="quarter" idx="5"/>
          </p:nvPr>
        </p:nvSpPr>
        <p:spPr/>
        <p:txBody>
          <a:bodyPr/>
          <a:lstStyle/>
          <a:p>
            <a:fld id="{4BE5DE82-CF29-044D-9158-06A811149881}" type="slidenum">
              <a:rPr lang="en-US" smtClean="0"/>
              <a:t>43</a:t>
            </a:fld>
            <a:endParaRPr lang="en-US" dirty="0"/>
          </a:p>
        </p:txBody>
      </p:sp>
    </p:spTree>
    <p:extLst>
      <p:ext uri="{BB962C8B-B14F-4D97-AF65-F5344CB8AC3E}">
        <p14:creationId xmlns:p14="http://schemas.microsoft.com/office/powerpoint/2010/main" val="312059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1C371-1F54-8492-015E-61E152BC12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356BD7-4E25-66BD-68B5-8764FB4367AC}"/>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AC5A6A55-0D46-25A0-29BE-87BB814A3F2D}"/>
              </a:ext>
            </a:extLst>
          </p:cNvPr>
          <p:cNvSpPr>
            <a:spLocks noGrp="1"/>
          </p:cNvSpPr>
          <p:nvPr>
            <p:ph type="body" idx="1"/>
          </p:nvPr>
        </p:nvSpPr>
        <p:spPr/>
        <p:txBody>
          <a:bodyPr/>
          <a:lstStyle/>
          <a:p>
            <a:pPr>
              <a:buNone/>
            </a:pPr>
            <a:r>
              <a:rPr lang="en-US" dirty="0"/>
              <a:t>Lighthouse – </a:t>
            </a:r>
            <a:r>
              <a:rPr lang="en-US" i="1" dirty="0"/>
              <a:t>How to calculate and improve 12 hotel performance metrics</a:t>
            </a:r>
            <a:endParaRPr lang="en-GB" dirty="0"/>
          </a:p>
        </p:txBody>
      </p:sp>
      <p:sp>
        <p:nvSpPr>
          <p:cNvPr id="4" name="Slide Number Placeholder 3">
            <a:extLst>
              <a:ext uri="{FF2B5EF4-FFF2-40B4-BE49-F238E27FC236}">
                <a16:creationId xmlns:a16="http://schemas.microsoft.com/office/drawing/2014/main" id="{90380981-D859-30C7-96CD-E7B9BDD70B4E}"/>
              </a:ext>
            </a:extLst>
          </p:cNvPr>
          <p:cNvSpPr>
            <a:spLocks noGrp="1"/>
          </p:cNvSpPr>
          <p:nvPr>
            <p:ph type="sldNum" sz="quarter" idx="5"/>
          </p:nvPr>
        </p:nvSpPr>
        <p:spPr/>
        <p:txBody>
          <a:bodyPr/>
          <a:lstStyle/>
          <a:p>
            <a:fld id="{4BE5DE82-CF29-044D-9158-06A811149881}" type="slidenum">
              <a:rPr lang="en-US" smtClean="0"/>
              <a:t>44</a:t>
            </a:fld>
            <a:endParaRPr lang="en-US" dirty="0"/>
          </a:p>
        </p:txBody>
      </p:sp>
    </p:spTree>
    <p:extLst>
      <p:ext uri="{BB962C8B-B14F-4D97-AF65-F5344CB8AC3E}">
        <p14:creationId xmlns:p14="http://schemas.microsoft.com/office/powerpoint/2010/main" val="23906636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A9E8F-00EA-91C3-766C-4D448A9892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413C4E-0A9D-B04A-F151-15AE53F8ED17}"/>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ED58EB43-56A5-E4A4-A0FC-815CDBA2FBDE}"/>
              </a:ext>
            </a:extLst>
          </p:cNvPr>
          <p:cNvSpPr>
            <a:spLocks noGrp="1"/>
          </p:cNvSpPr>
          <p:nvPr>
            <p:ph type="body" idx="1"/>
          </p:nvPr>
        </p:nvSpPr>
        <p:spPr/>
        <p:txBody>
          <a:bodyPr/>
          <a:lstStyle/>
          <a:p>
            <a:r>
              <a:rPr lang="en-US" dirty="0">
                <a:hlinkClick r:id="rId3"/>
              </a:rPr>
              <a:t>EU HaFS sector reports 20% reduction in food waste | IFWC - WRAP EU</a:t>
            </a:r>
            <a:endParaRPr lang="en-GB" dirty="0"/>
          </a:p>
        </p:txBody>
      </p:sp>
      <p:sp>
        <p:nvSpPr>
          <p:cNvPr id="4" name="Slide Number Placeholder 3">
            <a:extLst>
              <a:ext uri="{FF2B5EF4-FFF2-40B4-BE49-F238E27FC236}">
                <a16:creationId xmlns:a16="http://schemas.microsoft.com/office/drawing/2014/main" id="{8FC42D36-FEF1-999A-44CC-6E47FC6F625A}"/>
              </a:ext>
            </a:extLst>
          </p:cNvPr>
          <p:cNvSpPr>
            <a:spLocks noGrp="1"/>
          </p:cNvSpPr>
          <p:nvPr>
            <p:ph type="sldNum" sz="quarter" idx="5"/>
          </p:nvPr>
        </p:nvSpPr>
        <p:spPr/>
        <p:txBody>
          <a:bodyPr/>
          <a:lstStyle/>
          <a:p>
            <a:fld id="{4BE5DE82-CF29-044D-9158-06A811149881}" type="slidenum">
              <a:rPr lang="en-US" smtClean="0"/>
              <a:t>45</a:t>
            </a:fld>
            <a:endParaRPr lang="en-US" dirty="0"/>
          </a:p>
        </p:txBody>
      </p:sp>
    </p:spTree>
    <p:extLst>
      <p:ext uri="{BB962C8B-B14F-4D97-AF65-F5344CB8AC3E}">
        <p14:creationId xmlns:p14="http://schemas.microsoft.com/office/powerpoint/2010/main" val="11321375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57DCE-9EBA-7D94-AD21-0A3CD9EE8E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11947F-B443-4E97-B5B7-0BFBF2C7A821}"/>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91437B24-7007-44B3-2C31-9CC1B7216B0E}"/>
              </a:ext>
            </a:extLst>
          </p:cNvPr>
          <p:cNvSpPr>
            <a:spLocks noGrp="1"/>
          </p:cNvSpPr>
          <p:nvPr>
            <p:ph type="body" idx="1"/>
          </p:nvPr>
        </p:nvSpPr>
        <p:spPr/>
        <p:txBody>
          <a:bodyPr/>
          <a:lstStyle/>
          <a:p>
            <a:pPr>
              <a:buNone/>
            </a:pPr>
            <a:r>
              <a:rPr lang="en-GB" dirty="0"/>
              <a:t>EU Smart Tourism Destinations – EU guide on data for tourism destinations</a:t>
            </a:r>
            <a:br>
              <a:rPr lang="en-GB" dirty="0"/>
            </a:br>
            <a:r>
              <a:rPr lang="en-GB" dirty="0">
                <a:hlinkClick r:id="rId3"/>
              </a:rPr>
              <a:t>https://smarttourismdestinations.eu/wp-content/uploads/2022/07/Smart-Tourism-Destinations_EU-guide_v1_EN.pdf</a:t>
            </a:r>
            <a:endParaRPr lang="en-GB" dirty="0"/>
          </a:p>
          <a:p>
            <a:pPr>
              <a:buNone/>
            </a:pPr>
            <a:r>
              <a:rPr lang="en-GB" dirty="0"/>
              <a:t>STR – Hotel key performance indicators</a:t>
            </a:r>
            <a:br>
              <a:rPr lang="en-GB" dirty="0"/>
            </a:br>
            <a:r>
              <a:rPr lang="en-GB" dirty="0"/>
              <a:t>https://str.com/data-insights/resources/hotel-key-performance-indicators</a:t>
            </a:r>
          </a:p>
          <a:p>
            <a:endParaRPr lang="en-GB" dirty="0"/>
          </a:p>
        </p:txBody>
      </p:sp>
      <p:sp>
        <p:nvSpPr>
          <p:cNvPr id="4" name="Slide Number Placeholder 3">
            <a:extLst>
              <a:ext uri="{FF2B5EF4-FFF2-40B4-BE49-F238E27FC236}">
                <a16:creationId xmlns:a16="http://schemas.microsoft.com/office/drawing/2014/main" id="{68E0FF65-DB22-A525-7C87-E51CEDD5A64B}"/>
              </a:ext>
            </a:extLst>
          </p:cNvPr>
          <p:cNvSpPr>
            <a:spLocks noGrp="1"/>
          </p:cNvSpPr>
          <p:nvPr>
            <p:ph type="sldNum" sz="quarter" idx="5"/>
          </p:nvPr>
        </p:nvSpPr>
        <p:spPr/>
        <p:txBody>
          <a:bodyPr/>
          <a:lstStyle/>
          <a:p>
            <a:fld id="{4BE5DE82-CF29-044D-9158-06A811149881}" type="slidenum">
              <a:rPr lang="en-US" smtClean="0"/>
              <a:t>46</a:t>
            </a:fld>
            <a:endParaRPr lang="en-US" dirty="0"/>
          </a:p>
        </p:txBody>
      </p:sp>
    </p:spTree>
    <p:extLst>
      <p:ext uri="{BB962C8B-B14F-4D97-AF65-F5344CB8AC3E}">
        <p14:creationId xmlns:p14="http://schemas.microsoft.com/office/powerpoint/2010/main" val="2362647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98B0C-EDA4-749D-EE25-0EF5486378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84C248-86CA-1889-72A8-D0DD1E17A51E}"/>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70D7E8D1-C59E-0C65-125F-7B088B5E1095}"/>
              </a:ext>
            </a:extLst>
          </p:cNvPr>
          <p:cNvSpPr>
            <a:spLocks noGrp="1"/>
          </p:cNvSpPr>
          <p:nvPr>
            <p:ph type="body" idx="1"/>
          </p:nvPr>
        </p:nvSpPr>
        <p:spPr/>
        <p:txBody>
          <a:bodyPr/>
          <a:lstStyle/>
          <a:p>
            <a:pPr>
              <a:buNone/>
            </a:pPr>
            <a:r>
              <a:rPr lang="en-US" dirty="0"/>
              <a:t>Lighthouse – </a:t>
            </a:r>
            <a:r>
              <a:rPr lang="en-US" i="1" dirty="0"/>
              <a:t>How to calculate and improve 12 hotel performance metrics</a:t>
            </a:r>
            <a:endParaRPr lang="en-US" dirty="0"/>
          </a:p>
          <a:p>
            <a:endParaRPr lang="en-GB" dirty="0"/>
          </a:p>
        </p:txBody>
      </p:sp>
      <p:sp>
        <p:nvSpPr>
          <p:cNvPr id="4" name="Slide Number Placeholder 3">
            <a:extLst>
              <a:ext uri="{FF2B5EF4-FFF2-40B4-BE49-F238E27FC236}">
                <a16:creationId xmlns:a16="http://schemas.microsoft.com/office/drawing/2014/main" id="{97740ED3-5AC3-EE07-489D-EAC5B8710A1D}"/>
              </a:ext>
            </a:extLst>
          </p:cNvPr>
          <p:cNvSpPr>
            <a:spLocks noGrp="1"/>
          </p:cNvSpPr>
          <p:nvPr>
            <p:ph type="sldNum" sz="quarter" idx="5"/>
          </p:nvPr>
        </p:nvSpPr>
        <p:spPr/>
        <p:txBody>
          <a:bodyPr/>
          <a:lstStyle/>
          <a:p>
            <a:fld id="{4BE5DE82-CF29-044D-9158-06A811149881}" type="slidenum">
              <a:rPr lang="en-US" smtClean="0"/>
              <a:t>47</a:t>
            </a:fld>
            <a:endParaRPr lang="en-US" dirty="0"/>
          </a:p>
        </p:txBody>
      </p:sp>
    </p:spTree>
    <p:extLst>
      <p:ext uri="{BB962C8B-B14F-4D97-AF65-F5344CB8AC3E}">
        <p14:creationId xmlns:p14="http://schemas.microsoft.com/office/powerpoint/2010/main" val="38772246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57C3B-3217-FF6E-C4CF-CD62B54E42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65F160-0603-6F6C-C23F-92DD27D3EF9C}"/>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BD5539E6-81BF-DEBA-10D2-DAD68C8B6FA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198D983-C7A8-1ECB-6F36-FF4679408EAC}"/>
              </a:ext>
            </a:extLst>
          </p:cNvPr>
          <p:cNvSpPr>
            <a:spLocks noGrp="1"/>
          </p:cNvSpPr>
          <p:nvPr>
            <p:ph type="sldNum" sz="quarter" idx="5"/>
          </p:nvPr>
        </p:nvSpPr>
        <p:spPr/>
        <p:txBody>
          <a:bodyPr/>
          <a:lstStyle/>
          <a:p>
            <a:fld id="{4BE5DE82-CF29-044D-9158-06A811149881}" type="slidenum">
              <a:rPr lang="en-US" smtClean="0"/>
              <a:t>48</a:t>
            </a:fld>
            <a:endParaRPr lang="en-US"/>
          </a:p>
        </p:txBody>
      </p:sp>
    </p:spTree>
    <p:extLst>
      <p:ext uri="{BB962C8B-B14F-4D97-AF65-F5344CB8AC3E}">
        <p14:creationId xmlns:p14="http://schemas.microsoft.com/office/powerpoint/2010/main" val="34946554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15CCE-08A5-6E24-9633-A5CCD659C3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A6A654-8FB7-5A97-7F65-7B1D432E0C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D99E8C-E998-67ED-B379-6902040B802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E988FED-EC2F-CB0B-6F89-7785D9DF843A}"/>
              </a:ext>
            </a:extLst>
          </p:cNvPr>
          <p:cNvSpPr>
            <a:spLocks noGrp="1"/>
          </p:cNvSpPr>
          <p:nvPr>
            <p:ph type="sldNum" sz="quarter" idx="5"/>
          </p:nvPr>
        </p:nvSpPr>
        <p:spPr/>
        <p:txBody>
          <a:bodyPr/>
          <a:lstStyle/>
          <a:p>
            <a:fld id="{4BE5DE82-CF29-044D-9158-06A811149881}" type="slidenum">
              <a:rPr lang="en-US" smtClean="0"/>
              <a:t>49</a:t>
            </a:fld>
            <a:endParaRPr lang="en-US"/>
          </a:p>
        </p:txBody>
      </p:sp>
    </p:spTree>
    <p:extLst>
      <p:ext uri="{BB962C8B-B14F-4D97-AF65-F5344CB8AC3E}">
        <p14:creationId xmlns:p14="http://schemas.microsoft.com/office/powerpoint/2010/main" val="8200251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97E07-649E-7BA3-CEBD-3ABA6B670B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B966C6-40CF-54F8-9F3C-DB6EFB1CB8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6AD394-273C-A2B6-448E-01752B25999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5CEECC9-4097-7B59-8E62-F1218A6AA566}"/>
              </a:ext>
            </a:extLst>
          </p:cNvPr>
          <p:cNvSpPr>
            <a:spLocks noGrp="1"/>
          </p:cNvSpPr>
          <p:nvPr>
            <p:ph type="sldNum" sz="quarter" idx="5"/>
          </p:nvPr>
        </p:nvSpPr>
        <p:spPr/>
        <p:txBody>
          <a:bodyPr/>
          <a:lstStyle/>
          <a:p>
            <a:fld id="{4BE5DE82-CF29-044D-9158-06A811149881}" type="slidenum">
              <a:rPr lang="en-US" smtClean="0"/>
              <a:t>51</a:t>
            </a:fld>
            <a:endParaRPr lang="en-US"/>
          </a:p>
        </p:txBody>
      </p:sp>
    </p:spTree>
    <p:extLst>
      <p:ext uri="{BB962C8B-B14F-4D97-AF65-F5344CB8AC3E}">
        <p14:creationId xmlns:p14="http://schemas.microsoft.com/office/powerpoint/2010/main" val="300302420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a:buNone/>
            </a:pPr>
            <a:r>
              <a:rPr lang="en-US" dirty="0"/>
              <a:t>Sorour Bros – </a:t>
            </a:r>
            <a:r>
              <a:rPr lang="en-US" i="1" dirty="0"/>
              <a:t>Driving Hospitality Data Culture Success</a:t>
            </a:r>
            <a:br>
              <a:rPr lang="en-US" dirty="0"/>
            </a:br>
            <a:r>
              <a:rPr lang="en-US" dirty="0">
                <a:hlinkClick r:id="rId3"/>
              </a:rPr>
              <a:t>https://sorourbros.com/hospitality-data/</a:t>
            </a:r>
            <a:endParaRPr lang="en-US" dirty="0"/>
          </a:p>
          <a:p>
            <a:pPr>
              <a:buNone/>
            </a:pPr>
            <a:r>
              <a:rPr lang="en-US" dirty="0"/>
              <a:t>Revfine – </a:t>
            </a:r>
            <a:r>
              <a:rPr lang="en-US" i="1" dirty="0"/>
              <a:t>Creating a Data-Driven Culture in Hotels: Why Just Getting a BI Platform Is Not Enough</a:t>
            </a:r>
            <a:br>
              <a:rPr lang="en-US" dirty="0"/>
            </a:br>
            <a:r>
              <a:rPr lang="en-US" dirty="0">
                <a:hlinkClick r:id="rId4"/>
              </a:rPr>
              <a:t>https://www.revfine.com/data-driven-culture-in-hotels-requires-more-than-bi-tools/</a:t>
            </a:r>
            <a:endParaRPr lang="en-US" dirty="0"/>
          </a:p>
          <a:p>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52</a:t>
            </a:fld>
            <a:endParaRPr lang="en-US" dirty="0"/>
          </a:p>
        </p:txBody>
      </p:sp>
    </p:spTree>
    <p:extLst>
      <p:ext uri="{BB962C8B-B14F-4D97-AF65-F5344CB8AC3E}">
        <p14:creationId xmlns:p14="http://schemas.microsoft.com/office/powerpoint/2010/main" val="293782328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UNESCO-UNEVOC – </a:t>
            </a:r>
            <a:r>
              <a:rPr kumimoji="0" lang="en-US" sz="1800" b="0" i="1" u="none" strike="noStrike" kern="1200" cap="none" spc="0" normalizeH="0" baseline="0" noProof="0" dirty="0">
                <a:ln>
                  <a:noFill/>
                </a:ln>
                <a:solidFill>
                  <a:srgbClr val="086D6E"/>
                </a:solidFill>
                <a:effectLst/>
                <a:uLnTx/>
                <a:uFillTx/>
                <a:latin typeface="Calibri" panose="020F0502020204030204"/>
                <a:ea typeface="+mn-ea"/>
                <a:cs typeface="+mn-cs"/>
              </a:rPr>
              <a:t>Green and digital skills for hospitality and tourism</a:t>
            </a:r>
            <a:b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https://unesdoc.unesco.org/ark:/48223/pf0000391115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European Commission – Digital skills in tourism (Digital Skills &amp; Jobs Platform)</a:t>
            </a:r>
            <a:b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https://digital-skills-jobs.europa.eu/en/topics/tourism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UNWTO – Sustainable tourism and measurement (resources on energy and resource efficiency)</a:t>
            </a:r>
            <a:b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hlinkClick r:id="rId3"/>
              </a:rPr>
              <a:t>https://www.unwto.org/sustainable-development</a:t>
            </a:r>
            <a:endPar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endParaRPr>
          </a:p>
          <a:p>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53</a:t>
            </a:fld>
            <a:endParaRPr lang="en-US" dirty="0"/>
          </a:p>
        </p:txBody>
      </p:sp>
    </p:spTree>
    <p:extLst>
      <p:ext uri="{BB962C8B-B14F-4D97-AF65-F5344CB8AC3E}">
        <p14:creationId xmlns:p14="http://schemas.microsoft.com/office/powerpoint/2010/main" val="19823361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a:buNone/>
            </a:pPr>
            <a:r>
              <a:rPr lang="en-US" dirty="0"/>
              <a:t>UNESCO-UNEVOC – </a:t>
            </a:r>
            <a:r>
              <a:rPr lang="en-US" i="1" dirty="0"/>
              <a:t>Green and Digital Skills for Hospitality and Tourism</a:t>
            </a:r>
            <a:br>
              <a:rPr lang="en-US" dirty="0"/>
            </a:br>
            <a:r>
              <a:rPr lang="en-US" dirty="0"/>
              <a:t>EU Digital Skills &amp; Jobs – tourism-related digital skills initiatives</a:t>
            </a:r>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54</a:t>
            </a:fld>
            <a:endParaRPr lang="en-US" dirty="0"/>
          </a:p>
        </p:txBody>
      </p:sp>
    </p:spTree>
    <p:extLst>
      <p:ext uri="{BB962C8B-B14F-4D97-AF65-F5344CB8AC3E}">
        <p14:creationId xmlns:p14="http://schemas.microsoft.com/office/powerpoint/2010/main" val="229314161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US" dirty="0"/>
              <a:t>Sorour Bros – Driving Hospitality Data Culture Success</a:t>
            </a:r>
          </a:p>
          <a:p>
            <a:r>
              <a:rPr lang="en-US" dirty="0"/>
              <a:t>Revfine – Creating a Data-Driven Culture in Hotels</a:t>
            </a:r>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55</a:t>
            </a:fld>
            <a:endParaRPr lang="en-US" dirty="0"/>
          </a:p>
        </p:txBody>
      </p:sp>
    </p:spTree>
    <p:extLst>
      <p:ext uri="{BB962C8B-B14F-4D97-AF65-F5344CB8AC3E}">
        <p14:creationId xmlns:p14="http://schemas.microsoft.com/office/powerpoint/2010/main" val="294008262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GB" dirty="0"/>
              <a:t>EU Smart Tourism Destinations – </a:t>
            </a:r>
            <a:r>
              <a:rPr lang="en-GB" i="1" dirty="0"/>
              <a:t>Toolkit for Mastering Data</a:t>
            </a:r>
            <a:br>
              <a:rPr lang="en-GB" dirty="0"/>
            </a:br>
            <a:r>
              <a:rPr lang="en-GB" dirty="0"/>
              <a:t>UNESCO-UNEVOC – green and digital skills recommendations for workplaces</a:t>
            </a:r>
          </a:p>
        </p:txBody>
      </p:sp>
      <p:sp>
        <p:nvSpPr>
          <p:cNvPr id="4" name="Slide Number Placeholder 3"/>
          <p:cNvSpPr>
            <a:spLocks noGrp="1"/>
          </p:cNvSpPr>
          <p:nvPr>
            <p:ph type="sldNum" sz="quarter" idx="5"/>
          </p:nvPr>
        </p:nvSpPr>
        <p:spPr/>
        <p:txBody>
          <a:bodyPr/>
          <a:lstStyle/>
          <a:p>
            <a:fld id="{4BE5DE82-CF29-044D-9158-06A811149881}" type="slidenum">
              <a:rPr lang="en-US" smtClean="0"/>
              <a:t>56</a:t>
            </a:fld>
            <a:endParaRPr lang="en-US" dirty="0"/>
          </a:p>
        </p:txBody>
      </p:sp>
    </p:spTree>
    <p:extLst>
      <p:ext uri="{BB962C8B-B14F-4D97-AF65-F5344CB8AC3E}">
        <p14:creationId xmlns:p14="http://schemas.microsoft.com/office/powerpoint/2010/main" val="3249264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US" dirty="0"/>
              <a:t>UNESCO-UNEVOC – Green and Digital Skills for Hospitality and TourismEU – Study on Mastering Data for Tourism by EU Destinations</a:t>
            </a:r>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57</a:t>
            </a:fld>
            <a:endParaRPr lang="en-US" dirty="0"/>
          </a:p>
        </p:txBody>
      </p:sp>
    </p:spTree>
    <p:extLst>
      <p:ext uri="{BB962C8B-B14F-4D97-AF65-F5344CB8AC3E}">
        <p14:creationId xmlns:p14="http://schemas.microsoft.com/office/powerpoint/2010/main" val="23391171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3A43F-D7C9-2333-BE5E-8B2394CBDA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7B1283-63AE-20E6-B27A-CD23A1B5E3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255753-67DB-DC79-7898-E5F4099536C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5ADB803-B281-761E-5A12-BCB78997A1C3}"/>
              </a:ext>
            </a:extLst>
          </p:cNvPr>
          <p:cNvSpPr>
            <a:spLocks noGrp="1"/>
          </p:cNvSpPr>
          <p:nvPr>
            <p:ph type="sldNum" sz="quarter" idx="5"/>
          </p:nvPr>
        </p:nvSpPr>
        <p:spPr/>
        <p:txBody>
          <a:bodyPr/>
          <a:lstStyle/>
          <a:p>
            <a:fld id="{4BE5DE82-CF29-044D-9158-06A811149881}" type="slidenum">
              <a:rPr lang="en-US" smtClean="0"/>
              <a:t>59</a:t>
            </a:fld>
            <a:endParaRPr lang="en-US"/>
          </a:p>
        </p:txBody>
      </p:sp>
    </p:spTree>
    <p:extLst>
      <p:ext uri="{BB962C8B-B14F-4D97-AF65-F5344CB8AC3E}">
        <p14:creationId xmlns:p14="http://schemas.microsoft.com/office/powerpoint/2010/main" val="43960445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60</a:t>
            </a:fld>
            <a:endParaRPr lang="en-US"/>
          </a:p>
        </p:txBody>
      </p:sp>
    </p:spTree>
    <p:extLst>
      <p:ext uri="{BB962C8B-B14F-4D97-AF65-F5344CB8AC3E}">
        <p14:creationId xmlns:p14="http://schemas.microsoft.com/office/powerpoint/2010/main" val="8305201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nt Typecae &amp; Size">
    <p:spTree>
      <p:nvGrpSpPr>
        <p:cNvPr id="1" name=""/>
        <p:cNvGrpSpPr/>
        <p:nvPr/>
      </p:nvGrpSpPr>
      <p:grpSpPr>
        <a:xfrm>
          <a:off x="0" y="0"/>
          <a:ext cx="0" cy="0"/>
          <a:chOff x="0" y="0"/>
          <a:chExt cx="0" cy="0"/>
        </a:xfrm>
      </p:grpSpPr>
      <p:sp>
        <p:nvSpPr>
          <p:cNvPr id="6" name="Rectangle 5"/>
          <p:cNvSpPr/>
          <p:nvPr userDrawn="1"/>
        </p:nvSpPr>
        <p:spPr>
          <a:xfrm>
            <a:off x="0" y="0"/>
            <a:ext cx="12192000" cy="6858001"/>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Graphic 3">
            <a:extLst>
              <a:ext uri="{FF2B5EF4-FFF2-40B4-BE49-F238E27FC236}">
                <a16:creationId xmlns:a16="http://schemas.microsoft.com/office/drawing/2014/main" id="{D8742B2C-7BA3-8FB2-33B8-8867498C8638}"/>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a:off x="7315200" y="2472933"/>
            <a:ext cx="4876800" cy="4385068"/>
          </a:xfrm>
          <a:prstGeom prst="rect">
            <a:avLst/>
          </a:prstGeom>
        </p:spPr>
      </p:pic>
      <p:sp>
        <p:nvSpPr>
          <p:cNvPr id="7" name="Rectangle 6"/>
          <p:cNvSpPr/>
          <p:nvPr userDrawn="1"/>
        </p:nvSpPr>
        <p:spPr>
          <a:xfrm>
            <a:off x="424669" y="528535"/>
            <a:ext cx="6498645" cy="769441"/>
          </a:xfrm>
          <a:prstGeom prst="rect">
            <a:avLst/>
          </a:prstGeom>
        </p:spPr>
        <p:txBody>
          <a:bodyPr wrap="square">
            <a:spAutoFit/>
          </a:bodyPr>
          <a:lstStyle/>
          <a:p>
            <a:pPr fontAlgn="base"/>
            <a:r>
              <a:rPr lang="en-IE" sz="4400" b="0" i="0" u="none" strike="noStrike" kern="1200" baseline="0" dirty="0">
                <a:solidFill>
                  <a:schemeClr val="bg1"/>
                </a:solidFill>
                <a:effectLst/>
                <a:latin typeface="+mn-lt"/>
                <a:ea typeface="+mn-ea"/>
                <a:cs typeface="+mn-cs"/>
                <a:sym typeface="Quattrocento Sans"/>
              </a:rPr>
              <a:t>FONT TYPEFACE &amp; SIZE</a:t>
            </a:r>
            <a:endParaRPr lang="en-IE" sz="3600" baseline="0" dirty="0">
              <a:solidFill>
                <a:schemeClr val="bg1"/>
              </a:solidFill>
              <a:latin typeface="+mn-lt"/>
              <a:ea typeface="Quattrocento Sans"/>
              <a:cs typeface="Quattrocento Sans"/>
              <a:sym typeface="Quattrocento Sans"/>
            </a:endParaRPr>
          </a:p>
        </p:txBody>
      </p:sp>
      <p:sp>
        <p:nvSpPr>
          <p:cNvPr id="8" name="Rectangle 7"/>
          <p:cNvSpPr/>
          <p:nvPr userDrawn="1"/>
        </p:nvSpPr>
        <p:spPr>
          <a:xfrm>
            <a:off x="7347983" y="564843"/>
            <a:ext cx="4589207" cy="4708981"/>
          </a:xfrm>
          <a:prstGeom prst="rect">
            <a:avLst/>
          </a:prstGeom>
        </p:spPr>
        <p:txBody>
          <a:bodyPr wrap="square">
            <a:spAutoFit/>
          </a:bodyPr>
          <a:lstStyle/>
          <a:p>
            <a:pPr fontAlgn="base"/>
            <a:r>
              <a:rPr lang="en-IE" sz="3000" b="0" i="0" u="none" strike="noStrike" kern="1200" dirty="0">
                <a:solidFill>
                  <a:schemeClr val="bg1"/>
                </a:solidFill>
                <a:effectLst/>
                <a:latin typeface="+mn-lt"/>
                <a:ea typeface="+mn-ea"/>
                <a:cs typeface="+mn-cs"/>
              </a:rPr>
              <a:t>PLEASE</a:t>
            </a:r>
            <a:r>
              <a:rPr lang="en-IE" sz="3000" b="0" i="0" u="none" strike="noStrike" kern="1200" baseline="0" dirty="0">
                <a:solidFill>
                  <a:schemeClr val="bg1"/>
                </a:solidFill>
                <a:effectLst/>
                <a:latin typeface="+mn-lt"/>
                <a:ea typeface="+mn-ea"/>
                <a:cs typeface="+mn-cs"/>
              </a:rPr>
              <a:t> ENSURE TO KEEP FONTS AS PER THE LAYOUT</a:t>
            </a:r>
            <a:endParaRPr lang="en-IE" sz="3000" b="0" i="0" u="none" strike="noStrike" kern="1200" dirty="0">
              <a:solidFill>
                <a:schemeClr val="bg1"/>
              </a:solidFill>
              <a:effectLst/>
              <a:latin typeface="+mn-lt"/>
              <a:ea typeface="+mn-ea"/>
              <a:cs typeface="+mn-cs"/>
            </a:endParaRPr>
          </a:p>
          <a:p>
            <a:pPr fontAlgn="base"/>
            <a:endParaRPr lang="en-IE" sz="3000" b="0" i="0" u="none" strike="noStrike" kern="1200" dirty="0">
              <a:solidFill>
                <a:schemeClr val="bg1"/>
              </a:solidFill>
              <a:effectLst/>
              <a:latin typeface="+mn-lt"/>
              <a:ea typeface="+mn-ea"/>
              <a:cs typeface="+mn-cs"/>
            </a:endParaRPr>
          </a:p>
          <a:p>
            <a:pPr marL="0" lvl="0" indent="0" algn="l" rtl="0">
              <a:spcBef>
                <a:spcPts val="0"/>
              </a:spcBef>
              <a:spcAft>
                <a:spcPts val="0"/>
              </a:spcAft>
              <a:buClr>
                <a:schemeClr val="dk1"/>
              </a:buClr>
              <a:buSzPts val="1100"/>
              <a:buFont typeface="Arial"/>
              <a:buNone/>
            </a:pPr>
            <a:r>
              <a:rPr lang="en-IE" sz="3000" b="0" i="0" u="none" strike="noStrike" kern="1200" dirty="0">
                <a:solidFill>
                  <a:schemeClr val="bg1"/>
                </a:solidFill>
                <a:effectLst/>
                <a:latin typeface="+mn-lt"/>
                <a:ea typeface="+mn-ea"/>
                <a:cs typeface="+mn-cs"/>
              </a:rPr>
              <a:t>48 point </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Divider</a:t>
            </a:r>
            <a:r>
              <a:rPr lang="en-IE" sz="3000" b="0" i="0" u="none" strike="noStrike" kern="1200" baseline="0" dirty="0">
                <a:solidFill>
                  <a:schemeClr val="bg1"/>
                </a:solidFill>
                <a:effectLst/>
                <a:latin typeface="+mn-lt"/>
                <a:ea typeface="+mn-ea"/>
                <a:cs typeface="+mn-cs"/>
              </a:rPr>
              <a:t> Slides</a:t>
            </a:r>
          </a:p>
          <a:p>
            <a:pPr marL="0" lvl="0" indent="0" algn="l" rtl="0">
              <a:spcBef>
                <a:spcPts val="0"/>
              </a:spcBef>
              <a:spcAft>
                <a:spcPts val="0"/>
              </a:spcAft>
              <a:buClr>
                <a:schemeClr val="dk1"/>
              </a:buClr>
              <a:buSzPts val="1100"/>
              <a:buFont typeface="Arial"/>
              <a:buNone/>
            </a:pPr>
            <a:endParaRPr lang="en-IE" sz="1000" b="1" baseline="0" dirty="0">
              <a:solidFill>
                <a:schemeClr val="bg1"/>
              </a:solidFill>
              <a:latin typeface="+mn-lt"/>
              <a:ea typeface="Quattrocento Sans"/>
              <a:cs typeface="Quattrocento Sans"/>
              <a:sym typeface="Quattrocento San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36 point</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Title Heading</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dirty="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30 point</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Sub-Titles</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	</a:t>
            </a:r>
            <a:r>
              <a:rPr lang="en-IE" sz="3000" b="0" i="0" u="none" strike="noStrike" kern="1200" baseline="0" dirty="0">
                <a:solidFill>
                  <a:schemeClr val="bg1"/>
                </a:solidFill>
                <a:effectLst/>
                <a:latin typeface="+mn-lt"/>
                <a:ea typeface="+mn-ea"/>
                <a:cs typeface="+mn-cs"/>
              </a:rPr>
              <a:t>       </a:t>
            </a:r>
            <a:r>
              <a:rPr lang="en-IE" sz="3000" b="0" i="0" u="none" strike="noStrike" kern="1200" dirty="0">
                <a:solidFill>
                  <a:schemeClr val="bg1"/>
                </a:solidFill>
                <a:effectLst/>
                <a:latin typeface="+mn-lt"/>
                <a:ea typeface="+mn-ea"/>
                <a:cs typeface="+mn-cs"/>
              </a:rPr>
              <a:t>- Quotes	</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dirty="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24 point</a:t>
            </a:r>
            <a:r>
              <a:rPr lang="en-IE" sz="3000" b="0" i="0" u="none" strike="noStrike" kern="1200" baseline="0" dirty="0">
                <a:solidFill>
                  <a:schemeClr val="bg1"/>
                </a:solidFill>
                <a:effectLst/>
                <a:latin typeface="+mn-lt"/>
                <a:ea typeface="+mn-ea"/>
                <a:cs typeface="+mn-cs"/>
              </a:rPr>
              <a:t>  -  </a:t>
            </a:r>
            <a:r>
              <a:rPr lang="en-IE" sz="3000" b="0" i="0" u="none" strike="noStrike" kern="1200" baseline="0" dirty="0">
                <a:solidFill>
                  <a:schemeClr val="bg1"/>
                </a:solidFill>
                <a:effectLst/>
                <a:latin typeface="+mn-lt"/>
                <a:ea typeface="Quattrocento Sans"/>
                <a:cs typeface="Quattrocento Sans"/>
                <a:sym typeface="Quattrocento Sans"/>
              </a:rPr>
              <a:t>Main </a:t>
            </a:r>
            <a:r>
              <a:rPr lang="en-IE" sz="3000" b="0" i="0" u="none" strike="noStrike" kern="1200" dirty="0">
                <a:solidFill>
                  <a:schemeClr val="bg1"/>
                </a:solidFill>
                <a:effectLst/>
                <a:latin typeface="+mn-lt"/>
                <a:ea typeface="+mn-ea"/>
                <a:cs typeface="+mn-cs"/>
              </a:rPr>
              <a:t>Text Body </a:t>
            </a:r>
            <a:endParaRPr lang="en-US" sz="3000" dirty="0">
              <a:solidFill>
                <a:schemeClr val="bg1"/>
              </a:solidFill>
            </a:endParaRPr>
          </a:p>
          <a:p>
            <a:pPr fontAlgn="base"/>
            <a:endParaRPr lang="en-IE" sz="3000" b="0" i="0" u="none" strike="noStrike" kern="1200" dirty="0">
              <a:solidFill>
                <a:schemeClr val="bg1"/>
              </a:solidFill>
              <a:effectLst/>
              <a:latin typeface="+mn-lt"/>
              <a:ea typeface="+mn-ea"/>
              <a:cs typeface="+mn-cs"/>
            </a:endParaRPr>
          </a:p>
        </p:txBody>
      </p:sp>
      <p:sp>
        <p:nvSpPr>
          <p:cNvPr id="9" name="Rectangle 8"/>
          <p:cNvSpPr/>
          <p:nvPr userDrawn="1"/>
        </p:nvSpPr>
        <p:spPr>
          <a:xfrm>
            <a:off x="424669" y="2014904"/>
            <a:ext cx="5845501" cy="2492990"/>
          </a:xfrm>
          <a:prstGeom prst="rect">
            <a:avLst/>
          </a:prstGeom>
        </p:spPr>
        <p:txBody>
          <a:bodyPr wrap="square">
            <a:spAutoFit/>
          </a:bodyPr>
          <a:lstStyle/>
          <a:p>
            <a:pPr marL="0" marR="0" indent="0" algn="l" defTabSz="914400" rtl="0" eaLnBrk="1" fontAlgn="base" latinLnBrk="0" hangingPunct="1">
              <a:lnSpc>
                <a:spcPct val="100000"/>
              </a:lnSpc>
              <a:spcBef>
                <a:spcPts val="0"/>
              </a:spcBef>
              <a:spcAft>
                <a:spcPts val="0"/>
              </a:spcAft>
              <a:buClrTx/>
              <a:buSzTx/>
              <a:buFontTx/>
              <a:buNone/>
              <a:tabLst/>
              <a:defRPr/>
            </a:pPr>
            <a:r>
              <a:rPr lang="en-IE" sz="2400" b="0" i="0" u="none" strike="noStrike" kern="1200" baseline="0" dirty="0">
                <a:solidFill>
                  <a:schemeClr val="bg1"/>
                </a:solidFill>
                <a:effectLst/>
                <a:latin typeface="+mn-lt"/>
                <a:ea typeface="+mn-ea"/>
                <a:cs typeface="+mn-cs"/>
                <a:sym typeface="Quattrocento Sans"/>
              </a:rPr>
              <a:t>Please ensure to keep the font sizes set as per the slide layouts. The font used throughout the </a:t>
            </a:r>
            <a:r>
              <a:rPr lang="en-IE" sz="2400" b="1" i="0" u="none" strike="noStrike" kern="1200" baseline="0" dirty="0">
                <a:solidFill>
                  <a:schemeClr val="bg1"/>
                </a:solidFill>
                <a:effectLst/>
                <a:latin typeface="+mn-lt"/>
                <a:ea typeface="+mn-ea"/>
                <a:cs typeface="+mn-cs"/>
                <a:sym typeface="Quattrocento Sans"/>
              </a:rPr>
              <a:t>Eco Smart </a:t>
            </a:r>
            <a:r>
              <a:rPr lang="en-IE" sz="2400" b="0" i="0" u="none" strike="noStrike" kern="1200" baseline="0" dirty="0">
                <a:solidFill>
                  <a:schemeClr val="bg1"/>
                </a:solidFill>
                <a:effectLst/>
                <a:latin typeface="+mn-lt"/>
                <a:ea typeface="+mn-ea"/>
                <a:cs typeface="+mn-cs"/>
                <a:sym typeface="Quattrocento Sans"/>
              </a:rPr>
              <a:t>PowerPoint is</a:t>
            </a:r>
            <a:r>
              <a:rPr lang="is-IS" sz="2400" b="0" i="0" u="none" strike="noStrike" kern="1200" baseline="0" dirty="0">
                <a:solidFill>
                  <a:schemeClr val="bg1"/>
                </a:solidFill>
                <a:effectLst/>
                <a:latin typeface="+mn-lt"/>
                <a:ea typeface="+mn-ea"/>
                <a:cs typeface="+mn-cs"/>
                <a:sym typeface="Quattrocento Sans"/>
              </a:rPr>
              <a:t>….</a:t>
            </a:r>
          </a:p>
          <a:p>
            <a:pPr marL="0" marR="0" indent="0" algn="l" defTabSz="914400" rtl="0" eaLnBrk="1" fontAlgn="base" latinLnBrk="0" hangingPunct="1">
              <a:lnSpc>
                <a:spcPct val="100000"/>
              </a:lnSpc>
              <a:spcBef>
                <a:spcPts val="0"/>
              </a:spcBef>
              <a:spcAft>
                <a:spcPts val="0"/>
              </a:spcAft>
              <a:buClrTx/>
              <a:buSzTx/>
              <a:buFontTx/>
              <a:buNone/>
              <a:tabLst/>
              <a:defRPr/>
            </a:pPr>
            <a:endParaRPr lang="en-IE" sz="2400" b="0" i="0" u="none" strike="noStrike" kern="1200" baseline="0" dirty="0">
              <a:solidFill>
                <a:schemeClr val="bg1"/>
              </a:solidFill>
              <a:effectLst/>
              <a:latin typeface="+mn-lt"/>
              <a:ea typeface="+mn-ea"/>
              <a:cs typeface="+mn-cs"/>
              <a:sym typeface="Quattrocento Sans"/>
            </a:endParaRPr>
          </a:p>
          <a:p>
            <a:pPr fontAlgn="base"/>
            <a:endParaRPr lang="en-IE" sz="2400" b="0" i="0" u="none" strike="noStrike" kern="1200" baseline="0" dirty="0">
              <a:solidFill>
                <a:schemeClr val="bg1"/>
              </a:solidFill>
              <a:effectLst/>
              <a:latin typeface="+mn-lt"/>
              <a:ea typeface="+mn-ea"/>
              <a:cs typeface="+mn-cs"/>
              <a:sym typeface="Quattrocento Sans"/>
            </a:endParaRPr>
          </a:p>
          <a:p>
            <a:pPr fontAlgn="base"/>
            <a:r>
              <a:rPr lang="en-IE" sz="3600" b="1" i="1" baseline="0" dirty="0">
                <a:solidFill>
                  <a:schemeClr val="bg1"/>
                </a:solidFill>
                <a:latin typeface="+mn-lt"/>
                <a:ea typeface="Quattrocento Sans"/>
                <a:cs typeface="Quattrocento Sans"/>
                <a:sym typeface="Quattrocento Sans"/>
              </a:rPr>
              <a:t>Calibri</a:t>
            </a:r>
            <a:endParaRPr lang="en-IE" sz="3600" baseline="0" dirty="0">
              <a:solidFill>
                <a:schemeClr val="bg1"/>
              </a:solidFill>
              <a:latin typeface="+mn-lt"/>
              <a:ea typeface="Quattrocento Sans"/>
              <a:cs typeface="Quattrocento Sans"/>
              <a:sym typeface="Quattrocento Sans"/>
            </a:endParaRPr>
          </a:p>
        </p:txBody>
      </p:sp>
      <p:cxnSp>
        <p:nvCxnSpPr>
          <p:cNvPr id="10" name="Straight Connector 9"/>
          <p:cNvCxnSpPr/>
          <p:nvPr userDrawn="1"/>
        </p:nvCxnSpPr>
        <p:spPr>
          <a:xfrm>
            <a:off x="7098716" y="-1"/>
            <a:ext cx="0" cy="55404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H="1">
            <a:off x="1" y="1620217"/>
            <a:ext cx="709871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0" y="5968370"/>
            <a:ext cx="12192000" cy="461665"/>
          </a:xfrm>
          <a:prstGeom prst="rect">
            <a:avLst/>
          </a:prstGeom>
        </p:spPr>
        <p:txBody>
          <a:bodyPr wrap="square">
            <a:spAutoFit/>
          </a:bodyPr>
          <a:lstStyle/>
          <a:p>
            <a:pPr algn="ctr"/>
            <a:r>
              <a:rPr lang="en-IE" sz="2400" kern="1200" dirty="0">
                <a:solidFill>
                  <a:schemeClr val="bg1"/>
                </a:solidFill>
                <a:effectLst/>
                <a:latin typeface="+mn-lt"/>
                <a:ea typeface="+mn-ea"/>
                <a:cs typeface="+mn-cs"/>
              </a:rPr>
              <a:t>*** </a:t>
            </a:r>
            <a:r>
              <a:rPr lang="en-IE" sz="2400" b="1" kern="1200" dirty="0">
                <a:solidFill>
                  <a:schemeClr val="bg1"/>
                </a:solidFill>
                <a:effectLst/>
                <a:latin typeface="+mn-lt"/>
                <a:ea typeface="+mn-ea"/>
                <a:cs typeface="+mn-cs"/>
              </a:rPr>
              <a:t>PLEASE DELETE THIS INSTRUCTION SLIDE BEFORE PRESENTING FINAL PRESENTATION </a:t>
            </a:r>
            <a:r>
              <a:rPr lang="en-IE" sz="2400" kern="1200" dirty="0">
                <a:solidFill>
                  <a:schemeClr val="bg1"/>
                </a:solidFill>
                <a:effectLst/>
                <a:latin typeface="+mn-lt"/>
                <a:ea typeface="+mn-ea"/>
                <a:cs typeface="+mn-cs"/>
              </a:rPr>
              <a:t>*** </a:t>
            </a:r>
            <a:endParaRPr lang="en-US" sz="2400" kern="1200" dirty="0">
              <a:solidFill>
                <a:schemeClr val="bg1"/>
              </a:solidFill>
              <a:effectLst/>
              <a:latin typeface="+mn-lt"/>
              <a:ea typeface="+mn-ea"/>
              <a:cs typeface="+mn-cs"/>
            </a:endParaRPr>
          </a:p>
        </p:txBody>
      </p:sp>
      <p:cxnSp>
        <p:nvCxnSpPr>
          <p:cNvPr id="13" name="Straight Connector 12"/>
          <p:cNvCxnSpPr/>
          <p:nvPr userDrawn="1"/>
        </p:nvCxnSpPr>
        <p:spPr>
          <a:xfrm flipH="1">
            <a:off x="2" y="5540407"/>
            <a:ext cx="121919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165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cons">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34388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Slide ">
    <p:spTree>
      <p:nvGrpSpPr>
        <p:cNvPr id="1" name=""/>
        <p:cNvGrpSpPr/>
        <p:nvPr/>
      </p:nvGrpSpPr>
      <p:grpSpPr>
        <a:xfrm>
          <a:off x="0" y="0"/>
          <a:ext cx="0" cy="0"/>
          <a:chOff x="0" y="0"/>
          <a:chExt cx="0" cy="0"/>
        </a:xfrm>
      </p:grpSpPr>
      <p:sp>
        <p:nvSpPr>
          <p:cNvPr id="198" name="Freeform 197">
            <a:extLst>
              <a:ext uri="{FF2B5EF4-FFF2-40B4-BE49-F238E27FC236}">
                <a16:creationId xmlns:a16="http://schemas.microsoft.com/office/drawing/2014/main" id="{51639FB9-349C-0342-B1A8-F6BC5646FE11}"/>
              </a:ext>
            </a:extLst>
          </p:cNvPr>
          <p:cNvSpPr/>
          <p:nvPr userDrawn="1"/>
        </p:nvSpPr>
        <p:spPr>
          <a:xfrm>
            <a:off x="-1" y="3305907"/>
            <a:ext cx="12172692" cy="2438952"/>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62A844"/>
          </a:solidFill>
          <a:ln w="30808" cap="flat">
            <a:noFill/>
            <a:prstDash val="solid"/>
            <a:miter/>
          </a:ln>
        </p:spPr>
        <p:txBody>
          <a:bodyPr rtlCol="0" anchor="ctr"/>
          <a:lstStyle/>
          <a:p>
            <a:endParaRPr lang="en-US" sz="2069" dirty="0"/>
          </a:p>
        </p:txBody>
      </p:sp>
      <p:pic>
        <p:nvPicPr>
          <p:cNvPr id="6" name="Graphic 5">
            <a:extLst>
              <a:ext uri="{FF2B5EF4-FFF2-40B4-BE49-F238E27FC236}">
                <a16:creationId xmlns:a16="http://schemas.microsoft.com/office/drawing/2014/main" id="{9201AA8D-D2A0-775E-E518-C40B875812F4}"/>
              </a:ext>
            </a:extLst>
          </p:cNvPr>
          <p:cNvPicPr>
            <a:picLocks noChangeAspect="1"/>
          </p:cNvPicPr>
          <p:nvPr userDrawn="1"/>
        </p:nvPicPr>
        <p:blipFill>
          <a:blip>
            <a:extLst>
              <a:ext uri="{96DAC541-7B7A-43D3-8B79-37D633B846F1}">
                <asvg:svgBlip xmlns:asvg="http://schemas.microsoft.com/office/drawing/2016/SVG/main" r:embed="rId2"/>
              </a:ext>
            </a:extLst>
          </a:blip>
          <a:srcRect l="33363" t="45944" r="38153" b="46704"/>
          <a:stretch/>
        </p:blipFill>
        <p:spPr>
          <a:xfrm>
            <a:off x="4986068" y="3105178"/>
            <a:ext cx="7205932" cy="2633460"/>
          </a:xfrm>
          <a:prstGeom prst="rect">
            <a:avLst/>
          </a:prstGeom>
        </p:spPr>
      </p:pic>
      <p:sp>
        <p:nvSpPr>
          <p:cNvPr id="221" name="Text Placeholder 32">
            <a:extLst>
              <a:ext uri="{FF2B5EF4-FFF2-40B4-BE49-F238E27FC236}">
                <a16:creationId xmlns:a16="http://schemas.microsoft.com/office/drawing/2014/main" id="{DFA6FF77-25B5-714D-A338-B30123147AB2}"/>
              </a:ext>
            </a:extLst>
          </p:cNvPr>
          <p:cNvSpPr>
            <a:spLocks noGrp="1"/>
          </p:cNvSpPr>
          <p:nvPr>
            <p:ph type="body" sz="quarter" idx="16" hasCustomPrompt="1"/>
          </p:nvPr>
        </p:nvSpPr>
        <p:spPr>
          <a:xfrm>
            <a:off x="679403" y="4388340"/>
            <a:ext cx="3354126" cy="1008397"/>
          </a:xfrm>
          <a:prstGeom prst="rect">
            <a:avLst/>
          </a:prstGeom>
        </p:spPr>
        <p:txBody>
          <a:bodyPr anchor="t">
            <a:noAutofit/>
          </a:bodyPr>
          <a:lstStyle>
            <a:lvl1pPr marL="0" indent="0" algn="l">
              <a:lnSpc>
                <a:spcPts val="3954"/>
              </a:lnSpc>
              <a:spcBef>
                <a:spcPts val="0"/>
              </a:spcBef>
              <a:buNone/>
              <a:defRPr sz="40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dirty="0"/>
              <a:t>Eco Smart Hospitality</a:t>
            </a:r>
            <a:endParaRPr lang="en-US" dirty="0"/>
          </a:p>
        </p:txBody>
      </p:sp>
      <p:sp>
        <p:nvSpPr>
          <p:cNvPr id="222" name="Text Placeholder 32">
            <a:extLst>
              <a:ext uri="{FF2B5EF4-FFF2-40B4-BE49-F238E27FC236}">
                <a16:creationId xmlns:a16="http://schemas.microsoft.com/office/drawing/2014/main" id="{2AAB8BE5-8520-414F-99D1-3978614F5E99}"/>
              </a:ext>
            </a:extLst>
          </p:cNvPr>
          <p:cNvSpPr>
            <a:spLocks noGrp="1"/>
          </p:cNvSpPr>
          <p:nvPr>
            <p:ph type="body" sz="quarter" idx="19" hasCustomPrompt="1"/>
          </p:nvPr>
        </p:nvSpPr>
        <p:spPr>
          <a:xfrm>
            <a:off x="721528" y="3508096"/>
            <a:ext cx="3311988" cy="533188"/>
          </a:xfrm>
          <a:prstGeom prst="rect">
            <a:avLst/>
          </a:prstGeom>
        </p:spPr>
        <p:txBody>
          <a:bodyPr anchor="t">
            <a:noAutofit/>
          </a:bodyPr>
          <a:lstStyle>
            <a:lvl1pPr marL="0" indent="0" algn="l">
              <a:lnSpc>
                <a:spcPct val="100000"/>
              </a:lnSpc>
              <a:spcBef>
                <a:spcPts val="0"/>
              </a:spcBef>
              <a:buNone/>
              <a:defRPr sz="3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dirty="0"/>
              <a:t>Your guide to </a:t>
            </a:r>
          </a:p>
        </p:txBody>
      </p:sp>
      <p:sp>
        <p:nvSpPr>
          <p:cNvPr id="313" name="Freeform 312">
            <a:extLst>
              <a:ext uri="{FF2B5EF4-FFF2-40B4-BE49-F238E27FC236}">
                <a16:creationId xmlns:a16="http://schemas.microsoft.com/office/drawing/2014/main" id="{41DE6804-49C7-BA4C-98EA-A2FBCF20D006}"/>
              </a:ext>
            </a:extLst>
          </p:cNvPr>
          <p:cNvSpPr/>
          <p:nvPr userDrawn="1"/>
        </p:nvSpPr>
        <p:spPr>
          <a:xfrm>
            <a:off x="12192000" y="153500"/>
            <a:ext cx="3690980" cy="7687732"/>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EBEBEB"/>
          </a:solidFill>
          <a:ln w="30808" cap="flat">
            <a:noFill/>
            <a:prstDash val="solid"/>
            <a:miter/>
          </a:ln>
        </p:spPr>
        <p:txBody>
          <a:bodyPr rtlCol="0" anchor="ctr"/>
          <a:lstStyle/>
          <a:p>
            <a:endParaRPr lang="en-US" sz="2069" dirty="0"/>
          </a:p>
        </p:txBody>
      </p:sp>
      <p:sp>
        <p:nvSpPr>
          <p:cNvPr id="86" name="Freeform 85">
            <a:extLst>
              <a:ext uri="{FF2B5EF4-FFF2-40B4-BE49-F238E27FC236}">
                <a16:creationId xmlns:a16="http://schemas.microsoft.com/office/drawing/2014/main" id="{6A11F79F-713E-E345-9C80-877BA9BBE40E}"/>
              </a:ext>
            </a:extLst>
          </p:cNvPr>
          <p:cNvSpPr/>
          <p:nvPr userDrawn="1"/>
        </p:nvSpPr>
        <p:spPr>
          <a:xfrm>
            <a:off x="8022566" y="5585903"/>
            <a:ext cx="4138530" cy="75663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0289AE"/>
          </a:solidFill>
          <a:ln w="30808" cap="flat">
            <a:noFill/>
            <a:prstDash val="solid"/>
            <a:miter/>
          </a:ln>
        </p:spPr>
        <p:txBody>
          <a:bodyPr rtlCol="0" anchor="ctr"/>
          <a:lstStyle/>
          <a:p>
            <a:endParaRPr lang="en-US" sz="2069" dirty="0"/>
          </a:p>
        </p:txBody>
      </p:sp>
      <p:sp>
        <p:nvSpPr>
          <p:cNvPr id="87" name="Text Placeholder 23">
            <a:extLst>
              <a:ext uri="{FF2B5EF4-FFF2-40B4-BE49-F238E27FC236}">
                <a16:creationId xmlns:a16="http://schemas.microsoft.com/office/drawing/2014/main" id="{7B083E97-1B7E-AA43-8396-3B3FA19E84FC}"/>
              </a:ext>
            </a:extLst>
          </p:cNvPr>
          <p:cNvSpPr>
            <a:spLocks noGrp="1"/>
          </p:cNvSpPr>
          <p:nvPr>
            <p:ph type="body" sz="quarter" idx="45" hasCustomPrompt="1"/>
          </p:nvPr>
        </p:nvSpPr>
        <p:spPr>
          <a:xfrm>
            <a:off x="8345333" y="5611394"/>
            <a:ext cx="3195486" cy="731140"/>
          </a:xfrm>
          <a:prstGeom prst="rect">
            <a:avLst/>
          </a:prstGeom>
        </p:spPr>
        <p:txBody>
          <a:bodyPr anchor="ctr">
            <a:normAutofit/>
          </a:bodyPr>
          <a:lstStyle>
            <a:lvl1pPr marL="0" indent="0" algn="r">
              <a:buNone/>
              <a:defRPr sz="3000" b="1" baseline="0">
                <a:solidFill>
                  <a:schemeClr val="bg1"/>
                </a:solidFill>
                <a:latin typeface="+mn-lt"/>
              </a:defRPr>
            </a:lvl1pPr>
          </a:lstStyle>
          <a:p>
            <a:pPr lvl="0"/>
            <a:r>
              <a:rPr lang="en-US" dirty="0" err="1"/>
              <a:t>www.ecosmart.eu</a:t>
            </a:r>
            <a:endParaRPr lang="en-US" dirty="0"/>
          </a:p>
        </p:txBody>
      </p:sp>
      <p:sp>
        <p:nvSpPr>
          <p:cNvPr id="18" name="Picture Placeholder 62">
            <a:extLst>
              <a:ext uri="{FF2B5EF4-FFF2-40B4-BE49-F238E27FC236}">
                <a16:creationId xmlns:a16="http://schemas.microsoft.com/office/drawing/2014/main" id="{1A5D0226-8A9D-77A1-1812-5C8918928806}"/>
              </a:ext>
            </a:extLst>
          </p:cNvPr>
          <p:cNvSpPr>
            <a:spLocks noGrp="1"/>
          </p:cNvSpPr>
          <p:nvPr>
            <p:ph type="pic" sz="quarter" idx="44" hasCustomPrompt="1"/>
          </p:nvPr>
        </p:nvSpPr>
        <p:spPr>
          <a:xfrm>
            <a:off x="5736127" y="561497"/>
            <a:ext cx="5982506" cy="4551482"/>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7" name="Picture 6">
            <a:extLst>
              <a:ext uri="{FF2B5EF4-FFF2-40B4-BE49-F238E27FC236}">
                <a16:creationId xmlns:a16="http://schemas.microsoft.com/office/drawing/2014/main" id="{4A5A0184-D1EF-84DD-ECA5-04C19284F9B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64066" y="509686"/>
            <a:ext cx="4125188" cy="2499202"/>
          </a:xfrm>
          <a:prstGeom prst="rect">
            <a:avLst/>
          </a:prstGeom>
        </p:spPr>
      </p:pic>
      <p:pic>
        <p:nvPicPr>
          <p:cNvPr id="3" name="Picture 2">
            <a:extLst>
              <a:ext uri="{FF2B5EF4-FFF2-40B4-BE49-F238E27FC236}">
                <a16:creationId xmlns:a16="http://schemas.microsoft.com/office/drawing/2014/main" id="{2CEE8CA0-6B16-DF99-419E-AD223F63649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37636" y="5993335"/>
            <a:ext cx="6024421" cy="606937"/>
          </a:xfrm>
          <a:prstGeom prst="rect">
            <a:avLst/>
          </a:prstGeom>
        </p:spPr>
      </p:pic>
    </p:spTree>
    <p:extLst>
      <p:ext uri="{BB962C8B-B14F-4D97-AF65-F5344CB8AC3E}">
        <p14:creationId xmlns:p14="http://schemas.microsoft.com/office/powerpoint/2010/main" val="4220865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verview/Content Slide">
    <p:spTree>
      <p:nvGrpSpPr>
        <p:cNvPr id="1" name=""/>
        <p:cNvGrpSpPr/>
        <p:nvPr/>
      </p:nvGrpSpPr>
      <p:grpSpPr>
        <a:xfrm>
          <a:off x="0" y="0"/>
          <a:ext cx="0" cy="0"/>
          <a:chOff x="0" y="0"/>
          <a:chExt cx="0" cy="0"/>
        </a:xfrm>
      </p:grpSpPr>
      <p:sp>
        <p:nvSpPr>
          <p:cNvPr id="27" name="Text Placeholder 25">
            <a:extLst>
              <a:ext uri="{FF2B5EF4-FFF2-40B4-BE49-F238E27FC236}">
                <a16:creationId xmlns:a16="http://schemas.microsoft.com/office/drawing/2014/main" id="{B6FBFE60-B12C-7249-80E7-36657FB982C5}"/>
              </a:ext>
            </a:extLst>
          </p:cNvPr>
          <p:cNvSpPr>
            <a:spLocks noGrp="1"/>
          </p:cNvSpPr>
          <p:nvPr>
            <p:ph type="body" sz="quarter" idx="15" hasCustomPrompt="1"/>
          </p:nvPr>
        </p:nvSpPr>
        <p:spPr>
          <a:xfrm>
            <a:off x="772707" y="1786741"/>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28" name="Text Placeholder 25">
            <a:extLst>
              <a:ext uri="{FF2B5EF4-FFF2-40B4-BE49-F238E27FC236}">
                <a16:creationId xmlns:a16="http://schemas.microsoft.com/office/drawing/2014/main" id="{AD37810F-17D1-864F-A250-E42663BBD06E}"/>
              </a:ext>
            </a:extLst>
          </p:cNvPr>
          <p:cNvSpPr>
            <a:spLocks noGrp="1"/>
          </p:cNvSpPr>
          <p:nvPr>
            <p:ph type="body" sz="quarter" idx="14" hasCustomPrompt="1"/>
          </p:nvPr>
        </p:nvSpPr>
        <p:spPr>
          <a:xfrm>
            <a:off x="1608004" y="1786741"/>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1" name="Text Placeholder 25">
            <a:extLst>
              <a:ext uri="{FF2B5EF4-FFF2-40B4-BE49-F238E27FC236}">
                <a16:creationId xmlns:a16="http://schemas.microsoft.com/office/drawing/2014/main" id="{F594FF25-E151-F942-926C-A77F810C7632}"/>
              </a:ext>
            </a:extLst>
          </p:cNvPr>
          <p:cNvSpPr>
            <a:spLocks noGrp="1"/>
          </p:cNvSpPr>
          <p:nvPr>
            <p:ph type="body" sz="quarter" idx="29" hasCustomPrompt="1"/>
          </p:nvPr>
        </p:nvSpPr>
        <p:spPr>
          <a:xfrm>
            <a:off x="772707" y="2498531"/>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62" name="Text Placeholder 25">
            <a:extLst>
              <a:ext uri="{FF2B5EF4-FFF2-40B4-BE49-F238E27FC236}">
                <a16:creationId xmlns:a16="http://schemas.microsoft.com/office/drawing/2014/main" id="{B0153595-7226-A74D-958B-B36C1D689ACA}"/>
              </a:ext>
            </a:extLst>
          </p:cNvPr>
          <p:cNvSpPr>
            <a:spLocks noGrp="1"/>
          </p:cNvSpPr>
          <p:nvPr>
            <p:ph type="body" sz="quarter" idx="30" hasCustomPrompt="1"/>
          </p:nvPr>
        </p:nvSpPr>
        <p:spPr>
          <a:xfrm>
            <a:off x="1608004" y="2498531"/>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7" name="Text Placeholder 25">
            <a:extLst>
              <a:ext uri="{FF2B5EF4-FFF2-40B4-BE49-F238E27FC236}">
                <a16:creationId xmlns:a16="http://schemas.microsoft.com/office/drawing/2014/main" id="{65F53387-D10B-9540-985B-6B9A7DBDFE3E}"/>
              </a:ext>
            </a:extLst>
          </p:cNvPr>
          <p:cNvSpPr>
            <a:spLocks noGrp="1"/>
          </p:cNvSpPr>
          <p:nvPr>
            <p:ph type="body" sz="quarter" idx="31" hasCustomPrompt="1"/>
          </p:nvPr>
        </p:nvSpPr>
        <p:spPr>
          <a:xfrm>
            <a:off x="772707" y="3210318"/>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68" name="Text Placeholder 25">
            <a:extLst>
              <a:ext uri="{FF2B5EF4-FFF2-40B4-BE49-F238E27FC236}">
                <a16:creationId xmlns:a16="http://schemas.microsoft.com/office/drawing/2014/main" id="{3AA738E2-5054-304B-9BFA-90BDCB3A9A28}"/>
              </a:ext>
            </a:extLst>
          </p:cNvPr>
          <p:cNvSpPr>
            <a:spLocks noGrp="1"/>
          </p:cNvSpPr>
          <p:nvPr>
            <p:ph type="body" sz="quarter" idx="32" hasCustomPrompt="1"/>
          </p:nvPr>
        </p:nvSpPr>
        <p:spPr>
          <a:xfrm>
            <a:off x="1608004" y="3210318"/>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9" name="Text Placeholder 25">
            <a:extLst>
              <a:ext uri="{FF2B5EF4-FFF2-40B4-BE49-F238E27FC236}">
                <a16:creationId xmlns:a16="http://schemas.microsoft.com/office/drawing/2014/main" id="{B58710FA-1994-8F4D-A2ED-3865386E0444}"/>
              </a:ext>
            </a:extLst>
          </p:cNvPr>
          <p:cNvSpPr>
            <a:spLocks noGrp="1"/>
          </p:cNvSpPr>
          <p:nvPr>
            <p:ph type="body" sz="quarter" idx="33" hasCustomPrompt="1"/>
          </p:nvPr>
        </p:nvSpPr>
        <p:spPr>
          <a:xfrm>
            <a:off x="772707" y="3922110"/>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70" name="Text Placeholder 25">
            <a:extLst>
              <a:ext uri="{FF2B5EF4-FFF2-40B4-BE49-F238E27FC236}">
                <a16:creationId xmlns:a16="http://schemas.microsoft.com/office/drawing/2014/main" id="{E7C9F3DF-F2E3-5B4B-A293-519EBD892B38}"/>
              </a:ext>
            </a:extLst>
          </p:cNvPr>
          <p:cNvSpPr>
            <a:spLocks noGrp="1"/>
          </p:cNvSpPr>
          <p:nvPr>
            <p:ph type="body" sz="quarter" idx="34" hasCustomPrompt="1"/>
          </p:nvPr>
        </p:nvSpPr>
        <p:spPr>
          <a:xfrm>
            <a:off x="1608004" y="3922110"/>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71" name="Text Placeholder 25">
            <a:extLst>
              <a:ext uri="{FF2B5EF4-FFF2-40B4-BE49-F238E27FC236}">
                <a16:creationId xmlns:a16="http://schemas.microsoft.com/office/drawing/2014/main" id="{5FEF9E0F-CCB4-9D40-9083-F85963D2966A}"/>
              </a:ext>
            </a:extLst>
          </p:cNvPr>
          <p:cNvSpPr>
            <a:spLocks noGrp="1"/>
          </p:cNvSpPr>
          <p:nvPr>
            <p:ph type="body" sz="quarter" idx="35" hasCustomPrompt="1"/>
          </p:nvPr>
        </p:nvSpPr>
        <p:spPr>
          <a:xfrm>
            <a:off x="772707" y="4616963"/>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72" name="Text Placeholder 25">
            <a:extLst>
              <a:ext uri="{FF2B5EF4-FFF2-40B4-BE49-F238E27FC236}">
                <a16:creationId xmlns:a16="http://schemas.microsoft.com/office/drawing/2014/main" id="{1972AA1F-15FA-A945-A4A7-7FF4400BA6A5}"/>
              </a:ext>
            </a:extLst>
          </p:cNvPr>
          <p:cNvSpPr>
            <a:spLocks noGrp="1"/>
          </p:cNvSpPr>
          <p:nvPr>
            <p:ph type="body" sz="quarter" idx="36" hasCustomPrompt="1"/>
          </p:nvPr>
        </p:nvSpPr>
        <p:spPr>
          <a:xfrm>
            <a:off x="1608004" y="4616963"/>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23" name="Rectangle 22">
            <a:extLst>
              <a:ext uri="{FF2B5EF4-FFF2-40B4-BE49-F238E27FC236}">
                <a16:creationId xmlns:a16="http://schemas.microsoft.com/office/drawing/2014/main" id="{4A9FE447-E059-844E-AB44-8ADA48F90A17}"/>
              </a:ext>
            </a:extLst>
          </p:cNvPr>
          <p:cNvSpPr/>
          <p:nvPr userDrawn="1"/>
        </p:nvSpPr>
        <p:spPr>
          <a:xfrm flipH="1" flipV="1">
            <a:off x="-4454" y="0"/>
            <a:ext cx="12189954" cy="1303382"/>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51" name="Text Placeholder 23">
            <a:extLst>
              <a:ext uri="{FF2B5EF4-FFF2-40B4-BE49-F238E27FC236}">
                <a16:creationId xmlns:a16="http://schemas.microsoft.com/office/drawing/2014/main" id="{F889F8E2-E40E-4A46-B6D7-52A0D1D266BA}"/>
              </a:ext>
            </a:extLst>
          </p:cNvPr>
          <p:cNvSpPr>
            <a:spLocks noGrp="1"/>
          </p:cNvSpPr>
          <p:nvPr>
            <p:ph type="body" sz="quarter" idx="27" hasCustomPrompt="1"/>
          </p:nvPr>
        </p:nvSpPr>
        <p:spPr>
          <a:xfrm>
            <a:off x="548420" y="195206"/>
            <a:ext cx="5041923" cy="720752"/>
          </a:xfrm>
          <a:prstGeom prst="rect">
            <a:avLst/>
          </a:prstGeom>
          <a:noFill/>
        </p:spPr>
        <p:txBody>
          <a:bodyPr anchor="ctr">
            <a:noAutofit/>
          </a:bodyPr>
          <a:lstStyle>
            <a:lvl1pPr marL="0" indent="0" algn="l">
              <a:buNone/>
              <a:defRPr sz="3600" b="0" i="0">
                <a:solidFill>
                  <a:schemeClr val="bg1"/>
                </a:solidFill>
                <a:latin typeface="+mn-lt"/>
              </a:defRPr>
            </a:lvl1pPr>
          </a:lstStyle>
          <a:p>
            <a:pPr lvl="0"/>
            <a:r>
              <a:rPr lang="en-US" dirty="0"/>
              <a:t>CONTENTS</a:t>
            </a:r>
          </a:p>
        </p:txBody>
      </p:sp>
      <p:sp>
        <p:nvSpPr>
          <p:cNvPr id="19" name="Graphic 4">
            <a:extLst>
              <a:ext uri="{FF2B5EF4-FFF2-40B4-BE49-F238E27FC236}">
                <a16:creationId xmlns:a16="http://schemas.microsoft.com/office/drawing/2014/main" id="{D81C8033-C361-E354-4AFA-A6C8B1614AB5}"/>
              </a:ext>
            </a:extLst>
          </p:cNvPr>
          <p:cNvSpPr/>
          <p:nvPr userDrawn="1"/>
        </p:nvSpPr>
        <p:spPr>
          <a:xfrm rot="5400000">
            <a:off x="1314218" y="462088"/>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dirty="0"/>
          </a:p>
        </p:txBody>
      </p:sp>
      <p:pic>
        <p:nvPicPr>
          <p:cNvPr id="2" name="Graphic 1">
            <a:extLst>
              <a:ext uri="{FF2B5EF4-FFF2-40B4-BE49-F238E27FC236}">
                <a16:creationId xmlns:a16="http://schemas.microsoft.com/office/drawing/2014/main" id="{3FDF18C4-339F-B954-0B2C-2D7E117265F0}"/>
              </a:ext>
            </a:extLst>
          </p:cNvPr>
          <p:cNvPicPr>
            <a:picLocks noChangeAspect="1"/>
          </p:cNvPicPr>
          <p:nvPr userDrawn="1"/>
        </p:nvPicPr>
        <p:blipFill>
          <a:blip>
            <a:extLst>
              <a:ext uri="{96DAC541-7B7A-43D3-8B79-37D633B846F1}">
                <asvg:svgBlip xmlns:asvg="http://schemas.microsoft.com/office/drawing/2016/SVG/main" r:embed="rId2"/>
              </a:ext>
            </a:extLst>
          </a:blip>
          <a:srcRect l="32264" t="48938" r="39869" b="43923"/>
          <a:stretch/>
        </p:blipFill>
        <p:spPr>
          <a:xfrm>
            <a:off x="8660921" y="14515"/>
            <a:ext cx="3531079" cy="1280818"/>
          </a:xfrm>
          <a:prstGeom prst="rect">
            <a:avLst/>
          </a:prstGeom>
        </p:spPr>
      </p:pic>
      <p:pic>
        <p:nvPicPr>
          <p:cNvPr id="5" name="Picture 4">
            <a:extLst>
              <a:ext uri="{FF2B5EF4-FFF2-40B4-BE49-F238E27FC236}">
                <a16:creationId xmlns:a16="http://schemas.microsoft.com/office/drawing/2014/main" id="{965C61D0-1904-2B5F-680C-A658A20F9D5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7636" y="5848192"/>
            <a:ext cx="6024421" cy="606937"/>
          </a:xfrm>
          <a:prstGeom prst="rect">
            <a:avLst/>
          </a:prstGeom>
        </p:spPr>
      </p:pic>
    </p:spTree>
    <p:extLst>
      <p:ext uri="{BB962C8B-B14F-4D97-AF65-F5344CB8AC3E}">
        <p14:creationId xmlns:p14="http://schemas.microsoft.com/office/powerpoint/2010/main" val="2476502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5308C800-7019-3B7C-3756-C8853C4B3781}"/>
              </a:ext>
            </a:extLst>
          </p:cNvPr>
          <p:cNvSpPr/>
          <p:nvPr userDrawn="1"/>
        </p:nvSpPr>
        <p:spPr>
          <a:xfrm>
            <a:off x="5774267" y="1175708"/>
            <a:ext cx="6417733" cy="5604021"/>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chemeClr val="bg1"/>
          </a:solidFill>
          <a:ln w="3060"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EE459AD5-B7B2-89C5-DC2C-39C5C877DD8C}"/>
              </a:ext>
            </a:extLst>
          </p:cNvPr>
          <p:cNvSpPr/>
          <p:nvPr userDrawn="1"/>
        </p:nvSpPr>
        <p:spPr>
          <a:xfrm>
            <a:off x="5360151" y="0"/>
            <a:ext cx="6417733" cy="5604021"/>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7" name="Picture Placeholder 62">
            <a:extLst>
              <a:ext uri="{FF2B5EF4-FFF2-40B4-BE49-F238E27FC236}">
                <a16:creationId xmlns:a16="http://schemas.microsoft.com/office/drawing/2014/main" id="{9F609530-B072-BA45-9F23-0E1A3930A1B2}"/>
              </a:ext>
            </a:extLst>
          </p:cNvPr>
          <p:cNvSpPr>
            <a:spLocks noGrp="1"/>
          </p:cNvSpPr>
          <p:nvPr>
            <p:ph type="pic" sz="quarter" idx="44" hasCustomPrompt="1"/>
          </p:nvPr>
        </p:nvSpPr>
        <p:spPr>
          <a:xfrm>
            <a:off x="414116" y="352414"/>
            <a:ext cx="5497412" cy="6099184"/>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8" name="Graphic 7">
            <a:extLst>
              <a:ext uri="{FF2B5EF4-FFF2-40B4-BE49-F238E27FC236}">
                <a16:creationId xmlns:a16="http://schemas.microsoft.com/office/drawing/2014/main" id="{40FB83C3-C8D3-C06F-1951-480A42ECFFE9}"/>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a:off x="8160541" y="2351418"/>
            <a:ext cx="3617343" cy="3252603"/>
          </a:xfrm>
          <a:prstGeom prst="rect">
            <a:avLst/>
          </a:prstGeom>
        </p:spPr>
      </p:pic>
      <p:sp>
        <p:nvSpPr>
          <p:cNvPr id="9" name="Text Placeholder 23">
            <a:extLst>
              <a:ext uri="{FF2B5EF4-FFF2-40B4-BE49-F238E27FC236}">
                <a16:creationId xmlns:a16="http://schemas.microsoft.com/office/drawing/2014/main" id="{E6063014-FC5E-3CFF-F81F-37D91D7D2A2F}"/>
              </a:ext>
            </a:extLst>
          </p:cNvPr>
          <p:cNvSpPr>
            <a:spLocks noGrp="1"/>
          </p:cNvSpPr>
          <p:nvPr>
            <p:ph type="body" sz="quarter" idx="13" hasCustomPrompt="1"/>
          </p:nvPr>
        </p:nvSpPr>
        <p:spPr>
          <a:xfrm>
            <a:off x="6096001" y="593579"/>
            <a:ext cx="4724400" cy="5604021"/>
          </a:xfrm>
          <a:prstGeom prst="rect">
            <a:avLst/>
          </a:prstGeo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Tree>
    <p:extLst>
      <p:ext uri="{BB962C8B-B14F-4D97-AF65-F5344CB8AC3E}">
        <p14:creationId xmlns:p14="http://schemas.microsoft.com/office/powerpoint/2010/main" val="649323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Quote Slide 2">
    <p:spTree>
      <p:nvGrpSpPr>
        <p:cNvPr id="1" name=""/>
        <p:cNvGrpSpPr/>
        <p:nvPr/>
      </p:nvGrpSpPr>
      <p:grpSpPr>
        <a:xfrm>
          <a:off x="0" y="0"/>
          <a:ext cx="0" cy="0"/>
          <a:chOff x="0" y="0"/>
          <a:chExt cx="0" cy="0"/>
        </a:xfrm>
      </p:grpSpPr>
      <p:sp>
        <p:nvSpPr>
          <p:cNvPr id="30" name="Freeform 29">
            <a:extLst>
              <a:ext uri="{FF2B5EF4-FFF2-40B4-BE49-F238E27FC236}">
                <a16:creationId xmlns:a16="http://schemas.microsoft.com/office/drawing/2014/main" id="{61B6070F-794F-F449-83D1-E1387DDD2B9B}"/>
              </a:ext>
            </a:extLst>
          </p:cNvPr>
          <p:cNvSpPr/>
          <p:nvPr userDrawn="1"/>
        </p:nvSpPr>
        <p:spPr>
          <a:xfrm>
            <a:off x="0" y="1352385"/>
            <a:ext cx="6096000" cy="4388015"/>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dirty="0"/>
          </a:p>
        </p:txBody>
      </p:sp>
      <p:sp>
        <p:nvSpPr>
          <p:cNvPr id="29" name="Picture Placeholder 28">
            <a:extLst>
              <a:ext uri="{FF2B5EF4-FFF2-40B4-BE49-F238E27FC236}">
                <a16:creationId xmlns:a16="http://schemas.microsoft.com/office/drawing/2014/main" id="{50C4F02F-B685-C24A-A1A4-1694530C252C}"/>
              </a:ext>
            </a:extLst>
          </p:cNvPr>
          <p:cNvSpPr>
            <a:spLocks noGrp="1"/>
          </p:cNvSpPr>
          <p:nvPr>
            <p:ph type="pic" sz="quarter" idx="44"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740405 h 6858000"/>
              <a:gd name="connsiteX5" fmla="*/ 6096007 w 12192000"/>
              <a:gd name="connsiteY5" fmla="*/ 5740405 h 6858000"/>
              <a:gd name="connsiteX6" fmla="*/ 6096007 w 12192000"/>
              <a:gd name="connsiteY6" fmla="*/ 1352385 h 6858000"/>
              <a:gd name="connsiteX7" fmla="*/ 0 w 12192000"/>
              <a:gd name="connsiteY7" fmla="*/ 135238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6858000"/>
                </a:lnTo>
                <a:lnTo>
                  <a:pt x="0" y="6858000"/>
                </a:lnTo>
                <a:lnTo>
                  <a:pt x="0" y="5740405"/>
                </a:lnTo>
                <a:lnTo>
                  <a:pt x="6096007" y="5740405"/>
                </a:lnTo>
                <a:lnTo>
                  <a:pt x="6096007" y="1352385"/>
                </a:lnTo>
                <a:lnTo>
                  <a:pt x="0" y="1352385"/>
                </a:lnTo>
                <a:close/>
              </a:path>
            </a:pathLst>
          </a:custGeom>
          <a:solidFill>
            <a:schemeClr val="bg1">
              <a:lumMod val="95000"/>
            </a:schemeClr>
          </a:solidFill>
        </p:spPr>
        <p:txBody>
          <a:bodyPr wrap="square">
            <a:noAutofit/>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2" name="Graphic 1">
            <a:extLst>
              <a:ext uri="{FF2B5EF4-FFF2-40B4-BE49-F238E27FC236}">
                <a16:creationId xmlns:a16="http://schemas.microsoft.com/office/drawing/2014/main" id="{AEB1432D-039C-5E81-6AFB-7322D91B7800}"/>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0" y="2483963"/>
            <a:ext cx="3617343" cy="3252603"/>
          </a:xfrm>
          <a:prstGeom prst="rect">
            <a:avLst/>
          </a:prstGeom>
        </p:spPr>
      </p:pic>
      <p:sp>
        <p:nvSpPr>
          <p:cNvPr id="3" name="Text Placeholder 23">
            <a:extLst>
              <a:ext uri="{FF2B5EF4-FFF2-40B4-BE49-F238E27FC236}">
                <a16:creationId xmlns:a16="http://schemas.microsoft.com/office/drawing/2014/main" id="{2D9E68B0-ABA3-8DBC-0CF8-2A37F1B32DBC}"/>
              </a:ext>
            </a:extLst>
          </p:cNvPr>
          <p:cNvSpPr>
            <a:spLocks noGrp="1"/>
          </p:cNvSpPr>
          <p:nvPr>
            <p:ph type="body" sz="quarter" idx="13" hasCustomPrompt="1"/>
          </p:nvPr>
        </p:nvSpPr>
        <p:spPr>
          <a:xfrm>
            <a:off x="427670" y="1747126"/>
            <a:ext cx="5126463" cy="3565651"/>
          </a:xfrm>
          <a:prstGeom prst="rect">
            <a:avLst/>
          </a:prstGeo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Tree>
    <p:extLst>
      <p:ext uri="{BB962C8B-B14F-4D97-AF65-F5344CB8AC3E}">
        <p14:creationId xmlns:p14="http://schemas.microsoft.com/office/powerpoint/2010/main" val="826949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ullet Point x3 slide with photo">
    <p:spTree>
      <p:nvGrpSpPr>
        <p:cNvPr id="1" name=""/>
        <p:cNvGrpSpPr/>
        <p:nvPr/>
      </p:nvGrpSpPr>
      <p:grpSpPr>
        <a:xfrm>
          <a:off x="0" y="0"/>
          <a:ext cx="0" cy="0"/>
          <a:chOff x="0" y="0"/>
          <a:chExt cx="0" cy="0"/>
        </a:xfrm>
      </p:grpSpPr>
      <p:sp>
        <p:nvSpPr>
          <p:cNvPr id="31" name="Freeform 30">
            <a:extLst>
              <a:ext uri="{FF2B5EF4-FFF2-40B4-BE49-F238E27FC236}">
                <a16:creationId xmlns:a16="http://schemas.microsoft.com/office/drawing/2014/main" id="{38A54412-A33F-8E4B-9ACC-A7AC67276BD7}"/>
              </a:ext>
            </a:extLst>
          </p:cNvPr>
          <p:cNvSpPr/>
          <p:nvPr userDrawn="1"/>
        </p:nvSpPr>
        <p:spPr>
          <a:xfrm>
            <a:off x="-110112" y="-776"/>
            <a:ext cx="4885857" cy="6858776"/>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dirty="0"/>
          </a:p>
        </p:txBody>
      </p:sp>
      <p:sp>
        <p:nvSpPr>
          <p:cNvPr id="39" name="Text Placeholder 8">
            <a:extLst>
              <a:ext uri="{FF2B5EF4-FFF2-40B4-BE49-F238E27FC236}">
                <a16:creationId xmlns:a16="http://schemas.microsoft.com/office/drawing/2014/main" id="{6B50FE60-44EB-BB47-9C00-77A0ED4F0BF3}"/>
              </a:ext>
            </a:extLst>
          </p:cNvPr>
          <p:cNvSpPr>
            <a:spLocks noGrp="1"/>
          </p:cNvSpPr>
          <p:nvPr>
            <p:ph type="body" sz="quarter" idx="35" hasCustomPrompt="1"/>
          </p:nvPr>
        </p:nvSpPr>
        <p:spPr>
          <a:xfrm>
            <a:off x="4912293" y="846903"/>
            <a:ext cx="6562677" cy="339415"/>
          </a:xfrm>
          <a:prstGeom prst="rect">
            <a:avLst/>
          </a:prstGeom>
        </p:spPr>
        <p:txBody>
          <a:bodyPr>
            <a:noAutofit/>
          </a:bodyPr>
          <a:lstStyle>
            <a:lvl1pPr marL="0" indent="0" algn="r">
              <a:lnSpc>
                <a:spcPct val="100000"/>
              </a:lnSpc>
              <a:buNone/>
              <a:defRPr sz="2400" b="1" i="0">
                <a:solidFill>
                  <a:srgbClr val="0289AE"/>
                </a:solidFill>
                <a:latin typeface="Calibri" panose="020F0502020204030204" pitchFamily="34" charset="0"/>
                <a:cs typeface="Calibri" panose="020F0502020204030204" pitchFamily="34" charset="0"/>
              </a:defRPr>
            </a:lvl1pPr>
          </a:lstStyle>
          <a:p>
            <a:pPr lvl="0"/>
            <a:r>
              <a:rPr lang="en-US" dirty="0"/>
              <a:t>Feature Title</a:t>
            </a:r>
          </a:p>
        </p:txBody>
      </p:sp>
      <p:sp>
        <p:nvSpPr>
          <p:cNvPr id="40" name="Text Placeholder 8">
            <a:extLst>
              <a:ext uri="{FF2B5EF4-FFF2-40B4-BE49-F238E27FC236}">
                <a16:creationId xmlns:a16="http://schemas.microsoft.com/office/drawing/2014/main" id="{996601C1-C7DB-7145-B451-C6F27929EEA8}"/>
              </a:ext>
            </a:extLst>
          </p:cNvPr>
          <p:cNvSpPr>
            <a:spLocks noGrp="1"/>
          </p:cNvSpPr>
          <p:nvPr>
            <p:ph type="body" sz="quarter" idx="36" hasCustomPrompt="1"/>
          </p:nvPr>
        </p:nvSpPr>
        <p:spPr>
          <a:xfrm>
            <a:off x="4912294" y="1345616"/>
            <a:ext cx="6553234" cy="999383"/>
          </a:xfrm>
          <a:prstGeom prst="rect">
            <a:avLst/>
          </a:prstGeom>
        </p:spPr>
        <p:txBody>
          <a:bodyPr>
            <a:noAutofit/>
          </a:bodyPr>
          <a:lstStyle>
            <a:lvl1pPr marL="0" indent="0" algn="r">
              <a:lnSpc>
                <a:spcPct val="100000"/>
              </a:lnSpc>
              <a:buNone/>
              <a:defRPr lang="en-US" sz="2200" b="0" i="0" smtClean="0">
                <a:solidFill>
                  <a:srgbClr val="262626"/>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41" name="Text Placeholder 8">
            <a:extLst>
              <a:ext uri="{FF2B5EF4-FFF2-40B4-BE49-F238E27FC236}">
                <a16:creationId xmlns:a16="http://schemas.microsoft.com/office/drawing/2014/main" id="{E3964F16-943B-CF46-AC28-B5F2326590D6}"/>
              </a:ext>
            </a:extLst>
          </p:cNvPr>
          <p:cNvSpPr>
            <a:spLocks noGrp="1"/>
          </p:cNvSpPr>
          <p:nvPr>
            <p:ph type="body" sz="quarter" idx="37" hasCustomPrompt="1"/>
          </p:nvPr>
        </p:nvSpPr>
        <p:spPr>
          <a:xfrm>
            <a:off x="3431555" y="986640"/>
            <a:ext cx="1096215" cy="955625"/>
          </a:xfrm>
          <a:prstGeom prst="rect">
            <a:avLst/>
          </a:prstGeom>
          <a:noFill/>
        </p:spPr>
        <p:txBody>
          <a:bodyPr anchor="ctr">
            <a:noAutofit/>
          </a:bodyPr>
          <a:lstStyle>
            <a:lvl1pPr marL="0" indent="0" algn="r">
              <a:lnSpc>
                <a:spcPct val="130000"/>
              </a:lnSpc>
              <a:buNone/>
              <a:defRPr sz="5400" b="0" i="0">
                <a:solidFill>
                  <a:schemeClr val="bg1"/>
                </a:solidFill>
                <a:latin typeface="Calibri" panose="020F0502020204030204" pitchFamily="34" charset="0"/>
                <a:cs typeface="Calibri" panose="020F0502020204030204" pitchFamily="34" charset="0"/>
              </a:defRPr>
            </a:lvl1pPr>
          </a:lstStyle>
          <a:p>
            <a:pPr lvl="0"/>
            <a:r>
              <a:rPr lang="en-US" dirty="0"/>
              <a:t>01</a:t>
            </a:r>
          </a:p>
        </p:txBody>
      </p:sp>
      <p:sp>
        <p:nvSpPr>
          <p:cNvPr id="42" name="Picture Placeholder 120">
            <a:extLst>
              <a:ext uri="{FF2B5EF4-FFF2-40B4-BE49-F238E27FC236}">
                <a16:creationId xmlns:a16="http://schemas.microsoft.com/office/drawing/2014/main" id="{8B46BAE0-2D2B-B946-94D5-467F11F242F6}"/>
              </a:ext>
            </a:extLst>
          </p:cNvPr>
          <p:cNvSpPr>
            <a:spLocks noGrp="1"/>
          </p:cNvSpPr>
          <p:nvPr>
            <p:ph type="pic" sz="quarter" idx="41"/>
          </p:nvPr>
        </p:nvSpPr>
        <p:spPr>
          <a:xfrm>
            <a:off x="-126342" y="0"/>
            <a:ext cx="3669321" cy="6858000"/>
          </a:xfrm>
          <a:custGeom>
            <a:avLst/>
            <a:gdLst>
              <a:gd name="connsiteX0" fmla="*/ 3438997 w 3440759"/>
              <a:gd name="connsiteY0" fmla="*/ 9741397 h 9741397"/>
              <a:gd name="connsiteX1" fmla="*/ 0 w 3440759"/>
              <a:gd name="connsiteY1" fmla="*/ 9741397 h 9741397"/>
              <a:gd name="connsiteX2" fmla="*/ 0 w 3440759"/>
              <a:gd name="connsiteY2" fmla="*/ 0 h 9741397"/>
              <a:gd name="connsiteX3" fmla="*/ 3438997 w 3440759"/>
              <a:gd name="connsiteY3" fmla="*/ 0 h 9741397"/>
              <a:gd name="connsiteX4" fmla="*/ 3438997 w 3440759"/>
              <a:gd name="connsiteY4" fmla="*/ 3726403 h 9741397"/>
              <a:gd name="connsiteX5" fmla="*/ 3440759 w 3440759"/>
              <a:gd name="connsiteY5" fmla="*/ 3726403 h 9741397"/>
              <a:gd name="connsiteX6" fmla="*/ 3440759 w 3440759"/>
              <a:gd name="connsiteY6" fmla="*/ 9382633 h 9741397"/>
              <a:gd name="connsiteX7" fmla="*/ 3438997 w 3440759"/>
              <a:gd name="connsiteY7" fmla="*/ 9382633 h 974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0759" h="9741397">
                <a:moveTo>
                  <a:pt x="3438997" y="9741397"/>
                </a:moveTo>
                <a:lnTo>
                  <a:pt x="0" y="9741397"/>
                </a:lnTo>
                <a:lnTo>
                  <a:pt x="0" y="0"/>
                </a:lnTo>
                <a:lnTo>
                  <a:pt x="3438997" y="0"/>
                </a:lnTo>
                <a:lnTo>
                  <a:pt x="3438997" y="3726403"/>
                </a:lnTo>
                <a:lnTo>
                  <a:pt x="3440759" y="3726403"/>
                </a:lnTo>
                <a:lnTo>
                  <a:pt x="3440759" y="9382633"/>
                </a:lnTo>
                <a:lnTo>
                  <a:pt x="3438997" y="9382633"/>
                </a:lnTo>
                <a:close/>
              </a:path>
            </a:pathLst>
          </a:custGeom>
          <a:solidFill>
            <a:schemeClr val="bg1">
              <a:lumMod val="85000"/>
            </a:schemeClr>
          </a:solidFill>
          <a:ln>
            <a:noFill/>
          </a:ln>
        </p:spPr>
        <p:txBody>
          <a:bodyPr wrap="square">
            <a:noAutofit/>
          </a:bodyPr>
          <a:lstStyle>
            <a:lvl1pPr marL="0" indent="0">
              <a:buNone/>
              <a:defRPr sz="800">
                <a:latin typeface="Calibri" panose="020F0502020204030204" pitchFamily="34" charset="0"/>
                <a:cs typeface="Calibri" panose="020F0502020204030204" pitchFamily="34" charset="0"/>
              </a:defRPr>
            </a:lvl1pPr>
          </a:lstStyle>
          <a:p>
            <a:r>
              <a:rPr lang="en-GB" dirty="0"/>
              <a:t>Click icon to add picture</a:t>
            </a:r>
            <a:endParaRPr lang="en-US" dirty="0"/>
          </a:p>
        </p:txBody>
      </p:sp>
      <p:sp>
        <p:nvSpPr>
          <p:cNvPr id="87" name="Text Placeholder 8">
            <a:extLst>
              <a:ext uri="{FF2B5EF4-FFF2-40B4-BE49-F238E27FC236}">
                <a16:creationId xmlns:a16="http://schemas.microsoft.com/office/drawing/2014/main" id="{3311F443-1C7A-514F-BCD9-D4AC14BBCBE9}"/>
              </a:ext>
            </a:extLst>
          </p:cNvPr>
          <p:cNvSpPr>
            <a:spLocks noGrp="1"/>
          </p:cNvSpPr>
          <p:nvPr>
            <p:ph type="body" sz="quarter" idx="42" hasCustomPrompt="1"/>
          </p:nvPr>
        </p:nvSpPr>
        <p:spPr>
          <a:xfrm>
            <a:off x="4912292" y="2770036"/>
            <a:ext cx="6562677" cy="339415"/>
          </a:xfrm>
          <a:prstGeom prst="rect">
            <a:avLst/>
          </a:prstGeom>
        </p:spPr>
        <p:txBody>
          <a:bodyPr>
            <a:noAutofit/>
          </a:bodyPr>
          <a:lstStyle>
            <a:lvl1pPr marL="0" indent="0" algn="r">
              <a:lnSpc>
                <a:spcPct val="100000"/>
              </a:lnSpc>
              <a:buNone/>
              <a:defRPr sz="2400" b="1" i="0">
                <a:solidFill>
                  <a:srgbClr val="0289AE"/>
                </a:solidFill>
                <a:latin typeface="Calibri" panose="020F0502020204030204" pitchFamily="34" charset="0"/>
                <a:cs typeface="Calibri" panose="020F0502020204030204" pitchFamily="34" charset="0"/>
              </a:defRPr>
            </a:lvl1pPr>
          </a:lstStyle>
          <a:p>
            <a:pPr lvl="0"/>
            <a:r>
              <a:rPr lang="en-US" dirty="0"/>
              <a:t>Feature Title</a:t>
            </a:r>
          </a:p>
        </p:txBody>
      </p:sp>
      <p:sp>
        <p:nvSpPr>
          <p:cNvPr id="88" name="Text Placeholder 8">
            <a:extLst>
              <a:ext uri="{FF2B5EF4-FFF2-40B4-BE49-F238E27FC236}">
                <a16:creationId xmlns:a16="http://schemas.microsoft.com/office/drawing/2014/main" id="{B52771E6-777C-9F40-B966-428B455CB443}"/>
              </a:ext>
            </a:extLst>
          </p:cNvPr>
          <p:cNvSpPr>
            <a:spLocks noGrp="1"/>
          </p:cNvSpPr>
          <p:nvPr>
            <p:ph type="body" sz="quarter" idx="43" hasCustomPrompt="1"/>
          </p:nvPr>
        </p:nvSpPr>
        <p:spPr>
          <a:xfrm>
            <a:off x="4912293" y="3268749"/>
            <a:ext cx="6553234" cy="999383"/>
          </a:xfrm>
          <a:prstGeom prst="rect">
            <a:avLst/>
          </a:prstGeom>
        </p:spPr>
        <p:txBody>
          <a:bodyPr>
            <a:noAutofit/>
          </a:bodyPr>
          <a:lstStyle>
            <a:lvl1pPr marL="0" indent="0" algn="r">
              <a:lnSpc>
                <a:spcPct val="100000"/>
              </a:lnSpc>
              <a:buNone/>
              <a:defRPr lang="en-US" sz="2200" b="0" i="0" smtClean="0">
                <a:solidFill>
                  <a:srgbClr val="262626"/>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89" name="Text Placeholder 8">
            <a:extLst>
              <a:ext uri="{FF2B5EF4-FFF2-40B4-BE49-F238E27FC236}">
                <a16:creationId xmlns:a16="http://schemas.microsoft.com/office/drawing/2014/main" id="{D796B671-C11B-2F4F-ABBC-B40290009074}"/>
              </a:ext>
            </a:extLst>
          </p:cNvPr>
          <p:cNvSpPr>
            <a:spLocks noGrp="1"/>
          </p:cNvSpPr>
          <p:nvPr>
            <p:ph type="body" sz="quarter" idx="44" hasCustomPrompt="1"/>
          </p:nvPr>
        </p:nvSpPr>
        <p:spPr>
          <a:xfrm>
            <a:off x="3431554" y="2940769"/>
            <a:ext cx="1096215" cy="955625"/>
          </a:xfrm>
          <a:prstGeom prst="rect">
            <a:avLst/>
          </a:prstGeom>
          <a:noFill/>
        </p:spPr>
        <p:txBody>
          <a:bodyPr anchor="ctr">
            <a:noAutofit/>
          </a:bodyPr>
          <a:lstStyle>
            <a:lvl1pPr marL="0" indent="0" algn="r">
              <a:lnSpc>
                <a:spcPct val="130000"/>
              </a:lnSpc>
              <a:buNone/>
              <a:defRPr sz="5400" b="0" i="0">
                <a:solidFill>
                  <a:schemeClr val="bg1"/>
                </a:solidFill>
                <a:latin typeface="Calibri" panose="020F0502020204030204" pitchFamily="34" charset="0"/>
                <a:cs typeface="Calibri" panose="020F0502020204030204" pitchFamily="34" charset="0"/>
              </a:defRPr>
            </a:lvl1pPr>
          </a:lstStyle>
          <a:p>
            <a:pPr lvl="0"/>
            <a:r>
              <a:rPr lang="en-US" dirty="0"/>
              <a:t>02</a:t>
            </a:r>
          </a:p>
        </p:txBody>
      </p:sp>
      <p:sp>
        <p:nvSpPr>
          <p:cNvPr id="96" name="Text Placeholder 8">
            <a:extLst>
              <a:ext uri="{FF2B5EF4-FFF2-40B4-BE49-F238E27FC236}">
                <a16:creationId xmlns:a16="http://schemas.microsoft.com/office/drawing/2014/main" id="{861A60FE-EB03-3D4F-A2A8-02A4B3CB223C}"/>
              </a:ext>
            </a:extLst>
          </p:cNvPr>
          <p:cNvSpPr>
            <a:spLocks noGrp="1"/>
          </p:cNvSpPr>
          <p:nvPr>
            <p:ph type="body" sz="quarter" idx="45" hasCustomPrompt="1"/>
          </p:nvPr>
        </p:nvSpPr>
        <p:spPr>
          <a:xfrm>
            <a:off x="4927790" y="4633833"/>
            <a:ext cx="6562677" cy="339415"/>
          </a:xfrm>
          <a:prstGeom prst="rect">
            <a:avLst/>
          </a:prstGeom>
        </p:spPr>
        <p:txBody>
          <a:bodyPr>
            <a:noAutofit/>
          </a:bodyPr>
          <a:lstStyle>
            <a:lvl1pPr marL="0" indent="0" algn="r">
              <a:lnSpc>
                <a:spcPct val="100000"/>
              </a:lnSpc>
              <a:buNone/>
              <a:defRPr sz="2400" b="1" i="0">
                <a:solidFill>
                  <a:srgbClr val="0289AE"/>
                </a:solidFill>
                <a:latin typeface="Calibri" panose="020F0502020204030204" pitchFamily="34" charset="0"/>
                <a:cs typeface="Calibri" panose="020F0502020204030204" pitchFamily="34" charset="0"/>
              </a:defRPr>
            </a:lvl1pPr>
          </a:lstStyle>
          <a:p>
            <a:pPr lvl="0"/>
            <a:r>
              <a:rPr lang="en-US" dirty="0"/>
              <a:t>Feature Title</a:t>
            </a:r>
          </a:p>
        </p:txBody>
      </p:sp>
      <p:sp>
        <p:nvSpPr>
          <p:cNvPr id="97" name="Text Placeholder 8">
            <a:extLst>
              <a:ext uri="{FF2B5EF4-FFF2-40B4-BE49-F238E27FC236}">
                <a16:creationId xmlns:a16="http://schemas.microsoft.com/office/drawing/2014/main" id="{212A7697-D9A5-8F4A-BEA5-B444AEB3A186}"/>
              </a:ext>
            </a:extLst>
          </p:cNvPr>
          <p:cNvSpPr>
            <a:spLocks noGrp="1"/>
          </p:cNvSpPr>
          <p:nvPr>
            <p:ph type="body" sz="quarter" idx="46" hasCustomPrompt="1"/>
          </p:nvPr>
        </p:nvSpPr>
        <p:spPr>
          <a:xfrm>
            <a:off x="4927791" y="5132546"/>
            <a:ext cx="6553234" cy="999383"/>
          </a:xfrm>
          <a:prstGeom prst="rect">
            <a:avLst/>
          </a:prstGeom>
        </p:spPr>
        <p:txBody>
          <a:bodyPr>
            <a:noAutofit/>
          </a:bodyPr>
          <a:lstStyle>
            <a:lvl1pPr marL="0" indent="0" algn="r">
              <a:lnSpc>
                <a:spcPct val="100000"/>
              </a:lnSpc>
              <a:buNone/>
              <a:defRPr lang="en-US" sz="2200" b="0" i="0" smtClean="0">
                <a:solidFill>
                  <a:srgbClr val="262626"/>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98" name="Text Placeholder 8">
            <a:extLst>
              <a:ext uri="{FF2B5EF4-FFF2-40B4-BE49-F238E27FC236}">
                <a16:creationId xmlns:a16="http://schemas.microsoft.com/office/drawing/2014/main" id="{FC0AD653-42B9-B746-97D0-A064A2B04808}"/>
              </a:ext>
            </a:extLst>
          </p:cNvPr>
          <p:cNvSpPr>
            <a:spLocks noGrp="1"/>
          </p:cNvSpPr>
          <p:nvPr>
            <p:ph type="body" sz="quarter" idx="47" hasCustomPrompt="1"/>
          </p:nvPr>
        </p:nvSpPr>
        <p:spPr>
          <a:xfrm>
            <a:off x="3447052" y="4804566"/>
            <a:ext cx="1096215" cy="955625"/>
          </a:xfrm>
          <a:prstGeom prst="rect">
            <a:avLst/>
          </a:prstGeom>
          <a:noFill/>
        </p:spPr>
        <p:txBody>
          <a:bodyPr anchor="ctr">
            <a:noAutofit/>
          </a:bodyPr>
          <a:lstStyle>
            <a:lvl1pPr marL="0" indent="0" algn="r">
              <a:lnSpc>
                <a:spcPct val="130000"/>
              </a:lnSpc>
              <a:buNone/>
              <a:defRPr sz="5400" b="0" i="0">
                <a:solidFill>
                  <a:schemeClr val="bg1"/>
                </a:solidFill>
                <a:latin typeface="Calibri" panose="020F0502020204030204" pitchFamily="34" charset="0"/>
                <a:cs typeface="Calibri" panose="020F0502020204030204" pitchFamily="34" charset="0"/>
              </a:defRPr>
            </a:lvl1pPr>
          </a:lstStyle>
          <a:p>
            <a:pPr lvl="0"/>
            <a:r>
              <a:rPr lang="en-US" dirty="0"/>
              <a:t>03</a:t>
            </a:r>
          </a:p>
        </p:txBody>
      </p:sp>
      <p:grpSp>
        <p:nvGrpSpPr>
          <p:cNvPr id="2" name="Group 1">
            <a:extLst>
              <a:ext uri="{FF2B5EF4-FFF2-40B4-BE49-F238E27FC236}">
                <a16:creationId xmlns:a16="http://schemas.microsoft.com/office/drawing/2014/main" id="{22C36F44-39CB-A8B9-6CF6-CDDAC1277DC8}"/>
              </a:ext>
            </a:extLst>
          </p:cNvPr>
          <p:cNvGrpSpPr/>
          <p:nvPr userDrawn="1"/>
        </p:nvGrpSpPr>
        <p:grpSpPr>
          <a:xfrm>
            <a:off x="4054159" y="721803"/>
            <a:ext cx="7578908" cy="5461417"/>
            <a:chOff x="4054159" y="721803"/>
            <a:chExt cx="7578908" cy="5461417"/>
          </a:xfrm>
        </p:grpSpPr>
        <p:grpSp>
          <p:nvGrpSpPr>
            <p:cNvPr id="43" name="Group 42">
              <a:extLst>
                <a:ext uri="{FF2B5EF4-FFF2-40B4-BE49-F238E27FC236}">
                  <a16:creationId xmlns:a16="http://schemas.microsoft.com/office/drawing/2014/main" id="{6EE1E9FF-0316-EF43-9A90-1F3EEF56451C}"/>
                </a:ext>
              </a:extLst>
            </p:cNvPr>
            <p:cNvGrpSpPr/>
            <p:nvPr userDrawn="1"/>
          </p:nvGrpSpPr>
          <p:grpSpPr>
            <a:xfrm>
              <a:off x="4054161" y="721803"/>
              <a:ext cx="7547911" cy="1674487"/>
              <a:chOff x="4061909" y="1565906"/>
              <a:chExt cx="7547911" cy="1882781"/>
            </a:xfrm>
          </p:grpSpPr>
          <p:cxnSp>
            <p:nvCxnSpPr>
              <p:cNvPr id="44" name="Straight Connector 43">
                <a:extLst>
                  <a:ext uri="{FF2B5EF4-FFF2-40B4-BE49-F238E27FC236}">
                    <a16:creationId xmlns:a16="http://schemas.microsoft.com/office/drawing/2014/main" id="{0528D070-1EDE-1941-A1EF-CA8F0EE0EC32}"/>
                  </a:ext>
                </a:extLst>
              </p:cNvPr>
              <p:cNvCxnSpPr>
                <a:cxnSpLocks/>
              </p:cNvCxnSpPr>
              <p:nvPr userDrawn="1"/>
            </p:nvCxnSpPr>
            <p:spPr>
              <a:xfrm>
                <a:off x="11609820" y="1582845"/>
                <a:ext cx="0" cy="1865842"/>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1035762-CEB2-CA41-A19F-EE3EF6947D26}"/>
                  </a:ext>
                </a:extLst>
              </p:cNvPr>
              <p:cNvCxnSpPr>
                <a:cxnSpLocks/>
              </p:cNvCxnSpPr>
              <p:nvPr userDrawn="1"/>
            </p:nvCxnSpPr>
            <p:spPr>
              <a:xfrm>
                <a:off x="4061909" y="1577903"/>
                <a:ext cx="7547911" cy="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5616AEFF-8426-EF48-9F7D-C1EEBBD074F9}"/>
                  </a:ext>
                </a:extLst>
              </p:cNvPr>
              <p:cNvCxnSpPr>
                <a:cxnSpLocks/>
              </p:cNvCxnSpPr>
              <p:nvPr userDrawn="1"/>
            </p:nvCxnSpPr>
            <p:spPr>
              <a:xfrm>
                <a:off x="4061909" y="1565906"/>
                <a:ext cx="0" cy="44526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grpSp>
        <p:cxnSp>
          <p:nvCxnSpPr>
            <p:cNvPr id="67" name="Straight Connector 66">
              <a:extLst>
                <a:ext uri="{FF2B5EF4-FFF2-40B4-BE49-F238E27FC236}">
                  <a16:creationId xmlns:a16="http://schemas.microsoft.com/office/drawing/2014/main" id="{891ED433-7E20-AE42-86FE-D87C1C7BAF77}"/>
                </a:ext>
              </a:extLst>
            </p:cNvPr>
            <p:cNvCxnSpPr>
              <a:cxnSpLocks/>
            </p:cNvCxnSpPr>
            <p:nvPr userDrawn="1"/>
          </p:nvCxnSpPr>
          <p:spPr>
            <a:xfrm>
              <a:off x="4054160" y="2000290"/>
              <a:ext cx="0" cy="39600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1235E896-4AC7-8A46-8A2C-1217C7E80E7A}"/>
                </a:ext>
              </a:extLst>
            </p:cNvPr>
            <p:cNvCxnSpPr>
              <a:cxnSpLocks/>
            </p:cNvCxnSpPr>
            <p:nvPr userDrawn="1"/>
          </p:nvCxnSpPr>
          <p:spPr>
            <a:xfrm>
              <a:off x="4069659" y="2388245"/>
              <a:ext cx="7547911" cy="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grpSp>
          <p:nvGrpSpPr>
            <p:cNvPr id="90" name="Group 89">
              <a:extLst>
                <a:ext uri="{FF2B5EF4-FFF2-40B4-BE49-F238E27FC236}">
                  <a16:creationId xmlns:a16="http://schemas.microsoft.com/office/drawing/2014/main" id="{18DBABD2-A4B6-F349-B0A2-639282B1801B}"/>
                </a:ext>
              </a:extLst>
            </p:cNvPr>
            <p:cNvGrpSpPr/>
            <p:nvPr userDrawn="1"/>
          </p:nvGrpSpPr>
          <p:grpSpPr>
            <a:xfrm>
              <a:off x="4054160" y="2644936"/>
              <a:ext cx="7547911" cy="1674487"/>
              <a:chOff x="4061909" y="1565906"/>
              <a:chExt cx="7547911" cy="1882781"/>
            </a:xfrm>
          </p:grpSpPr>
          <p:cxnSp>
            <p:nvCxnSpPr>
              <p:cNvPr id="91" name="Straight Connector 90">
                <a:extLst>
                  <a:ext uri="{FF2B5EF4-FFF2-40B4-BE49-F238E27FC236}">
                    <a16:creationId xmlns:a16="http://schemas.microsoft.com/office/drawing/2014/main" id="{5CDF40CE-92FC-0445-8A94-15FA5B8D57A5}"/>
                  </a:ext>
                </a:extLst>
              </p:cNvPr>
              <p:cNvCxnSpPr>
                <a:cxnSpLocks/>
              </p:cNvCxnSpPr>
              <p:nvPr userDrawn="1"/>
            </p:nvCxnSpPr>
            <p:spPr>
              <a:xfrm>
                <a:off x="11609820" y="1582845"/>
                <a:ext cx="0" cy="1865842"/>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3BB68F9F-A1DE-A143-B408-E453830CF8A4}"/>
                  </a:ext>
                </a:extLst>
              </p:cNvPr>
              <p:cNvCxnSpPr>
                <a:cxnSpLocks/>
              </p:cNvCxnSpPr>
              <p:nvPr userDrawn="1"/>
            </p:nvCxnSpPr>
            <p:spPr>
              <a:xfrm>
                <a:off x="4061909" y="1577903"/>
                <a:ext cx="7547911" cy="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2DBD8B09-0DFC-C44F-884F-040F44DFF773}"/>
                  </a:ext>
                </a:extLst>
              </p:cNvPr>
              <p:cNvCxnSpPr>
                <a:cxnSpLocks/>
              </p:cNvCxnSpPr>
              <p:nvPr userDrawn="1"/>
            </p:nvCxnSpPr>
            <p:spPr>
              <a:xfrm>
                <a:off x="4061909" y="1565906"/>
                <a:ext cx="0" cy="44526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grpSp>
        <p:cxnSp>
          <p:nvCxnSpPr>
            <p:cNvPr id="94" name="Straight Connector 93">
              <a:extLst>
                <a:ext uri="{FF2B5EF4-FFF2-40B4-BE49-F238E27FC236}">
                  <a16:creationId xmlns:a16="http://schemas.microsoft.com/office/drawing/2014/main" id="{8A51DA0B-F4B5-6E40-9253-163D9E4B7B55}"/>
                </a:ext>
              </a:extLst>
            </p:cNvPr>
            <p:cNvCxnSpPr>
              <a:cxnSpLocks/>
            </p:cNvCxnSpPr>
            <p:nvPr userDrawn="1"/>
          </p:nvCxnSpPr>
          <p:spPr>
            <a:xfrm>
              <a:off x="4054159" y="3923423"/>
              <a:ext cx="0" cy="39600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A1240572-9F09-0049-973E-7817D777AE1A}"/>
                </a:ext>
              </a:extLst>
            </p:cNvPr>
            <p:cNvCxnSpPr>
              <a:cxnSpLocks/>
            </p:cNvCxnSpPr>
            <p:nvPr userDrawn="1"/>
          </p:nvCxnSpPr>
          <p:spPr>
            <a:xfrm>
              <a:off x="4069658" y="4311378"/>
              <a:ext cx="7547911" cy="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grpSp>
          <p:nvGrpSpPr>
            <p:cNvPr id="99" name="Group 98">
              <a:extLst>
                <a:ext uri="{FF2B5EF4-FFF2-40B4-BE49-F238E27FC236}">
                  <a16:creationId xmlns:a16="http://schemas.microsoft.com/office/drawing/2014/main" id="{8CF58AFC-A1DF-4E4C-9C1C-A5E6151EFABF}"/>
                </a:ext>
              </a:extLst>
            </p:cNvPr>
            <p:cNvGrpSpPr/>
            <p:nvPr userDrawn="1"/>
          </p:nvGrpSpPr>
          <p:grpSpPr>
            <a:xfrm>
              <a:off x="4069658" y="4508733"/>
              <a:ext cx="7547911" cy="1674487"/>
              <a:chOff x="4061909" y="1565906"/>
              <a:chExt cx="7547911" cy="1882781"/>
            </a:xfrm>
          </p:grpSpPr>
          <p:cxnSp>
            <p:nvCxnSpPr>
              <p:cNvPr id="100" name="Straight Connector 99">
                <a:extLst>
                  <a:ext uri="{FF2B5EF4-FFF2-40B4-BE49-F238E27FC236}">
                    <a16:creationId xmlns:a16="http://schemas.microsoft.com/office/drawing/2014/main" id="{D85508B7-CE0C-8344-B589-BFF7161671C9}"/>
                  </a:ext>
                </a:extLst>
              </p:cNvPr>
              <p:cNvCxnSpPr>
                <a:cxnSpLocks/>
              </p:cNvCxnSpPr>
              <p:nvPr userDrawn="1"/>
            </p:nvCxnSpPr>
            <p:spPr>
              <a:xfrm>
                <a:off x="11609820" y="1582845"/>
                <a:ext cx="0" cy="1865842"/>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096EEEAE-0150-F54A-8F31-E97BD8F272EE}"/>
                  </a:ext>
                </a:extLst>
              </p:cNvPr>
              <p:cNvCxnSpPr>
                <a:cxnSpLocks/>
              </p:cNvCxnSpPr>
              <p:nvPr userDrawn="1"/>
            </p:nvCxnSpPr>
            <p:spPr>
              <a:xfrm>
                <a:off x="4061909" y="1577903"/>
                <a:ext cx="7547911" cy="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93C7D4C4-72C2-CA40-899D-544D3BC4581F}"/>
                  </a:ext>
                </a:extLst>
              </p:cNvPr>
              <p:cNvCxnSpPr>
                <a:cxnSpLocks/>
              </p:cNvCxnSpPr>
              <p:nvPr userDrawn="1"/>
            </p:nvCxnSpPr>
            <p:spPr>
              <a:xfrm>
                <a:off x="4061909" y="1565906"/>
                <a:ext cx="0" cy="44526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grpSp>
        <p:cxnSp>
          <p:nvCxnSpPr>
            <p:cNvPr id="103" name="Straight Connector 102">
              <a:extLst>
                <a:ext uri="{FF2B5EF4-FFF2-40B4-BE49-F238E27FC236}">
                  <a16:creationId xmlns:a16="http://schemas.microsoft.com/office/drawing/2014/main" id="{E41E3D45-3A3C-3145-9518-CEEDC3C19579}"/>
                </a:ext>
              </a:extLst>
            </p:cNvPr>
            <p:cNvCxnSpPr>
              <a:cxnSpLocks/>
            </p:cNvCxnSpPr>
            <p:nvPr userDrawn="1"/>
          </p:nvCxnSpPr>
          <p:spPr>
            <a:xfrm>
              <a:off x="4069657" y="5787220"/>
              <a:ext cx="0" cy="39600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A80877FA-B0CE-4540-AF75-52B923CEA30F}"/>
                </a:ext>
              </a:extLst>
            </p:cNvPr>
            <p:cNvCxnSpPr>
              <a:cxnSpLocks/>
            </p:cNvCxnSpPr>
            <p:nvPr userDrawn="1"/>
          </p:nvCxnSpPr>
          <p:spPr>
            <a:xfrm>
              <a:off x="4085156" y="6175175"/>
              <a:ext cx="7547911" cy="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96454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Slide">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5CA6B076-9BFA-2346-A8EF-0964DD60C975}"/>
              </a:ext>
            </a:extLst>
          </p:cNvPr>
          <p:cNvSpPr/>
          <p:nvPr userDrawn="1"/>
        </p:nvSpPr>
        <p:spPr>
          <a:xfrm>
            <a:off x="0" y="0"/>
            <a:ext cx="6417733"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dirty="0"/>
          </a:p>
        </p:txBody>
      </p:sp>
      <p:sp>
        <p:nvSpPr>
          <p:cNvPr id="26" name="Picture Placeholder 62">
            <a:extLst>
              <a:ext uri="{FF2B5EF4-FFF2-40B4-BE49-F238E27FC236}">
                <a16:creationId xmlns:a16="http://schemas.microsoft.com/office/drawing/2014/main" id="{6F2FA5C4-F5A3-1D40-9151-447AF9FD00A2}"/>
              </a:ext>
            </a:extLst>
          </p:cNvPr>
          <p:cNvSpPr>
            <a:spLocks noGrp="1"/>
          </p:cNvSpPr>
          <p:nvPr>
            <p:ph type="pic" sz="quarter" idx="44" hasCustomPrompt="1"/>
          </p:nvPr>
        </p:nvSpPr>
        <p:spPr>
          <a:xfrm>
            <a:off x="5888002" y="439730"/>
            <a:ext cx="5660531" cy="6045736"/>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2" name="Graphic 1">
            <a:extLst>
              <a:ext uri="{FF2B5EF4-FFF2-40B4-BE49-F238E27FC236}">
                <a16:creationId xmlns:a16="http://schemas.microsoft.com/office/drawing/2014/main" id="{63510E1E-7F49-442A-D5B2-5908F99CA0C4}"/>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0" y="3605397"/>
            <a:ext cx="3617343" cy="3252603"/>
          </a:xfrm>
          <a:prstGeom prst="rect">
            <a:avLst/>
          </a:prstGeom>
        </p:spPr>
      </p:pic>
      <p:sp>
        <p:nvSpPr>
          <p:cNvPr id="3" name="Text Placeholder 17">
            <a:extLst>
              <a:ext uri="{FF2B5EF4-FFF2-40B4-BE49-F238E27FC236}">
                <a16:creationId xmlns:a16="http://schemas.microsoft.com/office/drawing/2014/main" id="{3768FB9D-1C3F-3F8B-67CF-80CAD18DCC5A}"/>
              </a:ext>
            </a:extLst>
          </p:cNvPr>
          <p:cNvSpPr>
            <a:spLocks noGrp="1"/>
          </p:cNvSpPr>
          <p:nvPr>
            <p:ph type="body" sz="quarter" idx="18" hasCustomPrompt="1"/>
          </p:nvPr>
        </p:nvSpPr>
        <p:spPr>
          <a:xfrm>
            <a:off x="898358" y="2107770"/>
            <a:ext cx="4639192" cy="4377696"/>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 name="Text Placeholder 23">
            <a:extLst>
              <a:ext uri="{FF2B5EF4-FFF2-40B4-BE49-F238E27FC236}">
                <a16:creationId xmlns:a16="http://schemas.microsoft.com/office/drawing/2014/main" id="{3B2B280E-719F-F2F5-A004-29C6D40BEFC3}"/>
              </a:ext>
            </a:extLst>
          </p:cNvPr>
          <p:cNvSpPr>
            <a:spLocks noGrp="1"/>
          </p:cNvSpPr>
          <p:nvPr>
            <p:ph type="body" sz="quarter" idx="16" hasCustomPrompt="1"/>
          </p:nvPr>
        </p:nvSpPr>
        <p:spPr>
          <a:xfrm>
            <a:off x="898358" y="890242"/>
            <a:ext cx="4757375" cy="992652"/>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spTree>
    <p:extLst>
      <p:ext uri="{BB962C8B-B14F-4D97-AF65-F5344CB8AC3E}">
        <p14:creationId xmlns:p14="http://schemas.microsoft.com/office/powerpoint/2010/main" val="49209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Slide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A8784FC-5CB3-4F45-814E-B7B4448C237E}"/>
              </a:ext>
            </a:extLst>
          </p:cNvPr>
          <p:cNvSpPr/>
          <p:nvPr userDrawn="1"/>
        </p:nvSpPr>
        <p:spPr>
          <a:xfrm>
            <a:off x="0" y="0"/>
            <a:ext cx="12192000" cy="6858000"/>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Graphic 1">
            <a:extLst>
              <a:ext uri="{FF2B5EF4-FFF2-40B4-BE49-F238E27FC236}">
                <a16:creationId xmlns:a16="http://schemas.microsoft.com/office/drawing/2014/main" id="{86EA2704-3CCA-6D4C-706A-0A70EB7F9103}"/>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1" y="2536167"/>
            <a:ext cx="4806475" cy="4321834"/>
          </a:xfrm>
          <a:prstGeom prst="rect">
            <a:avLst/>
          </a:prstGeom>
        </p:spPr>
      </p:pic>
      <p:sp>
        <p:nvSpPr>
          <p:cNvPr id="23" name="Rectangle 22">
            <a:extLst>
              <a:ext uri="{FF2B5EF4-FFF2-40B4-BE49-F238E27FC236}">
                <a16:creationId xmlns:a16="http://schemas.microsoft.com/office/drawing/2014/main" id="{67351284-75C4-E847-BB44-907672E8A8BA}"/>
              </a:ext>
            </a:extLst>
          </p:cNvPr>
          <p:cNvSpPr/>
          <p:nvPr userDrawn="1"/>
        </p:nvSpPr>
        <p:spPr>
          <a:xfrm>
            <a:off x="12192000" y="-287867"/>
            <a:ext cx="1185333" cy="714586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FF122372-AF04-80D2-B77C-745F6207CD7B}"/>
              </a:ext>
            </a:extLst>
          </p:cNvPr>
          <p:cNvSpPr>
            <a:spLocks noChangeAspect="1"/>
          </p:cNvSpPr>
          <p:nvPr userDrawn="1"/>
        </p:nvSpPr>
        <p:spPr>
          <a:xfrm>
            <a:off x="370688" y="323520"/>
            <a:ext cx="11450624" cy="62109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17">
            <a:extLst>
              <a:ext uri="{FF2B5EF4-FFF2-40B4-BE49-F238E27FC236}">
                <a16:creationId xmlns:a16="http://schemas.microsoft.com/office/drawing/2014/main" id="{94629FAB-1FEE-6DD3-BAE0-63C9EDF41FAA}"/>
              </a:ext>
            </a:extLst>
          </p:cNvPr>
          <p:cNvSpPr>
            <a:spLocks noGrp="1"/>
          </p:cNvSpPr>
          <p:nvPr>
            <p:ph type="body" sz="quarter" idx="18" hasCustomPrompt="1"/>
          </p:nvPr>
        </p:nvSpPr>
        <p:spPr>
          <a:xfrm>
            <a:off x="798380" y="2045704"/>
            <a:ext cx="10595237" cy="3849918"/>
          </a:xfrm>
          <a:prstGeom prst="rect">
            <a:avLst/>
          </a:prstGeom>
        </p:spPr>
        <p:txBody>
          <a:bodyPr/>
          <a:lstStyle>
            <a:lvl1pPr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1" name="Text Placeholder 23">
            <a:extLst>
              <a:ext uri="{FF2B5EF4-FFF2-40B4-BE49-F238E27FC236}">
                <a16:creationId xmlns:a16="http://schemas.microsoft.com/office/drawing/2014/main" id="{69F67E6E-6001-52D5-328C-6DB21D316891}"/>
              </a:ext>
            </a:extLst>
          </p:cNvPr>
          <p:cNvSpPr>
            <a:spLocks noGrp="1"/>
          </p:cNvSpPr>
          <p:nvPr>
            <p:ph type="body" sz="quarter" idx="16" hasCustomPrompt="1"/>
          </p:nvPr>
        </p:nvSpPr>
        <p:spPr>
          <a:xfrm>
            <a:off x="798381" y="761603"/>
            <a:ext cx="10595237" cy="803654"/>
          </a:xfrm>
          <a:prstGeom prst="rect">
            <a:avLst/>
          </a:prstGeom>
        </p:spPr>
        <p:txBody>
          <a:bodyPr>
            <a:noAutofit/>
          </a:bodyPr>
          <a:lstStyle>
            <a:lvl1pPr marL="0" indent="0" algn="l">
              <a:buNone/>
              <a:defRPr sz="3600" b="1" i="0">
                <a:solidFill>
                  <a:srgbClr val="009AC1"/>
                </a:solidFill>
                <a:latin typeface="+mn-lt"/>
              </a:defRPr>
            </a:lvl1pPr>
          </a:lstStyle>
          <a:p>
            <a:pPr lvl="0"/>
            <a:r>
              <a:rPr lang="en-US" dirty="0"/>
              <a:t>Heading</a:t>
            </a:r>
          </a:p>
        </p:txBody>
      </p:sp>
    </p:spTree>
    <p:extLst>
      <p:ext uri="{BB962C8B-B14F-4D97-AF65-F5344CB8AC3E}">
        <p14:creationId xmlns:p14="http://schemas.microsoft.com/office/powerpoint/2010/main" val="41910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Slide 2">
    <p:spTree>
      <p:nvGrpSpPr>
        <p:cNvPr id="1" name=""/>
        <p:cNvGrpSpPr/>
        <p:nvPr/>
      </p:nvGrpSpPr>
      <p:grpSpPr>
        <a:xfrm>
          <a:off x="0" y="0"/>
          <a:ext cx="0" cy="0"/>
          <a:chOff x="0" y="0"/>
          <a:chExt cx="0" cy="0"/>
        </a:xfrm>
      </p:grpSpPr>
      <p:sp>
        <p:nvSpPr>
          <p:cNvPr id="14" name="Text Placeholder 17">
            <a:extLst>
              <a:ext uri="{FF2B5EF4-FFF2-40B4-BE49-F238E27FC236}">
                <a16:creationId xmlns:a16="http://schemas.microsoft.com/office/drawing/2014/main" id="{E5809F09-19F8-644E-93CF-7EED6ADA9275}"/>
              </a:ext>
            </a:extLst>
          </p:cNvPr>
          <p:cNvSpPr>
            <a:spLocks noGrp="1"/>
          </p:cNvSpPr>
          <p:nvPr>
            <p:ph type="body" sz="quarter" idx="18" hasCustomPrompt="1"/>
          </p:nvPr>
        </p:nvSpPr>
        <p:spPr>
          <a:xfrm>
            <a:off x="1553583" y="1623405"/>
            <a:ext cx="9778140" cy="4895927"/>
          </a:xfrm>
          <a:prstGeom prst="rect">
            <a:avLst/>
          </a:prstGeom>
        </p:spPr>
        <p:txBody>
          <a:bodyPr/>
          <a:lstStyle>
            <a:lvl1pPr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5" name="Text Placeholder 23">
            <a:extLst>
              <a:ext uri="{FF2B5EF4-FFF2-40B4-BE49-F238E27FC236}">
                <a16:creationId xmlns:a16="http://schemas.microsoft.com/office/drawing/2014/main" id="{3E9E7B3E-59B0-DC4E-9561-9A1693329D98}"/>
              </a:ext>
            </a:extLst>
          </p:cNvPr>
          <p:cNvSpPr>
            <a:spLocks noGrp="1"/>
          </p:cNvSpPr>
          <p:nvPr>
            <p:ph type="body" sz="quarter" idx="16" hasCustomPrompt="1"/>
          </p:nvPr>
        </p:nvSpPr>
        <p:spPr>
          <a:xfrm>
            <a:off x="1503336" y="604434"/>
            <a:ext cx="9886397" cy="1018971"/>
          </a:xfrm>
          <a:prstGeom prst="rect">
            <a:avLst/>
          </a:prstGeom>
        </p:spPr>
        <p:txBody>
          <a:bodyPr>
            <a:noAutofit/>
          </a:bodyPr>
          <a:lstStyle>
            <a:lvl1pPr marL="0" indent="0" algn="l">
              <a:buNone/>
              <a:defRPr sz="3600" b="1" i="0">
                <a:solidFill>
                  <a:srgbClr val="0289AE"/>
                </a:solidFill>
                <a:latin typeface="+mn-lt"/>
              </a:defRPr>
            </a:lvl1pPr>
          </a:lstStyle>
          <a:p>
            <a:pPr lvl="0"/>
            <a:r>
              <a:rPr lang="en-US" dirty="0"/>
              <a:t>Heading</a:t>
            </a:r>
          </a:p>
        </p:txBody>
      </p:sp>
      <p:sp>
        <p:nvSpPr>
          <p:cNvPr id="2" name="Rectangle 1">
            <a:extLst>
              <a:ext uri="{FF2B5EF4-FFF2-40B4-BE49-F238E27FC236}">
                <a16:creationId xmlns:a16="http://schemas.microsoft.com/office/drawing/2014/main" id="{C07CE72E-371D-1D4A-A68D-68550F825E9D}"/>
              </a:ext>
            </a:extLst>
          </p:cNvPr>
          <p:cNvSpPr/>
          <p:nvPr userDrawn="1"/>
        </p:nvSpPr>
        <p:spPr>
          <a:xfrm>
            <a:off x="12192000" y="-287867"/>
            <a:ext cx="1185333" cy="714586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2">
            <a:extLst>
              <a:ext uri="{FF2B5EF4-FFF2-40B4-BE49-F238E27FC236}">
                <a16:creationId xmlns:a16="http://schemas.microsoft.com/office/drawing/2014/main" id="{936FEF51-CD71-062C-6ED0-A623D78E9564}"/>
              </a:ext>
            </a:extLst>
          </p:cNvPr>
          <p:cNvSpPr/>
          <p:nvPr userDrawn="1"/>
        </p:nvSpPr>
        <p:spPr>
          <a:xfrm>
            <a:off x="1" y="0"/>
            <a:ext cx="1242204"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dirty="0"/>
          </a:p>
        </p:txBody>
      </p:sp>
      <p:pic>
        <p:nvPicPr>
          <p:cNvPr id="4" name="Graphic 3">
            <a:extLst>
              <a:ext uri="{FF2B5EF4-FFF2-40B4-BE49-F238E27FC236}">
                <a16:creationId xmlns:a16="http://schemas.microsoft.com/office/drawing/2014/main" id="{739DB8D6-6AC7-F971-5A29-5FDEBCAFFDFE}"/>
              </a:ext>
            </a:extLst>
          </p:cNvPr>
          <p:cNvPicPr>
            <a:picLocks noChangeAspect="1"/>
          </p:cNvPicPr>
          <p:nvPr userDrawn="1"/>
        </p:nvPicPr>
        <p:blipFill>
          <a:blip>
            <a:extLst>
              <a:ext uri="{96DAC541-7B7A-43D3-8B79-37D633B846F1}">
                <asvg:svgBlip xmlns:asvg="http://schemas.microsoft.com/office/drawing/2016/SVG/main" r:embed="rId2"/>
              </a:ext>
            </a:extLst>
          </a:blip>
          <a:srcRect l="50465" t="38697" r="39868" b="43173"/>
          <a:stretch/>
        </p:blipFill>
        <p:spPr>
          <a:xfrm flipH="1">
            <a:off x="-1" y="3605397"/>
            <a:ext cx="1224951" cy="3252603"/>
          </a:xfrm>
          <a:prstGeom prst="rect">
            <a:avLst/>
          </a:prstGeom>
        </p:spPr>
      </p:pic>
    </p:spTree>
    <p:extLst>
      <p:ext uri="{BB962C8B-B14F-4D97-AF65-F5344CB8AC3E}">
        <p14:creationId xmlns:p14="http://schemas.microsoft.com/office/powerpoint/2010/main" val="4806024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Divider ">
    <p:spTree>
      <p:nvGrpSpPr>
        <p:cNvPr id="1" name=""/>
        <p:cNvGrpSpPr/>
        <p:nvPr/>
      </p:nvGrpSpPr>
      <p:grpSpPr>
        <a:xfrm>
          <a:off x="0" y="0"/>
          <a:ext cx="0" cy="0"/>
          <a:chOff x="0" y="0"/>
          <a:chExt cx="0" cy="0"/>
        </a:xfrm>
      </p:grpSpPr>
      <p:sp>
        <p:nvSpPr>
          <p:cNvPr id="44" name="Freeform 43">
            <a:extLst>
              <a:ext uri="{FF2B5EF4-FFF2-40B4-BE49-F238E27FC236}">
                <a16:creationId xmlns:a16="http://schemas.microsoft.com/office/drawing/2014/main" id="{3E6F887F-9228-1D4F-8127-5E0D4A5B1EDB}"/>
              </a:ext>
            </a:extLst>
          </p:cNvPr>
          <p:cNvSpPr/>
          <p:nvPr userDrawn="1"/>
        </p:nvSpPr>
        <p:spPr>
          <a:xfrm>
            <a:off x="3776133" y="644599"/>
            <a:ext cx="8415867" cy="5509455"/>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dirty="0"/>
          </a:p>
        </p:txBody>
      </p:sp>
      <p:sp>
        <p:nvSpPr>
          <p:cNvPr id="9" name="Rectangle 8">
            <a:extLst>
              <a:ext uri="{FF2B5EF4-FFF2-40B4-BE49-F238E27FC236}">
                <a16:creationId xmlns:a16="http://schemas.microsoft.com/office/drawing/2014/main" id="{627A825B-5E41-4E4C-888D-127C62DD902C}"/>
              </a:ext>
            </a:extLst>
          </p:cNvPr>
          <p:cNvSpPr/>
          <p:nvPr userDrawn="1"/>
        </p:nvSpPr>
        <p:spPr>
          <a:xfrm>
            <a:off x="23805" y="9076427"/>
            <a:ext cx="7535870" cy="16153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46" name="Text Placeholder 23">
            <a:extLst>
              <a:ext uri="{FF2B5EF4-FFF2-40B4-BE49-F238E27FC236}">
                <a16:creationId xmlns:a16="http://schemas.microsoft.com/office/drawing/2014/main" id="{0D7D5BA7-4F69-404A-9C14-2AAE5C10692D}"/>
              </a:ext>
            </a:extLst>
          </p:cNvPr>
          <p:cNvSpPr>
            <a:spLocks noGrp="1"/>
          </p:cNvSpPr>
          <p:nvPr>
            <p:ph type="body" sz="quarter" idx="16" hasCustomPrompt="1"/>
          </p:nvPr>
        </p:nvSpPr>
        <p:spPr>
          <a:xfrm>
            <a:off x="5297322" y="2639356"/>
            <a:ext cx="6484268" cy="2253043"/>
          </a:xfrm>
          <a:prstGeom prst="rect">
            <a:avLst/>
          </a:prstGeom>
        </p:spPr>
        <p:txBody>
          <a:bodyPr>
            <a:normAutofit/>
          </a:bodyPr>
          <a:lstStyle>
            <a:lvl1pPr marL="0" indent="0" algn="l">
              <a:buNone/>
              <a:defRPr sz="4800" b="0" i="0">
                <a:solidFill>
                  <a:schemeClr val="bg1"/>
                </a:solidFill>
                <a:latin typeface="+mn-lt"/>
              </a:defRPr>
            </a:lvl1pPr>
          </a:lstStyle>
          <a:p>
            <a:pPr lvl="0"/>
            <a:r>
              <a:rPr lang="en-US" dirty="0"/>
              <a:t>Divider Title</a:t>
            </a:r>
          </a:p>
        </p:txBody>
      </p:sp>
      <p:sp>
        <p:nvSpPr>
          <p:cNvPr id="47" name="Text Placeholder 23">
            <a:extLst>
              <a:ext uri="{FF2B5EF4-FFF2-40B4-BE49-F238E27FC236}">
                <a16:creationId xmlns:a16="http://schemas.microsoft.com/office/drawing/2014/main" id="{AE77B303-149B-3242-B9F9-CA4AA9DCA5E4}"/>
              </a:ext>
            </a:extLst>
          </p:cNvPr>
          <p:cNvSpPr>
            <a:spLocks noGrp="1"/>
          </p:cNvSpPr>
          <p:nvPr>
            <p:ph type="body" sz="quarter" idx="17" hasCustomPrompt="1"/>
          </p:nvPr>
        </p:nvSpPr>
        <p:spPr>
          <a:xfrm>
            <a:off x="891654" y="1020928"/>
            <a:ext cx="2066906" cy="582221"/>
          </a:xfrm>
          <a:prstGeom prst="rect">
            <a:avLst/>
          </a:prstGeom>
        </p:spPr>
        <p:txBody>
          <a:bodyPr>
            <a:noAutofit/>
          </a:bodyPr>
          <a:lstStyle>
            <a:lvl1pPr marL="0" indent="0" algn="l">
              <a:buNone/>
              <a:defRPr sz="13000" b="0" i="0">
                <a:solidFill>
                  <a:srgbClr val="0289AE"/>
                </a:solidFill>
                <a:latin typeface="+mn-lt"/>
              </a:defRPr>
            </a:lvl1pPr>
          </a:lstStyle>
          <a:p>
            <a:pPr lvl="0"/>
            <a:r>
              <a:rPr lang="en-US" dirty="0"/>
              <a:t>01</a:t>
            </a:r>
          </a:p>
        </p:txBody>
      </p:sp>
      <p:sp>
        <p:nvSpPr>
          <p:cNvPr id="27" name="Freeform 26">
            <a:extLst>
              <a:ext uri="{FF2B5EF4-FFF2-40B4-BE49-F238E27FC236}">
                <a16:creationId xmlns:a16="http://schemas.microsoft.com/office/drawing/2014/main" id="{E14646F1-3D11-F74B-AAAD-8A7FC4063A2A}"/>
              </a:ext>
            </a:extLst>
          </p:cNvPr>
          <p:cNvSpPr/>
          <p:nvPr userDrawn="1"/>
        </p:nvSpPr>
        <p:spPr>
          <a:xfrm>
            <a:off x="0" y="2892987"/>
            <a:ext cx="5040000" cy="72000"/>
          </a:xfrm>
          <a:custGeom>
            <a:avLst/>
            <a:gdLst>
              <a:gd name="connsiteX0" fmla="*/ 0 w 2963330"/>
              <a:gd name="connsiteY0" fmla="*/ 0 h 71215"/>
              <a:gd name="connsiteX1" fmla="*/ 2963330 w 2963330"/>
              <a:gd name="connsiteY1" fmla="*/ 0 h 71215"/>
              <a:gd name="connsiteX2" fmla="*/ 2963330 w 2963330"/>
              <a:gd name="connsiteY2" fmla="*/ 71215 h 71215"/>
              <a:gd name="connsiteX3" fmla="*/ 0 w 2963330"/>
              <a:gd name="connsiteY3" fmla="*/ 71215 h 71215"/>
              <a:gd name="connsiteX4" fmla="*/ 0 w 2963330"/>
              <a:gd name="connsiteY4" fmla="*/ 0 h 71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3330" h="71215">
                <a:moveTo>
                  <a:pt x="0" y="0"/>
                </a:moveTo>
                <a:lnTo>
                  <a:pt x="2963330" y="0"/>
                </a:lnTo>
                <a:cubicBezTo>
                  <a:pt x="2963330" y="23739"/>
                  <a:pt x="2963330" y="47477"/>
                  <a:pt x="2963330" y="71215"/>
                </a:cubicBezTo>
                <a:lnTo>
                  <a:pt x="0" y="71215"/>
                </a:lnTo>
                <a:lnTo>
                  <a:pt x="0" y="0"/>
                </a:lnTo>
                <a:close/>
              </a:path>
            </a:pathLst>
          </a:custGeom>
          <a:solidFill>
            <a:srgbClr val="0289AE"/>
          </a:solidFill>
          <a:ln w="3060" cap="flat">
            <a:solidFill>
              <a:srgbClr val="009AC1"/>
            </a:solidFill>
            <a:prstDash val="solid"/>
            <a:miter/>
          </a:ln>
        </p:spPr>
        <p:txBody>
          <a:bodyPr rtlCol="0" anchor="ctr"/>
          <a:lstStyle/>
          <a:p>
            <a:endParaRPr lang="en-US" dirty="0"/>
          </a:p>
        </p:txBody>
      </p:sp>
      <p:pic>
        <p:nvPicPr>
          <p:cNvPr id="2" name="Graphic 1">
            <a:extLst>
              <a:ext uri="{FF2B5EF4-FFF2-40B4-BE49-F238E27FC236}">
                <a16:creationId xmlns:a16="http://schemas.microsoft.com/office/drawing/2014/main" id="{330DF8E6-E642-58C0-CC2A-45FBF68FAAD3}"/>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a:off x="8574657" y="2880779"/>
            <a:ext cx="3617343" cy="3252603"/>
          </a:xfrm>
          <a:prstGeom prst="rect">
            <a:avLst/>
          </a:prstGeom>
        </p:spPr>
      </p:pic>
    </p:spTree>
    <p:extLst>
      <p:ext uri="{BB962C8B-B14F-4D97-AF65-F5344CB8AC3E}">
        <p14:creationId xmlns:p14="http://schemas.microsoft.com/office/powerpoint/2010/main" val="2204121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aptop Slide">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5757C479-C257-C247-8E86-AED0A2B9F127}"/>
              </a:ext>
            </a:extLst>
          </p:cNvPr>
          <p:cNvSpPr/>
          <p:nvPr userDrawn="1"/>
        </p:nvSpPr>
        <p:spPr>
          <a:xfrm>
            <a:off x="3058634" y="1"/>
            <a:ext cx="8439100"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dirty="0"/>
          </a:p>
        </p:txBody>
      </p:sp>
      <p:pic>
        <p:nvPicPr>
          <p:cNvPr id="2" name="Graphic 1">
            <a:extLst>
              <a:ext uri="{FF2B5EF4-FFF2-40B4-BE49-F238E27FC236}">
                <a16:creationId xmlns:a16="http://schemas.microsoft.com/office/drawing/2014/main" id="{DF0D8479-C381-34DD-EE47-BD5DC7B44994}"/>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3053750" y="2684947"/>
            <a:ext cx="4641011" cy="4173054"/>
          </a:xfrm>
          <a:prstGeom prst="rect">
            <a:avLst/>
          </a:prstGeom>
        </p:spPr>
      </p:pic>
      <p:sp>
        <p:nvSpPr>
          <p:cNvPr id="16" name="Text Placeholder 17">
            <a:extLst>
              <a:ext uri="{FF2B5EF4-FFF2-40B4-BE49-F238E27FC236}">
                <a16:creationId xmlns:a16="http://schemas.microsoft.com/office/drawing/2014/main" id="{A29AA7C0-E80F-9940-A7DE-B7B4733D7F3D}"/>
              </a:ext>
            </a:extLst>
          </p:cNvPr>
          <p:cNvSpPr>
            <a:spLocks noGrp="1"/>
          </p:cNvSpPr>
          <p:nvPr>
            <p:ph type="body" sz="quarter" idx="18" hasCustomPrompt="1"/>
          </p:nvPr>
        </p:nvSpPr>
        <p:spPr>
          <a:xfrm>
            <a:off x="5943600" y="2076098"/>
            <a:ext cx="4867011" cy="3913188"/>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7" name="Text Placeholder 23">
            <a:extLst>
              <a:ext uri="{FF2B5EF4-FFF2-40B4-BE49-F238E27FC236}">
                <a16:creationId xmlns:a16="http://schemas.microsoft.com/office/drawing/2014/main" id="{F13E4322-43A6-A642-9B00-7405BE2B70DA}"/>
              </a:ext>
            </a:extLst>
          </p:cNvPr>
          <p:cNvSpPr>
            <a:spLocks noGrp="1"/>
          </p:cNvSpPr>
          <p:nvPr>
            <p:ph type="body" sz="quarter" idx="16" hasCustomPrompt="1"/>
          </p:nvPr>
        </p:nvSpPr>
        <p:spPr>
          <a:xfrm>
            <a:off x="5943601" y="647039"/>
            <a:ext cx="4990998" cy="992652"/>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pic>
        <p:nvPicPr>
          <p:cNvPr id="9" name="Picture 8">
            <a:extLst>
              <a:ext uri="{FF2B5EF4-FFF2-40B4-BE49-F238E27FC236}">
                <a16:creationId xmlns:a16="http://schemas.microsoft.com/office/drawing/2014/main" id="{03CBBA07-A014-9824-9079-87459BAD7EC7}"/>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18315" t="15976" r="29196" b="11083"/>
          <a:stretch/>
        </p:blipFill>
        <p:spPr>
          <a:xfrm flipH="1">
            <a:off x="0" y="1333922"/>
            <a:ext cx="8439100" cy="5375657"/>
          </a:xfrm>
          <a:prstGeom prst="rect">
            <a:avLst/>
          </a:prstGeom>
        </p:spPr>
      </p:pic>
      <p:sp>
        <p:nvSpPr>
          <p:cNvPr id="10" name="Picture Placeholder 17">
            <a:extLst>
              <a:ext uri="{FF2B5EF4-FFF2-40B4-BE49-F238E27FC236}">
                <a16:creationId xmlns:a16="http://schemas.microsoft.com/office/drawing/2014/main" id="{C198CE8B-A951-4723-36EA-05C2EF0324F7}"/>
              </a:ext>
            </a:extLst>
          </p:cNvPr>
          <p:cNvSpPr>
            <a:spLocks noGrp="1"/>
          </p:cNvSpPr>
          <p:nvPr>
            <p:ph type="pic" sz="quarter" idx="10"/>
          </p:nvPr>
        </p:nvSpPr>
        <p:spPr>
          <a:xfrm>
            <a:off x="0" y="1561018"/>
            <a:ext cx="5130800" cy="3913188"/>
          </a:xfrm>
          <a:prstGeom prst="rect">
            <a:avLst/>
          </a:prstGeom>
          <a:solidFill>
            <a:schemeClr val="bg1">
              <a:lumMod val="85000"/>
            </a:schemeClr>
          </a:solidFill>
        </p:spPr>
        <p:txBody>
          <a:bodyPr/>
          <a:lstStyle>
            <a:lvl1pPr algn="ctr">
              <a:buNone/>
              <a:defRPr sz="1600">
                <a:solidFill>
                  <a:srgbClr val="7F7F7F"/>
                </a:solidFill>
              </a:defRPr>
            </a:lvl1pPr>
          </a:lstStyle>
          <a:p>
            <a:r>
              <a:rPr lang="en-GB" dirty="0"/>
              <a:t>Click icon to add picture</a:t>
            </a:r>
            <a:endParaRPr lang="en-US" dirty="0"/>
          </a:p>
        </p:txBody>
      </p:sp>
    </p:spTree>
    <p:extLst>
      <p:ext uri="{BB962C8B-B14F-4D97-AF65-F5344CB8AC3E}">
        <p14:creationId xmlns:p14="http://schemas.microsoft.com/office/powerpoint/2010/main" val="9566428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hone Slide">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C32637B4-C090-664B-9518-5B50FEB1AD29}"/>
              </a:ext>
            </a:extLst>
          </p:cNvPr>
          <p:cNvSpPr/>
          <p:nvPr userDrawn="1"/>
        </p:nvSpPr>
        <p:spPr>
          <a:xfrm>
            <a:off x="0" y="882027"/>
            <a:ext cx="12192000" cy="1437274"/>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dirty="0"/>
          </a:p>
        </p:txBody>
      </p:sp>
      <p:sp>
        <p:nvSpPr>
          <p:cNvPr id="19" name="Text Placeholder 17">
            <a:extLst>
              <a:ext uri="{FF2B5EF4-FFF2-40B4-BE49-F238E27FC236}">
                <a16:creationId xmlns:a16="http://schemas.microsoft.com/office/drawing/2014/main" id="{4AD454E8-192D-EA41-8012-763277E2675F}"/>
              </a:ext>
            </a:extLst>
          </p:cNvPr>
          <p:cNvSpPr>
            <a:spLocks noGrp="1"/>
          </p:cNvSpPr>
          <p:nvPr userDrawn="1">
            <p:ph type="body" sz="quarter" idx="18" hasCustomPrompt="1"/>
          </p:nvPr>
        </p:nvSpPr>
        <p:spPr>
          <a:xfrm>
            <a:off x="835671" y="2727702"/>
            <a:ext cx="7178174" cy="3311641"/>
          </a:xfrm>
          <a:prstGeom prst="rect">
            <a:avLst/>
          </a:prstGeom>
        </p:spPr>
        <p:txBody>
          <a:bodyPr/>
          <a:lstStyle>
            <a:lvl1pPr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0" name="Text Placeholder 23">
            <a:extLst>
              <a:ext uri="{FF2B5EF4-FFF2-40B4-BE49-F238E27FC236}">
                <a16:creationId xmlns:a16="http://schemas.microsoft.com/office/drawing/2014/main" id="{CDDCD1E1-77DA-2B41-A2CC-1127DEFACCCB}"/>
              </a:ext>
            </a:extLst>
          </p:cNvPr>
          <p:cNvSpPr>
            <a:spLocks noGrp="1"/>
          </p:cNvSpPr>
          <p:nvPr userDrawn="1">
            <p:ph type="body" sz="quarter" idx="16" hasCustomPrompt="1"/>
          </p:nvPr>
        </p:nvSpPr>
        <p:spPr>
          <a:xfrm>
            <a:off x="835671" y="1104337"/>
            <a:ext cx="7178174" cy="1031625"/>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pic>
        <p:nvPicPr>
          <p:cNvPr id="17" name="Picture 16" descr="iPhone6_mockup_front_white.png">
            <a:extLst>
              <a:ext uri="{FF2B5EF4-FFF2-40B4-BE49-F238E27FC236}">
                <a16:creationId xmlns:a16="http://schemas.microsoft.com/office/drawing/2014/main" id="{E4E01626-D8FB-DA4D-8D60-ADB5CDC507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68850" y="226918"/>
            <a:ext cx="4094254" cy="6404164"/>
          </a:xfrm>
          <a:prstGeom prst="rect">
            <a:avLst/>
          </a:prstGeom>
        </p:spPr>
      </p:pic>
      <p:sp>
        <p:nvSpPr>
          <p:cNvPr id="18" name="Picture Placeholder 17">
            <a:extLst>
              <a:ext uri="{FF2B5EF4-FFF2-40B4-BE49-F238E27FC236}">
                <a16:creationId xmlns:a16="http://schemas.microsoft.com/office/drawing/2014/main" id="{2C88D513-C68B-0445-BEAD-F3AA97638FA7}"/>
              </a:ext>
            </a:extLst>
          </p:cNvPr>
          <p:cNvSpPr>
            <a:spLocks noGrp="1"/>
          </p:cNvSpPr>
          <p:nvPr>
            <p:ph type="pic" sz="quarter" idx="10"/>
          </p:nvPr>
        </p:nvSpPr>
        <p:spPr>
          <a:xfrm>
            <a:off x="8583306" y="1246695"/>
            <a:ext cx="2444127" cy="4336988"/>
          </a:xfrm>
          <a:prstGeom prst="rect">
            <a:avLst/>
          </a:prstGeom>
          <a:solidFill>
            <a:schemeClr val="bg1">
              <a:lumMod val="85000"/>
            </a:schemeClr>
          </a:solidFill>
        </p:spPr>
        <p:txBody>
          <a:bodyPr/>
          <a:lstStyle>
            <a:lvl1pPr algn="ctr">
              <a:buNone/>
              <a:defRPr sz="1600">
                <a:solidFill>
                  <a:srgbClr val="7F7F7F"/>
                </a:solidFill>
              </a:defRPr>
            </a:lvl1pPr>
          </a:lstStyle>
          <a:p>
            <a:r>
              <a:rPr lang="en-GB" dirty="0"/>
              <a:t>Click icon to add picture</a:t>
            </a:r>
            <a:endParaRPr lang="en-US" dirty="0"/>
          </a:p>
        </p:txBody>
      </p:sp>
    </p:spTree>
    <p:extLst>
      <p:ext uri="{BB962C8B-B14F-4D97-AF65-F5344CB8AC3E}">
        <p14:creationId xmlns:p14="http://schemas.microsoft.com/office/powerpoint/2010/main" val="41087756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06103A0-8832-5CC1-B4F1-21340C1B07EF}"/>
              </a:ext>
            </a:extLst>
          </p:cNvPr>
          <p:cNvSpPr/>
          <p:nvPr userDrawn="1"/>
        </p:nvSpPr>
        <p:spPr>
          <a:xfrm>
            <a:off x="0" y="3088257"/>
            <a:ext cx="12172692" cy="2674188"/>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62A844"/>
          </a:solidFill>
          <a:ln w="30808" cap="flat">
            <a:noFill/>
            <a:prstDash val="solid"/>
            <a:miter/>
          </a:ln>
        </p:spPr>
        <p:txBody>
          <a:bodyPr rtlCol="0" anchor="ctr"/>
          <a:lstStyle/>
          <a:p>
            <a:endParaRPr lang="en-US" sz="2069" dirty="0"/>
          </a:p>
        </p:txBody>
      </p:sp>
      <p:pic>
        <p:nvPicPr>
          <p:cNvPr id="4" name="Graphic 3">
            <a:extLst>
              <a:ext uri="{FF2B5EF4-FFF2-40B4-BE49-F238E27FC236}">
                <a16:creationId xmlns:a16="http://schemas.microsoft.com/office/drawing/2014/main" id="{8E1EADED-0571-888E-FC41-7133127AB892}"/>
              </a:ext>
            </a:extLst>
          </p:cNvPr>
          <p:cNvPicPr>
            <a:picLocks noChangeAspect="1"/>
          </p:cNvPicPr>
          <p:nvPr userDrawn="1"/>
        </p:nvPicPr>
        <p:blipFill>
          <a:blip>
            <a:extLst>
              <a:ext uri="{96DAC541-7B7A-43D3-8B79-37D633B846F1}">
                <asvg:svgBlip xmlns:asvg="http://schemas.microsoft.com/office/drawing/2016/SVG/main" r:embed="rId2"/>
              </a:ext>
            </a:extLst>
          </a:blip>
          <a:srcRect l="31584" t="41294" r="39868" b="40576"/>
          <a:stretch/>
        </p:blipFill>
        <p:spPr>
          <a:xfrm>
            <a:off x="8574657" y="3092939"/>
            <a:ext cx="3617343" cy="3252603"/>
          </a:xfrm>
          <a:prstGeom prst="rect">
            <a:avLst/>
          </a:prstGeom>
        </p:spPr>
      </p:pic>
      <p:sp>
        <p:nvSpPr>
          <p:cNvPr id="5" name="Freeform 4">
            <a:extLst>
              <a:ext uri="{FF2B5EF4-FFF2-40B4-BE49-F238E27FC236}">
                <a16:creationId xmlns:a16="http://schemas.microsoft.com/office/drawing/2014/main" id="{C6B12E2C-E37F-14EA-2BED-760F4F5392C3}"/>
              </a:ext>
            </a:extLst>
          </p:cNvPr>
          <p:cNvSpPr/>
          <p:nvPr userDrawn="1"/>
        </p:nvSpPr>
        <p:spPr>
          <a:xfrm>
            <a:off x="8022566" y="5585903"/>
            <a:ext cx="4138530" cy="75663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0289AE"/>
          </a:solidFill>
          <a:ln w="30808" cap="flat">
            <a:noFill/>
            <a:prstDash val="solid"/>
            <a:miter/>
          </a:ln>
        </p:spPr>
        <p:txBody>
          <a:bodyPr rtlCol="0" anchor="ctr"/>
          <a:lstStyle/>
          <a:p>
            <a:endParaRPr lang="en-US" sz="2069" dirty="0"/>
          </a:p>
        </p:txBody>
      </p:sp>
      <p:sp>
        <p:nvSpPr>
          <p:cNvPr id="6" name="Text Placeholder 23">
            <a:extLst>
              <a:ext uri="{FF2B5EF4-FFF2-40B4-BE49-F238E27FC236}">
                <a16:creationId xmlns:a16="http://schemas.microsoft.com/office/drawing/2014/main" id="{D84B41E7-EBFA-EF8D-1831-D318823D5037}"/>
              </a:ext>
            </a:extLst>
          </p:cNvPr>
          <p:cNvSpPr>
            <a:spLocks noGrp="1"/>
          </p:cNvSpPr>
          <p:nvPr>
            <p:ph type="body" sz="quarter" idx="45" hasCustomPrompt="1"/>
          </p:nvPr>
        </p:nvSpPr>
        <p:spPr>
          <a:xfrm>
            <a:off x="8345333" y="5611394"/>
            <a:ext cx="3195486" cy="731140"/>
          </a:xfrm>
          <a:prstGeom prst="rect">
            <a:avLst/>
          </a:prstGeom>
        </p:spPr>
        <p:txBody>
          <a:bodyPr anchor="ctr">
            <a:normAutofit/>
          </a:bodyPr>
          <a:lstStyle>
            <a:lvl1pPr marL="0" indent="0" algn="r">
              <a:buNone/>
              <a:defRPr sz="3000" b="1" baseline="0">
                <a:solidFill>
                  <a:schemeClr val="bg1"/>
                </a:solidFill>
                <a:latin typeface="+mn-lt"/>
              </a:defRPr>
            </a:lvl1pPr>
          </a:lstStyle>
          <a:p>
            <a:pPr lvl="0"/>
            <a:r>
              <a:rPr lang="en-US" dirty="0" err="1"/>
              <a:t>www.ecosmart.eu</a:t>
            </a:r>
            <a:endParaRPr lang="en-US" dirty="0"/>
          </a:p>
        </p:txBody>
      </p:sp>
      <p:sp>
        <p:nvSpPr>
          <p:cNvPr id="32" name="Text Placeholder 23">
            <a:extLst>
              <a:ext uri="{FF2B5EF4-FFF2-40B4-BE49-F238E27FC236}">
                <a16:creationId xmlns:a16="http://schemas.microsoft.com/office/drawing/2014/main" id="{E1B388D9-79A8-4F4E-A699-E4B798FB46A7}"/>
              </a:ext>
            </a:extLst>
          </p:cNvPr>
          <p:cNvSpPr>
            <a:spLocks noGrp="1"/>
          </p:cNvSpPr>
          <p:nvPr>
            <p:ph type="body" sz="quarter" idx="19" hasCustomPrompt="1"/>
          </p:nvPr>
        </p:nvSpPr>
        <p:spPr>
          <a:xfrm>
            <a:off x="709073" y="4411104"/>
            <a:ext cx="3195486" cy="731140"/>
          </a:xfrm>
          <a:prstGeom prst="rect">
            <a:avLst/>
          </a:prstGeom>
        </p:spPr>
        <p:txBody>
          <a:bodyPr anchor="ctr">
            <a:normAutofit/>
          </a:bodyPr>
          <a:lstStyle>
            <a:lvl1pPr marL="0" indent="0" algn="l">
              <a:buNone/>
              <a:defRPr sz="2800" baseline="0">
                <a:solidFill>
                  <a:schemeClr val="bg1"/>
                </a:solidFill>
                <a:latin typeface="+mn-lt"/>
              </a:defRPr>
            </a:lvl1pPr>
          </a:lstStyle>
          <a:p>
            <a:pPr lvl="0"/>
            <a:r>
              <a:rPr lang="en-US" dirty="0"/>
              <a:t>Any Questions?</a:t>
            </a:r>
          </a:p>
        </p:txBody>
      </p:sp>
      <p:sp>
        <p:nvSpPr>
          <p:cNvPr id="33" name="Text Placeholder 23">
            <a:extLst>
              <a:ext uri="{FF2B5EF4-FFF2-40B4-BE49-F238E27FC236}">
                <a16:creationId xmlns:a16="http://schemas.microsoft.com/office/drawing/2014/main" id="{A262A524-87DB-9447-BD5C-C79347DB3C1A}"/>
              </a:ext>
            </a:extLst>
          </p:cNvPr>
          <p:cNvSpPr>
            <a:spLocks noGrp="1"/>
          </p:cNvSpPr>
          <p:nvPr>
            <p:ph type="body" sz="quarter" idx="20" hasCustomPrompt="1"/>
          </p:nvPr>
        </p:nvSpPr>
        <p:spPr>
          <a:xfrm>
            <a:off x="709073" y="3601528"/>
            <a:ext cx="3195485" cy="837258"/>
          </a:xfrm>
          <a:prstGeom prst="rect">
            <a:avLst/>
          </a:prstGeom>
        </p:spPr>
        <p:txBody>
          <a:bodyPr anchor="ctr">
            <a:normAutofit/>
          </a:bodyPr>
          <a:lstStyle>
            <a:lvl1pPr marL="0" indent="0" algn="l">
              <a:buNone/>
              <a:defRPr sz="5000" b="1" baseline="0">
                <a:solidFill>
                  <a:schemeClr val="bg1"/>
                </a:solidFill>
                <a:latin typeface="+mn-lt"/>
              </a:defRPr>
            </a:lvl1pPr>
          </a:lstStyle>
          <a:p>
            <a:pPr lvl="0"/>
            <a:r>
              <a:rPr lang="en-US" dirty="0"/>
              <a:t>Thank You</a:t>
            </a:r>
          </a:p>
        </p:txBody>
      </p:sp>
      <p:pic>
        <p:nvPicPr>
          <p:cNvPr id="9" name="Picture 8">
            <a:extLst>
              <a:ext uri="{FF2B5EF4-FFF2-40B4-BE49-F238E27FC236}">
                <a16:creationId xmlns:a16="http://schemas.microsoft.com/office/drawing/2014/main" id="{0A23670E-0681-2401-026C-C1270EA889D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64066" y="509686"/>
            <a:ext cx="4125188" cy="2499202"/>
          </a:xfrm>
          <a:prstGeom prst="rect">
            <a:avLst/>
          </a:prstGeom>
        </p:spPr>
      </p:pic>
      <p:pic>
        <p:nvPicPr>
          <p:cNvPr id="2" name="Picture 1">
            <a:extLst>
              <a:ext uri="{FF2B5EF4-FFF2-40B4-BE49-F238E27FC236}">
                <a16:creationId xmlns:a16="http://schemas.microsoft.com/office/drawing/2014/main" id="{88724AB5-D9AD-21D0-4E94-4399FD96800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37636" y="5993335"/>
            <a:ext cx="6024421" cy="606937"/>
          </a:xfrm>
          <a:prstGeom prst="rect">
            <a:avLst/>
          </a:prstGeom>
        </p:spPr>
      </p:pic>
    </p:spTree>
    <p:extLst>
      <p:ext uri="{BB962C8B-B14F-4D97-AF65-F5344CB8AC3E}">
        <p14:creationId xmlns:p14="http://schemas.microsoft.com/office/powerpoint/2010/main" val="30970682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ext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2840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4797FF0D-DACD-E343-AAC4-7335CAE89C12}"/>
              </a:ext>
            </a:extLst>
          </p:cNvPr>
          <p:cNvCxnSpPr>
            <a:cxnSpLocks/>
          </p:cNvCxnSpPr>
          <p:nvPr userDrawn="1"/>
        </p:nvCxnSpPr>
        <p:spPr>
          <a:xfrm flipH="1">
            <a:off x="11791088" y="6608548"/>
            <a:ext cx="224149" cy="0"/>
          </a:xfrm>
          <a:prstGeom prst="line">
            <a:avLst/>
          </a:prstGeom>
          <a:noFill/>
          <a:ln w="9525" cap="flat">
            <a:solidFill>
              <a:srgbClr val="0289AE"/>
            </a:solidFill>
            <a:prstDash val="solid"/>
            <a:miter lim="400000"/>
          </a:ln>
          <a:effectLst/>
          <a:sp3d/>
        </p:spPr>
        <p:style>
          <a:lnRef idx="0">
            <a:scrgbClr r="0" g="0" b="0"/>
          </a:lnRef>
          <a:fillRef idx="0">
            <a:scrgbClr r="0" g="0" b="0"/>
          </a:fillRef>
          <a:effectRef idx="0">
            <a:scrgbClr r="0" g="0" b="0"/>
          </a:effectRef>
          <a:fontRef idx="none"/>
        </p:style>
      </p:cxnSp>
      <p:pic>
        <p:nvPicPr>
          <p:cNvPr id="3" name="Picture 2">
            <a:extLst>
              <a:ext uri="{FF2B5EF4-FFF2-40B4-BE49-F238E27FC236}">
                <a16:creationId xmlns:a16="http://schemas.microsoft.com/office/drawing/2014/main" id="{15154F4B-6C80-63B3-1DBF-7974951C2436}"/>
              </a:ext>
            </a:extLst>
          </p:cNvPr>
          <p:cNvPicPr>
            <a:picLocks noChangeAspect="1"/>
          </p:cNvPicPr>
          <p:nvPr userDrawn="1"/>
        </p:nvPicPr>
        <p:blipFill>
          <a:blip r:embed="rId17" cstate="email">
            <a:extLst>
              <a:ext uri="{28A0092B-C50C-407E-A947-70E740481C1C}">
                <a14:useLocalDpi xmlns:a14="http://schemas.microsoft.com/office/drawing/2010/main"/>
              </a:ext>
            </a:extLst>
          </a:blip>
          <a:srcRect l="6057" t="73356" r="7135" b="13558"/>
          <a:stretch/>
        </p:blipFill>
        <p:spPr>
          <a:xfrm rot="16200000">
            <a:off x="11007941" y="5562287"/>
            <a:ext cx="1811310" cy="165417"/>
          </a:xfrm>
          <a:prstGeom prst="rect">
            <a:avLst/>
          </a:prstGeom>
        </p:spPr>
      </p:pic>
    </p:spTree>
    <p:extLst>
      <p:ext uri="{BB962C8B-B14F-4D97-AF65-F5344CB8AC3E}">
        <p14:creationId xmlns:p14="http://schemas.microsoft.com/office/powerpoint/2010/main" val="580465908"/>
      </p:ext>
    </p:extLst>
  </p:cSld>
  <p:clrMap bg1="lt1" tx1="dk1" bg2="lt2" tx2="dk2" accent1="accent1" accent2="accent2" accent3="accent3" accent4="accent4" accent5="accent5" accent6="accent6" hlink="hlink" folHlink="folHlink"/>
  <p:sldLayoutIdLst>
    <p:sldLayoutId id="2147483867" r:id="rId1"/>
    <p:sldLayoutId id="2147483868" r:id="rId2"/>
    <p:sldLayoutId id="2147483829" r:id="rId3"/>
    <p:sldLayoutId id="2147483842" r:id="rId4"/>
    <p:sldLayoutId id="2147483840" r:id="rId5"/>
    <p:sldLayoutId id="2147483880" r:id="rId6"/>
    <p:sldLayoutId id="2147483877" r:id="rId7"/>
    <p:sldLayoutId id="2147483841" r:id="rId8"/>
    <p:sldLayoutId id="2147483879" r:id="rId9"/>
    <p:sldLayoutId id="2147483878" r:id="rId10"/>
    <p:sldLayoutId id="2147483861" r:id="rId11"/>
    <p:sldLayoutId id="2147483833" r:id="rId12"/>
    <p:sldLayoutId id="2147483847" r:id="rId13"/>
    <p:sldLayoutId id="2147483853" r:id="rId14"/>
    <p:sldLayoutId id="2147483881"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creativecommons.org/licenses/by/4.0/?ref=chooser-v1" TargetMode="External"/><Relationship Id="rId3" Type="http://schemas.openxmlformats.org/officeDocument/2006/relationships/image" Target="../media/image10.jpeg"/><Relationship Id="rId7"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5.xml"/><Relationship Id="rId6" Type="http://schemas.openxmlformats.org/officeDocument/2006/relationships/hyperlink" Target="https://businessoutstanders.com/artificial-intelligence/ai-smart-kitchen-technology-transforming-restaurants" TargetMode="External"/><Relationship Id="rId5" Type="http://schemas.openxmlformats.org/officeDocument/2006/relationships/image" Target="../media/image11.png"/><Relationship Id="rId4" Type="http://schemas.openxmlformats.org/officeDocument/2006/relationships/hyperlink" Target="https://ecosmartproject.eu/"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1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4.xml"/><Relationship Id="rId1" Type="http://schemas.openxmlformats.org/officeDocument/2006/relationships/slideLayout" Target="../slideLayouts/slideLayout15.xml"/><Relationship Id="rId5" Type="http://schemas.openxmlformats.org/officeDocument/2006/relationships/image" Target="../media/image18.jpe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Freedman,%20Mews%20(2025),%20Hotel%20business%20intelligence%20explained:%20what%20every%20hotelier%20should%20know.%20https:/www.mews.com/en/blog/hotel-business-intelligence"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hyperlink" Target="https://www.canarytechnologies.com/post/hotel-revenue-management"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3.sv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hyperlink" Target="https://internationalfoodwastecoalition.org/european-hospitality-and-food-service-sector-reports-20-reduction-in-food-waste/"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3.png"/><Relationship Id="rId4" Type="http://schemas.openxmlformats.org/officeDocument/2006/relationships/image" Target="../media/image3.svg"/></Relationships>
</file>

<file path=ppt/slides/_rels/slide1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15.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8.xml"/><Relationship Id="rId1" Type="http://schemas.openxmlformats.org/officeDocument/2006/relationships/slideLayout" Target="../slideLayouts/slideLayout15.xml"/><Relationship Id="rId6" Type="http://schemas.openxmlformats.org/officeDocument/2006/relationships/image" Target="../media/image33.png"/><Relationship Id="rId5" Type="http://schemas.openxmlformats.org/officeDocument/2006/relationships/image" Target="../media/image17.png"/><Relationship Id="rId4" Type="http://schemas.openxmlformats.org/officeDocument/2006/relationships/hyperlink" Target="https://open.spotify.com/episode/1nxut1HJcLcCrIUUgsdKyO"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2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2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4.xml"/><Relationship Id="rId1" Type="http://schemas.openxmlformats.org/officeDocument/2006/relationships/slideLayout" Target="../slideLayouts/slideLayout15.xml"/><Relationship Id="rId6" Type="http://schemas.openxmlformats.org/officeDocument/2006/relationships/image" Target="../media/image36.png"/><Relationship Id="rId5" Type="http://schemas.openxmlformats.org/officeDocument/2006/relationships/image" Target="../media/image17.png"/><Relationship Id="rId4" Type="http://schemas.openxmlformats.org/officeDocument/2006/relationships/hyperlink" Target="https://podcasts.apple.com/us/podcast/part-2-selecting-the-right-data-content/id1656794568?i=1000590758611"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image" Target="../media/image3.svg"/><Relationship Id="rId1" Type="http://schemas.openxmlformats.org/officeDocument/2006/relationships/slideLayout" Target="../slideLayouts/slideLayout15.xml"/><Relationship Id="rId6" Type="http://schemas.openxmlformats.org/officeDocument/2006/relationships/hyperlink" Target="https://assets.publishing.service.gov.uk/media/5b9246d4e5274a4236952309/Essential_digital_skills_framework.pdf" TargetMode="External"/><Relationship Id="rId5" Type="http://schemas.openxmlformats.org/officeDocument/2006/relationships/image" Target="../media/image40.png"/><Relationship Id="rId4" Type="http://schemas.openxmlformats.org/officeDocument/2006/relationships/hyperlink" Target="https://unesdoc.unesco.org/ark:/48223/pf0000391115" TargetMode="Externa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17.png"/></Relationships>
</file>

<file path=ppt/slides/_rels/slide4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4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hyperlink" Target="https://www.hospitalitynet.org/opinion/4111430.html" TargetMode="External"/><Relationship Id="rId4" Type="http://schemas.openxmlformats.org/officeDocument/2006/relationships/image" Target="../media/image23.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1.xml"/><Relationship Id="rId1" Type="http://schemas.openxmlformats.org/officeDocument/2006/relationships/slideLayout" Target="../slideLayouts/slideLayout15.xml"/><Relationship Id="rId4" Type="http://schemas.openxmlformats.org/officeDocument/2006/relationships/image" Target="../media/image45.png"/></Relationships>
</file>

<file path=ppt/slides/_rels/slide4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42.xml"/><Relationship Id="rId1" Type="http://schemas.openxmlformats.org/officeDocument/2006/relationships/slideLayout" Target="../slideLayouts/slideLayout15.xml"/><Relationship Id="rId6" Type="http://schemas.openxmlformats.org/officeDocument/2006/relationships/image" Target="../media/image46.png"/><Relationship Id="rId5" Type="http://schemas.openxmlformats.org/officeDocument/2006/relationships/hyperlink" Target="https://www.sojern.com/webinars/how-hoteliers-can-turn-data-into-direct-booking-success-a-uk-i-perspective" TargetMode="External"/><Relationship Id="rId4" Type="http://schemas.openxmlformats.org/officeDocument/2006/relationships/image" Target="../media/image17.png"/></Relationships>
</file>

<file path=ppt/slides/_rels/slide5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50.xml"/><Relationship Id="rId1" Type="http://schemas.openxmlformats.org/officeDocument/2006/relationships/slideLayout" Target="../slideLayouts/slideLayout15.xml"/><Relationship Id="rId6" Type="http://schemas.openxmlformats.org/officeDocument/2006/relationships/image" Target="../media/image47.png"/><Relationship Id="rId5" Type="http://schemas.openxmlformats.org/officeDocument/2006/relationships/hyperlink" Target="https://www.revfine.com/data-driven-culture-in-hotels-requires-more-than-bi-tools/" TargetMode="External"/><Relationship Id="rId4" Type="http://schemas.openxmlformats.org/officeDocument/2006/relationships/image" Target="../media/image17.png"/></Relationships>
</file>

<file path=ppt/slides/_rels/slide6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51.xml"/><Relationship Id="rId1" Type="http://schemas.openxmlformats.org/officeDocument/2006/relationships/slideLayout" Target="../slideLayouts/slideLayout15.xml"/></Relationships>
</file>

<file path=ppt/slides/_rels/slide6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5.xml"/><Relationship Id="rId4" Type="http://schemas.openxmlformats.org/officeDocument/2006/relationships/hyperlink" Target="https://ecosmartproject.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5F86D-D83C-DC74-2AFE-20EEDE38FC93}"/>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C7C29A21-6065-16A0-0238-05782C842D4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7231" y="781665"/>
            <a:ext cx="4125188" cy="2499202"/>
          </a:xfrm>
          <a:prstGeom prst="rect">
            <a:avLst/>
          </a:prstGeom>
        </p:spPr>
      </p:pic>
      <p:pic>
        <p:nvPicPr>
          <p:cNvPr id="11" name="Picture 10">
            <a:extLst>
              <a:ext uri="{FF2B5EF4-FFF2-40B4-BE49-F238E27FC236}">
                <a16:creationId xmlns:a16="http://schemas.microsoft.com/office/drawing/2014/main" id="{5BC0D6A0-D64A-58A0-9B01-8CEE86FFCC5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34478" y="5648790"/>
            <a:ext cx="6024421" cy="606937"/>
          </a:xfrm>
          <a:prstGeom prst="rect">
            <a:avLst/>
          </a:prstGeom>
        </p:spPr>
      </p:pic>
      <p:sp>
        <p:nvSpPr>
          <p:cNvPr id="13" name="Text Placeholder 2">
            <a:extLst>
              <a:ext uri="{FF2B5EF4-FFF2-40B4-BE49-F238E27FC236}">
                <a16:creationId xmlns:a16="http://schemas.microsoft.com/office/drawing/2014/main" id="{05D4BFD8-A2A4-BA25-BEB0-47D6F0F2D19B}"/>
              </a:ext>
            </a:extLst>
          </p:cNvPr>
          <p:cNvSpPr txBox="1">
            <a:spLocks/>
          </p:cNvSpPr>
          <p:nvPr/>
        </p:nvSpPr>
        <p:spPr>
          <a:xfrm flipH="1">
            <a:off x="-71237" y="5717101"/>
            <a:ext cx="5352590" cy="711462"/>
          </a:xfrm>
          <a:prstGeom prst="rect">
            <a:avLst/>
          </a:prstGeom>
          <a:solidFill>
            <a:srgbClr val="0289AE"/>
          </a:solid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rPr>
              <a:t>       </a:t>
            </a:r>
            <a:r>
              <a:rPr lang="en-US" dirty="0">
                <a:solidFill>
                  <a:schemeClr val="bg1"/>
                </a:solidFill>
                <a:hlinkClick r:id="rId4">
                  <a:extLst>
                    <a:ext uri="{A12FA001-AC4F-418D-AE19-62706E023703}">
                      <ahyp:hlinkClr xmlns:ahyp="http://schemas.microsoft.com/office/drawing/2018/hyperlinkcolor" val="tx"/>
                    </a:ext>
                  </a:extLst>
                </a:hlinkClick>
              </a:rPr>
              <a:t> www.</a:t>
            </a:r>
            <a:r>
              <a:rPr lang="en-US" b="1" dirty="0">
                <a:solidFill>
                  <a:schemeClr val="bg1"/>
                </a:solidFill>
                <a:hlinkClick r:id="rId4">
                  <a:extLst>
                    <a:ext uri="{A12FA001-AC4F-418D-AE19-62706E023703}">
                      <ahyp:hlinkClr xmlns:ahyp="http://schemas.microsoft.com/office/drawing/2018/hyperlinkcolor" val="tx"/>
                    </a:ext>
                  </a:extLst>
                </a:hlinkClick>
              </a:rPr>
              <a:t>ecosmartproject</a:t>
            </a:r>
            <a:r>
              <a:rPr lang="en-US" dirty="0">
                <a:solidFill>
                  <a:schemeClr val="bg1"/>
                </a:solidFill>
                <a:hlinkClick r:id="rId4">
                  <a:extLst>
                    <a:ext uri="{A12FA001-AC4F-418D-AE19-62706E023703}">
                      <ahyp:hlinkClr xmlns:ahyp="http://schemas.microsoft.com/office/drawing/2018/hyperlinkcolor" val="tx"/>
                    </a:ext>
                  </a:extLst>
                </a:hlinkClick>
              </a:rPr>
              <a:t>.eu</a:t>
            </a:r>
            <a:endParaRPr lang="en-US" dirty="0">
              <a:solidFill>
                <a:schemeClr val="bg1"/>
              </a:solidFill>
            </a:endParaRPr>
          </a:p>
        </p:txBody>
      </p:sp>
      <p:sp>
        <p:nvSpPr>
          <p:cNvPr id="3" name="TextBox 2">
            <a:extLst>
              <a:ext uri="{FF2B5EF4-FFF2-40B4-BE49-F238E27FC236}">
                <a16:creationId xmlns:a16="http://schemas.microsoft.com/office/drawing/2014/main" id="{3EAC2DB3-2523-7C88-33CB-77A8004C1C17}"/>
              </a:ext>
            </a:extLst>
          </p:cNvPr>
          <p:cNvSpPr txBox="1"/>
          <p:nvPr/>
        </p:nvSpPr>
        <p:spPr>
          <a:xfrm>
            <a:off x="257231" y="200460"/>
            <a:ext cx="4948678" cy="461665"/>
          </a:xfrm>
          <a:prstGeom prst="rect">
            <a:avLst/>
          </a:prstGeom>
          <a:solidFill>
            <a:srgbClr val="EABB22"/>
          </a:solidFill>
        </p:spPr>
        <p:txBody>
          <a:bodyPr wrap="square">
            <a:spAutoFit/>
          </a:bodyPr>
          <a:lstStyle/>
          <a:p>
            <a:r>
              <a:rPr lang="en-US" sz="2150" b="1" dirty="0">
                <a:solidFill>
                  <a:schemeClr val="bg1"/>
                </a:solidFill>
                <a:cs typeface="Times New Roman" panose="02020603050405020304" pitchFamily="18" charset="0"/>
              </a:rPr>
              <a:t>C2 </a:t>
            </a:r>
            <a:r>
              <a:rPr lang="de-DE" sz="2400">
                <a:solidFill>
                  <a:schemeClr val="bg1"/>
                </a:solidFill>
                <a:cs typeface="Times New Roman" panose="02020603050405020304" pitchFamily="18" charset="0"/>
              </a:rPr>
              <a:t>Digitale Transformation in der Hospitality</a:t>
            </a:r>
          </a:p>
        </p:txBody>
      </p:sp>
      <p:sp>
        <p:nvSpPr>
          <p:cNvPr id="6" name="TextBox 5">
            <a:extLst>
              <a:ext uri="{FF2B5EF4-FFF2-40B4-BE49-F238E27FC236}">
                <a16:creationId xmlns:a16="http://schemas.microsoft.com/office/drawing/2014/main" id="{43181136-1144-F465-AE64-DE74D0344973}"/>
              </a:ext>
            </a:extLst>
          </p:cNvPr>
          <p:cNvSpPr txBox="1"/>
          <p:nvPr/>
        </p:nvSpPr>
        <p:spPr>
          <a:xfrm>
            <a:off x="329738" y="3232687"/>
            <a:ext cx="4805854" cy="2554545"/>
          </a:xfrm>
          <a:prstGeom prst="rect">
            <a:avLst/>
          </a:prstGeom>
          <a:noFill/>
        </p:spPr>
        <p:txBody>
          <a:bodyPr wrap="square">
            <a:spAutoFit/>
          </a:bodyPr>
          <a:lstStyle/>
          <a:p>
            <a:pPr marL="0" indent="0">
              <a:buNone/>
            </a:pPr>
            <a:r>
              <a:rPr lang="de-DE" sz="4400" b="1">
                <a:solidFill>
                  <a:srgbClr val="06677F"/>
                </a:solidFill>
                <a:cs typeface="Times New Roman" panose="02020603050405020304" pitchFamily="18" charset="0"/>
              </a:rPr>
              <a:t>Modul 2: </a:t>
            </a:r>
          </a:p>
          <a:p>
            <a:pPr marL="0" indent="0">
              <a:buNone/>
            </a:pPr>
            <a:r>
              <a:rPr lang="de-DE" sz="3600">
                <a:solidFill>
                  <a:srgbClr val="06677F"/>
                </a:solidFill>
                <a:cs typeface="Times New Roman" panose="02020603050405020304" pitchFamily="18" charset="0"/>
              </a:rPr>
              <a:t>Datenanalyse in der Hospitality</a:t>
            </a:r>
          </a:p>
          <a:p>
            <a:pPr marL="0" indent="0">
              <a:buNone/>
            </a:pPr>
            <a:endParaRPr lang="en-US" sz="4400" b="1" dirty="0">
              <a:solidFill>
                <a:srgbClr val="06677F"/>
              </a:solidFill>
              <a:cs typeface="Times New Roman" panose="02020603050405020304" pitchFamily="18" charset="0"/>
            </a:endParaRPr>
          </a:p>
        </p:txBody>
      </p:sp>
      <p:pic>
        <p:nvPicPr>
          <p:cNvPr id="4" name="Picture 3">
            <a:extLst>
              <a:ext uri="{FF2B5EF4-FFF2-40B4-BE49-F238E27FC236}">
                <a16:creationId xmlns:a16="http://schemas.microsoft.com/office/drawing/2014/main" id="{04CA8BDC-7B0C-0BE9-97E4-2356E1E8C75A}"/>
              </a:ext>
            </a:extLst>
          </p:cNvPr>
          <p:cNvPicPr>
            <a:picLocks noChangeAspect="1"/>
          </p:cNvPicPr>
          <p:nvPr/>
        </p:nvPicPr>
        <p:blipFill>
          <a:blip r:embed="rId5" cstate="email">
            <a:extLst>
              <a:ext uri="{28A0092B-C50C-407E-A947-70E740481C1C}">
                <a14:useLocalDpi xmlns:a14="http://schemas.microsoft.com/office/drawing/2010/main"/>
              </a:ext>
              <a:ext uri="{837473B0-CC2E-450A-ABE3-18F120FF3D39}">
                <a1611:picAttrSrcUrl xmlns:a1611="http://schemas.microsoft.com/office/drawing/2016/11/main" r:id="rId6"/>
              </a:ext>
            </a:extLst>
          </a:blip>
          <a:srcRect b="16554"/>
          <a:stretch>
            <a:fillRect/>
          </a:stretch>
        </p:blipFill>
        <p:spPr>
          <a:xfrm>
            <a:off x="5366098" y="95366"/>
            <a:ext cx="6453783" cy="3029302"/>
          </a:xfrm>
          <a:prstGeom prst="rect">
            <a:avLst/>
          </a:prstGeom>
        </p:spPr>
      </p:pic>
      <p:sp>
        <p:nvSpPr>
          <p:cNvPr id="5" name="TextBox 4">
            <a:extLst>
              <a:ext uri="{FF2B5EF4-FFF2-40B4-BE49-F238E27FC236}">
                <a16:creationId xmlns:a16="http://schemas.microsoft.com/office/drawing/2014/main" id="{14B54E9D-1A2D-C1E0-8672-268296F86F38}"/>
              </a:ext>
            </a:extLst>
          </p:cNvPr>
          <p:cNvSpPr txBox="1"/>
          <p:nvPr/>
        </p:nvSpPr>
        <p:spPr>
          <a:xfrm>
            <a:off x="9289855" y="2816891"/>
            <a:ext cx="3567842" cy="307777"/>
          </a:xfrm>
          <a:prstGeom prst="rect">
            <a:avLst/>
          </a:prstGeom>
          <a:noFill/>
        </p:spPr>
        <p:txBody>
          <a:bodyPr wrap="square" rtlCol="0">
            <a:spAutoFit/>
          </a:bodyPr>
          <a:lstStyle/>
          <a:p>
            <a:r>
              <a:rPr lang="de-DE" sz="1400">
                <a:solidFill>
                  <a:schemeClr val="bg2"/>
                </a:solidFill>
              </a:rPr>
              <a:t>Bild KI-generiert als Beispiel</a:t>
            </a:r>
          </a:p>
        </p:txBody>
      </p:sp>
      <p:pic>
        <p:nvPicPr>
          <p:cNvPr id="2" name="Picture 1">
            <a:extLst>
              <a:ext uri="{FF2B5EF4-FFF2-40B4-BE49-F238E27FC236}">
                <a16:creationId xmlns:a16="http://schemas.microsoft.com/office/drawing/2014/main" id="{C10768DE-3857-E9C7-33E2-0EE4353D677E}"/>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659496" y="6346807"/>
            <a:ext cx="1076208" cy="375819"/>
          </a:xfrm>
          <a:prstGeom prst="rect">
            <a:avLst/>
          </a:prstGeom>
        </p:spPr>
      </p:pic>
      <p:sp>
        <p:nvSpPr>
          <p:cNvPr id="7" name="TextBox 6">
            <a:extLst>
              <a:ext uri="{FF2B5EF4-FFF2-40B4-BE49-F238E27FC236}">
                <a16:creationId xmlns:a16="http://schemas.microsoft.com/office/drawing/2014/main" id="{8E3EF477-9CD2-941C-9C75-7BC74C6DA9E2}"/>
              </a:ext>
            </a:extLst>
          </p:cNvPr>
          <p:cNvSpPr txBox="1"/>
          <p:nvPr/>
        </p:nvSpPr>
        <p:spPr>
          <a:xfrm>
            <a:off x="7002962" y="6428563"/>
            <a:ext cx="2470484" cy="186782"/>
          </a:xfrm>
          <a:prstGeom prst="rect">
            <a:avLst/>
          </a:prstGeom>
          <a:noFill/>
        </p:spPr>
        <p:txBody>
          <a:bodyPr wrap="square">
            <a:spAutoFit/>
          </a:bodyPr>
          <a:lstStyle/>
          <a:p>
            <a:pPr marL="0" marR="0" indent="0" algn="just" defTabSz="457200" rtl="0" eaLnBrk="1" fontAlgn="auto" latinLnBrk="0" hangingPunct="0">
              <a:lnSpc>
                <a:spcPts val="660"/>
              </a:lnSpc>
              <a:spcBef>
                <a:spcPts val="0"/>
              </a:spcBef>
              <a:spcAft>
                <a:spcPts val="0"/>
              </a:spcAft>
              <a:buClrTx/>
              <a:buSzTx/>
              <a:buFontTx/>
              <a:buNone/>
              <a:tabLst/>
              <a:defRPr/>
            </a:pPr>
            <a:r>
              <a:rPr lang="de-DE" sz="800">
                <a:solidFill>
                  <a:srgbClr val="3A3953"/>
                </a:solidFill>
                <a:latin typeface="Calibri" panose="020F0502020204030204" pitchFamily="34" charset="0"/>
                <a:ea typeface="Calibri" panose="020F0502020204030204" pitchFamily="34" charset="0"/>
                <a:cs typeface="Times New Roman" panose="02020603050405020304" pitchFamily="18" charset="0"/>
              </a:rPr>
              <a:t>EcoSmart-Materialien </a:t>
            </a:r>
            <a:r>
              <a:rPr lang="de-DE" sz="800">
                <a:solidFill>
                  <a:srgbClr val="3A3953"/>
                </a:solidFill>
                <a:effectLst/>
                <a:latin typeface="Calibri" panose="020F0502020204030204" pitchFamily="34" charset="0"/>
                <a:ea typeface="Calibri" panose="020F0502020204030204" pitchFamily="34" charset="0"/>
                <a:cs typeface="Times New Roman" panose="02020603050405020304" pitchFamily="18" charset="0"/>
              </a:rPr>
              <a:t>lizenziert unter </a:t>
            </a:r>
            <a:r>
              <a:rPr lang="en-US" sz="800" dirty="0">
                <a:solidFill>
                  <a:srgbClr val="3A3953"/>
                </a:solidFill>
                <a:effectLst/>
                <a:latin typeface="Calibri" panose="020F0502020204030204" pitchFamily="34" charset="0"/>
                <a:ea typeface="Calibri" panose="020F0502020204030204" pitchFamily="34" charset="0"/>
                <a:cs typeface="Times New Roman" panose="02020603050405020304" pitchFamily="18" charset="0"/>
                <a:hlinkClick r:id="rId8"/>
              </a:rPr>
              <a:t>CC BY 4.0 </a:t>
            </a:r>
            <a:endParaRPr lang="en-IE" sz="800" dirty="0">
              <a:solidFill>
                <a:srgbClr val="3A3953"/>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3671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05E6E7EF-FBD4-B13B-4444-323DAF8B98B5}"/>
              </a:ext>
            </a:extLst>
          </p:cNvPr>
          <p:cNvSpPr/>
          <p:nvPr/>
        </p:nvSpPr>
        <p:spPr>
          <a:xfrm>
            <a:off x="0" y="-18001"/>
            <a:ext cx="12192000" cy="1420653"/>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a:extLst>
              <a:ext uri="{FF2B5EF4-FFF2-40B4-BE49-F238E27FC236}">
                <a16:creationId xmlns:a16="http://schemas.microsoft.com/office/drawing/2014/main" id="{90AD0D50-9F6D-0272-B8FB-271DAEC16E23}"/>
              </a:ext>
            </a:extLst>
          </p:cNvPr>
          <p:cNvSpPr txBox="1"/>
          <p:nvPr/>
        </p:nvSpPr>
        <p:spPr>
          <a:xfrm>
            <a:off x="576000" y="312221"/>
            <a:ext cx="10952172" cy="738664"/>
          </a:xfrm>
          <a:prstGeom prst="rect">
            <a:avLst/>
          </a:prstGeom>
          <a:noFill/>
        </p:spPr>
        <p:txBody>
          <a:bodyPr wrap="square" lIns="0" tIns="0" rIns="0" bIns="0" anchor="t">
            <a:spAutoFit/>
          </a:bodyPr>
          <a:lstStyle/>
          <a:p>
            <a:r>
              <a:rPr lang="en-IE" sz="1600" b="1" dirty="0">
                <a:solidFill>
                  <a:schemeClr val="bg1"/>
                </a:solidFill>
              </a:rPr>
              <a:t>Cluster 2 – </a:t>
            </a:r>
            <a:r>
              <a:rPr lang="de-DE" sz="1600">
                <a:solidFill>
                  <a:schemeClr val="bg1"/>
                </a:solidFill>
                <a:cs typeface="Times New Roman" panose="02020603050405020304" pitchFamily="18" charset="0"/>
              </a:rPr>
              <a:t>Digitale Transformation in der Hospitality</a:t>
            </a:r>
            <a:r>
              <a:rPr lang="de-DE" sz="1600" b="1">
                <a:solidFill>
                  <a:schemeClr val="bg1"/>
                </a:solidFill>
              </a:rPr>
              <a:t>|   Modul 2 -  </a:t>
            </a:r>
            <a:r>
              <a:rPr lang="de-DE" sz="1600" b="1">
                <a:solidFill>
                  <a:schemeClr val="bg1"/>
                </a:solidFill>
                <a:cs typeface="Times New Roman" panose="02020603050405020304" pitchFamily="18" charset="0"/>
              </a:rPr>
              <a:t>Datenanalyse in der Hospitality</a:t>
            </a:r>
          </a:p>
          <a:p>
            <a:endParaRPr lang="en-IE" sz="1600" b="1" dirty="0">
              <a:solidFill>
                <a:schemeClr val="bg1"/>
              </a:solidFill>
            </a:endParaRPr>
          </a:p>
          <a:p>
            <a:r>
              <a:rPr lang="en-IE" sz="1600" b="1" dirty="0">
                <a:solidFill>
                  <a:schemeClr val="bg1"/>
                </a:solidFill>
              </a:rPr>
              <a:t>  </a:t>
            </a:r>
            <a:endParaRPr lang="en-US" sz="2400" b="1" dirty="0">
              <a:solidFill>
                <a:schemeClr val="bg1"/>
              </a:solidFill>
              <a:cs typeface="Times New Roman" panose="02020603050405020304" pitchFamily="18" charset="0"/>
            </a:endParaRPr>
          </a:p>
        </p:txBody>
      </p:sp>
      <p:sp>
        <p:nvSpPr>
          <p:cNvPr id="29" name="TextBox 28">
            <a:extLst>
              <a:ext uri="{FF2B5EF4-FFF2-40B4-BE49-F238E27FC236}">
                <a16:creationId xmlns:a16="http://schemas.microsoft.com/office/drawing/2014/main" id="{D8B11F99-7B2A-6182-03C8-9D14E27ED1F3}"/>
              </a:ext>
            </a:extLst>
          </p:cNvPr>
          <p:cNvSpPr txBox="1"/>
          <p:nvPr/>
        </p:nvSpPr>
        <p:spPr>
          <a:xfrm>
            <a:off x="576000" y="655653"/>
            <a:ext cx="10692000" cy="553998"/>
          </a:xfrm>
          <a:prstGeom prst="rect">
            <a:avLst/>
          </a:prstGeom>
          <a:noFill/>
        </p:spPr>
        <p:txBody>
          <a:bodyPr wrap="square" lIns="0" tIns="0" rIns="0" bIns="0" anchor="t">
            <a:spAutoFit/>
          </a:bodyPr>
          <a:lstStyle/>
          <a:p>
            <a:pPr algn="l"/>
            <a:r>
              <a:rPr lang="de-DE" sz="3600" b="1" i="0">
                <a:solidFill>
                  <a:schemeClr val="bg1"/>
                </a:solidFill>
                <a:latin typeface="Calibri"/>
              </a:rPr>
              <a:t>Warum dieses Modul für Ihr Unternehmen wichtig ist</a:t>
            </a:r>
          </a:p>
        </p:txBody>
      </p:sp>
      <p:sp>
        <p:nvSpPr>
          <p:cNvPr id="30" name="TextBox 29">
            <a:extLst>
              <a:ext uri="{FF2B5EF4-FFF2-40B4-BE49-F238E27FC236}">
                <a16:creationId xmlns:a16="http://schemas.microsoft.com/office/drawing/2014/main" id="{F4DE2CE2-DFA7-083A-8AF0-54CD1DB195EC}"/>
              </a:ext>
            </a:extLst>
          </p:cNvPr>
          <p:cNvSpPr txBox="1"/>
          <p:nvPr/>
        </p:nvSpPr>
        <p:spPr>
          <a:xfrm>
            <a:off x="576000" y="1541042"/>
            <a:ext cx="8852050" cy="1107996"/>
          </a:xfrm>
          <a:prstGeom prst="rect">
            <a:avLst/>
          </a:prstGeom>
          <a:noFill/>
        </p:spPr>
        <p:txBody>
          <a:bodyPr wrap="square" lIns="0" tIns="0" rIns="0" bIns="0" anchor="t">
            <a:spAutoFit/>
          </a:bodyPr>
          <a:lstStyle/>
          <a:p>
            <a:r>
              <a:rPr lang="de-DE" i="1"/>
              <a:t>Jeder Hospitality-Betrieb erzeugt täglich Daten – durch Buchungen, Umsätze, Personaleinsatz, Energie, Abfälle, Gästefeedback und Abläufe. Zahlen gibt es genug. Entscheidend ist zu wissen, welche davon zählen und wie sie bessere </a:t>
            </a:r>
            <a:r>
              <a:rPr lang="de-DE"/>
              <a:t>Entscheidungen stützen.</a:t>
            </a:r>
            <a:endParaRPr b="0" i="1" dirty="0">
              <a:solidFill>
                <a:srgbClr val="000000"/>
              </a:solidFill>
              <a:latin typeface="Calibri"/>
            </a:endParaRPr>
          </a:p>
        </p:txBody>
      </p:sp>
      <p:sp>
        <p:nvSpPr>
          <p:cNvPr id="31" name="Rectangle 30">
            <a:extLst>
              <a:ext uri="{FF2B5EF4-FFF2-40B4-BE49-F238E27FC236}">
                <a16:creationId xmlns:a16="http://schemas.microsoft.com/office/drawing/2014/main" id="{032490F0-BA0E-6731-E1F2-EADA1B15D19E}"/>
              </a:ext>
            </a:extLst>
          </p:cNvPr>
          <p:cNvSpPr/>
          <p:nvPr/>
        </p:nvSpPr>
        <p:spPr>
          <a:xfrm>
            <a:off x="576000" y="2420650"/>
            <a:ext cx="3348000" cy="2700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Rectangle 31">
            <a:extLst>
              <a:ext uri="{FF2B5EF4-FFF2-40B4-BE49-F238E27FC236}">
                <a16:creationId xmlns:a16="http://schemas.microsoft.com/office/drawing/2014/main" id="{2C14F9B1-40D7-D3EC-2E8F-52D6951DA84D}"/>
              </a:ext>
            </a:extLst>
          </p:cNvPr>
          <p:cNvSpPr/>
          <p:nvPr/>
        </p:nvSpPr>
        <p:spPr>
          <a:xfrm>
            <a:off x="576000" y="2420650"/>
            <a:ext cx="3348000" cy="125999"/>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a:extLst>
              <a:ext uri="{FF2B5EF4-FFF2-40B4-BE49-F238E27FC236}">
                <a16:creationId xmlns:a16="http://schemas.microsoft.com/office/drawing/2014/main" id="{D5B6B4BC-3F8C-E98F-F3C1-0960ACD3C519}"/>
              </a:ext>
            </a:extLst>
          </p:cNvPr>
          <p:cNvSpPr txBox="1"/>
          <p:nvPr/>
        </p:nvSpPr>
        <p:spPr>
          <a:xfrm>
            <a:off x="792000" y="2672649"/>
            <a:ext cx="1080000" cy="553998"/>
          </a:xfrm>
          <a:prstGeom prst="rect">
            <a:avLst/>
          </a:prstGeom>
          <a:noFill/>
        </p:spPr>
        <p:txBody>
          <a:bodyPr wrap="square" lIns="0" tIns="0" rIns="0" bIns="0" anchor="t">
            <a:spAutoFit/>
          </a:bodyPr>
          <a:lstStyle/>
          <a:p>
            <a:pPr algn="l"/>
            <a:r>
              <a:rPr sz="3600" b="1" i="0" dirty="0">
                <a:solidFill>
                  <a:srgbClr val="0289AE"/>
                </a:solidFill>
                <a:latin typeface="Calibri"/>
              </a:rPr>
              <a:t>01</a:t>
            </a:r>
          </a:p>
        </p:txBody>
      </p:sp>
      <p:sp>
        <p:nvSpPr>
          <p:cNvPr id="34" name="TextBox 33">
            <a:extLst>
              <a:ext uri="{FF2B5EF4-FFF2-40B4-BE49-F238E27FC236}">
                <a16:creationId xmlns:a16="http://schemas.microsoft.com/office/drawing/2014/main" id="{06AE4A38-D46B-33BB-0D2A-AE75D6C02F34}"/>
              </a:ext>
            </a:extLst>
          </p:cNvPr>
          <p:cNvSpPr txBox="1"/>
          <p:nvPr/>
        </p:nvSpPr>
        <p:spPr>
          <a:xfrm>
            <a:off x="792000" y="3248649"/>
            <a:ext cx="2916000" cy="666849"/>
          </a:xfrm>
          <a:prstGeom prst="rect">
            <a:avLst/>
          </a:prstGeom>
          <a:noFill/>
        </p:spPr>
        <p:txBody>
          <a:bodyPr wrap="square" lIns="0" tIns="0" rIns="0" bIns="0" anchor="t">
            <a:spAutoFit/>
          </a:bodyPr>
          <a:lstStyle/>
          <a:p>
            <a:pPr>
              <a:lnSpc>
                <a:spcPts val="2580"/>
              </a:lnSpc>
            </a:pPr>
            <a:r>
              <a:rPr lang="de-DE" sz="2400" b="1">
                <a:solidFill>
                  <a:srgbClr val="62A844"/>
                </a:solidFill>
              </a:rPr>
              <a:t>Aus Daten Erkenntnisse machen</a:t>
            </a:r>
            <a:endParaRPr sz="2400" b="1" i="0" dirty="0">
              <a:solidFill>
                <a:srgbClr val="62A844"/>
              </a:solidFill>
              <a:latin typeface="Calibri"/>
            </a:endParaRPr>
          </a:p>
        </p:txBody>
      </p:sp>
      <p:sp>
        <p:nvSpPr>
          <p:cNvPr id="35" name="TextBox 34">
            <a:extLst>
              <a:ext uri="{FF2B5EF4-FFF2-40B4-BE49-F238E27FC236}">
                <a16:creationId xmlns:a16="http://schemas.microsoft.com/office/drawing/2014/main" id="{A51CFEDB-A4EF-0544-47A4-7C9A5175BAF2}"/>
              </a:ext>
            </a:extLst>
          </p:cNvPr>
          <p:cNvSpPr txBox="1"/>
          <p:nvPr/>
        </p:nvSpPr>
        <p:spPr>
          <a:xfrm>
            <a:off x="792000" y="4094651"/>
            <a:ext cx="2916000" cy="823559"/>
          </a:xfrm>
          <a:prstGeom prst="rect">
            <a:avLst/>
          </a:prstGeom>
          <a:noFill/>
        </p:spPr>
        <p:txBody>
          <a:bodyPr wrap="square" lIns="0" tIns="0" rIns="0" bIns="0" anchor="t">
            <a:spAutoFit/>
          </a:bodyPr>
          <a:lstStyle/>
          <a:p>
            <a:pPr>
              <a:lnSpc>
                <a:spcPts val="1580"/>
              </a:lnSpc>
            </a:pPr>
            <a:r>
              <a:rPr lang="de-DE" sz="1600">
                <a:solidFill>
                  <a:srgbClr val="262626"/>
                </a:solidFill>
              </a:rPr>
              <a:t>Verstehen Sie die Kennzahlen, die die Hospitality-Leistung bestimmen, und lernen Sie, Rohdaten in aussagekräftige Informationen zu verwandeln.</a:t>
            </a:r>
            <a:endParaRPr sz="1500" b="0" i="0" dirty="0">
              <a:solidFill>
                <a:srgbClr val="262626"/>
              </a:solidFill>
              <a:latin typeface="Calibri"/>
            </a:endParaRPr>
          </a:p>
        </p:txBody>
      </p:sp>
      <p:sp>
        <p:nvSpPr>
          <p:cNvPr id="36" name="Rectangle 35">
            <a:extLst>
              <a:ext uri="{FF2B5EF4-FFF2-40B4-BE49-F238E27FC236}">
                <a16:creationId xmlns:a16="http://schemas.microsoft.com/office/drawing/2014/main" id="{B7DEC51C-1BD9-EA40-C308-26AAF0A94E3B}"/>
              </a:ext>
            </a:extLst>
          </p:cNvPr>
          <p:cNvSpPr/>
          <p:nvPr/>
        </p:nvSpPr>
        <p:spPr>
          <a:xfrm>
            <a:off x="4248000" y="2420650"/>
            <a:ext cx="3348000" cy="2700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Rectangle 36">
            <a:extLst>
              <a:ext uri="{FF2B5EF4-FFF2-40B4-BE49-F238E27FC236}">
                <a16:creationId xmlns:a16="http://schemas.microsoft.com/office/drawing/2014/main" id="{258FB775-BBC3-EC26-119B-AEC4DFE649DD}"/>
              </a:ext>
            </a:extLst>
          </p:cNvPr>
          <p:cNvSpPr/>
          <p:nvPr/>
        </p:nvSpPr>
        <p:spPr>
          <a:xfrm>
            <a:off x="4248000" y="2420650"/>
            <a:ext cx="3348000" cy="125999"/>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a:extLst>
              <a:ext uri="{FF2B5EF4-FFF2-40B4-BE49-F238E27FC236}">
                <a16:creationId xmlns:a16="http://schemas.microsoft.com/office/drawing/2014/main" id="{52A52125-2C6F-0D6A-AE39-64001639D3F0}"/>
              </a:ext>
            </a:extLst>
          </p:cNvPr>
          <p:cNvSpPr txBox="1"/>
          <p:nvPr/>
        </p:nvSpPr>
        <p:spPr>
          <a:xfrm>
            <a:off x="4464000" y="2672649"/>
            <a:ext cx="1080000" cy="553998"/>
          </a:xfrm>
          <a:prstGeom prst="rect">
            <a:avLst/>
          </a:prstGeom>
          <a:noFill/>
        </p:spPr>
        <p:txBody>
          <a:bodyPr wrap="square" lIns="0" tIns="0" rIns="0" bIns="0" anchor="t">
            <a:spAutoFit/>
          </a:bodyPr>
          <a:lstStyle/>
          <a:p>
            <a:pPr algn="l"/>
            <a:r>
              <a:rPr sz="3600" b="1" i="0">
                <a:solidFill>
                  <a:srgbClr val="0289AE"/>
                </a:solidFill>
                <a:latin typeface="Calibri"/>
              </a:rPr>
              <a:t>02</a:t>
            </a:r>
          </a:p>
        </p:txBody>
      </p:sp>
      <p:sp>
        <p:nvSpPr>
          <p:cNvPr id="39" name="TextBox 38">
            <a:extLst>
              <a:ext uri="{FF2B5EF4-FFF2-40B4-BE49-F238E27FC236}">
                <a16:creationId xmlns:a16="http://schemas.microsoft.com/office/drawing/2014/main" id="{A05FD912-01B2-6F4A-451C-149DFAE260C2}"/>
              </a:ext>
            </a:extLst>
          </p:cNvPr>
          <p:cNvSpPr txBox="1"/>
          <p:nvPr/>
        </p:nvSpPr>
        <p:spPr>
          <a:xfrm>
            <a:off x="4464000" y="3248649"/>
            <a:ext cx="3008500" cy="666849"/>
          </a:xfrm>
          <a:prstGeom prst="rect">
            <a:avLst/>
          </a:prstGeom>
          <a:noFill/>
        </p:spPr>
        <p:txBody>
          <a:bodyPr wrap="square" lIns="0" tIns="0" rIns="0" bIns="0" anchor="t">
            <a:spAutoFit/>
          </a:bodyPr>
          <a:lstStyle/>
          <a:p>
            <a:pPr algn="l">
              <a:lnSpc>
                <a:spcPts val="2580"/>
              </a:lnSpc>
            </a:pPr>
            <a:r>
              <a:rPr lang="de-DE" sz="2400" b="1" i="0">
                <a:solidFill>
                  <a:srgbClr val="62A844"/>
                </a:solidFill>
                <a:latin typeface="Calibri"/>
              </a:rPr>
              <a:t>Entscheidungen </a:t>
            </a:r>
            <a:r>
              <a:rPr lang="de-DE" sz="2400" b="1">
                <a:solidFill>
                  <a:srgbClr val="62A844"/>
                </a:solidFill>
                <a:latin typeface="Calibri"/>
              </a:rPr>
              <a:t>fundiert </a:t>
            </a:r>
            <a:r>
              <a:rPr lang="de-DE" sz="2400" b="1" i="0">
                <a:solidFill>
                  <a:srgbClr val="62A844"/>
                </a:solidFill>
                <a:latin typeface="Calibri"/>
              </a:rPr>
              <a:t>treffen </a:t>
            </a:r>
            <a:endParaRPr sz="2400" b="1" i="0" dirty="0">
              <a:solidFill>
                <a:srgbClr val="62A844"/>
              </a:solidFill>
              <a:latin typeface="Calibri"/>
            </a:endParaRPr>
          </a:p>
        </p:txBody>
      </p:sp>
      <p:sp>
        <p:nvSpPr>
          <p:cNvPr id="40" name="TextBox 39">
            <a:extLst>
              <a:ext uri="{FF2B5EF4-FFF2-40B4-BE49-F238E27FC236}">
                <a16:creationId xmlns:a16="http://schemas.microsoft.com/office/drawing/2014/main" id="{83E45EC4-6137-98BB-77BC-4A941C0C469D}"/>
              </a:ext>
            </a:extLst>
          </p:cNvPr>
          <p:cNvSpPr txBox="1"/>
          <p:nvPr/>
        </p:nvSpPr>
        <p:spPr>
          <a:xfrm>
            <a:off x="4423743" y="3925459"/>
            <a:ext cx="2916000" cy="823559"/>
          </a:xfrm>
          <a:prstGeom prst="rect">
            <a:avLst/>
          </a:prstGeom>
          <a:noFill/>
        </p:spPr>
        <p:txBody>
          <a:bodyPr wrap="square" lIns="0" tIns="0" rIns="0" bIns="0" anchor="t">
            <a:spAutoFit/>
          </a:bodyPr>
          <a:lstStyle/>
          <a:p>
            <a:pPr>
              <a:lnSpc>
                <a:spcPts val="1580"/>
              </a:lnSpc>
            </a:pPr>
            <a:r>
              <a:rPr lang="de-DE" sz="1600">
                <a:solidFill>
                  <a:srgbClr val="262626"/>
                </a:solidFill>
              </a:rPr>
              <a:t>Nutzen Sie KPIs, Dashboards und einfache Analysetechniken für Preise, Personalplanung, Nachhaltigkeit und betriebliche Planung.</a:t>
            </a:r>
            <a:endParaRPr sz="1500" b="0" i="0" dirty="0">
              <a:solidFill>
                <a:srgbClr val="262626"/>
              </a:solidFill>
              <a:latin typeface="Calibri"/>
            </a:endParaRPr>
          </a:p>
        </p:txBody>
      </p:sp>
      <p:sp>
        <p:nvSpPr>
          <p:cNvPr id="41" name="Rectangle 40">
            <a:extLst>
              <a:ext uri="{FF2B5EF4-FFF2-40B4-BE49-F238E27FC236}">
                <a16:creationId xmlns:a16="http://schemas.microsoft.com/office/drawing/2014/main" id="{79AE562B-EF8D-2247-0211-3717EFB752AD}"/>
              </a:ext>
            </a:extLst>
          </p:cNvPr>
          <p:cNvSpPr/>
          <p:nvPr/>
        </p:nvSpPr>
        <p:spPr>
          <a:xfrm>
            <a:off x="7920000" y="2420650"/>
            <a:ext cx="3348000" cy="2700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Rectangle 41">
            <a:extLst>
              <a:ext uri="{FF2B5EF4-FFF2-40B4-BE49-F238E27FC236}">
                <a16:creationId xmlns:a16="http://schemas.microsoft.com/office/drawing/2014/main" id="{A7FB6DF3-E1EE-7B75-5F9B-760C223B30C2}"/>
              </a:ext>
            </a:extLst>
          </p:cNvPr>
          <p:cNvSpPr/>
          <p:nvPr/>
        </p:nvSpPr>
        <p:spPr>
          <a:xfrm>
            <a:off x="7920000" y="2420650"/>
            <a:ext cx="3348000" cy="125999"/>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a:extLst>
              <a:ext uri="{FF2B5EF4-FFF2-40B4-BE49-F238E27FC236}">
                <a16:creationId xmlns:a16="http://schemas.microsoft.com/office/drawing/2014/main" id="{652DC228-5F2A-A6D3-328E-A3325181A137}"/>
              </a:ext>
            </a:extLst>
          </p:cNvPr>
          <p:cNvSpPr txBox="1"/>
          <p:nvPr/>
        </p:nvSpPr>
        <p:spPr>
          <a:xfrm>
            <a:off x="8136000" y="2672649"/>
            <a:ext cx="1080000" cy="553998"/>
          </a:xfrm>
          <a:prstGeom prst="rect">
            <a:avLst/>
          </a:prstGeom>
          <a:noFill/>
        </p:spPr>
        <p:txBody>
          <a:bodyPr wrap="square" lIns="0" tIns="0" rIns="0" bIns="0" anchor="t">
            <a:spAutoFit/>
          </a:bodyPr>
          <a:lstStyle/>
          <a:p>
            <a:pPr algn="l"/>
            <a:r>
              <a:rPr sz="3600" b="1" i="0" dirty="0">
                <a:solidFill>
                  <a:srgbClr val="0289AE"/>
                </a:solidFill>
                <a:latin typeface="Calibri"/>
              </a:rPr>
              <a:t>03</a:t>
            </a:r>
          </a:p>
        </p:txBody>
      </p:sp>
      <p:sp>
        <p:nvSpPr>
          <p:cNvPr id="44" name="TextBox 43">
            <a:extLst>
              <a:ext uri="{FF2B5EF4-FFF2-40B4-BE49-F238E27FC236}">
                <a16:creationId xmlns:a16="http://schemas.microsoft.com/office/drawing/2014/main" id="{FE98743E-1D6C-305D-F152-3CEDBF2E2F11}"/>
              </a:ext>
            </a:extLst>
          </p:cNvPr>
          <p:cNvSpPr txBox="1"/>
          <p:nvPr/>
        </p:nvSpPr>
        <p:spPr>
          <a:xfrm>
            <a:off x="8135999" y="3248649"/>
            <a:ext cx="3084091" cy="666849"/>
          </a:xfrm>
          <a:prstGeom prst="rect">
            <a:avLst/>
          </a:prstGeom>
          <a:noFill/>
        </p:spPr>
        <p:txBody>
          <a:bodyPr wrap="square" lIns="0" tIns="0" rIns="0" bIns="0" anchor="t">
            <a:spAutoFit/>
          </a:bodyPr>
          <a:lstStyle/>
          <a:p>
            <a:pPr>
              <a:lnSpc>
                <a:spcPts val="2580"/>
              </a:lnSpc>
            </a:pPr>
            <a:r>
              <a:rPr lang="de-DE" sz="2400" b="1">
                <a:solidFill>
                  <a:srgbClr val="62A844"/>
                </a:solidFill>
              </a:rPr>
              <a:t>Eine Datenkultur aufbauen</a:t>
            </a:r>
            <a:endParaRPr sz="2400" b="1" i="0" dirty="0">
              <a:solidFill>
                <a:srgbClr val="62A844"/>
              </a:solidFill>
              <a:latin typeface="Calibri"/>
            </a:endParaRPr>
          </a:p>
        </p:txBody>
      </p:sp>
      <p:sp>
        <p:nvSpPr>
          <p:cNvPr id="45" name="TextBox 44">
            <a:extLst>
              <a:ext uri="{FF2B5EF4-FFF2-40B4-BE49-F238E27FC236}">
                <a16:creationId xmlns:a16="http://schemas.microsoft.com/office/drawing/2014/main" id="{02FD200A-362F-67B2-F9EE-20AFDF776FDF}"/>
              </a:ext>
            </a:extLst>
          </p:cNvPr>
          <p:cNvSpPr txBox="1"/>
          <p:nvPr/>
        </p:nvSpPr>
        <p:spPr>
          <a:xfrm>
            <a:off x="413998" y="5745307"/>
            <a:ext cx="10211959" cy="246221"/>
          </a:xfrm>
          <a:prstGeom prst="rect">
            <a:avLst/>
          </a:prstGeom>
          <a:noFill/>
        </p:spPr>
        <p:txBody>
          <a:bodyPr wrap="square" lIns="0" tIns="0" rIns="0" bIns="0" anchor="t">
            <a:spAutoFit/>
          </a:bodyPr>
          <a:lstStyle/>
          <a:p>
            <a:r>
              <a:rPr lang="de-DE" sz="1600"/>
              <a:t>Entwickeln Sie Routinen, mit denen Teams Daten konsequent nutzen, Fortschritte verfolgen und die Leistung stetig verbessern.</a:t>
            </a:r>
            <a:endParaRPr lang="en-GB" sz="1600" dirty="0">
              <a:solidFill>
                <a:schemeClr val="bg2"/>
              </a:solidFill>
            </a:endParaRPr>
          </a:p>
        </p:txBody>
      </p:sp>
      <p:sp>
        <p:nvSpPr>
          <p:cNvPr id="46" name="Rectangle 45">
            <a:extLst>
              <a:ext uri="{FF2B5EF4-FFF2-40B4-BE49-F238E27FC236}">
                <a16:creationId xmlns:a16="http://schemas.microsoft.com/office/drawing/2014/main" id="{6FDC6AEE-213A-880B-6B40-7D3639C96D47}"/>
              </a:ext>
            </a:extLst>
          </p:cNvPr>
          <p:cNvSpPr/>
          <p:nvPr/>
        </p:nvSpPr>
        <p:spPr>
          <a:xfrm>
            <a:off x="413998" y="5622862"/>
            <a:ext cx="10800000" cy="905150"/>
          </a:xfrm>
          <a:prstGeom prst="rect">
            <a:avLst/>
          </a:prstGeom>
          <a:solidFill>
            <a:srgbClr val="0289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47" name="TextBox 46">
            <a:extLst>
              <a:ext uri="{FF2B5EF4-FFF2-40B4-BE49-F238E27FC236}">
                <a16:creationId xmlns:a16="http://schemas.microsoft.com/office/drawing/2014/main" id="{2EE53A5C-6A97-12D6-685A-893F2B6D4571}"/>
              </a:ext>
            </a:extLst>
          </p:cNvPr>
          <p:cNvSpPr txBox="1"/>
          <p:nvPr/>
        </p:nvSpPr>
        <p:spPr>
          <a:xfrm>
            <a:off x="576000" y="5274647"/>
            <a:ext cx="10800000" cy="307777"/>
          </a:xfrm>
          <a:prstGeom prst="rect">
            <a:avLst/>
          </a:prstGeom>
          <a:noFill/>
        </p:spPr>
        <p:txBody>
          <a:bodyPr wrap="square" lIns="0" tIns="0" rIns="0" bIns="0" anchor="t">
            <a:spAutoFit/>
          </a:bodyPr>
          <a:lstStyle/>
          <a:p>
            <a:pPr algn="l"/>
            <a:r>
              <a:rPr lang="de-DE" sz="2000" b="1" i="0">
                <a:solidFill>
                  <a:srgbClr val="262626"/>
                </a:solidFill>
                <a:latin typeface="Calibri"/>
              </a:rPr>
              <a:t>Die Unternehmen, von denen Sie in diesem Modul lernen</a:t>
            </a:r>
          </a:p>
        </p:txBody>
      </p:sp>
      <p:pic>
        <p:nvPicPr>
          <p:cNvPr id="51" name="Graphic 50">
            <a:extLst>
              <a:ext uri="{FF2B5EF4-FFF2-40B4-BE49-F238E27FC236}">
                <a16:creationId xmlns:a16="http://schemas.microsoft.com/office/drawing/2014/main" id="{B0D12D90-4DDE-0E97-8765-0B4174D66386}"/>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9271124" y="138925"/>
            <a:ext cx="3112653" cy="2798801"/>
          </a:xfrm>
          <a:prstGeom prst="rect">
            <a:avLst/>
          </a:prstGeom>
        </p:spPr>
      </p:pic>
      <p:sp>
        <p:nvSpPr>
          <p:cNvPr id="2" name="TextBox 1">
            <a:extLst>
              <a:ext uri="{FF2B5EF4-FFF2-40B4-BE49-F238E27FC236}">
                <a16:creationId xmlns:a16="http://schemas.microsoft.com/office/drawing/2014/main" id="{88CBADB5-E6D5-8340-7100-574492728B69}"/>
              </a:ext>
            </a:extLst>
          </p:cNvPr>
          <p:cNvSpPr txBox="1"/>
          <p:nvPr/>
        </p:nvSpPr>
        <p:spPr>
          <a:xfrm>
            <a:off x="576000" y="5720262"/>
            <a:ext cx="10516618" cy="646331"/>
          </a:xfrm>
          <a:prstGeom prst="rect">
            <a:avLst/>
          </a:prstGeom>
          <a:noFill/>
        </p:spPr>
        <p:txBody>
          <a:bodyPr wrap="square" rtlCol="0">
            <a:spAutoFit/>
          </a:bodyPr>
          <a:lstStyle/>
          <a:p>
            <a:r>
              <a:rPr lang="de-DE" i="1">
                <a:solidFill>
                  <a:schemeClr val="bg2"/>
                </a:solidFill>
              </a:rPr>
              <a:t>Coco Hotel (Dänemark), Hotel Luise (Deutschland), Sham Hanifa Group (Irland)</a:t>
            </a:r>
          </a:p>
          <a:p>
            <a:endParaRPr lang="en-IE" dirty="0"/>
          </a:p>
        </p:txBody>
      </p:sp>
      <p:sp>
        <p:nvSpPr>
          <p:cNvPr id="3" name="TextBox 2">
            <a:extLst>
              <a:ext uri="{FF2B5EF4-FFF2-40B4-BE49-F238E27FC236}">
                <a16:creationId xmlns:a16="http://schemas.microsoft.com/office/drawing/2014/main" id="{0ADA2822-F818-E305-C62D-3B1B27B33C6E}"/>
              </a:ext>
            </a:extLst>
          </p:cNvPr>
          <p:cNvSpPr txBox="1"/>
          <p:nvPr/>
        </p:nvSpPr>
        <p:spPr>
          <a:xfrm>
            <a:off x="8030341" y="3931765"/>
            <a:ext cx="3084091" cy="1077218"/>
          </a:xfrm>
          <a:prstGeom prst="rect">
            <a:avLst/>
          </a:prstGeom>
          <a:noFill/>
        </p:spPr>
        <p:txBody>
          <a:bodyPr wrap="square" rtlCol="0">
            <a:spAutoFit/>
          </a:bodyPr>
          <a:lstStyle/>
          <a:p>
            <a:r>
              <a:rPr lang="de-DE" sz="1600">
                <a:solidFill>
                  <a:srgbClr val="262626"/>
                </a:solidFill>
              </a:rPr>
              <a:t>Entwickeln Sie Routinen, mit denen Teams Daten konsequent nutzen, Fortschritte verfolgen und die Leistung stetig verbessern.</a:t>
            </a:r>
            <a:endParaRPr lang="en-IE" sz="1600" dirty="0">
              <a:solidFill>
                <a:srgbClr val="262626"/>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05E6E7EF-FBD4-B13B-4444-323DAF8B98B5}"/>
              </a:ext>
            </a:extLst>
          </p:cNvPr>
          <p:cNvSpPr/>
          <p:nvPr/>
        </p:nvSpPr>
        <p:spPr>
          <a:xfrm>
            <a:off x="0" y="-18001"/>
            <a:ext cx="12192000" cy="1420653"/>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a:extLst>
              <a:ext uri="{FF2B5EF4-FFF2-40B4-BE49-F238E27FC236}">
                <a16:creationId xmlns:a16="http://schemas.microsoft.com/office/drawing/2014/main" id="{D8B11F99-7B2A-6182-03C8-9D14E27ED1F3}"/>
              </a:ext>
            </a:extLst>
          </p:cNvPr>
          <p:cNvSpPr txBox="1"/>
          <p:nvPr/>
        </p:nvSpPr>
        <p:spPr>
          <a:xfrm>
            <a:off x="576000" y="518838"/>
            <a:ext cx="10692000" cy="1231106"/>
          </a:xfrm>
          <a:prstGeom prst="rect">
            <a:avLst/>
          </a:prstGeom>
          <a:noFill/>
        </p:spPr>
        <p:txBody>
          <a:bodyPr wrap="square" lIns="0" tIns="0" rIns="0" bIns="0" anchor="t">
            <a:spAutoFit/>
          </a:bodyPr>
          <a:lstStyle/>
          <a:p>
            <a:r>
              <a:rPr lang="de-DE" sz="4000" b="1" i="0">
                <a:solidFill>
                  <a:schemeClr val="bg1"/>
                </a:solidFill>
                <a:latin typeface="Calibri"/>
              </a:rPr>
              <a:t>Einordnung dieses Moduls</a:t>
            </a:r>
          </a:p>
          <a:p>
            <a:endParaRPr lang="en-IE" sz="4000" b="1" i="0" dirty="0">
              <a:solidFill>
                <a:schemeClr val="bg1"/>
              </a:solidFill>
              <a:latin typeface="Calibri"/>
            </a:endParaRPr>
          </a:p>
        </p:txBody>
      </p:sp>
      <p:pic>
        <p:nvPicPr>
          <p:cNvPr id="51" name="Graphic 50">
            <a:extLst>
              <a:ext uri="{FF2B5EF4-FFF2-40B4-BE49-F238E27FC236}">
                <a16:creationId xmlns:a16="http://schemas.microsoft.com/office/drawing/2014/main" id="{B0D12D90-4DDE-0E97-8765-0B4174D66386}"/>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9271124" y="138925"/>
            <a:ext cx="3112653" cy="2798801"/>
          </a:xfrm>
          <a:prstGeom prst="rect">
            <a:avLst/>
          </a:prstGeom>
        </p:spPr>
      </p:pic>
      <p:sp>
        <p:nvSpPr>
          <p:cNvPr id="3" name="TextBox 2">
            <a:extLst>
              <a:ext uri="{FF2B5EF4-FFF2-40B4-BE49-F238E27FC236}">
                <a16:creationId xmlns:a16="http://schemas.microsoft.com/office/drawing/2014/main" id="{54342AD4-5ABF-FBEB-4EF3-937A52B0C8E5}"/>
              </a:ext>
            </a:extLst>
          </p:cNvPr>
          <p:cNvSpPr txBox="1"/>
          <p:nvPr/>
        </p:nvSpPr>
        <p:spPr>
          <a:xfrm>
            <a:off x="540000" y="260741"/>
            <a:ext cx="9197227" cy="492443"/>
          </a:xfrm>
          <a:prstGeom prst="rect">
            <a:avLst/>
          </a:prstGeom>
          <a:noFill/>
        </p:spPr>
        <p:txBody>
          <a:bodyPr wrap="square" lIns="0" tIns="0" rIns="0" bIns="0" anchor="t">
            <a:spAutoFit/>
          </a:bodyPr>
          <a:lstStyle/>
          <a:p>
            <a:r>
              <a:rPr lang="en-IE" sz="1600" b="1" dirty="0">
                <a:solidFill>
                  <a:schemeClr val="bg1"/>
                </a:solidFill>
              </a:rPr>
              <a:t>Cluster 2 – </a:t>
            </a:r>
            <a:r>
              <a:rPr lang="de-DE" sz="1600">
                <a:solidFill>
                  <a:schemeClr val="bg1"/>
                </a:solidFill>
                <a:cs typeface="Times New Roman" panose="02020603050405020304" pitchFamily="18" charset="0"/>
              </a:rPr>
              <a:t>Digitale Transformation in der Hospitality</a:t>
            </a:r>
            <a:r>
              <a:rPr lang="de-DE" sz="1600" b="1">
                <a:solidFill>
                  <a:schemeClr val="bg1"/>
                </a:solidFill>
              </a:rPr>
              <a:t>|   Modul 2 -  </a:t>
            </a:r>
            <a:r>
              <a:rPr lang="de-DE" sz="1600" b="1">
                <a:solidFill>
                  <a:schemeClr val="bg1"/>
                </a:solidFill>
                <a:cs typeface="Times New Roman" panose="02020603050405020304" pitchFamily="18" charset="0"/>
              </a:rPr>
              <a:t>Datenanalyse in der Hospitality</a:t>
            </a:r>
          </a:p>
          <a:p>
            <a:endParaRPr lang="en-IE" sz="1600" b="1" dirty="0">
              <a:solidFill>
                <a:schemeClr val="bg1"/>
              </a:solidFill>
            </a:endParaRPr>
          </a:p>
        </p:txBody>
      </p:sp>
      <p:sp>
        <p:nvSpPr>
          <p:cNvPr id="4" name="Rectangle 3">
            <a:extLst>
              <a:ext uri="{FF2B5EF4-FFF2-40B4-BE49-F238E27FC236}">
                <a16:creationId xmlns:a16="http://schemas.microsoft.com/office/drawing/2014/main" id="{84AFD1AE-0EC8-5461-EEE8-B120DD7A4531}"/>
              </a:ext>
            </a:extLst>
          </p:cNvPr>
          <p:cNvSpPr/>
          <p:nvPr/>
        </p:nvSpPr>
        <p:spPr>
          <a:xfrm>
            <a:off x="397267" y="1468047"/>
            <a:ext cx="3742733" cy="1291465"/>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a:extLst>
              <a:ext uri="{FF2B5EF4-FFF2-40B4-BE49-F238E27FC236}">
                <a16:creationId xmlns:a16="http://schemas.microsoft.com/office/drawing/2014/main" id="{91B2E93A-B112-6C57-8EE9-B7AD6B863D38}"/>
              </a:ext>
            </a:extLst>
          </p:cNvPr>
          <p:cNvSpPr txBox="1"/>
          <p:nvPr/>
        </p:nvSpPr>
        <p:spPr>
          <a:xfrm>
            <a:off x="504000" y="1477153"/>
            <a:ext cx="3636000" cy="1477328"/>
          </a:xfrm>
          <a:prstGeom prst="rect">
            <a:avLst/>
          </a:prstGeom>
          <a:noFill/>
        </p:spPr>
        <p:txBody>
          <a:bodyPr wrap="square" lIns="0" tIns="0" rIns="0" bIns="0" anchor="ctr">
            <a:spAutoFit/>
          </a:bodyPr>
          <a:lstStyle/>
          <a:p>
            <a:r>
              <a:rPr lang="de-DE" sz="1600" i="0">
                <a:solidFill>
                  <a:schemeClr val="bg1"/>
                </a:solidFill>
                <a:latin typeface="Calibri"/>
              </a:rPr>
              <a:t>Rolle: Zentrale Ressource, um Hospitality-Daten in umsetzbare Erkenntnisse zu verwandeln – für fundierte Entscheidungen und nachhaltige Führung. </a:t>
            </a:r>
          </a:p>
        </p:txBody>
      </p:sp>
      <p:sp>
        <p:nvSpPr>
          <p:cNvPr id="7" name="Rectangle 6">
            <a:extLst>
              <a:ext uri="{FF2B5EF4-FFF2-40B4-BE49-F238E27FC236}">
                <a16:creationId xmlns:a16="http://schemas.microsoft.com/office/drawing/2014/main" id="{D4BDA831-F85D-8614-44C9-2C91665BFF37}"/>
              </a:ext>
            </a:extLst>
          </p:cNvPr>
          <p:cNvSpPr/>
          <p:nvPr/>
        </p:nvSpPr>
        <p:spPr>
          <a:xfrm>
            <a:off x="540000" y="2889382"/>
            <a:ext cx="3564000" cy="10800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a:extLst>
              <a:ext uri="{FF2B5EF4-FFF2-40B4-BE49-F238E27FC236}">
                <a16:creationId xmlns:a16="http://schemas.microsoft.com/office/drawing/2014/main" id="{66033DA3-EA77-9A0B-7C8C-FA4661183A54}"/>
              </a:ext>
            </a:extLst>
          </p:cNvPr>
          <p:cNvSpPr/>
          <p:nvPr/>
        </p:nvSpPr>
        <p:spPr>
          <a:xfrm>
            <a:off x="522000" y="3101533"/>
            <a:ext cx="3564000" cy="1534038"/>
          </a:xfrm>
          <a:prstGeom prst="rect">
            <a:avLst/>
          </a:prstGeom>
          <a:solidFill>
            <a:schemeClr val="bg1"/>
          </a:solidFill>
          <a:ln w="28575">
            <a:solidFill>
              <a:srgbClr val="62A844"/>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a:extLst>
              <a:ext uri="{FF2B5EF4-FFF2-40B4-BE49-F238E27FC236}">
                <a16:creationId xmlns:a16="http://schemas.microsoft.com/office/drawing/2014/main" id="{8CB9C2A7-0A58-80C2-B05C-7C7C94D824F4}"/>
              </a:ext>
            </a:extLst>
          </p:cNvPr>
          <p:cNvSpPr txBox="1"/>
          <p:nvPr/>
        </p:nvSpPr>
        <p:spPr>
          <a:xfrm>
            <a:off x="568992" y="3867085"/>
            <a:ext cx="3434015" cy="218008"/>
          </a:xfrm>
          <a:prstGeom prst="rect">
            <a:avLst/>
          </a:prstGeom>
          <a:noFill/>
        </p:spPr>
        <p:txBody>
          <a:bodyPr wrap="square" lIns="0" tIns="0" rIns="0" bIns="0" anchor="t">
            <a:spAutoFit/>
          </a:bodyPr>
          <a:lstStyle/>
          <a:p>
            <a:pPr marL="182563" indent="-182563">
              <a:lnSpc>
                <a:spcPts val="1720"/>
              </a:lnSpc>
              <a:buClr>
                <a:srgbClr val="62A844"/>
              </a:buClr>
              <a:buFont typeface="Arial" panose="020B0604020202020204" pitchFamily="34" charset="0"/>
              <a:buChar char="•"/>
            </a:pPr>
            <a:r>
              <a:rPr lang="de-DE" sz="1600">
                <a:solidFill>
                  <a:srgbClr val="262626"/>
                </a:solidFill>
              </a:rPr>
              <a:t>C2 M1 – Digitale Tools für die Hospitality</a:t>
            </a:r>
            <a:endParaRPr sz="1600" b="0" i="0" dirty="0">
              <a:solidFill>
                <a:srgbClr val="262626"/>
              </a:solidFill>
              <a:latin typeface="Calibri"/>
            </a:endParaRPr>
          </a:p>
        </p:txBody>
      </p:sp>
      <p:sp>
        <p:nvSpPr>
          <p:cNvPr id="19" name="TextBox 18">
            <a:extLst>
              <a:ext uri="{FF2B5EF4-FFF2-40B4-BE49-F238E27FC236}">
                <a16:creationId xmlns:a16="http://schemas.microsoft.com/office/drawing/2014/main" id="{55356714-4BA8-D154-EE1D-9780C0EF6FB0}"/>
              </a:ext>
            </a:extLst>
          </p:cNvPr>
          <p:cNvSpPr txBox="1"/>
          <p:nvPr/>
        </p:nvSpPr>
        <p:spPr>
          <a:xfrm>
            <a:off x="612000" y="3171239"/>
            <a:ext cx="3276000" cy="597408"/>
          </a:xfrm>
          <a:prstGeom prst="rect">
            <a:avLst/>
          </a:prstGeom>
          <a:noFill/>
        </p:spPr>
        <p:txBody>
          <a:bodyPr wrap="square" lIns="0" tIns="0" rIns="0" bIns="0" anchor="t">
            <a:spAutoFit/>
          </a:bodyPr>
          <a:lstStyle/>
          <a:p>
            <a:pPr>
              <a:lnSpc>
                <a:spcPts val="2300"/>
              </a:lnSpc>
            </a:pPr>
            <a:r>
              <a:rPr lang="de-DE" sz="2400" b="1"/>
              <a:t>Baut auf / setzt voraus</a:t>
            </a:r>
            <a:endParaRPr lang="en-IE" sz="2400" b="1" i="0" dirty="0">
              <a:solidFill>
                <a:srgbClr val="0289AE"/>
              </a:solidFill>
              <a:latin typeface="Calibri"/>
            </a:endParaRPr>
          </a:p>
        </p:txBody>
      </p:sp>
      <p:pic>
        <p:nvPicPr>
          <p:cNvPr id="12" name="Picture 11">
            <a:extLst>
              <a:ext uri="{FF2B5EF4-FFF2-40B4-BE49-F238E27FC236}">
                <a16:creationId xmlns:a16="http://schemas.microsoft.com/office/drawing/2014/main" id="{C53F5F1D-69B9-7677-AE53-2AE29D9CD64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363169" y="1879426"/>
            <a:ext cx="3564000" cy="710162"/>
          </a:xfrm>
          <a:prstGeom prst="rect">
            <a:avLst/>
          </a:prstGeom>
        </p:spPr>
      </p:pic>
      <p:sp>
        <p:nvSpPr>
          <p:cNvPr id="2" name="Rectangle 1">
            <a:extLst>
              <a:ext uri="{FF2B5EF4-FFF2-40B4-BE49-F238E27FC236}">
                <a16:creationId xmlns:a16="http://schemas.microsoft.com/office/drawing/2014/main" id="{CA2B3507-66DA-F814-6737-EACA125FB5FC}"/>
              </a:ext>
            </a:extLst>
          </p:cNvPr>
          <p:cNvSpPr/>
          <p:nvPr/>
        </p:nvSpPr>
        <p:spPr>
          <a:xfrm>
            <a:off x="540000" y="4766549"/>
            <a:ext cx="3564000" cy="10800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a:extLst>
              <a:ext uri="{FF2B5EF4-FFF2-40B4-BE49-F238E27FC236}">
                <a16:creationId xmlns:a16="http://schemas.microsoft.com/office/drawing/2014/main" id="{BF96C20E-26D1-52D3-2C77-27FFBBE8FBFB}"/>
              </a:ext>
            </a:extLst>
          </p:cNvPr>
          <p:cNvSpPr/>
          <p:nvPr/>
        </p:nvSpPr>
        <p:spPr>
          <a:xfrm>
            <a:off x="522000" y="4978700"/>
            <a:ext cx="4850888" cy="1781554"/>
          </a:xfrm>
          <a:prstGeom prst="rect">
            <a:avLst/>
          </a:prstGeom>
          <a:solidFill>
            <a:schemeClr val="bg1"/>
          </a:solidFill>
          <a:ln w="28575">
            <a:solidFill>
              <a:srgbClr val="62A844"/>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682B9716-8B56-878C-BC7D-560D6D7773A4}"/>
              </a:ext>
            </a:extLst>
          </p:cNvPr>
          <p:cNvSpPr txBox="1"/>
          <p:nvPr/>
        </p:nvSpPr>
        <p:spPr>
          <a:xfrm>
            <a:off x="611999" y="5416256"/>
            <a:ext cx="4760889" cy="1308050"/>
          </a:xfrm>
          <a:prstGeom prst="rect">
            <a:avLst/>
          </a:prstGeom>
          <a:noFill/>
        </p:spPr>
        <p:txBody>
          <a:bodyPr wrap="square" lIns="0" tIns="0" rIns="0" bIns="0" anchor="t">
            <a:spAutoFit/>
          </a:bodyPr>
          <a:lstStyle/>
          <a:p>
            <a:pPr marL="182563" indent="-182563">
              <a:lnSpc>
                <a:spcPts val="1720"/>
              </a:lnSpc>
              <a:buClr>
                <a:srgbClr val="62A844"/>
              </a:buClr>
              <a:buFont typeface="Arial" panose="020B0604020202020204" pitchFamily="34" charset="0"/>
              <a:buChar char="•"/>
            </a:pPr>
            <a:r>
              <a:rPr lang="de-DE" sz="1600">
                <a:solidFill>
                  <a:srgbClr val="262626"/>
                </a:solidFill>
              </a:rPr>
              <a:t>C1 M2 – Nachhaltigkeits-Monitoring (Energie-, Abfall- und Ressourcen-KPIs)</a:t>
            </a:r>
          </a:p>
          <a:p>
            <a:pPr marL="182563" indent="-182563">
              <a:lnSpc>
                <a:spcPts val="1720"/>
              </a:lnSpc>
              <a:buClr>
                <a:srgbClr val="62A844"/>
              </a:buClr>
              <a:buFont typeface="Arial" panose="020B0604020202020204" pitchFamily="34" charset="0"/>
              <a:buChar char="•"/>
            </a:pPr>
            <a:r>
              <a:rPr lang="de-DE" sz="1600">
                <a:solidFill>
                  <a:srgbClr val="262626"/>
                </a:solidFill>
              </a:rPr>
              <a:t>C3 M1 – Strategische Planung und Geschäftsleistung</a:t>
            </a:r>
          </a:p>
          <a:p>
            <a:pPr marL="182563" indent="-182563">
              <a:lnSpc>
                <a:spcPts val="1720"/>
              </a:lnSpc>
              <a:buClr>
                <a:srgbClr val="62A844"/>
              </a:buClr>
              <a:buFont typeface="Arial" panose="020B0604020202020204" pitchFamily="34" charset="0"/>
              <a:buChar char="•"/>
            </a:pPr>
            <a:r>
              <a:rPr lang="de-DE" sz="1600">
                <a:solidFill>
                  <a:srgbClr val="262626"/>
                </a:solidFill>
              </a:rPr>
              <a:t>C3 M2 – Marketing-Analysen und Kundeneinblicke</a:t>
            </a:r>
          </a:p>
          <a:p>
            <a:pPr marL="182563" indent="-182563">
              <a:lnSpc>
                <a:spcPts val="1720"/>
              </a:lnSpc>
              <a:buClr>
                <a:srgbClr val="62A844"/>
              </a:buClr>
              <a:buFont typeface="Arial" panose="020B0604020202020204" pitchFamily="34" charset="0"/>
              <a:buChar char="•"/>
            </a:pPr>
            <a:r>
              <a:rPr lang="de-DE" sz="1600">
                <a:solidFill>
                  <a:srgbClr val="262626"/>
                </a:solidFill>
              </a:rPr>
              <a:t>C3 M3 – Innovation und kontinuierliche Verbesserung</a:t>
            </a:r>
            <a:br>
              <a:rPr lang="en-GB" sz="1600" dirty="0"/>
            </a:br>
            <a:endParaRPr sz="1600" b="0" i="0" dirty="0">
              <a:solidFill>
                <a:srgbClr val="262626"/>
              </a:solidFill>
              <a:latin typeface="Calibri"/>
            </a:endParaRPr>
          </a:p>
        </p:txBody>
      </p:sp>
      <p:sp>
        <p:nvSpPr>
          <p:cNvPr id="14" name="TextBox 13">
            <a:extLst>
              <a:ext uri="{FF2B5EF4-FFF2-40B4-BE49-F238E27FC236}">
                <a16:creationId xmlns:a16="http://schemas.microsoft.com/office/drawing/2014/main" id="{E7AC9750-6C09-6118-D9BA-ED6D3EEF2E32}"/>
              </a:ext>
            </a:extLst>
          </p:cNvPr>
          <p:cNvSpPr txBox="1"/>
          <p:nvPr/>
        </p:nvSpPr>
        <p:spPr>
          <a:xfrm>
            <a:off x="612000" y="5048406"/>
            <a:ext cx="3276000" cy="302455"/>
          </a:xfrm>
          <a:prstGeom prst="rect">
            <a:avLst/>
          </a:prstGeom>
          <a:noFill/>
        </p:spPr>
        <p:txBody>
          <a:bodyPr wrap="square" lIns="0" tIns="0" rIns="0" bIns="0" anchor="t">
            <a:spAutoFit/>
          </a:bodyPr>
          <a:lstStyle/>
          <a:p>
            <a:pPr>
              <a:lnSpc>
                <a:spcPts val="2300"/>
              </a:lnSpc>
            </a:pPr>
            <a:r>
              <a:rPr lang="de-DE" sz="2400" b="1" i="0">
                <a:solidFill>
                  <a:srgbClr val="0289AE"/>
                </a:solidFill>
                <a:latin typeface="Calibri"/>
              </a:rPr>
              <a:t>Erweitert / verknüpft mit</a:t>
            </a:r>
          </a:p>
        </p:txBody>
      </p:sp>
      <p:pic>
        <p:nvPicPr>
          <p:cNvPr id="17" name="Picture 16">
            <a:extLst>
              <a:ext uri="{FF2B5EF4-FFF2-40B4-BE49-F238E27FC236}">
                <a16:creationId xmlns:a16="http://schemas.microsoft.com/office/drawing/2014/main" id="{F813DBC3-9628-29FC-6443-236C92BA3FE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354795" y="2644750"/>
            <a:ext cx="3256797" cy="1915499"/>
          </a:xfrm>
          <a:prstGeom prst="rect">
            <a:avLst/>
          </a:prstGeom>
        </p:spPr>
      </p:pic>
      <p:pic>
        <p:nvPicPr>
          <p:cNvPr id="20" name="Picture 19">
            <a:extLst>
              <a:ext uri="{FF2B5EF4-FFF2-40B4-BE49-F238E27FC236}">
                <a16:creationId xmlns:a16="http://schemas.microsoft.com/office/drawing/2014/main" id="{393E8E79-EF3A-885F-283D-211117A81A9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744954" y="4648246"/>
            <a:ext cx="4673350" cy="2064137"/>
          </a:xfrm>
          <a:prstGeom prst="rect">
            <a:avLst/>
          </a:prstGeom>
        </p:spPr>
      </p:pic>
      <p:pic>
        <p:nvPicPr>
          <p:cNvPr id="22" name="Picture 21">
            <a:extLst>
              <a:ext uri="{FF2B5EF4-FFF2-40B4-BE49-F238E27FC236}">
                <a16:creationId xmlns:a16="http://schemas.microsoft.com/office/drawing/2014/main" id="{A2DB56FD-4315-8606-1092-F2DDBB682214}"/>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783994" y="2600780"/>
            <a:ext cx="3075294" cy="196926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33597-17A7-6EFA-9463-E305EF5FF41D}"/>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3C8951C5-80D3-8EF5-559E-3B8C6E6C21B3}"/>
              </a:ext>
            </a:extLst>
          </p:cNvPr>
          <p:cNvSpPr/>
          <p:nvPr/>
        </p:nvSpPr>
        <p:spPr>
          <a:xfrm flipH="1" flipV="1">
            <a:off x="0" y="-11486"/>
            <a:ext cx="12185500" cy="1129023"/>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0" name="Text Placeholder 2">
            <a:extLst>
              <a:ext uri="{FF2B5EF4-FFF2-40B4-BE49-F238E27FC236}">
                <a16:creationId xmlns:a16="http://schemas.microsoft.com/office/drawing/2014/main" id="{8129A0DF-DA4E-4610-D9D3-4699A070C6EE}"/>
              </a:ext>
            </a:extLst>
          </p:cNvPr>
          <p:cNvSpPr txBox="1">
            <a:spLocks/>
          </p:cNvSpPr>
          <p:nvPr/>
        </p:nvSpPr>
        <p:spPr>
          <a:xfrm>
            <a:off x="579277" y="1563461"/>
            <a:ext cx="2011524" cy="2831124"/>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2500" b="1">
                <a:solidFill>
                  <a:srgbClr val="0289AE"/>
                </a:solidFill>
              </a:rPr>
              <a:t>Am Ende dieses Moduls können Sie:</a:t>
            </a:r>
          </a:p>
          <a:p>
            <a:pPr marL="0" indent="0">
              <a:buNone/>
            </a:pPr>
            <a:endParaRPr lang="en-US" sz="2500" b="1" dirty="0">
              <a:solidFill>
                <a:srgbClr val="0289AE"/>
              </a:solidFill>
            </a:endParaRPr>
          </a:p>
        </p:txBody>
      </p:sp>
      <p:sp>
        <p:nvSpPr>
          <p:cNvPr id="14" name="Graphic 4">
            <a:extLst>
              <a:ext uri="{FF2B5EF4-FFF2-40B4-BE49-F238E27FC236}">
                <a16:creationId xmlns:a16="http://schemas.microsoft.com/office/drawing/2014/main" id="{2F5F693F-1D36-7999-3A79-2FB84E8BEA9A}"/>
              </a:ext>
            </a:extLst>
          </p:cNvPr>
          <p:cNvSpPr/>
          <p:nvPr/>
        </p:nvSpPr>
        <p:spPr>
          <a:xfrm rot="5400000">
            <a:off x="1314218" y="276245"/>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15" name="Graphic 14">
            <a:extLst>
              <a:ext uri="{FF2B5EF4-FFF2-40B4-BE49-F238E27FC236}">
                <a16:creationId xmlns:a16="http://schemas.microsoft.com/office/drawing/2014/main" id="{1A8D13BD-4CEA-01D7-B9B1-5B109881C65E}"/>
              </a:ext>
            </a:extLst>
          </p:cNvPr>
          <p:cNvPicPr>
            <a:picLocks noChangeAspect="1"/>
          </p:cNvPicPr>
          <p:nvPr/>
        </p:nvPicPr>
        <p:blipFill>
          <a:blip>
            <a:extLst>
              <a:ext uri="{96DAC541-7B7A-43D3-8B79-37D633B846F1}">
                <asvg:svgBlip xmlns:asvg="http://schemas.microsoft.com/office/drawing/2016/SVG/main" r:embed="rId2"/>
              </a:ext>
            </a:extLst>
          </a:blip>
          <a:srcRect l="32264" t="48938" r="39869" b="41747"/>
          <a:stretch>
            <a:fillRect/>
          </a:stretch>
        </p:blipFill>
        <p:spPr>
          <a:xfrm>
            <a:off x="8660921" y="-553671"/>
            <a:ext cx="3531079" cy="1671210"/>
          </a:xfrm>
          <a:prstGeom prst="rect">
            <a:avLst/>
          </a:prstGeom>
        </p:spPr>
      </p:pic>
      <p:sp>
        <p:nvSpPr>
          <p:cNvPr id="16" name="Text Placeholder 11">
            <a:extLst>
              <a:ext uri="{FF2B5EF4-FFF2-40B4-BE49-F238E27FC236}">
                <a16:creationId xmlns:a16="http://schemas.microsoft.com/office/drawing/2014/main" id="{B44ED0CF-8901-584D-D8B6-323F9E11B180}"/>
              </a:ext>
            </a:extLst>
          </p:cNvPr>
          <p:cNvSpPr txBox="1">
            <a:spLocks/>
          </p:cNvSpPr>
          <p:nvPr/>
        </p:nvSpPr>
        <p:spPr>
          <a:xfrm>
            <a:off x="579276" y="281934"/>
            <a:ext cx="6928403"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3600" b="1">
                <a:solidFill>
                  <a:schemeClr val="bg1"/>
                </a:solidFill>
                <a:cs typeface="Times New Roman" panose="02020603050405020304" pitchFamily="18" charset="0"/>
              </a:rPr>
              <a:t>Lernziele</a:t>
            </a:r>
          </a:p>
        </p:txBody>
      </p:sp>
      <p:sp>
        <p:nvSpPr>
          <p:cNvPr id="17" name="Text Placeholder 2">
            <a:extLst>
              <a:ext uri="{FF2B5EF4-FFF2-40B4-BE49-F238E27FC236}">
                <a16:creationId xmlns:a16="http://schemas.microsoft.com/office/drawing/2014/main" id="{E8664189-7583-9064-A80F-0D293C5970EC}"/>
              </a:ext>
            </a:extLst>
          </p:cNvPr>
          <p:cNvSpPr txBox="1">
            <a:spLocks/>
          </p:cNvSpPr>
          <p:nvPr/>
        </p:nvSpPr>
        <p:spPr>
          <a:xfrm>
            <a:off x="3275831" y="1563460"/>
            <a:ext cx="8336893" cy="4913539"/>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1200"/>
              </a:spcBef>
              <a:buClr>
                <a:srgbClr val="62A844"/>
              </a:buClr>
            </a:pPr>
            <a:r>
              <a:rPr lang="de-DE" sz="2200" b="1">
                <a:solidFill>
                  <a:srgbClr val="262626"/>
                </a:solidFill>
              </a:rPr>
              <a:t>Einheit 1 – Daten &amp; KPIs: </a:t>
            </a:r>
            <a:r>
              <a:rPr lang="de-DE" sz="2200">
                <a:solidFill>
                  <a:srgbClr val="262626"/>
                </a:solidFill>
              </a:rPr>
              <a:t>zentrale Kennzahlen (Auslastung, ADR, RevPAR, Abfall pro Gedeck) und ihre Quellen kennen</a:t>
            </a:r>
          </a:p>
          <a:p>
            <a:pPr marL="342900" indent="-342900">
              <a:spcBef>
                <a:spcPts val="1200"/>
              </a:spcBef>
              <a:buClr>
                <a:srgbClr val="62A844"/>
              </a:buClr>
            </a:pPr>
            <a:r>
              <a:rPr lang="de-DE" sz="2200" b="1">
                <a:solidFill>
                  <a:srgbClr val="262626"/>
                </a:solidFill>
              </a:rPr>
              <a:t>Einheit 2 – Tabellenkalkulation: </a:t>
            </a:r>
            <a:r>
              <a:rPr lang="de-DE" sz="2200">
                <a:solidFill>
                  <a:srgbClr val="262626"/>
                </a:solidFill>
              </a:rPr>
              <a:t>Rohdaten mit Sortieren, Filtern, Formeln und Diagrammen auswerten</a:t>
            </a:r>
          </a:p>
          <a:p>
            <a:pPr marL="342900" indent="-342900">
              <a:spcBef>
                <a:spcPts val="1200"/>
              </a:spcBef>
              <a:buClr>
                <a:srgbClr val="62A844"/>
              </a:buClr>
            </a:pPr>
            <a:r>
              <a:rPr lang="de-DE" sz="2200" b="1">
                <a:solidFill>
                  <a:srgbClr val="262626"/>
                </a:solidFill>
              </a:rPr>
              <a:t>Einheit 3 – Daten für Entscheidungen: </a:t>
            </a:r>
            <a:r>
              <a:rPr lang="de-DE" sz="2200">
                <a:solidFill>
                  <a:srgbClr val="262626"/>
                </a:solidFill>
              </a:rPr>
              <a:t>Preis-, Personal- und Nachhaltigkeitsoptionen in realen Szenarien vergleichen</a:t>
            </a:r>
          </a:p>
          <a:p>
            <a:pPr marL="342900" indent="-342900">
              <a:spcBef>
                <a:spcPts val="1200"/>
              </a:spcBef>
              <a:buClr>
                <a:srgbClr val="62A844"/>
              </a:buClr>
            </a:pPr>
            <a:r>
              <a:rPr lang="de-DE" sz="2200" b="1">
                <a:solidFill>
                  <a:srgbClr val="262626"/>
                </a:solidFill>
              </a:rPr>
              <a:t>Einheit 4 – Datenkultur aufbauen: </a:t>
            </a:r>
            <a:r>
              <a:rPr lang="de-DE" sz="2200">
                <a:solidFill>
                  <a:srgbClr val="262626"/>
                </a:solidFill>
              </a:rPr>
              <a:t>einfache Routinen schaffen, die Datennutzung im Team zur Normalität machen</a:t>
            </a:r>
          </a:p>
          <a:p>
            <a:pPr marL="355600" indent="0">
              <a:spcBef>
                <a:spcPts val="1200"/>
              </a:spcBef>
              <a:buClr>
                <a:srgbClr val="62A844"/>
              </a:buClr>
              <a:buNone/>
            </a:pPr>
            <a:br>
              <a:rPr lang="en-US" sz="2200" dirty="0">
                <a:solidFill>
                  <a:srgbClr val="262626"/>
                </a:solidFill>
              </a:rPr>
            </a:br>
            <a:r>
              <a:rPr lang="de-DE" sz="2200" b="1">
                <a:solidFill>
                  <a:srgbClr val="262626"/>
                </a:solidFill>
              </a:rPr>
              <a:t>Gesamtergebnis: </a:t>
            </a:r>
            <a:r>
              <a:rPr lang="de-DE" sz="2200">
                <a:solidFill>
                  <a:srgbClr val="262626"/>
                </a:solidFill>
              </a:rPr>
              <a:t>Am Ende haben Sie praktische Datenkompetenz und einen einfachen Aktionsplan für Ihren Betrieb</a:t>
            </a:r>
          </a:p>
          <a:p>
            <a:pPr marL="342900" indent="-342900">
              <a:spcBef>
                <a:spcPts val="1200"/>
              </a:spcBef>
              <a:buClr>
                <a:srgbClr val="62A844"/>
              </a:buClr>
            </a:pPr>
            <a:endParaRPr lang="en-US" sz="2200" dirty="0">
              <a:solidFill>
                <a:srgbClr val="262626"/>
              </a:solidFill>
            </a:endParaRPr>
          </a:p>
        </p:txBody>
      </p:sp>
      <p:sp>
        <p:nvSpPr>
          <p:cNvPr id="2" name="Freeform 1">
            <a:extLst>
              <a:ext uri="{FF2B5EF4-FFF2-40B4-BE49-F238E27FC236}">
                <a16:creationId xmlns:a16="http://schemas.microsoft.com/office/drawing/2014/main" id="{A2578FAE-62D8-717E-B68E-0FECCA34D4E3}"/>
              </a:ext>
            </a:extLst>
          </p:cNvPr>
          <p:cNvSpPr/>
          <p:nvPr/>
        </p:nvSpPr>
        <p:spPr>
          <a:xfrm>
            <a:off x="1633841" y="3100856"/>
            <a:ext cx="1154401" cy="656288"/>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w="5398" cap="flat">
            <a:noFill/>
            <a:prstDash val="solid"/>
            <a:miter/>
          </a:ln>
        </p:spPr>
        <p:txBody>
          <a:bodyPr rtlCol="0" anchor="ctr"/>
          <a:lstStyle/>
          <a:p>
            <a:endParaRPr lang="en-US"/>
          </a:p>
        </p:txBody>
      </p:sp>
    </p:spTree>
    <p:extLst>
      <p:ext uri="{BB962C8B-B14F-4D97-AF65-F5344CB8AC3E}">
        <p14:creationId xmlns:p14="http://schemas.microsoft.com/office/powerpoint/2010/main" val="110821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Box 42">
            <a:extLst>
              <a:ext uri="{FF2B5EF4-FFF2-40B4-BE49-F238E27FC236}">
                <a16:creationId xmlns:a16="http://schemas.microsoft.com/office/drawing/2014/main" id="{07FBA8BB-3A2A-D5A2-6B6E-E238D3C19ECC}"/>
              </a:ext>
            </a:extLst>
          </p:cNvPr>
          <p:cNvSpPr txBox="1"/>
          <p:nvPr/>
        </p:nvSpPr>
        <p:spPr>
          <a:xfrm>
            <a:off x="540000" y="1568474"/>
            <a:ext cx="10800000" cy="307777"/>
          </a:xfrm>
          <a:prstGeom prst="rect">
            <a:avLst/>
          </a:prstGeom>
          <a:noFill/>
        </p:spPr>
        <p:txBody>
          <a:bodyPr wrap="square" lIns="0" tIns="0" rIns="0" bIns="0" anchor="t">
            <a:spAutoFit/>
          </a:bodyPr>
          <a:lstStyle/>
          <a:p>
            <a:pPr algn="l"/>
            <a:r>
              <a:rPr lang="de-DE" sz="2000" b="0" i="1">
                <a:solidFill>
                  <a:srgbClr val="262626"/>
                </a:solidFill>
                <a:latin typeface="Calibri"/>
              </a:rPr>
              <a:t>Sieben Begriffe, die im gesamten Programm verwendet werden. Dieselben Definitionen in jedem Modul.</a:t>
            </a:r>
          </a:p>
        </p:txBody>
      </p:sp>
      <p:sp>
        <p:nvSpPr>
          <p:cNvPr id="44" name="Rectangle 43">
            <a:extLst>
              <a:ext uri="{FF2B5EF4-FFF2-40B4-BE49-F238E27FC236}">
                <a16:creationId xmlns:a16="http://schemas.microsoft.com/office/drawing/2014/main" id="{6919B249-1F8C-F1AC-6E92-F4203127C8B1}"/>
              </a:ext>
            </a:extLst>
          </p:cNvPr>
          <p:cNvSpPr/>
          <p:nvPr/>
        </p:nvSpPr>
        <p:spPr>
          <a:xfrm>
            <a:off x="468000" y="2020529"/>
            <a:ext cx="10908000" cy="427148"/>
          </a:xfrm>
          <a:prstGeom prst="rect">
            <a:avLst/>
          </a:prstGeom>
          <a:solidFill>
            <a:srgbClr val="0289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48" name="Rectangle 47">
            <a:extLst>
              <a:ext uri="{FF2B5EF4-FFF2-40B4-BE49-F238E27FC236}">
                <a16:creationId xmlns:a16="http://schemas.microsoft.com/office/drawing/2014/main" id="{2862810D-576D-EEFE-56DB-96E19BDB5988}"/>
              </a:ext>
            </a:extLst>
          </p:cNvPr>
          <p:cNvSpPr/>
          <p:nvPr/>
        </p:nvSpPr>
        <p:spPr>
          <a:xfrm>
            <a:off x="468000" y="2447676"/>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49" name="TextBox 48">
            <a:extLst>
              <a:ext uri="{FF2B5EF4-FFF2-40B4-BE49-F238E27FC236}">
                <a16:creationId xmlns:a16="http://schemas.microsoft.com/office/drawing/2014/main" id="{8D37495D-8960-81BB-BF6C-7C80E8467DEA}"/>
              </a:ext>
            </a:extLst>
          </p:cNvPr>
          <p:cNvSpPr txBox="1"/>
          <p:nvPr/>
        </p:nvSpPr>
        <p:spPr>
          <a:xfrm>
            <a:off x="540000" y="2576565"/>
            <a:ext cx="1476000" cy="246221"/>
          </a:xfrm>
          <a:prstGeom prst="rect">
            <a:avLst/>
          </a:prstGeom>
          <a:noFill/>
        </p:spPr>
        <p:txBody>
          <a:bodyPr wrap="square" lIns="0" tIns="0" rIns="0" bIns="0" anchor="ctr">
            <a:spAutoFit/>
          </a:bodyPr>
          <a:lstStyle/>
          <a:p>
            <a:pPr algn="l"/>
            <a:r>
              <a:rPr sz="1600" b="1" i="0" dirty="0">
                <a:solidFill>
                  <a:srgbClr val="62A844"/>
                </a:solidFill>
                <a:latin typeface="Calibri" panose="020F0502020204030204" pitchFamily="34" charset="0"/>
                <a:cs typeface="Calibri" panose="020F0502020204030204" pitchFamily="34" charset="0"/>
              </a:rPr>
              <a:t>Greenwashing</a:t>
            </a:r>
          </a:p>
        </p:txBody>
      </p:sp>
      <p:sp>
        <p:nvSpPr>
          <p:cNvPr id="50" name="TextBox 49">
            <a:extLst>
              <a:ext uri="{FF2B5EF4-FFF2-40B4-BE49-F238E27FC236}">
                <a16:creationId xmlns:a16="http://schemas.microsoft.com/office/drawing/2014/main" id="{3E863F19-DF01-9E78-8985-7CBD5A7B8C64}"/>
              </a:ext>
            </a:extLst>
          </p:cNvPr>
          <p:cNvSpPr txBox="1"/>
          <p:nvPr/>
        </p:nvSpPr>
        <p:spPr>
          <a:xfrm>
            <a:off x="2232000" y="2507316"/>
            <a:ext cx="6984000" cy="384721"/>
          </a:xfrm>
          <a:prstGeom prst="rect">
            <a:avLst/>
          </a:prstGeom>
          <a:noFill/>
        </p:spPr>
        <p:txBody>
          <a:bodyPr wrap="square" lIns="0" tIns="0" rIns="0" bIns="0" anchor="ctr">
            <a:spAutoFit/>
          </a:bodyPr>
          <a:lstStyle/>
          <a:p>
            <a:pPr algn="l">
              <a:lnSpc>
                <a:spcPts val="1480"/>
              </a:lnSpc>
            </a:pPr>
            <a:r>
              <a:rPr lang="de-DE" sz="1300" b="0" i="0">
                <a:solidFill>
                  <a:srgbClr val="1C1C1C"/>
                </a:solidFill>
                <a:latin typeface="Calibri" panose="020F0502020204030204" pitchFamily="34" charset="0"/>
                <a:cs typeface="Calibri" panose="020F0502020204030204" pitchFamily="34" charset="0"/>
              </a:rPr>
              <a:t>Nachhaltigkeitsaussagen, die übertrieben, nicht überprüfbar oder unbelegt sind – absichtlich oder durch Weglassen.</a:t>
            </a:r>
          </a:p>
        </p:txBody>
      </p:sp>
      <p:sp>
        <p:nvSpPr>
          <p:cNvPr id="51" name="TextBox 50">
            <a:extLst>
              <a:ext uri="{FF2B5EF4-FFF2-40B4-BE49-F238E27FC236}">
                <a16:creationId xmlns:a16="http://schemas.microsoft.com/office/drawing/2014/main" id="{B78BA18F-975B-7FBA-A8E0-076DAC5F441F}"/>
              </a:ext>
            </a:extLst>
          </p:cNvPr>
          <p:cNvSpPr txBox="1"/>
          <p:nvPr/>
        </p:nvSpPr>
        <p:spPr>
          <a:xfrm>
            <a:off x="9774900" y="2591954"/>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C3 M2</a:t>
            </a:r>
          </a:p>
        </p:txBody>
      </p:sp>
      <p:sp>
        <p:nvSpPr>
          <p:cNvPr id="52" name="TextBox 51">
            <a:extLst>
              <a:ext uri="{FF2B5EF4-FFF2-40B4-BE49-F238E27FC236}">
                <a16:creationId xmlns:a16="http://schemas.microsoft.com/office/drawing/2014/main" id="{ABF3863A-FF99-8A1F-B187-32D1E505F2AF}"/>
              </a:ext>
            </a:extLst>
          </p:cNvPr>
          <p:cNvSpPr txBox="1"/>
          <p:nvPr/>
        </p:nvSpPr>
        <p:spPr>
          <a:xfrm>
            <a:off x="540000" y="3080564"/>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ESG</a:t>
            </a:r>
          </a:p>
        </p:txBody>
      </p:sp>
      <p:sp>
        <p:nvSpPr>
          <p:cNvPr id="53" name="TextBox 52">
            <a:extLst>
              <a:ext uri="{FF2B5EF4-FFF2-40B4-BE49-F238E27FC236}">
                <a16:creationId xmlns:a16="http://schemas.microsoft.com/office/drawing/2014/main" id="{D357BDF8-51BE-4B56-0657-B9F127E518B8}"/>
              </a:ext>
            </a:extLst>
          </p:cNvPr>
          <p:cNvSpPr txBox="1"/>
          <p:nvPr/>
        </p:nvSpPr>
        <p:spPr>
          <a:xfrm>
            <a:off x="2232000" y="3011314"/>
            <a:ext cx="6984000" cy="384721"/>
          </a:xfrm>
          <a:prstGeom prst="rect">
            <a:avLst/>
          </a:prstGeom>
          <a:noFill/>
        </p:spPr>
        <p:txBody>
          <a:bodyPr wrap="square" lIns="0" tIns="0" rIns="0" bIns="0" anchor="ctr">
            <a:spAutoFit/>
          </a:bodyPr>
          <a:lstStyle/>
          <a:p>
            <a:pPr algn="l">
              <a:lnSpc>
                <a:spcPts val="1480"/>
              </a:lnSpc>
            </a:pPr>
            <a:r>
              <a:rPr lang="de-DE" sz="1300" b="0" i="0">
                <a:solidFill>
                  <a:srgbClr val="1C1C1C"/>
                </a:solidFill>
                <a:latin typeface="Calibri" panose="020F0502020204030204" pitchFamily="34" charset="0"/>
                <a:cs typeface="Calibri" panose="020F0502020204030204" pitchFamily="34" charset="0"/>
              </a:rPr>
              <a:t>Environmental, Social &amp; Governance – die drei Säulen, mit denen die nichtfinanzielle Leistung eines Unternehmens und seine breitere Wirkung bewertet werden.</a:t>
            </a:r>
          </a:p>
        </p:txBody>
      </p:sp>
      <p:sp>
        <p:nvSpPr>
          <p:cNvPr id="54" name="TextBox 53">
            <a:extLst>
              <a:ext uri="{FF2B5EF4-FFF2-40B4-BE49-F238E27FC236}">
                <a16:creationId xmlns:a16="http://schemas.microsoft.com/office/drawing/2014/main" id="{80A952C2-04B0-09E9-BC8D-A2158CDF4607}"/>
              </a:ext>
            </a:extLst>
          </p:cNvPr>
          <p:cNvSpPr txBox="1"/>
          <p:nvPr/>
        </p:nvSpPr>
        <p:spPr>
          <a:xfrm>
            <a:off x="9774900" y="3095953"/>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C3 M1</a:t>
            </a:r>
          </a:p>
        </p:txBody>
      </p:sp>
      <p:sp>
        <p:nvSpPr>
          <p:cNvPr id="55" name="Rectangle 54">
            <a:extLst>
              <a:ext uri="{FF2B5EF4-FFF2-40B4-BE49-F238E27FC236}">
                <a16:creationId xmlns:a16="http://schemas.microsoft.com/office/drawing/2014/main" id="{37A1C817-5231-9CEB-B4BC-806DEC3905E8}"/>
              </a:ext>
            </a:extLst>
          </p:cNvPr>
          <p:cNvSpPr/>
          <p:nvPr/>
        </p:nvSpPr>
        <p:spPr>
          <a:xfrm>
            <a:off x="468000" y="3455674"/>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56" name="TextBox 55">
            <a:extLst>
              <a:ext uri="{FF2B5EF4-FFF2-40B4-BE49-F238E27FC236}">
                <a16:creationId xmlns:a16="http://schemas.microsoft.com/office/drawing/2014/main" id="{3F8A4F40-0AC4-DBE2-F0D4-39A75EBA0C09}"/>
              </a:ext>
            </a:extLst>
          </p:cNvPr>
          <p:cNvSpPr txBox="1"/>
          <p:nvPr/>
        </p:nvSpPr>
        <p:spPr>
          <a:xfrm>
            <a:off x="540000" y="3584563"/>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Nudge</a:t>
            </a:r>
          </a:p>
        </p:txBody>
      </p:sp>
      <p:sp>
        <p:nvSpPr>
          <p:cNvPr id="57" name="TextBox 56">
            <a:extLst>
              <a:ext uri="{FF2B5EF4-FFF2-40B4-BE49-F238E27FC236}">
                <a16:creationId xmlns:a16="http://schemas.microsoft.com/office/drawing/2014/main" id="{23703233-6E94-FA37-101B-9D0B39AAD819}"/>
              </a:ext>
            </a:extLst>
          </p:cNvPr>
          <p:cNvSpPr txBox="1"/>
          <p:nvPr/>
        </p:nvSpPr>
        <p:spPr>
          <a:xfrm>
            <a:off x="2232000" y="3515313"/>
            <a:ext cx="6984000" cy="384721"/>
          </a:xfrm>
          <a:prstGeom prst="rect">
            <a:avLst/>
          </a:prstGeom>
          <a:noFill/>
        </p:spPr>
        <p:txBody>
          <a:bodyPr wrap="square" lIns="0" tIns="0" rIns="0" bIns="0" anchor="ctr">
            <a:spAutoFit/>
          </a:bodyPr>
          <a:lstStyle/>
          <a:p>
            <a:pPr>
              <a:lnSpc>
                <a:spcPts val="1480"/>
              </a:lnSpc>
            </a:pPr>
            <a:r>
              <a:rPr lang="de-DE" sz="1300" b="0" i="0">
                <a:solidFill>
                  <a:srgbClr val="1C1C1C"/>
                </a:solidFill>
                <a:latin typeface="Calibri" panose="020F0502020204030204" pitchFamily="34" charset="0"/>
                <a:cs typeface="Calibri" panose="020F0502020204030204" pitchFamily="34" charset="0"/>
              </a:rPr>
              <a:t>Eine kleine Änderung in der Präsentation einer Wahl (ein Standard, eine Erinnerung, der physische Aufbau), die Verhalten verändert, ohne die Wahlfreiheit einzuschränken.</a:t>
            </a:r>
          </a:p>
        </p:txBody>
      </p:sp>
      <p:sp>
        <p:nvSpPr>
          <p:cNvPr id="58" name="TextBox 57">
            <a:extLst>
              <a:ext uri="{FF2B5EF4-FFF2-40B4-BE49-F238E27FC236}">
                <a16:creationId xmlns:a16="http://schemas.microsoft.com/office/drawing/2014/main" id="{553D6E73-6195-8D6C-8098-49461CFD902C}"/>
              </a:ext>
            </a:extLst>
          </p:cNvPr>
          <p:cNvSpPr txBox="1"/>
          <p:nvPr/>
        </p:nvSpPr>
        <p:spPr>
          <a:xfrm>
            <a:off x="9774900" y="3599952"/>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C1 M3</a:t>
            </a:r>
          </a:p>
        </p:txBody>
      </p:sp>
      <p:sp>
        <p:nvSpPr>
          <p:cNvPr id="59" name="TextBox 58">
            <a:extLst>
              <a:ext uri="{FF2B5EF4-FFF2-40B4-BE49-F238E27FC236}">
                <a16:creationId xmlns:a16="http://schemas.microsoft.com/office/drawing/2014/main" id="{337B4D55-D10D-6359-0494-0ADB71DE78BC}"/>
              </a:ext>
            </a:extLst>
          </p:cNvPr>
          <p:cNvSpPr txBox="1"/>
          <p:nvPr/>
        </p:nvSpPr>
        <p:spPr>
          <a:xfrm>
            <a:off x="540000" y="4088562"/>
            <a:ext cx="1476000" cy="246221"/>
          </a:xfrm>
          <a:prstGeom prst="rect">
            <a:avLst/>
          </a:prstGeom>
          <a:noFill/>
        </p:spPr>
        <p:txBody>
          <a:bodyPr wrap="square" lIns="0" tIns="0" rIns="0" bIns="0" anchor="ctr">
            <a:spAutoFit/>
          </a:bodyPr>
          <a:lstStyle/>
          <a:p>
            <a:pPr algn="l"/>
            <a:r>
              <a:rPr lang="de-DE" sz="1600" b="1" i="0">
                <a:solidFill>
                  <a:srgbClr val="62A844"/>
                </a:solidFill>
                <a:latin typeface="Calibri" panose="020F0502020204030204" pitchFamily="34" charset="0"/>
                <a:cs typeface="Calibri" panose="020F0502020204030204" pitchFamily="34" charset="0"/>
              </a:rPr>
              <a:t>Twin Transition</a:t>
            </a:r>
          </a:p>
        </p:txBody>
      </p:sp>
      <p:sp>
        <p:nvSpPr>
          <p:cNvPr id="60" name="TextBox 59">
            <a:extLst>
              <a:ext uri="{FF2B5EF4-FFF2-40B4-BE49-F238E27FC236}">
                <a16:creationId xmlns:a16="http://schemas.microsoft.com/office/drawing/2014/main" id="{F92C47C3-7239-554E-952E-D53C135BFE5E}"/>
              </a:ext>
            </a:extLst>
          </p:cNvPr>
          <p:cNvSpPr txBox="1"/>
          <p:nvPr/>
        </p:nvSpPr>
        <p:spPr>
          <a:xfrm>
            <a:off x="2232000" y="4019313"/>
            <a:ext cx="6984000" cy="384721"/>
          </a:xfrm>
          <a:prstGeom prst="rect">
            <a:avLst/>
          </a:prstGeom>
          <a:noFill/>
        </p:spPr>
        <p:txBody>
          <a:bodyPr wrap="square" lIns="0" tIns="0" rIns="0" bIns="0" anchor="ctr">
            <a:spAutoFit/>
          </a:bodyPr>
          <a:lstStyle/>
          <a:p>
            <a:pPr algn="l">
              <a:lnSpc>
                <a:spcPts val="1480"/>
              </a:lnSpc>
            </a:pPr>
            <a:r>
              <a:rPr lang="de-DE" sz="1300" b="0" i="0">
                <a:solidFill>
                  <a:srgbClr val="1C1C1C"/>
                </a:solidFill>
                <a:latin typeface="Calibri" panose="020F0502020204030204" pitchFamily="34" charset="0"/>
                <a:cs typeface="Calibri" panose="020F0502020204030204" pitchFamily="34" charset="0"/>
              </a:rPr>
              <a:t>Digitale Transformation und grünen Wandel gemeinsam voranbringen, sodass sich beide in KMU gegenseitig verstärken.</a:t>
            </a:r>
          </a:p>
        </p:txBody>
      </p:sp>
      <p:sp>
        <p:nvSpPr>
          <p:cNvPr id="61" name="TextBox 60">
            <a:extLst>
              <a:ext uri="{FF2B5EF4-FFF2-40B4-BE49-F238E27FC236}">
                <a16:creationId xmlns:a16="http://schemas.microsoft.com/office/drawing/2014/main" id="{408C6F8D-EAEA-F45E-D65E-8C43188B7E82}"/>
              </a:ext>
            </a:extLst>
          </p:cNvPr>
          <p:cNvSpPr txBox="1"/>
          <p:nvPr/>
        </p:nvSpPr>
        <p:spPr>
          <a:xfrm>
            <a:off x="9774900" y="4103951"/>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C3 M1</a:t>
            </a:r>
          </a:p>
        </p:txBody>
      </p:sp>
      <p:sp>
        <p:nvSpPr>
          <p:cNvPr id="62" name="Rectangle 61">
            <a:extLst>
              <a:ext uri="{FF2B5EF4-FFF2-40B4-BE49-F238E27FC236}">
                <a16:creationId xmlns:a16="http://schemas.microsoft.com/office/drawing/2014/main" id="{1F065190-8AE8-D8B4-0325-03ED0ADE6C2A}"/>
              </a:ext>
            </a:extLst>
          </p:cNvPr>
          <p:cNvSpPr/>
          <p:nvPr/>
        </p:nvSpPr>
        <p:spPr>
          <a:xfrm>
            <a:off x="468000" y="4463672"/>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63" name="TextBox 62">
            <a:extLst>
              <a:ext uri="{FF2B5EF4-FFF2-40B4-BE49-F238E27FC236}">
                <a16:creationId xmlns:a16="http://schemas.microsoft.com/office/drawing/2014/main" id="{BADCD283-99DD-2F64-5699-22F0096DD3F4}"/>
              </a:ext>
            </a:extLst>
          </p:cNvPr>
          <p:cNvSpPr txBox="1"/>
          <p:nvPr/>
        </p:nvSpPr>
        <p:spPr>
          <a:xfrm>
            <a:off x="540000" y="4592561"/>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KPI</a:t>
            </a:r>
          </a:p>
        </p:txBody>
      </p:sp>
      <p:sp>
        <p:nvSpPr>
          <p:cNvPr id="64" name="TextBox 63">
            <a:extLst>
              <a:ext uri="{FF2B5EF4-FFF2-40B4-BE49-F238E27FC236}">
                <a16:creationId xmlns:a16="http://schemas.microsoft.com/office/drawing/2014/main" id="{74C72A43-F303-250A-D93E-B009A5C33A4A}"/>
              </a:ext>
            </a:extLst>
          </p:cNvPr>
          <p:cNvSpPr txBox="1"/>
          <p:nvPr/>
        </p:nvSpPr>
        <p:spPr>
          <a:xfrm>
            <a:off x="2232000" y="4523312"/>
            <a:ext cx="6984000" cy="384721"/>
          </a:xfrm>
          <a:prstGeom prst="rect">
            <a:avLst/>
          </a:prstGeom>
          <a:noFill/>
        </p:spPr>
        <p:txBody>
          <a:bodyPr wrap="square" lIns="0" tIns="0" rIns="0" bIns="0" anchor="ctr">
            <a:spAutoFit/>
          </a:bodyPr>
          <a:lstStyle/>
          <a:p>
            <a:pPr algn="l">
              <a:lnSpc>
                <a:spcPts val="1480"/>
              </a:lnSpc>
            </a:pPr>
            <a:r>
              <a:rPr lang="de-DE" sz="1300" b="0" i="0">
                <a:solidFill>
                  <a:srgbClr val="1C1C1C"/>
                </a:solidFill>
                <a:latin typeface="Calibri" panose="020F0502020204030204" pitchFamily="34" charset="0"/>
                <a:cs typeface="Calibri" panose="020F0502020204030204" pitchFamily="34" charset="0"/>
              </a:rPr>
              <a:t>Key Performance Indicator – ein messbarer Wert, der zeigt, wie wirksam ein Unternehmen ein definiertes Ziel erreicht.</a:t>
            </a:r>
          </a:p>
        </p:txBody>
      </p:sp>
      <p:sp>
        <p:nvSpPr>
          <p:cNvPr id="65" name="TextBox 64">
            <a:extLst>
              <a:ext uri="{FF2B5EF4-FFF2-40B4-BE49-F238E27FC236}">
                <a16:creationId xmlns:a16="http://schemas.microsoft.com/office/drawing/2014/main" id="{D9B3F70F-34FC-0179-451D-C31062F402E0}"/>
              </a:ext>
            </a:extLst>
          </p:cNvPr>
          <p:cNvSpPr txBox="1"/>
          <p:nvPr/>
        </p:nvSpPr>
        <p:spPr>
          <a:xfrm>
            <a:off x="9774900" y="4607950"/>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C2 M2</a:t>
            </a:r>
          </a:p>
        </p:txBody>
      </p:sp>
      <p:sp>
        <p:nvSpPr>
          <p:cNvPr id="66" name="TextBox 65">
            <a:extLst>
              <a:ext uri="{FF2B5EF4-FFF2-40B4-BE49-F238E27FC236}">
                <a16:creationId xmlns:a16="http://schemas.microsoft.com/office/drawing/2014/main" id="{D22486A3-2885-3FAB-FF85-4F3C4FC1214C}"/>
              </a:ext>
            </a:extLst>
          </p:cNvPr>
          <p:cNvSpPr txBox="1"/>
          <p:nvPr/>
        </p:nvSpPr>
        <p:spPr>
          <a:xfrm>
            <a:off x="540000" y="5096560"/>
            <a:ext cx="1476000" cy="246221"/>
          </a:xfrm>
          <a:prstGeom prst="rect">
            <a:avLst/>
          </a:prstGeom>
          <a:noFill/>
        </p:spPr>
        <p:txBody>
          <a:bodyPr wrap="square" lIns="0" tIns="0" rIns="0" bIns="0" anchor="ctr">
            <a:spAutoFit/>
          </a:bodyPr>
          <a:lstStyle/>
          <a:p>
            <a:pPr algn="l"/>
            <a:r>
              <a:rPr lang="de-DE" sz="1600" b="1" i="0">
                <a:solidFill>
                  <a:srgbClr val="62A844"/>
                </a:solidFill>
                <a:latin typeface="Calibri" panose="020F0502020204030204" pitchFamily="34" charset="0"/>
                <a:cs typeface="Calibri" panose="020F0502020204030204" pitchFamily="34" charset="0"/>
              </a:rPr>
              <a:t>Kreislauf­wirtschaft</a:t>
            </a:r>
          </a:p>
        </p:txBody>
      </p:sp>
      <p:sp>
        <p:nvSpPr>
          <p:cNvPr id="67" name="TextBox 66">
            <a:extLst>
              <a:ext uri="{FF2B5EF4-FFF2-40B4-BE49-F238E27FC236}">
                <a16:creationId xmlns:a16="http://schemas.microsoft.com/office/drawing/2014/main" id="{DFEE83F1-6AA3-82CD-D265-880FD1D49EAE}"/>
              </a:ext>
            </a:extLst>
          </p:cNvPr>
          <p:cNvSpPr txBox="1"/>
          <p:nvPr/>
        </p:nvSpPr>
        <p:spPr>
          <a:xfrm>
            <a:off x="2232000" y="5027310"/>
            <a:ext cx="6984000" cy="384721"/>
          </a:xfrm>
          <a:prstGeom prst="rect">
            <a:avLst/>
          </a:prstGeom>
          <a:noFill/>
        </p:spPr>
        <p:txBody>
          <a:bodyPr wrap="square" lIns="0" tIns="0" rIns="0" bIns="0" anchor="ctr">
            <a:spAutoFit/>
          </a:bodyPr>
          <a:lstStyle/>
          <a:p>
            <a:pPr algn="l">
              <a:lnSpc>
                <a:spcPts val="1480"/>
              </a:lnSpc>
            </a:pPr>
            <a:r>
              <a:rPr lang="de-DE" sz="1300" b="0" i="0">
                <a:solidFill>
                  <a:srgbClr val="1C1C1C"/>
                </a:solidFill>
                <a:latin typeface="Calibri" panose="020F0502020204030204" pitchFamily="34" charset="0"/>
                <a:cs typeface="Calibri" panose="020F0502020204030204" pitchFamily="34" charset="0"/>
              </a:rPr>
              <a:t>Ein Ansatz, der Materialien und Produkte so lange wie möglich in Nutzung hält – durch Reduzieren, Wiederverwenden, Reparieren, Aufarbeiten und Recyceln –, sodass Abfall zur Ressource wird.</a:t>
            </a:r>
          </a:p>
        </p:txBody>
      </p:sp>
      <p:sp>
        <p:nvSpPr>
          <p:cNvPr id="68" name="TextBox 67">
            <a:extLst>
              <a:ext uri="{FF2B5EF4-FFF2-40B4-BE49-F238E27FC236}">
                <a16:creationId xmlns:a16="http://schemas.microsoft.com/office/drawing/2014/main" id="{9B92B941-9A06-4154-563A-4794D05C2593}"/>
              </a:ext>
            </a:extLst>
          </p:cNvPr>
          <p:cNvSpPr txBox="1"/>
          <p:nvPr/>
        </p:nvSpPr>
        <p:spPr>
          <a:xfrm>
            <a:off x="9774900" y="5111949"/>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C1 M2</a:t>
            </a:r>
          </a:p>
        </p:txBody>
      </p:sp>
      <p:sp>
        <p:nvSpPr>
          <p:cNvPr id="69" name="Rectangle 68">
            <a:extLst>
              <a:ext uri="{FF2B5EF4-FFF2-40B4-BE49-F238E27FC236}">
                <a16:creationId xmlns:a16="http://schemas.microsoft.com/office/drawing/2014/main" id="{7E0CDA54-3AEF-95E0-9FA4-46DF41464F28}"/>
              </a:ext>
            </a:extLst>
          </p:cNvPr>
          <p:cNvSpPr/>
          <p:nvPr/>
        </p:nvSpPr>
        <p:spPr>
          <a:xfrm>
            <a:off x="468000" y="5471670"/>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70" name="TextBox 69">
            <a:extLst>
              <a:ext uri="{FF2B5EF4-FFF2-40B4-BE49-F238E27FC236}">
                <a16:creationId xmlns:a16="http://schemas.microsoft.com/office/drawing/2014/main" id="{4CC72C5E-6EF8-B031-127D-F7C7D428E46E}"/>
              </a:ext>
            </a:extLst>
          </p:cNvPr>
          <p:cNvSpPr txBox="1"/>
          <p:nvPr/>
        </p:nvSpPr>
        <p:spPr>
          <a:xfrm>
            <a:off x="540000" y="5600559"/>
            <a:ext cx="1476000" cy="246221"/>
          </a:xfrm>
          <a:prstGeom prst="rect">
            <a:avLst/>
          </a:prstGeom>
          <a:noFill/>
        </p:spPr>
        <p:txBody>
          <a:bodyPr wrap="square" lIns="0" tIns="0" rIns="0" bIns="0" anchor="ctr">
            <a:spAutoFit/>
          </a:bodyPr>
          <a:lstStyle/>
          <a:p>
            <a:pPr algn="l"/>
            <a:r>
              <a:rPr lang="de-DE" sz="1600" b="1" i="0">
                <a:solidFill>
                  <a:srgbClr val="62A844"/>
                </a:solidFill>
                <a:latin typeface="Calibri" panose="020F0502020204030204" pitchFamily="34" charset="0"/>
                <a:cs typeface="Calibri" panose="020F0502020204030204" pitchFamily="34" charset="0"/>
              </a:rPr>
              <a:t>Guest Journey</a:t>
            </a:r>
          </a:p>
        </p:txBody>
      </p:sp>
      <p:sp>
        <p:nvSpPr>
          <p:cNvPr id="71" name="TextBox 70">
            <a:extLst>
              <a:ext uri="{FF2B5EF4-FFF2-40B4-BE49-F238E27FC236}">
                <a16:creationId xmlns:a16="http://schemas.microsoft.com/office/drawing/2014/main" id="{38AF8727-F06A-5C3F-68AD-D984D9B703E9}"/>
              </a:ext>
            </a:extLst>
          </p:cNvPr>
          <p:cNvSpPr txBox="1"/>
          <p:nvPr/>
        </p:nvSpPr>
        <p:spPr>
          <a:xfrm>
            <a:off x="2232000" y="5531309"/>
            <a:ext cx="6984000" cy="384721"/>
          </a:xfrm>
          <a:prstGeom prst="rect">
            <a:avLst/>
          </a:prstGeom>
          <a:noFill/>
        </p:spPr>
        <p:txBody>
          <a:bodyPr wrap="square" lIns="0" tIns="0" rIns="0" bIns="0" anchor="ctr">
            <a:spAutoFit/>
          </a:bodyPr>
          <a:lstStyle/>
          <a:p>
            <a:pPr algn="l">
              <a:lnSpc>
                <a:spcPts val="1480"/>
              </a:lnSpc>
            </a:pPr>
            <a:r>
              <a:rPr lang="de-DE" sz="1300" b="0" i="0">
                <a:solidFill>
                  <a:srgbClr val="1C1C1C"/>
                </a:solidFill>
                <a:latin typeface="Calibri" panose="020F0502020204030204" pitchFamily="34" charset="0"/>
                <a:cs typeface="Calibri" panose="020F0502020204030204" pitchFamily="34" charset="0"/>
              </a:rPr>
              <a:t>Alle Interaktionen eines Gastes mit einem Betrieb – von Aufmerksamkeit über Buchung und Aufenthalt bis zum Nachkontakt – genutzt, um Nachhaltigkeits- und digitale Touchpoints stimmig zu gestalten.</a:t>
            </a:r>
          </a:p>
        </p:txBody>
      </p:sp>
      <p:sp>
        <p:nvSpPr>
          <p:cNvPr id="72" name="TextBox 71">
            <a:extLst>
              <a:ext uri="{FF2B5EF4-FFF2-40B4-BE49-F238E27FC236}">
                <a16:creationId xmlns:a16="http://schemas.microsoft.com/office/drawing/2014/main" id="{4A0EAD9D-4B88-B023-1A93-40D24FC6816B}"/>
              </a:ext>
            </a:extLst>
          </p:cNvPr>
          <p:cNvSpPr txBox="1"/>
          <p:nvPr/>
        </p:nvSpPr>
        <p:spPr>
          <a:xfrm>
            <a:off x="9774900" y="5615948"/>
            <a:ext cx="2016000" cy="215444"/>
          </a:xfrm>
          <a:prstGeom prst="rect">
            <a:avLst/>
          </a:prstGeom>
          <a:noFill/>
        </p:spPr>
        <p:txBody>
          <a:bodyPr wrap="square" lIns="0" tIns="0" rIns="0" bIns="0" anchor="ctr">
            <a:spAutoFit/>
          </a:bodyPr>
          <a:lstStyle/>
          <a:p>
            <a:pPr algn="l"/>
            <a:r>
              <a:rPr sz="1400" b="0" i="1" dirty="0">
                <a:solidFill>
                  <a:srgbClr val="555555"/>
                </a:solidFill>
                <a:latin typeface="Calibri" panose="020F0502020204030204" pitchFamily="34" charset="0"/>
                <a:cs typeface="Calibri" panose="020F0502020204030204" pitchFamily="34" charset="0"/>
              </a:rPr>
              <a:t>C1 M3</a:t>
            </a:r>
          </a:p>
        </p:txBody>
      </p:sp>
      <p:sp>
        <p:nvSpPr>
          <p:cNvPr id="79" name="Rectangle 78">
            <a:extLst>
              <a:ext uri="{FF2B5EF4-FFF2-40B4-BE49-F238E27FC236}">
                <a16:creationId xmlns:a16="http://schemas.microsoft.com/office/drawing/2014/main" id="{7D5A05A6-0B57-0EF6-4E29-148FB7F12ECC}"/>
              </a:ext>
            </a:extLst>
          </p:cNvPr>
          <p:cNvSpPr/>
          <p:nvPr/>
        </p:nvSpPr>
        <p:spPr>
          <a:xfrm flipH="1" flipV="1">
            <a:off x="0" y="0"/>
            <a:ext cx="12185500" cy="1342825"/>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80" name="Graphic 4">
            <a:extLst>
              <a:ext uri="{FF2B5EF4-FFF2-40B4-BE49-F238E27FC236}">
                <a16:creationId xmlns:a16="http://schemas.microsoft.com/office/drawing/2014/main" id="{BC4B6BB3-D7F5-D822-D851-626C0F52BC76}"/>
              </a:ext>
            </a:extLst>
          </p:cNvPr>
          <p:cNvSpPr/>
          <p:nvPr/>
        </p:nvSpPr>
        <p:spPr>
          <a:xfrm rot="5400000">
            <a:off x="1314218" y="501532"/>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81" name="Graphic 80">
            <a:extLst>
              <a:ext uri="{FF2B5EF4-FFF2-40B4-BE49-F238E27FC236}">
                <a16:creationId xmlns:a16="http://schemas.microsoft.com/office/drawing/2014/main" id="{60EE09C8-1789-41F8-540B-A46D2D5356B4}"/>
              </a:ext>
            </a:extLst>
          </p:cNvPr>
          <p:cNvPicPr>
            <a:picLocks noChangeAspect="1"/>
          </p:cNvPicPr>
          <p:nvPr/>
        </p:nvPicPr>
        <p:blipFill>
          <a:blip>
            <a:extLst>
              <a:ext uri="{96DAC541-7B7A-43D3-8B79-37D633B846F1}">
                <asvg:svgBlip xmlns:asvg="http://schemas.microsoft.com/office/drawing/2016/SVG/main" r:embed="rId2"/>
              </a:ext>
            </a:extLst>
          </a:blip>
          <a:srcRect l="32264" t="48938" r="39869" b="41747"/>
          <a:stretch>
            <a:fillRect/>
          </a:stretch>
        </p:blipFill>
        <p:spPr>
          <a:xfrm>
            <a:off x="8660921" y="-328384"/>
            <a:ext cx="3531079" cy="1671210"/>
          </a:xfrm>
          <a:prstGeom prst="rect">
            <a:avLst/>
          </a:prstGeom>
        </p:spPr>
      </p:pic>
      <p:sp>
        <p:nvSpPr>
          <p:cNvPr id="82" name="Text Placeholder 11">
            <a:extLst>
              <a:ext uri="{FF2B5EF4-FFF2-40B4-BE49-F238E27FC236}">
                <a16:creationId xmlns:a16="http://schemas.microsoft.com/office/drawing/2014/main" id="{E686BB53-CC7E-1F96-7824-760E0F18889F}"/>
              </a:ext>
            </a:extLst>
          </p:cNvPr>
          <p:cNvSpPr txBox="1">
            <a:spLocks/>
          </p:cNvSpPr>
          <p:nvPr/>
        </p:nvSpPr>
        <p:spPr>
          <a:xfrm>
            <a:off x="579276" y="507221"/>
            <a:ext cx="6928403"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3600" b="1">
                <a:solidFill>
                  <a:schemeClr val="bg1"/>
                </a:solidFill>
                <a:cs typeface="Times New Roman" panose="02020603050405020304" pitchFamily="18" charset="0"/>
              </a:rPr>
              <a:t>Gemeinsames Glossar</a:t>
            </a:r>
          </a:p>
        </p:txBody>
      </p:sp>
      <p:sp>
        <p:nvSpPr>
          <p:cNvPr id="83" name="TextBox 82">
            <a:extLst>
              <a:ext uri="{FF2B5EF4-FFF2-40B4-BE49-F238E27FC236}">
                <a16:creationId xmlns:a16="http://schemas.microsoft.com/office/drawing/2014/main" id="{905C3AE5-7030-4A73-3C62-BFDCFEF53C39}"/>
              </a:ext>
            </a:extLst>
          </p:cNvPr>
          <p:cNvSpPr txBox="1"/>
          <p:nvPr/>
        </p:nvSpPr>
        <p:spPr>
          <a:xfrm>
            <a:off x="540000" y="2122367"/>
            <a:ext cx="1476000" cy="246221"/>
          </a:xfrm>
          <a:prstGeom prst="rect">
            <a:avLst/>
          </a:prstGeom>
          <a:noFill/>
        </p:spPr>
        <p:txBody>
          <a:bodyPr wrap="square" lIns="0" tIns="0" rIns="0" bIns="0" anchor="ctr">
            <a:spAutoFit/>
          </a:bodyPr>
          <a:lstStyle/>
          <a:p>
            <a:pPr algn="l"/>
            <a:r>
              <a:rPr lang="de-DE" sz="1600" b="1" i="0">
                <a:solidFill>
                  <a:srgbClr val="FFFFFF"/>
                </a:solidFill>
                <a:latin typeface="Calibri" panose="020F0502020204030204" pitchFamily="34" charset="0"/>
                <a:cs typeface="Calibri" panose="020F0502020204030204" pitchFamily="34" charset="0"/>
              </a:rPr>
              <a:t>Begriff</a:t>
            </a:r>
          </a:p>
        </p:txBody>
      </p:sp>
      <p:sp>
        <p:nvSpPr>
          <p:cNvPr id="84" name="TextBox 83">
            <a:extLst>
              <a:ext uri="{FF2B5EF4-FFF2-40B4-BE49-F238E27FC236}">
                <a16:creationId xmlns:a16="http://schemas.microsoft.com/office/drawing/2014/main" id="{F522218D-71C8-CF58-91CE-B7E0DF67D88F}"/>
              </a:ext>
            </a:extLst>
          </p:cNvPr>
          <p:cNvSpPr txBox="1"/>
          <p:nvPr/>
        </p:nvSpPr>
        <p:spPr>
          <a:xfrm>
            <a:off x="2232000" y="2122367"/>
            <a:ext cx="6984000" cy="246221"/>
          </a:xfrm>
          <a:prstGeom prst="rect">
            <a:avLst/>
          </a:prstGeom>
          <a:noFill/>
        </p:spPr>
        <p:txBody>
          <a:bodyPr wrap="square" lIns="0" tIns="0" rIns="0" bIns="0" anchor="ctr">
            <a:spAutoFit/>
          </a:bodyPr>
          <a:lstStyle/>
          <a:p>
            <a:pPr algn="l"/>
            <a:r>
              <a:rPr lang="de-DE" sz="1600" b="1" i="0">
                <a:solidFill>
                  <a:srgbClr val="FFFFFF"/>
                </a:solidFill>
                <a:latin typeface="Calibri" panose="020F0502020204030204" pitchFamily="34" charset="0"/>
                <a:cs typeface="Calibri" panose="020F0502020204030204" pitchFamily="34" charset="0"/>
              </a:rPr>
              <a:t>Verbindliche Definition</a:t>
            </a:r>
          </a:p>
        </p:txBody>
      </p:sp>
      <p:sp>
        <p:nvSpPr>
          <p:cNvPr id="85" name="TextBox 84">
            <a:extLst>
              <a:ext uri="{FF2B5EF4-FFF2-40B4-BE49-F238E27FC236}">
                <a16:creationId xmlns:a16="http://schemas.microsoft.com/office/drawing/2014/main" id="{1EC027A6-AFAE-956D-9389-B528CF1E4025}"/>
              </a:ext>
            </a:extLst>
          </p:cNvPr>
          <p:cNvSpPr txBox="1"/>
          <p:nvPr/>
        </p:nvSpPr>
        <p:spPr>
          <a:xfrm>
            <a:off x="9774900" y="2122367"/>
            <a:ext cx="2016000" cy="246221"/>
          </a:xfrm>
          <a:prstGeom prst="rect">
            <a:avLst/>
          </a:prstGeom>
          <a:noFill/>
        </p:spPr>
        <p:txBody>
          <a:bodyPr wrap="square" lIns="0" tIns="0" rIns="0" bIns="0" anchor="ctr">
            <a:spAutoFit/>
          </a:bodyPr>
          <a:lstStyle/>
          <a:p>
            <a:pPr algn="l"/>
            <a:r>
              <a:rPr lang="de-DE" sz="1600" b="1" i="0">
                <a:solidFill>
                  <a:srgbClr val="FFFFFF"/>
                </a:solidFill>
                <a:latin typeface="Calibri" panose="020F0502020204030204" pitchFamily="34" charset="0"/>
                <a:cs typeface="Calibri" panose="020F0502020204030204" pitchFamily="34" charset="0"/>
              </a:rPr>
              <a:t>Ausführlich 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303E4-AA5A-43EC-1893-EB045DA7CAE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46A0546-7E32-1A0D-1EED-24B528423571}"/>
              </a:ext>
            </a:extLst>
          </p:cNvPr>
          <p:cNvSpPr>
            <a:spLocks noGrp="1"/>
          </p:cNvSpPr>
          <p:nvPr>
            <p:ph type="body" sz="quarter" idx="16"/>
          </p:nvPr>
        </p:nvSpPr>
        <p:spPr>
          <a:xfrm>
            <a:off x="4223369" y="1073150"/>
            <a:ext cx="7465048" cy="4711700"/>
          </a:xfrm>
        </p:spPr>
        <p:txBody>
          <a:bodyPr>
            <a:normAutofit/>
          </a:bodyPr>
          <a:lstStyle/>
          <a:p>
            <a:pPr fontAlgn="t">
              <a:lnSpc>
                <a:spcPts val="4960"/>
              </a:lnSpc>
              <a:spcBef>
                <a:spcPts val="0"/>
              </a:spcBef>
            </a:pPr>
            <a:r>
              <a:rPr lang="de-DE" b="1"/>
              <a:t>Daten-Grundlagen und KPIs in der Hospitality</a:t>
            </a:r>
          </a:p>
          <a:p>
            <a:endParaRPr lang="en-US" sz="2200" dirty="0">
              <a:cs typeface="Times New Roman" panose="02020603050405020304" pitchFamily="18" charset="0"/>
            </a:endParaRPr>
          </a:p>
          <a:p>
            <a:endParaRPr lang="en-US" sz="2200" dirty="0">
              <a:cs typeface="Times New Roman" panose="02020603050405020304" pitchFamily="18" charset="0"/>
            </a:endParaRPr>
          </a:p>
          <a:p>
            <a:r>
              <a:rPr lang="de-DE" sz="2400"/>
              <a:t>Grundlagen und Kernkonzepte von Daten in der europäischen Hospitality. Sie lernen die wichtigsten Arten betrieblicher Daten und Leistungskennzahlen kennen, die klügere, nachhaltigere Entscheidungen in Hotels, Restaurants und Cafés unterstützen.</a:t>
            </a:r>
          </a:p>
          <a:p>
            <a:endParaRPr lang="en-IE" sz="2400" dirty="0"/>
          </a:p>
          <a:p>
            <a:endParaRPr lang="en-GB" sz="2200" dirty="0">
              <a:cs typeface="Times New Roman" panose="02020603050405020304" pitchFamily="18" charset="0"/>
            </a:endParaRPr>
          </a:p>
        </p:txBody>
      </p:sp>
      <p:sp>
        <p:nvSpPr>
          <p:cNvPr id="6" name="Text Placeholder 4">
            <a:extLst>
              <a:ext uri="{FF2B5EF4-FFF2-40B4-BE49-F238E27FC236}">
                <a16:creationId xmlns:a16="http://schemas.microsoft.com/office/drawing/2014/main" id="{1A62B4DE-A136-5132-B867-A8B08E136F52}"/>
              </a:ext>
            </a:extLst>
          </p:cNvPr>
          <p:cNvSpPr>
            <a:spLocks noGrp="1"/>
          </p:cNvSpPr>
          <p:nvPr>
            <p:ph type="body" sz="quarter" idx="17"/>
          </p:nvPr>
        </p:nvSpPr>
        <p:spPr>
          <a:xfrm>
            <a:off x="1866660" y="1672487"/>
            <a:ext cx="2066906" cy="582221"/>
          </a:xfrm>
        </p:spPr>
        <p:txBody>
          <a:bodyPr/>
          <a:lstStyle/>
          <a:p>
            <a:r>
              <a:rPr lang="en-US" sz="12000" b="1" dirty="0">
                <a:cs typeface="Times New Roman" panose="02020603050405020304" pitchFamily="18" charset="0"/>
              </a:rPr>
              <a:t>01</a:t>
            </a:r>
          </a:p>
        </p:txBody>
      </p:sp>
    </p:spTree>
    <p:extLst>
      <p:ext uri="{BB962C8B-B14F-4D97-AF65-F5344CB8AC3E}">
        <p14:creationId xmlns:p14="http://schemas.microsoft.com/office/powerpoint/2010/main" val="19738587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94F663-635F-FAD9-E9F8-2BAF906953B9}"/>
            </a:ext>
          </a:extLst>
        </p:cNvPr>
        <p:cNvGrpSpPr/>
        <p:nvPr/>
      </p:nvGrpSpPr>
      <p:grpSpPr>
        <a:xfrm>
          <a:off x="0" y="0"/>
          <a:ext cx="0" cy="0"/>
          <a:chOff x="0" y="0"/>
          <a:chExt cx="0" cy="0"/>
        </a:xfrm>
      </p:grpSpPr>
      <p:pic>
        <p:nvPicPr>
          <p:cNvPr id="11" name="Graphic 10">
            <a:extLst>
              <a:ext uri="{FF2B5EF4-FFF2-40B4-BE49-F238E27FC236}">
                <a16:creationId xmlns:a16="http://schemas.microsoft.com/office/drawing/2014/main" id="{2B8ECF69-21DA-766D-4244-B52325F0F333}"/>
              </a:ext>
            </a:extLst>
          </p:cNvPr>
          <p:cNvPicPr>
            <a:picLocks noChangeAspect="1"/>
          </p:cNvPicPr>
          <p:nvPr/>
        </p:nvPicPr>
        <p:blipFill>
          <a:blip>
            <a:extLst>
              <a:ext uri="{96DAC541-7B7A-43D3-8B79-37D633B846F1}">
                <asvg:svgBlip xmlns:asvg="http://schemas.microsoft.com/office/drawing/2016/SVG/main" r:embed="rId3"/>
              </a:ext>
            </a:extLst>
          </a:blip>
          <a:srcRect l="32264" t="48938" r="39869" b="41747"/>
          <a:stretch>
            <a:fillRect/>
          </a:stretch>
        </p:blipFill>
        <p:spPr>
          <a:xfrm>
            <a:off x="5437432" y="0"/>
            <a:ext cx="6754568" cy="3196842"/>
          </a:xfrm>
          <a:prstGeom prst="rect">
            <a:avLst/>
          </a:prstGeom>
        </p:spPr>
      </p:pic>
      <p:sp>
        <p:nvSpPr>
          <p:cNvPr id="2" name="Text Placeholder 11">
            <a:extLst>
              <a:ext uri="{FF2B5EF4-FFF2-40B4-BE49-F238E27FC236}">
                <a16:creationId xmlns:a16="http://schemas.microsoft.com/office/drawing/2014/main" id="{B4352F07-3373-AB51-4031-504047B3F11B}"/>
              </a:ext>
            </a:extLst>
          </p:cNvPr>
          <p:cNvSpPr txBox="1">
            <a:spLocks/>
          </p:cNvSpPr>
          <p:nvPr/>
        </p:nvSpPr>
        <p:spPr>
          <a:xfrm>
            <a:off x="623260" y="421381"/>
            <a:ext cx="498454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Datengrundlagen &amp; KPIs in der Hospitality</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9E8A0E17-3B32-9DD2-585D-CDF19B8916E5}"/>
              </a:ext>
            </a:extLst>
          </p:cNvPr>
          <p:cNvCxnSpPr>
            <a:cxnSpLocks/>
          </p:cNvCxnSpPr>
          <p:nvPr/>
        </p:nvCxnSpPr>
        <p:spPr>
          <a:xfrm>
            <a:off x="0" y="1536819"/>
            <a:ext cx="5683827"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936A8B41-8B79-E4EA-358E-C343D2B85022}"/>
              </a:ext>
            </a:extLst>
          </p:cNvPr>
          <p:cNvSpPr/>
          <p:nvPr/>
        </p:nvSpPr>
        <p:spPr>
          <a:xfrm flipH="1">
            <a:off x="586940" y="1838697"/>
            <a:ext cx="5683826" cy="4201150"/>
          </a:xfrm>
          <a:prstGeom prst="rect">
            <a:avLst/>
          </a:prstGeom>
        </p:spPr>
        <p:txBody>
          <a:bodyPr wrap="square">
            <a:spAutoFit/>
          </a:bodyPr>
          <a:lstStyle/>
          <a:p>
            <a:r>
              <a:rPr lang="de-DE" sz="2000">
                <a:solidFill>
                  <a:srgbClr val="262626"/>
                </a:solidFill>
              </a:rPr>
              <a:t>Welche Zahlen zählen in Ihrem Betrieb wirklich – und woher kommen sie?</a:t>
            </a:r>
            <a:br>
              <a:rPr lang="en-US" sz="2000" dirty="0">
                <a:solidFill>
                  <a:srgbClr val="262626"/>
                </a:solidFill>
              </a:rPr>
            </a:br>
            <a:br>
              <a:rPr lang="en-US" dirty="0">
                <a:solidFill>
                  <a:srgbClr val="262626"/>
                </a:solidFill>
              </a:rPr>
            </a:br>
            <a:r>
              <a:rPr lang="de-DE" sz="1900">
                <a:solidFill>
                  <a:srgbClr val="262626"/>
                </a:solidFill>
              </a:rPr>
              <a:t>Die eigenen Daten zu verstehen ist der erste Schritt zu klügeren, nachhaltigeren Entscheidungen. </a:t>
            </a:r>
            <a:br>
              <a:rPr lang="en-US" sz="1900" dirty="0">
                <a:solidFill>
                  <a:srgbClr val="262626"/>
                </a:solidFill>
              </a:rPr>
            </a:br>
            <a:endParaRPr lang="en-US" sz="1900" dirty="0">
              <a:solidFill>
                <a:srgbClr val="262626"/>
              </a:solidFill>
            </a:endParaRPr>
          </a:p>
          <a:p>
            <a:pPr marL="285750" indent="-285750">
              <a:buClr>
                <a:srgbClr val="62A844"/>
              </a:buClr>
              <a:buFont typeface="Arial" panose="020B0604020202020204" pitchFamily="34" charset="0"/>
              <a:buChar char="•"/>
            </a:pPr>
            <a:r>
              <a:rPr lang="de-DE" sz="1900" b="1">
                <a:solidFill>
                  <a:srgbClr val="262626"/>
                </a:solidFill>
              </a:rPr>
              <a:t>Was sind Hospitality-Daten?</a:t>
            </a:r>
            <a:r>
              <a:rPr lang="de-DE" sz="1900">
                <a:solidFill>
                  <a:srgbClr val="262626"/>
                </a:solidFill>
              </a:rPr>
              <a:t> – PMS, Kasse (POS), Dienstpläne, Abfallprotokolle </a:t>
            </a:r>
          </a:p>
          <a:p>
            <a:pPr marL="285750" indent="-285750">
              <a:buClr>
                <a:srgbClr val="62A844"/>
              </a:buClr>
              <a:buFont typeface="Arial" panose="020B0604020202020204" pitchFamily="34" charset="0"/>
              <a:buChar char="•"/>
            </a:pPr>
            <a:r>
              <a:rPr lang="de-DE" sz="1900" b="1">
                <a:solidFill>
                  <a:srgbClr val="262626"/>
                </a:solidFill>
              </a:rPr>
              <a:t>Zentrale KPIs</a:t>
            </a:r>
            <a:r>
              <a:rPr lang="de-DE" sz="1900">
                <a:solidFill>
                  <a:srgbClr val="262626"/>
                </a:solidFill>
              </a:rPr>
              <a:t> – Auslastung, ADR, RevPAR, Durchschnittsumsatz, Abfall pro Gedeck </a:t>
            </a:r>
          </a:p>
          <a:p>
            <a:pPr marL="285750" indent="-285750">
              <a:buClr>
                <a:srgbClr val="62A844"/>
              </a:buClr>
              <a:buFont typeface="Arial" panose="020B0604020202020204" pitchFamily="34" charset="0"/>
              <a:buChar char="•"/>
            </a:pPr>
            <a:r>
              <a:rPr lang="de-DE" sz="1900" b="1">
                <a:solidFill>
                  <a:srgbClr val="262626"/>
                </a:solidFill>
              </a:rPr>
              <a:t>Datenqualität</a:t>
            </a:r>
            <a:r>
              <a:rPr lang="de-DE" sz="1900">
                <a:solidFill>
                  <a:srgbClr val="262626"/>
                </a:solidFill>
              </a:rPr>
              <a:t> – Warum „Garbage in, garbage out“ zählt</a:t>
            </a:r>
          </a:p>
          <a:p>
            <a:pPr marL="285750" indent="-285750">
              <a:buClr>
                <a:srgbClr val="62A844"/>
              </a:buClr>
              <a:buFont typeface="Arial" panose="020B0604020202020204" pitchFamily="34" charset="0"/>
              <a:buChar char="•"/>
            </a:pPr>
            <a:r>
              <a:rPr lang="de-DE" sz="1900" b="1">
                <a:solidFill>
                  <a:srgbClr val="262626"/>
                </a:solidFill>
              </a:rPr>
              <a:t>Fehler erkennen</a:t>
            </a:r>
            <a:r>
              <a:rPr lang="de-DE" sz="1900">
                <a:solidFill>
                  <a:srgbClr val="262626"/>
                </a:solidFill>
              </a:rPr>
              <a:t> – Fehlende Werte, Duplikate, unmögliche Zahlen</a:t>
            </a:r>
          </a:p>
        </p:txBody>
      </p:sp>
      <p:pic>
        <p:nvPicPr>
          <p:cNvPr id="15" name="Picture 14">
            <a:extLst>
              <a:ext uri="{FF2B5EF4-FFF2-40B4-BE49-F238E27FC236}">
                <a16:creationId xmlns:a16="http://schemas.microsoft.com/office/drawing/2014/main" id="{CEB25D17-6071-18AE-59A4-16E3B9881FB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761" t="12298" r="29196" b="16922"/>
          <a:stretch>
            <a:fillRect/>
          </a:stretch>
        </p:blipFill>
        <p:spPr>
          <a:xfrm>
            <a:off x="5834250" y="1096245"/>
            <a:ext cx="6347083" cy="4885527"/>
          </a:xfrm>
          <a:prstGeom prst="rect">
            <a:avLst/>
          </a:prstGeom>
        </p:spPr>
      </p:pic>
      <p:pic>
        <p:nvPicPr>
          <p:cNvPr id="5" name="Picture Placeholder 5">
            <a:extLst>
              <a:ext uri="{FF2B5EF4-FFF2-40B4-BE49-F238E27FC236}">
                <a16:creationId xmlns:a16="http://schemas.microsoft.com/office/drawing/2014/main" id="{DAD36926-F33B-046C-9EBF-67473DBC38D2}"/>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t="24264" b="24264"/>
          <a:stretch>
            <a:fillRect/>
          </a:stretch>
        </p:blipFill>
        <p:spPr>
          <a:xfrm>
            <a:off x="7327899" y="1447800"/>
            <a:ext cx="4853433" cy="3835400"/>
          </a:xfrm>
          <a:prstGeom prst="rect">
            <a:avLst/>
          </a:prstGeom>
        </p:spPr>
      </p:pic>
    </p:spTree>
    <p:extLst>
      <p:ext uri="{BB962C8B-B14F-4D97-AF65-F5344CB8AC3E}">
        <p14:creationId xmlns:p14="http://schemas.microsoft.com/office/powerpoint/2010/main" val="17401912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3A7B9C-3666-93E7-ACB8-CFD71E92A76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93159" y="1953546"/>
            <a:ext cx="6321649" cy="4211098"/>
          </a:xfrm>
          <a:prstGeom prst="rect">
            <a:avLst/>
          </a:prstGeom>
        </p:spPr>
      </p:pic>
      <p:sp>
        <p:nvSpPr>
          <p:cNvPr id="4" name="Text Placeholder 11">
            <a:extLst>
              <a:ext uri="{FF2B5EF4-FFF2-40B4-BE49-F238E27FC236}">
                <a16:creationId xmlns:a16="http://schemas.microsoft.com/office/drawing/2014/main" id="{E834EF2E-3722-0AF3-7766-2287A5580059}"/>
              </a:ext>
            </a:extLst>
          </p:cNvPr>
          <p:cNvSpPr txBox="1">
            <a:spLocks/>
          </p:cNvSpPr>
          <p:nvPr/>
        </p:nvSpPr>
        <p:spPr>
          <a:xfrm>
            <a:off x="429115" y="354068"/>
            <a:ext cx="745324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Was sind Hospitality-Daten?</a:t>
            </a:r>
          </a:p>
        </p:txBody>
      </p:sp>
      <p:cxnSp>
        <p:nvCxnSpPr>
          <p:cNvPr id="6" name="Straight Connector 5">
            <a:extLst>
              <a:ext uri="{FF2B5EF4-FFF2-40B4-BE49-F238E27FC236}">
                <a16:creationId xmlns:a16="http://schemas.microsoft.com/office/drawing/2014/main" id="{A9080C0E-F54C-35C4-5ECA-49A6D882BC45}"/>
              </a:ext>
            </a:extLst>
          </p:cNvPr>
          <p:cNvCxnSpPr>
            <a:cxnSpLocks/>
          </p:cNvCxnSpPr>
          <p:nvPr/>
        </p:nvCxnSpPr>
        <p:spPr>
          <a:xfrm>
            <a:off x="0" y="1069820"/>
            <a:ext cx="7396223"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7" name="Rectangle 30">
            <a:extLst>
              <a:ext uri="{FF2B5EF4-FFF2-40B4-BE49-F238E27FC236}">
                <a16:creationId xmlns:a16="http://schemas.microsoft.com/office/drawing/2014/main" id="{E4135426-9180-9E05-B78B-781CB2A16BEE}"/>
              </a:ext>
            </a:extLst>
          </p:cNvPr>
          <p:cNvSpPr/>
          <p:nvPr/>
        </p:nvSpPr>
        <p:spPr>
          <a:xfrm flipH="1">
            <a:off x="586945" y="1322367"/>
            <a:ext cx="5246696" cy="4430059"/>
          </a:xfrm>
          <a:prstGeom prst="rect">
            <a:avLst/>
          </a:prstGeom>
        </p:spPr>
        <p:txBody>
          <a:bodyPr wrap="square">
            <a:spAutoFit/>
          </a:bodyPr>
          <a:lstStyle/>
          <a:p>
            <a:pPr algn="just">
              <a:lnSpc>
                <a:spcPts val="1960"/>
              </a:lnSpc>
            </a:pPr>
            <a:r>
              <a:rPr lang="de-DE" sz="2000">
                <a:solidFill>
                  <a:srgbClr val="262626"/>
                </a:solidFill>
              </a:rPr>
              <a:t>Hospitality-Daten sind Informationen, die Sie </a:t>
            </a:r>
            <a:r>
              <a:rPr lang="de-DE" sz="2000" b="1">
                <a:solidFill>
                  <a:srgbClr val="262626"/>
                </a:solidFill>
              </a:rPr>
              <a:t>zählen, messen oder sortieren</a:t>
            </a:r>
            <a:r>
              <a:rPr lang="de-DE" sz="2000">
                <a:solidFill>
                  <a:srgbClr val="262626"/>
                </a:solidFill>
              </a:rPr>
              <a:t> können – im Hotel, Restaurant oder Café. Sie begegnen Ihnen täglich in Tabellen, Berichten und digitalen Systemen (Freedman, 2025).</a:t>
            </a:r>
          </a:p>
          <a:p>
            <a:pPr>
              <a:lnSpc>
                <a:spcPts val="1760"/>
              </a:lnSpc>
            </a:pPr>
            <a:endParaRPr lang="en-US" b="1" dirty="0">
              <a:solidFill>
                <a:srgbClr val="262626"/>
              </a:solidFill>
            </a:endParaRPr>
          </a:p>
          <a:p>
            <a:pPr>
              <a:lnSpc>
                <a:spcPts val="1760"/>
              </a:lnSpc>
            </a:pPr>
            <a:endParaRPr lang="en-US" b="1" dirty="0">
              <a:solidFill>
                <a:srgbClr val="262626"/>
              </a:solidFill>
            </a:endParaRPr>
          </a:p>
          <a:p>
            <a:pPr>
              <a:lnSpc>
                <a:spcPts val="1760"/>
              </a:lnSpc>
            </a:pPr>
            <a:r>
              <a:rPr lang="de-DE" b="1">
                <a:solidFill>
                  <a:srgbClr val="0289AE"/>
                </a:solidFill>
              </a:rPr>
              <a:t>BEISPIELE AUS DEM ALLTAG</a:t>
            </a:r>
          </a:p>
          <a:p>
            <a:endParaRPr lang="en-US" sz="500" b="1" dirty="0">
              <a:solidFill>
                <a:srgbClr val="262626"/>
              </a:solidFill>
            </a:endParaRPr>
          </a:p>
          <a:p>
            <a:pPr marL="285750" indent="-285750">
              <a:lnSpc>
                <a:spcPts val="1760"/>
              </a:lnSpc>
              <a:buClr>
                <a:srgbClr val="62A844"/>
              </a:buClr>
              <a:buFont typeface="Arial" panose="020B0604020202020204" pitchFamily="34" charset="0"/>
              <a:buChar char="•"/>
            </a:pPr>
            <a:r>
              <a:rPr lang="de-DE" b="1">
                <a:solidFill>
                  <a:srgbClr val="262626"/>
                </a:solidFill>
              </a:rPr>
              <a:t>An- &amp; Abreisen</a:t>
            </a:r>
            <a:r>
              <a:rPr lang="de-DE">
                <a:solidFill>
                  <a:srgbClr val="262626"/>
                </a:solidFill>
              </a:rPr>
              <a:t> – Wer kommt und geht</a:t>
            </a:r>
          </a:p>
          <a:p>
            <a:pPr marL="285750" indent="-285750">
              <a:lnSpc>
                <a:spcPts val="1760"/>
              </a:lnSpc>
              <a:buClr>
                <a:srgbClr val="62A844"/>
              </a:buClr>
              <a:buFont typeface="Arial" panose="020B0604020202020204" pitchFamily="34" charset="0"/>
              <a:buChar char="•"/>
            </a:pPr>
            <a:r>
              <a:rPr lang="de-DE" b="1">
                <a:solidFill>
                  <a:srgbClr val="262626"/>
                </a:solidFill>
              </a:rPr>
              <a:t>Gebuchte Zimmer oder Tische</a:t>
            </a:r>
            <a:r>
              <a:rPr lang="de-DE">
                <a:solidFill>
                  <a:srgbClr val="262626"/>
                </a:solidFill>
              </a:rPr>
              <a:t> – Wie voll sind Sie?</a:t>
            </a:r>
          </a:p>
          <a:p>
            <a:pPr marL="285750" indent="-285750">
              <a:lnSpc>
                <a:spcPts val="1760"/>
              </a:lnSpc>
              <a:buClr>
                <a:srgbClr val="62A844"/>
              </a:buClr>
              <a:buFont typeface="Arial" panose="020B0604020202020204" pitchFamily="34" charset="0"/>
              <a:buChar char="•"/>
            </a:pPr>
            <a:r>
              <a:rPr lang="de-DE" b="1">
                <a:solidFill>
                  <a:srgbClr val="262626"/>
                </a:solidFill>
              </a:rPr>
              <a:t>Ausgegebene Gedecke</a:t>
            </a:r>
            <a:r>
              <a:rPr lang="de-DE">
                <a:solidFill>
                  <a:srgbClr val="262626"/>
                </a:solidFill>
              </a:rPr>
              <a:t> – Wie viele Gäste haben Sie bewirtet?</a:t>
            </a:r>
          </a:p>
          <a:p>
            <a:pPr marL="285750" indent="-285750">
              <a:lnSpc>
                <a:spcPts val="1760"/>
              </a:lnSpc>
              <a:buClr>
                <a:srgbClr val="62A844"/>
              </a:buClr>
              <a:buFont typeface="Arial" panose="020B0604020202020204" pitchFamily="34" charset="0"/>
              <a:buChar char="•"/>
            </a:pPr>
            <a:r>
              <a:rPr lang="de-DE" b="1">
                <a:solidFill>
                  <a:srgbClr val="262626"/>
                </a:solidFill>
              </a:rPr>
              <a:t>Tagesumsatz ($)</a:t>
            </a:r>
            <a:r>
              <a:rPr lang="de-DE">
                <a:solidFill>
                  <a:srgbClr val="262626"/>
                </a:solidFill>
              </a:rPr>
              <a:t> – Was kam durch die Kasse?</a:t>
            </a:r>
          </a:p>
          <a:p>
            <a:pPr marL="285750" indent="-285750">
              <a:lnSpc>
                <a:spcPts val="1760"/>
              </a:lnSpc>
              <a:buClr>
                <a:srgbClr val="62A844"/>
              </a:buClr>
              <a:buFont typeface="Arial" panose="020B0604020202020204" pitchFamily="34" charset="0"/>
              <a:buChar char="•"/>
            </a:pPr>
            <a:r>
              <a:rPr lang="de-DE" b="1">
                <a:solidFill>
                  <a:srgbClr val="262626"/>
                </a:solidFill>
              </a:rPr>
              <a:t>Dienstpläne &amp; Arbeitsstunden</a:t>
            </a:r>
            <a:r>
              <a:rPr lang="de-DE">
                <a:solidFill>
                  <a:srgbClr val="262626"/>
                </a:solidFill>
              </a:rPr>
              <a:t> – Wer hat wann gearbeitet</a:t>
            </a:r>
          </a:p>
          <a:p>
            <a:pPr>
              <a:lnSpc>
                <a:spcPts val="1760"/>
              </a:lnSpc>
            </a:pPr>
            <a:endParaRPr lang="en-US" i="1" dirty="0">
              <a:solidFill>
                <a:srgbClr val="262626"/>
              </a:solidFill>
            </a:endParaRPr>
          </a:p>
          <a:p>
            <a:pPr>
              <a:lnSpc>
                <a:spcPts val="1760"/>
              </a:lnSpc>
            </a:pPr>
            <a:endParaRPr lang="en-US" i="1" dirty="0">
              <a:solidFill>
                <a:srgbClr val="262626"/>
              </a:solidFill>
            </a:endParaRPr>
          </a:p>
          <a:p>
            <a:pPr>
              <a:lnSpc>
                <a:spcPts val="1760"/>
              </a:lnSpc>
            </a:pPr>
            <a:endParaRPr lang="en-US" i="1" dirty="0">
              <a:solidFill>
                <a:srgbClr val="262626"/>
              </a:solidFill>
            </a:endParaRPr>
          </a:p>
          <a:p>
            <a:pPr>
              <a:lnSpc>
                <a:spcPts val="1760"/>
              </a:lnSpc>
            </a:pPr>
            <a:r>
              <a:rPr lang="de-DE" i="1">
                <a:solidFill>
                  <a:srgbClr val="262626"/>
                </a:solidFill>
              </a:rPr>
              <a:t>Wer diese vertrauten Zahlen als </a:t>
            </a:r>
            <a:r>
              <a:rPr lang="de-DE" b="1" i="1">
                <a:solidFill>
                  <a:srgbClr val="262626"/>
                </a:solidFill>
              </a:rPr>
              <a:t>Daten</a:t>
            </a:r>
            <a:r>
              <a:rPr lang="de-DE" i="1">
                <a:solidFill>
                  <a:srgbClr val="262626"/>
                </a:solidFill>
              </a:rPr>
              <a:t> behandelt, analysiert leichter und entscheidet nachhaltiger.</a:t>
            </a:r>
            <a:endParaRPr lang="en-US" b="1" dirty="0">
              <a:solidFill>
                <a:srgbClr val="262626"/>
              </a:solidFill>
            </a:endParaRPr>
          </a:p>
        </p:txBody>
      </p:sp>
      <p:sp>
        <p:nvSpPr>
          <p:cNvPr id="8" name="Rounded Rectangle 7">
            <a:extLst>
              <a:ext uri="{FF2B5EF4-FFF2-40B4-BE49-F238E27FC236}">
                <a16:creationId xmlns:a16="http://schemas.microsoft.com/office/drawing/2014/main" id="{69BA0418-D871-4C93-8003-7C63B1F43970}"/>
              </a:ext>
            </a:extLst>
          </p:cNvPr>
          <p:cNvSpPr/>
          <p:nvPr/>
        </p:nvSpPr>
        <p:spPr>
          <a:xfrm>
            <a:off x="6096000" y="5993644"/>
            <a:ext cx="4964056"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2CDD5C34-9254-2205-BD69-267501FB8BB5}"/>
              </a:ext>
            </a:extLst>
          </p:cNvPr>
          <p:cNvSpPr txBox="1"/>
          <p:nvPr/>
        </p:nvSpPr>
        <p:spPr>
          <a:xfrm>
            <a:off x="6222000" y="6056922"/>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10" name="TextBox 9">
            <a:extLst>
              <a:ext uri="{FF2B5EF4-FFF2-40B4-BE49-F238E27FC236}">
                <a16:creationId xmlns:a16="http://schemas.microsoft.com/office/drawing/2014/main" id="{3333757F-9E1D-2DB3-68E7-FDB60E960059}"/>
              </a:ext>
            </a:extLst>
          </p:cNvPr>
          <p:cNvSpPr txBox="1"/>
          <p:nvPr/>
        </p:nvSpPr>
        <p:spPr>
          <a:xfrm>
            <a:off x="6978001" y="6056922"/>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C1 M</a:t>
            </a:r>
            <a:r>
              <a:rPr lang="en-IE" sz="1400" b="1" dirty="0">
                <a:solidFill>
                  <a:srgbClr val="262626"/>
                </a:solidFill>
                <a:latin typeface="Calibri" panose="020F0502020204030204" pitchFamily="34" charset="0"/>
                <a:cs typeface="Calibri" panose="020F0502020204030204" pitchFamily="34" charset="0"/>
              </a:rPr>
              <a:t>1</a:t>
            </a:r>
            <a:endParaRPr sz="1400" b="1" i="0" dirty="0">
              <a:solidFill>
                <a:srgbClr val="262626"/>
              </a:solidFill>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D8FF2A4A-A036-8DA4-B86F-2AD4C6DC7727}"/>
              </a:ext>
            </a:extLst>
          </p:cNvPr>
          <p:cNvSpPr txBox="1"/>
          <p:nvPr/>
        </p:nvSpPr>
        <p:spPr>
          <a:xfrm>
            <a:off x="7572000" y="6056922"/>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Nachhaltigkeit im täglichen Hospitality-Betrieb</a:t>
            </a:r>
          </a:p>
        </p:txBody>
      </p:sp>
      <p:sp>
        <p:nvSpPr>
          <p:cNvPr id="18" name="TextBox 17">
            <a:extLst>
              <a:ext uri="{FF2B5EF4-FFF2-40B4-BE49-F238E27FC236}">
                <a16:creationId xmlns:a16="http://schemas.microsoft.com/office/drawing/2014/main" id="{0BDDA0C8-F122-5299-7F80-94F5E2DD03FE}"/>
              </a:ext>
            </a:extLst>
          </p:cNvPr>
          <p:cNvSpPr txBox="1"/>
          <p:nvPr/>
        </p:nvSpPr>
        <p:spPr>
          <a:xfrm flipH="1">
            <a:off x="586945" y="5961978"/>
            <a:ext cx="2007016" cy="369332"/>
          </a:xfrm>
          <a:prstGeom prst="rect">
            <a:avLst/>
          </a:prstGeom>
          <a:noFill/>
        </p:spPr>
        <p:txBody>
          <a:bodyPr wrap="square" rtlCol="0">
            <a:spAutoFit/>
          </a:bodyPr>
          <a:lstStyle/>
          <a:p>
            <a:r>
              <a:rPr lang="de-DE" i="1">
                <a:solidFill>
                  <a:srgbClr val="0289AE"/>
                </a:solidFill>
                <a:hlinkClick r:id="rId4">
                  <a:extLst>
                    <a:ext uri="{A12FA001-AC4F-418D-AE19-62706E023703}">
                      <ahyp:hlinkClr xmlns:ahyp="http://schemas.microsoft.com/office/drawing/2018/hyperlinkcolor" val="tx"/>
                    </a:ext>
                  </a:extLst>
                </a:hlinkClick>
              </a:rPr>
              <a:t>Hospitality-Daten </a:t>
            </a:r>
            <a:endParaRPr lang="en-US" i="1" dirty="0">
              <a:solidFill>
                <a:srgbClr val="0289AE"/>
              </a:solidFill>
            </a:endParaRPr>
          </a:p>
        </p:txBody>
      </p:sp>
    </p:spTree>
    <p:extLst>
      <p:ext uri="{BB962C8B-B14F-4D97-AF65-F5344CB8AC3E}">
        <p14:creationId xmlns:p14="http://schemas.microsoft.com/office/powerpoint/2010/main" val="39335636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uppieren 30">
            <a:extLst>
              <a:ext uri="{FF2B5EF4-FFF2-40B4-BE49-F238E27FC236}">
                <a16:creationId xmlns:a16="http://schemas.microsoft.com/office/drawing/2014/main" id="{D87B7F54-97DB-0D8A-181A-68C6C68271A1}"/>
              </a:ext>
            </a:extLst>
          </p:cNvPr>
          <p:cNvGrpSpPr/>
          <p:nvPr/>
        </p:nvGrpSpPr>
        <p:grpSpPr>
          <a:xfrm>
            <a:off x="4799474" y="530935"/>
            <a:ext cx="6863435" cy="6049273"/>
            <a:chOff x="9515475" y="838200"/>
            <a:chExt cx="12553120" cy="12065000"/>
          </a:xfrm>
        </p:grpSpPr>
        <p:sp>
          <p:nvSpPr>
            <p:cNvPr id="45" name="Oval 10">
              <a:extLst>
                <a:ext uri="{FF2B5EF4-FFF2-40B4-BE49-F238E27FC236}">
                  <a16:creationId xmlns:a16="http://schemas.microsoft.com/office/drawing/2014/main" id="{743E8B26-6D75-5974-D366-ED77FB5B4F29}"/>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46" name="Straight Connector 33">
              <a:extLst>
                <a:ext uri="{FF2B5EF4-FFF2-40B4-BE49-F238E27FC236}">
                  <a16:creationId xmlns:a16="http://schemas.microsoft.com/office/drawing/2014/main" id="{D55CE49D-0A4D-4F28-B3AF-78B4616B5610}"/>
                </a:ext>
              </a:extLst>
            </p:cNvPr>
            <p:cNvCxnSpPr>
              <a:cxnSpLocks/>
            </p:cNvCxnSpPr>
            <p:nvPr/>
          </p:nvCxnSpPr>
          <p:spPr>
            <a:xfrm>
              <a:off x="13245571" y="5862588"/>
              <a:ext cx="8823024"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7" name="Oval 14">
              <a:extLst>
                <a:ext uri="{FF2B5EF4-FFF2-40B4-BE49-F238E27FC236}">
                  <a16:creationId xmlns:a16="http://schemas.microsoft.com/office/drawing/2014/main" id="{2D67C365-A5C0-00AF-9281-3BD718255D8E}"/>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8" name="Oval 3">
              <a:extLst>
                <a:ext uri="{FF2B5EF4-FFF2-40B4-BE49-F238E27FC236}">
                  <a16:creationId xmlns:a16="http://schemas.microsoft.com/office/drawing/2014/main" id="{0B66BDCE-D92D-01FF-9D21-9861BFB22422}"/>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49" name="Straight Connector 29">
              <a:extLst>
                <a:ext uri="{FF2B5EF4-FFF2-40B4-BE49-F238E27FC236}">
                  <a16:creationId xmlns:a16="http://schemas.microsoft.com/office/drawing/2014/main" id="{7B3C9227-3C61-67C6-2550-C45A30D206D1}"/>
                </a:ext>
              </a:extLst>
            </p:cNvPr>
            <p:cNvCxnSpPr>
              <a:cxnSpLocks/>
            </p:cNvCxnSpPr>
            <p:nvPr/>
          </p:nvCxnSpPr>
          <p:spPr>
            <a:xfrm>
              <a:off x="12768265" y="9996488"/>
              <a:ext cx="8823024" cy="0"/>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28">
              <a:extLst>
                <a:ext uri="{FF2B5EF4-FFF2-40B4-BE49-F238E27FC236}">
                  <a16:creationId xmlns:a16="http://schemas.microsoft.com/office/drawing/2014/main" id="{B7D3DEC9-6097-77E8-F8A7-5CB77C7112CD}"/>
                </a:ext>
              </a:extLst>
            </p:cNvPr>
            <p:cNvCxnSpPr>
              <a:cxnSpLocks/>
            </p:cNvCxnSpPr>
            <p:nvPr/>
          </p:nvCxnSpPr>
          <p:spPr>
            <a:xfrm>
              <a:off x="13079187" y="2376489"/>
              <a:ext cx="882302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sp>
          <p:nvSpPr>
            <p:cNvPr id="51" name="Freeform: Shape 8">
              <a:extLst>
                <a:ext uri="{FF2B5EF4-FFF2-40B4-BE49-F238E27FC236}">
                  <a16:creationId xmlns:a16="http://schemas.microsoft.com/office/drawing/2014/main" id="{C103775F-10A7-994F-8EA8-FCBD000F5696}"/>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52" name="Freeform: Shape 11">
              <a:extLst>
                <a:ext uri="{FF2B5EF4-FFF2-40B4-BE49-F238E27FC236}">
                  <a16:creationId xmlns:a16="http://schemas.microsoft.com/office/drawing/2014/main" id="{CC003E9F-E47E-D742-F5DE-C4D270161D47}"/>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53" name="Oval 9">
              <a:extLst>
                <a:ext uri="{FF2B5EF4-FFF2-40B4-BE49-F238E27FC236}">
                  <a16:creationId xmlns:a16="http://schemas.microsoft.com/office/drawing/2014/main" id="{AF53DBD2-9C07-EEAE-DAA1-AA0062C300AD}"/>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54" name="Freeform: Shape 15">
              <a:extLst>
                <a:ext uri="{FF2B5EF4-FFF2-40B4-BE49-F238E27FC236}">
                  <a16:creationId xmlns:a16="http://schemas.microsoft.com/office/drawing/2014/main" id="{DF863B38-096D-606C-8861-3641168E4ED9}"/>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55" name="Oval 16">
              <a:extLst>
                <a:ext uri="{FF2B5EF4-FFF2-40B4-BE49-F238E27FC236}">
                  <a16:creationId xmlns:a16="http://schemas.microsoft.com/office/drawing/2014/main" id="{8ACAD4C1-F43F-3E48-D7D1-433E628F5BB4}"/>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56" name="Oval 12">
              <a:extLst>
                <a:ext uri="{FF2B5EF4-FFF2-40B4-BE49-F238E27FC236}">
                  <a16:creationId xmlns:a16="http://schemas.microsoft.com/office/drawing/2014/main" id="{78C4AA03-B0D4-71A2-DA40-974A629B53DC}"/>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57" name="TextBox 19">
              <a:extLst>
                <a:ext uri="{FF2B5EF4-FFF2-40B4-BE49-F238E27FC236}">
                  <a16:creationId xmlns:a16="http://schemas.microsoft.com/office/drawing/2014/main" id="{2185A062-EC3E-7588-7FFF-5C7BA57F636F}"/>
                </a:ext>
              </a:extLst>
            </p:cNvPr>
            <p:cNvSpPr txBox="1"/>
            <p:nvPr/>
          </p:nvSpPr>
          <p:spPr bwMode="auto">
            <a:xfrm>
              <a:off x="10337801" y="2336901"/>
              <a:ext cx="2940050" cy="2701190"/>
            </a:xfrm>
            <a:prstGeom prst="rect">
              <a:avLst/>
            </a:prstGeom>
            <a:noFill/>
          </p:spPr>
          <p:txBody>
            <a:bodyPr wrap="square">
              <a:spAutoFit/>
            </a:bodyPr>
            <a:lstStyle/>
            <a:p>
              <a:pPr algn="ctr">
                <a:lnSpc>
                  <a:spcPct val="150000"/>
                </a:lnSpc>
                <a:defRPr/>
              </a:pPr>
              <a:r>
                <a:rPr lang="en-US" sz="7200" b="1" spc="600" baseline="30000" dirty="0">
                  <a:solidFill>
                    <a:srgbClr val="0289AE"/>
                  </a:solidFill>
                  <a:latin typeface="Calibri" panose="020F0502020204030204" pitchFamily="34" charset="0"/>
                  <a:ea typeface="Roboto Cn" pitchFamily="2" charset="0"/>
                  <a:cs typeface="Calibri" panose="020F0502020204030204" pitchFamily="34" charset="0"/>
                </a:rPr>
                <a:t>01</a:t>
              </a:r>
            </a:p>
          </p:txBody>
        </p:sp>
        <p:sp>
          <p:nvSpPr>
            <p:cNvPr id="58" name="TextBox 23">
              <a:extLst>
                <a:ext uri="{FF2B5EF4-FFF2-40B4-BE49-F238E27FC236}">
                  <a16:creationId xmlns:a16="http://schemas.microsoft.com/office/drawing/2014/main" id="{8B603831-1FDE-1B3E-0F32-10C603F729BC}"/>
                </a:ext>
              </a:extLst>
            </p:cNvPr>
            <p:cNvSpPr txBox="1"/>
            <p:nvPr/>
          </p:nvSpPr>
          <p:spPr bwMode="auto">
            <a:xfrm>
              <a:off x="10418763" y="6108802"/>
              <a:ext cx="2959100" cy="2484202"/>
            </a:xfrm>
            <a:prstGeom prst="rect">
              <a:avLst/>
            </a:prstGeom>
            <a:noFill/>
          </p:spPr>
          <p:txBody>
            <a:bodyPr wrap="square">
              <a:spAutoFit/>
            </a:bodyPr>
            <a:lstStyle/>
            <a:p>
              <a:pPr algn="ctr">
                <a:lnSpc>
                  <a:spcPct val="150000"/>
                </a:lnSpc>
                <a:defRPr/>
              </a:pPr>
              <a:r>
                <a:rPr lang="en-US" sz="7200" b="1" spc="600" baseline="30000" dirty="0">
                  <a:solidFill>
                    <a:srgbClr val="62A844"/>
                  </a:solidFill>
                  <a:latin typeface="Calibri" panose="020F0502020204030204" pitchFamily="34" charset="0"/>
                  <a:ea typeface="Roboto Cn" pitchFamily="2" charset="0"/>
                  <a:cs typeface="Calibri" panose="020F0502020204030204" pitchFamily="34" charset="0"/>
                </a:rPr>
                <a:t>02</a:t>
              </a:r>
            </a:p>
          </p:txBody>
        </p:sp>
        <p:sp>
          <p:nvSpPr>
            <p:cNvPr id="59" name="TextBox 26">
              <a:extLst>
                <a:ext uri="{FF2B5EF4-FFF2-40B4-BE49-F238E27FC236}">
                  <a16:creationId xmlns:a16="http://schemas.microsoft.com/office/drawing/2014/main" id="{69F38CAE-731E-604E-0493-EB73F811DB4E}"/>
                </a:ext>
              </a:extLst>
            </p:cNvPr>
            <p:cNvSpPr txBox="1"/>
            <p:nvPr/>
          </p:nvSpPr>
          <p:spPr bwMode="auto">
            <a:xfrm>
              <a:off x="10337801" y="9880701"/>
              <a:ext cx="2841623" cy="2582886"/>
            </a:xfrm>
            <a:prstGeom prst="rect">
              <a:avLst/>
            </a:prstGeom>
            <a:noFill/>
          </p:spPr>
          <p:txBody>
            <a:bodyPr wrap="square">
              <a:spAutoFit/>
            </a:bodyPr>
            <a:lstStyle/>
            <a:p>
              <a:pPr algn="ctr">
                <a:lnSpc>
                  <a:spcPct val="150000"/>
                </a:lnSpc>
                <a:defRPr/>
              </a:pPr>
              <a:r>
                <a:rPr lang="en-US" sz="7200" b="1" spc="600" baseline="30000" dirty="0">
                  <a:solidFill>
                    <a:srgbClr val="EABB22"/>
                  </a:solidFill>
                  <a:latin typeface="Calibri" panose="020F0502020204030204" pitchFamily="34" charset="0"/>
                  <a:ea typeface="Roboto Cn" pitchFamily="2" charset="0"/>
                  <a:cs typeface="Calibri" panose="020F0502020204030204" pitchFamily="34" charset="0"/>
                </a:rPr>
                <a:t>03</a:t>
              </a:r>
            </a:p>
          </p:txBody>
        </p:sp>
      </p:grpSp>
      <p:sp>
        <p:nvSpPr>
          <p:cNvPr id="64" name="TextBox 34">
            <a:extLst>
              <a:ext uri="{FF2B5EF4-FFF2-40B4-BE49-F238E27FC236}">
                <a16:creationId xmlns:a16="http://schemas.microsoft.com/office/drawing/2014/main" id="{45800D55-71A7-D408-CEE1-162A9C4CFCF2}"/>
              </a:ext>
            </a:extLst>
          </p:cNvPr>
          <p:cNvSpPr txBox="1"/>
          <p:nvPr/>
        </p:nvSpPr>
        <p:spPr>
          <a:xfrm>
            <a:off x="7565585" y="5261306"/>
            <a:ext cx="4121017" cy="1176669"/>
          </a:xfrm>
          <a:prstGeom prst="rect">
            <a:avLst/>
          </a:prstGeom>
          <a:noFill/>
        </p:spPr>
        <p:txBody>
          <a:bodyPr wrap="square">
            <a:spAutoFit/>
          </a:bodyPr>
          <a:lstStyle>
            <a:defPPr>
              <a:defRPr lang="en-US"/>
            </a:defPPr>
            <a:lvl1pPr lvl="0" eaLnBrk="0" fontAlgn="base" hangingPunct="0">
              <a:spcBef>
                <a:spcPct val="0"/>
              </a:spcBef>
              <a:spcAft>
                <a:spcPct val="0"/>
              </a:spcAft>
              <a:buFontTx/>
              <a:buChar char="•"/>
              <a:defRPr sz="1600">
                <a:latin typeface="Arial" panose="020B0604020202020204" pitchFamily="34" charset="0"/>
              </a:defRPr>
            </a:lvl1pPr>
          </a:lstStyle>
          <a:p>
            <a:pPr>
              <a:lnSpc>
                <a:spcPts val="2140"/>
              </a:lnSpc>
              <a:buClr>
                <a:srgbClr val="EABB22"/>
              </a:buClr>
              <a:buNone/>
            </a:pPr>
            <a:r>
              <a:rPr lang="de-DE" sz="2100">
                <a:solidFill>
                  <a:srgbClr val="262626"/>
                </a:solidFill>
                <a:latin typeface="Calibri" panose="020F0502020204030204" pitchFamily="34" charset="0"/>
                <a:cs typeface="Calibri" panose="020F0502020204030204" pitchFamily="34" charset="0"/>
              </a:rPr>
              <a:t>Dienstpläne, Arbeitsstunden, Abfallprotokolle, Energieverbrauch </a:t>
            </a:r>
            <a:r>
              <a:rPr lang="en-US" sz="2100" i="1" dirty="0">
                <a:solidFill>
                  <a:srgbClr val="262626"/>
                </a:solidFill>
                <a:latin typeface="Calibri" panose="020F0502020204030204" pitchFamily="34" charset="0"/>
                <a:cs typeface="Calibri" panose="020F0502020204030204" pitchFamily="34" charset="0"/>
              </a:rPr>
              <a:t>(WWF Hotel Kitchen, 2017; EPA Ireland, 2021)</a:t>
            </a:r>
            <a:endParaRPr lang="en-US" sz="2100" dirty="0">
              <a:solidFill>
                <a:srgbClr val="262626"/>
              </a:solidFill>
              <a:latin typeface="Calibri" panose="020F0502020204030204" pitchFamily="34" charset="0"/>
              <a:cs typeface="Calibri" panose="020F0502020204030204" pitchFamily="34" charset="0"/>
            </a:endParaRPr>
          </a:p>
          <a:p>
            <a:pPr>
              <a:lnSpc>
                <a:spcPts val="2140"/>
              </a:lnSpc>
              <a:buClr>
                <a:srgbClr val="EABB22"/>
              </a:buClr>
              <a:buNone/>
            </a:pPr>
            <a:endParaRPr lang="de-DE" altLang="de-DE" sz="2100" dirty="0">
              <a:solidFill>
                <a:srgbClr val="262626"/>
              </a:solidFill>
              <a:latin typeface="Calibri" panose="020F0502020204030204" pitchFamily="34" charset="0"/>
              <a:cs typeface="Calibri" panose="020F0502020204030204" pitchFamily="34" charset="0"/>
            </a:endParaRPr>
          </a:p>
        </p:txBody>
      </p:sp>
      <p:sp>
        <p:nvSpPr>
          <p:cNvPr id="65" name="TextBox 35">
            <a:extLst>
              <a:ext uri="{FF2B5EF4-FFF2-40B4-BE49-F238E27FC236}">
                <a16:creationId xmlns:a16="http://schemas.microsoft.com/office/drawing/2014/main" id="{B8AE5C5D-C528-7590-C6D9-4421AA35B711}"/>
              </a:ext>
            </a:extLst>
          </p:cNvPr>
          <p:cNvSpPr txBox="1"/>
          <p:nvPr/>
        </p:nvSpPr>
        <p:spPr>
          <a:xfrm>
            <a:off x="7565585" y="2561520"/>
            <a:ext cx="2821999" cy="685316"/>
          </a:xfrm>
          <a:prstGeom prst="rect">
            <a:avLst/>
          </a:prstGeom>
          <a:noFill/>
        </p:spPr>
        <p:txBody>
          <a:bodyPr wrap="square">
            <a:spAutoFit/>
          </a:bodyPr>
          <a:lstStyle/>
          <a:p>
            <a:pPr>
              <a:lnSpc>
                <a:spcPts val="2180"/>
              </a:lnSpc>
              <a:defRPr/>
            </a:pPr>
            <a:r>
              <a:rPr lang="de-DE" sz="4400" b="1" baseline="30000">
                <a:solidFill>
                  <a:srgbClr val="62A844"/>
                </a:solidFill>
                <a:latin typeface="Calibri" panose="020F0502020204030204" pitchFamily="34" charset="0"/>
                <a:ea typeface="Roboto Cn" pitchFamily="2" charset="0"/>
                <a:cs typeface="Calibri" panose="020F0502020204030204" pitchFamily="34" charset="0"/>
              </a:rPr>
              <a:t>Kassensystem (POS)</a:t>
            </a:r>
          </a:p>
        </p:txBody>
      </p:sp>
      <p:sp>
        <p:nvSpPr>
          <p:cNvPr id="66" name="TextBox 36">
            <a:extLst>
              <a:ext uri="{FF2B5EF4-FFF2-40B4-BE49-F238E27FC236}">
                <a16:creationId xmlns:a16="http://schemas.microsoft.com/office/drawing/2014/main" id="{ACDC0EA1-F0DE-E30D-6EBB-95407C9A2350}"/>
              </a:ext>
            </a:extLst>
          </p:cNvPr>
          <p:cNvSpPr txBox="1"/>
          <p:nvPr/>
        </p:nvSpPr>
        <p:spPr>
          <a:xfrm>
            <a:off x="7565586" y="1343038"/>
            <a:ext cx="4142948" cy="907364"/>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2140"/>
              </a:lnSpc>
              <a:buClr>
                <a:srgbClr val="0289AE"/>
              </a:buClr>
              <a:buNone/>
            </a:pPr>
            <a:r>
              <a:rPr lang="de-DE" sz="2100">
                <a:solidFill>
                  <a:srgbClr val="262626"/>
                </a:solidFill>
                <a:latin typeface="Calibri" panose="020F0502020204030204" pitchFamily="34" charset="0"/>
                <a:cs typeface="Calibri" panose="020F0502020204030204" pitchFamily="34" charset="0"/>
              </a:rPr>
              <a:t>Reservierungen, Zimmerkategorien, Raten, Aufenthaltsdauer </a:t>
            </a:r>
            <a:r>
              <a:rPr lang="en-US" sz="2100" i="1" dirty="0">
                <a:solidFill>
                  <a:srgbClr val="262626"/>
                </a:solidFill>
                <a:latin typeface="Calibri" panose="020F0502020204030204" pitchFamily="34" charset="0"/>
                <a:cs typeface="Calibri" panose="020F0502020204030204" pitchFamily="34" charset="0"/>
              </a:rPr>
              <a:t>(AltexSoft, 2024).</a:t>
            </a:r>
          </a:p>
          <a:p>
            <a:pPr marL="0" indent="0">
              <a:lnSpc>
                <a:spcPts val="2140"/>
              </a:lnSpc>
              <a:buClr>
                <a:srgbClr val="0289AE"/>
              </a:buClr>
              <a:buNone/>
            </a:pPr>
            <a:endParaRPr lang="de-DE" altLang="de-DE" sz="2100" dirty="0">
              <a:solidFill>
                <a:srgbClr val="262626"/>
              </a:solidFill>
              <a:latin typeface="Calibri" panose="020F0502020204030204" pitchFamily="34" charset="0"/>
              <a:cs typeface="Calibri" panose="020F0502020204030204" pitchFamily="34" charset="0"/>
            </a:endParaRPr>
          </a:p>
        </p:txBody>
      </p:sp>
      <p:sp>
        <p:nvSpPr>
          <p:cNvPr id="67" name="TextBox 37">
            <a:extLst>
              <a:ext uri="{FF2B5EF4-FFF2-40B4-BE49-F238E27FC236}">
                <a16:creationId xmlns:a16="http://schemas.microsoft.com/office/drawing/2014/main" id="{0D5CE690-7BB6-4512-1747-774B05FC90B5}"/>
              </a:ext>
            </a:extLst>
          </p:cNvPr>
          <p:cNvSpPr txBox="1"/>
          <p:nvPr/>
        </p:nvSpPr>
        <p:spPr>
          <a:xfrm>
            <a:off x="7565586" y="3129240"/>
            <a:ext cx="4142948" cy="1176669"/>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2140"/>
              </a:lnSpc>
              <a:buClr>
                <a:srgbClr val="62A844"/>
              </a:buClr>
              <a:buNone/>
            </a:pPr>
            <a:r>
              <a:rPr lang="de-DE" sz="2100">
                <a:solidFill>
                  <a:srgbClr val="262626"/>
                </a:solidFill>
                <a:latin typeface="Calibri" panose="020F0502020204030204" pitchFamily="34" charset="0"/>
                <a:cs typeface="Calibri" panose="020F0502020204030204" pitchFamily="34" charset="0"/>
              </a:rPr>
              <a:t>Zeitpunkt, gekaufte Artikel, Betrag, Zahlungsart </a:t>
            </a:r>
            <a:r>
              <a:rPr lang="en-US" sz="2100" i="1" dirty="0">
                <a:solidFill>
                  <a:srgbClr val="262626"/>
                </a:solidFill>
                <a:latin typeface="Calibri" panose="020F0502020204030204" pitchFamily="34" charset="0"/>
                <a:cs typeface="Calibri" panose="020F0502020204030204" pitchFamily="34" charset="0"/>
              </a:rPr>
              <a:t>(Chowbus, 2024; Square, 2025)</a:t>
            </a:r>
            <a:endParaRPr lang="en-US" sz="2100" dirty="0">
              <a:solidFill>
                <a:srgbClr val="262626"/>
              </a:solidFill>
              <a:latin typeface="Calibri" panose="020F0502020204030204" pitchFamily="34" charset="0"/>
              <a:cs typeface="Calibri" panose="020F0502020204030204" pitchFamily="34" charset="0"/>
            </a:endParaRPr>
          </a:p>
          <a:p>
            <a:pPr marL="0" indent="0">
              <a:lnSpc>
                <a:spcPts val="2140"/>
              </a:lnSpc>
              <a:buClr>
                <a:srgbClr val="62A844"/>
              </a:buClr>
              <a:buNone/>
            </a:pPr>
            <a:endParaRPr lang="en-US" sz="2100" dirty="0">
              <a:solidFill>
                <a:srgbClr val="262626"/>
              </a:solidFill>
              <a:latin typeface="Calibri" panose="020F0502020204030204" pitchFamily="34" charset="0"/>
              <a:cs typeface="Calibri" panose="020F0502020204030204" pitchFamily="34" charset="0"/>
            </a:endParaRPr>
          </a:p>
        </p:txBody>
      </p:sp>
      <p:sp>
        <p:nvSpPr>
          <p:cNvPr id="68" name="TextBox 38">
            <a:extLst>
              <a:ext uri="{FF2B5EF4-FFF2-40B4-BE49-F238E27FC236}">
                <a16:creationId xmlns:a16="http://schemas.microsoft.com/office/drawing/2014/main" id="{00D5ED0B-80A5-BD44-25F5-969358C5D6F9}"/>
              </a:ext>
            </a:extLst>
          </p:cNvPr>
          <p:cNvSpPr txBox="1"/>
          <p:nvPr/>
        </p:nvSpPr>
        <p:spPr>
          <a:xfrm>
            <a:off x="7565585" y="753863"/>
            <a:ext cx="3963767" cy="707758"/>
          </a:xfrm>
          <a:prstGeom prst="rect">
            <a:avLst/>
          </a:prstGeom>
          <a:noFill/>
        </p:spPr>
        <p:txBody>
          <a:bodyPr wrap="square">
            <a:spAutoFit/>
          </a:bodyPr>
          <a:lstStyle/>
          <a:p>
            <a:pPr>
              <a:lnSpc>
                <a:spcPts val="2180"/>
              </a:lnSpc>
              <a:defRPr/>
            </a:pPr>
            <a:r>
              <a:rPr lang="en-US" sz="4400" b="1" baseline="30000" dirty="0">
                <a:solidFill>
                  <a:srgbClr val="0289AE"/>
                </a:solidFill>
                <a:latin typeface="Calibri" panose="020F0502020204030204" pitchFamily="34" charset="0"/>
                <a:ea typeface="Roboto Cn" pitchFamily="2" charset="0"/>
                <a:cs typeface="Calibri" panose="020F0502020204030204" pitchFamily="34" charset="0"/>
              </a:rPr>
              <a:t>Property Management System (PMS)</a:t>
            </a:r>
          </a:p>
        </p:txBody>
      </p:sp>
      <p:sp>
        <p:nvSpPr>
          <p:cNvPr id="69" name="TextBox 39">
            <a:extLst>
              <a:ext uri="{FF2B5EF4-FFF2-40B4-BE49-F238E27FC236}">
                <a16:creationId xmlns:a16="http://schemas.microsoft.com/office/drawing/2014/main" id="{5212409A-1860-AEFB-11FC-B285BF3A42D8}"/>
              </a:ext>
            </a:extLst>
          </p:cNvPr>
          <p:cNvSpPr txBox="1"/>
          <p:nvPr/>
        </p:nvSpPr>
        <p:spPr>
          <a:xfrm>
            <a:off x="7565585" y="4617027"/>
            <a:ext cx="3644923" cy="685316"/>
          </a:xfrm>
          <a:prstGeom prst="rect">
            <a:avLst/>
          </a:prstGeom>
          <a:noFill/>
        </p:spPr>
        <p:txBody>
          <a:bodyPr wrap="square">
            <a:spAutoFit/>
          </a:bodyPr>
          <a:lstStyle/>
          <a:p>
            <a:pPr>
              <a:lnSpc>
                <a:spcPts val="2180"/>
              </a:lnSpc>
              <a:defRPr/>
            </a:pPr>
            <a:r>
              <a:rPr lang="de-DE" sz="4400" b="1" baseline="30000">
                <a:solidFill>
                  <a:srgbClr val="EABB22"/>
                </a:solidFill>
                <a:latin typeface="Calibri" panose="020F0502020204030204" pitchFamily="34" charset="0"/>
                <a:ea typeface="Roboto Cn" pitchFamily="2" charset="0"/>
                <a:cs typeface="Calibri" panose="020F0502020204030204" pitchFamily="34" charset="0"/>
              </a:rPr>
              <a:t>Personal- &amp; Nachhaltigkeitsdaten</a:t>
            </a:r>
          </a:p>
        </p:txBody>
      </p:sp>
      <p:sp>
        <p:nvSpPr>
          <p:cNvPr id="77" name="Text Placeholder 11">
            <a:extLst>
              <a:ext uri="{FF2B5EF4-FFF2-40B4-BE49-F238E27FC236}">
                <a16:creationId xmlns:a16="http://schemas.microsoft.com/office/drawing/2014/main" id="{2AA20EA1-15D8-DED9-88D5-5DC185BCFD8C}"/>
              </a:ext>
            </a:extLst>
          </p:cNvPr>
          <p:cNvSpPr txBox="1">
            <a:spLocks/>
          </p:cNvSpPr>
          <p:nvPr/>
        </p:nvSpPr>
        <p:spPr>
          <a:xfrm>
            <a:off x="429116" y="609471"/>
            <a:ext cx="339411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Woher kommen die Daten?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78" name="Straight Connector 77">
            <a:extLst>
              <a:ext uri="{FF2B5EF4-FFF2-40B4-BE49-F238E27FC236}">
                <a16:creationId xmlns:a16="http://schemas.microsoft.com/office/drawing/2014/main" id="{73D582A3-5CD3-5956-7203-29BD36BDAC14}"/>
              </a:ext>
            </a:extLst>
          </p:cNvPr>
          <p:cNvCxnSpPr>
            <a:cxnSpLocks/>
          </p:cNvCxnSpPr>
          <p:nvPr/>
        </p:nvCxnSpPr>
        <p:spPr>
          <a:xfrm>
            <a:off x="-27709" y="1644585"/>
            <a:ext cx="3840292"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79" name="TextBox 97">
            <a:extLst>
              <a:ext uri="{FF2B5EF4-FFF2-40B4-BE49-F238E27FC236}">
                <a16:creationId xmlns:a16="http://schemas.microsoft.com/office/drawing/2014/main" id="{4C109D43-EC0B-7A97-E644-CC14AAE89448}"/>
              </a:ext>
            </a:extLst>
          </p:cNvPr>
          <p:cNvSpPr txBox="1"/>
          <p:nvPr/>
        </p:nvSpPr>
        <p:spPr>
          <a:xfrm>
            <a:off x="483466" y="2027220"/>
            <a:ext cx="4494909" cy="1991892"/>
          </a:xfrm>
          <a:prstGeom prst="rect">
            <a:avLst/>
          </a:prstGeom>
          <a:noFill/>
        </p:spPr>
        <p:txBody>
          <a:bodyPr wrap="square">
            <a:spAutoFit/>
          </a:bodyPr>
          <a:lstStyle/>
          <a:p>
            <a:pPr>
              <a:lnSpc>
                <a:spcPts val="2340"/>
              </a:lnSpc>
              <a:spcBef>
                <a:spcPts val="1200"/>
              </a:spcBef>
              <a:defRPr/>
            </a:pPr>
            <a:r>
              <a:rPr lang="de-DE" sz="2200">
                <a:solidFill>
                  <a:srgbClr val="262626"/>
                </a:solidFill>
              </a:rPr>
              <a:t>Die meisten Daten entstehen </a:t>
            </a:r>
            <a:r>
              <a:rPr lang="de-DE" sz="2200" b="1">
                <a:solidFill>
                  <a:srgbClr val="262626"/>
                </a:solidFill>
              </a:rPr>
              <a:t>automatisch</a:t>
            </a:r>
            <a:r>
              <a:rPr lang="de-DE" sz="2200">
                <a:solidFill>
                  <a:srgbClr val="262626"/>
                </a:solidFill>
              </a:rPr>
              <a:t> in Ihren täglichen Systemen. Zusammen liefern sie die </a:t>
            </a:r>
            <a:r>
              <a:rPr lang="de-DE" sz="2200" b="1">
                <a:solidFill>
                  <a:srgbClr val="262626"/>
                </a:solidFill>
              </a:rPr>
              <a:t>Rohdaten</a:t>
            </a:r>
            <a:r>
              <a:rPr lang="de-DE" sz="2200">
                <a:solidFill>
                  <a:srgbClr val="262626"/>
                </a:solidFill>
              </a:rPr>
              <a:t> für Ihre KPIs – für klügere, grünere Entscheidungen.</a:t>
            </a:r>
          </a:p>
          <a:p>
            <a:pPr>
              <a:lnSpc>
                <a:spcPts val="2340"/>
              </a:lnSpc>
              <a:spcBef>
                <a:spcPts val="1200"/>
              </a:spcBef>
              <a:defRPr/>
            </a:pPr>
            <a:endParaRPr lang="en-US" sz="2200" baseline="30000" dirty="0">
              <a:solidFill>
                <a:srgbClr val="262626"/>
              </a:solidFill>
              <a:latin typeface="+mj-lt"/>
              <a:ea typeface="Roboto Cn" pitchFamily="2" charset="0"/>
            </a:endParaRPr>
          </a:p>
        </p:txBody>
      </p:sp>
      <p:pic>
        <p:nvPicPr>
          <p:cNvPr id="82" name="Picture 81">
            <a:extLst>
              <a:ext uri="{FF2B5EF4-FFF2-40B4-BE49-F238E27FC236}">
                <a16:creationId xmlns:a16="http://schemas.microsoft.com/office/drawing/2014/main" id="{68EDBCBC-E89D-460D-CDC7-3875B419047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4216" y="3605186"/>
            <a:ext cx="3146088" cy="3014502"/>
          </a:xfrm>
          <a:prstGeom prst="rect">
            <a:avLst/>
          </a:prstGeom>
        </p:spPr>
      </p:pic>
    </p:spTree>
    <p:extLst>
      <p:ext uri="{BB962C8B-B14F-4D97-AF65-F5344CB8AC3E}">
        <p14:creationId xmlns:p14="http://schemas.microsoft.com/office/powerpoint/2010/main" val="2965376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996E8-6978-F197-5CED-377C09D663A7}"/>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6D43CEA7-6F5C-FE19-6E7D-5073E1A585CC}"/>
              </a:ext>
            </a:extLst>
          </p:cNvPr>
          <p:cNvSpPr txBox="1">
            <a:spLocks/>
          </p:cNvSpPr>
          <p:nvPr/>
        </p:nvSpPr>
        <p:spPr>
          <a:xfrm>
            <a:off x="341709" y="259604"/>
            <a:ext cx="1013355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rgbClr val="62A844"/>
                </a:solidFill>
              </a:rPr>
              <a:t>				   Coco Hotel</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96401434-D229-E2DF-D7DD-D4D6F7D3F27B}"/>
              </a:ext>
            </a:extLst>
          </p:cNvPr>
          <p:cNvCxnSpPr>
            <a:cxnSpLocks/>
          </p:cNvCxnSpPr>
          <p:nvPr/>
        </p:nvCxnSpPr>
        <p:spPr>
          <a:xfrm>
            <a:off x="440914" y="81732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9B5F9067-1167-98E8-ED78-7F22452D755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0914" y="48536"/>
            <a:ext cx="3640268" cy="725359"/>
          </a:xfrm>
          <a:prstGeom prst="rect">
            <a:avLst/>
          </a:prstGeom>
        </p:spPr>
      </p:pic>
      <p:sp>
        <p:nvSpPr>
          <p:cNvPr id="9" name="TextBox 8">
            <a:extLst>
              <a:ext uri="{FF2B5EF4-FFF2-40B4-BE49-F238E27FC236}">
                <a16:creationId xmlns:a16="http://schemas.microsoft.com/office/drawing/2014/main" id="{6544254B-757A-1BDC-550A-7FE876ACD499}"/>
              </a:ext>
            </a:extLst>
          </p:cNvPr>
          <p:cNvSpPr txBox="1"/>
          <p:nvPr/>
        </p:nvSpPr>
        <p:spPr>
          <a:xfrm>
            <a:off x="152842" y="1139220"/>
            <a:ext cx="7609840" cy="6186309"/>
          </a:xfrm>
          <a:prstGeom prst="rect">
            <a:avLst/>
          </a:prstGeom>
          <a:noFill/>
        </p:spPr>
        <p:txBody>
          <a:bodyPr wrap="square">
            <a:spAutoFit/>
          </a:bodyPr>
          <a:lstStyle/>
          <a:p>
            <a:r>
              <a:rPr lang="de-DE" b="1">
                <a:solidFill>
                  <a:srgbClr val="262626"/>
                </a:solidFill>
              </a:rPr>
              <a:t>Das Coco Hotel zeigt, wie Hospitality-Betriebe Daten aus mehreren Quellen nutzen können, um Leistung, Gästeerlebnisse und Nachhaltigkeit zu verbessern. Das Kopenhagener Boutiquehotel verbindet betriebliche, finanzielle, gäste- und umweltbezogene Informationen für die tägliche Entscheidungsfindung.</a:t>
            </a:r>
          </a:p>
          <a:p>
            <a:endParaRPr lang="en-GB" dirty="0">
              <a:solidFill>
                <a:srgbClr val="262626"/>
              </a:solidFill>
            </a:endParaRPr>
          </a:p>
          <a:p>
            <a:r>
              <a:rPr lang="de-DE">
                <a:solidFill>
                  <a:srgbClr val="262626"/>
                </a:solidFill>
              </a:rPr>
              <a:t>Über sein Mobile-First-Gästeerlebnis gewinnt das Coco Hotel wertvolle Daten zu Buchungsverhalten, digitalem Check-in, Gästevorlieben und Serviceinteraktionen. Das Management verknüpft sie mit Auslastungs-, Umsatz- und Nachhaltigkeitskennzahlen zu einem vollständigeren Bild der Geschäftsleistung. </a:t>
            </a:r>
          </a:p>
          <a:p>
            <a:endParaRPr lang="en-GB" dirty="0">
              <a:solidFill>
                <a:srgbClr val="262626"/>
              </a:solidFill>
            </a:endParaRPr>
          </a:p>
          <a:p>
            <a:r>
              <a:rPr lang="de-DE">
                <a:solidFill>
                  <a:srgbClr val="262626"/>
                </a:solidFill>
              </a:rPr>
              <a:t>Das Hotel konzentriert sich auf wenige aussagekräftige Indikatoren statt auf Berichtsberge. Website-Konversionsraten, Buchungsfenster, Auslastung, ADR, RevPAR, Feedbacktrends und Nachhaltigkeitswerte helfen, Chancen zu erkennen, auf Nachfrage zu reagieren und die Effizienz zu steigern. </a:t>
            </a:r>
          </a:p>
          <a:p>
            <a:pPr>
              <a:buNone/>
            </a:pPr>
            <a:endParaRPr lang="en-GB" dirty="0">
              <a:solidFill>
                <a:srgbClr val="262626"/>
              </a:solidFill>
            </a:endParaRPr>
          </a:p>
          <a:p>
            <a:r>
              <a:rPr lang="de-DE" b="1">
                <a:solidFill>
                  <a:srgbClr val="62A844"/>
                </a:solidFill>
              </a:rPr>
              <a:t>Zentrale Lernerkenntnis: </a:t>
            </a:r>
            <a:r>
              <a:rPr lang="de-DE">
                <a:solidFill>
                  <a:srgbClr val="262626"/>
                </a:solidFill>
              </a:rPr>
              <a:t>Wirksames Datenmanagement beginnt mit dem Verständnis, welche Informationen vorliegen und wie sie Entscheidungen verbessern.</a:t>
            </a:r>
          </a:p>
          <a:p>
            <a:pPr>
              <a:buNone/>
            </a:pPr>
            <a:endParaRPr lang="en-GB" dirty="0">
              <a:solidFill>
                <a:srgbClr val="262626"/>
              </a:solidFill>
            </a:endParaRPr>
          </a:p>
        </p:txBody>
      </p:sp>
      <p:pic>
        <p:nvPicPr>
          <p:cNvPr id="5" name="Picture 4">
            <a:extLst>
              <a:ext uri="{FF2B5EF4-FFF2-40B4-BE49-F238E27FC236}">
                <a16:creationId xmlns:a16="http://schemas.microsoft.com/office/drawing/2014/main" id="{87DF46DB-AB5A-548E-3EAC-93993665204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762682" y="592783"/>
            <a:ext cx="4188626" cy="6066568"/>
          </a:xfrm>
          <a:prstGeom prst="rect">
            <a:avLst/>
          </a:prstGeom>
        </p:spPr>
      </p:pic>
    </p:spTree>
    <p:extLst>
      <p:ext uri="{BB962C8B-B14F-4D97-AF65-F5344CB8AC3E}">
        <p14:creationId xmlns:p14="http://schemas.microsoft.com/office/powerpoint/2010/main" val="22934729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30AFF4-43DB-65C9-41DF-FD2F960A1431}"/>
              </a:ext>
            </a:extLst>
          </p:cNvPr>
          <p:cNvSpPr txBox="1"/>
          <p:nvPr/>
        </p:nvSpPr>
        <p:spPr>
          <a:xfrm>
            <a:off x="12873667" y="885654"/>
            <a:ext cx="10560293" cy="684803"/>
          </a:xfrm>
          <a:prstGeom prst="rect">
            <a:avLst/>
          </a:prstGeom>
          <a:noFill/>
        </p:spPr>
        <p:txBody>
          <a:bodyPr wrap="square" rtlCol="0">
            <a:spAutoFit/>
          </a:bodyPr>
          <a:lstStyle/>
          <a:p>
            <a:endParaRPr lang="en-US" sz="1000" dirty="0"/>
          </a:p>
          <a:p>
            <a:endParaRPr lang="en-US" sz="1050" dirty="0"/>
          </a:p>
          <a:p>
            <a:endParaRPr lang="en-GB" dirty="0"/>
          </a:p>
        </p:txBody>
      </p:sp>
      <p:sp>
        <p:nvSpPr>
          <p:cNvPr id="5" name="TextBox 4"/>
          <p:cNvSpPr txBox="1"/>
          <p:nvPr/>
        </p:nvSpPr>
        <p:spPr>
          <a:xfrm>
            <a:off x="696839" y="6035534"/>
            <a:ext cx="3858329" cy="369332"/>
          </a:xfrm>
          <a:prstGeom prst="rect">
            <a:avLst/>
          </a:prstGeom>
          <a:noFill/>
        </p:spPr>
        <p:txBody>
          <a:bodyPr wrap="square" rtlCol="0">
            <a:spAutoFit/>
          </a:bodyPr>
          <a:lstStyle/>
          <a:p>
            <a:r>
              <a:rPr lang="de-DE" i="1">
                <a:solidFill>
                  <a:srgbClr val="0289AE"/>
                </a:solidFill>
                <a:hlinkClick r:id="rId3">
                  <a:extLst>
                    <a:ext uri="{A12FA001-AC4F-418D-AE19-62706E023703}">
                      <ahyp:hlinkClr xmlns:ahyp="http://schemas.microsoft.com/office/drawing/2018/hyperlinkcolor" val="tx"/>
                    </a:ext>
                  </a:extLst>
                </a:hlinkClick>
              </a:rPr>
              <a:t>KPIs für Hotel-Revenue-Management</a:t>
            </a:r>
            <a:endParaRPr lang="en-US" i="1" dirty="0">
              <a:solidFill>
                <a:srgbClr val="0289AE"/>
              </a:solidFill>
            </a:endParaRPr>
          </a:p>
        </p:txBody>
      </p:sp>
      <p:sp>
        <p:nvSpPr>
          <p:cNvPr id="6" name="Freeform 5">
            <a:extLst>
              <a:ext uri="{FF2B5EF4-FFF2-40B4-BE49-F238E27FC236}">
                <a16:creationId xmlns:a16="http://schemas.microsoft.com/office/drawing/2014/main" id="{A57CC2DF-3844-2A1F-0E5C-1C97B6A9E69C}"/>
              </a:ext>
            </a:extLst>
          </p:cNvPr>
          <p:cNvSpPr/>
          <p:nvPr/>
        </p:nvSpPr>
        <p:spPr>
          <a:xfrm>
            <a:off x="0" y="0"/>
            <a:ext cx="12192000" cy="10668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2" name="TextBox 11">
            <a:extLst>
              <a:ext uri="{FF2B5EF4-FFF2-40B4-BE49-F238E27FC236}">
                <a16:creationId xmlns:a16="http://schemas.microsoft.com/office/drawing/2014/main" id="{3BDB305C-EBF1-D217-9839-15B7B4D161B5}"/>
              </a:ext>
            </a:extLst>
          </p:cNvPr>
          <p:cNvSpPr txBox="1"/>
          <p:nvPr/>
        </p:nvSpPr>
        <p:spPr>
          <a:xfrm>
            <a:off x="375235" y="1571051"/>
            <a:ext cx="7256957" cy="4031873"/>
          </a:xfrm>
          <a:prstGeom prst="rect">
            <a:avLst/>
          </a:prstGeom>
          <a:noFill/>
        </p:spPr>
        <p:txBody>
          <a:bodyPr wrap="square" lIns="91440" tIns="45720" rIns="91440" bIns="45720" rtlCol="0" anchor="t">
            <a:spAutoFit/>
          </a:bodyPr>
          <a:lstStyle/>
          <a:p>
            <a:r>
              <a:rPr lang="de-DE" sz="2400" b="1" i="1">
                <a:solidFill>
                  <a:srgbClr val="262626"/>
                </a:solidFill>
              </a:rPr>
              <a:t>Wenige Schlüsselkennzahlen zeigen schnell, wie Ihr Betrieb dasteht.</a:t>
            </a:r>
            <a:br>
              <a:rPr lang="en-US" sz="2000" dirty="0">
                <a:solidFill>
                  <a:srgbClr val="262626"/>
                </a:solidFill>
              </a:rPr>
            </a:br>
            <a:endParaRPr lang="en-US" sz="2000" dirty="0">
              <a:solidFill>
                <a:srgbClr val="262626"/>
              </a:solidFill>
            </a:endParaRPr>
          </a:p>
          <a:p>
            <a:r>
              <a:rPr lang="de-DE" sz="2000" b="1">
                <a:solidFill>
                  <a:srgbClr val="0289AE"/>
                </a:solidFill>
              </a:rPr>
              <a:t>DIE GROSSEN DREI FÜR ZIMMER:</a:t>
            </a:r>
          </a:p>
          <a:p>
            <a:pPr marL="342900" indent="-342900">
              <a:buClr>
                <a:srgbClr val="62A844"/>
              </a:buClr>
              <a:buFont typeface="Arial" panose="020B0604020202020204" pitchFamily="34" charset="0"/>
              <a:buChar char="•"/>
            </a:pPr>
            <a:r>
              <a:rPr lang="de-DE" b="1">
                <a:solidFill>
                  <a:srgbClr val="262626"/>
                </a:solidFill>
              </a:rPr>
              <a:t>Auslastungsquote</a:t>
            </a:r>
            <a:br>
              <a:rPr lang="en-US" dirty="0">
                <a:solidFill>
                  <a:srgbClr val="262626"/>
                </a:solidFill>
              </a:rPr>
            </a:br>
            <a:r>
              <a:rPr lang="de-DE">
                <a:solidFill>
                  <a:srgbClr val="262626"/>
                </a:solidFill>
              </a:rPr>
              <a:t>Verkaufte Zimmer ÷ Verfügbare Zimmer × 100 - </a:t>
            </a:r>
            <a:r>
              <a:rPr lang="de-DE" i="1">
                <a:solidFill>
                  <a:srgbClr val="262626"/>
                </a:solidFill>
              </a:rPr>
              <a:t>Wie voll sind Sie?</a:t>
            </a:r>
            <a:endParaRPr lang="en-US" dirty="0">
              <a:solidFill>
                <a:srgbClr val="262626"/>
              </a:solidFill>
            </a:endParaRPr>
          </a:p>
          <a:p>
            <a:pPr marL="342900" indent="-342900">
              <a:buClr>
                <a:srgbClr val="62A844"/>
              </a:buClr>
              <a:buFont typeface="Arial" panose="020B0604020202020204" pitchFamily="34" charset="0"/>
              <a:buChar char="•"/>
            </a:pPr>
            <a:r>
              <a:rPr lang="en-US" b="1" dirty="0">
                <a:solidFill>
                  <a:srgbClr val="262626"/>
                </a:solidFill>
              </a:rPr>
              <a:t>Average Daily Rate (ADR)</a:t>
            </a:r>
            <a:br>
              <a:rPr lang="en-US" dirty="0">
                <a:solidFill>
                  <a:srgbClr val="262626"/>
                </a:solidFill>
              </a:rPr>
            </a:br>
            <a:r>
              <a:rPr lang="de-DE">
                <a:solidFill>
                  <a:srgbClr val="262626"/>
                </a:solidFill>
              </a:rPr>
              <a:t>Zimmerumsatz ÷ Verkaufte Zimmer -</a:t>
            </a:r>
            <a:r>
              <a:rPr lang="de-DE" i="1">
                <a:solidFill>
                  <a:srgbClr val="262626"/>
                </a:solidFill>
              </a:rPr>
              <a:t>Was zahlen Gäste im Schnitt?</a:t>
            </a:r>
            <a:endParaRPr lang="en-US" dirty="0">
              <a:solidFill>
                <a:srgbClr val="262626"/>
              </a:solidFill>
            </a:endParaRPr>
          </a:p>
          <a:p>
            <a:pPr marL="342900" indent="-342900">
              <a:buClr>
                <a:srgbClr val="62A844"/>
              </a:buClr>
              <a:buFont typeface="Arial" panose="020B0604020202020204" pitchFamily="34" charset="0"/>
              <a:buChar char="•"/>
            </a:pPr>
            <a:r>
              <a:rPr lang="en-US" b="1" dirty="0">
                <a:solidFill>
                  <a:srgbClr val="262626"/>
                </a:solidFill>
              </a:rPr>
              <a:t>Revenue per Available Room (RevPAR)</a:t>
            </a:r>
            <a:br>
              <a:rPr lang="en-US" dirty="0">
                <a:solidFill>
                  <a:srgbClr val="262626"/>
                </a:solidFill>
              </a:rPr>
            </a:br>
            <a:r>
              <a:rPr lang="de-DE">
                <a:solidFill>
                  <a:srgbClr val="262626"/>
                </a:solidFill>
              </a:rPr>
              <a:t>Zimmerumsatz ÷ Verfügbare Zimmer </a:t>
            </a:r>
            <a:r>
              <a:rPr lang="de-DE" i="1">
                <a:solidFill>
                  <a:srgbClr val="262626"/>
                </a:solidFill>
              </a:rPr>
              <a:t>Wie gut machen Sie aus Kapazität Umsatz?</a:t>
            </a:r>
            <a:endParaRPr lang="en-US" dirty="0">
              <a:solidFill>
                <a:srgbClr val="262626"/>
              </a:solidFill>
            </a:endParaRPr>
          </a:p>
          <a:p>
            <a:pPr marL="314325"/>
            <a:br>
              <a:rPr lang="en-US" sz="2000" dirty="0">
                <a:solidFill>
                  <a:srgbClr val="262626"/>
                </a:solidFill>
              </a:rPr>
            </a:br>
            <a:r>
              <a:rPr lang="en-US" sz="2000" dirty="0">
                <a:solidFill>
                  <a:srgbClr val="262626"/>
                </a:solidFill>
              </a:rPr>
              <a:t>(</a:t>
            </a:r>
            <a:r>
              <a:rPr lang="en-US" sz="2000" i="1" dirty="0">
                <a:solidFill>
                  <a:srgbClr val="262626"/>
                </a:solidFill>
              </a:rPr>
              <a:t>STR, 2024; OTA Insight, 2023)</a:t>
            </a:r>
            <a:endParaRPr lang="en-US" sz="2000" dirty="0">
              <a:solidFill>
                <a:srgbClr val="262626"/>
              </a:solidFill>
            </a:endParaRPr>
          </a:p>
        </p:txBody>
      </p:sp>
      <p:sp>
        <p:nvSpPr>
          <p:cNvPr id="13" name="TextBox 12">
            <a:extLst>
              <a:ext uri="{FF2B5EF4-FFF2-40B4-BE49-F238E27FC236}">
                <a16:creationId xmlns:a16="http://schemas.microsoft.com/office/drawing/2014/main" id="{02639E80-1338-0C14-86DC-37975AB2497A}"/>
              </a:ext>
            </a:extLst>
          </p:cNvPr>
          <p:cNvSpPr txBox="1"/>
          <p:nvPr/>
        </p:nvSpPr>
        <p:spPr>
          <a:xfrm>
            <a:off x="375236" y="312085"/>
            <a:ext cx="10213848" cy="1138773"/>
          </a:xfrm>
          <a:prstGeom prst="rect">
            <a:avLst/>
          </a:prstGeom>
          <a:noFill/>
        </p:spPr>
        <p:txBody>
          <a:bodyPr wrap="square">
            <a:spAutoFit/>
          </a:bodyPr>
          <a:lstStyle/>
          <a:p>
            <a:r>
              <a:rPr lang="de-DE" sz="3400" b="1">
                <a:solidFill>
                  <a:schemeClr val="bg1"/>
                </a:solidFill>
                <a:cs typeface="Times New Roman" panose="02020603050405020304" pitchFamily="18" charset="0"/>
              </a:rPr>
              <a:t>Kern-KPIs: die Zahlen, die zählen</a:t>
            </a:r>
          </a:p>
          <a:p>
            <a:endParaRPr lang="en-US" sz="3400" b="1" dirty="0">
              <a:solidFill>
                <a:schemeClr val="bg1"/>
              </a:solidFill>
              <a:cs typeface="Times New Roman" panose="02020603050405020304" pitchFamily="18" charset="0"/>
            </a:endParaRPr>
          </a:p>
        </p:txBody>
      </p:sp>
      <p:sp>
        <p:nvSpPr>
          <p:cNvPr id="14" name="Rounded Rectangle 13">
            <a:extLst>
              <a:ext uri="{FF2B5EF4-FFF2-40B4-BE49-F238E27FC236}">
                <a16:creationId xmlns:a16="http://schemas.microsoft.com/office/drawing/2014/main" id="{895AE1CE-AA81-E3A0-6A7F-CA8EDCDD83B4}"/>
              </a:ext>
            </a:extLst>
          </p:cNvPr>
          <p:cNvSpPr/>
          <p:nvPr/>
        </p:nvSpPr>
        <p:spPr>
          <a:xfrm>
            <a:off x="6395539" y="6126144"/>
            <a:ext cx="5099622"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3021DC2A-DA29-0C52-D00C-A31B3FB9C137}"/>
              </a:ext>
            </a:extLst>
          </p:cNvPr>
          <p:cNvSpPr txBox="1"/>
          <p:nvPr/>
        </p:nvSpPr>
        <p:spPr>
          <a:xfrm>
            <a:off x="6521539" y="6189422"/>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16" name="TextBox 15">
            <a:extLst>
              <a:ext uri="{FF2B5EF4-FFF2-40B4-BE49-F238E27FC236}">
                <a16:creationId xmlns:a16="http://schemas.microsoft.com/office/drawing/2014/main" id="{CCA3F90E-1873-4254-1F20-18445965AAC3}"/>
              </a:ext>
            </a:extLst>
          </p:cNvPr>
          <p:cNvSpPr txBox="1"/>
          <p:nvPr/>
        </p:nvSpPr>
        <p:spPr>
          <a:xfrm>
            <a:off x="7277540" y="6189422"/>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C1 M1</a:t>
            </a:r>
          </a:p>
        </p:txBody>
      </p:sp>
      <p:sp>
        <p:nvSpPr>
          <p:cNvPr id="17" name="TextBox 16">
            <a:extLst>
              <a:ext uri="{FF2B5EF4-FFF2-40B4-BE49-F238E27FC236}">
                <a16:creationId xmlns:a16="http://schemas.microsoft.com/office/drawing/2014/main" id="{1365CE9A-61B0-2D05-4DA9-9E1931437A42}"/>
              </a:ext>
            </a:extLst>
          </p:cNvPr>
          <p:cNvSpPr txBox="1"/>
          <p:nvPr/>
        </p:nvSpPr>
        <p:spPr>
          <a:xfrm>
            <a:off x="7871538" y="6189422"/>
            <a:ext cx="3870245" cy="214742"/>
          </a:xfrm>
          <a:prstGeom prst="rect">
            <a:avLst/>
          </a:prstGeom>
          <a:noFill/>
        </p:spPr>
        <p:txBody>
          <a:bodyPr wrap="square" lIns="0" tIns="0" rIns="0" bIns="0" anchor="ctr">
            <a:spAutoFit/>
          </a:bodyPr>
          <a:lstStyle/>
          <a:p>
            <a:r>
              <a:rPr lang="de-DE" sz="1400" b="0" i="0" dirty="0">
                <a:solidFill>
                  <a:srgbClr val="262626"/>
                </a:solidFill>
                <a:latin typeface="Calibri" panose="020F0502020204030204" pitchFamily="34" charset="0"/>
                <a:cs typeface="Calibri" panose="020F0502020204030204" pitchFamily="34" charset="0"/>
              </a:rPr>
              <a:t>-  Nachhaltigkeit im täglichen Hospitality-Betrieb</a:t>
            </a:r>
          </a:p>
        </p:txBody>
      </p:sp>
      <p:sp>
        <p:nvSpPr>
          <p:cNvPr id="18" name="Graphic 4">
            <a:extLst>
              <a:ext uri="{FF2B5EF4-FFF2-40B4-BE49-F238E27FC236}">
                <a16:creationId xmlns:a16="http://schemas.microsoft.com/office/drawing/2014/main" id="{82706165-AFB1-1635-E2F7-401408DFE54B}"/>
              </a:ext>
            </a:extLst>
          </p:cNvPr>
          <p:cNvSpPr/>
          <p:nvPr/>
        </p:nvSpPr>
        <p:spPr>
          <a:xfrm rot="5400000">
            <a:off x="1314218" y="236229"/>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19" name="Graphic 18">
            <a:extLst>
              <a:ext uri="{FF2B5EF4-FFF2-40B4-BE49-F238E27FC236}">
                <a16:creationId xmlns:a16="http://schemas.microsoft.com/office/drawing/2014/main" id="{58E662A7-C919-DD6F-26D6-E45208CA70CB}"/>
              </a:ext>
            </a:extLst>
          </p:cNvPr>
          <p:cNvPicPr>
            <a:picLocks noChangeAspect="1"/>
          </p:cNvPicPr>
          <p:nvPr/>
        </p:nvPicPr>
        <p:blipFill>
          <a:blip>
            <a:extLst>
              <a:ext uri="{96DAC541-7B7A-43D3-8B79-37D633B846F1}">
                <asvg:svgBlip xmlns:asvg="http://schemas.microsoft.com/office/drawing/2016/SVG/main" r:embed="rId4"/>
              </a:ext>
            </a:extLst>
          </a:blip>
          <a:srcRect l="32264" t="48938" r="39869" b="41747"/>
          <a:stretch>
            <a:fillRect/>
          </a:stretch>
        </p:blipFill>
        <p:spPr>
          <a:xfrm>
            <a:off x="8681738" y="0"/>
            <a:ext cx="3531079" cy="1671210"/>
          </a:xfrm>
          <a:prstGeom prst="rect">
            <a:avLst/>
          </a:prstGeom>
        </p:spPr>
      </p:pic>
      <p:pic>
        <p:nvPicPr>
          <p:cNvPr id="20" name="Picture 19" descr="iPhone6_mockup_front_white.png">
            <a:extLst>
              <a:ext uri="{FF2B5EF4-FFF2-40B4-BE49-F238E27FC236}">
                <a16:creationId xmlns:a16="http://schemas.microsoft.com/office/drawing/2014/main" id="{68F6D6BB-7B2F-66DB-9AFA-C11F60443E0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655786" y="-125427"/>
            <a:ext cx="4094254" cy="6404164"/>
          </a:xfrm>
          <a:prstGeom prst="rect">
            <a:avLst/>
          </a:prstGeom>
        </p:spPr>
      </p:pic>
      <p:sp>
        <p:nvSpPr>
          <p:cNvPr id="23" name="Rectangle 22">
            <a:extLst>
              <a:ext uri="{FF2B5EF4-FFF2-40B4-BE49-F238E27FC236}">
                <a16:creationId xmlns:a16="http://schemas.microsoft.com/office/drawing/2014/main" id="{E6799827-B67B-6B22-43DC-BA6042CFB9DE}"/>
              </a:ext>
            </a:extLst>
          </p:cNvPr>
          <p:cNvSpPr/>
          <p:nvPr/>
        </p:nvSpPr>
        <p:spPr>
          <a:xfrm>
            <a:off x="8436864" y="857087"/>
            <a:ext cx="2515264" cy="4405478"/>
          </a:xfrm>
          <a:prstGeom prst="rect">
            <a:avLst/>
          </a:prstGeom>
          <a:gradFill>
            <a:gsLst>
              <a:gs pos="77000">
                <a:srgbClr val="EEF1E2"/>
              </a:gs>
              <a:gs pos="35000">
                <a:srgbClr val="DFE1F5"/>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AD453771-4E7E-B94E-7E9F-2C062C2E7037}"/>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l="9711" t="-32778" r="10232" b="-24296"/>
          <a:stretch>
            <a:fillRect/>
          </a:stretch>
        </p:blipFill>
        <p:spPr>
          <a:xfrm>
            <a:off x="8436864" y="953795"/>
            <a:ext cx="2400547" cy="4385473"/>
          </a:xfrm>
          <a:prstGeom prst="rect">
            <a:avLst/>
          </a:prstGeom>
        </p:spPr>
      </p:pic>
    </p:spTree>
    <p:extLst>
      <p:ext uri="{BB962C8B-B14F-4D97-AF65-F5344CB8AC3E}">
        <p14:creationId xmlns:p14="http://schemas.microsoft.com/office/powerpoint/2010/main" val="11748887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30AFF4-43DB-65C9-41DF-FD2F960A1431}"/>
              </a:ext>
            </a:extLst>
          </p:cNvPr>
          <p:cNvSpPr txBox="1"/>
          <p:nvPr/>
        </p:nvSpPr>
        <p:spPr>
          <a:xfrm>
            <a:off x="1752011" y="996186"/>
            <a:ext cx="10560293" cy="684803"/>
          </a:xfrm>
          <a:prstGeom prst="rect">
            <a:avLst/>
          </a:prstGeom>
          <a:noFill/>
        </p:spPr>
        <p:txBody>
          <a:bodyPr wrap="square" rtlCol="0">
            <a:spAutoFit/>
          </a:bodyPr>
          <a:lstStyle/>
          <a:p>
            <a:endParaRPr lang="en-US" sz="1000" dirty="0"/>
          </a:p>
          <a:p>
            <a:endParaRPr lang="en-US" sz="1050" dirty="0"/>
          </a:p>
          <a:p>
            <a:endParaRPr lang="en-GB" dirty="0"/>
          </a:p>
        </p:txBody>
      </p:sp>
      <p:pic>
        <p:nvPicPr>
          <p:cNvPr id="2" name="Picture 1">
            <a:extLst>
              <a:ext uri="{FF2B5EF4-FFF2-40B4-BE49-F238E27FC236}">
                <a16:creationId xmlns:a16="http://schemas.microsoft.com/office/drawing/2014/main" id="{1064B6D3-A8B3-DD55-2ECB-07275969320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98344" y="1817957"/>
            <a:ext cx="4684855" cy="4367835"/>
          </a:xfrm>
          <a:prstGeom prst="rect">
            <a:avLst/>
          </a:prstGeom>
        </p:spPr>
      </p:pic>
      <p:sp>
        <p:nvSpPr>
          <p:cNvPr id="5" name="Text Placeholder 11">
            <a:extLst>
              <a:ext uri="{FF2B5EF4-FFF2-40B4-BE49-F238E27FC236}">
                <a16:creationId xmlns:a16="http://schemas.microsoft.com/office/drawing/2014/main" id="{0412E243-3EE3-9541-E3E0-484EAB3B8983}"/>
              </a:ext>
            </a:extLst>
          </p:cNvPr>
          <p:cNvSpPr txBox="1">
            <a:spLocks/>
          </p:cNvSpPr>
          <p:nvPr/>
        </p:nvSpPr>
        <p:spPr>
          <a:xfrm>
            <a:off x="564153" y="354068"/>
            <a:ext cx="491185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dirty="0">
                <a:solidFill>
                  <a:srgbClr val="262626"/>
                </a:solidFill>
                <a:cs typeface="Times New Roman" panose="02020603050405020304" pitchFamily="18" charset="0"/>
              </a:rPr>
              <a:t>Mehr als Zimmer: F&amp;B- und Personal-KPIs</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6" name="Straight Connector 5">
            <a:extLst>
              <a:ext uri="{FF2B5EF4-FFF2-40B4-BE49-F238E27FC236}">
                <a16:creationId xmlns:a16="http://schemas.microsoft.com/office/drawing/2014/main" id="{FCE2D09A-B47E-48E8-E912-31F33A4FE448}"/>
              </a:ext>
            </a:extLst>
          </p:cNvPr>
          <p:cNvCxnSpPr>
            <a:cxnSpLocks/>
          </p:cNvCxnSpPr>
          <p:nvPr/>
        </p:nvCxnSpPr>
        <p:spPr>
          <a:xfrm>
            <a:off x="0" y="1469506"/>
            <a:ext cx="623875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8" name="Rectangle 30">
            <a:extLst>
              <a:ext uri="{FF2B5EF4-FFF2-40B4-BE49-F238E27FC236}">
                <a16:creationId xmlns:a16="http://schemas.microsoft.com/office/drawing/2014/main" id="{EF60B753-3916-4856-9C7E-4148584CD188}"/>
              </a:ext>
            </a:extLst>
          </p:cNvPr>
          <p:cNvSpPr/>
          <p:nvPr/>
        </p:nvSpPr>
        <p:spPr>
          <a:xfrm flipH="1">
            <a:off x="586944" y="1817957"/>
            <a:ext cx="6703872" cy="4431983"/>
          </a:xfrm>
          <a:prstGeom prst="rect">
            <a:avLst/>
          </a:prstGeom>
        </p:spPr>
        <p:txBody>
          <a:bodyPr wrap="square" numCol="1">
            <a:spAutoFit/>
          </a:bodyPr>
          <a:lstStyle/>
          <a:p>
            <a:r>
              <a:rPr lang="de-DE" sz="2000" b="1" i="1">
                <a:solidFill>
                  <a:srgbClr val="262626"/>
                </a:solidFill>
              </a:rPr>
              <a:t>Hotels und Restaurants verfolgen auch Kennzahlen für Speisen, Getränke und Personal.</a:t>
            </a:r>
          </a:p>
          <a:p>
            <a:endParaRPr lang="en-US" dirty="0">
              <a:solidFill>
                <a:srgbClr val="262626"/>
              </a:solidFill>
            </a:endParaRPr>
          </a:p>
          <a:p>
            <a:r>
              <a:rPr lang="de-DE" sz="2000" b="1">
                <a:solidFill>
                  <a:srgbClr val="0289AE"/>
                </a:solidFill>
              </a:rPr>
              <a:t>F&amp;B-KPIs:</a:t>
            </a:r>
            <a:endParaRPr lang="en-US" sz="2000" dirty="0">
              <a:solidFill>
                <a:srgbClr val="0289AE"/>
              </a:solidFill>
            </a:endParaRPr>
          </a:p>
          <a:p>
            <a:pPr marL="285750" indent="-285750">
              <a:buClr>
                <a:srgbClr val="62A844"/>
              </a:buClr>
              <a:buFont typeface="Arial" panose="020B0604020202020204" pitchFamily="34" charset="0"/>
              <a:buChar char="•"/>
            </a:pPr>
            <a:r>
              <a:rPr lang="de-DE" b="1">
                <a:solidFill>
                  <a:srgbClr val="262626"/>
                </a:solidFill>
              </a:rPr>
              <a:t>Durchschnittsumsatz pro Gedeck</a:t>
            </a:r>
          </a:p>
          <a:p>
            <a:pPr marL="285750" indent="-285750">
              <a:buClr>
                <a:srgbClr val="62A844"/>
              </a:buClr>
              <a:buFont typeface="Arial" panose="020B0604020202020204" pitchFamily="34" charset="0"/>
              <a:buChar char="•"/>
            </a:pPr>
            <a:r>
              <a:rPr lang="de-DE">
                <a:solidFill>
                  <a:srgbClr val="262626"/>
                </a:solidFill>
              </a:rPr>
              <a:t>Gesamter F&amp;B-Umsatz ÷ Zahl der ausgegebenen Gedecke</a:t>
            </a:r>
          </a:p>
          <a:p>
            <a:pPr marL="285750" indent="-285750">
              <a:buClr>
                <a:srgbClr val="62A844"/>
              </a:buClr>
              <a:buFont typeface="Arial" panose="020B0604020202020204" pitchFamily="34" charset="0"/>
              <a:buChar char="•"/>
            </a:pPr>
            <a:r>
              <a:rPr lang="de-DE" i="1">
                <a:solidFill>
                  <a:srgbClr val="262626"/>
                </a:solidFill>
              </a:rPr>
              <a:t>Was gibt ein Gast typischerweise aus? (SevenRooms, 2024)</a:t>
            </a:r>
          </a:p>
          <a:p>
            <a:endParaRPr lang="en-US" dirty="0">
              <a:solidFill>
                <a:srgbClr val="262626"/>
              </a:solidFill>
            </a:endParaRPr>
          </a:p>
          <a:p>
            <a:r>
              <a:rPr lang="de-DE" sz="2000" b="1">
                <a:solidFill>
                  <a:srgbClr val="0289AE"/>
                </a:solidFill>
              </a:rPr>
              <a:t>PERSONAL-KPIs:</a:t>
            </a:r>
            <a:endParaRPr lang="en-US" sz="2000" dirty="0">
              <a:solidFill>
                <a:srgbClr val="0289AE"/>
              </a:solidFill>
            </a:endParaRPr>
          </a:p>
          <a:p>
            <a:pPr marL="285750" indent="-285750">
              <a:buClr>
                <a:srgbClr val="62A844"/>
              </a:buClr>
              <a:buFont typeface="Arial" panose="020B0604020202020204" pitchFamily="34" charset="0"/>
              <a:buChar char="•"/>
            </a:pPr>
            <a:r>
              <a:rPr lang="de-DE" b="1">
                <a:solidFill>
                  <a:srgbClr val="262626"/>
                </a:solidFill>
              </a:rPr>
              <a:t>Personalkostenquote</a:t>
            </a:r>
          </a:p>
          <a:p>
            <a:pPr marL="285750" indent="-285750">
              <a:buClr>
                <a:srgbClr val="62A844"/>
              </a:buClr>
              <a:buFont typeface="Arial" panose="020B0604020202020204" pitchFamily="34" charset="0"/>
              <a:buChar char="•"/>
            </a:pPr>
            <a:r>
              <a:rPr lang="de-DE">
                <a:solidFill>
                  <a:srgbClr val="262626"/>
                </a:solidFill>
              </a:rPr>
              <a:t>Gesamte Personalkosten ÷ Gesamtumsatz × 100</a:t>
            </a:r>
          </a:p>
          <a:p>
            <a:pPr marL="285750" indent="-285750">
              <a:buClr>
                <a:srgbClr val="62A844"/>
              </a:buClr>
              <a:buFont typeface="Arial" panose="020B0604020202020204" pitchFamily="34" charset="0"/>
              <a:buChar char="•"/>
            </a:pPr>
            <a:r>
              <a:rPr lang="de-DE" i="1">
                <a:solidFill>
                  <a:srgbClr val="262626"/>
                </a:solidFill>
              </a:rPr>
              <a:t>Wie viel Ihres Umsatzes fließt in Löhne? (HospitalityNet, 2022)</a:t>
            </a:r>
          </a:p>
          <a:p>
            <a:endParaRPr lang="en-US" i="1" dirty="0">
              <a:solidFill>
                <a:srgbClr val="262626"/>
              </a:solidFill>
            </a:endParaRPr>
          </a:p>
          <a:p>
            <a:r>
              <a:rPr lang="de-DE" b="1" i="1">
                <a:solidFill>
                  <a:srgbClr val="62A844"/>
                </a:solidFill>
              </a:rPr>
              <a:t>Zusammen mit den Zimmer-KPIs leiten diese Zahlen finanzielle wie nachhaltige Entscheidungen in ganz Europa</a:t>
            </a:r>
            <a:r>
              <a:rPr lang="de-DE" i="1">
                <a:solidFill>
                  <a:srgbClr val="262626"/>
                </a:solidFill>
              </a:rPr>
              <a:t>.</a:t>
            </a:r>
            <a:endParaRPr lang="en-US" dirty="0">
              <a:solidFill>
                <a:srgbClr val="262626"/>
              </a:solidFill>
            </a:endParaRPr>
          </a:p>
        </p:txBody>
      </p:sp>
      <p:pic>
        <p:nvPicPr>
          <p:cNvPr id="9" name="Graphic 8">
            <a:extLst>
              <a:ext uri="{FF2B5EF4-FFF2-40B4-BE49-F238E27FC236}">
                <a16:creationId xmlns:a16="http://schemas.microsoft.com/office/drawing/2014/main" id="{5CC986C8-EAB9-C770-2100-2D690131BDAC}"/>
              </a:ext>
            </a:extLst>
          </p:cNvPr>
          <p:cNvPicPr>
            <a:picLocks noChangeAspect="1"/>
          </p:cNvPicPr>
          <p:nvPr/>
        </p:nvPicPr>
        <p:blipFill>
          <a:blip>
            <a:extLst>
              <a:ext uri="{96DAC541-7B7A-43D3-8B79-37D633B846F1}">
                <asvg:svgBlip xmlns:asvg="http://schemas.microsoft.com/office/drawing/2016/SVG/main" r:embed="rId4"/>
              </a:ext>
            </a:extLst>
          </a:blip>
          <a:srcRect l="32264" t="48938" r="39869" b="38542"/>
          <a:stretch>
            <a:fillRect/>
          </a:stretch>
        </p:blipFill>
        <p:spPr>
          <a:xfrm>
            <a:off x="8106261" y="0"/>
            <a:ext cx="4085739" cy="2599113"/>
          </a:xfrm>
          <a:prstGeom prst="rect">
            <a:avLst/>
          </a:prstGeom>
        </p:spPr>
      </p:pic>
    </p:spTree>
    <p:extLst>
      <p:ext uri="{BB962C8B-B14F-4D97-AF65-F5344CB8AC3E}">
        <p14:creationId xmlns:p14="http://schemas.microsoft.com/office/powerpoint/2010/main" val="522431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ADD83-CBF9-98FB-D5D0-9EC895FABA1C}"/>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8674FE2B-6707-21DE-88C9-C356DACCA72A}"/>
              </a:ext>
            </a:extLst>
          </p:cNvPr>
          <p:cNvSpPr txBox="1">
            <a:spLocks/>
          </p:cNvSpPr>
          <p:nvPr/>
        </p:nvSpPr>
        <p:spPr>
          <a:xfrm>
            <a:off x="564154" y="354068"/>
            <a:ext cx="610487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Nachhaltigkeits-KPIs</a:t>
            </a:r>
          </a:p>
          <a:p>
            <a:pPr marL="0" indent="0">
              <a:lnSpc>
                <a:spcPts val="3520"/>
              </a:lnSpc>
              <a:spcBef>
                <a:spcPts val="0"/>
              </a:spcBef>
              <a:buNone/>
            </a:pPr>
            <a:r>
              <a:rPr lang="de-DE" sz="3400" b="1">
                <a:solidFill>
                  <a:srgbClr val="262626"/>
                </a:solidFill>
                <a:cs typeface="Times New Roman" panose="02020603050405020304" pitchFamily="18" charset="0"/>
              </a:rPr>
              <a:t>Grüner KPI: Abfall pro Gedeck</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4" name="Straight Connector 3">
            <a:extLst>
              <a:ext uri="{FF2B5EF4-FFF2-40B4-BE49-F238E27FC236}">
                <a16:creationId xmlns:a16="http://schemas.microsoft.com/office/drawing/2014/main" id="{5455E77E-F3AC-1801-FE56-50A39DAE9F54}"/>
              </a:ext>
            </a:extLst>
          </p:cNvPr>
          <p:cNvCxnSpPr>
            <a:cxnSpLocks/>
          </p:cNvCxnSpPr>
          <p:nvPr/>
        </p:nvCxnSpPr>
        <p:spPr>
          <a:xfrm>
            <a:off x="0" y="1469506"/>
            <a:ext cx="623875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5" name="Rectangle 30">
            <a:extLst>
              <a:ext uri="{FF2B5EF4-FFF2-40B4-BE49-F238E27FC236}">
                <a16:creationId xmlns:a16="http://schemas.microsoft.com/office/drawing/2014/main" id="{5C6ECAEC-53A7-ED49-71CB-84B0353AD049}"/>
              </a:ext>
            </a:extLst>
          </p:cNvPr>
          <p:cNvSpPr/>
          <p:nvPr/>
        </p:nvSpPr>
        <p:spPr>
          <a:xfrm flipH="1">
            <a:off x="586944" y="1817957"/>
            <a:ext cx="6238755" cy="4924425"/>
          </a:xfrm>
          <a:prstGeom prst="rect">
            <a:avLst/>
          </a:prstGeom>
        </p:spPr>
        <p:txBody>
          <a:bodyPr wrap="square" numCol="1">
            <a:spAutoFit/>
          </a:bodyPr>
          <a:lstStyle/>
          <a:p>
            <a:r>
              <a:rPr lang="de-DE" sz="2000">
                <a:solidFill>
                  <a:srgbClr val="262626"/>
                </a:solidFill>
              </a:rPr>
              <a:t>Ein praktischer grüner KPI: Er misst, wie viel Lebensmittel Ihre Küche pro bewirtetem Gast verschwendet.</a:t>
            </a:r>
          </a:p>
          <a:p>
            <a:br>
              <a:rPr lang="en-US" b="1" dirty="0">
                <a:solidFill>
                  <a:srgbClr val="262626"/>
                </a:solidFill>
              </a:rPr>
            </a:br>
            <a:r>
              <a:rPr lang="de-DE" sz="2000" b="1">
                <a:solidFill>
                  <a:srgbClr val="0289AE"/>
                </a:solidFill>
              </a:rPr>
              <a:t>FORMEL:</a:t>
            </a:r>
            <a:endParaRPr lang="en-US" sz="2000" b="1" dirty="0">
              <a:solidFill>
                <a:srgbClr val="262626"/>
              </a:solidFill>
            </a:endParaRPr>
          </a:p>
          <a:p>
            <a:pPr marL="285750" indent="-285750">
              <a:buClr>
                <a:srgbClr val="62A844"/>
              </a:buClr>
              <a:buFont typeface="Arial" panose="020B0604020202020204" pitchFamily="34" charset="0"/>
              <a:buChar char="•"/>
            </a:pPr>
            <a:r>
              <a:rPr lang="de-DE" b="1">
                <a:solidFill>
                  <a:srgbClr val="262626"/>
                </a:solidFill>
              </a:rPr>
              <a:t>Lebensmittelabfall pro Gedeck = Gesamter Lebensmittelabfall (Gramm) ÷ Zahl der ausgegebenen Gedecke</a:t>
            </a:r>
            <a:endParaRPr lang="en-US" dirty="0">
              <a:solidFill>
                <a:srgbClr val="262626"/>
              </a:solidFill>
            </a:endParaRPr>
          </a:p>
          <a:p>
            <a:br>
              <a:rPr lang="en-US" b="1" dirty="0">
                <a:solidFill>
                  <a:srgbClr val="262626"/>
                </a:solidFill>
              </a:rPr>
            </a:br>
            <a:r>
              <a:rPr lang="de-DE" sz="2000" b="1">
                <a:solidFill>
                  <a:srgbClr val="0289AE"/>
                </a:solidFill>
              </a:rPr>
              <a:t>VERGLEICHSWERTE EUROPA:</a:t>
            </a:r>
            <a:endParaRPr lang="en-US" sz="2000" dirty="0">
              <a:solidFill>
                <a:srgbClr val="0289AE"/>
              </a:solidFill>
            </a:endParaRPr>
          </a:p>
          <a:p>
            <a:pPr marL="285750" indent="-285750">
              <a:buClr>
                <a:srgbClr val="62A844"/>
              </a:buClr>
              <a:buFont typeface="Arial" panose="020B0604020202020204" pitchFamily="34" charset="0"/>
              <a:buChar char="•"/>
            </a:pPr>
            <a:r>
              <a:rPr lang="de-DE" b="1">
                <a:solidFill>
                  <a:srgbClr val="262626"/>
                </a:solidFill>
              </a:rPr>
              <a:t>Basiswert 2019:</a:t>
            </a:r>
            <a:r>
              <a:rPr lang="de-DE">
                <a:solidFill>
                  <a:srgbClr val="262626"/>
                </a:solidFill>
              </a:rPr>
              <a:t> ~143 Gramm pro Gedeck</a:t>
            </a:r>
          </a:p>
          <a:p>
            <a:pPr marL="285750" indent="-285750">
              <a:buClr>
                <a:srgbClr val="62A844"/>
              </a:buClr>
              <a:buFont typeface="Arial" panose="020B0604020202020204" pitchFamily="34" charset="0"/>
              <a:buChar char="•"/>
            </a:pPr>
            <a:r>
              <a:rPr lang="de-DE" b="1">
                <a:solidFill>
                  <a:srgbClr val="262626"/>
                </a:solidFill>
              </a:rPr>
              <a:t>Durchschnitt 2021:</a:t>
            </a:r>
            <a:r>
              <a:rPr lang="de-DE">
                <a:solidFill>
                  <a:srgbClr val="262626"/>
                </a:solidFill>
              </a:rPr>
              <a:t> ~108 Gramm pro Gedeck</a:t>
            </a:r>
          </a:p>
          <a:p>
            <a:pPr marL="285750" indent="-285750">
              <a:buClr>
                <a:srgbClr val="62A844"/>
              </a:buClr>
              <a:buFont typeface="Arial" panose="020B0604020202020204" pitchFamily="34" charset="0"/>
              <a:buChar char="•"/>
            </a:pPr>
            <a:r>
              <a:rPr lang="de-DE" b="1">
                <a:solidFill>
                  <a:srgbClr val="262626"/>
                </a:solidFill>
              </a:rPr>
              <a:t>Rückgang:</a:t>
            </a:r>
            <a:r>
              <a:rPr lang="de-DE">
                <a:solidFill>
                  <a:srgbClr val="262626"/>
                </a:solidFill>
              </a:rPr>
              <a:t> Mehr als 20 % weniger (</a:t>
            </a:r>
            <a:r>
              <a:rPr lang="en-US" i="1" dirty="0">
                <a:solidFill>
                  <a:srgbClr val="262626"/>
                </a:solidFill>
              </a:rPr>
              <a:t>International Food Waste Coalition IFWC, 2022)</a:t>
            </a:r>
            <a:br>
              <a:rPr lang="en-US" i="1" dirty="0">
                <a:solidFill>
                  <a:srgbClr val="262626"/>
                </a:solidFill>
              </a:rPr>
            </a:br>
            <a:endParaRPr lang="en-US" i="1" dirty="0">
              <a:solidFill>
                <a:srgbClr val="262626"/>
              </a:solidFill>
            </a:endParaRPr>
          </a:p>
          <a:p>
            <a:pPr>
              <a:buClr>
                <a:srgbClr val="62A844"/>
              </a:buClr>
            </a:pPr>
            <a:r>
              <a:rPr lang="de-DE" b="1">
                <a:solidFill>
                  <a:srgbClr val="62A844"/>
                </a:solidFill>
              </a:rPr>
              <a:t>Hotels mit diesem KPI berichten 20–25 % weniger Abfall – durch Menüänderungen, neue Buffets und bessere Lagerhaltung (HospitalityNet, 2023; The PLEDGE on Food Waste).</a:t>
            </a:r>
          </a:p>
          <a:p>
            <a:pPr algn="just"/>
            <a:endParaRPr lang="en-US" dirty="0">
              <a:solidFill>
                <a:srgbClr val="262626"/>
              </a:solidFill>
            </a:endParaRPr>
          </a:p>
        </p:txBody>
      </p:sp>
      <p:pic>
        <p:nvPicPr>
          <p:cNvPr id="6" name="Graphic 5">
            <a:extLst>
              <a:ext uri="{FF2B5EF4-FFF2-40B4-BE49-F238E27FC236}">
                <a16:creationId xmlns:a16="http://schemas.microsoft.com/office/drawing/2014/main" id="{A5C8AEC6-28F5-64D2-F394-2CB6D0FD8881}"/>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a:off x="8106261" y="0"/>
            <a:ext cx="4085739" cy="2599113"/>
          </a:xfrm>
          <a:prstGeom prst="rect">
            <a:avLst/>
          </a:prstGeom>
        </p:spPr>
      </p:pic>
      <p:sp>
        <p:nvSpPr>
          <p:cNvPr id="12" name="Rounded Rectangle 11">
            <a:extLst>
              <a:ext uri="{FF2B5EF4-FFF2-40B4-BE49-F238E27FC236}">
                <a16:creationId xmlns:a16="http://schemas.microsoft.com/office/drawing/2014/main" id="{0361622D-7003-435F-12FA-7766AF95CF55}"/>
              </a:ext>
            </a:extLst>
          </p:cNvPr>
          <p:cNvSpPr/>
          <p:nvPr/>
        </p:nvSpPr>
        <p:spPr>
          <a:xfrm>
            <a:off x="6637057" y="6173548"/>
            <a:ext cx="4813614"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EE40CEC4-59E5-2B8C-E21F-5CB099827011}"/>
              </a:ext>
            </a:extLst>
          </p:cNvPr>
          <p:cNvSpPr txBox="1"/>
          <p:nvPr/>
        </p:nvSpPr>
        <p:spPr>
          <a:xfrm>
            <a:off x="6763056" y="6236826"/>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14" name="TextBox 13">
            <a:extLst>
              <a:ext uri="{FF2B5EF4-FFF2-40B4-BE49-F238E27FC236}">
                <a16:creationId xmlns:a16="http://schemas.microsoft.com/office/drawing/2014/main" id="{DFB57342-73FB-0FEC-E6B3-C6AFBA795CE4}"/>
              </a:ext>
            </a:extLst>
          </p:cNvPr>
          <p:cNvSpPr txBox="1"/>
          <p:nvPr/>
        </p:nvSpPr>
        <p:spPr>
          <a:xfrm>
            <a:off x="7519057" y="6236826"/>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C1 M</a:t>
            </a:r>
            <a:r>
              <a:rPr lang="en-IE" sz="1400" b="1" dirty="0">
                <a:solidFill>
                  <a:srgbClr val="262626"/>
                </a:solidFill>
                <a:latin typeface="Calibri" panose="020F0502020204030204" pitchFamily="34" charset="0"/>
                <a:cs typeface="Calibri" panose="020F0502020204030204" pitchFamily="34" charset="0"/>
              </a:rPr>
              <a:t>2</a:t>
            </a:r>
            <a:endParaRPr sz="1400" b="1" i="0" dirty="0">
              <a:solidFill>
                <a:srgbClr val="262626"/>
              </a:solidFill>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010EC11F-7BA7-C20C-E6CC-5F1808490BCD}"/>
              </a:ext>
            </a:extLst>
          </p:cNvPr>
          <p:cNvSpPr txBox="1"/>
          <p:nvPr/>
        </p:nvSpPr>
        <p:spPr>
          <a:xfrm>
            <a:off x="8113056" y="6236826"/>
            <a:ext cx="3492000" cy="215444"/>
          </a:xfrm>
          <a:prstGeom prst="rect">
            <a:avLst/>
          </a:prstGeom>
          <a:noFill/>
        </p:spPr>
        <p:txBody>
          <a:bodyPr wrap="square" lIns="0" tIns="0" rIns="0" bIns="0" anchor="ctr">
            <a:spAutoFit/>
          </a:bodyPr>
          <a:lstStyle/>
          <a:p>
            <a:r>
              <a:rPr lang="de-DE" sz="1400" b="0" i="0">
                <a:solidFill>
                  <a:srgbClr val="262626"/>
                </a:solidFill>
                <a:latin typeface="Calibri" panose="020F0502020204030204" pitchFamily="34" charset="0"/>
                <a:cs typeface="Calibri" panose="020F0502020204030204" pitchFamily="34" charset="0"/>
              </a:rPr>
              <a:t>- Kreislaufwirtschaft und Ressourceneffizienz</a:t>
            </a:r>
          </a:p>
        </p:txBody>
      </p:sp>
      <p:pic>
        <p:nvPicPr>
          <p:cNvPr id="17" name="Picture 16">
            <a:extLst>
              <a:ext uri="{FF2B5EF4-FFF2-40B4-BE49-F238E27FC236}">
                <a16:creationId xmlns:a16="http://schemas.microsoft.com/office/drawing/2014/main" id="{E7403118-750E-BD87-711C-E7893B265E0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25699" y="2031390"/>
            <a:ext cx="4190449" cy="3752182"/>
          </a:xfrm>
          <a:prstGeom prst="rect">
            <a:avLst/>
          </a:prstGeom>
        </p:spPr>
      </p:pic>
    </p:spTree>
    <p:extLst>
      <p:ext uri="{BB962C8B-B14F-4D97-AF65-F5344CB8AC3E}">
        <p14:creationId xmlns:p14="http://schemas.microsoft.com/office/powerpoint/2010/main" val="8700145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5EFECBF-29AA-A8AA-4F51-242715091795}"/>
              </a:ext>
            </a:extLst>
          </p:cNvPr>
          <p:cNvSpPr txBox="1"/>
          <p:nvPr/>
        </p:nvSpPr>
        <p:spPr>
          <a:xfrm>
            <a:off x="12873667" y="885654"/>
            <a:ext cx="10560293" cy="684803"/>
          </a:xfrm>
          <a:prstGeom prst="rect">
            <a:avLst/>
          </a:prstGeom>
          <a:noFill/>
        </p:spPr>
        <p:txBody>
          <a:bodyPr wrap="square" rtlCol="0">
            <a:spAutoFit/>
          </a:bodyPr>
          <a:lstStyle/>
          <a:p>
            <a:endParaRPr lang="en-US" sz="1000" dirty="0"/>
          </a:p>
          <a:p>
            <a:endParaRPr lang="en-US" sz="1050" dirty="0"/>
          </a:p>
          <a:p>
            <a:endParaRPr lang="en-GB" dirty="0"/>
          </a:p>
        </p:txBody>
      </p:sp>
      <p:sp>
        <p:nvSpPr>
          <p:cNvPr id="4" name="Freeform 3">
            <a:extLst>
              <a:ext uri="{FF2B5EF4-FFF2-40B4-BE49-F238E27FC236}">
                <a16:creationId xmlns:a16="http://schemas.microsoft.com/office/drawing/2014/main" id="{FEA9A40E-7953-21C0-C221-D98F92DF102C}"/>
              </a:ext>
            </a:extLst>
          </p:cNvPr>
          <p:cNvSpPr/>
          <p:nvPr/>
        </p:nvSpPr>
        <p:spPr>
          <a:xfrm>
            <a:off x="0" y="8449"/>
            <a:ext cx="12192000" cy="1671211"/>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5" name="TextBox 4">
            <a:extLst>
              <a:ext uri="{FF2B5EF4-FFF2-40B4-BE49-F238E27FC236}">
                <a16:creationId xmlns:a16="http://schemas.microsoft.com/office/drawing/2014/main" id="{C4A854BE-D047-4E1C-DBE3-781A97284AB9}"/>
              </a:ext>
            </a:extLst>
          </p:cNvPr>
          <p:cNvSpPr txBox="1"/>
          <p:nvPr/>
        </p:nvSpPr>
        <p:spPr>
          <a:xfrm>
            <a:off x="375235" y="2217337"/>
            <a:ext cx="7256957" cy="3477875"/>
          </a:xfrm>
          <a:prstGeom prst="rect">
            <a:avLst/>
          </a:prstGeom>
          <a:noFill/>
        </p:spPr>
        <p:txBody>
          <a:bodyPr wrap="square" lIns="91440" tIns="45720" rIns="91440" bIns="45720" rtlCol="0" anchor="t">
            <a:spAutoFit/>
          </a:bodyPr>
          <a:lstStyle/>
          <a:p>
            <a:pPr algn="just">
              <a:buNone/>
            </a:pPr>
            <a:r>
              <a:rPr lang="en-US" sz="2000" b="1" dirty="0">
                <a:solidFill>
                  <a:srgbClr val="0289AE"/>
                </a:solidFill>
              </a:rPr>
              <a:t>International Food Waste Coalition. (2022). </a:t>
            </a:r>
            <a:r>
              <a:rPr lang="en-US" sz="2000" b="1" i="1" dirty="0">
                <a:solidFill>
                  <a:srgbClr val="0289AE"/>
                </a:solidFill>
              </a:rPr>
              <a:t>European hospitality and food service sector reports 20% reduction in food waste</a:t>
            </a:r>
            <a:r>
              <a:rPr lang="en-US" sz="2000" b="1" dirty="0">
                <a:solidFill>
                  <a:srgbClr val="0289AE"/>
                </a:solidFill>
              </a:rPr>
              <a:t>.</a:t>
            </a:r>
          </a:p>
          <a:p>
            <a:pPr algn="just">
              <a:buNone/>
            </a:pPr>
            <a:endParaRPr lang="en-US" dirty="0">
              <a:solidFill>
                <a:srgbClr val="262626"/>
              </a:solidFill>
            </a:endParaRPr>
          </a:p>
          <a:p>
            <a:pPr>
              <a:buNone/>
            </a:pPr>
            <a:r>
              <a:rPr lang="en-US" dirty="0">
                <a:solidFill>
                  <a:srgbClr val="262626"/>
                </a:solidFill>
                <a:hlinkClick r:id="rId3">
                  <a:extLst>
                    <a:ext uri="{A12FA001-AC4F-418D-AE19-62706E023703}">
                      <ahyp:hlinkClr xmlns:ahyp="http://schemas.microsoft.com/office/drawing/2018/hyperlinkcolor" val="tx"/>
                    </a:ext>
                  </a:extLst>
                </a:hlinkClick>
              </a:rPr>
              <a:t>EU HaFS sector reports 20% reduction in food waste | IFWC - WRAP EU</a:t>
            </a:r>
            <a:endParaRPr lang="en-US" dirty="0">
              <a:solidFill>
                <a:srgbClr val="262626"/>
              </a:solidFill>
            </a:endParaRPr>
          </a:p>
          <a:p>
            <a:pPr>
              <a:buNone/>
            </a:pPr>
            <a:endParaRPr lang="en-US" dirty="0">
              <a:solidFill>
                <a:srgbClr val="262626"/>
              </a:solidFill>
            </a:endParaRPr>
          </a:p>
          <a:p>
            <a:pPr algn="just">
              <a:buNone/>
            </a:pPr>
            <a:r>
              <a:rPr lang="de-DE">
                <a:solidFill>
                  <a:srgbClr val="262626"/>
                </a:solidFill>
              </a:rPr>
              <a:t>Der Artikel präsentiert reale Daten aus Hotels und Cateringbetrieben in ganz Europa. Er zeigt, wie der durchschnittliche Lebensmittelabfall von rund 143 Gramm pro Gedeck (2019) auf etwa 108 Gramm (2021) sank – ein Rückgang um mehr als 20 % –, wenn Betriebe ihren Abfall sorgfältig maßen und Menüs, Prognosen und Service anpassten. Achten Sie beim Lesen darauf, wie oft Ergebnisse in Gramm pro Gedeck angegeben werden, und überlegen Sie, wie Ihr Betrieb denselben KPI verfolgen könnte</a:t>
            </a:r>
          </a:p>
        </p:txBody>
      </p:sp>
      <p:sp>
        <p:nvSpPr>
          <p:cNvPr id="13" name="Graphic 4">
            <a:extLst>
              <a:ext uri="{FF2B5EF4-FFF2-40B4-BE49-F238E27FC236}">
                <a16:creationId xmlns:a16="http://schemas.microsoft.com/office/drawing/2014/main" id="{177D7F77-FFFC-D5C3-0E99-4B469721F965}"/>
              </a:ext>
            </a:extLst>
          </p:cNvPr>
          <p:cNvSpPr/>
          <p:nvPr/>
        </p:nvSpPr>
        <p:spPr>
          <a:xfrm rot="5400000">
            <a:off x="1314218" y="849090"/>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14" name="Graphic 13">
            <a:extLst>
              <a:ext uri="{FF2B5EF4-FFF2-40B4-BE49-F238E27FC236}">
                <a16:creationId xmlns:a16="http://schemas.microsoft.com/office/drawing/2014/main" id="{70F523AD-4C02-78E5-DD3B-1AEE5A4EC2AC}"/>
              </a:ext>
            </a:extLst>
          </p:cNvPr>
          <p:cNvPicPr>
            <a:picLocks noChangeAspect="1"/>
          </p:cNvPicPr>
          <p:nvPr/>
        </p:nvPicPr>
        <p:blipFill>
          <a:blip>
            <a:extLst>
              <a:ext uri="{96DAC541-7B7A-43D3-8B79-37D633B846F1}">
                <asvg:svgBlip xmlns:asvg="http://schemas.microsoft.com/office/drawing/2016/SVG/main" r:embed="rId4"/>
              </a:ext>
            </a:extLst>
          </a:blip>
          <a:srcRect l="32264" t="48938" r="39869" b="41747"/>
          <a:stretch>
            <a:fillRect/>
          </a:stretch>
        </p:blipFill>
        <p:spPr>
          <a:xfrm>
            <a:off x="8681738" y="0"/>
            <a:ext cx="3531079" cy="1671210"/>
          </a:xfrm>
          <a:prstGeom prst="rect">
            <a:avLst/>
          </a:prstGeom>
        </p:spPr>
      </p:pic>
      <p:pic>
        <p:nvPicPr>
          <p:cNvPr id="15" name="Picture 14" descr="iPhone6_mockup_front_white.png">
            <a:extLst>
              <a:ext uri="{FF2B5EF4-FFF2-40B4-BE49-F238E27FC236}">
                <a16:creationId xmlns:a16="http://schemas.microsoft.com/office/drawing/2014/main" id="{DE824AF3-AB73-4F19-3132-D641435565F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659292" y="226918"/>
            <a:ext cx="4094254" cy="6404164"/>
          </a:xfrm>
          <a:prstGeom prst="rect">
            <a:avLst/>
          </a:prstGeom>
        </p:spPr>
      </p:pic>
      <p:pic>
        <p:nvPicPr>
          <p:cNvPr id="18" name="Picture Placeholder 7">
            <a:hlinkClick r:id="rId3"/>
            <a:extLst>
              <a:ext uri="{FF2B5EF4-FFF2-40B4-BE49-F238E27FC236}">
                <a16:creationId xmlns:a16="http://schemas.microsoft.com/office/drawing/2014/main" id="{C227AC0F-06B9-6F3D-309C-F6BA14EA6110}"/>
              </a:ext>
            </a:extLst>
          </p:cNvPr>
          <p:cNvPicPr>
            <a:picLocks noChangeAspect="1"/>
          </p:cNvPicPr>
          <p:nvPr/>
        </p:nvPicPr>
        <p:blipFill>
          <a:blip r:embed="rId6" cstate="email">
            <a:extLst>
              <a:ext uri="{28A0092B-C50C-407E-A947-70E740481C1C}">
                <a14:useLocalDpi xmlns:a14="http://schemas.microsoft.com/office/drawing/2010/main"/>
              </a:ext>
            </a:extLst>
          </a:blip>
          <a:srcRect l="5952" r="5952"/>
          <a:stretch/>
        </p:blipFill>
        <p:spPr>
          <a:xfrm>
            <a:off x="8434831" y="1171575"/>
            <a:ext cx="2543175" cy="4514850"/>
          </a:xfrm>
          <a:prstGeom prst="rect">
            <a:avLst/>
          </a:prstGeom>
          <a:solidFill>
            <a:srgbClr val="FFFFFF">
              <a:lumMod val="85000"/>
            </a:srgbClr>
          </a:solidFill>
        </p:spPr>
      </p:pic>
      <p:grpSp>
        <p:nvGrpSpPr>
          <p:cNvPr id="19" name="Group 18">
            <a:extLst>
              <a:ext uri="{FF2B5EF4-FFF2-40B4-BE49-F238E27FC236}">
                <a16:creationId xmlns:a16="http://schemas.microsoft.com/office/drawing/2014/main" id="{B6BE2B6B-DDEE-3C27-6797-73C01883D3CF}"/>
              </a:ext>
            </a:extLst>
          </p:cNvPr>
          <p:cNvGrpSpPr/>
          <p:nvPr/>
        </p:nvGrpSpPr>
        <p:grpSpPr>
          <a:xfrm rot="21145702">
            <a:off x="10430355" y="3252971"/>
            <a:ext cx="1456095" cy="1406604"/>
            <a:chOff x="7777737" y="4274827"/>
            <a:chExt cx="1456095" cy="1406604"/>
          </a:xfrm>
        </p:grpSpPr>
        <p:sp>
          <p:nvSpPr>
            <p:cNvPr id="20" name="Oval 19">
              <a:extLst>
                <a:ext uri="{FF2B5EF4-FFF2-40B4-BE49-F238E27FC236}">
                  <a16:creationId xmlns:a16="http://schemas.microsoft.com/office/drawing/2014/main" id="{A555C00F-4C91-C5F7-9DB4-0E645AEAC3E6}"/>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2B6417C0-D30C-0553-4B53-520EE32AA6F8}"/>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de-DE" sz="2400" b="1">
                  <a:solidFill>
                    <a:schemeClr val="bg1"/>
                  </a:solidFill>
                </a:rPr>
                <a:t>HIER </a:t>
              </a:r>
              <a:r>
                <a:rPr lang="de-DE" sz="2400" b="1">
                  <a:solidFill>
                    <a:schemeClr val="bg1"/>
                  </a:solidFill>
                  <a:hlinkClick r:id="rId3">
                    <a:extLst>
                      <a:ext uri="{A12FA001-AC4F-418D-AE19-62706E023703}">
                        <ahyp:hlinkClr xmlns:ahyp="http://schemas.microsoft.com/office/drawing/2018/hyperlinkcolor" val="tx"/>
                      </a:ext>
                    </a:extLst>
                  </a:hlinkClick>
                </a:rPr>
                <a:t>KLICKEN</a:t>
              </a:r>
              <a:endParaRPr lang="de-DE" sz="2400" b="1" dirty="0">
                <a:solidFill>
                  <a:schemeClr val="bg1"/>
                </a:solidFill>
              </a:endParaRPr>
            </a:p>
          </p:txBody>
        </p:sp>
      </p:grpSp>
      <p:sp>
        <p:nvSpPr>
          <p:cNvPr id="22" name="TextBox 21">
            <a:extLst>
              <a:ext uri="{FF2B5EF4-FFF2-40B4-BE49-F238E27FC236}">
                <a16:creationId xmlns:a16="http://schemas.microsoft.com/office/drawing/2014/main" id="{00A2AD78-E139-2F6F-D2D0-888ACF9F637E}"/>
              </a:ext>
            </a:extLst>
          </p:cNvPr>
          <p:cNvSpPr txBox="1"/>
          <p:nvPr/>
        </p:nvSpPr>
        <p:spPr>
          <a:xfrm>
            <a:off x="375236" y="500071"/>
            <a:ext cx="6623206" cy="1015663"/>
          </a:xfrm>
          <a:prstGeom prst="rect">
            <a:avLst/>
          </a:prstGeom>
          <a:noFill/>
        </p:spPr>
        <p:txBody>
          <a:bodyPr wrap="square">
            <a:spAutoFit/>
          </a:bodyPr>
          <a:lstStyle/>
          <a:p>
            <a:pPr>
              <a:lnSpc>
                <a:spcPts val="3580"/>
              </a:lnSpc>
            </a:pPr>
            <a:r>
              <a:rPr lang="de-DE" sz="3400" b="1">
                <a:solidFill>
                  <a:schemeClr val="bg1"/>
                </a:solidFill>
                <a:cs typeface="Times New Roman" panose="02020603050405020304" pitchFamily="18" charset="0"/>
              </a:rPr>
              <a:t>Vertiefung – Lebensmittelabfall pro Gedeck in Europas Hospitality</a:t>
            </a:r>
          </a:p>
        </p:txBody>
      </p:sp>
    </p:spTree>
    <p:extLst>
      <p:ext uri="{BB962C8B-B14F-4D97-AF65-F5344CB8AC3E}">
        <p14:creationId xmlns:p14="http://schemas.microsoft.com/office/powerpoint/2010/main" val="12322767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11">
            <a:extLst>
              <a:ext uri="{FF2B5EF4-FFF2-40B4-BE49-F238E27FC236}">
                <a16:creationId xmlns:a16="http://schemas.microsoft.com/office/drawing/2014/main" id="{13CCEE66-B7F2-3EE6-5FC3-C51B8709F92B}"/>
              </a:ext>
            </a:extLst>
          </p:cNvPr>
          <p:cNvSpPr txBox="1">
            <a:spLocks/>
          </p:cNvSpPr>
          <p:nvPr/>
        </p:nvSpPr>
        <p:spPr>
          <a:xfrm>
            <a:off x="564154" y="354068"/>
            <a:ext cx="417853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KPIs in europäischen Hotelberichten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20" name="Straight Connector 19">
            <a:extLst>
              <a:ext uri="{FF2B5EF4-FFF2-40B4-BE49-F238E27FC236}">
                <a16:creationId xmlns:a16="http://schemas.microsoft.com/office/drawing/2014/main" id="{21C4C6E1-ADB3-22D6-EB57-95E241483EF1}"/>
              </a:ext>
            </a:extLst>
          </p:cNvPr>
          <p:cNvCxnSpPr>
            <a:cxnSpLocks/>
          </p:cNvCxnSpPr>
          <p:nvPr/>
        </p:nvCxnSpPr>
        <p:spPr>
          <a:xfrm>
            <a:off x="0" y="1469506"/>
            <a:ext cx="623875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1" name="Rectangle 30">
            <a:extLst>
              <a:ext uri="{FF2B5EF4-FFF2-40B4-BE49-F238E27FC236}">
                <a16:creationId xmlns:a16="http://schemas.microsoft.com/office/drawing/2014/main" id="{FBDDC461-A086-51B5-DDF3-EE9039929677}"/>
              </a:ext>
            </a:extLst>
          </p:cNvPr>
          <p:cNvSpPr/>
          <p:nvPr/>
        </p:nvSpPr>
        <p:spPr>
          <a:xfrm flipH="1">
            <a:off x="586944" y="1817957"/>
            <a:ext cx="6238755" cy="4093428"/>
          </a:xfrm>
          <a:prstGeom prst="rect">
            <a:avLst/>
          </a:prstGeom>
        </p:spPr>
        <p:txBody>
          <a:bodyPr wrap="square" numCol="1">
            <a:spAutoFit/>
          </a:bodyPr>
          <a:lstStyle/>
          <a:p>
            <a:pPr>
              <a:buClr>
                <a:srgbClr val="62A844"/>
              </a:buClr>
            </a:pPr>
            <a:r>
              <a:rPr lang="de-DE" sz="2000">
                <a:solidFill>
                  <a:srgbClr val="262626"/>
                </a:solidFill>
              </a:rPr>
              <a:t>In ganz Europa nutzen Hotel-Benchmarking-Berichte dieselben KPIs, die Sie in dieser Einheit lernen.</a:t>
            </a:r>
          </a:p>
          <a:p>
            <a:pPr>
              <a:buClr>
                <a:srgbClr val="62A844"/>
              </a:buClr>
            </a:pPr>
            <a:br>
              <a:rPr lang="en-US" b="1" dirty="0">
                <a:solidFill>
                  <a:srgbClr val="262626"/>
                </a:solidFill>
              </a:rPr>
            </a:br>
            <a:r>
              <a:rPr lang="en-US" sz="2000" b="1" dirty="0">
                <a:solidFill>
                  <a:srgbClr val="0289AE"/>
                </a:solidFill>
              </a:rPr>
              <a:t>STR Europe Hotel Performance Updates</a:t>
            </a:r>
            <a:endParaRPr lang="en-US" sz="2000" b="1" dirty="0">
              <a:solidFill>
                <a:srgbClr val="262626"/>
              </a:solidFill>
            </a:endParaRPr>
          </a:p>
          <a:p>
            <a:pPr marL="285750" indent="-285750">
              <a:buClr>
                <a:srgbClr val="62A844"/>
              </a:buClr>
              <a:buFont typeface="Arial" panose="020B0604020202020204" pitchFamily="34" charset="0"/>
              <a:buChar char="•"/>
            </a:pPr>
            <a:r>
              <a:rPr lang="de-DE" i="1">
                <a:solidFill>
                  <a:srgbClr val="262626"/>
                </a:solidFill>
              </a:rPr>
              <a:t>Zeigt Auslastung, ADR und RevPAR für große europäische Städte und Regionen im Zeitverlauf</a:t>
            </a:r>
            <a:r>
              <a:rPr lang="en-US" dirty="0">
                <a:solidFill>
                  <a:srgbClr val="262626"/>
                </a:solidFill>
              </a:rPr>
              <a:t>.</a:t>
            </a:r>
            <a:endParaRPr lang="en-US" b="1" dirty="0">
              <a:solidFill>
                <a:srgbClr val="262626"/>
              </a:solidFill>
            </a:endParaRPr>
          </a:p>
          <a:p>
            <a:pPr marL="285750" indent="-285750">
              <a:buClr>
                <a:srgbClr val="62A844"/>
              </a:buClr>
              <a:buFont typeface="Arial" panose="020B0604020202020204" pitchFamily="34" charset="0"/>
              <a:buChar char="•"/>
            </a:pPr>
            <a:r>
              <a:rPr lang="de-DE" b="1">
                <a:solidFill>
                  <a:srgbClr val="262626"/>
                </a:solidFill>
              </a:rPr>
              <a:t>Savills-Marktberichte – </a:t>
            </a:r>
            <a:r>
              <a:rPr lang="de-DE" i="1">
                <a:solidFill>
                  <a:srgbClr val="262626"/>
                </a:solidFill>
              </a:rPr>
              <a:t>Verdichtet Tausende Buchungen und Tagesdaten zu klaren Trends</a:t>
            </a:r>
            <a:br>
              <a:rPr lang="en-US" i="1" dirty="0">
                <a:solidFill>
                  <a:srgbClr val="262626"/>
                </a:solidFill>
              </a:rPr>
            </a:br>
            <a:endParaRPr lang="en-US" dirty="0">
              <a:solidFill>
                <a:srgbClr val="262626"/>
              </a:solidFill>
            </a:endParaRPr>
          </a:p>
          <a:p>
            <a:pPr>
              <a:buClr>
                <a:srgbClr val="62A844"/>
              </a:buClr>
            </a:pPr>
            <a:r>
              <a:rPr lang="de-DE" sz="2000" b="1">
                <a:solidFill>
                  <a:srgbClr val="0289AE"/>
                </a:solidFill>
              </a:rPr>
              <a:t>SO NUTZEN HOTELIERS SIE:</a:t>
            </a:r>
            <a:endParaRPr lang="en-US" sz="2000" b="1" dirty="0">
              <a:solidFill>
                <a:srgbClr val="262626"/>
              </a:solidFill>
            </a:endParaRPr>
          </a:p>
          <a:p>
            <a:pPr marL="342900" indent="-342900">
              <a:buClr>
                <a:srgbClr val="62A844"/>
              </a:buClr>
              <a:buFont typeface="Arial" panose="020B0604020202020204" pitchFamily="34" charset="0"/>
              <a:buChar char="•"/>
            </a:pPr>
            <a:r>
              <a:rPr lang="de-DE">
                <a:solidFill>
                  <a:srgbClr val="262626"/>
                </a:solidFill>
              </a:rPr>
              <a:t>Wenn </a:t>
            </a:r>
            <a:r>
              <a:rPr lang="de-DE" b="1">
                <a:solidFill>
                  <a:srgbClr val="262626"/>
                </a:solidFill>
              </a:rPr>
              <a:t>Auslastung + ADR steigen</a:t>
            </a:r>
            <a:r>
              <a:rPr lang="de-DE">
                <a:solidFill>
                  <a:srgbClr val="262626"/>
                </a:solidFill>
              </a:rPr>
              <a:t> → erhöhen Revenue Manager ggf. Raten oder investieren in digitales Marketing</a:t>
            </a:r>
          </a:p>
          <a:p>
            <a:pPr marL="285750" indent="-285750">
              <a:buClr>
                <a:srgbClr val="62A844"/>
              </a:buClr>
              <a:buFont typeface="Arial" panose="020B0604020202020204" pitchFamily="34" charset="0"/>
              <a:buChar char="•"/>
            </a:pPr>
            <a:r>
              <a:rPr lang="de-DE">
                <a:solidFill>
                  <a:srgbClr val="262626"/>
                </a:solidFill>
              </a:rPr>
              <a:t>Wenn </a:t>
            </a:r>
            <a:r>
              <a:rPr lang="de-DE" b="1">
                <a:solidFill>
                  <a:srgbClr val="262626"/>
                </a:solidFill>
              </a:rPr>
              <a:t>der RevPAR fällt</a:t>
            </a:r>
            <a:r>
              <a:rPr lang="de-DE">
                <a:solidFill>
                  <a:srgbClr val="262626"/>
                </a:solidFill>
              </a:rPr>
              <a:t> → Preise, Vertriebskanäle oder Aktionen prüfen (</a:t>
            </a:r>
            <a:r>
              <a:rPr lang="en-US" i="1" dirty="0">
                <a:solidFill>
                  <a:srgbClr val="262626"/>
                </a:solidFill>
              </a:rPr>
              <a:t>STR, 2024; Savills, 2024).</a:t>
            </a:r>
            <a:endParaRPr lang="en-US" dirty="0">
              <a:solidFill>
                <a:srgbClr val="262626"/>
              </a:solidFill>
            </a:endParaRPr>
          </a:p>
        </p:txBody>
      </p:sp>
      <p:pic>
        <p:nvPicPr>
          <p:cNvPr id="22" name="Graphic 21">
            <a:extLst>
              <a:ext uri="{FF2B5EF4-FFF2-40B4-BE49-F238E27FC236}">
                <a16:creationId xmlns:a16="http://schemas.microsoft.com/office/drawing/2014/main" id="{181A294F-6570-EAC0-AC58-D3D21B700C9D}"/>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a:off x="8106261" y="0"/>
            <a:ext cx="4085739" cy="2599113"/>
          </a:xfrm>
          <a:prstGeom prst="rect">
            <a:avLst/>
          </a:prstGeom>
        </p:spPr>
      </p:pic>
      <p:sp>
        <p:nvSpPr>
          <p:cNvPr id="23" name="Rounded Rectangle 22">
            <a:extLst>
              <a:ext uri="{FF2B5EF4-FFF2-40B4-BE49-F238E27FC236}">
                <a16:creationId xmlns:a16="http://schemas.microsoft.com/office/drawing/2014/main" id="{5CB48F5A-4DFC-3215-4E44-50C541EAC51B}"/>
              </a:ext>
            </a:extLst>
          </p:cNvPr>
          <p:cNvSpPr/>
          <p:nvPr/>
        </p:nvSpPr>
        <p:spPr>
          <a:xfrm>
            <a:off x="7965985" y="5923848"/>
            <a:ext cx="2921471"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24" name="TextBox 23">
            <a:extLst>
              <a:ext uri="{FF2B5EF4-FFF2-40B4-BE49-F238E27FC236}">
                <a16:creationId xmlns:a16="http://schemas.microsoft.com/office/drawing/2014/main" id="{6D699F37-0140-AE0C-098C-978C1B7072C8}"/>
              </a:ext>
            </a:extLst>
          </p:cNvPr>
          <p:cNvSpPr txBox="1"/>
          <p:nvPr/>
        </p:nvSpPr>
        <p:spPr>
          <a:xfrm>
            <a:off x="8091984" y="5987126"/>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25" name="TextBox 24">
            <a:extLst>
              <a:ext uri="{FF2B5EF4-FFF2-40B4-BE49-F238E27FC236}">
                <a16:creationId xmlns:a16="http://schemas.microsoft.com/office/drawing/2014/main" id="{FE14C3C0-E268-5786-4FBB-303AFF59A066}"/>
              </a:ext>
            </a:extLst>
          </p:cNvPr>
          <p:cNvSpPr txBox="1"/>
          <p:nvPr/>
        </p:nvSpPr>
        <p:spPr>
          <a:xfrm>
            <a:off x="8847985" y="5987126"/>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C2 M1</a:t>
            </a:r>
          </a:p>
        </p:txBody>
      </p:sp>
      <p:sp>
        <p:nvSpPr>
          <p:cNvPr id="26" name="TextBox 25">
            <a:extLst>
              <a:ext uri="{FF2B5EF4-FFF2-40B4-BE49-F238E27FC236}">
                <a16:creationId xmlns:a16="http://schemas.microsoft.com/office/drawing/2014/main" id="{8A2B7591-3D27-BE36-1698-7137DFF1EFEA}"/>
              </a:ext>
            </a:extLst>
          </p:cNvPr>
          <p:cNvSpPr txBox="1"/>
          <p:nvPr/>
        </p:nvSpPr>
        <p:spPr>
          <a:xfrm>
            <a:off x="9441984" y="5987126"/>
            <a:ext cx="3492000" cy="215444"/>
          </a:xfrm>
          <a:prstGeom prst="rect">
            <a:avLst/>
          </a:prstGeom>
          <a:noFill/>
        </p:spPr>
        <p:txBody>
          <a:bodyPr wrap="square" lIns="0" tIns="0" rIns="0" bIns="0" anchor="ctr">
            <a:spAutoFit/>
          </a:bodyPr>
          <a:lstStyle/>
          <a:p>
            <a:r>
              <a:rPr lang="de-DE" sz="1400" b="0" i="0">
                <a:solidFill>
                  <a:srgbClr val="262626"/>
                </a:solidFill>
                <a:latin typeface="Calibri" panose="020F0502020204030204" pitchFamily="34" charset="0"/>
                <a:cs typeface="Calibri" panose="020F0502020204030204" pitchFamily="34" charset="0"/>
              </a:rPr>
              <a:t>-  KI in der Hospitality</a:t>
            </a:r>
          </a:p>
        </p:txBody>
      </p:sp>
      <p:pic>
        <p:nvPicPr>
          <p:cNvPr id="29" name="Picture 28">
            <a:extLst>
              <a:ext uri="{FF2B5EF4-FFF2-40B4-BE49-F238E27FC236}">
                <a16:creationId xmlns:a16="http://schemas.microsoft.com/office/drawing/2014/main" id="{1DF26B4C-47BE-17EA-0E17-1F048E9BDC7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256423" y="2276079"/>
            <a:ext cx="4222034" cy="3611347"/>
          </a:xfrm>
          <a:prstGeom prst="rect">
            <a:avLst/>
          </a:prstGeom>
        </p:spPr>
      </p:pic>
    </p:spTree>
    <p:extLst>
      <p:ext uri="{BB962C8B-B14F-4D97-AF65-F5344CB8AC3E}">
        <p14:creationId xmlns:p14="http://schemas.microsoft.com/office/powerpoint/2010/main" val="522235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4CCB4-A28D-ACF0-E1D2-27E51FC33AF6}"/>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A852F915-44D5-D8ED-1FFB-0D849A9529FC}"/>
              </a:ext>
            </a:extLst>
          </p:cNvPr>
          <p:cNvSpPr txBox="1">
            <a:spLocks/>
          </p:cNvSpPr>
          <p:nvPr/>
        </p:nvSpPr>
        <p:spPr>
          <a:xfrm>
            <a:off x="341709" y="259604"/>
            <a:ext cx="1013355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rgbClr val="62A844"/>
                </a:solidFill>
              </a:rPr>
              <a:t>				   Hotel Luise</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4C489DBB-471F-97A5-353C-5680687FBD4D}"/>
              </a:ext>
            </a:extLst>
          </p:cNvPr>
          <p:cNvCxnSpPr>
            <a:cxnSpLocks/>
          </p:cNvCxnSpPr>
          <p:nvPr/>
        </p:nvCxnSpPr>
        <p:spPr>
          <a:xfrm>
            <a:off x="440914" y="81732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7E1A8FB9-4170-ECC9-8069-27EDF6C599D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0914" y="48536"/>
            <a:ext cx="3640268" cy="725359"/>
          </a:xfrm>
          <a:prstGeom prst="rect">
            <a:avLst/>
          </a:prstGeom>
        </p:spPr>
      </p:pic>
      <p:sp>
        <p:nvSpPr>
          <p:cNvPr id="9" name="TextBox 8">
            <a:extLst>
              <a:ext uri="{FF2B5EF4-FFF2-40B4-BE49-F238E27FC236}">
                <a16:creationId xmlns:a16="http://schemas.microsoft.com/office/drawing/2014/main" id="{85A397CB-3393-67A9-8224-ACA6173939B2}"/>
              </a:ext>
            </a:extLst>
          </p:cNvPr>
          <p:cNvSpPr txBox="1"/>
          <p:nvPr/>
        </p:nvSpPr>
        <p:spPr>
          <a:xfrm>
            <a:off x="152842" y="1139220"/>
            <a:ext cx="7370463" cy="5078313"/>
          </a:xfrm>
          <a:prstGeom prst="rect">
            <a:avLst/>
          </a:prstGeom>
          <a:noFill/>
        </p:spPr>
        <p:txBody>
          <a:bodyPr wrap="square">
            <a:spAutoFit/>
          </a:bodyPr>
          <a:lstStyle/>
          <a:p>
            <a:r>
              <a:rPr lang="de-DE" b="1">
                <a:solidFill>
                  <a:srgbClr val="262626"/>
                </a:solidFill>
              </a:rPr>
              <a:t>Hotel Luise zeigt, wie Hospitality-Betriebe Betriebsdaten in aussagekräftige KPIs verwandeln, die kontinuierliche Verbesserung unterstützen.</a:t>
            </a:r>
          </a:p>
          <a:p>
            <a:endParaRPr lang="en-GB" dirty="0">
              <a:solidFill>
                <a:srgbClr val="262626"/>
              </a:solidFill>
            </a:endParaRPr>
          </a:p>
          <a:p>
            <a:r>
              <a:rPr lang="de-DE">
                <a:solidFill>
                  <a:srgbClr val="262626"/>
                </a:solidFill>
              </a:rPr>
              <a:t>Das Hotel ist bekannt dafür, seine Umweltleistung bei Energie, Wasser, Abfall und Ressourcenverbrauch zu messen und zu überwachen. Statt sich auf Rohdaten zu verlassen, nutzt das Management sorgfältig ausgewählte Indikatoren, die Fortschritte über die Zeit zeigen und Vergleiche mit Zielen und Branchenwerten erlauben.</a:t>
            </a:r>
          </a:p>
          <a:p>
            <a:endParaRPr lang="en-GB" dirty="0">
              <a:solidFill>
                <a:srgbClr val="262626"/>
              </a:solidFill>
            </a:endParaRPr>
          </a:p>
          <a:p>
            <a:r>
              <a:rPr lang="de-DE">
                <a:solidFill>
                  <a:srgbClr val="262626"/>
                </a:solidFill>
              </a:rPr>
              <a:t>Dieser strukturierte Ansatz hilft dem Team, die Leistung zu verstehen, Ineffizienzen zu erkennen und wirksame Maßnahmen zu priorisieren. Daten dienen so nicht nur dem Berichtswesen, sondern als praktisches Führungsinstrument für strategische und operative Entscheidungen.</a:t>
            </a:r>
          </a:p>
          <a:p>
            <a:endParaRPr lang="en-GB" dirty="0"/>
          </a:p>
          <a:p>
            <a:r>
              <a:rPr lang="de-DE" b="1">
                <a:solidFill>
                  <a:srgbClr val="62A844"/>
                </a:solidFill>
              </a:rPr>
              <a:t>Zentrale Lernerkenntnis: </a:t>
            </a:r>
            <a:r>
              <a:rPr lang="de-DE">
                <a:solidFill>
                  <a:srgbClr val="262626"/>
                </a:solidFill>
              </a:rPr>
              <a:t>KPIs verdichten komplexe Betriebsdaten zu einfachen Größen für Monitoring, Kommunikation und Verbesserung.</a:t>
            </a:r>
          </a:p>
          <a:p>
            <a:pPr>
              <a:buNone/>
            </a:pPr>
            <a:endParaRPr lang="en-GB" dirty="0">
              <a:solidFill>
                <a:srgbClr val="262626"/>
              </a:solidFill>
            </a:endParaRPr>
          </a:p>
        </p:txBody>
      </p:sp>
      <p:pic>
        <p:nvPicPr>
          <p:cNvPr id="6" name="Picture 5">
            <a:extLst>
              <a:ext uri="{FF2B5EF4-FFF2-40B4-BE49-F238E27FC236}">
                <a16:creationId xmlns:a16="http://schemas.microsoft.com/office/drawing/2014/main" id="{7FE4EB10-C3A0-5534-0210-9A2004D9ABA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51549" y="582279"/>
            <a:ext cx="4156061" cy="6016117"/>
          </a:xfrm>
          <a:prstGeom prst="rect">
            <a:avLst/>
          </a:prstGeom>
        </p:spPr>
      </p:pic>
    </p:spTree>
    <p:extLst>
      <p:ext uri="{BB962C8B-B14F-4D97-AF65-F5344CB8AC3E}">
        <p14:creationId xmlns:p14="http://schemas.microsoft.com/office/powerpoint/2010/main" val="406903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7943A-596C-0251-5581-99B00819D2BE}"/>
            </a:ext>
          </a:extLst>
        </p:cNvPr>
        <p:cNvGrpSpPr/>
        <p:nvPr/>
      </p:nvGrpSpPr>
      <p:grpSpPr>
        <a:xfrm>
          <a:off x="0" y="0"/>
          <a:ext cx="0" cy="0"/>
          <a:chOff x="0" y="0"/>
          <a:chExt cx="0" cy="0"/>
        </a:xfrm>
      </p:grpSpPr>
      <p:sp>
        <p:nvSpPr>
          <p:cNvPr id="3" name="Text Placeholder 11">
            <a:extLst>
              <a:ext uri="{FF2B5EF4-FFF2-40B4-BE49-F238E27FC236}">
                <a16:creationId xmlns:a16="http://schemas.microsoft.com/office/drawing/2014/main" id="{E71BDDA7-1A86-33B2-248C-E7A553238405}"/>
              </a:ext>
            </a:extLst>
          </p:cNvPr>
          <p:cNvSpPr txBox="1">
            <a:spLocks/>
          </p:cNvSpPr>
          <p:nvPr/>
        </p:nvSpPr>
        <p:spPr>
          <a:xfrm>
            <a:off x="564153" y="354068"/>
            <a:ext cx="7289927"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Von Rohdaten zu klaren Kennzahlen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5" name="Straight Connector 4">
            <a:extLst>
              <a:ext uri="{FF2B5EF4-FFF2-40B4-BE49-F238E27FC236}">
                <a16:creationId xmlns:a16="http://schemas.microsoft.com/office/drawing/2014/main" id="{36BA1E14-48F3-5DFA-6A40-34F10338E87C}"/>
              </a:ext>
            </a:extLst>
          </p:cNvPr>
          <p:cNvCxnSpPr>
            <a:cxnSpLocks/>
          </p:cNvCxnSpPr>
          <p:nvPr/>
        </p:nvCxnSpPr>
        <p:spPr>
          <a:xfrm>
            <a:off x="0" y="1108863"/>
            <a:ext cx="785408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 name="Rectangle 30">
            <a:extLst>
              <a:ext uri="{FF2B5EF4-FFF2-40B4-BE49-F238E27FC236}">
                <a16:creationId xmlns:a16="http://schemas.microsoft.com/office/drawing/2014/main" id="{4B86F5C5-E272-109F-52AC-12BFC09BA588}"/>
              </a:ext>
            </a:extLst>
          </p:cNvPr>
          <p:cNvSpPr/>
          <p:nvPr/>
        </p:nvSpPr>
        <p:spPr>
          <a:xfrm flipH="1">
            <a:off x="586943" y="1408546"/>
            <a:ext cx="8666785" cy="5201424"/>
          </a:xfrm>
          <a:prstGeom prst="rect">
            <a:avLst/>
          </a:prstGeom>
        </p:spPr>
        <p:txBody>
          <a:bodyPr wrap="square" numCol="1">
            <a:spAutoFit/>
          </a:bodyPr>
          <a:lstStyle/>
          <a:p>
            <a:r>
              <a:rPr lang="de-DE" sz="2000">
                <a:solidFill>
                  <a:srgbClr val="262626"/>
                </a:solidFill>
              </a:rPr>
              <a:t>Rohdaten – Buchungen, Gedecke, Belege – bleiben lange Listen, bis man sie bündelt. Hotel-Analytics- und Business-Intelligence-Tools fassen solche Datensätze zu Leistungskennzahlen (KPIs) zusammen, die leichter verständlich sind (Mews, 2025; STR, 2024).</a:t>
            </a:r>
            <a:br>
              <a:rPr lang="en-US" sz="2000" dirty="0">
                <a:solidFill>
                  <a:srgbClr val="262626"/>
                </a:solidFill>
              </a:rPr>
            </a:br>
            <a:endParaRPr lang="en-US" sz="2000" dirty="0">
              <a:solidFill>
                <a:srgbClr val="262626"/>
              </a:solidFill>
            </a:endParaRPr>
          </a:p>
          <a:p>
            <a:r>
              <a:rPr lang="de-DE" sz="2000" b="1">
                <a:solidFill>
                  <a:srgbClr val="0289AE"/>
                </a:solidFill>
              </a:rPr>
              <a:t>BEISPIEL:</a:t>
            </a:r>
            <a:r>
              <a:rPr lang="en-US" sz="2000" dirty="0">
                <a:solidFill>
                  <a:srgbClr val="0289AE"/>
                </a:solidFill>
              </a:rPr>
              <a:t> </a:t>
            </a:r>
            <a:r>
              <a:rPr lang="de-DE" sz="2000" b="1">
                <a:solidFill>
                  <a:srgbClr val="0289AE"/>
                </a:solidFill>
              </a:rPr>
              <a:t>Rohdaten</a:t>
            </a:r>
            <a:br>
              <a:rPr lang="en-US" sz="2000" dirty="0">
                <a:solidFill>
                  <a:srgbClr val="262626"/>
                </a:solidFill>
              </a:rPr>
            </a:br>
            <a:endParaRPr lang="en-US" sz="2000" dirty="0">
              <a:solidFill>
                <a:srgbClr val="262626"/>
              </a:solidFill>
            </a:endParaRPr>
          </a:p>
          <a:p>
            <a:br>
              <a:rPr lang="en-US" sz="2000" dirty="0">
                <a:solidFill>
                  <a:srgbClr val="262626"/>
                </a:solidFill>
              </a:rPr>
            </a:br>
            <a:endParaRPr lang="en-US" sz="2000" dirty="0">
              <a:solidFill>
                <a:srgbClr val="262626"/>
              </a:solidFill>
            </a:endParaRPr>
          </a:p>
          <a:p>
            <a:endParaRPr lang="en-US" sz="2000" dirty="0">
              <a:solidFill>
                <a:srgbClr val="262626"/>
              </a:solidFill>
            </a:endParaRPr>
          </a:p>
          <a:p>
            <a:endParaRPr lang="en-US" sz="2000" dirty="0">
              <a:solidFill>
                <a:srgbClr val="262626"/>
              </a:solidFill>
            </a:endParaRPr>
          </a:p>
          <a:p>
            <a:endParaRPr lang="en-US" sz="2000" b="1" dirty="0">
              <a:solidFill>
                <a:srgbClr val="262626"/>
              </a:solidFill>
            </a:endParaRPr>
          </a:p>
          <a:p>
            <a:r>
              <a:rPr lang="de-DE" sz="2000" b="1">
                <a:solidFill>
                  <a:srgbClr val="0289AE"/>
                </a:solidFill>
              </a:rPr>
              <a:t>Zu KPIs verdichtet</a:t>
            </a:r>
            <a:r>
              <a:rPr lang="en-US" sz="2000" dirty="0">
                <a:solidFill>
                  <a:srgbClr val="0289AE"/>
                </a:solidFill>
              </a:rPr>
              <a:t> </a:t>
            </a:r>
          </a:p>
          <a:p>
            <a:pPr marL="342900" indent="-342900">
              <a:buClr>
                <a:srgbClr val="62A844"/>
              </a:buClr>
              <a:buFont typeface="Arial" panose="020B0604020202020204" pitchFamily="34" charset="0"/>
              <a:buChar char="•"/>
            </a:pPr>
            <a:r>
              <a:rPr lang="de-DE" b="1">
                <a:solidFill>
                  <a:srgbClr val="262626"/>
                </a:solidFill>
              </a:rPr>
              <a:t>Auslastung: 80 %</a:t>
            </a:r>
            <a:r>
              <a:rPr lang="en-US" dirty="0">
                <a:solidFill>
                  <a:srgbClr val="262626"/>
                </a:solidFill>
              </a:rPr>
              <a:t> | </a:t>
            </a:r>
            <a:r>
              <a:rPr lang="de-DE" b="1">
                <a:solidFill>
                  <a:srgbClr val="262626"/>
                </a:solidFill>
              </a:rPr>
              <a:t>ADR: 100 €</a:t>
            </a:r>
            <a:r>
              <a:rPr lang="en-US" dirty="0">
                <a:solidFill>
                  <a:srgbClr val="262626"/>
                </a:solidFill>
              </a:rPr>
              <a:t> | </a:t>
            </a:r>
            <a:r>
              <a:rPr lang="de-DE" b="1">
                <a:solidFill>
                  <a:srgbClr val="262626"/>
                </a:solidFill>
              </a:rPr>
              <a:t>RevPAR: 80 €</a:t>
            </a:r>
            <a:endParaRPr lang="en-US" dirty="0">
              <a:solidFill>
                <a:srgbClr val="262626"/>
              </a:solidFill>
            </a:endParaRPr>
          </a:p>
          <a:p>
            <a:pPr marL="342900" indent="-342900">
              <a:buClr>
                <a:srgbClr val="62A844"/>
              </a:buClr>
              <a:buFont typeface="Arial" panose="020B0604020202020204" pitchFamily="34" charset="0"/>
              <a:buChar char="•"/>
            </a:pPr>
            <a:r>
              <a:rPr lang="de-DE" b="1">
                <a:solidFill>
                  <a:srgbClr val="262626"/>
                </a:solidFill>
              </a:rPr>
              <a:t>Warum das wichtig ist:</a:t>
            </a:r>
            <a:endParaRPr lang="en-US" dirty="0">
              <a:solidFill>
                <a:srgbClr val="262626"/>
              </a:solidFill>
            </a:endParaRPr>
          </a:p>
          <a:p>
            <a:pPr marL="342900" indent="-342900">
              <a:buClr>
                <a:srgbClr val="62A844"/>
              </a:buClr>
              <a:buFont typeface="Arial" panose="020B0604020202020204" pitchFamily="34" charset="0"/>
              <a:buChar char="•"/>
            </a:pPr>
            <a:r>
              <a:rPr lang="de-DE" b="1">
                <a:solidFill>
                  <a:srgbClr val="262626"/>
                </a:solidFill>
              </a:rPr>
              <a:t>80 % Auslastung</a:t>
            </a:r>
            <a:r>
              <a:rPr lang="de-DE">
                <a:solidFill>
                  <a:srgbClr val="262626"/>
                </a:solidFill>
              </a:rPr>
              <a:t> erzählt eine klare Geschichte</a:t>
            </a:r>
          </a:p>
          <a:p>
            <a:pPr marL="342900" indent="-342900">
              <a:buClr>
                <a:srgbClr val="62A844"/>
              </a:buClr>
              <a:buFont typeface="Arial" panose="020B0604020202020204" pitchFamily="34" charset="0"/>
              <a:buChar char="•"/>
            </a:pPr>
            <a:r>
              <a:rPr lang="de-DE" b="1">
                <a:solidFill>
                  <a:srgbClr val="262626"/>
                </a:solidFill>
              </a:rPr>
              <a:t>20 € pro Gedeck</a:t>
            </a:r>
            <a:r>
              <a:rPr lang="de-DE">
                <a:solidFill>
                  <a:srgbClr val="262626"/>
                </a:solidFill>
              </a:rPr>
              <a:t> ist sofort verständlich</a:t>
            </a:r>
          </a:p>
        </p:txBody>
      </p:sp>
      <p:graphicFrame>
        <p:nvGraphicFramePr>
          <p:cNvPr id="9" name="Table 8">
            <a:extLst>
              <a:ext uri="{FF2B5EF4-FFF2-40B4-BE49-F238E27FC236}">
                <a16:creationId xmlns:a16="http://schemas.microsoft.com/office/drawing/2014/main" id="{8C0C4C3E-BAC7-802B-4864-86C02E7F890A}"/>
              </a:ext>
            </a:extLst>
          </p:cNvPr>
          <p:cNvGraphicFramePr>
            <a:graphicFrameLocks noGrp="1"/>
          </p:cNvGraphicFramePr>
          <p:nvPr>
            <p:extLst>
              <p:ext uri="{D42A27DB-BD31-4B8C-83A1-F6EECF244321}">
                <p14:modId xmlns:p14="http://schemas.microsoft.com/office/powerpoint/2010/main" val="164788664"/>
              </p:ext>
            </p:extLst>
          </p:nvPr>
        </p:nvGraphicFramePr>
        <p:xfrm>
          <a:off x="683444" y="3411360"/>
          <a:ext cx="10015036" cy="1426832"/>
        </p:xfrm>
        <a:graphic>
          <a:graphicData uri="http://schemas.openxmlformats.org/drawingml/2006/table">
            <a:tbl>
              <a:tblPr firstRow="1" bandRow="1">
                <a:tableStyleId>{5C22544A-7EE6-4342-B048-85BDC9FD1C3A}</a:tableStyleId>
              </a:tblPr>
              <a:tblGrid>
                <a:gridCol w="2041468">
                  <a:extLst>
                    <a:ext uri="{9D8B030D-6E8A-4147-A177-3AD203B41FA5}">
                      <a16:colId xmlns:a16="http://schemas.microsoft.com/office/drawing/2014/main" val="2505351864"/>
                    </a:ext>
                  </a:extLst>
                </a:gridCol>
                <a:gridCol w="2966050">
                  <a:extLst>
                    <a:ext uri="{9D8B030D-6E8A-4147-A177-3AD203B41FA5}">
                      <a16:colId xmlns:a16="http://schemas.microsoft.com/office/drawing/2014/main" val="2696485396"/>
                    </a:ext>
                  </a:extLst>
                </a:gridCol>
                <a:gridCol w="2503759">
                  <a:extLst>
                    <a:ext uri="{9D8B030D-6E8A-4147-A177-3AD203B41FA5}">
                      <a16:colId xmlns:a16="http://schemas.microsoft.com/office/drawing/2014/main" val="3896593286"/>
                    </a:ext>
                  </a:extLst>
                </a:gridCol>
                <a:gridCol w="2503759">
                  <a:extLst>
                    <a:ext uri="{9D8B030D-6E8A-4147-A177-3AD203B41FA5}">
                      <a16:colId xmlns:a16="http://schemas.microsoft.com/office/drawing/2014/main" val="4059277725"/>
                    </a:ext>
                  </a:extLst>
                </a:gridCol>
              </a:tblGrid>
              <a:tr h="329552">
                <a:tc>
                  <a:txBody>
                    <a:bodyPr/>
                    <a:lstStyle/>
                    <a:p>
                      <a:pPr algn="l"/>
                      <a:r>
                        <a:rPr lang="de-DE" sz="2000">
                          <a:solidFill>
                            <a:schemeClr val="bg1"/>
                          </a:solidFill>
                          <a:highlight>
                            <a:srgbClr val="62A844"/>
                          </a:highlight>
                        </a:rPr>
                        <a:t>  Datum</a:t>
                      </a:r>
                      <a:r>
                        <a:rPr lang="en-US" sz="2000" dirty="0">
                          <a:solidFill>
                            <a:srgbClr val="62A844"/>
                          </a:solidFill>
                          <a:highlight>
                            <a:srgbClr val="62A844"/>
                          </a:highlight>
                        </a:rPr>
                        <a:t>..</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l"/>
                      <a:r>
                        <a:rPr lang="de-DE" sz="2000">
                          <a:solidFill>
                            <a:schemeClr val="bg1"/>
                          </a:solidFill>
                          <a:highlight>
                            <a:srgbClr val="62A844"/>
                          </a:highlight>
                        </a:rPr>
                        <a:t>  Zimmer gesamt</a:t>
                      </a:r>
                      <a:r>
                        <a:rPr lang="en-US" sz="2000" dirty="0">
                          <a:solidFill>
                            <a:srgbClr val="62A844"/>
                          </a:solidFill>
                          <a:highlight>
                            <a:srgbClr val="62A844"/>
                          </a:highlight>
                        </a:rPr>
                        <a:t>..</a:t>
                      </a:r>
                      <a:endParaRPr lang="en-US" sz="2000" dirty="0">
                        <a:solidFill>
                          <a:schemeClr val="bg1"/>
                        </a:solidFill>
                        <a:highlight>
                          <a:srgbClr val="62A844"/>
                        </a:highlight>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l"/>
                      <a:r>
                        <a:rPr lang="de-DE" sz="2000">
                          <a:solidFill>
                            <a:schemeClr val="bg1"/>
                          </a:solidFill>
                          <a:highlight>
                            <a:srgbClr val="62A844"/>
                          </a:highlight>
                        </a:rPr>
                        <a:t>  Verkauft</a:t>
                      </a:r>
                      <a:r>
                        <a:rPr lang="en-US" sz="2000" dirty="0">
                          <a:solidFill>
                            <a:srgbClr val="62A844"/>
                          </a:solidFill>
                          <a:highlight>
                            <a:srgbClr val="62A844"/>
                          </a:highlight>
                        </a:rPr>
                        <a:t>..</a:t>
                      </a:r>
                      <a:endParaRPr lang="en-US" sz="2000" dirty="0">
                        <a:solidFill>
                          <a:schemeClr val="bg1"/>
                        </a:solidFill>
                        <a:highlight>
                          <a:srgbClr val="62A844"/>
                        </a:highlight>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l"/>
                      <a:r>
                        <a:rPr lang="de-DE" sz="2000">
                          <a:solidFill>
                            <a:schemeClr val="bg1"/>
                          </a:solidFill>
                          <a:highlight>
                            <a:srgbClr val="62A844"/>
                          </a:highlight>
                        </a:rPr>
                        <a:t>   Zimmerumsatz</a:t>
                      </a:r>
                      <a:r>
                        <a:rPr lang="en-US" sz="2000" dirty="0">
                          <a:solidFill>
                            <a:srgbClr val="62A844"/>
                          </a:solidFill>
                          <a:highlight>
                            <a:srgbClr val="62A844"/>
                          </a:highlight>
                        </a:rPr>
                        <a:t>..</a:t>
                      </a:r>
                      <a:endParaRPr lang="en-US" sz="2000" dirty="0">
                        <a:solidFill>
                          <a:schemeClr val="bg1"/>
                        </a:solidFill>
                        <a:highlight>
                          <a:srgbClr val="62A844"/>
                        </a:highlight>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2772243"/>
                  </a:ext>
                </a:extLst>
              </a:tr>
              <a:tr h="329552">
                <a:tc>
                  <a:txBody>
                    <a:bodyPr/>
                    <a:lstStyle/>
                    <a:p>
                      <a:pPr algn="l"/>
                      <a:r>
                        <a:rPr lang="de-DE">
                          <a:solidFill>
                            <a:srgbClr val="262626"/>
                          </a:solidFill>
                        </a:rPr>
                        <a:t>01. Mai</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noFill/>
                  </a:tcPr>
                </a:tc>
                <a:tc>
                  <a:txBody>
                    <a:bodyPr/>
                    <a:lstStyle/>
                    <a:p>
                      <a:pPr algn="l"/>
                      <a:r>
                        <a:rPr lang="de-DE">
                          <a:solidFill>
                            <a:srgbClr val="262626"/>
                          </a:solidFill>
                        </a:rPr>
                        <a:t>50 Zimmer</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noFill/>
                  </a:tcPr>
                </a:tc>
                <a:tc>
                  <a:txBody>
                    <a:bodyPr/>
                    <a:lstStyle/>
                    <a:p>
                      <a:pPr algn="l"/>
                      <a:r>
                        <a:rPr lang="de-DE">
                          <a:solidFill>
                            <a:srgbClr val="262626"/>
                          </a:solidFill>
                        </a:rPr>
                        <a:t>40 verkauft</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noFill/>
                  </a:tcPr>
                </a:tc>
                <a:tc>
                  <a:txBody>
                    <a:bodyPr/>
                    <a:lstStyle/>
                    <a:p>
                      <a:pPr algn="l"/>
                      <a:r>
                        <a:rPr lang="de-DE" sz="1800">
                          <a:solidFill>
                            <a:srgbClr val="262626"/>
                          </a:solidFill>
                        </a:rPr>
                        <a:t>4.000 €</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noFill/>
                  </a:tcPr>
                </a:tc>
                <a:extLst>
                  <a:ext uri="{0D108BD9-81ED-4DB2-BD59-A6C34878D82A}">
                    <a16:rowId xmlns:a16="http://schemas.microsoft.com/office/drawing/2014/main" val="96140204"/>
                  </a:ext>
                </a:extLst>
              </a:tr>
              <a:tr h="329552">
                <a:tc>
                  <a:txBody>
                    <a:bodyPr/>
                    <a:lstStyle/>
                    <a:p>
                      <a:pPr algn="l"/>
                      <a:r>
                        <a:rPr lang="de-DE">
                          <a:solidFill>
                            <a:srgbClr val="262626"/>
                          </a:solidFill>
                        </a:rPr>
                        <a:t>02. Mai</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a:solidFill>
                            <a:srgbClr val="262626"/>
                          </a:solidFill>
                        </a:rPr>
                        <a:t>50 Zimmer</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noFill/>
                  </a:tcPr>
                </a:tc>
                <a:tc>
                  <a:txBody>
                    <a:bodyPr/>
                    <a:lstStyle/>
                    <a:p>
                      <a:pPr algn="l"/>
                      <a:r>
                        <a:rPr lang="en-US" dirty="0">
                          <a:solidFill>
                            <a:srgbClr val="262626"/>
                          </a:solidFill>
                        </a:rPr>
                        <a:t>42</a:t>
                      </a:r>
                      <a:r>
                        <a:rPr lang="de-DE" baseline="0">
                          <a:solidFill>
                            <a:srgbClr val="262626"/>
                          </a:solidFill>
                        </a:rPr>
                        <a:t> verkauft</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noFill/>
                  </a:tcPr>
                </a:tc>
                <a:tc>
                  <a:txBody>
                    <a:bodyPr/>
                    <a:lstStyle/>
                    <a:p>
                      <a:pPr algn="l"/>
                      <a:r>
                        <a:rPr lang="de-DE" sz="1800">
                          <a:solidFill>
                            <a:srgbClr val="262626"/>
                          </a:solidFill>
                        </a:rPr>
                        <a:t>4.200 €</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noFill/>
                  </a:tcPr>
                </a:tc>
                <a:extLst>
                  <a:ext uri="{0D108BD9-81ED-4DB2-BD59-A6C34878D82A}">
                    <a16:rowId xmlns:a16="http://schemas.microsoft.com/office/drawing/2014/main" val="3733978051"/>
                  </a:ext>
                </a:extLst>
              </a:tr>
              <a:tr h="329552">
                <a:tc>
                  <a:txBody>
                    <a:bodyPr/>
                    <a:lstStyle/>
                    <a:p>
                      <a:pPr algn="l"/>
                      <a:r>
                        <a:rPr lang="de-DE">
                          <a:solidFill>
                            <a:srgbClr val="262626"/>
                          </a:solidFill>
                        </a:rPr>
                        <a:t>03. Mai</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a:solidFill>
                            <a:srgbClr val="262626"/>
                          </a:solidFill>
                        </a:rPr>
                        <a:t>50 Zimmer</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noFill/>
                  </a:tcPr>
                </a:tc>
                <a:tc>
                  <a:txBody>
                    <a:bodyPr/>
                    <a:lstStyle/>
                    <a:p>
                      <a:pPr algn="l"/>
                      <a:r>
                        <a:rPr lang="en-US" dirty="0">
                          <a:solidFill>
                            <a:srgbClr val="262626"/>
                          </a:solidFill>
                        </a:rPr>
                        <a:t>38</a:t>
                      </a:r>
                      <a:r>
                        <a:rPr lang="de-DE" baseline="0">
                          <a:solidFill>
                            <a:srgbClr val="262626"/>
                          </a:solidFill>
                        </a:rPr>
                        <a:t> verkauft</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noFill/>
                  </a:tcPr>
                </a:tc>
                <a:tc>
                  <a:txBody>
                    <a:bodyPr/>
                    <a:lstStyle/>
                    <a:p>
                      <a:pPr algn="l"/>
                      <a:r>
                        <a:rPr lang="de-DE" sz="1800">
                          <a:solidFill>
                            <a:srgbClr val="262626"/>
                          </a:solidFill>
                        </a:rPr>
                        <a:t>3.800 €</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noFill/>
                  </a:tcPr>
                </a:tc>
                <a:extLst>
                  <a:ext uri="{0D108BD9-81ED-4DB2-BD59-A6C34878D82A}">
                    <a16:rowId xmlns:a16="http://schemas.microsoft.com/office/drawing/2014/main" val="1709910993"/>
                  </a:ext>
                </a:extLst>
              </a:tr>
            </a:tbl>
          </a:graphicData>
        </a:graphic>
      </p:graphicFrame>
      <p:pic>
        <p:nvPicPr>
          <p:cNvPr id="10" name="Graphic 9">
            <a:extLst>
              <a:ext uri="{FF2B5EF4-FFF2-40B4-BE49-F238E27FC236}">
                <a16:creationId xmlns:a16="http://schemas.microsoft.com/office/drawing/2014/main" id="{FC988AE7-D435-D83C-6AD9-D2AB71D39C5F}"/>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a:off x="7707271" y="0"/>
            <a:ext cx="4484730" cy="2852928"/>
          </a:xfrm>
          <a:prstGeom prst="rect">
            <a:avLst/>
          </a:prstGeom>
        </p:spPr>
      </p:pic>
    </p:spTree>
    <p:extLst>
      <p:ext uri="{BB962C8B-B14F-4D97-AF65-F5344CB8AC3E}">
        <p14:creationId xmlns:p14="http://schemas.microsoft.com/office/powerpoint/2010/main" val="21685874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C8B24-3702-E9D2-5B26-0468AFF25289}"/>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E0B03328-434D-1432-FF84-D42031F06C7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69226" y="2441108"/>
            <a:ext cx="4852823" cy="3635560"/>
          </a:xfrm>
          <a:prstGeom prst="rect">
            <a:avLst/>
          </a:prstGeom>
        </p:spPr>
      </p:pic>
      <p:sp>
        <p:nvSpPr>
          <p:cNvPr id="2" name="Text Placeholder 11">
            <a:extLst>
              <a:ext uri="{FF2B5EF4-FFF2-40B4-BE49-F238E27FC236}">
                <a16:creationId xmlns:a16="http://schemas.microsoft.com/office/drawing/2014/main" id="{75218C1A-7BB8-4110-40F8-9C49ADA39FB3}"/>
              </a:ext>
            </a:extLst>
          </p:cNvPr>
          <p:cNvSpPr txBox="1">
            <a:spLocks/>
          </p:cNvSpPr>
          <p:nvPr/>
        </p:nvSpPr>
        <p:spPr>
          <a:xfrm>
            <a:off x="564153" y="354068"/>
            <a:ext cx="7289927"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Warum Datenqualität zählt</a:t>
            </a:r>
          </a:p>
          <a:p>
            <a:pPr marL="0" indent="0">
              <a:lnSpc>
                <a:spcPts val="3520"/>
              </a:lnSpc>
              <a:spcBef>
                <a:spcPts val="0"/>
              </a:spcBef>
              <a:buNone/>
            </a:pPr>
            <a:endParaRPr lang="en-US" sz="3400" b="1" dirty="0">
              <a:solidFill>
                <a:srgbClr val="262626"/>
              </a:solidFill>
              <a:cs typeface="Times New Roman" panose="02020603050405020304" pitchFamily="18" charset="0"/>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BBD955EE-2A88-C92F-4953-478BD1A5B5CE}"/>
              </a:ext>
            </a:extLst>
          </p:cNvPr>
          <p:cNvCxnSpPr>
            <a:cxnSpLocks/>
          </p:cNvCxnSpPr>
          <p:nvPr/>
        </p:nvCxnSpPr>
        <p:spPr>
          <a:xfrm>
            <a:off x="0" y="1108863"/>
            <a:ext cx="564489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5" name="Rectangle 30">
            <a:extLst>
              <a:ext uri="{FF2B5EF4-FFF2-40B4-BE49-F238E27FC236}">
                <a16:creationId xmlns:a16="http://schemas.microsoft.com/office/drawing/2014/main" id="{169D7861-D63A-94CE-3FF0-CE9D84776A62}"/>
              </a:ext>
            </a:extLst>
          </p:cNvPr>
          <p:cNvSpPr/>
          <p:nvPr/>
        </p:nvSpPr>
        <p:spPr>
          <a:xfrm flipH="1">
            <a:off x="586942" y="1457314"/>
            <a:ext cx="6959905" cy="4462760"/>
          </a:xfrm>
          <a:prstGeom prst="rect">
            <a:avLst/>
          </a:prstGeom>
        </p:spPr>
        <p:txBody>
          <a:bodyPr wrap="square" numCol="1">
            <a:spAutoFit/>
          </a:bodyPr>
          <a:lstStyle/>
          <a:p>
            <a:r>
              <a:rPr lang="de-DE" sz="2200" b="1">
                <a:solidFill>
                  <a:srgbClr val="0289AE"/>
                </a:solidFill>
              </a:rPr>
              <a:t>DIE GOLDENE REGEL: „Garbage in, garbage out“</a:t>
            </a:r>
            <a:endParaRPr lang="en-US" sz="2200" dirty="0">
              <a:solidFill>
                <a:srgbClr val="0289AE"/>
              </a:solidFill>
            </a:endParaRPr>
          </a:p>
          <a:p>
            <a:br>
              <a:rPr lang="en-US" sz="2000" i="1" dirty="0">
                <a:solidFill>
                  <a:srgbClr val="262626"/>
                </a:solidFill>
              </a:rPr>
            </a:br>
            <a:r>
              <a:rPr lang="de-DE" sz="2000" i="1">
                <a:solidFill>
                  <a:srgbClr val="262626"/>
                </a:solidFill>
              </a:rPr>
              <a:t>Sind die Zahlen, die in Ihr System fließen, unvollständig oder falsch, sind auch die Berichte und Entscheidungen falsch, die herauskommen.</a:t>
            </a:r>
            <a:br>
              <a:rPr lang="en-US" i="1" dirty="0">
                <a:solidFill>
                  <a:srgbClr val="262626"/>
                </a:solidFill>
              </a:rPr>
            </a:br>
            <a:endParaRPr lang="en-US" dirty="0">
              <a:solidFill>
                <a:srgbClr val="262626"/>
              </a:solidFill>
            </a:endParaRPr>
          </a:p>
          <a:p>
            <a:r>
              <a:rPr lang="de-DE" sz="2000" b="1">
                <a:solidFill>
                  <a:srgbClr val="0289AE"/>
                </a:solidFill>
              </a:rPr>
              <a:t>Häufige Datenprobleme:</a:t>
            </a:r>
            <a:endParaRPr lang="en-US" sz="2000" dirty="0">
              <a:solidFill>
                <a:srgbClr val="0289AE"/>
              </a:solidFill>
            </a:endParaRPr>
          </a:p>
          <a:p>
            <a:pPr marL="342900" indent="-342900">
              <a:buClr>
                <a:srgbClr val="62A844"/>
              </a:buClr>
              <a:buFont typeface="Arial" panose="020B0604020202020204" pitchFamily="34" charset="0"/>
              <a:buChar char="•"/>
            </a:pPr>
            <a:r>
              <a:rPr lang="de-DE" b="1">
                <a:solidFill>
                  <a:srgbClr val="262626"/>
                </a:solidFill>
              </a:rPr>
              <a:t>Fehlende Werte</a:t>
            </a:r>
            <a:r>
              <a:rPr lang="de-DE">
                <a:solidFill>
                  <a:srgbClr val="262626"/>
                </a:solidFill>
              </a:rPr>
              <a:t> – Leere Zellen, wo Zahlen stehen sollten</a:t>
            </a:r>
          </a:p>
          <a:p>
            <a:pPr marL="342900" indent="-342900">
              <a:buClr>
                <a:srgbClr val="62A844"/>
              </a:buClr>
              <a:buFont typeface="Arial" panose="020B0604020202020204" pitchFamily="34" charset="0"/>
              <a:buChar char="•"/>
            </a:pPr>
            <a:r>
              <a:rPr lang="de-DE" b="1">
                <a:solidFill>
                  <a:srgbClr val="262626"/>
                </a:solidFill>
              </a:rPr>
              <a:t>Doppelte Einträge</a:t>
            </a:r>
            <a:r>
              <a:rPr lang="de-DE">
                <a:solidFill>
                  <a:srgbClr val="262626"/>
                </a:solidFill>
              </a:rPr>
              <a:t> – Dasselbe Datum oder dieselbe Buchung erscheint zweimal</a:t>
            </a:r>
          </a:p>
          <a:p>
            <a:pPr marL="342900" indent="-342900">
              <a:buClr>
                <a:srgbClr val="62A844"/>
              </a:buClr>
              <a:buFont typeface="Arial" panose="020B0604020202020204" pitchFamily="34" charset="0"/>
              <a:buChar char="•"/>
            </a:pPr>
            <a:r>
              <a:rPr lang="de-DE" b="1">
                <a:solidFill>
                  <a:srgbClr val="262626"/>
                </a:solidFill>
              </a:rPr>
              <a:t>Unmögliche Ergebnisse</a:t>
            </a:r>
            <a:r>
              <a:rPr lang="de-DE">
                <a:solidFill>
                  <a:srgbClr val="262626"/>
                </a:solidFill>
              </a:rPr>
              <a:t> – Auslastung über 100 %, negative Gedecke</a:t>
            </a:r>
          </a:p>
          <a:p>
            <a:pPr marL="342900" indent="-342900">
              <a:buClr>
                <a:srgbClr val="62A844"/>
              </a:buClr>
              <a:buFont typeface="Arial" panose="020B0604020202020204" pitchFamily="34" charset="0"/>
              <a:buChar char="•"/>
            </a:pPr>
            <a:r>
              <a:rPr lang="de-DE" b="1">
                <a:solidFill>
                  <a:srgbClr val="262626"/>
                </a:solidFill>
              </a:rPr>
              <a:t>Datumslücken</a:t>
            </a:r>
            <a:r>
              <a:rPr lang="de-DE">
                <a:solidFill>
                  <a:srgbClr val="262626"/>
                </a:solidFill>
              </a:rPr>
              <a:t> – Tage fehlen in der Abfolge</a:t>
            </a:r>
          </a:p>
          <a:p>
            <a:pPr algn="just"/>
            <a:endParaRPr lang="en-US" dirty="0">
              <a:solidFill>
                <a:srgbClr val="262626"/>
              </a:solidFill>
            </a:endParaRPr>
          </a:p>
          <a:p>
            <a:pPr>
              <a:buClr>
                <a:srgbClr val="62A844"/>
              </a:buClr>
            </a:pPr>
            <a:r>
              <a:rPr lang="de-DE" sz="2000" b="1">
                <a:solidFill>
                  <a:srgbClr val="0289AE"/>
                </a:solidFill>
              </a:rPr>
              <a:t>Warum das wichtig ist:</a:t>
            </a:r>
            <a:endParaRPr lang="en-US" sz="2000" b="1" dirty="0">
              <a:solidFill>
                <a:srgbClr val="262626"/>
              </a:solidFill>
            </a:endParaRPr>
          </a:p>
          <a:p>
            <a:pPr marL="342900" indent="-342900">
              <a:buClr>
                <a:srgbClr val="62A844"/>
              </a:buClr>
              <a:buFont typeface="Arial" panose="020B0604020202020204" pitchFamily="34" charset="0"/>
              <a:buChar char="•"/>
            </a:pPr>
            <a:r>
              <a:rPr lang="de-DE">
                <a:solidFill>
                  <a:srgbClr val="262626"/>
                </a:solidFill>
              </a:rPr>
              <a:t>Beruhen Auslastung, ADR, RevPAR oder Abfall-KPIs auf schlechten Daten, zeichnen sie ein </a:t>
            </a:r>
            <a:r>
              <a:rPr lang="de-DE" b="1">
                <a:solidFill>
                  <a:srgbClr val="262626"/>
                </a:solidFill>
              </a:rPr>
              <a:t>falsches Bild der Leistung (</a:t>
            </a:r>
            <a:r>
              <a:rPr lang="en-US" i="1" dirty="0" err="1">
                <a:solidFill>
                  <a:srgbClr val="262626"/>
                </a:solidFill>
              </a:rPr>
              <a:t>HospitalityNet, 2023; Alvarez &amp; Marsal, 2022; Attune IT, 2024)</a:t>
            </a:r>
            <a:endParaRPr lang="en-US" dirty="0">
              <a:solidFill>
                <a:srgbClr val="262626"/>
              </a:solidFill>
            </a:endParaRPr>
          </a:p>
        </p:txBody>
      </p:sp>
      <p:pic>
        <p:nvPicPr>
          <p:cNvPr id="8" name="Graphic 7">
            <a:extLst>
              <a:ext uri="{FF2B5EF4-FFF2-40B4-BE49-F238E27FC236}">
                <a16:creationId xmlns:a16="http://schemas.microsoft.com/office/drawing/2014/main" id="{4741DB4C-AC46-B29C-B629-FDAE4F5A0D40}"/>
              </a:ext>
            </a:extLst>
          </p:cNvPr>
          <p:cNvPicPr>
            <a:picLocks noChangeAspect="1"/>
          </p:cNvPicPr>
          <p:nvPr/>
        </p:nvPicPr>
        <p:blipFill>
          <a:blip>
            <a:extLst>
              <a:ext uri="{96DAC541-7B7A-43D3-8B79-37D633B846F1}">
                <asvg:svgBlip xmlns:asvg="http://schemas.microsoft.com/office/drawing/2016/SVG/main" r:embed="rId4"/>
              </a:ext>
            </a:extLst>
          </a:blip>
          <a:srcRect l="32264" t="48938" r="39869" b="38542"/>
          <a:stretch>
            <a:fillRect/>
          </a:stretch>
        </p:blipFill>
        <p:spPr>
          <a:xfrm>
            <a:off x="8106261" y="0"/>
            <a:ext cx="4085739" cy="2599113"/>
          </a:xfrm>
          <a:prstGeom prst="rect">
            <a:avLst/>
          </a:prstGeom>
        </p:spPr>
      </p:pic>
    </p:spTree>
    <p:extLst>
      <p:ext uri="{BB962C8B-B14F-4D97-AF65-F5344CB8AC3E}">
        <p14:creationId xmlns:p14="http://schemas.microsoft.com/office/powerpoint/2010/main" val="2650212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FE47D6B-E3EF-729A-C08D-FF9B50DFC78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19114" y="1955760"/>
            <a:ext cx="5639592" cy="4813795"/>
          </a:xfrm>
          <a:prstGeom prst="rect">
            <a:avLst/>
          </a:prstGeom>
        </p:spPr>
      </p:pic>
      <p:sp>
        <p:nvSpPr>
          <p:cNvPr id="3" name="Text Placeholder 11">
            <a:extLst>
              <a:ext uri="{FF2B5EF4-FFF2-40B4-BE49-F238E27FC236}">
                <a16:creationId xmlns:a16="http://schemas.microsoft.com/office/drawing/2014/main" id="{20A13D79-738A-F946-854C-12F7718B111C}"/>
              </a:ext>
            </a:extLst>
          </p:cNvPr>
          <p:cNvSpPr txBox="1">
            <a:spLocks/>
          </p:cNvSpPr>
          <p:nvPr/>
        </p:nvSpPr>
        <p:spPr>
          <a:xfrm>
            <a:off x="429115" y="354068"/>
            <a:ext cx="425261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Kleinen Hoteldatensatz prüfen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4" name="Straight Connector 3">
            <a:extLst>
              <a:ext uri="{FF2B5EF4-FFF2-40B4-BE49-F238E27FC236}">
                <a16:creationId xmlns:a16="http://schemas.microsoft.com/office/drawing/2014/main" id="{832F5569-10BA-253F-F83F-6D76723464A1}"/>
              </a:ext>
            </a:extLst>
          </p:cNvPr>
          <p:cNvCxnSpPr>
            <a:cxnSpLocks/>
          </p:cNvCxnSpPr>
          <p:nvPr/>
        </p:nvCxnSpPr>
        <p:spPr>
          <a:xfrm>
            <a:off x="0" y="1463780"/>
            <a:ext cx="588873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 name="Rectangle 30">
            <a:extLst>
              <a:ext uri="{FF2B5EF4-FFF2-40B4-BE49-F238E27FC236}">
                <a16:creationId xmlns:a16="http://schemas.microsoft.com/office/drawing/2014/main" id="{467F39EC-98AE-DD19-7173-4B09C315A66C}"/>
              </a:ext>
            </a:extLst>
          </p:cNvPr>
          <p:cNvSpPr/>
          <p:nvPr/>
        </p:nvSpPr>
        <p:spPr>
          <a:xfrm flipH="1">
            <a:off x="586946" y="1813033"/>
            <a:ext cx="4350813" cy="3508653"/>
          </a:xfrm>
          <a:prstGeom prst="rect">
            <a:avLst/>
          </a:prstGeom>
        </p:spPr>
        <p:txBody>
          <a:bodyPr wrap="square">
            <a:spAutoFit/>
          </a:bodyPr>
          <a:lstStyle/>
          <a:p>
            <a:r>
              <a:rPr lang="de-DE" sz="2000">
                <a:solidFill>
                  <a:srgbClr val="262626"/>
                </a:solidFill>
              </a:rPr>
              <a:t>Wenden Sie diese Ideen nun auf eine kurze Zahlentabelle eines kleinen Hotels an.</a:t>
            </a:r>
          </a:p>
          <a:p>
            <a:endParaRPr lang="en-US" b="1" dirty="0">
              <a:solidFill>
                <a:srgbClr val="262626"/>
              </a:solidFill>
            </a:endParaRPr>
          </a:p>
          <a:p>
            <a:r>
              <a:rPr lang="de-DE" sz="2000" b="1">
                <a:solidFill>
                  <a:srgbClr val="0289AE"/>
                </a:solidFill>
              </a:rPr>
              <a:t>IHRE AUFGABEN:</a:t>
            </a:r>
            <a:endParaRPr lang="en-US" sz="2000" dirty="0">
              <a:solidFill>
                <a:srgbClr val="0289AE"/>
              </a:solidFill>
            </a:endParaRPr>
          </a:p>
          <a:p>
            <a:pPr marL="285750" indent="-285750">
              <a:buClr>
                <a:srgbClr val="62A844"/>
              </a:buClr>
              <a:buFont typeface="Arial" panose="020B0604020202020204" pitchFamily="34" charset="0"/>
              <a:buChar char="•"/>
            </a:pPr>
            <a:r>
              <a:rPr lang="de-DE" b="1">
                <a:solidFill>
                  <a:srgbClr val="262626"/>
                </a:solidFill>
              </a:rPr>
              <a:t>Tabelle überfliegen</a:t>
            </a:r>
            <a:r>
              <a:rPr lang="de-DE">
                <a:solidFill>
                  <a:srgbClr val="262626"/>
                </a:solidFill>
              </a:rPr>
              <a:t> – Auf fehlende Angaben, unrealistische Werte, doppelte Daten achten</a:t>
            </a:r>
          </a:p>
          <a:p>
            <a:pPr marL="285750" indent="-285750">
              <a:buClr>
                <a:srgbClr val="62A844"/>
              </a:buClr>
              <a:buFont typeface="Arial" panose="020B0604020202020204" pitchFamily="34" charset="0"/>
              <a:buChar char="•"/>
            </a:pPr>
            <a:r>
              <a:rPr lang="de-DE" b="1">
                <a:solidFill>
                  <a:srgbClr val="262626"/>
                </a:solidFill>
              </a:rPr>
              <a:t>Zu zweit diskutieren</a:t>
            </a:r>
            <a:r>
              <a:rPr lang="de-DE">
                <a:solidFill>
                  <a:srgbClr val="262626"/>
                </a:solidFill>
              </a:rPr>
              <a:t> – Würden Sie diesen Daten bei Preis- oder Personalentscheidungen trauen?</a:t>
            </a:r>
          </a:p>
          <a:p>
            <a:pPr marL="285750" indent="-285750">
              <a:buClr>
                <a:srgbClr val="62A844"/>
              </a:buClr>
              <a:buFont typeface="Arial" panose="020B0604020202020204" pitchFamily="34" charset="0"/>
              <a:buChar char="•"/>
            </a:pPr>
            <a:r>
              <a:rPr lang="de-DE" b="1">
                <a:solidFill>
                  <a:srgbClr val="262626"/>
                </a:solidFill>
              </a:rPr>
              <a:t>Prüfungen notieren</a:t>
            </a:r>
            <a:r>
              <a:rPr lang="de-DE">
                <a:solidFill>
                  <a:srgbClr val="262626"/>
                </a:solidFill>
              </a:rPr>
              <a:t> – Welche weiteren Checks würden Sie anfordern?</a:t>
            </a:r>
          </a:p>
          <a:p>
            <a:endParaRPr lang="en-US" b="1" dirty="0">
              <a:solidFill>
                <a:srgbClr val="262626"/>
              </a:solidFill>
            </a:endParaRPr>
          </a:p>
        </p:txBody>
      </p:sp>
      <p:pic>
        <p:nvPicPr>
          <p:cNvPr id="11" name="Picture 10">
            <a:extLst>
              <a:ext uri="{FF2B5EF4-FFF2-40B4-BE49-F238E27FC236}">
                <a16:creationId xmlns:a16="http://schemas.microsoft.com/office/drawing/2014/main" id="{1599AD97-9CCC-4A47-39F1-90FEC3296DD3}"/>
              </a:ext>
            </a:extLst>
          </p:cNvPr>
          <p:cNvPicPr>
            <a:picLocks noChangeAspect="1"/>
          </p:cNvPicPr>
          <p:nvPr/>
        </p:nvPicPr>
        <p:blipFill>
          <a:blip r:embed="rId4" cstate="email">
            <a:biLevel thresh="25000"/>
            <a:extLst>
              <a:ext uri="{28A0092B-C50C-407E-A947-70E740481C1C}">
                <a14:useLocalDpi xmlns:a14="http://schemas.microsoft.com/office/drawing/2010/main"/>
              </a:ext>
            </a:extLst>
          </a:blip>
          <a:stretch>
            <a:fillRect/>
          </a:stretch>
        </p:blipFill>
        <p:spPr>
          <a:xfrm>
            <a:off x="8723428" y="4894375"/>
            <a:ext cx="705320" cy="427311"/>
          </a:xfrm>
          <a:prstGeom prst="rect">
            <a:avLst/>
          </a:prstGeom>
        </p:spPr>
      </p:pic>
      <p:sp>
        <p:nvSpPr>
          <p:cNvPr id="13" name="Rectangle 30">
            <a:extLst>
              <a:ext uri="{FF2B5EF4-FFF2-40B4-BE49-F238E27FC236}">
                <a16:creationId xmlns:a16="http://schemas.microsoft.com/office/drawing/2014/main" id="{7B1ABF15-255A-75C5-BD2F-4B1C7FE0DFDD}"/>
              </a:ext>
            </a:extLst>
          </p:cNvPr>
          <p:cNvSpPr/>
          <p:nvPr/>
        </p:nvSpPr>
        <p:spPr>
          <a:xfrm flipH="1">
            <a:off x="6180717" y="729588"/>
            <a:ext cx="5117008" cy="1231106"/>
          </a:xfrm>
          <a:prstGeom prst="rect">
            <a:avLst/>
          </a:prstGeom>
        </p:spPr>
        <p:txBody>
          <a:bodyPr wrap="square">
            <a:spAutoFit/>
          </a:bodyPr>
          <a:lstStyle/>
          <a:p>
            <a:pPr algn="ctr">
              <a:buClr>
                <a:srgbClr val="62A844"/>
              </a:buClr>
            </a:pPr>
            <a:r>
              <a:rPr lang="de-DE" sz="2000" b="1">
                <a:solidFill>
                  <a:srgbClr val="0289AE"/>
                </a:solidFill>
              </a:rPr>
              <a:t>GRUNDPRINZIP:</a:t>
            </a:r>
            <a:br>
              <a:rPr lang="en-US" dirty="0">
                <a:solidFill>
                  <a:srgbClr val="262626"/>
                </a:solidFill>
              </a:rPr>
            </a:br>
            <a:r>
              <a:rPr lang="de-DE" i="1">
                <a:solidFill>
                  <a:srgbClr val="262626"/>
                </a:solidFill>
              </a:rPr>
              <a:t>„Garbage in, garbage out“ gilt für jeden Bericht. Datenqualität zu hinterfragen ist eine Schlüsselkompetenz moderner Hospitality-Teams (Johansson, 2024).</a:t>
            </a:r>
            <a:endParaRPr lang="en-US" dirty="0">
              <a:solidFill>
                <a:srgbClr val="262626"/>
              </a:solidFill>
            </a:endParaRPr>
          </a:p>
        </p:txBody>
      </p:sp>
      <p:sp>
        <p:nvSpPr>
          <p:cNvPr id="14" name="Rounded Rectangle 13">
            <a:extLst>
              <a:ext uri="{FF2B5EF4-FFF2-40B4-BE49-F238E27FC236}">
                <a16:creationId xmlns:a16="http://schemas.microsoft.com/office/drawing/2014/main" id="{949ADD8F-F704-9BAE-9158-DD8696518FDA}"/>
              </a:ext>
            </a:extLst>
          </p:cNvPr>
          <p:cNvSpPr/>
          <p:nvPr/>
        </p:nvSpPr>
        <p:spPr>
          <a:xfrm>
            <a:off x="5991242" y="459144"/>
            <a:ext cx="5495958" cy="1832901"/>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88422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0E84E-05A9-D6A9-2D2F-D83BDE39A82E}"/>
            </a:ext>
          </a:extLst>
        </p:cNvPr>
        <p:cNvGrpSpPr/>
        <p:nvPr/>
      </p:nvGrpSpPr>
      <p:grpSpPr>
        <a:xfrm>
          <a:off x="0" y="0"/>
          <a:ext cx="0" cy="0"/>
          <a:chOff x="0" y="0"/>
          <a:chExt cx="0" cy="0"/>
        </a:xfrm>
      </p:grpSpPr>
      <p:sp>
        <p:nvSpPr>
          <p:cNvPr id="3" name="Text Placeholder 11">
            <a:extLst>
              <a:ext uri="{FF2B5EF4-FFF2-40B4-BE49-F238E27FC236}">
                <a16:creationId xmlns:a16="http://schemas.microsoft.com/office/drawing/2014/main" id="{10ED03EB-2803-E0CE-7D71-8FA6ABB693C8}"/>
              </a:ext>
            </a:extLst>
          </p:cNvPr>
          <p:cNvSpPr txBox="1">
            <a:spLocks/>
          </p:cNvSpPr>
          <p:nvPr/>
        </p:nvSpPr>
        <p:spPr>
          <a:xfrm>
            <a:off x="429115" y="354068"/>
            <a:ext cx="609360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Hoteldaten – Beispieltabelle</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4" name="Straight Connector 3">
            <a:extLst>
              <a:ext uri="{FF2B5EF4-FFF2-40B4-BE49-F238E27FC236}">
                <a16:creationId xmlns:a16="http://schemas.microsoft.com/office/drawing/2014/main" id="{CAB717B5-5BFE-6780-C342-8DC18B9CC564}"/>
              </a:ext>
            </a:extLst>
          </p:cNvPr>
          <p:cNvCxnSpPr>
            <a:cxnSpLocks/>
          </p:cNvCxnSpPr>
          <p:nvPr/>
        </p:nvCxnSpPr>
        <p:spPr>
          <a:xfrm>
            <a:off x="0" y="1110212"/>
            <a:ext cx="588873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5" name="Rectangle 30">
            <a:extLst>
              <a:ext uri="{FF2B5EF4-FFF2-40B4-BE49-F238E27FC236}">
                <a16:creationId xmlns:a16="http://schemas.microsoft.com/office/drawing/2014/main" id="{1110E33C-EF4C-DAC4-6ECE-A18E7983A92D}"/>
              </a:ext>
            </a:extLst>
          </p:cNvPr>
          <p:cNvSpPr/>
          <p:nvPr/>
        </p:nvSpPr>
        <p:spPr>
          <a:xfrm flipH="1">
            <a:off x="586945" y="5150593"/>
            <a:ext cx="10629694" cy="1600438"/>
          </a:xfrm>
          <a:prstGeom prst="rect">
            <a:avLst/>
          </a:prstGeom>
        </p:spPr>
        <p:txBody>
          <a:bodyPr wrap="square">
            <a:spAutoFit/>
          </a:bodyPr>
          <a:lstStyle/>
          <a:p>
            <a:pPr marL="342900" indent="-342900">
              <a:buClr>
                <a:srgbClr val="62A844"/>
              </a:buClr>
              <a:buFont typeface="Arial" panose="020B0604020202020204" pitchFamily="34" charset="0"/>
              <a:buChar char="•"/>
            </a:pPr>
            <a:r>
              <a:rPr lang="de-DE" sz="2000">
                <a:solidFill>
                  <a:srgbClr val="262626"/>
                </a:solidFill>
              </a:rPr>
              <a:t>Diese Tabelle ist ein kleiner Auszug aus einem Auslastungsbericht. Jede Zeile zeigt einen Tag mit verfügbaren Zimmern, verkauften Zimmern und der Auslastung in Prozent. </a:t>
            </a:r>
          </a:p>
          <a:p>
            <a:pPr marL="342900" indent="-342900">
              <a:buClr>
                <a:srgbClr val="62A844"/>
              </a:buClr>
              <a:buFont typeface="Arial" panose="020B0604020202020204" pitchFamily="34" charset="0"/>
              <a:buChar char="•"/>
            </a:pPr>
            <a:r>
              <a:rPr lang="de-DE" sz="2000">
                <a:solidFill>
                  <a:srgbClr val="262626"/>
                </a:solidFill>
              </a:rPr>
              <a:t>Lesen Sie Daten und Zahlen in Ruhe durch und prüfen Sie, ob etwas seltsam, unvollständig oder unmöglich wirkt. Sie nutzen diese Tabelle gleich in der Übung zur Datenqualität.</a:t>
            </a:r>
          </a:p>
          <a:p>
            <a:pPr marL="285750" indent="-285750">
              <a:buClr>
                <a:srgbClr val="62A844"/>
              </a:buClr>
              <a:buFont typeface="Arial" panose="020B0604020202020204" pitchFamily="34" charset="0"/>
              <a:buChar char="•"/>
            </a:pPr>
            <a:endParaRPr lang="en-US" b="1" dirty="0">
              <a:solidFill>
                <a:srgbClr val="262626"/>
              </a:solidFill>
            </a:endParaRPr>
          </a:p>
        </p:txBody>
      </p:sp>
      <p:pic>
        <p:nvPicPr>
          <p:cNvPr id="7" name="Graphic 6">
            <a:extLst>
              <a:ext uri="{FF2B5EF4-FFF2-40B4-BE49-F238E27FC236}">
                <a16:creationId xmlns:a16="http://schemas.microsoft.com/office/drawing/2014/main" id="{2A3E6C81-E9C8-1E07-0AAA-D4C40EA66D94}"/>
              </a:ext>
            </a:extLst>
          </p:cNvPr>
          <p:cNvPicPr>
            <a:picLocks noChangeAspect="1"/>
          </p:cNvPicPr>
          <p:nvPr/>
        </p:nvPicPr>
        <p:blipFill>
          <a:blip>
            <a:extLst>
              <a:ext uri="{96DAC541-7B7A-43D3-8B79-37D633B846F1}">
                <asvg:svgBlip xmlns:asvg="http://schemas.microsoft.com/office/drawing/2016/SVG/main" r:embed="rId2"/>
              </a:ext>
            </a:extLst>
          </a:blip>
          <a:srcRect l="32264" t="48938" r="39869" b="38542"/>
          <a:stretch>
            <a:fillRect/>
          </a:stretch>
        </p:blipFill>
        <p:spPr>
          <a:xfrm>
            <a:off x="7189803" y="0"/>
            <a:ext cx="5002198" cy="3182112"/>
          </a:xfrm>
          <a:prstGeom prst="rect">
            <a:avLst/>
          </a:prstGeom>
        </p:spPr>
      </p:pic>
      <p:graphicFrame>
        <p:nvGraphicFramePr>
          <p:cNvPr id="8" name="Table 7">
            <a:extLst>
              <a:ext uri="{FF2B5EF4-FFF2-40B4-BE49-F238E27FC236}">
                <a16:creationId xmlns:a16="http://schemas.microsoft.com/office/drawing/2014/main" id="{58324DB0-5F95-5539-F1EC-07A433E30AB3}"/>
              </a:ext>
            </a:extLst>
          </p:cNvPr>
          <p:cNvGraphicFramePr>
            <a:graphicFrameLocks noGrp="1"/>
          </p:cNvGraphicFramePr>
          <p:nvPr>
            <p:extLst>
              <p:ext uri="{D42A27DB-BD31-4B8C-83A1-F6EECF244321}">
                <p14:modId xmlns:p14="http://schemas.microsoft.com/office/powerpoint/2010/main" val="92387066"/>
              </p:ext>
            </p:extLst>
          </p:nvPr>
        </p:nvGraphicFramePr>
        <p:xfrm>
          <a:off x="750034" y="1469506"/>
          <a:ext cx="9552208" cy="3381678"/>
        </p:xfrm>
        <a:graphic>
          <a:graphicData uri="http://schemas.openxmlformats.org/drawingml/2006/table">
            <a:tbl>
              <a:tblPr firstRow="1" bandRow="1">
                <a:tableStyleId>{5C22544A-7EE6-4342-B048-85BDC9FD1C3A}</a:tableStyleId>
              </a:tblPr>
              <a:tblGrid>
                <a:gridCol w="2388052">
                  <a:extLst>
                    <a:ext uri="{9D8B030D-6E8A-4147-A177-3AD203B41FA5}">
                      <a16:colId xmlns:a16="http://schemas.microsoft.com/office/drawing/2014/main" val="680679557"/>
                    </a:ext>
                  </a:extLst>
                </a:gridCol>
                <a:gridCol w="2388052">
                  <a:extLst>
                    <a:ext uri="{9D8B030D-6E8A-4147-A177-3AD203B41FA5}">
                      <a16:colId xmlns:a16="http://schemas.microsoft.com/office/drawing/2014/main" val="1147250444"/>
                    </a:ext>
                  </a:extLst>
                </a:gridCol>
                <a:gridCol w="2388052">
                  <a:extLst>
                    <a:ext uri="{9D8B030D-6E8A-4147-A177-3AD203B41FA5}">
                      <a16:colId xmlns:a16="http://schemas.microsoft.com/office/drawing/2014/main" val="2722129362"/>
                    </a:ext>
                  </a:extLst>
                </a:gridCol>
                <a:gridCol w="2388052">
                  <a:extLst>
                    <a:ext uri="{9D8B030D-6E8A-4147-A177-3AD203B41FA5}">
                      <a16:colId xmlns:a16="http://schemas.microsoft.com/office/drawing/2014/main" val="396478292"/>
                    </a:ext>
                  </a:extLst>
                </a:gridCol>
              </a:tblGrid>
              <a:tr h="375742">
                <a:tc>
                  <a:txBody>
                    <a:bodyPr/>
                    <a:lstStyle/>
                    <a:p>
                      <a:pPr algn="l"/>
                      <a:r>
                        <a:rPr lang="de-DE" sz="2000">
                          <a:solidFill>
                            <a:schemeClr val="bg1"/>
                          </a:solidFill>
                          <a:highlight>
                            <a:srgbClr val="62A844"/>
                          </a:highlight>
                        </a:rPr>
                        <a:t>  Datum</a:t>
                      </a:r>
                      <a:r>
                        <a:rPr lang="en-US" sz="2000" dirty="0">
                          <a:solidFill>
                            <a:srgbClr val="62A844"/>
                          </a:solidFill>
                          <a:highlight>
                            <a:srgbClr val="62A844"/>
                          </a:highlight>
                        </a:rPr>
                        <a:t>..</a:t>
                      </a:r>
                      <a:endParaRPr lang="en-US" sz="2000" dirty="0">
                        <a:solidFill>
                          <a:schemeClr val="bg1"/>
                        </a:solidFill>
                        <a:highlight>
                          <a:srgbClr val="62A844"/>
                        </a:highlight>
                      </a:endParaRPr>
                    </a:p>
                  </a:txBody>
                  <a:tcPr marL="0" marR="0" marT="0"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l"/>
                      <a:r>
                        <a:rPr lang="de-DE" sz="2000">
                          <a:solidFill>
                            <a:schemeClr val="bg1"/>
                          </a:solidFill>
                          <a:highlight>
                            <a:srgbClr val="62A844"/>
                          </a:highlight>
                        </a:rPr>
                        <a:t>  Verfügbar</a:t>
                      </a:r>
                      <a:r>
                        <a:rPr lang="en-US" sz="2000" dirty="0">
                          <a:solidFill>
                            <a:srgbClr val="62A844"/>
                          </a:solidFill>
                          <a:highlight>
                            <a:srgbClr val="62A844"/>
                          </a:highlight>
                        </a:rPr>
                        <a:t>..</a:t>
                      </a:r>
                      <a:endParaRPr lang="en-US" sz="2000" dirty="0">
                        <a:solidFill>
                          <a:schemeClr val="bg1"/>
                        </a:solidFill>
                        <a:highlight>
                          <a:srgbClr val="62A844"/>
                        </a:highlight>
                      </a:endParaRPr>
                    </a:p>
                  </a:txBody>
                  <a:tcPr marL="0" marR="0" marT="0"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l"/>
                      <a:r>
                        <a:rPr lang="de-DE" sz="2000">
                          <a:solidFill>
                            <a:schemeClr val="bg1"/>
                          </a:solidFill>
                          <a:highlight>
                            <a:srgbClr val="62A844"/>
                          </a:highlight>
                        </a:rPr>
                        <a:t>  Verkauft</a:t>
                      </a:r>
                      <a:r>
                        <a:rPr lang="en-US" sz="2000" dirty="0">
                          <a:solidFill>
                            <a:srgbClr val="62A844"/>
                          </a:solidFill>
                          <a:highlight>
                            <a:srgbClr val="62A844"/>
                          </a:highlight>
                        </a:rPr>
                        <a:t>..</a:t>
                      </a:r>
                      <a:endParaRPr lang="en-US" sz="2000" dirty="0">
                        <a:solidFill>
                          <a:schemeClr val="bg1"/>
                        </a:solidFill>
                        <a:highlight>
                          <a:srgbClr val="62A844"/>
                        </a:highlight>
                      </a:endParaRPr>
                    </a:p>
                  </a:txBody>
                  <a:tcPr marL="0" marR="0" marT="0"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l"/>
                      <a:r>
                        <a:rPr lang="de-DE" sz="2000">
                          <a:solidFill>
                            <a:schemeClr val="bg1"/>
                          </a:solidFill>
                          <a:highlight>
                            <a:srgbClr val="62A844"/>
                          </a:highlight>
                        </a:rPr>
                        <a:t>  Auslastung</a:t>
                      </a:r>
                      <a:r>
                        <a:rPr lang="en-US" sz="2000" baseline="0" dirty="0">
                          <a:solidFill>
                            <a:schemeClr val="bg1"/>
                          </a:solidFill>
                          <a:highlight>
                            <a:srgbClr val="62A844"/>
                          </a:highlight>
                        </a:rPr>
                        <a:t> %</a:t>
                      </a:r>
                      <a:r>
                        <a:rPr lang="en-US" sz="2000" dirty="0">
                          <a:solidFill>
                            <a:srgbClr val="62A844"/>
                          </a:solidFill>
                          <a:highlight>
                            <a:srgbClr val="62A844"/>
                          </a:highlight>
                        </a:rPr>
                        <a:t>..</a:t>
                      </a:r>
                      <a:endParaRPr lang="en-US" sz="2000" dirty="0">
                        <a:solidFill>
                          <a:schemeClr val="bg1"/>
                        </a:solidFill>
                        <a:highlight>
                          <a:srgbClr val="62A844"/>
                        </a:highlight>
                      </a:endParaRPr>
                    </a:p>
                  </a:txBody>
                  <a:tcPr marL="0" marR="0" marT="0"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5672882"/>
                  </a:ext>
                </a:extLst>
              </a:tr>
              <a:tr h="375742">
                <a:tc>
                  <a:txBody>
                    <a:bodyPr/>
                    <a:lstStyle/>
                    <a:p>
                      <a:pPr algn="ctr"/>
                      <a:r>
                        <a:rPr lang="de-DE">
                          <a:solidFill>
                            <a:srgbClr val="262626"/>
                          </a:solidFill>
                        </a:rPr>
                        <a:t>01. Mai</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40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80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465963457"/>
                  </a:ext>
                </a:extLst>
              </a:tr>
              <a:tr h="375742">
                <a:tc>
                  <a:txBody>
                    <a:bodyPr/>
                    <a:lstStyle/>
                    <a:p>
                      <a:pPr algn="ctr"/>
                      <a:r>
                        <a:rPr lang="de-DE">
                          <a:solidFill>
                            <a:srgbClr val="262626"/>
                          </a:solidFill>
                        </a:rPr>
                        <a:t>02. Mai</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42</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84</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2071525015"/>
                  </a:ext>
                </a:extLst>
              </a:tr>
              <a:tr h="375742">
                <a:tc>
                  <a:txBody>
                    <a:bodyPr/>
                    <a:lstStyle/>
                    <a:p>
                      <a:pPr algn="ctr"/>
                      <a:r>
                        <a:rPr lang="de-DE">
                          <a:solidFill>
                            <a:srgbClr val="262626"/>
                          </a:solidFill>
                        </a:rPr>
                        <a:t>03. Mai</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2385673210"/>
                  </a:ext>
                </a:extLst>
              </a:tr>
              <a:tr h="375742">
                <a:tc>
                  <a:txBody>
                    <a:bodyPr/>
                    <a:lstStyle/>
                    <a:p>
                      <a:pPr algn="ctr"/>
                      <a:r>
                        <a:rPr lang="de-DE">
                          <a:solidFill>
                            <a:srgbClr val="262626"/>
                          </a:solidFill>
                        </a:rPr>
                        <a:t>04. Mai</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51</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102</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3594041073"/>
                  </a:ext>
                </a:extLst>
              </a:tr>
              <a:tr h="375742">
                <a:tc>
                  <a:txBody>
                    <a:bodyPr/>
                    <a:lstStyle/>
                    <a:p>
                      <a:pPr algn="ctr"/>
                      <a:r>
                        <a:rPr lang="de-DE">
                          <a:solidFill>
                            <a:srgbClr val="262626"/>
                          </a:solidFill>
                        </a:rPr>
                        <a:t>05. Mai</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35</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70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3907620117"/>
                  </a:ext>
                </a:extLst>
              </a:tr>
              <a:tr h="375742">
                <a:tc>
                  <a:txBody>
                    <a:bodyPr/>
                    <a:lstStyle/>
                    <a:p>
                      <a:pPr algn="ctr"/>
                      <a:r>
                        <a:rPr lang="de-DE">
                          <a:solidFill>
                            <a:srgbClr val="262626"/>
                          </a:solidFill>
                        </a:rPr>
                        <a:t>07. Mai</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39</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78</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4262951254"/>
                  </a:ext>
                </a:extLst>
              </a:tr>
              <a:tr h="375742">
                <a:tc>
                  <a:txBody>
                    <a:bodyPr/>
                    <a:lstStyle/>
                    <a:p>
                      <a:pPr algn="ctr"/>
                      <a:r>
                        <a:rPr lang="de-DE">
                          <a:solidFill>
                            <a:srgbClr val="262626"/>
                          </a:solidFill>
                        </a:rPr>
                        <a:t>07. Mai</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39</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78</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532008536"/>
                  </a:ext>
                </a:extLst>
              </a:tr>
              <a:tr h="375742">
                <a:tc>
                  <a:txBody>
                    <a:bodyPr/>
                    <a:lstStyle/>
                    <a:p>
                      <a:pPr algn="ctr"/>
                      <a:r>
                        <a:rPr lang="de-DE">
                          <a:solidFill>
                            <a:srgbClr val="262626"/>
                          </a:solidFill>
                        </a:rPr>
                        <a:t>08. Mai</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20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40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1852841143"/>
                  </a:ext>
                </a:extLst>
              </a:tr>
            </a:tbl>
          </a:graphicData>
        </a:graphic>
      </p:graphicFrame>
    </p:spTree>
    <p:extLst>
      <p:ext uri="{BB962C8B-B14F-4D97-AF65-F5344CB8AC3E}">
        <p14:creationId xmlns:p14="http://schemas.microsoft.com/office/powerpoint/2010/main" val="16398198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Group 53">
            <a:extLst>
              <a:ext uri="{FF2B5EF4-FFF2-40B4-BE49-F238E27FC236}">
                <a16:creationId xmlns:a16="http://schemas.microsoft.com/office/drawing/2014/main" id="{63F1185A-76CD-7BDE-5BC5-B3295B7B472A}"/>
              </a:ext>
            </a:extLst>
          </p:cNvPr>
          <p:cNvGrpSpPr/>
          <p:nvPr/>
        </p:nvGrpSpPr>
        <p:grpSpPr>
          <a:xfrm>
            <a:off x="575719" y="3065803"/>
            <a:ext cx="3154092" cy="2585809"/>
            <a:chOff x="399136" y="3026873"/>
            <a:chExt cx="3154092" cy="2909845"/>
          </a:xfrm>
        </p:grpSpPr>
        <p:sp>
          <p:nvSpPr>
            <p:cNvPr id="52" name="Rounded Rectangle 51">
              <a:extLst>
                <a:ext uri="{FF2B5EF4-FFF2-40B4-BE49-F238E27FC236}">
                  <a16:creationId xmlns:a16="http://schemas.microsoft.com/office/drawing/2014/main" id="{E2044AB3-8CE4-A53E-A3DA-90214F2C84A8}"/>
                </a:ext>
              </a:extLst>
            </p:cNvPr>
            <p:cNvSpPr/>
            <p:nvPr/>
          </p:nvSpPr>
          <p:spPr>
            <a:xfrm>
              <a:off x="399136" y="3026873"/>
              <a:ext cx="2831333" cy="2736230"/>
            </a:xfrm>
            <a:prstGeom prst="roundRect">
              <a:avLst>
                <a:gd name="adj" fmla="val 11766"/>
              </a:avLst>
            </a:prstGeom>
            <a:noFill/>
            <a:ln w="146050">
              <a:solidFill>
                <a:srgbClr val="0289A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FA791EA5-CA65-9501-1B16-7E4F8036CE4F}"/>
                </a:ext>
              </a:extLst>
            </p:cNvPr>
            <p:cNvSpPr/>
            <p:nvPr/>
          </p:nvSpPr>
          <p:spPr>
            <a:xfrm>
              <a:off x="2365406" y="3791964"/>
              <a:ext cx="1187822" cy="21447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2" name="Group 61">
            <a:extLst>
              <a:ext uri="{FF2B5EF4-FFF2-40B4-BE49-F238E27FC236}">
                <a16:creationId xmlns:a16="http://schemas.microsoft.com/office/drawing/2014/main" id="{C72BC58D-C432-3C2D-3F04-DC40FCDCC1DF}"/>
              </a:ext>
            </a:extLst>
          </p:cNvPr>
          <p:cNvGrpSpPr/>
          <p:nvPr/>
        </p:nvGrpSpPr>
        <p:grpSpPr>
          <a:xfrm rot="16200000">
            <a:off x="2941544" y="3576965"/>
            <a:ext cx="2768227" cy="2953416"/>
            <a:chOff x="399136" y="3026873"/>
            <a:chExt cx="3115122" cy="2953416"/>
          </a:xfrm>
        </p:grpSpPr>
        <p:sp>
          <p:nvSpPr>
            <p:cNvPr id="63" name="Rounded Rectangle 62">
              <a:extLst>
                <a:ext uri="{FF2B5EF4-FFF2-40B4-BE49-F238E27FC236}">
                  <a16:creationId xmlns:a16="http://schemas.microsoft.com/office/drawing/2014/main" id="{245FB78F-4285-7A87-DA56-AF70320AC969}"/>
                </a:ext>
              </a:extLst>
            </p:cNvPr>
            <p:cNvSpPr/>
            <p:nvPr/>
          </p:nvSpPr>
          <p:spPr>
            <a:xfrm>
              <a:off x="399136" y="3026873"/>
              <a:ext cx="2831333" cy="2736230"/>
            </a:xfrm>
            <a:prstGeom prst="roundRect">
              <a:avLst>
                <a:gd name="adj" fmla="val 11766"/>
              </a:avLst>
            </a:prstGeom>
            <a:noFill/>
            <a:ln w="146050">
              <a:solidFill>
                <a:srgbClr val="0667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475C0482-039C-DDC2-11B3-C4695AC9273E}"/>
                </a:ext>
              </a:extLst>
            </p:cNvPr>
            <p:cNvSpPr/>
            <p:nvPr/>
          </p:nvSpPr>
          <p:spPr>
            <a:xfrm rot="16200000">
              <a:off x="1847970" y="4314001"/>
              <a:ext cx="1187822" cy="21447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 name="Group 54">
            <a:extLst>
              <a:ext uri="{FF2B5EF4-FFF2-40B4-BE49-F238E27FC236}">
                <a16:creationId xmlns:a16="http://schemas.microsoft.com/office/drawing/2014/main" id="{8BA2FA79-7175-9647-FA70-28C974E98768}"/>
              </a:ext>
            </a:extLst>
          </p:cNvPr>
          <p:cNvGrpSpPr/>
          <p:nvPr/>
        </p:nvGrpSpPr>
        <p:grpSpPr>
          <a:xfrm>
            <a:off x="5307040" y="3065803"/>
            <a:ext cx="3154092" cy="2585809"/>
            <a:chOff x="399136" y="3026873"/>
            <a:chExt cx="3154092" cy="2909845"/>
          </a:xfrm>
        </p:grpSpPr>
        <p:sp>
          <p:nvSpPr>
            <p:cNvPr id="56" name="Rounded Rectangle 55">
              <a:extLst>
                <a:ext uri="{FF2B5EF4-FFF2-40B4-BE49-F238E27FC236}">
                  <a16:creationId xmlns:a16="http://schemas.microsoft.com/office/drawing/2014/main" id="{42E8A9B1-DF77-7198-5A6D-CB9175D749C3}"/>
                </a:ext>
              </a:extLst>
            </p:cNvPr>
            <p:cNvSpPr/>
            <p:nvPr/>
          </p:nvSpPr>
          <p:spPr>
            <a:xfrm>
              <a:off x="399136" y="3026873"/>
              <a:ext cx="2831333" cy="2736230"/>
            </a:xfrm>
            <a:prstGeom prst="roundRect">
              <a:avLst>
                <a:gd name="adj" fmla="val 11766"/>
              </a:avLst>
            </a:prstGeom>
            <a:noFill/>
            <a:ln w="146050">
              <a:solidFill>
                <a:srgbClr val="62A84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A77B4C65-4AFD-6C60-3C42-5F9CE4F13DED}"/>
                </a:ext>
              </a:extLst>
            </p:cNvPr>
            <p:cNvSpPr/>
            <p:nvPr/>
          </p:nvSpPr>
          <p:spPr>
            <a:xfrm>
              <a:off x="2365406" y="3791964"/>
              <a:ext cx="1187822" cy="21447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8" name="Google Shape;253;p20">
            <a:extLst>
              <a:ext uri="{FF2B5EF4-FFF2-40B4-BE49-F238E27FC236}">
                <a16:creationId xmlns:a16="http://schemas.microsoft.com/office/drawing/2014/main" id="{9A08D161-B931-4955-930B-39B64C06D72C}"/>
              </a:ext>
            </a:extLst>
          </p:cNvPr>
          <p:cNvSpPr/>
          <p:nvPr/>
        </p:nvSpPr>
        <p:spPr>
          <a:xfrm>
            <a:off x="7135905" y="5289421"/>
            <a:ext cx="299846" cy="392537"/>
          </a:xfrm>
          <a:custGeom>
            <a:avLst/>
            <a:gdLst/>
            <a:ahLst/>
            <a:cxnLst/>
            <a:rect l="l" t="t" r="r" b="b"/>
            <a:pathLst>
              <a:path w="2329" h="3006" extrusionOk="0">
                <a:moveTo>
                  <a:pt x="1" y="0"/>
                </a:moveTo>
                <a:lnTo>
                  <a:pt x="1" y="3006"/>
                </a:lnTo>
                <a:lnTo>
                  <a:pt x="2329" y="1503"/>
                </a:lnTo>
                <a:lnTo>
                  <a:pt x="1" y="0"/>
                </a:ln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ext Placeholder 11">
            <a:extLst>
              <a:ext uri="{FF2B5EF4-FFF2-40B4-BE49-F238E27FC236}">
                <a16:creationId xmlns:a16="http://schemas.microsoft.com/office/drawing/2014/main" id="{AC0CAE62-E561-6E9C-593B-FE0F1F4B43D3}"/>
              </a:ext>
            </a:extLst>
          </p:cNvPr>
          <p:cNvSpPr txBox="1">
            <a:spLocks/>
          </p:cNvSpPr>
          <p:nvPr/>
        </p:nvSpPr>
        <p:spPr>
          <a:xfrm>
            <a:off x="564154" y="354068"/>
            <a:ext cx="3008102"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Die Hoteldaten prüfen </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1F8BD8BB-F2B2-4201-A2E2-53D5621AD49C}"/>
              </a:ext>
            </a:extLst>
          </p:cNvPr>
          <p:cNvCxnSpPr>
            <a:cxnSpLocks/>
          </p:cNvCxnSpPr>
          <p:nvPr/>
        </p:nvCxnSpPr>
        <p:spPr>
          <a:xfrm>
            <a:off x="0" y="1469506"/>
            <a:ext cx="5991242"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5" name="Graphic 4">
            <a:extLst>
              <a:ext uri="{FF2B5EF4-FFF2-40B4-BE49-F238E27FC236}">
                <a16:creationId xmlns:a16="http://schemas.microsoft.com/office/drawing/2014/main" id="{F82DB87D-AC34-AE76-09BB-8F07A14C48F6}"/>
              </a:ext>
            </a:extLst>
          </p:cNvPr>
          <p:cNvPicPr>
            <a:picLocks noChangeAspect="1"/>
          </p:cNvPicPr>
          <p:nvPr/>
        </p:nvPicPr>
        <p:blipFill>
          <a:blip>
            <a:extLst>
              <a:ext uri="{96DAC541-7B7A-43D3-8B79-37D633B846F1}">
                <asvg:svgBlip xmlns:asvg="http://schemas.microsoft.com/office/drawing/2016/SVG/main" r:embed="rId2"/>
              </a:ext>
            </a:extLst>
          </a:blip>
          <a:srcRect l="32264" t="48938" r="39869" b="38542"/>
          <a:stretch>
            <a:fillRect/>
          </a:stretch>
        </p:blipFill>
        <p:spPr>
          <a:xfrm>
            <a:off x="7464333" y="0"/>
            <a:ext cx="4727667" cy="3007471"/>
          </a:xfrm>
          <a:prstGeom prst="rect">
            <a:avLst/>
          </a:prstGeom>
        </p:spPr>
      </p:pic>
      <p:sp>
        <p:nvSpPr>
          <p:cNvPr id="12" name="Rounded Rectangle 11">
            <a:extLst>
              <a:ext uri="{FF2B5EF4-FFF2-40B4-BE49-F238E27FC236}">
                <a16:creationId xmlns:a16="http://schemas.microsoft.com/office/drawing/2014/main" id="{2833E33F-799A-877B-0A30-0EDB23436543}"/>
              </a:ext>
            </a:extLst>
          </p:cNvPr>
          <p:cNvSpPr/>
          <p:nvPr/>
        </p:nvSpPr>
        <p:spPr>
          <a:xfrm>
            <a:off x="4340353" y="459144"/>
            <a:ext cx="7146848" cy="2251639"/>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Google Shape;253;p20">
            <a:extLst>
              <a:ext uri="{FF2B5EF4-FFF2-40B4-BE49-F238E27FC236}">
                <a16:creationId xmlns:a16="http://schemas.microsoft.com/office/drawing/2014/main" id="{0E6BAFB2-71E5-CAB7-6315-D98476D1FA95}"/>
              </a:ext>
            </a:extLst>
          </p:cNvPr>
          <p:cNvSpPr/>
          <p:nvPr/>
        </p:nvSpPr>
        <p:spPr>
          <a:xfrm>
            <a:off x="2404584" y="5289421"/>
            <a:ext cx="299846" cy="392537"/>
          </a:xfrm>
          <a:custGeom>
            <a:avLst/>
            <a:gdLst/>
            <a:ahLst/>
            <a:cxnLst/>
            <a:rect l="l" t="t" r="r" b="b"/>
            <a:pathLst>
              <a:path w="2329" h="3006" extrusionOk="0">
                <a:moveTo>
                  <a:pt x="1" y="0"/>
                </a:moveTo>
                <a:lnTo>
                  <a:pt x="1" y="3006"/>
                </a:lnTo>
                <a:lnTo>
                  <a:pt x="2329" y="1503"/>
                </a:lnTo>
                <a:lnTo>
                  <a:pt x="1" y="0"/>
                </a:ln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5" name="Group 64">
            <a:extLst>
              <a:ext uri="{FF2B5EF4-FFF2-40B4-BE49-F238E27FC236}">
                <a16:creationId xmlns:a16="http://schemas.microsoft.com/office/drawing/2014/main" id="{9F949D83-08C8-936B-E79B-0C30960E24A5}"/>
              </a:ext>
            </a:extLst>
          </p:cNvPr>
          <p:cNvGrpSpPr/>
          <p:nvPr/>
        </p:nvGrpSpPr>
        <p:grpSpPr>
          <a:xfrm rot="16200000">
            <a:off x="7808918" y="3576965"/>
            <a:ext cx="2768227" cy="2953416"/>
            <a:chOff x="399136" y="3026873"/>
            <a:chExt cx="3115122" cy="2953416"/>
          </a:xfrm>
        </p:grpSpPr>
        <p:sp>
          <p:nvSpPr>
            <p:cNvPr id="66" name="Rounded Rectangle 65">
              <a:extLst>
                <a:ext uri="{FF2B5EF4-FFF2-40B4-BE49-F238E27FC236}">
                  <a16:creationId xmlns:a16="http://schemas.microsoft.com/office/drawing/2014/main" id="{A7B5A899-1E63-53D9-C416-B15FD5601F32}"/>
                </a:ext>
              </a:extLst>
            </p:cNvPr>
            <p:cNvSpPr/>
            <p:nvPr/>
          </p:nvSpPr>
          <p:spPr>
            <a:xfrm>
              <a:off x="399136" y="3026873"/>
              <a:ext cx="2831333" cy="2736230"/>
            </a:xfrm>
            <a:prstGeom prst="roundRect">
              <a:avLst>
                <a:gd name="adj" fmla="val 11766"/>
              </a:avLst>
            </a:prstGeom>
            <a:noFill/>
            <a:ln w="146050">
              <a:solidFill>
                <a:srgbClr val="3D82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4D76DF30-B38B-CD12-23DB-F46DECB4FF86}"/>
                </a:ext>
              </a:extLst>
            </p:cNvPr>
            <p:cNvSpPr/>
            <p:nvPr/>
          </p:nvSpPr>
          <p:spPr>
            <a:xfrm rot="16200000">
              <a:off x="1847970" y="4314001"/>
              <a:ext cx="1187822" cy="21447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8" name="Google Shape;253;p20">
            <a:extLst>
              <a:ext uri="{FF2B5EF4-FFF2-40B4-BE49-F238E27FC236}">
                <a16:creationId xmlns:a16="http://schemas.microsoft.com/office/drawing/2014/main" id="{F86DB2A9-6B32-1349-D122-B49266298831}"/>
              </a:ext>
            </a:extLst>
          </p:cNvPr>
          <p:cNvSpPr/>
          <p:nvPr/>
        </p:nvSpPr>
        <p:spPr>
          <a:xfrm>
            <a:off x="9459394" y="3746453"/>
            <a:ext cx="299846" cy="392537"/>
          </a:xfrm>
          <a:custGeom>
            <a:avLst/>
            <a:gdLst/>
            <a:ahLst/>
            <a:cxnLst/>
            <a:rect l="l" t="t" r="r" b="b"/>
            <a:pathLst>
              <a:path w="2329" h="3006" extrusionOk="0">
                <a:moveTo>
                  <a:pt x="1" y="0"/>
                </a:moveTo>
                <a:lnTo>
                  <a:pt x="1" y="3006"/>
                </a:lnTo>
                <a:lnTo>
                  <a:pt x="2329" y="1503"/>
                </a:lnTo>
                <a:lnTo>
                  <a:pt x="1" y="0"/>
                </a:ln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253;p20">
            <a:extLst>
              <a:ext uri="{FF2B5EF4-FFF2-40B4-BE49-F238E27FC236}">
                <a16:creationId xmlns:a16="http://schemas.microsoft.com/office/drawing/2014/main" id="{F3726CD7-6653-7582-53DC-CD7A074B45B6}"/>
              </a:ext>
            </a:extLst>
          </p:cNvPr>
          <p:cNvSpPr/>
          <p:nvPr/>
        </p:nvSpPr>
        <p:spPr>
          <a:xfrm>
            <a:off x="4614543" y="3746453"/>
            <a:ext cx="299846" cy="392537"/>
          </a:xfrm>
          <a:custGeom>
            <a:avLst/>
            <a:gdLst/>
            <a:ahLst/>
            <a:cxnLst/>
            <a:rect l="l" t="t" r="r" b="b"/>
            <a:pathLst>
              <a:path w="2329" h="3006" extrusionOk="0">
                <a:moveTo>
                  <a:pt x="1" y="0"/>
                </a:moveTo>
                <a:lnTo>
                  <a:pt x="1" y="3006"/>
                </a:lnTo>
                <a:lnTo>
                  <a:pt x="2329" y="1503"/>
                </a:lnTo>
                <a:lnTo>
                  <a:pt x="1" y="0"/>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TextBox 28">
            <a:extLst>
              <a:ext uri="{FF2B5EF4-FFF2-40B4-BE49-F238E27FC236}">
                <a16:creationId xmlns:a16="http://schemas.microsoft.com/office/drawing/2014/main" id="{A34D8848-A609-5AF3-030D-1D3BDE4E0652}"/>
              </a:ext>
            </a:extLst>
          </p:cNvPr>
          <p:cNvSpPr txBox="1"/>
          <p:nvPr/>
        </p:nvSpPr>
        <p:spPr>
          <a:xfrm>
            <a:off x="888491" y="3362491"/>
            <a:ext cx="1804387" cy="1980029"/>
          </a:xfrm>
          <a:prstGeom prst="rect">
            <a:avLst/>
          </a:prstGeom>
          <a:noFill/>
        </p:spPr>
        <p:txBody>
          <a:bodyPr wrap="square">
            <a:spAutoFit/>
          </a:bodyPr>
          <a:lstStyle/>
          <a:p>
            <a:r>
              <a:rPr lang="de-DE" sz="2400" b="1">
                <a:solidFill>
                  <a:srgbClr val="0289AE"/>
                </a:solidFill>
                <a:latin typeface="Calibri" panose="020F0502020204030204" pitchFamily="34" charset="0"/>
                <a:ea typeface="Mulish"/>
                <a:cs typeface="Calibri" panose="020F0502020204030204" pitchFamily="34" charset="0"/>
                <a:sym typeface="Mulish"/>
              </a:rPr>
              <a:t>03. Mai </a:t>
            </a:r>
          </a:p>
          <a:p>
            <a:endParaRPr lang="de-DE" sz="1400" b="1" dirty="0">
              <a:solidFill>
                <a:srgbClr val="0289AE"/>
              </a:solidFill>
              <a:latin typeface="Calibri" panose="020F0502020204030204" pitchFamily="34" charset="0"/>
              <a:ea typeface="Mulish"/>
              <a:cs typeface="Calibri" panose="020F0502020204030204" pitchFamily="34" charset="0"/>
              <a:sym typeface="Mulish"/>
            </a:endParaRPr>
          </a:p>
          <a:p>
            <a:pPr>
              <a:lnSpc>
                <a:spcPts val="1960"/>
              </a:lnSpc>
            </a:pPr>
            <a:r>
              <a:rPr lang="de-DE">
                <a:solidFill>
                  <a:srgbClr val="262626"/>
                </a:solidFill>
                <a:latin typeface="Calibri" panose="020F0502020204030204" pitchFamily="34" charset="0"/>
                <a:ea typeface="Mulish"/>
                <a:cs typeface="Calibri" panose="020F0502020204030204" pitchFamily="34" charset="0"/>
                <a:sym typeface="Mulish"/>
              </a:rPr>
              <a:t>Keine Werte für Verkauf und Auslastung (unvollständig)</a:t>
            </a:r>
          </a:p>
          <a:p>
            <a:endParaRPr lang="de-DE" dirty="0">
              <a:solidFill>
                <a:srgbClr val="262626"/>
              </a:solidFill>
              <a:latin typeface="Calibri" panose="020F0502020204030204" pitchFamily="34" charset="0"/>
              <a:ea typeface="Open Sans"/>
              <a:cs typeface="Calibri" panose="020F0502020204030204" pitchFamily="34" charset="0"/>
              <a:sym typeface="Open Sans"/>
            </a:endParaRPr>
          </a:p>
        </p:txBody>
      </p:sp>
      <p:sp>
        <p:nvSpPr>
          <p:cNvPr id="71" name="TextBox 28">
            <a:extLst>
              <a:ext uri="{FF2B5EF4-FFF2-40B4-BE49-F238E27FC236}">
                <a16:creationId xmlns:a16="http://schemas.microsoft.com/office/drawing/2014/main" id="{39794A22-9177-CB5E-08F4-FEFBDBCAB5A8}"/>
              </a:ext>
            </a:extLst>
          </p:cNvPr>
          <p:cNvSpPr txBox="1"/>
          <p:nvPr/>
        </p:nvSpPr>
        <p:spPr>
          <a:xfrm>
            <a:off x="3053250" y="4283083"/>
            <a:ext cx="2303203" cy="1467068"/>
          </a:xfrm>
          <a:prstGeom prst="rect">
            <a:avLst/>
          </a:prstGeom>
          <a:noFill/>
        </p:spPr>
        <p:txBody>
          <a:bodyPr wrap="square">
            <a:spAutoFit/>
          </a:bodyPr>
          <a:lstStyle/>
          <a:p>
            <a:r>
              <a:rPr lang="de-DE" sz="2400" b="1">
                <a:solidFill>
                  <a:srgbClr val="06677F"/>
                </a:solidFill>
                <a:latin typeface="Calibri" panose="020F0502020204030204" pitchFamily="34" charset="0"/>
                <a:ea typeface="Mulish"/>
                <a:cs typeface="Calibri" panose="020F0502020204030204" pitchFamily="34" charset="0"/>
                <a:sym typeface="Mulish"/>
              </a:rPr>
              <a:t>Fehlender Tag </a:t>
            </a:r>
          </a:p>
          <a:p>
            <a:endParaRPr lang="en-US" sz="1400" b="1" dirty="0">
              <a:solidFill>
                <a:srgbClr val="06677F"/>
              </a:solidFill>
              <a:latin typeface="Calibri" panose="020F0502020204030204" pitchFamily="34" charset="0"/>
              <a:ea typeface="Mulish"/>
              <a:cs typeface="Calibri" panose="020F0502020204030204" pitchFamily="34" charset="0"/>
              <a:sym typeface="Mulish"/>
            </a:endParaRPr>
          </a:p>
          <a:p>
            <a:pPr>
              <a:lnSpc>
                <a:spcPts val="1960"/>
              </a:lnSpc>
            </a:pPr>
            <a:r>
              <a:rPr lang="de-DE">
                <a:solidFill>
                  <a:srgbClr val="262626"/>
                </a:solidFill>
                <a:latin typeface="Calibri" panose="020F0502020204030204" pitchFamily="34" charset="0"/>
                <a:ea typeface="Mulish"/>
                <a:cs typeface="Calibri" panose="020F0502020204030204" pitchFamily="34" charset="0"/>
                <a:sym typeface="Mulish"/>
              </a:rPr>
              <a:t>Keine Zeile für den 06. Mai (Datumslücke im Bericht)</a:t>
            </a:r>
          </a:p>
          <a:p>
            <a:endParaRPr lang="en-US" dirty="0">
              <a:solidFill>
                <a:srgbClr val="262626"/>
              </a:solidFill>
              <a:latin typeface="Calibri" panose="020F0502020204030204" pitchFamily="34" charset="0"/>
              <a:ea typeface="Open Sans"/>
              <a:cs typeface="Calibri" panose="020F0502020204030204" pitchFamily="34" charset="0"/>
              <a:sym typeface="Open Sans"/>
            </a:endParaRPr>
          </a:p>
        </p:txBody>
      </p:sp>
      <p:sp>
        <p:nvSpPr>
          <p:cNvPr id="72" name="TextBox 28">
            <a:extLst>
              <a:ext uri="{FF2B5EF4-FFF2-40B4-BE49-F238E27FC236}">
                <a16:creationId xmlns:a16="http://schemas.microsoft.com/office/drawing/2014/main" id="{75992D14-E99E-86C1-6291-06A61C0006F8}"/>
              </a:ext>
            </a:extLst>
          </p:cNvPr>
          <p:cNvSpPr txBox="1"/>
          <p:nvPr/>
        </p:nvSpPr>
        <p:spPr>
          <a:xfrm>
            <a:off x="5555087" y="3362491"/>
            <a:ext cx="2304405" cy="1723549"/>
          </a:xfrm>
          <a:prstGeom prst="rect">
            <a:avLst/>
          </a:prstGeom>
          <a:noFill/>
        </p:spPr>
        <p:txBody>
          <a:bodyPr wrap="square">
            <a:spAutoFit/>
          </a:bodyPr>
          <a:lstStyle/>
          <a:p>
            <a:r>
              <a:rPr lang="de-DE" sz="2400" b="1">
                <a:solidFill>
                  <a:srgbClr val="62A844"/>
                </a:solidFill>
                <a:latin typeface="Calibri" panose="020F0502020204030204" pitchFamily="34" charset="0"/>
                <a:ea typeface="Mulish"/>
                <a:cs typeface="Calibri" panose="020F0502020204030204" pitchFamily="34" charset="0"/>
                <a:sym typeface="Mulish"/>
              </a:rPr>
              <a:t>04. Mai </a:t>
            </a:r>
          </a:p>
          <a:p>
            <a:endParaRPr lang="de-DE" sz="1400" b="1" dirty="0">
              <a:solidFill>
                <a:srgbClr val="62A844"/>
              </a:solidFill>
              <a:latin typeface="Calibri" panose="020F0502020204030204" pitchFamily="34" charset="0"/>
              <a:ea typeface="Mulish"/>
              <a:cs typeface="Calibri" panose="020F0502020204030204" pitchFamily="34" charset="0"/>
              <a:sym typeface="Mulish"/>
            </a:endParaRPr>
          </a:p>
          <a:p>
            <a:pPr>
              <a:lnSpc>
                <a:spcPts val="1960"/>
              </a:lnSpc>
            </a:pPr>
            <a:r>
              <a:rPr lang="de-DE">
                <a:solidFill>
                  <a:srgbClr val="262626"/>
                </a:solidFill>
                <a:latin typeface="Calibri" panose="020F0502020204030204" pitchFamily="34" charset="0"/>
                <a:ea typeface="Mulish"/>
                <a:cs typeface="Calibri" panose="020F0502020204030204" pitchFamily="34" charset="0"/>
                <a:sym typeface="Mulish"/>
              </a:rPr>
              <a:t>Auslastung 102 % (unmöglich bei 50 Zimmern – Datenfehler)</a:t>
            </a:r>
          </a:p>
          <a:p>
            <a:endParaRPr lang="de-DE" dirty="0">
              <a:solidFill>
                <a:srgbClr val="262626"/>
              </a:solidFill>
              <a:latin typeface="Calibri" panose="020F0502020204030204" pitchFamily="34" charset="0"/>
              <a:ea typeface="Open Sans"/>
              <a:cs typeface="Calibri" panose="020F0502020204030204" pitchFamily="34" charset="0"/>
              <a:sym typeface="Open Sans"/>
            </a:endParaRPr>
          </a:p>
        </p:txBody>
      </p:sp>
      <p:sp>
        <p:nvSpPr>
          <p:cNvPr id="73" name="TextBox 28">
            <a:extLst>
              <a:ext uri="{FF2B5EF4-FFF2-40B4-BE49-F238E27FC236}">
                <a16:creationId xmlns:a16="http://schemas.microsoft.com/office/drawing/2014/main" id="{5BF0B3D8-B080-CFBF-D5E1-D6C525EF7176}"/>
              </a:ext>
            </a:extLst>
          </p:cNvPr>
          <p:cNvSpPr txBox="1"/>
          <p:nvPr/>
        </p:nvSpPr>
        <p:spPr>
          <a:xfrm>
            <a:off x="8024728" y="4283083"/>
            <a:ext cx="1965908" cy="1723549"/>
          </a:xfrm>
          <a:prstGeom prst="rect">
            <a:avLst/>
          </a:prstGeom>
          <a:noFill/>
        </p:spPr>
        <p:txBody>
          <a:bodyPr wrap="square">
            <a:spAutoFit/>
          </a:bodyPr>
          <a:lstStyle/>
          <a:p>
            <a:r>
              <a:rPr lang="de-DE" sz="2400" b="1">
                <a:solidFill>
                  <a:srgbClr val="3D8241"/>
                </a:solidFill>
                <a:latin typeface="Calibri" panose="020F0502020204030204" pitchFamily="34" charset="0"/>
                <a:ea typeface="Mulish"/>
                <a:cs typeface="Calibri" panose="020F0502020204030204" pitchFamily="34" charset="0"/>
                <a:sym typeface="Mulish"/>
              </a:rPr>
              <a:t>07. Mai  </a:t>
            </a:r>
          </a:p>
          <a:p>
            <a:endParaRPr lang="en-US" sz="1400" b="1" dirty="0">
              <a:solidFill>
                <a:srgbClr val="3D8241"/>
              </a:solidFill>
              <a:latin typeface="Calibri" panose="020F0502020204030204" pitchFamily="34" charset="0"/>
              <a:ea typeface="Mulish"/>
              <a:cs typeface="Calibri" panose="020F0502020204030204" pitchFamily="34" charset="0"/>
              <a:sym typeface="Mulish"/>
            </a:endParaRPr>
          </a:p>
          <a:p>
            <a:pPr>
              <a:lnSpc>
                <a:spcPts val="1960"/>
              </a:lnSpc>
            </a:pPr>
            <a:r>
              <a:rPr lang="de-DE">
                <a:solidFill>
                  <a:srgbClr val="262626"/>
                </a:solidFill>
                <a:latin typeface="Calibri" panose="020F0502020204030204" pitchFamily="34" charset="0"/>
                <a:ea typeface="Mulish"/>
                <a:cs typeface="Calibri" panose="020F0502020204030204" pitchFamily="34" charset="0"/>
                <a:sym typeface="Mulish"/>
              </a:rPr>
              <a:t>Erscheint zweimal mit denselben Zahlen (doppelter Eintrag)</a:t>
            </a:r>
          </a:p>
          <a:p>
            <a:endParaRPr lang="en-US" dirty="0">
              <a:solidFill>
                <a:srgbClr val="262626"/>
              </a:solidFill>
              <a:latin typeface="Calibri" panose="020F0502020204030204" pitchFamily="34" charset="0"/>
              <a:ea typeface="Open Sans"/>
              <a:cs typeface="Calibri" panose="020F0502020204030204" pitchFamily="34" charset="0"/>
              <a:sym typeface="Open Sans"/>
            </a:endParaRPr>
          </a:p>
        </p:txBody>
      </p:sp>
      <p:sp>
        <p:nvSpPr>
          <p:cNvPr id="75" name="TextBox 74">
            <a:extLst>
              <a:ext uri="{FF2B5EF4-FFF2-40B4-BE49-F238E27FC236}">
                <a16:creationId xmlns:a16="http://schemas.microsoft.com/office/drawing/2014/main" id="{0581643D-59D9-8728-336D-36ABFD8920C8}"/>
              </a:ext>
            </a:extLst>
          </p:cNvPr>
          <p:cNvSpPr txBox="1"/>
          <p:nvPr/>
        </p:nvSpPr>
        <p:spPr>
          <a:xfrm>
            <a:off x="564154" y="1852921"/>
            <a:ext cx="1977835" cy="830997"/>
          </a:xfrm>
          <a:prstGeom prst="rect">
            <a:avLst/>
          </a:prstGeom>
          <a:noFill/>
        </p:spPr>
        <p:txBody>
          <a:bodyPr wrap="square">
            <a:spAutoFit/>
          </a:bodyPr>
          <a:lstStyle/>
          <a:p>
            <a:r>
              <a:rPr lang="de-DE" sz="2400" b="1">
                <a:solidFill>
                  <a:srgbClr val="262626"/>
                </a:solidFill>
              </a:rPr>
              <a:t>GEFUNDENE FEHLER:</a:t>
            </a:r>
            <a:endParaRPr lang="en-US" sz="2400" dirty="0">
              <a:solidFill>
                <a:srgbClr val="262626"/>
              </a:solidFill>
            </a:endParaRPr>
          </a:p>
        </p:txBody>
      </p:sp>
      <p:sp>
        <p:nvSpPr>
          <p:cNvPr id="76" name="Freeform 75">
            <a:extLst>
              <a:ext uri="{FF2B5EF4-FFF2-40B4-BE49-F238E27FC236}">
                <a16:creationId xmlns:a16="http://schemas.microsoft.com/office/drawing/2014/main" id="{77B65765-0C68-C94D-2C12-1193D0A4D047}"/>
              </a:ext>
            </a:extLst>
          </p:cNvPr>
          <p:cNvSpPr/>
          <p:nvPr/>
        </p:nvSpPr>
        <p:spPr>
          <a:xfrm rot="13933277" flipH="1">
            <a:off x="2131370" y="2042514"/>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sp>
        <p:nvSpPr>
          <p:cNvPr id="77" name="Rectangle 30">
            <a:extLst>
              <a:ext uri="{FF2B5EF4-FFF2-40B4-BE49-F238E27FC236}">
                <a16:creationId xmlns:a16="http://schemas.microsoft.com/office/drawing/2014/main" id="{744E633C-AB2B-88B8-79BB-803A85723576}"/>
              </a:ext>
            </a:extLst>
          </p:cNvPr>
          <p:cNvSpPr/>
          <p:nvPr/>
        </p:nvSpPr>
        <p:spPr>
          <a:xfrm flipH="1">
            <a:off x="4554910" y="780554"/>
            <a:ext cx="3553186" cy="1631216"/>
          </a:xfrm>
          <a:prstGeom prst="rect">
            <a:avLst/>
          </a:prstGeom>
        </p:spPr>
        <p:txBody>
          <a:bodyPr wrap="square">
            <a:spAutoFit/>
          </a:bodyPr>
          <a:lstStyle/>
          <a:p>
            <a:pPr algn="ctr"/>
            <a:r>
              <a:rPr lang="de-DE" sz="2000" b="1">
                <a:solidFill>
                  <a:srgbClr val="0289AE"/>
                </a:solidFill>
              </a:rPr>
              <a:t>FAZIT:</a:t>
            </a:r>
          </a:p>
          <a:p>
            <a:pPr algn="ctr"/>
            <a:br>
              <a:rPr lang="en-US" sz="800" dirty="0">
                <a:solidFill>
                  <a:srgbClr val="262626"/>
                </a:solidFill>
              </a:rPr>
            </a:br>
            <a:r>
              <a:rPr lang="de-DE" i="1">
                <a:solidFill>
                  <a:srgbClr val="262626"/>
                </a:solidFill>
              </a:rPr>
              <a:t>Wegen dieser Probleme sollte die Tabelle </a:t>
            </a:r>
            <a:r>
              <a:rPr lang="de-DE" b="1" i="1">
                <a:solidFill>
                  <a:srgbClr val="262626"/>
                </a:solidFill>
              </a:rPr>
              <a:t>nicht</a:t>
            </a:r>
            <a:r>
              <a:rPr lang="de-DE" i="1">
                <a:solidFill>
                  <a:srgbClr val="262626"/>
                </a:solidFill>
              </a:rPr>
              <a:t> für Preis- oder Personalentscheidungen genutzt werden, bis die Daten geprüft und korrigiert sind.</a:t>
            </a:r>
            <a:endParaRPr lang="en-US" dirty="0">
              <a:solidFill>
                <a:srgbClr val="262626"/>
              </a:solidFill>
            </a:endParaRPr>
          </a:p>
        </p:txBody>
      </p:sp>
      <p:sp>
        <p:nvSpPr>
          <p:cNvPr id="78" name="Rectangle 30">
            <a:extLst>
              <a:ext uri="{FF2B5EF4-FFF2-40B4-BE49-F238E27FC236}">
                <a16:creationId xmlns:a16="http://schemas.microsoft.com/office/drawing/2014/main" id="{63034CD5-FD36-A180-5420-DF3E6C08BB77}"/>
              </a:ext>
            </a:extLst>
          </p:cNvPr>
          <p:cNvSpPr/>
          <p:nvPr/>
        </p:nvSpPr>
        <p:spPr>
          <a:xfrm flipH="1">
            <a:off x="8357290" y="780554"/>
            <a:ext cx="2941751" cy="1631216"/>
          </a:xfrm>
          <a:prstGeom prst="rect">
            <a:avLst/>
          </a:prstGeom>
        </p:spPr>
        <p:txBody>
          <a:bodyPr wrap="square">
            <a:spAutoFit/>
          </a:bodyPr>
          <a:lstStyle/>
          <a:p>
            <a:pPr algn="ctr"/>
            <a:r>
              <a:rPr lang="de-DE" sz="2000" b="1">
                <a:solidFill>
                  <a:srgbClr val="0289AE"/>
                </a:solidFill>
              </a:rPr>
              <a:t>KERNKOMPETENZ:</a:t>
            </a:r>
          </a:p>
          <a:p>
            <a:pPr algn="ctr"/>
            <a:br>
              <a:rPr lang="en-US" sz="800" dirty="0">
                <a:solidFill>
                  <a:srgbClr val="262626"/>
                </a:solidFill>
              </a:rPr>
            </a:br>
            <a:r>
              <a:rPr lang="de-DE" i="1">
                <a:solidFill>
                  <a:srgbClr val="262626"/>
                </a:solidFill>
              </a:rPr>
              <a:t>Genau diesen schnellen Check sollten Sie bei jeder neuen Zahlentabelle machen (Johansson, 2024).</a:t>
            </a:r>
          </a:p>
        </p:txBody>
      </p:sp>
      <p:cxnSp>
        <p:nvCxnSpPr>
          <p:cNvPr id="79" name="Straight Connector 78">
            <a:extLst>
              <a:ext uri="{FF2B5EF4-FFF2-40B4-BE49-F238E27FC236}">
                <a16:creationId xmlns:a16="http://schemas.microsoft.com/office/drawing/2014/main" id="{9A22282D-CBBE-BFC3-498A-B74DA6744D17}"/>
              </a:ext>
            </a:extLst>
          </p:cNvPr>
          <p:cNvCxnSpPr>
            <a:cxnSpLocks/>
          </p:cNvCxnSpPr>
          <p:nvPr/>
        </p:nvCxnSpPr>
        <p:spPr>
          <a:xfrm flipV="1">
            <a:off x="8226120" y="459144"/>
            <a:ext cx="0" cy="2251639"/>
          </a:xfrm>
          <a:prstGeom prst="line">
            <a:avLst/>
          </a:prstGeom>
          <a:ln w="28575">
            <a:solidFill>
              <a:srgbClr val="62A844"/>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94761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8D007-EDC4-F4FF-DFC0-69D3044BC142}"/>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50A37D58-62A6-A3B5-CDAD-2774184DD232}"/>
              </a:ext>
            </a:extLst>
          </p:cNvPr>
          <p:cNvGrpSpPr/>
          <p:nvPr/>
        </p:nvGrpSpPr>
        <p:grpSpPr>
          <a:xfrm rot="5400000">
            <a:off x="2674617" y="2864199"/>
            <a:ext cx="6206499" cy="1307163"/>
            <a:chOff x="567177" y="3017553"/>
            <a:chExt cx="8491023" cy="1788312"/>
          </a:xfrm>
        </p:grpSpPr>
        <p:sp>
          <p:nvSpPr>
            <p:cNvPr id="6" name="Arc 5">
              <a:extLst>
                <a:ext uri="{FF2B5EF4-FFF2-40B4-BE49-F238E27FC236}">
                  <a16:creationId xmlns:a16="http://schemas.microsoft.com/office/drawing/2014/main" id="{CFF711F5-8A0C-0B20-F611-7330BEFA2102}"/>
                </a:ext>
              </a:extLst>
            </p:cNvPr>
            <p:cNvSpPr/>
            <p:nvPr/>
          </p:nvSpPr>
          <p:spPr>
            <a:xfrm rot="5400000">
              <a:off x="523781" y="3060949"/>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Arc 6">
              <a:extLst>
                <a:ext uri="{FF2B5EF4-FFF2-40B4-BE49-F238E27FC236}">
                  <a16:creationId xmlns:a16="http://schemas.microsoft.com/office/drawing/2014/main" id="{A615E843-1F1F-B89F-D4B6-4E0898DF0C60}"/>
                </a:ext>
              </a:extLst>
            </p:cNvPr>
            <p:cNvSpPr/>
            <p:nvPr/>
          </p:nvSpPr>
          <p:spPr>
            <a:xfrm rot="16200000">
              <a:off x="2225302" y="3060949"/>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Arc 9">
              <a:extLst>
                <a:ext uri="{FF2B5EF4-FFF2-40B4-BE49-F238E27FC236}">
                  <a16:creationId xmlns:a16="http://schemas.microsoft.com/office/drawing/2014/main" id="{B6749EFF-38F0-7495-AA78-C636DDCE5052}"/>
                </a:ext>
              </a:extLst>
            </p:cNvPr>
            <p:cNvSpPr/>
            <p:nvPr/>
          </p:nvSpPr>
          <p:spPr>
            <a:xfrm rot="16200000" flipV="1">
              <a:off x="2225303" y="3060949"/>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Arc 10">
              <a:extLst>
                <a:ext uri="{FF2B5EF4-FFF2-40B4-BE49-F238E27FC236}">
                  <a16:creationId xmlns:a16="http://schemas.microsoft.com/office/drawing/2014/main" id="{526C3C25-E702-C65E-08F8-BB04441ACCAE}"/>
                </a:ext>
              </a:extLst>
            </p:cNvPr>
            <p:cNvSpPr/>
            <p:nvPr/>
          </p:nvSpPr>
          <p:spPr>
            <a:xfrm rot="5400000" flipV="1">
              <a:off x="3926823" y="3060949"/>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Arc 12">
              <a:extLst>
                <a:ext uri="{FF2B5EF4-FFF2-40B4-BE49-F238E27FC236}">
                  <a16:creationId xmlns:a16="http://schemas.microsoft.com/office/drawing/2014/main" id="{6A242EE3-296A-0D1A-E20B-B53A0F4060E2}"/>
                </a:ext>
              </a:extLst>
            </p:cNvPr>
            <p:cNvSpPr/>
            <p:nvPr/>
          </p:nvSpPr>
          <p:spPr>
            <a:xfrm rot="5400000">
              <a:off x="3912861" y="3060949"/>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1" name="Arc 13">
              <a:extLst>
                <a:ext uri="{FF2B5EF4-FFF2-40B4-BE49-F238E27FC236}">
                  <a16:creationId xmlns:a16="http://schemas.microsoft.com/office/drawing/2014/main" id="{D2D8C044-3085-3176-133F-95DF22EB3EAD}"/>
                </a:ext>
              </a:extLst>
            </p:cNvPr>
            <p:cNvSpPr/>
            <p:nvPr/>
          </p:nvSpPr>
          <p:spPr>
            <a:xfrm rot="16200000">
              <a:off x="5614381" y="3060949"/>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Arc 23">
              <a:extLst>
                <a:ext uri="{FF2B5EF4-FFF2-40B4-BE49-F238E27FC236}">
                  <a16:creationId xmlns:a16="http://schemas.microsoft.com/office/drawing/2014/main" id="{8DB4563B-0997-77F9-A4D3-9B254293B513}"/>
                </a:ext>
              </a:extLst>
            </p:cNvPr>
            <p:cNvSpPr/>
            <p:nvPr/>
          </p:nvSpPr>
          <p:spPr>
            <a:xfrm rot="5400000" flipV="1">
              <a:off x="529018" y="3060949"/>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Arc 24">
              <a:extLst>
                <a:ext uri="{FF2B5EF4-FFF2-40B4-BE49-F238E27FC236}">
                  <a16:creationId xmlns:a16="http://schemas.microsoft.com/office/drawing/2014/main" id="{F0B719E2-0867-E05E-2C41-264D380A5499}"/>
                </a:ext>
              </a:extLst>
            </p:cNvPr>
            <p:cNvSpPr/>
            <p:nvPr/>
          </p:nvSpPr>
          <p:spPr>
            <a:xfrm rot="16200000" flipV="1">
              <a:off x="5603911" y="3060949"/>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Arc 28">
              <a:extLst>
                <a:ext uri="{FF2B5EF4-FFF2-40B4-BE49-F238E27FC236}">
                  <a16:creationId xmlns:a16="http://schemas.microsoft.com/office/drawing/2014/main" id="{63EB124D-AD08-97F0-E3C4-E2B6693C7526}"/>
                </a:ext>
              </a:extLst>
            </p:cNvPr>
            <p:cNvSpPr/>
            <p:nvPr/>
          </p:nvSpPr>
          <p:spPr>
            <a:xfrm rot="5400000" flipV="1">
              <a:off x="7313284" y="3060949"/>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Arc 30">
              <a:extLst>
                <a:ext uri="{FF2B5EF4-FFF2-40B4-BE49-F238E27FC236}">
                  <a16:creationId xmlns:a16="http://schemas.microsoft.com/office/drawing/2014/main" id="{BCF94CA0-1B84-416A-2F71-DE0FE00ADDC4}"/>
                </a:ext>
              </a:extLst>
            </p:cNvPr>
            <p:cNvSpPr/>
            <p:nvPr/>
          </p:nvSpPr>
          <p:spPr>
            <a:xfrm rot="5400000">
              <a:off x="7299323" y="3060949"/>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Oval 54">
              <a:extLst>
                <a:ext uri="{FF2B5EF4-FFF2-40B4-BE49-F238E27FC236}">
                  <a16:creationId xmlns:a16="http://schemas.microsoft.com/office/drawing/2014/main" id="{F8742A61-2A01-058B-945A-00474850B2D2}"/>
                </a:ext>
              </a:extLst>
            </p:cNvPr>
            <p:cNvSpPr/>
            <p:nvPr/>
          </p:nvSpPr>
          <p:spPr>
            <a:xfrm>
              <a:off x="736025" y="3193518"/>
              <a:ext cx="1366675" cy="1436383"/>
            </a:xfrm>
            <a:prstGeom prst="ellipse">
              <a:avLst/>
            </a:prstGeom>
            <a:solidFill>
              <a:srgbClr val="0289AE"/>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dirty="0">
                <a:latin typeface="Century Gothic" panose="020B0502020202020204" pitchFamily="34" charset="0"/>
              </a:endParaRPr>
            </a:p>
          </p:txBody>
        </p:sp>
        <p:grpSp>
          <p:nvGrpSpPr>
            <p:cNvPr id="19" name="Group 36">
              <a:extLst>
                <a:ext uri="{FF2B5EF4-FFF2-40B4-BE49-F238E27FC236}">
                  <a16:creationId xmlns:a16="http://schemas.microsoft.com/office/drawing/2014/main" id="{B76046EA-BDA7-89BE-498B-3455ADC0B23D}"/>
                </a:ext>
              </a:extLst>
            </p:cNvPr>
            <p:cNvGrpSpPr/>
            <p:nvPr/>
          </p:nvGrpSpPr>
          <p:grpSpPr>
            <a:xfrm>
              <a:off x="2426200" y="3193517"/>
              <a:ext cx="1374297" cy="1436383"/>
              <a:chOff x="932116" y="1340592"/>
              <a:chExt cx="403343" cy="401106"/>
            </a:xfrm>
            <a:solidFill>
              <a:schemeClr val="accent1"/>
            </a:solidFill>
          </p:grpSpPr>
          <p:sp>
            <p:nvSpPr>
              <p:cNvPr id="30" name="Oval 52">
                <a:extLst>
                  <a:ext uri="{FF2B5EF4-FFF2-40B4-BE49-F238E27FC236}">
                    <a16:creationId xmlns:a16="http://schemas.microsoft.com/office/drawing/2014/main" id="{D7E0D642-4F9B-759E-E890-2A32C8ED3B35}"/>
                  </a:ext>
                </a:extLst>
              </p:cNvPr>
              <p:cNvSpPr/>
              <p:nvPr/>
            </p:nvSpPr>
            <p:spPr>
              <a:xfrm>
                <a:off x="932116" y="1340592"/>
                <a:ext cx="401106" cy="401106"/>
              </a:xfrm>
              <a:prstGeom prst="ellipse">
                <a:avLst/>
              </a:prstGeom>
              <a:solidFill>
                <a:srgbClr val="06677F"/>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sp>
            <p:nvSpPr>
              <p:cNvPr id="31" name="Donut 92">
                <a:extLst>
                  <a:ext uri="{FF2B5EF4-FFF2-40B4-BE49-F238E27FC236}">
                    <a16:creationId xmlns:a16="http://schemas.microsoft.com/office/drawing/2014/main" id="{CC7A67BC-AE24-28C8-742B-4CCACCD0DBB6}"/>
                  </a:ext>
                </a:extLst>
              </p:cNvPr>
              <p:cNvSpPr/>
              <p:nvPr/>
            </p:nvSpPr>
            <p:spPr>
              <a:xfrm rot="10800000">
                <a:off x="934353" y="1340592"/>
                <a:ext cx="401106" cy="401106"/>
              </a:xfrm>
              <a:prstGeom prst="donut">
                <a:avLst>
                  <a:gd name="adj" fmla="val 9078"/>
                </a:avLst>
              </a:prstGeom>
              <a:solidFill>
                <a:srgbClr val="06677F"/>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grpSp>
        <p:sp>
          <p:nvSpPr>
            <p:cNvPr id="20" name="Oval 50">
              <a:extLst>
                <a:ext uri="{FF2B5EF4-FFF2-40B4-BE49-F238E27FC236}">
                  <a16:creationId xmlns:a16="http://schemas.microsoft.com/office/drawing/2014/main" id="{D8D0D82C-384E-3202-3DA0-5A932079705D}"/>
                </a:ext>
              </a:extLst>
            </p:cNvPr>
            <p:cNvSpPr/>
            <p:nvPr/>
          </p:nvSpPr>
          <p:spPr>
            <a:xfrm>
              <a:off x="4121612" y="3193517"/>
              <a:ext cx="1366675" cy="1436383"/>
            </a:xfrm>
            <a:prstGeom prst="ellipse">
              <a:avLst/>
            </a:prstGeom>
            <a:solidFill>
              <a:srgbClr val="62A844"/>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sp>
          <p:nvSpPr>
            <p:cNvPr id="21" name="Oval 48">
              <a:extLst>
                <a:ext uri="{FF2B5EF4-FFF2-40B4-BE49-F238E27FC236}">
                  <a16:creationId xmlns:a16="http://schemas.microsoft.com/office/drawing/2014/main" id="{28E23605-E012-14F5-BCFA-51C0570E2183}"/>
                </a:ext>
              </a:extLst>
            </p:cNvPr>
            <p:cNvSpPr/>
            <p:nvPr/>
          </p:nvSpPr>
          <p:spPr>
            <a:xfrm>
              <a:off x="5817024" y="3193517"/>
              <a:ext cx="1366675" cy="1436383"/>
            </a:xfrm>
            <a:prstGeom prst="ellipse">
              <a:avLst/>
            </a:prstGeom>
            <a:solidFill>
              <a:srgbClr val="3D8241"/>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sp>
          <p:nvSpPr>
            <p:cNvPr id="22" name="Oval 46">
              <a:extLst>
                <a:ext uri="{FF2B5EF4-FFF2-40B4-BE49-F238E27FC236}">
                  <a16:creationId xmlns:a16="http://schemas.microsoft.com/office/drawing/2014/main" id="{84EA801E-1966-3998-3322-2318DDC5CC46}"/>
                </a:ext>
              </a:extLst>
            </p:cNvPr>
            <p:cNvSpPr/>
            <p:nvPr/>
          </p:nvSpPr>
          <p:spPr>
            <a:xfrm>
              <a:off x="7512436" y="3193517"/>
              <a:ext cx="1366675" cy="1436383"/>
            </a:xfrm>
            <a:prstGeom prst="ellipse">
              <a:avLst/>
            </a:prstGeom>
            <a:solidFill>
              <a:srgbClr val="EABB22"/>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dirty="0">
                <a:latin typeface="Century Gothic" panose="020B0502020202020204" pitchFamily="34" charset="0"/>
              </a:endParaRPr>
            </a:p>
          </p:txBody>
        </p:sp>
      </p:grpSp>
      <p:grpSp>
        <p:nvGrpSpPr>
          <p:cNvPr id="71" name="Group 70">
            <a:extLst>
              <a:ext uri="{FF2B5EF4-FFF2-40B4-BE49-F238E27FC236}">
                <a16:creationId xmlns:a16="http://schemas.microsoft.com/office/drawing/2014/main" id="{E944EE85-240B-81AB-2A1A-0E86EB6D6C42}"/>
              </a:ext>
            </a:extLst>
          </p:cNvPr>
          <p:cNvGrpSpPr/>
          <p:nvPr/>
        </p:nvGrpSpPr>
        <p:grpSpPr>
          <a:xfrm>
            <a:off x="6302827" y="996684"/>
            <a:ext cx="924467" cy="5002484"/>
            <a:chOff x="5426259" y="996684"/>
            <a:chExt cx="1172621" cy="5002484"/>
          </a:xfrm>
        </p:grpSpPr>
        <p:cxnSp>
          <p:nvCxnSpPr>
            <p:cNvPr id="45" name="Straight Connector 57">
              <a:extLst>
                <a:ext uri="{FF2B5EF4-FFF2-40B4-BE49-F238E27FC236}">
                  <a16:creationId xmlns:a16="http://schemas.microsoft.com/office/drawing/2014/main" id="{9EFC8227-A841-264B-7449-D03548DB6208}"/>
                </a:ext>
              </a:extLst>
            </p:cNvPr>
            <p:cNvCxnSpPr>
              <a:cxnSpLocks/>
            </p:cNvCxnSpPr>
            <p:nvPr/>
          </p:nvCxnSpPr>
          <p:spPr>
            <a:xfrm flipH="1">
              <a:off x="5426259" y="996684"/>
              <a:ext cx="1123230" cy="0"/>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cxnSp>
          <p:nvCxnSpPr>
            <p:cNvPr id="47" name="Straight Connector 57">
              <a:extLst>
                <a:ext uri="{FF2B5EF4-FFF2-40B4-BE49-F238E27FC236}">
                  <a16:creationId xmlns:a16="http://schemas.microsoft.com/office/drawing/2014/main" id="{47C38C5D-3717-15DD-2B95-CDAF78487914}"/>
                </a:ext>
              </a:extLst>
            </p:cNvPr>
            <p:cNvCxnSpPr>
              <a:cxnSpLocks/>
            </p:cNvCxnSpPr>
            <p:nvPr/>
          </p:nvCxnSpPr>
          <p:spPr>
            <a:xfrm flipH="1">
              <a:off x="5554880" y="2247305"/>
              <a:ext cx="1044000" cy="0"/>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cxnSp>
          <p:nvCxnSpPr>
            <p:cNvPr id="49" name="Straight Connector 57">
              <a:extLst>
                <a:ext uri="{FF2B5EF4-FFF2-40B4-BE49-F238E27FC236}">
                  <a16:creationId xmlns:a16="http://schemas.microsoft.com/office/drawing/2014/main" id="{FD382D92-EC51-BD5B-B6BB-FBCE68949476}"/>
                </a:ext>
              </a:extLst>
            </p:cNvPr>
            <p:cNvCxnSpPr>
              <a:cxnSpLocks/>
            </p:cNvCxnSpPr>
            <p:nvPr/>
          </p:nvCxnSpPr>
          <p:spPr>
            <a:xfrm flipH="1">
              <a:off x="5426259" y="3497926"/>
              <a:ext cx="1123230" cy="0"/>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cxnSp>
          <p:nvCxnSpPr>
            <p:cNvPr id="50" name="Straight Connector 57">
              <a:extLst>
                <a:ext uri="{FF2B5EF4-FFF2-40B4-BE49-F238E27FC236}">
                  <a16:creationId xmlns:a16="http://schemas.microsoft.com/office/drawing/2014/main" id="{57D3DE86-4DB9-B39A-E8E7-05FBF86EC263}"/>
                </a:ext>
              </a:extLst>
            </p:cNvPr>
            <p:cNvCxnSpPr>
              <a:cxnSpLocks/>
            </p:cNvCxnSpPr>
            <p:nvPr/>
          </p:nvCxnSpPr>
          <p:spPr>
            <a:xfrm flipH="1">
              <a:off x="5554880" y="4748547"/>
              <a:ext cx="1044000" cy="0"/>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cxnSp>
          <p:nvCxnSpPr>
            <p:cNvPr id="51" name="Straight Connector 57">
              <a:extLst>
                <a:ext uri="{FF2B5EF4-FFF2-40B4-BE49-F238E27FC236}">
                  <a16:creationId xmlns:a16="http://schemas.microsoft.com/office/drawing/2014/main" id="{23AE3CFC-B95A-E8AE-7CE9-393430807FC1}"/>
                </a:ext>
              </a:extLst>
            </p:cNvPr>
            <p:cNvCxnSpPr>
              <a:cxnSpLocks/>
            </p:cNvCxnSpPr>
            <p:nvPr/>
          </p:nvCxnSpPr>
          <p:spPr>
            <a:xfrm flipH="1">
              <a:off x="5426259" y="5999168"/>
              <a:ext cx="1123230" cy="0"/>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grpSp>
      <p:sp>
        <p:nvSpPr>
          <p:cNvPr id="53" name="TextBox 52">
            <a:extLst>
              <a:ext uri="{FF2B5EF4-FFF2-40B4-BE49-F238E27FC236}">
                <a16:creationId xmlns:a16="http://schemas.microsoft.com/office/drawing/2014/main" id="{0692CAF5-8507-D6ED-FE6B-4306F77F4F13}"/>
              </a:ext>
            </a:extLst>
          </p:cNvPr>
          <p:cNvSpPr txBox="1"/>
          <p:nvPr/>
        </p:nvSpPr>
        <p:spPr>
          <a:xfrm>
            <a:off x="7289756" y="810295"/>
            <a:ext cx="4151564" cy="900631"/>
          </a:xfrm>
          <a:prstGeom prst="rect">
            <a:avLst/>
          </a:prstGeom>
          <a:noFill/>
        </p:spPr>
        <p:txBody>
          <a:bodyPr wrap="square">
            <a:spAutoFit/>
          </a:bodyPr>
          <a:lstStyle/>
          <a:p>
            <a:pPr>
              <a:lnSpc>
                <a:spcPts val="2100"/>
              </a:lnSpc>
            </a:pPr>
            <a:r>
              <a:rPr lang="de-DE" sz="2000" b="1">
                <a:solidFill>
                  <a:srgbClr val="0289AE"/>
                </a:solidFill>
              </a:rPr>
              <a:t>Was Hospitality-Daten sind</a:t>
            </a:r>
            <a:r>
              <a:rPr lang="en-US" sz="2000" dirty="0">
                <a:solidFill>
                  <a:srgbClr val="0289AE"/>
                </a:solidFill>
              </a:rPr>
              <a:t> </a:t>
            </a:r>
            <a:r>
              <a:rPr lang="de-DE" sz="2000">
                <a:solidFill>
                  <a:srgbClr val="262626"/>
                </a:solidFill>
              </a:rPr>
              <a:t>– Informationen zum Zählen, Messen oder Sortieren aus PMS, Kasse, Dienstplänen und Abfallprotokollen</a:t>
            </a:r>
          </a:p>
        </p:txBody>
      </p:sp>
      <p:sp>
        <p:nvSpPr>
          <p:cNvPr id="54" name="Text Placeholder 11">
            <a:extLst>
              <a:ext uri="{FF2B5EF4-FFF2-40B4-BE49-F238E27FC236}">
                <a16:creationId xmlns:a16="http://schemas.microsoft.com/office/drawing/2014/main" id="{011790A9-3323-38FA-2B69-24394B185DE0}"/>
              </a:ext>
            </a:extLst>
          </p:cNvPr>
          <p:cNvSpPr txBox="1">
            <a:spLocks/>
          </p:cNvSpPr>
          <p:nvPr/>
        </p:nvSpPr>
        <p:spPr>
          <a:xfrm>
            <a:off x="567177" y="525832"/>
            <a:ext cx="396676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latin typeface="Calibri" panose="020F0502020204030204" pitchFamily="34" charset="0"/>
                <a:cs typeface="Calibri" panose="020F0502020204030204" pitchFamily="34" charset="0"/>
              </a:rPr>
              <a:t>Einheit 1 – Das haben Sie gelernt:</a:t>
            </a:r>
            <a:br>
              <a:rPr lang="en-US" sz="3400" b="1" dirty="0">
                <a:solidFill>
                  <a:srgbClr val="262626"/>
                </a:solidFill>
                <a:latin typeface="Calibri" panose="020F0502020204030204" pitchFamily="34" charset="0"/>
                <a:cs typeface="Calibri" panose="020F0502020204030204" pitchFamily="34" charset="0"/>
              </a:rPr>
            </a:br>
            <a:endParaRPr lang="en-US" sz="3400" b="1" dirty="0">
              <a:solidFill>
                <a:srgbClr val="262626"/>
              </a:solidFill>
              <a:latin typeface="Calibri" panose="020F0502020204030204" pitchFamily="34" charset="0"/>
              <a:cs typeface="Calibri" panose="020F0502020204030204" pitchFamily="34" charset="0"/>
            </a:endParaRP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55" name="Straight Connector 54">
            <a:extLst>
              <a:ext uri="{FF2B5EF4-FFF2-40B4-BE49-F238E27FC236}">
                <a16:creationId xmlns:a16="http://schemas.microsoft.com/office/drawing/2014/main" id="{26B2CAD5-DC58-9C7F-E0F8-9FE47774E505}"/>
              </a:ext>
            </a:extLst>
          </p:cNvPr>
          <p:cNvCxnSpPr>
            <a:cxnSpLocks/>
          </p:cNvCxnSpPr>
          <p:nvPr/>
        </p:nvCxnSpPr>
        <p:spPr>
          <a:xfrm>
            <a:off x="0" y="1762364"/>
            <a:ext cx="4815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4DB8D233-651D-ECE0-338E-483923EAD627}"/>
              </a:ext>
            </a:extLst>
          </p:cNvPr>
          <p:cNvSpPr txBox="1"/>
          <p:nvPr/>
        </p:nvSpPr>
        <p:spPr>
          <a:xfrm>
            <a:off x="7339147" y="2052551"/>
            <a:ext cx="4151564" cy="900631"/>
          </a:xfrm>
          <a:prstGeom prst="rect">
            <a:avLst/>
          </a:prstGeom>
          <a:noFill/>
        </p:spPr>
        <p:txBody>
          <a:bodyPr wrap="square">
            <a:spAutoFit/>
          </a:bodyPr>
          <a:lstStyle/>
          <a:p>
            <a:pPr>
              <a:lnSpc>
                <a:spcPts val="2100"/>
              </a:lnSpc>
            </a:pPr>
            <a:r>
              <a:rPr lang="de-DE" sz="2000" b="1">
                <a:solidFill>
                  <a:srgbClr val="06677F"/>
                </a:solidFill>
              </a:rPr>
              <a:t>Zentrale KPIs</a:t>
            </a:r>
            <a:r>
              <a:rPr lang="en-US" sz="2000" dirty="0">
                <a:solidFill>
                  <a:srgbClr val="06677F"/>
                </a:solidFill>
              </a:rPr>
              <a:t> </a:t>
            </a:r>
            <a:r>
              <a:rPr lang="de-DE" sz="2000">
                <a:solidFill>
                  <a:srgbClr val="262626"/>
                </a:solidFill>
              </a:rPr>
              <a:t>– Auslastung %, ADR, RevPAR, Durchschnittsumsatz pro Gedeck, Abfall pro Gedeck</a:t>
            </a:r>
          </a:p>
        </p:txBody>
      </p:sp>
      <p:sp>
        <p:nvSpPr>
          <p:cNvPr id="61" name="TextBox 60">
            <a:extLst>
              <a:ext uri="{FF2B5EF4-FFF2-40B4-BE49-F238E27FC236}">
                <a16:creationId xmlns:a16="http://schemas.microsoft.com/office/drawing/2014/main" id="{2D0EA688-BD60-540D-EBD6-D614EEB8FD95}"/>
              </a:ext>
            </a:extLst>
          </p:cNvPr>
          <p:cNvSpPr txBox="1"/>
          <p:nvPr/>
        </p:nvSpPr>
        <p:spPr>
          <a:xfrm>
            <a:off x="7339147" y="3286233"/>
            <a:ext cx="4151564" cy="900631"/>
          </a:xfrm>
          <a:prstGeom prst="rect">
            <a:avLst/>
          </a:prstGeom>
          <a:noFill/>
        </p:spPr>
        <p:txBody>
          <a:bodyPr wrap="square">
            <a:spAutoFit/>
          </a:bodyPr>
          <a:lstStyle/>
          <a:p>
            <a:pPr>
              <a:lnSpc>
                <a:spcPts val="2100"/>
              </a:lnSpc>
            </a:pPr>
            <a:r>
              <a:rPr lang="de-DE" sz="2000" b="1">
                <a:solidFill>
                  <a:srgbClr val="62A844"/>
                </a:solidFill>
              </a:rPr>
              <a:t>Praxisbezug</a:t>
            </a:r>
            <a:r>
              <a:rPr lang="en-US" sz="2000" dirty="0">
                <a:solidFill>
                  <a:srgbClr val="62A844"/>
                </a:solidFill>
              </a:rPr>
              <a:t> </a:t>
            </a:r>
            <a:r>
              <a:rPr lang="de-DE" sz="2000">
                <a:solidFill>
                  <a:srgbClr val="262626"/>
                </a:solidFill>
              </a:rPr>
              <a:t>– Europäische Hotelberichte nutzen dieselben KPIs für Preise und Abläufe</a:t>
            </a:r>
          </a:p>
        </p:txBody>
      </p:sp>
      <p:sp>
        <p:nvSpPr>
          <p:cNvPr id="63" name="TextBox 62">
            <a:extLst>
              <a:ext uri="{FF2B5EF4-FFF2-40B4-BE49-F238E27FC236}">
                <a16:creationId xmlns:a16="http://schemas.microsoft.com/office/drawing/2014/main" id="{461817A0-5D18-B698-F2ED-265238112324}"/>
              </a:ext>
            </a:extLst>
          </p:cNvPr>
          <p:cNvSpPr txBox="1"/>
          <p:nvPr/>
        </p:nvSpPr>
        <p:spPr>
          <a:xfrm>
            <a:off x="7377389" y="4550868"/>
            <a:ext cx="4151564" cy="900631"/>
          </a:xfrm>
          <a:prstGeom prst="rect">
            <a:avLst/>
          </a:prstGeom>
          <a:noFill/>
        </p:spPr>
        <p:txBody>
          <a:bodyPr wrap="square">
            <a:spAutoFit/>
          </a:bodyPr>
          <a:lstStyle/>
          <a:p>
            <a:pPr>
              <a:lnSpc>
                <a:spcPts val="2100"/>
              </a:lnSpc>
            </a:pPr>
            <a:r>
              <a:rPr lang="de-DE" sz="2000" b="1">
                <a:solidFill>
                  <a:srgbClr val="3D8241"/>
                </a:solidFill>
              </a:rPr>
              <a:t>Datenqualität zählt</a:t>
            </a:r>
            <a:r>
              <a:rPr lang="en-US" sz="2000" dirty="0">
                <a:solidFill>
                  <a:srgbClr val="3D8241"/>
                </a:solidFill>
              </a:rPr>
              <a:t> </a:t>
            </a:r>
            <a:r>
              <a:rPr lang="de-DE" sz="2000">
                <a:solidFill>
                  <a:srgbClr val="262626"/>
                </a:solidFill>
              </a:rPr>
              <a:t>– „Garbage in, garbage out“ – fehlende Werte, Duplikate, unmögliche Zahlen</a:t>
            </a:r>
          </a:p>
        </p:txBody>
      </p:sp>
      <p:sp>
        <p:nvSpPr>
          <p:cNvPr id="65" name="TextBox 64">
            <a:extLst>
              <a:ext uri="{FF2B5EF4-FFF2-40B4-BE49-F238E27FC236}">
                <a16:creationId xmlns:a16="http://schemas.microsoft.com/office/drawing/2014/main" id="{D20F2135-E1AE-B2C6-DF09-6B9748AB9615}"/>
              </a:ext>
            </a:extLst>
          </p:cNvPr>
          <p:cNvSpPr txBox="1"/>
          <p:nvPr/>
        </p:nvSpPr>
        <p:spPr>
          <a:xfrm>
            <a:off x="7377389" y="5804297"/>
            <a:ext cx="4247434" cy="631327"/>
          </a:xfrm>
          <a:prstGeom prst="rect">
            <a:avLst/>
          </a:prstGeom>
          <a:noFill/>
        </p:spPr>
        <p:txBody>
          <a:bodyPr wrap="square">
            <a:spAutoFit/>
          </a:bodyPr>
          <a:lstStyle/>
          <a:p>
            <a:pPr>
              <a:lnSpc>
                <a:spcPts val="2100"/>
              </a:lnSpc>
            </a:pPr>
            <a:r>
              <a:rPr lang="de-DE" sz="2000" b="1">
                <a:solidFill>
                  <a:srgbClr val="EABB22"/>
                </a:solidFill>
              </a:rPr>
              <a:t>Fehlerprüfung</a:t>
            </a:r>
            <a:r>
              <a:rPr lang="en-US" sz="2000" dirty="0">
                <a:solidFill>
                  <a:srgbClr val="EABB22"/>
                </a:solidFill>
              </a:rPr>
              <a:t> </a:t>
            </a:r>
            <a:r>
              <a:rPr lang="de-DE" sz="2000">
                <a:solidFill>
                  <a:srgbClr val="262626"/>
                </a:solidFill>
              </a:rPr>
              <a:t>– Übung im Aufspüren von Fehlern in echten Hoteltabellen</a:t>
            </a:r>
          </a:p>
        </p:txBody>
      </p:sp>
      <p:sp>
        <p:nvSpPr>
          <p:cNvPr id="67" name="TextBox 26">
            <a:extLst>
              <a:ext uri="{FF2B5EF4-FFF2-40B4-BE49-F238E27FC236}">
                <a16:creationId xmlns:a16="http://schemas.microsoft.com/office/drawing/2014/main" id="{933A657C-1477-783F-D6DA-C6815BDD0E90}"/>
              </a:ext>
            </a:extLst>
          </p:cNvPr>
          <p:cNvSpPr txBox="1"/>
          <p:nvPr/>
        </p:nvSpPr>
        <p:spPr bwMode="auto">
          <a:xfrm>
            <a:off x="5434339" y="1949792"/>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sp>
        <p:nvSpPr>
          <p:cNvPr id="68" name="TextBox 26">
            <a:extLst>
              <a:ext uri="{FF2B5EF4-FFF2-40B4-BE49-F238E27FC236}">
                <a16:creationId xmlns:a16="http://schemas.microsoft.com/office/drawing/2014/main" id="{2A81EABD-9557-7FFF-0110-FE70ACDD5356}"/>
              </a:ext>
            </a:extLst>
          </p:cNvPr>
          <p:cNvSpPr txBox="1"/>
          <p:nvPr/>
        </p:nvSpPr>
        <p:spPr bwMode="auto">
          <a:xfrm>
            <a:off x="5434339" y="3197111"/>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sp>
        <p:nvSpPr>
          <p:cNvPr id="69" name="TextBox 26">
            <a:extLst>
              <a:ext uri="{FF2B5EF4-FFF2-40B4-BE49-F238E27FC236}">
                <a16:creationId xmlns:a16="http://schemas.microsoft.com/office/drawing/2014/main" id="{7AEF9B54-A5C3-D2FA-7D69-8E3730BC2F9C}"/>
              </a:ext>
            </a:extLst>
          </p:cNvPr>
          <p:cNvSpPr txBox="1"/>
          <p:nvPr/>
        </p:nvSpPr>
        <p:spPr bwMode="auto">
          <a:xfrm>
            <a:off x="5434339" y="4444430"/>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sp>
        <p:nvSpPr>
          <p:cNvPr id="70" name="TextBox 26">
            <a:extLst>
              <a:ext uri="{FF2B5EF4-FFF2-40B4-BE49-F238E27FC236}">
                <a16:creationId xmlns:a16="http://schemas.microsoft.com/office/drawing/2014/main" id="{FDB87FCB-D527-0815-BC72-7EBB4F85ED94}"/>
              </a:ext>
            </a:extLst>
          </p:cNvPr>
          <p:cNvSpPr txBox="1"/>
          <p:nvPr/>
        </p:nvSpPr>
        <p:spPr bwMode="auto">
          <a:xfrm>
            <a:off x="5434339" y="5691749"/>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05</a:t>
            </a:r>
          </a:p>
        </p:txBody>
      </p:sp>
      <p:sp>
        <p:nvSpPr>
          <p:cNvPr id="73" name="Rectangle 30">
            <a:extLst>
              <a:ext uri="{FF2B5EF4-FFF2-40B4-BE49-F238E27FC236}">
                <a16:creationId xmlns:a16="http://schemas.microsoft.com/office/drawing/2014/main" id="{54857EF8-14E4-9530-6DB1-32461616C71F}"/>
              </a:ext>
            </a:extLst>
          </p:cNvPr>
          <p:cNvSpPr/>
          <p:nvPr/>
        </p:nvSpPr>
        <p:spPr>
          <a:xfrm flipH="1">
            <a:off x="591181" y="2052551"/>
            <a:ext cx="4034839" cy="1631216"/>
          </a:xfrm>
          <a:prstGeom prst="rect">
            <a:avLst/>
          </a:prstGeom>
        </p:spPr>
        <p:txBody>
          <a:bodyPr wrap="square">
            <a:spAutoFit/>
          </a:bodyPr>
          <a:lstStyle/>
          <a:p>
            <a:r>
              <a:rPr lang="de-DE" sz="2000" b="1">
                <a:solidFill>
                  <a:srgbClr val="0289AE"/>
                </a:solidFill>
              </a:rPr>
              <a:t>ECOSMART-BEZUG:</a:t>
            </a:r>
            <a:br>
              <a:rPr lang="en-US" b="1" dirty="0">
                <a:solidFill>
                  <a:srgbClr val="262626"/>
                </a:solidFill>
              </a:rPr>
            </a:br>
            <a:br>
              <a:rPr lang="en-US" sz="800" dirty="0">
                <a:solidFill>
                  <a:srgbClr val="262626"/>
                </a:solidFill>
              </a:rPr>
            </a:br>
            <a:r>
              <a:rPr lang="de-DE" i="1">
                <a:solidFill>
                  <a:srgbClr val="262626"/>
                </a:solidFill>
              </a:rPr>
              <a:t>Bessere Datennutzung fördert </a:t>
            </a:r>
            <a:r>
              <a:rPr lang="de-DE" b="1" i="1">
                <a:solidFill>
                  <a:srgbClr val="262626"/>
                </a:solidFill>
              </a:rPr>
              <a:t>klügeren Ressourceneinsatz</a:t>
            </a:r>
            <a:r>
              <a:rPr lang="de-DE" i="1">
                <a:solidFill>
                  <a:srgbClr val="262626"/>
                </a:solidFill>
              </a:rPr>
              <a:t> und </a:t>
            </a:r>
            <a:r>
              <a:rPr lang="de-DE" b="1" i="1">
                <a:solidFill>
                  <a:srgbClr val="262626"/>
                </a:solidFill>
              </a:rPr>
              <a:t>bessere Gästeerlebnisse</a:t>
            </a:r>
            <a:r>
              <a:rPr lang="de-DE" i="1">
                <a:solidFill>
                  <a:srgbClr val="262626"/>
                </a:solidFill>
              </a:rPr>
              <a:t> (</a:t>
            </a:r>
            <a:r>
              <a:rPr lang="es-ES" dirty="0">
                <a:solidFill>
                  <a:srgbClr val="262626"/>
                </a:solidFill>
              </a:rPr>
              <a:t>Mews, 2025; STR, 2024; UNESCO-UNEVOC, 2024)</a:t>
            </a:r>
            <a:endParaRPr lang="en-US" dirty="0">
              <a:solidFill>
                <a:srgbClr val="262626"/>
              </a:solidFill>
            </a:endParaRPr>
          </a:p>
        </p:txBody>
      </p:sp>
      <p:pic>
        <p:nvPicPr>
          <p:cNvPr id="74" name="Graphic 73">
            <a:extLst>
              <a:ext uri="{FF2B5EF4-FFF2-40B4-BE49-F238E27FC236}">
                <a16:creationId xmlns:a16="http://schemas.microsoft.com/office/drawing/2014/main" id="{7E224E9F-118D-45C5-1DF6-7CDF00D380FC}"/>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rot="10800000">
            <a:off x="13469" y="3973953"/>
            <a:ext cx="4539904" cy="2888027"/>
          </a:xfrm>
          <a:prstGeom prst="rect">
            <a:avLst/>
          </a:prstGeom>
        </p:spPr>
      </p:pic>
      <p:sp>
        <p:nvSpPr>
          <p:cNvPr id="78" name="TextBox 26">
            <a:extLst>
              <a:ext uri="{FF2B5EF4-FFF2-40B4-BE49-F238E27FC236}">
                <a16:creationId xmlns:a16="http://schemas.microsoft.com/office/drawing/2014/main" id="{E83768EA-115D-284C-C4C6-0664D0A780DC}"/>
              </a:ext>
            </a:extLst>
          </p:cNvPr>
          <p:cNvSpPr txBox="1"/>
          <p:nvPr/>
        </p:nvSpPr>
        <p:spPr bwMode="auto">
          <a:xfrm>
            <a:off x="5434339" y="702473"/>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spTree>
    <p:extLst>
      <p:ext uri="{BB962C8B-B14F-4D97-AF65-F5344CB8AC3E}">
        <p14:creationId xmlns:p14="http://schemas.microsoft.com/office/powerpoint/2010/main" val="6613603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65B8F3-05C3-78E5-07E6-6ABABC6F93C3}"/>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8B809B6B-54CC-F236-8106-D5B3E6881A4C}"/>
              </a:ext>
            </a:extLst>
          </p:cNvPr>
          <p:cNvSpPr/>
          <p:nvPr/>
        </p:nvSpPr>
        <p:spPr>
          <a:xfrm flipH="1" flipV="1">
            <a:off x="0" y="0"/>
            <a:ext cx="12185500" cy="1538260"/>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pic>
        <p:nvPicPr>
          <p:cNvPr id="11" name="Graphic 10">
            <a:extLst>
              <a:ext uri="{FF2B5EF4-FFF2-40B4-BE49-F238E27FC236}">
                <a16:creationId xmlns:a16="http://schemas.microsoft.com/office/drawing/2014/main" id="{31C961C0-E537-711E-74C0-0F4D78E824BF}"/>
              </a:ext>
            </a:extLst>
          </p:cNvPr>
          <p:cNvPicPr>
            <a:picLocks noChangeAspect="1"/>
          </p:cNvPicPr>
          <p:nvPr/>
        </p:nvPicPr>
        <p:blipFill>
          <a:blip>
            <a:extLst>
              <a:ext uri="{96DAC541-7B7A-43D3-8B79-37D633B846F1}">
                <asvg:svgBlip xmlns:asvg="http://schemas.microsoft.com/office/drawing/2016/SVG/main" r:embed="rId3"/>
              </a:ext>
            </a:extLst>
          </a:blip>
          <a:srcRect l="32264" t="48938" r="39869" b="39981"/>
          <a:stretch>
            <a:fillRect/>
          </a:stretch>
        </p:blipFill>
        <p:spPr>
          <a:xfrm>
            <a:off x="7355540" y="10568"/>
            <a:ext cx="4821213" cy="2714449"/>
          </a:xfrm>
          <a:prstGeom prst="rect">
            <a:avLst/>
          </a:prstGeom>
        </p:spPr>
      </p:pic>
      <p:sp>
        <p:nvSpPr>
          <p:cNvPr id="2" name="Text Placeholder 11">
            <a:extLst>
              <a:ext uri="{FF2B5EF4-FFF2-40B4-BE49-F238E27FC236}">
                <a16:creationId xmlns:a16="http://schemas.microsoft.com/office/drawing/2014/main" id="{4FC2FDF1-2A9E-C85E-8EB8-34122F1CE232}"/>
              </a:ext>
            </a:extLst>
          </p:cNvPr>
          <p:cNvSpPr txBox="1">
            <a:spLocks/>
          </p:cNvSpPr>
          <p:nvPr/>
        </p:nvSpPr>
        <p:spPr>
          <a:xfrm>
            <a:off x="624811" y="421380"/>
            <a:ext cx="6347083" cy="2100917"/>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chemeClr val="bg1"/>
                </a:solidFill>
                <a:cs typeface="Times New Roman" panose="02020603050405020304" pitchFamily="18" charset="0"/>
              </a:rPr>
              <a:t>Vertiefung: Datengestütztes Revenue Management</a:t>
            </a:r>
          </a:p>
          <a:p>
            <a:pPr marL="0" indent="0">
              <a:lnSpc>
                <a:spcPts val="3520"/>
              </a:lnSpc>
              <a:spcBef>
                <a:spcPts val="0"/>
              </a:spcBef>
              <a:buNone/>
            </a:pPr>
            <a:endParaRPr lang="en-US" sz="3400" b="1" dirty="0">
              <a:solidFill>
                <a:schemeClr val="bg1"/>
              </a:solidFill>
              <a:cs typeface="Times New Roman" panose="02020603050405020304" pitchFamily="18" charset="0"/>
            </a:endParaRPr>
          </a:p>
        </p:txBody>
      </p:sp>
      <p:sp>
        <p:nvSpPr>
          <p:cNvPr id="4" name="Rectangle 30">
            <a:extLst>
              <a:ext uri="{FF2B5EF4-FFF2-40B4-BE49-F238E27FC236}">
                <a16:creationId xmlns:a16="http://schemas.microsoft.com/office/drawing/2014/main" id="{A56414F0-65DB-BC1A-DDD1-EF91EEC52A89}"/>
              </a:ext>
            </a:extLst>
          </p:cNvPr>
          <p:cNvSpPr/>
          <p:nvPr/>
        </p:nvSpPr>
        <p:spPr>
          <a:xfrm flipH="1">
            <a:off x="586940" y="1838697"/>
            <a:ext cx="5986062" cy="3724096"/>
          </a:xfrm>
          <a:prstGeom prst="rect">
            <a:avLst/>
          </a:prstGeom>
        </p:spPr>
        <p:txBody>
          <a:bodyPr wrap="square">
            <a:spAutoFit/>
          </a:bodyPr>
          <a:lstStyle/>
          <a:p>
            <a:pPr>
              <a:buNone/>
            </a:pPr>
            <a:r>
              <a:rPr lang="en-US" sz="2200" dirty="0">
                <a:solidFill>
                  <a:srgbClr val="262626"/>
                </a:solidFill>
              </a:rPr>
              <a:t>Expedia Group. (2023). </a:t>
            </a:r>
            <a:r>
              <a:rPr lang="en-US" sz="2200" i="1" dirty="0">
                <a:solidFill>
                  <a:srgbClr val="262626"/>
                </a:solidFill>
              </a:rPr>
              <a:t>Traditional to Tech-Driven: A Look at Revenue Management</a:t>
            </a:r>
            <a:r>
              <a:rPr lang="en-US" sz="2200" dirty="0">
                <a:solidFill>
                  <a:srgbClr val="262626"/>
                </a:solidFill>
              </a:rPr>
              <a:t>. Powering Travel by Expedia Group.</a:t>
            </a:r>
            <a:br>
              <a:rPr lang="en-US" sz="2200" dirty="0">
                <a:solidFill>
                  <a:srgbClr val="262626"/>
                </a:solidFill>
              </a:rPr>
            </a:br>
            <a:endParaRPr lang="en-US" sz="2200" dirty="0">
              <a:solidFill>
                <a:srgbClr val="262626"/>
              </a:solidFill>
            </a:endParaRPr>
          </a:p>
          <a:p>
            <a:pPr>
              <a:buNone/>
            </a:pPr>
            <a:endParaRPr lang="en-US" sz="2200" dirty="0">
              <a:solidFill>
                <a:srgbClr val="262626"/>
              </a:solidFill>
            </a:endParaRPr>
          </a:p>
          <a:p>
            <a:pPr>
              <a:buNone/>
            </a:pPr>
            <a:r>
              <a:rPr lang="en-US" b="1" i="1" dirty="0">
                <a:solidFill>
                  <a:srgbClr val="262626"/>
                </a:solidFill>
                <a:hlinkClick r:id="rId4">
                  <a:extLst>
                    <a:ext uri="{A12FA001-AC4F-418D-AE19-62706E023703}">
                      <ahyp:hlinkClr xmlns:ahyp="http://schemas.microsoft.com/office/drawing/2018/hyperlinkcolor" val="tx"/>
                    </a:ext>
                  </a:extLst>
                </a:hlinkClick>
              </a:rPr>
              <a:t>https://open.Spotify.com/episode/1nxut1HJcLcCrIUUgsdKyO</a:t>
            </a:r>
            <a:endParaRPr lang="en-US" b="1" i="1" dirty="0">
              <a:solidFill>
                <a:srgbClr val="262626"/>
              </a:solidFill>
            </a:endParaRPr>
          </a:p>
          <a:p>
            <a:pPr>
              <a:buNone/>
            </a:pPr>
            <a:endParaRPr lang="en-US" dirty="0">
              <a:solidFill>
                <a:srgbClr val="262626"/>
              </a:solidFill>
            </a:endParaRPr>
          </a:p>
          <a:p>
            <a:pPr>
              <a:buNone/>
            </a:pPr>
            <a:r>
              <a:rPr lang="de-DE">
                <a:solidFill>
                  <a:srgbClr val="262626"/>
                </a:solidFill>
              </a:rPr>
              <a:t>Diese Podcast-Folge zeigt, wie Hotels Daten und KPIs wie Auslastung, Average Daily Rate und RevPAR nutzen, um Preise festzulegen und Nachfrage zu steuern. Ein praxisnaher Blick darauf, wie Revenue-Teams von Bauchgefühl zu datengestützten Strategien wechseln</a:t>
            </a:r>
            <a:endParaRPr lang="en-US" i="1" dirty="0">
              <a:solidFill>
                <a:srgbClr val="262626"/>
              </a:solidFill>
            </a:endParaRPr>
          </a:p>
        </p:txBody>
      </p:sp>
      <p:pic>
        <p:nvPicPr>
          <p:cNvPr id="15" name="Picture 14">
            <a:extLst>
              <a:ext uri="{FF2B5EF4-FFF2-40B4-BE49-F238E27FC236}">
                <a16:creationId xmlns:a16="http://schemas.microsoft.com/office/drawing/2014/main" id="{BA3BF307-F59D-3942-CD73-5B63E0FE3CA1}"/>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761" t="12298" r="29196" b="16922"/>
          <a:stretch>
            <a:fillRect/>
          </a:stretch>
        </p:blipFill>
        <p:spPr>
          <a:xfrm>
            <a:off x="5834250" y="1023960"/>
            <a:ext cx="6347083" cy="4885527"/>
          </a:xfrm>
          <a:prstGeom prst="rect">
            <a:avLst/>
          </a:prstGeom>
        </p:spPr>
      </p:pic>
      <p:pic>
        <p:nvPicPr>
          <p:cNvPr id="16" name="Picture 15">
            <a:hlinkClick r:id="rId4"/>
            <a:extLst>
              <a:ext uri="{FF2B5EF4-FFF2-40B4-BE49-F238E27FC236}">
                <a16:creationId xmlns:a16="http://schemas.microsoft.com/office/drawing/2014/main" id="{39467135-0A8F-4F2D-AA32-CE202FA02E3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l="-144" r="9096"/>
          <a:stretch>
            <a:fillRect/>
          </a:stretch>
        </p:blipFill>
        <p:spPr>
          <a:xfrm>
            <a:off x="7370786" y="1435259"/>
            <a:ext cx="4821214" cy="3724096"/>
          </a:xfrm>
          <a:prstGeom prst="rect">
            <a:avLst/>
          </a:prstGeom>
        </p:spPr>
      </p:pic>
      <p:grpSp>
        <p:nvGrpSpPr>
          <p:cNvPr id="17" name="Group 16">
            <a:extLst>
              <a:ext uri="{FF2B5EF4-FFF2-40B4-BE49-F238E27FC236}">
                <a16:creationId xmlns:a16="http://schemas.microsoft.com/office/drawing/2014/main" id="{C656426E-96CA-8E4A-F440-1CABC54E3469}"/>
              </a:ext>
            </a:extLst>
          </p:cNvPr>
          <p:cNvGrpSpPr/>
          <p:nvPr/>
        </p:nvGrpSpPr>
        <p:grpSpPr>
          <a:xfrm rot="21145702">
            <a:off x="9649466" y="5087643"/>
            <a:ext cx="1456095" cy="1406604"/>
            <a:chOff x="7777737" y="4274827"/>
            <a:chExt cx="1456095" cy="1406604"/>
          </a:xfrm>
        </p:grpSpPr>
        <p:sp>
          <p:nvSpPr>
            <p:cNvPr id="18" name="Oval 17">
              <a:extLst>
                <a:ext uri="{FF2B5EF4-FFF2-40B4-BE49-F238E27FC236}">
                  <a16:creationId xmlns:a16="http://schemas.microsoft.com/office/drawing/2014/main" id="{241262E5-40AF-54B3-F652-E4B713905AD4}"/>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DA6E7F74-7BBC-DB54-5C0C-AC38A8DC3CDC}"/>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de-DE" sz="2400" b="1">
                  <a:solidFill>
                    <a:schemeClr val="bg1"/>
                  </a:solidFill>
                </a:rPr>
                <a:t>HIER </a:t>
              </a:r>
              <a:r>
                <a:rPr lang="de-DE" sz="2400" b="1">
                  <a:solidFill>
                    <a:schemeClr val="bg1"/>
                  </a:solidFill>
                  <a:hlinkClick r:id="rId4">
                    <a:extLst>
                      <a:ext uri="{A12FA001-AC4F-418D-AE19-62706E023703}">
                        <ahyp:hlinkClr xmlns:ahyp="http://schemas.microsoft.com/office/drawing/2018/hyperlinkcolor" val="tx"/>
                      </a:ext>
                    </a:extLst>
                  </a:hlinkClick>
                </a:rPr>
                <a:t>KLICKEN</a:t>
              </a:r>
              <a:endParaRPr lang="de-DE" sz="2400" b="1" dirty="0">
                <a:solidFill>
                  <a:schemeClr val="bg1"/>
                </a:solidFill>
              </a:endParaRPr>
            </a:p>
          </p:txBody>
        </p:sp>
      </p:grpSp>
    </p:spTree>
    <p:extLst>
      <p:ext uri="{BB962C8B-B14F-4D97-AF65-F5344CB8AC3E}">
        <p14:creationId xmlns:p14="http://schemas.microsoft.com/office/powerpoint/2010/main" val="28744366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3E832-DF68-C736-5EC3-6A4EE06A2DBB}"/>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2349724C-4BE9-2474-2C73-B66F57256451}"/>
              </a:ext>
            </a:extLst>
          </p:cNvPr>
          <p:cNvSpPr>
            <a:spLocks noGrp="1"/>
          </p:cNvSpPr>
          <p:nvPr>
            <p:ph type="body" sz="quarter" idx="16"/>
          </p:nvPr>
        </p:nvSpPr>
        <p:spPr>
          <a:xfrm>
            <a:off x="4223368" y="1073150"/>
            <a:ext cx="7473332" cy="5873750"/>
          </a:xfrm>
        </p:spPr>
        <p:txBody>
          <a:bodyPr>
            <a:normAutofit/>
          </a:bodyPr>
          <a:lstStyle/>
          <a:p>
            <a:pPr fontAlgn="t">
              <a:lnSpc>
                <a:spcPts val="4960"/>
              </a:lnSpc>
              <a:spcBef>
                <a:spcPts val="0"/>
              </a:spcBef>
            </a:pPr>
            <a:r>
              <a:rPr lang="de-DE" sz="5200" b="1"/>
              <a:t>Mit Hospitality-Daten in Tabellen arbeiten</a:t>
            </a:r>
          </a:p>
          <a:p>
            <a:pPr fontAlgn="t">
              <a:lnSpc>
                <a:spcPts val="4960"/>
              </a:lnSpc>
              <a:spcBef>
                <a:spcPts val="0"/>
              </a:spcBef>
            </a:pPr>
            <a:endParaRPr lang="en-IE" b="1" dirty="0"/>
          </a:p>
          <a:p>
            <a:endParaRPr lang="en-US" sz="2200" dirty="0">
              <a:cs typeface="Times New Roman" panose="02020603050405020304" pitchFamily="18" charset="0"/>
            </a:endParaRPr>
          </a:p>
          <a:p>
            <a:pPr>
              <a:lnSpc>
                <a:spcPts val="2580"/>
              </a:lnSpc>
              <a:spcBef>
                <a:spcPts val="0"/>
              </a:spcBef>
            </a:pPr>
            <a:r>
              <a:rPr lang="de-DE" sz="2400"/>
              <a:t>In dieser Einheit gehen Sie von Konzepten zur systematischen Datenarbeit über. Sie strukturieren Hospitality-Datensätze in Tabellenkalkulationen, wenden zentrale Berechnungen an und stellen Ergebnisse klar dar. Indem Sie lange Zahlentabellen in Kennzahlen und Grafiken verwandeln, stärken Sie die digitalen Kompetenzen für evidenzbasierte, nachhaltige Entscheidungen in der EcoSmart Hospitality.</a:t>
            </a:r>
          </a:p>
          <a:p>
            <a:endParaRPr lang="en-IE" sz="2400" dirty="0"/>
          </a:p>
          <a:p>
            <a:endParaRPr lang="en-IE" sz="2400" dirty="0"/>
          </a:p>
          <a:p>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FAF5A92F-DF2A-5831-2DA4-E02DF8DDD3F2}"/>
              </a:ext>
            </a:extLst>
          </p:cNvPr>
          <p:cNvSpPr>
            <a:spLocks noGrp="1"/>
          </p:cNvSpPr>
          <p:nvPr>
            <p:ph type="body" sz="quarter" idx="17"/>
          </p:nvPr>
        </p:nvSpPr>
        <p:spPr>
          <a:xfrm>
            <a:off x="1866660" y="1672487"/>
            <a:ext cx="2066906" cy="582221"/>
          </a:xfrm>
        </p:spPr>
        <p:txBody>
          <a:bodyPr/>
          <a:lstStyle/>
          <a:p>
            <a:r>
              <a:rPr lang="en-US" sz="12000" b="1" dirty="0">
                <a:cs typeface="Times New Roman" panose="02020603050405020304" pitchFamily="18" charset="0"/>
              </a:rPr>
              <a:t>02</a:t>
            </a:r>
          </a:p>
        </p:txBody>
      </p:sp>
    </p:spTree>
    <p:extLst>
      <p:ext uri="{BB962C8B-B14F-4D97-AF65-F5344CB8AC3E}">
        <p14:creationId xmlns:p14="http://schemas.microsoft.com/office/powerpoint/2010/main" val="38547382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672F6-4AD5-6EDC-7677-9E9DCDF2DC3F}"/>
            </a:ext>
          </a:extLst>
        </p:cNvPr>
        <p:cNvGrpSpPr/>
        <p:nvPr/>
      </p:nvGrpSpPr>
      <p:grpSpPr>
        <a:xfrm>
          <a:off x="0" y="0"/>
          <a:ext cx="0" cy="0"/>
          <a:chOff x="0" y="0"/>
          <a:chExt cx="0" cy="0"/>
        </a:xfrm>
      </p:grpSpPr>
      <p:pic>
        <p:nvPicPr>
          <p:cNvPr id="7" name="Graphic 6">
            <a:extLst>
              <a:ext uri="{FF2B5EF4-FFF2-40B4-BE49-F238E27FC236}">
                <a16:creationId xmlns:a16="http://schemas.microsoft.com/office/drawing/2014/main" id="{B1663719-B120-58B9-012C-449312EF0AAB}"/>
              </a:ext>
            </a:extLst>
          </p:cNvPr>
          <p:cNvPicPr>
            <a:picLocks noChangeAspect="1"/>
          </p:cNvPicPr>
          <p:nvPr/>
        </p:nvPicPr>
        <p:blipFill>
          <a:blip>
            <a:extLst>
              <a:ext uri="{96DAC541-7B7A-43D3-8B79-37D633B846F1}">
                <asvg:svgBlip xmlns:asvg="http://schemas.microsoft.com/office/drawing/2016/SVG/main" r:embed="rId3"/>
              </a:ext>
            </a:extLst>
          </a:blip>
          <a:srcRect l="49952" t="41010" r="28995" b="44546"/>
          <a:stretch/>
        </p:blipFill>
        <p:spPr>
          <a:xfrm rot="7493268">
            <a:off x="18494722" y="-2497889"/>
            <a:ext cx="5325749" cy="5173579"/>
          </a:xfrm>
          <a:prstGeom prst="rect">
            <a:avLst/>
          </a:prstGeom>
        </p:spPr>
      </p:pic>
      <p:sp>
        <p:nvSpPr>
          <p:cNvPr id="4" name="Text Placeholder 11">
            <a:extLst>
              <a:ext uri="{FF2B5EF4-FFF2-40B4-BE49-F238E27FC236}">
                <a16:creationId xmlns:a16="http://schemas.microsoft.com/office/drawing/2014/main" id="{176B0E92-81FF-11BA-8930-C62E6A0D4730}"/>
              </a:ext>
            </a:extLst>
          </p:cNvPr>
          <p:cNvSpPr txBox="1">
            <a:spLocks/>
          </p:cNvSpPr>
          <p:nvPr/>
        </p:nvSpPr>
        <p:spPr>
          <a:xfrm>
            <a:off x="429115" y="463310"/>
            <a:ext cx="425261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Mit Hospitality-Datensätzen arbeiten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6" name="Straight Connector 5">
            <a:extLst>
              <a:ext uri="{FF2B5EF4-FFF2-40B4-BE49-F238E27FC236}">
                <a16:creationId xmlns:a16="http://schemas.microsoft.com/office/drawing/2014/main" id="{D61FBF16-F799-06C8-D28F-B15DE6C7DD4B}"/>
              </a:ext>
            </a:extLst>
          </p:cNvPr>
          <p:cNvCxnSpPr>
            <a:cxnSpLocks/>
          </p:cNvCxnSpPr>
          <p:nvPr/>
        </p:nvCxnSpPr>
        <p:spPr>
          <a:xfrm>
            <a:off x="0" y="1573022"/>
            <a:ext cx="588873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2" name="Rectangle 30">
            <a:extLst>
              <a:ext uri="{FF2B5EF4-FFF2-40B4-BE49-F238E27FC236}">
                <a16:creationId xmlns:a16="http://schemas.microsoft.com/office/drawing/2014/main" id="{7A28E6D5-BD2E-1D53-FD1C-429F5C2CC176}"/>
              </a:ext>
            </a:extLst>
          </p:cNvPr>
          <p:cNvSpPr/>
          <p:nvPr/>
        </p:nvSpPr>
        <p:spPr>
          <a:xfrm flipH="1">
            <a:off x="586944" y="2997356"/>
            <a:ext cx="9867600" cy="2492990"/>
          </a:xfrm>
          <a:prstGeom prst="rect">
            <a:avLst/>
          </a:prstGeom>
        </p:spPr>
        <p:txBody>
          <a:bodyPr wrap="square" numCol="2" spcCol="252000">
            <a:spAutoFit/>
          </a:bodyPr>
          <a:lstStyle/>
          <a:p>
            <a:pPr>
              <a:buClr>
                <a:srgbClr val="62A844"/>
              </a:buClr>
            </a:pPr>
            <a:r>
              <a:rPr lang="de-DE" sz="2000" b="1">
                <a:solidFill>
                  <a:srgbClr val="0289AE"/>
                </a:solidFill>
              </a:rPr>
              <a:t>TABELLEN SIND DAS WERKZEUG </a:t>
            </a:r>
          </a:p>
          <a:p>
            <a:pPr>
              <a:buClr>
                <a:srgbClr val="62A844"/>
              </a:buClr>
            </a:pPr>
            <a:r>
              <a:rPr lang="de-DE" sz="2000" b="1">
                <a:solidFill>
                  <a:srgbClr val="0289AE"/>
                </a:solidFill>
              </a:rPr>
              <a:t>FÜR DIE ANALYSE VON:</a:t>
            </a:r>
          </a:p>
          <a:p>
            <a:pPr>
              <a:buClr>
                <a:srgbClr val="62A844"/>
              </a:buClr>
            </a:pPr>
            <a:endParaRPr lang="en-US" sz="800" b="1" dirty="0">
              <a:solidFill>
                <a:srgbClr val="0289AE"/>
              </a:solidFill>
            </a:endParaRPr>
          </a:p>
          <a:p>
            <a:pPr marL="285750" indent="-285750">
              <a:buClr>
                <a:srgbClr val="62A844"/>
              </a:buClr>
              <a:buFont typeface="Arial" panose="020B0604020202020204" pitchFamily="34" charset="0"/>
              <a:buChar char="•"/>
            </a:pPr>
            <a:r>
              <a:rPr lang="de-DE">
                <a:solidFill>
                  <a:srgbClr val="262626"/>
                </a:solidFill>
              </a:rPr>
              <a:t>PMS- und Kassen-Exporten</a:t>
            </a:r>
          </a:p>
          <a:p>
            <a:pPr marL="285750" indent="-285750">
              <a:buClr>
                <a:srgbClr val="62A844"/>
              </a:buClr>
              <a:buFont typeface="Arial" panose="020B0604020202020204" pitchFamily="34" charset="0"/>
              <a:buChar char="•"/>
            </a:pPr>
            <a:r>
              <a:rPr lang="de-DE">
                <a:solidFill>
                  <a:srgbClr val="262626"/>
                </a:solidFill>
              </a:rPr>
              <a:t>Täglichen Umsatzberichten</a:t>
            </a:r>
          </a:p>
          <a:p>
            <a:pPr marL="285750" indent="-285750">
              <a:buClr>
                <a:srgbClr val="62A844"/>
              </a:buClr>
              <a:buFont typeface="Arial" panose="020B0604020202020204" pitchFamily="34" charset="0"/>
              <a:buChar char="•"/>
            </a:pPr>
            <a:r>
              <a:rPr lang="de-DE">
                <a:solidFill>
                  <a:srgbClr val="262626"/>
                </a:solidFill>
              </a:rPr>
              <a:t>Dienstplan- und Personaldaten</a:t>
            </a:r>
          </a:p>
          <a:p>
            <a:pPr marL="285750" indent="-285750">
              <a:buClr>
                <a:srgbClr val="62A844"/>
              </a:buClr>
              <a:buFont typeface="Arial" panose="020B0604020202020204" pitchFamily="34" charset="0"/>
              <a:buChar char="•"/>
            </a:pPr>
            <a:r>
              <a:rPr lang="de-DE">
                <a:solidFill>
                  <a:srgbClr val="262626"/>
                </a:solidFill>
              </a:rPr>
              <a:t>Nachhaltigkeitsprotokollen</a:t>
            </a:r>
          </a:p>
          <a:p>
            <a:pPr marL="285750" indent="-285750">
              <a:buClr>
                <a:srgbClr val="62A844"/>
              </a:buClr>
              <a:buFont typeface="Arial" panose="020B0604020202020204" pitchFamily="34" charset="0"/>
              <a:buChar char="•"/>
            </a:pPr>
            <a:endParaRPr lang="en-US" dirty="0">
              <a:solidFill>
                <a:srgbClr val="262626"/>
              </a:solidFill>
            </a:endParaRPr>
          </a:p>
          <a:p>
            <a:pPr algn="just">
              <a:buClr>
                <a:srgbClr val="62A844"/>
              </a:buClr>
            </a:pPr>
            <a:endParaRPr lang="en-US" dirty="0">
              <a:solidFill>
                <a:srgbClr val="262626"/>
              </a:solidFill>
            </a:endParaRPr>
          </a:p>
          <a:p>
            <a:pPr>
              <a:buClr>
                <a:srgbClr val="62A844"/>
              </a:buClr>
            </a:pPr>
            <a:r>
              <a:rPr lang="de-DE" sz="2000" b="1">
                <a:solidFill>
                  <a:srgbClr val="0289AE"/>
                </a:solidFill>
              </a:rPr>
              <a:t>DAS LERNEN SIE:</a:t>
            </a:r>
          </a:p>
          <a:p>
            <a:pPr>
              <a:buClr>
                <a:srgbClr val="62A844"/>
              </a:buClr>
            </a:pPr>
            <a:endParaRPr lang="en-US" sz="800" dirty="0">
              <a:solidFill>
                <a:srgbClr val="0289AE"/>
              </a:solidFill>
            </a:endParaRPr>
          </a:p>
          <a:p>
            <a:pPr marL="285750" indent="-285750">
              <a:buClr>
                <a:srgbClr val="62A844"/>
              </a:buClr>
              <a:buFont typeface="Arial" panose="020B0604020202020204" pitchFamily="34" charset="0"/>
              <a:buChar char="•"/>
            </a:pPr>
            <a:r>
              <a:rPr lang="de-DE" b="1">
                <a:solidFill>
                  <a:srgbClr val="262626"/>
                </a:solidFill>
              </a:rPr>
              <a:t>Struktur lesen</a:t>
            </a:r>
            <a:r>
              <a:rPr lang="de-DE">
                <a:solidFill>
                  <a:srgbClr val="262626"/>
                </a:solidFill>
              </a:rPr>
              <a:t> – Verstehen, wofür jedes Feld steht</a:t>
            </a:r>
          </a:p>
          <a:p>
            <a:pPr marL="285750" indent="-285750">
              <a:buClr>
                <a:srgbClr val="62A844"/>
              </a:buClr>
              <a:buFont typeface="Arial" panose="020B0604020202020204" pitchFamily="34" charset="0"/>
              <a:buChar char="•"/>
            </a:pPr>
            <a:r>
              <a:rPr lang="de-DE" b="1">
                <a:solidFill>
                  <a:srgbClr val="262626"/>
                </a:solidFill>
              </a:rPr>
              <a:t>Daten vorbereiten</a:t>
            </a:r>
            <a:r>
              <a:rPr lang="de-DE">
                <a:solidFill>
                  <a:srgbClr val="262626"/>
                </a:solidFill>
              </a:rPr>
              <a:t> – Für KPI-Berechnungen bereinigen und ordnen</a:t>
            </a:r>
          </a:p>
          <a:p>
            <a:pPr marL="285750" indent="-285750">
              <a:buClr>
                <a:srgbClr val="62A844"/>
              </a:buClr>
              <a:buFont typeface="Arial" panose="020B0604020202020204" pitchFamily="34" charset="0"/>
              <a:buChar char="•"/>
            </a:pPr>
            <a:r>
              <a:rPr lang="de-DE" b="1">
                <a:solidFill>
                  <a:srgbClr val="262626"/>
                </a:solidFill>
              </a:rPr>
              <a:t>Anschluss an Einheit 1</a:t>
            </a:r>
            <a:r>
              <a:rPr lang="de-DE">
                <a:solidFill>
                  <a:srgbClr val="262626"/>
                </a:solidFill>
              </a:rPr>
              <a:t> – Bekannte KPIs berechnen: Auslastung, ADR, RevPAR, Umsatz pro Gedeck</a:t>
            </a:r>
          </a:p>
        </p:txBody>
      </p:sp>
      <p:sp>
        <p:nvSpPr>
          <p:cNvPr id="16" name="Rounded Rectangle 15">
            <a:extLst>
              <a:ext uri="{FF2B5EF4-FFF2-40B4-BE49-F238E27FC236}">
                <a16:creationId xmlns:a16="http://schemas.microsoft.com/office/drawing/2014/main" id="{72FE0CBC-78BC-A8DD-062B-0BB2B2B06AFB}"/>
              </a:ext>
            </a:extLst>
          </p:cNvPr>
          <p:cNvSpPr/>
          <p:nvPr/>
        </p:nvSpPr>
        <p:spPr>
          <a:xfrm>
            <a:off x="7965985" y="5923848"/>
            <a:ext cx="3246520"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8F705325-A9A6-4C6B-1C9B-A817FB43D559}"/>
              </a:ext>
            </a:extLst>
          </p:cNvPr>
          <p:cNvSpPr txBox="1"/>
          <p:nvPr/>
        </p:nvSpPr>
        <p:spPr>
          <a:xfrm>
            <a:off x="8091984" y="5987126"/>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18" name="TextBox 17">
            <a:extLst>
              <a:ext uri="{FF2B5EF4-FFF2-40B4-BE49-F238E27FC236}">
                <a16:creationId xmlns:a16="http://schemas.microsoft.com/office/drawing/2014/main" id="{BCB2BD6B-F3C4-331A-B752-AC65F276D1EE}"/>
              </a:ext>
            </a:extLst>
          </p:cNvPr>
          <p:cNvSpPr txBox="1"/>
          <p:nvPr/>
        </p:nvSpPr>
        <p:spPr>
          <a:xfrm>
            <a:off x="8847985" y="5987126"/>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C2 M1</a:t>
            </a:r>
          </a:p>
        </p:txBody>
      </p:sp>
      <p:sp>
        <p:nvSpPr>
          <p:cNvPr id="19" name="TextBox 18">
            <a:extLst>
              <a:ext uri="{FF2B5EF4-FFF2-40B4-BE49-F238E27FC236}">
                <a16:creationId xmlns:a16="http://schemas.microsoft.com/office/drawing/2014/main" id="{8FBD8178-C12E-D492-913D-B7E234405048}"/>
              </a:ext>
            </a:extLst>
          </p:cNvPr>
          <p:cNvSpPr txBox="1"/>
          <p:nvPr/>
        </p:nvSpPr>
        <p:spPr>
          <a:xfrm>
            <a:off x="9441984" y="5987126"/>
            <a:ext cx="3492000" cy="215444"/>
          </a:xfrm>
          <a:prstGeom prst="rect">
            <a:avLst/>
          </a:prstGeom>
          <a:noFill/>
        </p:spPr>
        <p:txBody>
          <a:bodyPr wrap="square" lIns="0" tIns="0" rIns="0" bIns="0" anchor="ctr">
            <a:spAutoFit/>
          </a:bodyPr>
          <a:lstStyle/>
          <a:p>
            <a:r>
              <a:rPr lang="de-DE" sz="1400" b="0" i="0">
                <a:solidFill>
                  <a:srgbClr val="262626"/>
                </a:solidFill>
                <a:latin typeface="Calibri" panose="020F0502020204030204" pitchFamily="34" charset="0"/>
                <a:cs typeface="Calibri" panose="020F0502020204030204" pitchFamily="34" charset="0"/>
              </a:rPr>
              <a:t>-  KI in der Hospitality</a:t>
            </a:r>
          </a:p>
        </p:txBody>
      </p:sp>
      <p:pic>
        <p:nvPicPr>
          <p:cNvPr id="24" name="Graphic 23">
            <a:extLst>
              <a:ext uri="{FF2B5EF4-FFF2-40B4-BE49-F238E27FC236}">
                <a16:creationId xmlns:a16="http://schemas.microsoft.com/office/drawing/2014/main" id="{26DE82B9-1AD7-E3B9-5CBC-3DEB77038937}"/>
              </a:ext>
            </a:extLst>
          </p:cNvPr>
          <p:cNvPicPr>
            <a:picLocks noChangeAspect="1"/>
          </p:cNvPicPr>
          <p:nvPr/>
        </p:nvPicPr>
        <p:blipFill>
          <a:blip>
            <a:extLst>
              <a:ext uri="{96DAC541-7B7A-43D3-8B79-37D633B846F1}">
                <asvg:svgBlip xmlns:asvg="http://schemas.microsoft.com/office/drawing/2016/SVG/main" r:embed="rId4"/>
              </a:ext>
            </a:extLst>
          </a:blip>
          <a:srcRect l="32264" t="48938" r="39869" b="38542"/>
          <a:stretch>
            <a:fillRect/>
          </a:stretch>
        </p:blipFill>
        <p:spPr>
          <a:xfrm>
            <a:off x="6442347" y="0"/>
            <a:ext cx="5749653" cy="3657600"/>
          </a:xfrm>
          <a:prstGeom prst="rect">
            <a:avLst/>
          </a:prstGeom>
        </p:spPr>
      </p:pic>
      <p:sp>
        <p:nvSpPr>
          <p:cNvPr id="25" name="Rounded Rectangle 24">
            <a:extLst>
              <a:ext uri="{FF2B5EF4-FFF2-40B4-BE49-F238E27FC236}">
                <a16:creationId xmlns:a16="http://schemas.microsoft.com/office/drawing/2014/main" id="{92C86C5D-5FD8-9F21-C417-208B095D95DB}"/>
              </a:ext>
            </a:extLst>
          </p:cNvPr>
          <p:cNvSpPr/>
          <p:nvPr/>
        </p:nvSpPr>
        <p:spPr>
          <a:xfrm>
            <a:off x="5906022" y="689126"/>
            <a:ext cx="5495958" cy="1479384"/>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30">
            <a:extLst>
              <a:ext uri="{FF2B5EF4-FFF2-40B4-BE49-F238E27FC236}">
                <a16:creationId xmlns:a16="http://schemas.microsoft.com/office/drawing/2014/main" id="{7C48B284-D97B-48AF-DB42-DC4EBDC92EAA}"/>
              </a:ext>
            </a:extLst>
          </p:cNvPr>
          <p:cNvSpPr/>
          <p:nvPr/>
        </p:nvSpPr>
        <p:spPr>
          <a:xfrm flipH="1">
            <a:off x="6095497" y="838830"/>
            <a:ext cx="5117008" cy="1077218"/>
          </a:xfrm>
          <a:prstGeom prst="rect">
            <a:avLst/>
          </a:prstGeom>
        </p:spPr>
        <p:txBody>
          <a:bodyPr wrap="square">
            <a:spAutoFit/>
          </a:bodyPr>
          <a:lstStyle/>
          <a:p>
            <a:pPr algn="ctr"/>
            <a:r>
              <a:rPr lang="de-DE" sz="2000" b="1">
                <a:solidFill>
                  <a:srgbClr val="0289AE"/>
                </a:solidFill>
              </a:rPr>
              <a:t>KERNGEDANKE:</a:t>
            </a:r>
          </a:p>
          <a:p>
            <a:pPr algn="ctr"/>
            <a:br>
              <a:rPr lang="en-US" sz="800" dirty="0"/>
            </a:br>
            <a:r>
              <a:rPr lang="de-DE" i="1">
                <a:solidFill>
                  <a:srgbClr val="262626"/>
                </a:solidFill>
              </a:rPr>
              <a:t>Tabellenkompetenz verwandelt Rohdaten in </a:t>
            </a:r>
            <a:r>
              <a:rPr lang="de-DE" b="1" i="1">
                <a:solidFill>
                  <a:srgbClr val="262626"/>
                </a:solidFill>
              </a:rPr>
              <a:t>umsetzbare Erkenntnisse</a:t>
            </a:r>
            <a:r>
              <a:rPr lang="de-DE" i="1">
                <a:solidFill>
                  <a:srgbClr val="262626"/>
                </a:solidFill>
              </a:rPr>
              <a:t> für Ihren Betrieb (</a:t>
            </a:r>
            <a:r>
              <a:rPr lang="de-DE">
                <a:solidFill>
                  <a:srgbClr val="262626"/>
                </a:solidFill>
              </a:rPr>
              <a:t>UNESCO-UNEVOC, 2024).</a:t>
            </a:r>
          </a:p>
        </p:txBody>
      </p:sp>
    </p:spTree>
    <p:extLst>
      <p:ext uri="{BB962C8B-B14F-4D97-AF65-F5344CB8AC3E}">
        <p14:creationId xmlns:p14="http://schemas.microsoft.com/office/powerpoint/2010/main" val="37717338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86529016-3151-8E2A-6E2E-73DEDFABFED0}"/>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a:off x="6442347" y="0"/>
            <a:ext cx="5749653" cy="3657600"/>
          </a:xfrm>
          <a:prstGeom prst="rect">
            <a:avLst/>
          </a:prstGeom>
        </p:spPr>
      </p:pic>
      <p:sp>
        <p:nvSpPr>
          <p:cNvPr id="10" name="Rounded Rectangle 9">
            <a:extLst>
              <a:ext uri="{FF2B5EF4-FFF2-40B4-BE49-F238E27FC236}">
                <a16:creationId xmlns:a16="http://schemas.microsoft.com/office/drawing/2014/main" id="{870AC350-9271-0D1D-592C-82F12771ED4E}"/>
              </a:ext>
            </a:extLst>
          </p:cNvPr>
          <p:cNvSpPr/>
          <p:nvPr/>
        </p:nvSpPr>
        <p:spPr>
          <a:xfrm>
            <a:off x="5906022" y="847208"/>
            <a:ext cx="5495958" cy="1233143"/>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1">
            <a:extLst>
              <a:ext uri="{FF2B5EF4-FFF2-40B4-BE49-F238E27FC236}">
                <a16:creationId xmlns:a16="http://schemas.microsoft.com/office/drawing/2014/main" id="{7D058454-993C-12C4-752D-4B7E65C3E586}"/>
              </a:ext>
            </a:extLst>
          </p:cNvPr>
          <p:cNvSpPr txBox="1">
            <a:spLocks/>
          </p:cNvSpPr>
          <p:nvPr/>
        </p:nvSpPr>
        <p:spPr>
          <a:xfrm>
            <a:off x="429115" y="354068"/>
            <a:ext cx="425261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Übung: Zimmerdaten erkunden</a:t>
            </a:r>
          </a:p>
          <a:p>
            <a:pPr marL="0" indent="0">
              <a:lnSpc>
                <a:spcPts val="3520"/>
              </a:lnSpc>
              <a:spcBef>
                <a:spcPts val="0"/>
              </a:spcBef>
              <a:buNone/>
            </a:pPr>
            <a:endParaRPr lang="en-US" sz="3400" b="1" dirty="0">
              <a:solidFill>
                <a:srgbClr val="262626"/>
              </a:solidFill>
              <a:cs typeface="Times New Roman" panose="02020603050405020304" pitchFamily="18" charset="0"/>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1F968BEC-30D1-3C3B-BBE4-8F28EEA7E2AD}"/>
              </a:ext>
            </a:extLst>
          </p:cNvPr>
          <p:cNvCxnSpPr>
            <a:cxnSpLocks/>
          </p:cNvCxnSpPr>
          <p:nvPr/>
        </p:nvCxnSpPr>
        <p:spPr>
          <a:xfrm>
            <a:off x="0" y="1463780"/>
            <a:ext cx="588873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A9F0AFD4-1C50-3F99-3A09-6C95211D4C50}"/>
              </a:ext>
            </a:extLst>
          </p:cNvPr>
          <p:cNvSpPr/>
          <p:nvPr/>
        </p:nvSpPr>
        <p:spPr>
          <a:xfrm flipH="1">
            <a:off x="586945" y="1813033"/>
            <a:ext cx="4704383" cy="1323439"/>
          </a:xfrm>
          <a:prstGeom prst="rect">
            <a:avLst/>
          </a:prstGeom>
        </p:spPr>
        <p:txBody>
          <a:bodyPr wrap="square">
            <a:spAutoFit/>
          </a:bodyPr>
          <a:lstStyle/>
          <a:p>
            <a:r>
              <a:rPr lang="de-DE" sz="2000">
                <a:solidFill>
                  <a:srgbClr val="262626"/>
                </a:solidFill>
              </a:rPr>
              <a:t>Sie erhalten einen kleinen Zimmernächte-Datensatz aus einem Property Management System für einen </a:t>
            </a:r>
            <a:r>
              <a:rPr lang="de-DE" sz="2000" b="1">
                <a:solidFill>
                  <a:srgbClr val="262626"/>
                </a:solidFill>
              </a:rPr>
              <a:t>Zeitraum von 14 Tagen</a:t>
            </a:r>
            <a:r>
              <a:rPr lang="en-US" sz="2000" dirty="0">
                <a:solidFill>
                  <a:srgbClr val="262626"/>
                </a:solidFill>
              </a:rPr>
              <a:t>.</a:t>
            </a:r>
            <a:br>
              <a:rPr lang="en-US" sz="2000" dirty="0">
                <a:solidFill>
                  <a:srgbClr val="262626"/>
                </a:solidFill>
              </a:rPr>
            </a:br>
            <a:endParaRPr lang="en-US" sz="2000" dirty="0">
              <a:solidFill>
                <a:srgbClr val="262626"/>
              </a:solidFill>
            </a:endParaRPr>
          </a:p>
        </p:txBody>
      </p:sp>
      <p:sp>
        <p:nvSpPr>
          <p:cNvPr id="9" name="Rectangle 30">
            <a:extLst>
              <a:ext uri="{FF2B5EF4-FFF2-40B4-BE49-F238E27FC236}">
                <a16:creationId xmlns:a16="http://schemas.microsoft.com/office/drawing/2014/main" id="{41F6AFAC-CBA1-7D29-BD90-D4265162526E}"/>
              </a:ext>
            </a:extLst>
          </p:cNvPr>
          <p:cNvSpPr/>
          <p:nvPr/>
        </p:nvSpPr>
        <p:spPr>
          <a:xfrm flipH="1">
            <a:off x="6095497" y="1140613"/>
            <a:ext cx="5117008" cy="646331"/>
          </a:xfrm>
          <a:prstGeom prst="rect">
            <a:avLst/>
          </a:prstGeom>
        </p:spPr>
        <p:txBody>
          <a:bodyPr wrap="square">
            <a:spAutoFit/>
          </a:bodyPr>
          <a:lstStyle/>
          <a:p>
            <a:pPr algn="ctr"/>
            <a:r>
              <a:rPr lang="de-DE" i="1">
                <a:solidFill>
                  <a:srgbClr val="262626"/>
                </a:solidFill>
              </a:rPr>
              <a:t>Begründen Sie, warum Sie diese Spalten für die jeweilige Kennzahl gewählt haben (nach Mews, 2025).</a:t>
            </a:r>
            <a:endParaRPr lang="en-US" dirty="0">
              <a:solidFill>
                <a:srgbClr val="262626"/>
              </a:solidFill>
            </a:endParaRPr>
          </a:p>
        </p:txBody>
      </p:sp>
      <p:sp>
        <p:nvSpPr>
          <p:cNvPr id="11" name="Rectangle 30">
            <a:extLst>
              <a:ext uri="{FF2B5EF4-FFF2-40B4-BE49-F238E27FC236}">
                <a16:creationId xmlns:a16="http://schemas.microsoft.com/office/drawing/2014/main" id="{56DD11CA-35F6-17C9-F837-A3DD2B41C0F5}"/>
              </a:ext>
            </a:extLst>
          </p:cNvPr>
          <p:cNvSpPr/>
          <p:nvPr/>
        </p:nvSpPr>
        <p:spPr>
          <a:xfrm flipH="1">
            <a:off x="586941" y="3136472"/>
            <a:ext cx="9867600" cy="2462213"/>
          </a:xfrm>
          <a:prstGeom prst="rect">
            <a:avLst/>
          </a:prstGeom>
        </p:spPr>
        <p:txBody>
          <a:bodyPr wrap="square" numCol="2" spcCol="360000">
            <a:spAutoFit/>
          </a:bodyPr>
          <a:lstStyle/>
          <a:p>
            <a:pPr>
              <a:buClr>
                <a:srgbClr val="62A844"/>
              </a:buClr>
            </a:pPr>
            <a:r>
              <a:rPr lang="de-DE" sz="2000" b="1">
                <a:solidFill>
                  <a:srgbClr val="0289AE"/>
                </a:solidFill>
              </a:rPr>
              <a:t>DER DATENSATZ ENTHÄLT:</a:t>
            </a:r>
          </a:p>
          <a:p>
            <a:pPr>
              <a:buClr>
                <a:srgbClr val="62A844"/>
              </a:buClr>
            </a:pPr>
            <a:endParaRPr lang="en-US" sz="800" dirty="0">
              <a:solidFill>
                <a:srgbClr val="0289AE"/>
              </a:solidFill>
            </a:endParaRPr>
          </a:p>
          <a:p>
            <a:pPr marL="285750" indent="-285750">
              <a:buClr>
                <a:srgbClr val="62A844"/>
              </a:buClr>
              <a:buFont typeface="Arial" panose="020B0604020202020204" pitchFamily="34" charset="0"/>
              <a:buChar char="•"/>
            </a:pPr>
            <a:r>
              <a:rPr lang="de-DE" b="1">
                <a:solidFill>
                  <a:srgbClr val="262626"/>
                </a:solidFill>
              </a:rPr>
              <a:t>Datum</a:t>
            </a:r>
            <a:r>
              <a:rPr lang="de-DE">
                <a:solidFill>
                  <a:srgbClr val="262626"/>
                </a:solidFill>
              </a:rPr>
              <a:t> – Wann der Aufenthalt stattfand</a:t>
            </a:r>
          </a:p>
          <a:p>
            <a:pPr marL="285750" indent="-285750">
              <a:buClr>
                <a:srgbClr val="62A844"/>
              </a:buClr>
              <a:buFont typeface="Arial" panose="020B0604020202020204" pitchFamily="34" charset="0"/>
              <a:buChar char="•"/>
            </a:pPr>
            <a:r>
              <a:rPr lang="de-DE" b="1">
                <a:solidFill>
                  <a:srgbClr val="262626"/>
                </a:solidFill>
              </a:rPr>
              <a:t>Verfügbare Zimmer</a:t>
            </a:r>
            <a:r>
              <a:rPr lang="de-DE">
                <a:solidFill>
                  <a:srgbClr val="262626"/>
                </a:solidFill>
              </a:rPr>
              <a:t> – Zimmer insgesamt im Haus</a:t>
            </a:r>
          </a:p>
          <a:p>
            <a:pPr marL="285750" indent="-285750">
              <a:buClr>
                <a:srgbClr val="62A844"/>
              </a:buClr>
              <a:buFont typeface="Arial" panose="020B0604020202020204" pitchFamily="34" charset="0"/>
              <a:buChar char="•"/>
            </a:pPr>
            <a:r>
              <a:rPr lang="de-DE" b="1">
                <a:solidFill>
                  <a:srgbClr val="262626"/>
                </a:solidFill>
              </a:rPr>
              <a:t>Verkaufte Zimmer</a:t>
            </a:r>
            <a:r>
              <a:rPr lang="de-DE">
                <a:solidFill>
                  <a:srgbClr val="262626"/>
                </a:solidFill>
              </a:rPr>
              <a:t> – Belegte Zimmer pro Nacht</a:t>
            </a:r>
          </a:p>
          <a:p>
            <a:pPr marL="285750" indent="-285750">
              <a:buClr>
                <a:srgbClr val="62A844"/>
              </a:buClr>
              <a:buFont typeface="Arial" panose="020B0604020202020204" pitchFamily="34" charset="0"/>
              <a:buChar char="•"/>
            </a:pPr>
            <a:r>
              <a:rPr lang="de-DE" b="1">
                <a:solidFill>
                  <a:srgbClr val="262626"/>
                </a:solidFill>
              </a:rPr>
              <a:t>Zimmerumsatz (€)</a:t>
            </a:r>
            <a:r>
              <a:rPr lang="de-DE">
                <a:solidFill>
                  <a:srgbClr val="262626"/>
                </a:solidFill>
              </a:rPr>
              <a:t> – Gesamtumsatz aus Zimmern</a:t>
            </a:r>
          </a:p>
          <a:p>
            <a:pPr marL="285750" indent="-285750">
              <a:buClr>
                <a:srgbClr val="62A844"/>
              </a:buClr>
              <a:buFont typeface="Arial" panose="020B0604020202020204" pitchFamily="34" charset="0"/>
              <a:buChar char="•"/>
            </a:pPr>
            <a:r>
              <a:rPr lang="en-US" b="1" dirty="0">
                <a:solidFill>
                  <a:srgbClr val="262626"/>
                </a:solidFill>
              </a:rPr>
              <a:t>ADR</a:t>
            </a:r>
            <a:r>
              <a:rPr lang="de-DE">
                <a:solidFill>
                  <a:srgbClr val="262626"/>
                </a:solidFill>
              </a:rPr>
              <a:t> – Average Daily Rate (bereits berechnet)</a:t>
            </a:r>
          </a:p>
          <a:p>
            <a:pPr>
              <a:buClr>
                <a:srgbClr val="62A844"/>
              </a:buClr>
            </a:pPr>
            <a:endParaRPr lang="en-US" b="1" dirty="0">
              <a:solidFill>
                <a:srgbClr val="262626"/>
              </a:solidFill>
            </a:endParaRPr>
          </a:p>
          <a:p>
            <a:pPr>
              <a:buClr>
                <a:srgbClr val="62A844"/>
              </a:buClr>
            </a:pPr>
            <a:endParaRPr lang="en-US" b="1" dirty="0">
              <a:solidFill>
                <a:srgbClr val="262626"/>
              </a:solidFill>
            </a:endParaRPr>
          </a:p>
          <a:p>
            <a:pPr>
              <a:buClr>
                <a:srgbClr val="62A844"/>
              </a:buClr>
            </a:pPr>
            <a:r>
              <a:rPr lang="de-DE" b="1">
                <a:solidFill>
                  <a:srgbClr val="0289AE"/>
                </a:solidFill>
              </a:rPr>
              <a:t>IHRE AUFGABE:</a:t>
            </a:r>
          </a:p>
          <a:p>
            <a:pPr>
              <a:buClr>
                <a:srgbClr val="62A844"/>
              </a:buClr>
            </a:pPr>
            <a:endParaRPr lang="en-US" sz="800" dirty="0">
              <a:solidFill>
                <a:srgbClr val="0289AE"/>
              </a:solidFill>
            </a:endParaRPr>
          </a:p>
          <a:p>
            <a:pPr marL="285750" indent="-285750">
              <a:buClr>
                <a:srgbClr val="62A844"/>
              </a:buClr>
              <a:buFont typeface="Arial" panose="020B0604020202020204" pitchFamily="34" charset="0"/>
              <a:buChar char="•"/>
            </a:pPr>
            <a:r>
              <a:rPr lang="de-DE" b="1">
                <a:solidFill>
                  <a:srgbClr val="262626"/>
                </a:solidFill>
              </a:rPr>
              <a:t>Bestimmen</a:t>
            </a:r>
            <a:r>
              <a:rPr lang="de-DE">
                <a:solidFill>
                  <a:srgbClr val="262626"/>
                </a:solidFill>
              </a:rPr>
              <a:t> Sie, wofür jede Spalte steht</a:t>
            </a:r>
          </a:p>
          <a:p>
            <a:pPr marL="285750" indent="-285750">
              <a:buClr>
                <a:srgbClr val="62A844"/>
              </a:buClr>
              <a:buFont typeface="Arial" panose="020B0604020202020204" pitchFamily="34" charset="0"/>
              <a:buChar char="•"/>
            </a:pPr>
            <a:r>
              <a:rPr lang="de-DE" b="1">
                <a:solidFill>
                  <a:srgbClr val="262626"/>
                </a:solidFill>
              </a:rPr>
              <a:t>Prüfen</a:t>
            </a:r>
            <a:r>
              <a:rPr lang="de-DE">
                <a:solidFill>
                  <a:srgbClr val="262626"/>
                </a:solidFill>
              </a:rPr>
              <a:t> Sie, ob die Daten lückenlos in Reihenfolge sind</a:t>
            </a:r>
          </a:p>
          <a:p>
            <a:pPr marL="285750" indent="-285750">
              <a:buClr>
                <a:srgbClr val="62A844"/>
              </a:buClr>
              <a:buFont typeface="Arial" panose="020B0604020202020204" pitchFamily="34" charset="0"/>
              <a:buChar char="•"/>
            </a:pPr>
            <a:r>
              <a:rPr lang="de-DE" b="1">
                <a:solidFill>
                  <a:srgbClr val="262626"/>
                </a:solidFill>
              </a:rPr>
              <a:t>Markieren</a:t>
            </a:r>
            <a:r>
              <a:rPr lang="de-DE">
                <a:solidFill>
                  <a:srgbClr val="262626"/>
                </a:solidFill>
              </a:rPr>
              <a:t> Sie die Spalten für die Berechnung von: Auslastung %, ADR (Rechnung prüfen), RevPAR</a:t>
            </a:r>
          </a:p>
        </p:txBody>
      </p:sp>
    </p:spTree>
    <p:extLst>
      <p:ext uri="{BB962C8B-B14F-4D97-AF65-F5344CB8AC3E}">
        <p14:creationId xmlns:p14="http://schemas.microsoft.com/office/powerpoint/2010/main" val="14568773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C1A82-E8D1-30B3-57C1-013AAF1508C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1185CAA-7913-1000-5989-32F161A16693}"/>
              </a:ext>
            </a:extLst>
          </p:cNvPr>
          <p:cNvPicPr>
            <a:picLocks noChangeAspect="1"/>
          </p:cNvPicPr>
          <p:nvPr/>
        </p:nvPicPr>
        <p:blipFill>
          <a:blip r:embed="rId3"/>
          <a:stretch>
            <a:fillRect/>
          </a:stretch>
        </p:blipFill>
        <p:spPr>
          <a:xfrm>
            <a:off x="9612770" y="3281035"/>
            <a:ext cx="1537879" cy="267630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Graphic 1">
            <a:extLst>
              <a:ext uri="{FF2B5EF4-FFF2-40B4-BE49-F238E27FC236}">
                <a16:creationId xmlns:a16="http://schemas.microsoft.com/office/drawing/2014/main" id="{6EE8AF6A-79E4-25F1-1A19-7758BEF88EAA}"/>
              </a:ext>
            </a:extLst>
          </p:cNvPr>
          <p:cNvPicPr>
            <a:picLocks noChangeAspect="1"/>
          </p:cNvPicPr>
          <p:nvPr/>
        </p:nvPicPr>
        <p:blipFill>
          <a:blip>
            <a:extLst>
              <a:ext uri="{96DAC541-7B7A-43D3-8B79-37D633B846F1}">
                <asvg:svgBlip xmlns:asvg="http://schemas.microsoft.com/office/drawing/2016/SVG/main" r:embed="rId4"/>
              </a:ext>
            </a:extLst>
          </a:blip>
          <a:srcRect l="32264" t="48938" r="39869" b="38542"/>
          <a:stretch>
            <a:fillRect/>
          </a:stretch>
        </p:blipFill>
        <p:spPr>
          <a:xfrm>
            <a:off x="6442347" y="0"/>
            <a:ext cx="5749653" cy="3657600"/>
          </a:xfrm>
          <a:prstGeom prst="rect">
            <a:avLst/>
          </a:prstGeom>
        </p:spPr>
      </p:pic>
      <p:sp>
        <p:nvSpPr>
          <p:cNvPr id="4" name="Rounded Rectangle 3">
            <a:extLst>
              <a:ext uri="{FF2B5EF4-FFF2-40B4-BE49-F238E27FC236}">
                <a16:creationId xmlns:a16="http://schemas.microsoft.com/office/drawing/2014/main" id="{CD1EA903-8BE3-A43E-B9EA-B882A0040542}"/>
              </a:ext>
            </a:extLst>
          </p:cNvPr>
          <p:cNvSpPr/>
          <p:nvPr/>
        </p:nvSpPr>
        <p:spPr>
          <a:xfrm>
            <a:off x="5906022" y="734772"/>
            <a:ext cx="5495958" cy="1335157"/>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1">
            <a:extLst>
              <a:ext uri="{FF2B5EF4-FFF2-40B4-BE49-F238E27FC236}">
                <a16:creationId xmlns:a16="http://schemas.microsoft.com/office/drawing/2014/main" id="{D40ED09E-7658-D6FF-A20B-72B37CA43F81}"/>
              </a:ext>
            </a:extLst>
          </p:cNvPr>
          <p:cNvSpPr txBox="1">
            <a:spLocks/>
          </p:cNvSpPr>
          <p:nvPr/>
        </p:nvSpPr>
        <p:spPr>
          <a:xfrm>
            <a:off x="429115" y="354068"/>
            <a:ext cx="425261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Sortieren und Filtern für Erkenntnisse</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7" name="Straight Connector 6">
            <a:extLst>
              <a:ext uri="{FF2B5EF4-FFF2-40B4-BE49-F238E27FC236}">
                <a16:creationId xmlns:a16="http://schemas.microsoft.com/office/drawing/2014/main" id="{322A0FDC-1193-CCD4-7A4E-978706E83164}"/>
              </a:ext>
            </a:extLst>
          </p:cNvPr>
          <p:cNvCxnSpPr>
            <a:cxnSpLocks/>
          </p:cNvCxnSpPr>
          <p:nvPr/>
        </p:nvCxnSpPr>
        <p:spPr>
          <a:xfrm>
            <a:off x="0" y="1463780"/>
            <a:ext cx="588873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8" name="Rectangle 30">
            <a:extLst>
              <a:ext uri="{FF2B5EF4-FFF2-40B4-BE49-F238E27FC236}">
                <a16:creationId xmlns:a16="http://schemas.microsoft.com/office/drawing/2014/main" id="{3F086ED5-CBB9-A3BF-868E-328F71E28AC7}"/>
              </a:ext>
            </a:extLst>
          </p:cNvPr>
          <p:cNvSpPr/>
          <p:nvPr/>
        </p:nvSpPr>
        <p:spPr>
          <a:xfrm flipH="1">
            <a:off x="586944" y="1813033"/>
            <a:ext cx="5033567" cy="1015663"/>
          </a:xfrm>
          <a:prstGeom prst="rect">
            <a:avLst/>
          </a:prstGeom>
        </p:spPr>
        <p:txBody>
          <a:bodyPr wrap="square">
            <a:spAutoFit/>
          </a:bodyPr>
          <a:lstStyle/>
          <a:p>
            <a:r>
              <a:rPr lang="de-DE" sz="2000">
                <a:solidFill>
                  <a:srgbClr val="262626"/>
                </a:solidFill>
              </a:rPr>
              <a:t>Mit Sortieren und Filtern gelangen Sie schnell vom vollständigen Datensatz zur </a:t>
            </a:r>
            <a:r>
              <a:rPr lang="de-DE" sz="2000" b="1">
                <a:solidFill>
                  <a:srgbClr val="262626"/>
                </a:solidFill>
              </a:rPr>
              <a:t>relevanten Teilmenge</a:t>
            </a:r>
            <a:r>
              <a:rPr lang="de-DE" sz="2000">
                <a:solidFill>
                  <a:srgbClr val="262626"/>
                </a:solidFill>
              </a:rPr>
              <a:t> für Ihre Frage.</a:t>
            </a:r>
          </a:p>
        </p:txBody>
      </p:sp>
      <p:sp>
        <p:nvSpPr>
          <p:cNvPr id="9" name="Rectangle 30">
            <a:extLst>
              <a:ext uri="{FF2B5EF4-FFF2-40B4-BE49-F238E27FC236}">
                <a16:creationId xmlns:a16="http://schemas.microsoft.com/office/drawing/2014/main" id="{41ACACDE-A8A7-3FAA-B248-C504B1AD8A0A}"/>
              </a:ext>
            </a:extLst>
          </p:cNvPr>
          <p:cNvSpPr/>
          <p:nvPr/>
        </p:nvSpPr>
        <p:spPr>
          <a:xfrm flipH="1">
            <a:off x="6095497" y="900658"/>
            <a:ext cx="5117008" cy="923330"/>
          </a:xfrm>
          <a:prstGeom prst="rect">
            <a:avLst/>
          </a:prstGeom>
        </p:spPr>
        <p:txBody>
          <a:bodyPr wrap="square">
            <a:spAutoFit/>
          </a:bodyPr>
          <a:lstStyle/>
          <a:p>
            <a:pPr algn="ctr"/>
            <a:r>
              <a:rPr lang="de-DE" i="1">
                <a:solidFill>
                  <a:srgbClr val="262626"/>
                </a:solidFill>
              </a:rPr>
              <a:t>Zusammen bieten Sortieren und Filtern </a:t>
            </a:r>
            <a:r>
              <a:rPr lang="de-DE" b="1" i="1">
                <a:solidFill>
                  <a:srgbClr val="262626"/>
                </a:solidFill>
              </a:rPr>
              <a:t>schnelle, unkomplizierte Analysen</a:t>
            </a:r>
            <a:r>
              <a:rPr lang="de-DE" i="1">
                <a:solidFill>
                  <a:srgbClr val="262626"/>
                </a:solidFill>
              </a:rPr>
              <a:t>, die Preis-, Personal- und Nachhaltigkeitsentscheidungen stützen – ganz ohne Spezialsoftware</a:t>
            </a:r>
            <a:endParaRPr lang="en-US" dirty="0">
              <a:solidFill>
                <a:srgbClr val="262626"/>
              </a:solidFill>
            </a:endParaRPr>
          </a:p>
        </p:txBody>
      </p:sp>
      <p:sp>
        <p:nvSpPr>
          <p:cNvPr id="10" name="Rectangle 30">
            <a:extLst>
              <a:ext uri="{FF2B5EF4-FFF2-40B4-BE49-F238E27FC236}">
                <a16:creationId xmlns:a16="http://schemas.microsoft.com/office/drawing/2014/main" id="{546D4B76-2ACC-14B6-7456-8309E7ED5FB7}"/>
              </a:ext>
            </a:extLst>
          </p:cNvPr>
          <p:cNvSpPr/>
          <p:nvPr/>
        </p:nvSpPr>
        <p:spPr>
          <a:xfrm flipH="1">
            <a:off x="586941" y="3772128"/>
            <a:ext cx="8678979" cy="2185214"/>
          </a:xfrm>
          <a:prstGeom prst="rect">
            <a:avLst/>
          </a:prstGeom>
        </p:spPr>
        <p:txBody>
          <a:bodyPr wrap="square" numCol="2" spcCol="360000">
            <a:spAutoFit/>
          </a:bodyPr>
          <a:lstStyle/>
          <a:p>
            <a:pPr>
              <a:buClr>
                <a:srgbClr val="62A844"/>
              </a:buClr>
            </a:pPr>
            <a:r>
              <a:rPr lang="de-DE" sz="2000" b="1">
                <a:solidFill>
                  <a:srgbClr val="0289AE"/>
                </a:solidFill>
              </a:rPr>
              <a:t>SORTIEREN:</a:t>
            </a:r>
          </a:p>
          <a:p>
            <a:pPr>
              <a:buClr>
                <a:srgbClr val="62A844"/>
              </a:buClr>
            </a:pPr>
            <a:endParaRPr lang="en-US" sz="800" dirty="0">
              <a:solidFill>
                <a:srgbClr val="262626"/>
              </a:solidFill>
            </a:endParaRPr>
          </a:p>
          <a:p>
            <a:pPr marL="285750" indent="-285750">
              <a:buClr>
                <a:srgbClr val="62A844"/>
              </a:buClr>
              <a:buFont typeface="Arial" panose="020B0604020202020204" pitchFamily="34" charset="0"/>
              <a:buChar char="•"/>
            </a:pPr>
            <a:r>
              <a:rPr lang="de-DE" b="1">
                <a:solidFill>
                  <a:srgbClr val="262626"/>
                </a:solidFill>
              </a:rPr>
              <a:t>Nach Datum sortieren</a:t>
            </a:r>
            <a:r>
              <a:rPr lang="de-DE">
                <a:solidFill>
                  <a:srgbClr val="262626"/>
                </a:solidFill>
              </a:rPr>
              <a:t> – Leistung Woche für Woche prüfen</a:t>
            </a:r>
          </a:p>
          <a:p>
            <a:pPr marL="285750" indent="-285750">
              <a:buClr>
                <a:srgbClr val="62A844"/>
              </a:buClr>
              <a:buFont typeface="Arial" panose="020B0604020202020204" pitchFamily="34" charset="0"/>
              <a:buChar char="•"/>
            </a:pPr>
            <a:r>
              <a:rPr lang="de-DE" b="1">
                <a:solidFill>
                  <a:srgbClr val="262626"/>
                </a:solidFill>
              </a:rPr>
              <a:t>Nach Umsatz sortieren</a:t>
            </a:r>
            <a:r>
              <a:rPr lang="de-DE">
                <a:solidFill>
                  <a:srgbClr val="262626"/>
                </a:solidFill>
              </a:rPr>
              <a:t> – Top-Tage, -Gerichte oder -Zimmertypen finden</a:t>
            </a:r>
            <a:br>
              <a:rPr lang="en-US" dirty="0">
                <a:solidFill>
                  <a:srgbClr val="262626"/>
                </a:solidFill>
              </a:rPr>
            </a:br>
            <a:endParaRPr lang="en-US" dirty="0">
              <a:solidFill>
                <a:srgbClr val="262626"/>
              </a:solidFill>
            </a:endParaRPr>
          </a:p>
          <a:p>
            <a:pPr marL="285750" indent="-285750">
              <a:buClr>
                <a:srgbClr val="62A844"/>
              </a:buClr>
              <a:buFont typeface="Arial" panose="020B0604020202020204" pitchFamily="34" charset="0"/>
              <a:buChar char="•"/>
            </a:pPr>
            <a:endParaRPr lang="en-US" dirty="0">
              <a:solidFill>
                <a:srgbClr val="262626"/>
              </a:solidFill>
            </a:endParaRPr>
          </a:p>
          <a:p>
            <a:pPr>
              <a:buClr>
                <a:srgbClr val="62A844"/>
              </a:buClr>
            </a:pPr>
            <a:r>
              <a:rPr lang="de-DE" sz="2000" b="1">
                <a:solidFill>
                  <a:srgbClr val="0289AE"/>
                </a:solidFill>
              </a:rPr>
              <a:t>FILTERN:</a:t>
            </a:r>
          </a:p>
          <a:p>
            <a:pPr>
              <a:buClr>
                <a:srgbClr val="62A844"/>
              </a:buClr>
            </a:pPr>
            <a:endParaRPr lang="en-US" sz="800" b="1" dirty="0">
              <a:solidFill>
                <a:srgbClr val="262626"/>
              </a:solidFill>
            </a:endParaRPr>
          </a:p>
          <a:p>
            <a:pPr marL="285750" indent="-285750">
              <a:buClr>
                <a:srgbClr val="62A844"/>
              </a:buClr>
              <a:buFont typeface="Arial" panose="020B0604020202020204" pitchFamily="34" charset="0"/>
              <a:buChar char="•"/>
            </a:pPr>
            <a:r>
              <a:rPr lang="de-DE" b="1">
                <a:solidFill>
                  <a:srgbClr val="262626"/>
                </a:solidFill>
              </a:rPr>
              <a:t>Nach Tag filtern</a:t>
            </a:r>
            <a:r>
              <a:rPr lang="de-DE">
                <a:solidFill>
                  <a:srgbClr val="262626"/>
                </a:solidFill>
              </a:rPr>
              <a:t> – Nur Freitage und Samstage zeigen</a:t>
            </a:r>
          </a:p>
          <a:p>
            <a:pPr marL="285750" indent="-285750">
              <a:buClr>
                <a:srgbClr val="62A844"/>
              </a:buClr>
              <a:buFont typeface="Arial" panose="020B0604020202020204" pitchFamily="34" charset="0"/>
              <a:buChar char="•"/>
            </a:pPr>
            <a:r>
              <a:rPr lang="de-DE" b="1">
                <a:solidFill>
                  <a:srgbClr val="262626"/>
                </a:solidFill>
              </a:rPr>
              <a:t>Nach Outlet filtern</a:t>
            </a:r>
            <a:r>
              <a:rPr lang="de-DE">
                <a:solidFill>
                  <a:srgbClr val="262626"/>
                </a:solidFill>
              </a:rPr>
              <a:t> – Nur das Frühstück betrachten</a:t>
            </a:r>
          </a:p>
          <a:p>
            <a:pPr marL="285750" indent="-285750">
              <a:buClr>
                <a:srgbClr val="62A844"/>
              </a:buClr>
              <a:buFont typeface="Arial" panose="020B0604020202020204" pitchFamily="34" charset="0"/>
              <a:buChar char="•"/>
            </a:pPr>
            <a:r>
              <a:rPr lang="de-DE" b="1">
                <a:solidFill>
                  <a:srgbClr val="262626"/>
                </a:solidFill>
              </a:rPr>
              <a:t>Nach Zimmertyp filtern</a:t>
            </a:r>
            <a:r>
              <a:rPr lang="de-DE">
                <a:solidFill>
                  <a:srgbClr val="262626"/>
                </a:solidFill>
              </a:rPr>
              <a:t> – Suiten mit Standardzimmern vergleichen</a:t>
            </a:r>
          </a:p>
        </p:txBody>
      </p:sp>
    </p:spTree>
    <p:extLst>
      <p:ext uri="{BB962C8B-B14F-4D97-AF65-F5344CB8AC3E}">
        <p14:creationId xmlns:p14="http://schemas.microsoft.com/office/powerpoint/2010/main" val="35933927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25890-E0E9-6DDC-E93A-12AE18B93916}"/>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E86635C-D628-7A27-763D-501135CD6FF5}"/>
              </a:ext>
            </a:extLst>
          </p:cNvPr>
          <p:cNvSpPr/>
          <p:nvPr/>
        </p:nvSpPr>
        <p:spPr>
          <a:xfrm flipH="1" flipV="1">
            <a:off x="0" y="1696428"/>
            <a:ext cx="12185500" cy="2314740"/>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1207973835"/>
              </p:ext>
            </p:extLst>
          </p:nvPr>
        </p:nvGraphicFramePr>
        <p:xfrm>
          <a:off x="733748" y="4769638"/>
          <a:ext cx="9190539" cy="1483360"/>
        </p:xfrm>
        <a:graphic>
          <a:graphicData uri="http://schemas.openxmlformats.org/drawingml/2006/table">
            <a:tbl>
              <a:tblPr firstRow="1" bandRow="1">
                <a:tableStyleId>{073A0DAA-6AF3-43AB-8588-CEC1D06C72B9}</a:tableStyleId>
              </a:tblPr>
              <a:tblGrid>
                <a:gridCol w="3405687">
                  <a:extLst>
                    <a:ext uri="{9D8B030D-6E8A-4147-A177-3AD203B41FA5}">
                      <a16:colId xmlns:a16="http://schemas.microsoft.com/office/drawing/2014/main" val="2163749029"/>
                    </a:ext>
                  </a:extLst>
                </a:gridCol>
                <a:gridCol w="5784852">
                  <a:extLst>
                    <a:ext uri="{9D8B030D-6E8A-4147-A177-3AD203B41FA5}">
                      <a16:colId xmlns:a16="http://schemas.microsoft.com/office/drawing/2014/main" val="4041103717"/>
                    </a:ext>
                  </a:extLst>
                </a:gridCol>
              </a:tblGrid>
              <a:tr h="370840">
                <a:tc>
                  <a:txBody>
                    <a:bodyPr/>
                    <a:lstStyle/>
                    <a:p>
                      <a:pPr algn="l"/>
                      <a:r>
                        <a:rPr lang="en-US" dirty="0">
                          <a:solidFill>
                            <a:schemeClr val="bg1"/>
                          </a:solidFill>
                          <a:highlight>
                            <a:srgbClr val="62A844"/>
                          </a:highlight>
                        </a:rPr>
                        <a:t>  KPI</a:t>
                      </a:r>
                      <a:r>
                        <a:rPr lang="en-US" dirty="0">
                          <a:solidFill>
                            <a:srgbClr val="62A844"/>
                          </a:solidFill>
                          <a:highlight>
                            <a:srgbClr val="62A844"/>
                          </a:highlight>
                        </a:rPr>
                        <a:t>..</a:t>
                      </a:r>
                    </a:p>
                  </a:txBody>
                  <a:tcPr marL="0" marR="0" marT="0"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de-DE">
                          <a:solidFill>
                            <a:schemeClr val="bg1"/>
                          </a:solidFill>
                          <a:highlight>
                            <a:srgbClr val="62A844"/>
                          </a:highlight>
                        </a:rPr>
                        <a:t>  FORMEL</a:t>
                      </a:r>
                      <a:r>
                        <a:rPr lang="en-US" dirty="0">
                          <a:solidFill>
                            <a:srgbClr val="62A844"/>
                          </a:solidFill>
                          <a:highlight>
                            <a:srgbClr val="62A844"/>
                          </a:highlight>
                        </a:rPr>
                        <a:t>..</a:t>
                      </a:r>
                      <a:endParaRPr lang="en-US" dirty="0">
                        <a:solidFill>
                          <a:schemeClr val="bg1"/>
                        </a:solidFill>
                        <a:highlight>
                          <a:srgbClr val="62A844"/>
                        </a:highlight>
                      </a:endParaRPr>
                    </a:p>
                  </a:txBody>
                  <a:tcPr marL="0" marR="0" marT="0"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54335637"/>
                  </a:ext>
                </a:extLst>
              </a:tr>
              <a:tr h="370840">
                <a:tc>
                  <a:txBody>
                    <a:bodyPr/>
                    <a:lstStyle/>
                    <a:p>
                      <a:pPr algn="l"/>
                      <a:r>
                        <a:rPr lang="de-DE" sz="1800" kern="1200">
                          <a:solidFill>
                            <a:srgbClr val="262626"/>
                          </a:solidFill>
                          <a:effectLst/>
                        </a:rPr>
                        <a:t>Auslastung %</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de-DE" sz="1800" kern="1200">
                          <a:solidFill>
                            <a:srgbClr val="262626"/>
                          </a:solidFill>
                          <a:effectLst/>
                        </a:rPr>
                        <a:t>Verkaufte Zimmer ÷ Verfügbare Zimmer × 100</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2773522215"/>
                  </a:ext>
                </a:extLst>
              </a:tr>
              <a:tr h="370840">
                <a:tc>
                  <a:txBody>
                    <a:bodyPr/>
                    <a:lstStyle/>
                    <a:p>
                      <a:pPr algn="l"/>
                      <a:r>
                        <a:rPr lang="en-US" sz="1800" kern="1200" dirty="0">
                          <a:solidFill>
                            <a:srgbClr val="262626"/>
                          </a:solidFill>
                          <a:effectLst/>
                        </a:rPr>
                        <a:t>ADR</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de-DE" sz="1800" kern="1200">
                          <a:solidFill>
                            <a:srgbClr val="262626"/>
                          </a:solidFill>
                          <a:effectLst/>
                        </a:rPr>
                        <a:t>Zimmerumsatz ÷ Verkaufte Zimmer</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335276967"/>
                  </a:ext>
                </a:extLst>
              </a:tr>
              <a:tr h="370840">
                <a:tc>
                  <a:txBody>
                    <a:bodyPr/>
                    <a:lstStyle/>
                    <a:p>
                      <a:pPr algn="l"/>
                      <a:r>
                        <a:rPr lang="en-US" sz="1800" kern="1200" dirty="0">
                          <a:solidFill>
                            <a:srgbClr val="262626"/>
                          </a:solidFill>
                          <a:effectLst/>
                        </a:rPr>
                        <a:t>RevPAR</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de-DE" sz="1800" kern="1200">
                          <a:solidFill>
                            <a:srgbClr val="262626"/>
                          </a:solidFill>
                          <a:effectLst/>
                        </a:rPr>
                        <a:t>Zimmerumsatz ÷ Verfügbare Zimmer</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963450101"/>
                  </a:ext>
                </a:extLst>
              </a:tr>
            </a:tbl>
          </a:graphicData>
        </a:graphic>
      </p:graphicFrame>
      <p:pic>
        <p:nvPicPr>
          <p:cNvPr id="3" name="Graphic 2">
            <a:extLst>
              <a:ext uri="{FF2B5EF4-FFF2-40B4-BE49-F238E27FC236}">
                <a16:creationId xmlns:a16="http://schemas.microsoft.com/office/drawing/2014/main" id="{30215A93-3B88-0C46-B060-29570C899FC3}"/>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a:off x="6871461" y="0"/>
            <a:ext cx="5320539" cy="3384622"/>
          </a:xfrm>
          <a:prstGeom prst="rect">
            <a:avLst/>
          </a:prstGeom>
        </p:spPr>
      </p:pic>
      <p:sp>
        <p:nvSpPr>
          <p:cNvPr id="4" name="Text Placeholder 11">
            <a:extLst>
              <a:ext uri="{FF2B5EF4-FFF2-40B4-BE49-F238E27FC236}">
                <a16:creationId xmlns:a16="http://schemas.microsoft.com/office/drawing/2014/main" id="{42F2F59A-A370-24E5-0EF0-61E828D95475}"/>
              </a:ext>
            </a:extLst>
          </p:cNvPr>
          <p:cNvSpPr txBox="1">
            <a:spLocks/>
          </p:cNvSpPr>
          <p:nvPr/>
        </p:nvSpPr>
        <p:spPr>
          <a:xfrm>
            <a:off x="647194" y="354068"/>
            <a:ext cx="532053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Kernrechnungen: Summen, Mittelwerte und Prozente</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sp>
        <p:nvSpPr>
          <p:cNvPr id="7" name="Rectangle 30">
            <a:extLst>
              <a:ext uri="{FF2B5EF4-FFF2-40B4-BE49-F238E27FC236}">
                <a16:creationId xmlns:a16="http://schemas.microsoft.com/office/drawing/2014/main" id="{79F241E0-3026-EB3B-DCC8-2F452A42A2FC}"/>
              </a:ext>
            </a:extLst>
          </p:cNvPr>
          <p:cNvSpPr/>
          <p:nvPr/>
        </p:nvSpPr>
        <p:spPr>
          <a:xfrm flipH="1">
            <a:off x="647194" y="1840992"/>
            <a:ext cx="3083558" cy="1107996"/>
          </a:xfrm>
          <a:prstGeom prst="rect">
            <a:avLst/>
          </a:prstGeom>
        </p:spPr>
        <p:txBody>
          <a:bodyPr wrap="square">
            <a:spAutoFit/>
          </a:bodyPr>
          <a:lstStyle/>
          <a:p>
            <a:r>
              <a:rPr lang="de-DE" sz="2200">
                <a:solidFill>
                  <a:schemeClr val="bg1"/>
                </a:solidFill>
              </a:rPr>
              <a:t>Die meisten Hospitality-KPIs beruhen auf wenigen Grundrechnungen.</a:t>
            </a:r>
          </a:p>
        </p:txBody>
      </p:sp>
      <p:sp>
        <p:nvSpPr>
          <p:cNvPr id="9" name="Rectangle 30">
            <a:extLst>
              <a:ext uri="{FF2B5EF4-FFF2-40B4-BE49-F238E27FC236}">
                <a16:creationId xmlns:a16="http://schemas.microsoft.com/office/drawing/2014/main" id="{B6BA5A6A-98F6-3EB7-E45F-9672D35DDAF0}"/>
              </a:ext>
            </a:extLst>
          </p:cNvPr>
          <p:cNvSpPr/>
          <p:nvPr/>
        </p:nvSpPr>
        <p:spPr>
          <a:xfrm flipH="1">
            <a:off x="4655462" y="1445121"/>
            <a:ext cx="6402682" cy="2995692"/>
          </a:xfrm>
          <a:prstGeom prst="rect">
            <a:avLst/>
          </a:prstGeom>
        </p:spPr>
        <p:txBody>
          <a:bodyPr wrap="square">
            <a:spAutoFit/>
          </a:bodyPr>
          <a:lstStyle/>
          <a:p>
            <a:r>
              <a:rPr lang="en-US" sz="2200" b="1" dirty="0">
                <a:solidFill>
                  <a:schemeClr val="bg1"/>
                </a:solidFill>
                <a:highlight>
                  <a:srgbClr val="0289AE"/>
                </a:highlight>
              </a:rPr>
              <a:t>  </a:t>
            </a:r>
            <a:r>
              <a:rPr lang="de-DE" sz="2000" b="1">
                <a:solidFill>
                  <a:schemeClr val="bg1"/>
                </a:solidFill>
                <a:highlight>
                  <a:srgbClr val="0289AE"/>
                </a:highlight>
              </a:rPr>
              <a:t>DIE DREI SCHLÜSSELFORMELN:</a:t>
            </a:r>
            <a:r>
              <a:rPr lang="en-US" sz="2000" b="1" dirty="0">
                <a:solidFill>
                  <a:srgbClr val="0289AE"/>
                </a:solidFill>
                <a:highlight>
                  <a:srgbClr val="0289AE"/>
                </a:highlight>
              </a:rPr>
              <a:t>..</a:t>
            </a:r>
          </a:p>
          <a:p>
            <a:endParaRPr lang="en-US" sz="800" b="1" dirty="0">
              <a:solidFill>
                <a:srgbClr val="0289AE"/>
              </a:solidFill>
              <a:highlight>
                <a:srgbClr val="0289AE"/>
              </a:highlight>
            </a:endParaRPr>
          </a:p>
          <a:p>
            <a:pPr marL="342900" indent="-342900">
              <a:lnSpc>
                <a:spcPts val="1960"/>
              </a:lnSpc>
              <a:buFont typeface="Arial" panose="020B0604020202020204" pitchFamily="34" charset="0"/>
              <a:buChar char="•"/>
            </a:pPr>
            <a:r>
              <a:rPr lang="de-DE" b="1">
                <a:solidFill>
                  <a:schemeClr val="bg1"/>
                </a:solidFill>
              </a:rPr>
              <a:t>SUMME </a:t>
            </a:r>
            <a:r>
              <a:rPr lang="de-DE">
                <a:solidFill>
                  <a:schemeClr val="bg1"/>
                </a:solidFill>
              </a:rPr>
              <a:t>=SUMME(Bereich)</a:t>
            </a:r>
            <a:br>
              <a:rPr lang="en-US" dirty="0">
                <a:solidFill>
                  <a:schemeClr val="bg1"/>
                </a:solidFill>
              </a:rPr>
            </a:br>
            <a:r>
              <a:rPr lang="de-DE" i="1">
                <a:solidFill>
                  <a:schemeClr val="bg1"/>
                </a:solidFill>
              </a:rPr>
              <a:t>Beispiel: Verkaufte Zimmer über 14 Tage gesamt</a:t>
            </a:r>
            <a:endParaRPr lang="en-US" dirty="0">
              <a:solidFill>
                <a:schemeClr val="bg1"/>
              </a:solidFill>
            </a:endParaRPr>
          </a:p>
          <a:p>
            <a:pPr marL="342900" indent="-342900">
              <a:lnSpc>
                <a:spcPts val="1960"/>
              </a:lnSpc>
              <a:buFont typeface="Arial" panose="020B0604020202020204" pitchFamily="34" charset="0"/>
              <a:buChar char="•"/>
            </a:pPr>
            <a:r>
              <a:rPr lang="de-DE" b="1">
                <a:solidFill>
                  <a:schemeClr val="bg1"/>
                </a:solidFill>
              </a:rPr>
              <a:t>MITTELWERT </a:t>
            </a:r>
            <a:r>
              <a:rPr lang="de-DE">
                <a:solidFill>
                  <a:schemeClr val="bg1"/>
                </a:solidFill>
              </a:rPr>
              <a:t>=MITTELWERT(Bereich)</a:t>
            </a:r>
            <a:br>
              <a:rPr lang="en-US" dirty="0">
                <a:solidFill>
                  <a:schemeClr val="bg1"/>
                </a:solidFill>
              </a:rPr>
            </a:br>
            <a:r>
              <a:rPr lang="de-DE" i="1">
                <a:solidFill>
                  <a:schemeClr val="bg1"/>
                </a:solidFill>
              </a:rPr>
              <a:t>Beispiel: Durchschnittlich verkaufte Zimmer pro Tag</a:t>
            </a:r>
            <a:endParaRPr lang="en-US" dirty="0">
              <a:solidFill>
                <a:schemeClr val="bg1"/>
              </a:solidFill>
            </a:endParaRPr>
          </a:p>
          <a:p>
            <a:pPr marL="342900" indent="-342900">
              <a:lnSpc>
                <a:spcPts val="1960"/>
              </a:lnSpc>
              <a:buFont typeface="Arial" panose="020B0604020202020204" pitchFamily="34" charset="0"/>
              <a:buChar char="•"/>
            </a:pPr>
            <a:r>
              <a:rPr lang="de-DE" b="1">
                <a:solidFill>
                  <a:schemeClr val="bg1"/>
                </a:solidFill>
              </a:rPr>
              <a:t>PROZENT </a:t>
            </a:r>
            <a:r>
              <a:rPr lang="de-DE">
                <a:solidFill>
                  <a:schemeClr val="bg1"/>
                </a:solidFill>
              </a:rPr>
              <a:t>= (Teil ÷ Ganzes) × 100</a:t>
            </a:r>
            <a:br>
              <a:rPr lang="en-US" dirty="0">
                <a:solidFill>
                  <a:schemeClr val="bg1"/>
                </a:solidFill>
              </a:rPr>
            </a:br>
            <a:r>
              <a:rPr lang="de-DE">
                <a:solidFill>
                  <a:schemeClr val="bg1"/>
                </a:solidFill>
              </a:rPr>
              <a:t>Beispiel: Auslastung % = Verkaufte Zimmer ÷ Verfügbare Zimmer × 100  (</a:t>
            </a:r>
            <a:r>
              <a:rPr lang="en-US" i="1" dirty="0">
                <a:solidFill>
                  <a:schemeClr val="bg1"/>
                </a:solidFill>
              </a:rPr>
              <a:t>Mews, 2025; STR, 2024)</a:t>
            </a:r>
            <a:endParaRPr lang="en-US" dirty="0">
              <a:solidFill>
                <a:schemeClr val="bg1"/>
              </a:solidFill>
            </a:endParaRPr>
          </a:p>
          <a:p>
            <a:pPr algn="ctr"/>
            <a:br>
              <a:rPr lang="en-US" sz="2200" b="1" dirty="0">
                <a:solidFill>
                  <a:schemeClr val="bg1"/>
                </a:solidFill>
              </a:rPr>
            </a:br>
            <a:endParaRPr lang="en-US" sz="2000" dirty="0">
              <a:solidFill>
                <a:schemeClr val="bg1"/>
              </a:solidFill>
            </a:endParaRPr>
          </a:p>
        </p:txBody>
      </p:sp>
      <p:sp>
        <p:nvSpPr>
          <p:cNvPr id="11" name="TextBox 10">
            <a:extLst>
              <a:ext uri="{FF2B5EF4-FFF2-40B4-BE49-F238E27FC236}">
                <a16:creationId xmlns:a16="http://schemas.microsoft.com/office/drawing/2014/main" id="{2425F6D3-3DF5-F07D-140C-315CED98D3A1}"/>
              </a:ext>
            </a:extLst>
          </p:cNvPr>
          <p:cNvSpPr txBox="1"/>
          <p:nvPr/>
        </p:nvSpPr>
        <p:spPr>
          <a:xfrm>
            <a:off x="647194" y="4238090"/>
            <a:ext cx="11003280" cy="400110"/>
          </a:xfrm>
          <a:prstGeom prst="rect">
            <a:avLst/>
          </a:prstGeom>
          <a:noFill/>
        </p:spPr>
        <p:txBody>
          <a:bodyPr wrap="square">
            <a:spAutoFit/>
          </a:bodyPr>
          <a:lstStyle/>
          <a:p>
            <a:r>
              <a:rPr lang="de-DE" sz="2000" b="1">
                <a:solidFill>
                  <a:srgbClr val="0289AE"/>
                </a:solidFill>
              </a:rPr>
              <a:t>JETZT BERECHENBARE KPIs</a:t>
            </a:r>
            <a:endParaRPr lang="en-US" sz="2000" dirty="0">
              <a:solidFill>
                <a:srgbClr val="0289AE"/>
              </a:solidFill>
            </a:endParaRPr>
          </a:p>
        </p:txBody>
      </p:sp>
      <p:cxnSp>
        <p:nvCxnSpPr>
          <p:cNvPr id="12" name="Straight Connector 11">
            <a:extLst>
              <a:ext uri="{FF2B5EF4-FFF2-40B4-BE49-F238E27FC236}">
                <a16:creationId xmlns:a16="http://schemas.microsoft.com/office/drawing/2014/main" id="{972E57EF-AAEC-530C-113E-E666E64708E9}"/>
              </a:ext>
            </a:extLst>
          </p:cNvPr>
          <p:cNvCxnSpPr>
            <a:cxnSpLocks/>
          </p:cNvCxnSpPr>
          <p:nvPr/>
        </p:nvCxnSpPr>
        <p:spPr>
          <a:xfrm flipV="1">
            <a:off x="3983304" y="1696428"/>
            <a:ext cx="0" cy="2251639"/>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2599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10534F-6FE8-D29B-E5E9-F9654348411C}"/>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ECBE6F44-F9D3-0D17-5B73-BDAE1625073E}"/>
              </a:ext>
            </a:extLst>
          </p:cNvPr>
          <p:cNvSpPr/>
          <p:nvPr/>
        </p:nvSpPr>
        <p:spPr>
          <a:xfrm flipH="1" flipV="1">
            <a:off x="0" y="0"/>
            <a:ext cx="12185500" cy="1682496"/>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pic>
        <p:nvPicPr>
          <p:cNvPr id="11" name="Graphic 10">
            <a:extLst>
              <a:ext uri="{FF2B5EF4-FFF2-40B4-BE49-F238E27FC236}">
                <a16:creationId xmlns:a16="http://schemas.microsoft.com/office/drawing/2014/main" id="{5D35D465-DAE6-CC82-449C-7138E1E93683}"/>
              </a:ext>
            </a:extLst>
          </p:cNvPr>
          <p:cNvPicPr>
            <a:picLocks noChangeAspect="1"/>
          </p:cNvPicPr>
          <p:nvPr/>
        </p:nvPicPr>
        <p:blipFill>
          <a:blip>
            <a:extLst>
              <a:ext uri="{96DAC541-7B7A-43D3-8B79-37D633B846F1}">
                <asvg:svgBlip xmlns:asvg="http://schemas.microsoft.com/office/drawing/2016/SVG/main" r:embed="rId3"/>
              </a:ext>
            </a:extLst>
          </a:blip>
          <a:srcRect l="32264" t="48938" r="39869" b="39981"/>
          <a:stretch>
            <a:fillRect/>
          </a:stretch>
        </p:blipFill>
        <p:spPr>
          <a:xfrm>
            <a:off x="7355540" y="10568"/>
            <a:ext cx="4821213" cy="2714449"/>
          </a:xfrm>
          <a:prstGeom prst="rect">
            <a:avLst/>
          </a:prstGeom>
        </p:spPr>
      </p:pic>
      <p:sp>
        <p:nvSpPr>
          <p:cNvPr id="2" name="Text Placeholder 11">
            <a:extLst>
              <a:ext uri="{FF2B5EF4-FFF2-40B4-BE49-F238E27FC236}">
                <a16:creationId xmlns:a16="http://schemas.microsoft.com/office/drawing/2014/main" id="{A73A6375-27BB-B445-5966-C4AEF7336824}"/>
              </a:ext>
            </a:extLst>
          </p:cNvPr>
          <p:cNvSpPr txBox="1">
            <a:spLocks/>
          </p:cNvSpPr>
          <p:nvPr/>
        </p:nvSpPr>
        <p:spPr>
          <a:xfrm>
            <a:off x="624811" y="421380"/>
            <a:ext cx="6347083" cy="2100917"/>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chemeClr val="bg1"/>
                </a:solidFill>
                <a:cs typeface="Times New Roman" panose="02020603050405020304" pitchFamily="18" charset="0"/>
              </a:rPr>
              <a:t>Vertiefung: Die datengetriebene Tourismusdestination</a:t>
            </a:r>
          </a:p>
          <a:p>
            <a:pPr marL="0" indent="0">
              <a:lnSpc>
                <a:spcPts val="3520"/>
              </a:lnSpc>
              <a:spcBef>
                <a:spcPts val="0"/>
              </a:spcBef>
              <a:buNone/>
            </a:pPr>
            <a:endParaRPr lang="en-US" sz="3400" b="1" dirty="0">
              <a:solidFill>
                <a:schemeClr val="bg1"/>
              </a:solidFill>
              <a:cs typeface="Times New Roman" panose="02020603050405020304" pitchFamily="18" charset="0"/>
            </a:endParaRPr>
          </a:p>
        </p:txBody>
      </p:sp>
      <p:sp>
        <p:nvSpPr>
          <p:cNvPr id="4" name="Rectangle 30">
            <a:extLst>
              <a:ext uri="{FF2B5EF4-FFF2-40B4-BE49-F238E27FC236}">
                <a16:creationId xmlns:a16="http://schemas.microsoft.com/office/drawing/2014/main" id="{DC08760D-C811-A5F6-46A7-5078C9AA0988}"/>
              </a:ext>
            </a:extLst>
          </p:cNvPr>
          <p:cNvSpPr/>
          <p:nvPr/>
        </p:nvSpPr>
        <p:spPr>
          <a:xfrm flipH="1">
            <a:off x="586940" y="2285076"/>
            <a:ext cx="5350564" cy="3262432"/>
          </a:xfrm>
          <a:prstGeom prst="rect">
            <a:avLst/>
          </a:prstGeom>
        </p:spPr>
        <p:txBody>
          <a:bodyPr wrap="square">
            <a:spAutoFit/>
          </a:bodyPr>
          <a:lstStyle/>
          <a:p>
            <a:r>
              <a:rPr lang="en-US" sz="2200" dirty="0">
                <a:solidFill>
                  <a:srgbClr val="0289AE"/>
                </a:solidFill>
                <a:hlinkClick r:id="rId4">
                  <a:extLst>
                    <a:ext uri="{A12FA001-AC4F-418D-AE19-62706E023703}">
                      <ahyp:hlinkClr xmlns:ahyp="http://schemas.microsoft.com/office/drawing/2018/hyperlinkcolor" val="tx"/>
                    </a:ext>
                  </a:extLst>
                </a:hlinkClick>
              </a:rPr>
              <a:t>Part 2: Selecting the Right Da… - Leading Tourism's Transition - Apple Podcasts</a:t>
            </a:r>
            <a:endParaRPr lang="en-US" sz="2200" dirty="0">
              <a:solidFill>
                <a:srgbClr val="0289AE"/>
              </a:solidFill>
            </a:endParaRPr>
          </a:p>
          <a:p>
            <a:endParaRPr lang="en-US" dirty="0">
              <a:solidFill>
                <a:srgbClr val="262626"/>
              </a:solidFill>
            </a:endParaRPr>
          </a:p>
          <a:p>
            <a:r>
              <a:rPr lang="de-DE">
                <a:solidFill>
                  <a:srgbClr val="262626"/>
                </a:solidFill>
              </a:rPr>
              <a:t>Diese Folge beleuchtet, wie europäische Destinationen auswählen, auf welche Daten sie sich konzentrieren, wie sie Informationen handhabbar halten und welche organisatorischen Veränderungen nötig sind, um wirklich datengetrieben zu werden. Mit praktischen Beispielen zu Besucher-, Buchungs- und digitalen Verhaltensdaten – und Teamarbeit, bei der Daten nicht bei einer Spezialeinheit bleiben</a:t>
            </a:r>
            <a:endParaRPr lang="en-US" i="1" dirty="0">
              <a:solidFill>
                <a:srgbClr val="262626"/>
              </a:solidFill>
            </a:endParaRPr>
          </a:p>
        </p:txBody>
      </p:sp>
      <p:pic>
        <p:nvPicPr>
          <p:cNvPr id="15" name="Picture 14">
            <a:extLst>
              <a:ext uri="{FF2B5EF4-FFF2-40B4-BE49-F238E27FC236}">
                <a16:creationId xmlns:a16="http://schemas.microsoft.com/office/drawing/2014/main" id="{CC6730F5-BB43-F403-0AC4-186C43764836}"/>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761" t="12298" r="29196" b="16922"/>
          <a:stretch>
            <a:fillRect/>
          </a:stretch>
        </p:blipFill>
        <p:spPr>
          <a:xfrm>
            <a:off x="5834250" y="1023960"/>
            <a:ext cx="6347083" cy="4885527"/>
          </a:xfrm>
          <a:prstGeom prst="rect">
            <a:avLst/>
          </a:prstGeom>
        </p:spPr>
      </p:pic>
      <p:pic>
        <p:nvPicPr>
          <p:cNvPr id="6" name="Picture 5">
            <a:hlinkClick r:id="rId4"/>
            <a:extLst>
              <a:ext uri="{FF2B5EF4-FFF2-40B4-BE49-F238E27FC236}">
                <a16:creationId xmlns:a16="http://schemas.microsoft.com/office/drawing/2014/main" id="{05BD7A53-F833-73CE-EA85-DE2D0D439501}"/>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l="-161" t="1704" r="11422" b="1382"/>
          <a:stretch>
            <a:fillRect/>
          </a:stretch>
        </p:blipFill>
        <p:spPr>
          <a:xfrm>
            <a:off x="7346792" y="1471837"/>
            <a:ext cx="4821213" cy="3632643"/>
          </a:xfrm>
          <a:prstGeom prst="rect">
            <a:avLst/>
          </a:prstGeom>
        </p:spPr>
      </p:pic>
      <p:grpSp>
        <p:nvGrpSpPr>
          <p:cNvPr id="7" name="Group 6">
            <a:extLst>
              <a:ext uri="{FF2B5EF4-FFF2-40B4-BE49-F238E27FC236}">
                <a16:creationId xmlns:a16="http://schemas.microsoft.com/office/drawing/2014/main" id="{FB6ACBF6-93B5-DEEA-F151-A240D6F967D8}"/>
              </a:ext>
            </a:extLst>
          </p:cNvPr>
          <p:cNvGrpSpPr/>
          <p:nvPr/>
        </p:nvGrpSpPr>
        <p:grpSpPr>
          <a:xfrm rot="21145702">
            <a:off x="9649466" y="5087643"/>
            <a:ext cx="1456095" cy="1406604"/>
            <a:chOff x="7777737" y="4274827"/>
            <a:chExt cx="1456095" cy="1406604"/>
          </a:xfrm>
        </p:grpSpPr>
        <p:sp>
          <p:nvSpPr>
            <p:cNvPr id="8" name="Oval 7">
              <a:extLst>
                <a:ext uri="{FF2B5EF4-FFF2-40B4-BE49-F238E27FC236}">
                  <a16:creationId xmlns:a16="http://schemas.microsoft.com/office/drawing/2014/main" id="{9FEA8C7C-F9DF-0177-4057-6311E4DE6B79}"/>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2579FEA8-ABB9-AD92-F33C-3AE869FF607E}"/>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de-DE" sz="2400" b="1">
                  <a:solidFill>
                    <a:schemeClr val="bg1"/>
                  </a:solidFill>
                </a:rPr>
                <a:t>HIER </a:t>
              </a:r>
              <a:r>
                <a:rPr lang="de-DE" sz="2400" b="1">
                  <a:solidFill>
                    <a:schemeClr val="bg1"/>
                  </a:solidFill>
                  <a:hlinkClick r:id="rId4">
                    <a:extLst>
                      <a:ext uri="{A12FA001-AC4F-418D-AE19-62706E023703}">
                        <ahyp:hlinkClr xmlns:ahyp="http://schemas.microsoft.com/office/drawing/2018/hyperlinkcolor" val="tx"/>
                      </a:ext>
                    </a:extLst>
                  </a:hlinkClick>
                </a:rPr>
                <a:t>KLICKEN</a:t>
              </a:r>
              <a:endParaRPr lang="de-DE" sz="2400" b="1" dirty="0">
                <a:solidFill>
                  <a:schemeClr val="bg1"/>
                </a:solidFill>
              </a:endParaRPr>
            </a:p>
          </p:txBody>
        </p:sp>
      </p:grpSp>
    </p:spTree>
    <p:extLst>
      <p:ext uri="{BB962C8B-B14F-4D97-AF65-F5344CB8AC3E}">
        <p14:creationId xmlns:p14="http://schemas.microsoft.com/office/powerpoint/2010/main" val="11831316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D4A84-AB9A-8D7B-97D9-5CBCC163ADD7}"/>
            </a:ext>
          </a:extLst>
        </p:cNvPr>
        <p:cNvGrpSpPr/>
        <p:nvPr/>
      </p:nvGrpSpPr>
      <p:grpSpPr>
        <a:xfrm>
          <a:off x="0" y="0"/>
          <a:ext cx="0" cy="0"/>
          <a:chOff x="0" y="0"/>
          <a:chExt cx="0" cy="0"/>
        </a:xfrm>
      </p:grpSpPr>
      <p:sp>
        <p:nvSpPr>
          <p:cNvPr id="6" name="Text Placeholder 11">
            <a:extLst>
              <a:ext uri="{FF2B5EF4-FFF2-40B4-BE49-F238E27FC236}">
                <a16:creationId xmlns:a16="http://schemas.microsoft.com/office/drawing/2014/main" id="{DAB9D981-14E7-F5C4-F348-BBC79860BB94}"/>
              </a:ext>
            </a:extLst>
          </p:cNvPr>
          <p:cNvSpPr txBox="1">
            <a:spLocks/>
          </p:cNvSpPr>
          <p:nvPr/>
        </p:nvSpPr>
        <p:spPr>
          <a:xfrm>
            <a:off x="429115" y="307476"/>
            <a:ext cx="444768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Übung: KPIs in der Tabelle berechnen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7" name="Straight Connector 6">
            <a:extLst>
              <a:ext uri="{FF2B5EF4-FFF2-40B4-BE49-F238E27FC236}">
                <a16:creationId xmlns:a16="http://schemas.microsoft.com/office/drawing/2014/main" id="{CA16B821-C17C-06B4-AE7A-2B6F53E13111}"/>
              </a:ext>
            </a:extLst>
          </p:cNvPr>
          <p:cNvCxnSpPr>
            <a:cxnSpLocks/>
          </p:cNvCxnSpPr>
          <p:nvPr/>
        </p:nvCxnSpPr>
        <p:spPr>
          <a:xfrm>
            <a:off x="0" y="1626948"/>
            <a:ext cx="500400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8" name="Rectangle 30">
            <a:extLst>
              <a:ext uri="{FF2B5EF4-FFF2-40B4-BE49-F238E27FC236}">
                <a16:creationId xmlns:a16="http://schemas.microsoft.com/office/drawing/2014/main" id="{EFDB0B19-CB35-7458-B19D-94B48F3BA544}"/>
              </a:ext>
            </a:extLst>
          </p:cNvPr>
          <p:cNvSpPr/>
          <p:nvPr/>
        </p:nvSpPr>
        <p:spPr>
          <a:xfrm flipH="1">
            <a:off x="5328839" y="563009"/>
            <a:ext cx="6131641" cy="646331"/>
          </a:xfrm>
          <a:prstGeom prst="rect">
            <a:avLst/>
          </a:prstGeom>
        </p:spPr>
        <p:txBody>
          <a:bodyPr wrap="square">
            <a:spAutoFit/>
          </a:bodyPr>
          <a:lstStyle/>
          <a:p>
            <a:r>
              <a:rPr lang="de-DE" i="1">
                <a:solidFill>
                  <a:srgbClr val="262626"/>
                </a:solidFill>
              </a:rPr>
              <a:t>Diese Übung festigt Ihr Verständnis dafür, wie vertraute KPIs aus einfachen Tabellenoperationen entstehen.</a:t>
            </a:r>
          </a:p>
        </p:txBody>
      </p:sp>
      <p:sp>
        <p:nvSpPr>
          <p:cNvPr id="10" name="Rectangle 9">
            <a:extLst>
              <a:ext uri="{FF2B5EF4-FFF2-40B4-BE49-F238E27FC236}">
                <a16:creationId xmlns:a16="http://schemas.microsoft.com/office/drawing/2014/main" id="{3EFC05BD-15DA-6625-992B-0C015B5F74A1}"/>
              </a:ext>
            </a:extLst>
          </p:cNvPr>
          <p:cNvSpPr/>
          <p:nvPr/>
        </p:nvSpPr>
        <p:spPr>
          <a:xfrm flipH="1" flipV="1">
            <a:off x="0" y="1332315"/>
            <a:ext cx="12192000" cy="2205025"/>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sp>
        <p:nvSpPr>
          <p:cNvPr id="11" name="Rectangle 30">
            <a:extLst>
              <a:ext uri="{FF2B5EF4-FFF2-40B4-BE49-F238E27FC236}">
                <a16:creationId xmlns:a16="http://schemas.microsoft.com/office/drawing/2014/main" id="{C63884C4-A0E9-E615-40DF-3EB2F7C161F0}"/>
              </a:ext>
            </a:extLst>
          </p:cNvPr>
          <p:cNvSpPr/>
          <p:nvPr/>
        </p:nvSpPr>
        <p:spPr>
          <a:xfrm flipH="1">
            <a:off x="449391" y="1626949"/>
            <a:ext cx="3696858" cy="1378326"/>
          </a:xfrm>
          <a:prstGeom prst="rect">
            <a:avLst/>
          </a:prstGeom>
        </p:spPr>
        <p:txBody>
          <a:bodyPr wrap="square">
            <a:spAutoFit/>
          </a:bodyPr>
          <a:lstStyle/>
          <a:p>
            <a:pPr>
              <a:lnSpc>
                <a:spcPts val="2040"/>
              </a:lnSpc>
            </a:pPr>
            <a:r>
              <a:rPr lang="de-DE" sz="2000">
                <a:solidFill>
                  <a:schemeClr val="bg1"/>
                </a:solidFill>
              </a:rPr>
              <a:t>Sie wenden die Berechnungen nun auf einen kurzen Datensatz mit verfügbaren Zimmern, verkauften Zimmern und Zimmerumsatz für eine Woche an. </a:t>
            </a:r>
          </a:p>
          <a:p>
            <a:pPr>
              <a:lnSpc>
                <a:spcPts val="2040"/>
              </a:lnSpc>
            </a:pPr>
            <a:endParaRPr lang="en-US" sz="2000" dirty="0">
              <a:solidFill>
                <a:schemeClr val="bg1"/>
              </a:solidFill>
            </a:endParaRPr>
          </a:p>
        </p:txBody>
      </p:sp>
      <p:cxnSp>
        <p:nvCxnSpPr>
          <p:cNvPr id="13" name="Straight Connector 12">
            <a:extLst>
              <a:ext uri="{FF2B5EF4-FFF2-40B4-BE49-F238E27FC236}">
                <a16:creationId xmlns:a16="http://schemas.microsoft.com/office/drawing/2014/main" id="{4251AAE4-93F9-C9A4-FD5F-9948E7FFA3CD}"/>
              </a:ext>
            </a:extLst>
          </p:cNvPr>
          <p:cNvCxnSpPr>
            <a:cxnSpLocks/>
          </p:cNvCxnSpPr>
          <p:nvPr/>
        </p:nvCxnSpPr>
        <p:spPr>
          <a:xfrm flipV="1">
            <a:off x="4575124" y="1332315"/>
            <a:ext cx="0" cy="2255431"/>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17" name="Graphic 16">
            <a:extLst>
              <a:ext uri="{FF2B5EF4-FFF2-40B4-BE49-F238E27FC236}">
                <a16:creationId xmlns:a16="http://schemas.microsoft.com/office/drawing/2014/main" id="{4CDC7066-41A6-A7A6-A6CE-6ADA3AE91568}"/>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a:off x="6457336" y="1332315"/>
            <a:ext cx="5749653" cy="3657600"/>
          </a:xfrm>
          <a:prstGeom prst="rect">
            <a:avLst/>
          </a:prstGeom>
        </p:spPr>
      </p:pic>
      <p:graphicFrame>
        <p:nvGraphicFramePr>
          <p:cNvPr id="18" name="Table 17">
            <a:extLst>
              <a:ext uri="{FF2B5EF4-FFF2-40B4-BE49-F238E27FC236}">
                <a16:creationId xmlns:a16="http://schemas.microsoft.com/office/drawing/2014/main" id="{E845F8A9-9C38-7454-0675-BDD5A1B18200}"/>
              </a:ext>
            </a:extLst>
          </p:cNvPr>
          <p:cNvGraphicFramePr>
            <a:graphicFrameLocks noGrp="1"/>
          </p:cNvGraphicFramePr>
          <p:nvPr>
            <p:extLst>
              <p:ext uri="{D42A27DB-BD31-4B8C-83A1-F6EECF244321}">
                <p14:modId xmlns:p14="http://schemas.microsoft.com/office/powerpoint/2010/main" val="4041829702"/>
              </p:ext>
            </p:extLst>
          </p:nvPr>
        </p:nvGraphicFramePr>
        <p:xfrm>
          <a:off x="706137" y="3641911"/>
          <a:ext cx="10401780" cy="2941240"/>
        </p:xfrm>
        <a:graphic>
          <a:graphicData uri="http://schemas.openxmlformats.org/drawingml/2006/table">
            <a:tbl>
              <a:tblPr firstRow="1" bandRow="1">
                <a:tableStyleId>{5C22544A-7EE6-4342-B048-85BDC9FD1C3A}</a:tableStyleId>
              </a:tblPr>
              <a:tblGrid>
                <a:gridCol w="2600445">
                  <a:extLst>
                    <a:ext uri="{9D8B030D-6E8A-4147-A177-3AD203B41FA5}">
                      <a16:colId xmlns:a16="http://schemas.microsoft.com/office/drawing/2014/main" val="3242732468"/>
                    </a:ext>
                  </a:extLst>
                </a:gridCol>
                <a:gridCol w="2600445">
                  <a:extLst>
                    <a:ext uri="{9D8B030D-6E8A-4147-A177-3AD203B41FA5}">
                      <a16:colId xmlns:a16="http://schemas.microsoft.com/office/drawing/2014/main" val="1719394237"/>
                    </a:ext>
                  </a:extLst>
                </a:gridCol>
                <a:gridCol w="2600445">
                  <a:extLst>
                    <a:ext uri="{9D8B030D-6E8A-4147-A177-3AD203B41FA5}">
                      <a16:colId xmlns:a16="http://schemas.microsoft.com/office/drawing/2014/main" val="3146094472"/>
                    </a:ext>
                  </a:extLst>
                </a:gridCol>
                <a:gridCol w="2600445">
                  <a:extLst>
                    <a:ext uri="{9D8B030D-6E8A-4147-A177-3AD203B41FA5}">
                      <a16:colId xmlns:a16="http://schemas.microsoft.com/office/drawing/2014/main" val="2317698190"/>
                    </a:ext>
                  </a:extLst>
                </a:gridCol>
              </a:tblGrid>
              <a:tr h="370840">
                <a:tc>
                  <a:txBody>
                    <a:bodyPr/>
                    <a:lstStyle/>
                    <a:p>
                      <a:pPr algn="l"/>
                      <a:r>
                        <a:rPr lang="de-DE" sz="2000">
                          <a:solidFill>
                            <a:schemeClr val="bg1"/>
                          </a:solidFill>
                          <a:highlight>
                            <a:srgbClr val="0289AE"/>
                          </a:highlight>
                        </a:rPr>
                        <a:t>  Datum</a:t>
                      </a:r>
                      <a:r>
                        <a:rPr lang="en-US" sz="2000" dirty="0">
                          <a:solidFill>
                            <a:srgbClr val="0289AE"/>
                          </a:solidFill>
                          <a:highlight>
                            <a:srgbClr val="0289AE"/>
                          </a:highlight>
                        </a:rPr>
                        <a:t>..</a:t>
                      </a:r>
                    </a:p>
                  </a:txBody>
                  <a:tcPr marL="0" marR="0" marT="0"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l"/>
                      <a:r>
                        <a:rPr lang="de-DE" sz="2000">
                          <a:solidFill>
                            <a:schemeClr val="bg1"/>
                          </a:solidFill>
                          <a:highlight>
                            <a:srgbClr val="0289AE"/>
                          </a:highlight>
                        </a:rPr>
                        <a:t>  Zimmer</a:t>
                      </a:r>
                      <a:r>
                        <a:rPr lang="de-DE" sz="2000" baseline="0">
                          <a:solidFill>
                            <a:schemeClr val="bg1"/>
                          </a:solidFill>
                          <a:highlight>
                            <a:srgbClr val="0289AE"/>
                          </a:highlight>
                        </a:rPr>
                        <a:t> verfügbar</a:t>
                      </a:r>
                      <a:r>
                        <a:rPr lang="en-US" sz="2000" dirty="0">
                          <a:solidFill>
                            <a:srgbClr val="0289AE"/>
                          </a:solidFill>
                          <a:highlight>
                            <a:srgbClr val="0289AE"/>
                          </a:highlight>
                        </a:rPr>
                        <a:t>..</a:t>
                      </a:r>
                      <a:endParaRPr lang="en-US" sz="2000" dirty="0">
                        <a:solidFill>
                          <a:schemeClr val="bg1"/>
                        </a:solidFill>
                        <a:highlight>
                          <a:srgbClr val="0289AE"/>
                        </a:highlight>
                      </a:endParaRPr>
                    </a:p>
                  </a:txBody>
                  <a:tcPr marL="0" marR="0" marT="0"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l"/>
                      <a:r>
                        <a:rPr lang="de-DE" sz="2000">
                          <a:solidFill>
                            <a:schemeClr val="bg1"/>
                          </a:solidFill>
                          <a:highlight>
                            <a:srgbClr val="0289AE"/>
                          </a:highlight>
                        </a:rPr>
                        <a:t>  Zimmer</a:t>
                      </a:r>
                      <a:r>
                        <a:rPr lang="de-DE" sz="2000" baseline="0">
                          <a:solidFill>
                            <a:schemeClr val="bg1"/>
                          </a:solidFill>
                          <a:highlight>
                            <a:srgbClr val="0289AE"/>
                          </a:highlight>
                        </a:rPr>
                        <a:t> verkauft</a:t>
                      </a:r>
                      <a:r>
                        <a:rPr lang="en-US" sz="2000" dirty="0">
                          <a:solidFill>
                            <a:srgbClr val="0289AE"/>
                          </a:solidFill>
                          <a:highlight>
                            <a:srgbClr val="0289AE"/>
                          </a:highlight>
                        </a:rPr>
                        <a:t>..</a:t>
                      </a:r>
                      <a:endParaRPr lang="en-US" sz="2000" dirty="0">
                        <a:solidFill>
                          <a:schemeClr val="bg1"/>
                        </a:solidFill>
                        <a:highlight>
                          <a:srgbClr val="0289AE"/>
                        </a:highlight>
                      </a:endParaRPr>
                    </a:p>
                  </a:txBody>
                  <a:tcPr marL="0" marR="0" marT="0"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l"/>
                      <a:r>
                        <a:rPr lang="de-DE" sz="2000">
                          <a:solidFill>
                            <a:schemeClr val="bg1"/>
                          </a:solidFill>
                          <a:highlight>
                            <a:srgbClr val="0289AE"/>
                          </a:highlight>
                        </a:rPr>
                        <a:t>  Umsatz</a:t>
                      </a:r>
                      <a:r>
                        <a:rPr lang="en-US" sz="2000" dirty="0">
                          <a:solidFill>
                            <a:srgbClr val="0289AE"/>
                          </a:solidFill>
                          <a:highlight>
                            <a:srgbClr val="0289AE"/>
                          </a:highlight>
                        </a:rPr>
                        <a:t>..</a:t>
                      </a:r>
                      <a:endParaRPr lang="en-US" sz="2000" dirty="0">
                        <a:solidFill>
                          <a:schemeClr val="bg1"/>
                        </a:solidFill>
                        <a:highlight>
                          <a:srgbClr val="0289AE"/>
                        </a:highlight>
                      </a:endParaRPr>
                    </a:p>
                  </a:txBody>
                  <a:tcPr marL="0" marR="0" marT="0"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2547268"/>
                  </a:ext>
                </a:extLst>
              </a:tr>
              <a:tr h="367200">
                <a:tc>
                  <a:txBody>
                    <a:bodyPr/>
                    <a:lstStyle/>
                    <a:p>
                      <a:pPr algn="l"/>
                      <a:r>
                        <a:rPr lang="de-DE">
                          <a:solidFill>
                            <a:srgbClr val="262626"/>
                          </a:solidFill>
                        </a:rPr>
                        <a:t>01. Mai</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35</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de-DE" sz="1800" b="0" i="0" kern="1200">
                          <a:solidFill>
                            <a:srgbClr val="262626"/>
                          </a:solidFill>
                          <a:effectLst/>
                          <a:latin typeface="+mn-lt"/>
                          <a:ea typeface="+mn-ea"/>
                          <a:cs typeface="+mn-cs"/>
                        </a:rPr>
                        <a:t>3.500 €</a:t>
                      </a:r>
                      <a:endParaRPr lang="en-US" b="1"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2913113340"/>
                  </a:ext>
                </a:extLst>
              </a:tr>
              <a:tr h="367200">
                <a:tc>
                  <a:txBody>
                    <a:bodyPr/>
                    <a:lstStyle/>
                    <a:p>
                      <a:pPr algn="l"/>
                      <a:r>
                        <a:rPr lang="de-DE">
                          <a:solidFill>
                            <a:srgbClr val="262626"/>
                          </a:solidFill>
                        </a:rPr>
                        <a:t>02. Mai</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32</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de-DE" sz="1800" b="0" i="0" kern="1200">
                          <a:solidFill>
                            <a:srgbClr val="262626"/>
                          </a:solidFill>
                          <a:effectLst/>
                          <a:latin typeface="+mn-lt"/>
                          <a:ea typeface="+mn-ea"/>
                          <a:cs typeface="+mn-cs"/>
                        </a:rPr>
                        <a:t>3.200 €</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1389327246"/>
                  </a:ext>
                </a:extLst>
              </a:tr>
              <a:tr h="367200">
                <a:tc>
                  <a:txBody>
                    <a:bodyPr/>
                    <a:lstStyle/>
                    <a:p>
                      <a:pPr algn="l"/>
                      <a:r>
                        <a:rPr lang="de-DE">
                          <a:solidFill>
                            <a:srgbClr val="262626"/>
                          </a:solidFill>
                        </a:rPr>
                        <a:t>03. Mai</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38</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de-DE" sz="1800" b="0" i="0" kern="1200">
                          <a:solidFill>
                            <a:srgbClr val="262626"/>
                          </a:solidFill>
                          <a:effectLst/>
                          <a:latin typeface="+mn-lt"/>
                          <a:ea typeface="+mn-ea"/>
                          <a:cs typeface="+mn-cs"/>
                        </a:rPr>
                        <a:t>3.800 €</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1782008432"/>
                  </a:ext>
                </a:extLst>
              </a:tr>
              <a:tr h="367200">
                <a:tc>
                  <a:txBody>
                    <a:bodyPr/>
                    <a:lstStyle/>
                    <a:p>
                      <a:pPr algn="l"/>
                      <a:r>
                        <a:rPr lang="de-DE">
                          <a:solidFill>
                            <a:srgbClr val="262626"/>
                          </a:solidFill>
                        </a:rPr>
                        <a:t>04. Mai</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42</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de-DE" sz="1800" b="0" i="0" kern="1200">
                          <a:solidFill>
                            <a:srgbClr val="262626"/>
                          </a:solidFill>
                          <a:effectLst/>
                          <a:latin typeface="+mn-lt"/>
                          <a:ea typeface="+mn-ea"/>
                          <a:cs typeface="+mn-cs"/>
                        </a:rPr>
                        <a:t>4.200 €</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3503880472"/>
                  </a:ext>
                </a:extLst>
              </a:tr>
              <a:tr h="367200">
                <a:tc>
                  <a:txBody>
                    <a:bodyPr/>
                    <a:lstStyle/>
                    <a:p>
                      <a:pPr algn="l"/>
                      <a:r>
                        <a:rPr lang="de-DE">
                          <a:solidFill>
                            <a:srgbClr val="262626"/>
                          </a:solidFill>
                        </a:rPr>
                        <a:t>05. Mai</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48</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de-DE" sz="1800" b="0" i="0" kern="1200">
                          <a:solidFill>
                            <a:srgbClr val="262626"/>
                          </a:solidFill>
                          <a:effectLst/>
                          <a:latin typeface="+mn-lt"/>
                          <a:ea typeface="+mn-ea"/>
                          <a:cs typeface="+mn-cs"/>
                        </a:rPr>
                        <a:t>4.800 €</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2224385643"/>
                  </a:ext>
                </a:extLst>
              </a:tr>
              <a:tr h="367200">
                <a:tc>
                  <a:txBody>
                    <a:bodyPr/>
                    <a:lstStyle/>
                    <a:p>
                      <a:pPr algn="l"/>
                      <a:r>
                        <a:rPr lang="de-DE">
                          <a:solidFill>
                            <a:srgbClr val="262626"/>
                          </a:solidFill>
                        </a:rPr>
                        <a:t>06. Mai</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52</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de-DE" sz="1800" b="0" i="0" kern="1200">
                          <a:solidFill>
                            <a:srgbClr val="262626"/>
                          </a:solidFill>
                          <a:effectLst/>
                          <a:latin typeface="+mn-lt"/>
                          <a:ea typeface="+mn-ea"/>
                          <a:cs typeface="+mn-cs"/>
                        </a:rPr>
                        <a:t>5.200 €</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463813717"/>
                  </a:ext>
                </a:extLst>
              </a:tr>
              <a:tr h="367200">
                <a:tc>
                  <a:txBody>
                    <a:bodyPr/>
                    <a:lstStyle/>
                    <a:p>
                      <a:pPr algn="l"/>
                      <a:r>
                        <a:rPr lang="de-DE">
                          <a:solidFill>
                            <a:srgbClr val="262626"/>
                          </a:solidFill>
                        </a:rPr>
                        <a:t>07. Mai</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40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de-DE" sz="1800" b="0" i="0" kern="1200">
                          <a:solidFill>
                            <a:srgbClr val="262626"/>
                          </a:solidFill>
                          <a:effectLst/>
                          <a:latin typeface="+mn-lt"/>
                          <a:ea typeface="+mn-ea"/>
                          <a:cs typeface="+mn-cs"/>
                        </a:rPr>
                        <a:t>4.000 €</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3711700270"/>
                  </a:ext>
                </a:extLst>
              </a:tr>
            </a:tbl>
          </a:graphicData>
        </a:graphic>
      </p:graphicFrame>
      <p:sp>
        <p:nvSpPr>
          <p:cNvPr id="21" name="Rectangle 30">
            <a:extLst>
              <a:ext uri="{FF2B5EF4-FFF2-40B4-BE49-F238E27FC236}">
                <a16:creationId xmlns:a16="http://schemas.microsoft.com/office/drawing/2014/main" id="{D2999D01-C585-FC28-D6D5-8944FB0CB3C1}"/>
              </a:ext>
            </a:extLst>
          </p:cNvPr>
          <p:cNvSpPr/>
          <p:nvPr/>
        </p:nvSpPr>
        <p:spPr>
          <a:xfrm flipH="1">
            <a:off x="4328163" y="1332315"/>
            <a:ext cx="7863837" cy="2785378"/>
          </a:xfrm>
          <a:prstGeom prst="rect">
            <a:avLst/>
          </a:prstGeom>
        </p:spPr>
        <p:txBody>
          <a:bodyPr wrap="square">
            <a:spAutoFit/>
          </a:bodyPr>
          <a:lstStyle/>
          <a:p>
            <a:pPr>
              <a:spcBef>
                <a:spcPts val="600"/>
              </a:spcBef>
              <a:tabLst>
                <a:tab pos="1016000" algn="l"/>
              </a:tabLst>
            </a:pPr>
            <a:endParaRPr lang="en-US" sz="800" b="1" dirty="0">
              <a:solidFill>
                <a:srgbClr val="0289AE"/>
              </a:solidFill>
              <a:highlight>
                <a:srgbClr val="0289AE"/>
              </a:highlight>
            </a:endParaRPr>
          </a:p>
          <a:p>
            <a:pPr>
              <a:lnSpc>
                <a:spcPts val="1960"/>
              </a:lnSpc>
              <a:spcBef>
                <a:spcPts val="600"/>
              </a:spcBef>
              <a:tabLst>
                <a:tab pos="1016000" algn="l"/>
              </a:tabLst>
            </a:pPr>
            <a:r>
              <a:rPr lang="de-DE" b="1">
                <a:solidFill>
                  <a:schemeClr val="bg1"/>
                </a:solidFill>
                <a:highlight>
                  <a:srgbClr val="0289AE"/>
                </a:highlight>
              </a:rPr>
              <a:t> Schritt 1: </a:t>
            </a:r>
            <a:r>
              <a:rPr lang="de-DE">
                <a:solidFill>
                  <a:schemeClr val="bg1"/>
                </a:solidFill>
              </a:rPr>
              <a:t>	Prüfen Sie mit einer Summenformel, ob die verfügbaren Zimmer 	 	im Zeitraum konstant sind. </a:t>
            </a:r>
          </a:p>
          <a:p>
            <a:pPr>
              <a:lnSpc>
                <a:spcPts val="1960"/>
              </a:lnSpc>
              <a:spcBef>
                <a:spcPts val="600"/>
              </a:spcBef>
              <a:tabLst>
                <a:tab pos="1016000" algn="l"/>
              </a:tabLst>
            </a:pPr>
            <a:r>
              <a:rPr lang="de-DE" b="1">
                <a:solidFill>
                  <a:schemeClr val="bg1"/>
                </a:solidFill>
                <a:highlight>
                  <a:srgbClr val="0289AE"/>
                </a:highlight>
              </a:rPr>
              <a:t> Schritt 2: </a:t>
            </a:r>
            <a:r>
              <a:rPr lang="de-DE">
                <a:solidFill>
                  <a:schemeClr val="bg1"/>
                </a:solidFill>
              </a:rPr>
              <a:t>	Berechnen Sie tägliche Auslastung %, ADR und RevPAR in drei neuen Spalten. </a:t>
            </a:r>
          </a:p>
          <a:p>
            <a:pPr>
              <a:lnSpc>
                <a:spcPts val="1960"/>
              </a:lnSpc>
              <a:spcBef>
                <a:spcPts val="600"/>
              </a:spcBef>
              <a:tabLst>
                <a:tab pos="1016000" algn="l"/>
              </a:tabLst>
            </a:pPr>
            <a:r>
              <a:rPr lang="de-DE" b="1">
                <a:solidFill>
                  <a:schemeClr val="bg1"/>
                </a:solidFill>
                <a:highlight>
                  <a:srgbClr val="0289AE"/>
                </a:highlight>
              </a:rPr>
              <a:t> Schritt 3: </a:t>
            </a:r>
            <a:r>
              <a:rPr lang="de-DE">
                <a:solidFill>
                  <a:schemeClr val="bg1"/>
                </a:solidFill>
              </a:rPr>
              <a:t>	Ermitteln Sie den 7-Tage-Durchschnitt jeder Kennzahl. </a:t>
            </a:r>
          </a:p>
          <a:p>
            <a:pPr>
              <a:lnSpc>
                <a:spcPts val="1960"/>
              </a:lnSpc>
              <a:spcBef>
                <a:spcPts val="600"/>
              </a:spcBef>
              <a:tabLst>
                <a:tab pos="1016000" algn="l"/>
              </a:tabLst>
            </a:pPr>
            <a:r>
              <a:rPr lang="de-DE" b="1">
                <a:solidFill>
                  <a:schemeClr val="bg1"/>
                </a:solidFill>
                <a:highlight>
                  <a:srgbClr val="0289AE"/>
                </a:highlight>
              </a:rPr>
              <a:t> Schritt 4: </a:t>
            </a:r>
            <a:r>
              <a:rPr lang="de-DE">
                <a:solidFill>
                  <a:schemeClr val="bg1"/>
                </a:solidFill>
              </a:rPr>
              <a:t>	Vergleichen Sie zum Schluss die Tage mit dem höchsten und niedrigsten RevPAR und 	diskutieren Sie mögliche Gründe für den Unterschied. </a:t>
            </a:r>
          </a:p>
          <a:p>
            <a:pPr algn="ctr">
              <a:spcBef>
                <a:spcPts val="600"/>
              </a:spcBef>
              <a:tabLst>
                <a:tab pos="1016000" algn="l"/>
              </a:tabLst>
            </a:pPr>
            <a:br>
              <a:rPr lang="en-US" sz="2200" b="1" dirty="0">
                <a:solidFill>
                  <a:schemeClr val="bg1"/>
                </a:solidFill>
              </a:rPr>
            </a:br>
            <a:endParaRPr lang="en-US" sz="2000" dirty="0">
              <a:solidFill>
                <a:schemeClr val="bg1"/>
              </a:solidFill>
            </a:endParaRPr>
          </a:p>
        </p:txBody>
      </p:sp>
    </p:spTree>
    <p:extLst>
      <p:ext uri="{BB962C8B-B14F-4D97-AF65-F5344CB8AC3E}">
        <p14:creationId xmlns:p14="http://schemas.microsoft.com/office/powerpoint/2010/main" val="5946342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E5CF1B-C194-2A4E-DFA8-1FDFBF273F1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E1BA814-FAB6-1BD4-2B3C-1D189DC012E9}"/>
              </a:ext>
            </a:extLst>
          </p:cNvPr>
          <p:cNvPicPr>
            <a:picLocks noChangeAspect="1"/>
          </p:cNvPicPr>
          <p:nvPr/>
        </p:nvPicPr>
        <p:blipFill>
          <a:blip r:embed="rId3" cstate="email">
            <a:extLst>
              <a:ext uri="{28A0092B-C50C-407E-A947-70E740481C1C}">
                <a14:useLocalDpi xmlns:a14="http://schemas.microsoft.com/office/drawing/2010/main"/>
              </a:ext>
            </a:extLst>
          </a:blip>
          <a:srcRect r="8044"/>
          <a:stretch>
            <a:fillRect/>
          </a:stretch>
        </p:blipFill>
        <p:spPr>
          <a:xfrm flipH="1">
            <a:off x="6882729" y="3195975"/>
            <a:ext cx="6483202" cy="3322267"/>
          </a:xfrm>
          <a:prstGeom prst="rect">
            <a:avLst/>
          </a:prstGeom>
        </p:spPr>
      </p:pic>
      <p:pic>
        <p:nvPicPr>
          <p:cNvPr id="4" name="Graphic 3">
            <a:extLst>
              <a:ext uri="{FF2B5EF4-FFF2-40B4-BE49-F238E27FC236}">
                <a16:creationId xmlns:a16="http://schemas.microsoft.com/office/drawing/2014/main" id="{ED75C314-DF59-2FAD-A4B7-410B01468EE4}"/>
              </a:ext>
            </a:extLst>
          </p:cNvPr>
          <p:cNvPicPr>
            <a:picLocks noChangeAspect="1"/>
          </p:cNvPicPr>
          <p:nvPr/>
        </p:nvPicPr>
        <p:blipFill>
          <a:blip>
            <a:extLst>
              <a:ext uri="{96DAC541-7B7A-43D3-8B79-37D633B846F1}">
                <asvg:svgBlip xmlns:asvg="http://schemas.microsoft.com/office/drawing/2016/SVG/main" r:embed="rId4"/>
              </a:ext>
            </a:extLst>
          </a:blip>
          <a:srcRect l="32264" t="48938" r="39869" b="38542"/>
          <a:stretch>
            <a:fillRect/>
          </a:stretch>
        </p:blipFill>
        <p:spPr>
          <a:xfrm>
            <a:off x="6442347" y="0"/>
            <a:ext cx="5749653" cy="3657600"/>
          </a:xfrm>
          <a:prstGeom prst="rect">
            <a:avLst/>
          </a:prstGeom>
        </p:spPr>
      </p:pic>
      <p:sp>
        <p:nvSpPr>
          <p:cNvPr id="5" name="Rounded Rectangle 4">
            <a:extLst>
              <a:ext uri="{FF2B5EF4-FFF2-40B4-BE49-F238E27FC236}">
                <a16:creationId xmlns:a16="http://schemas.microsoft.com/office/drawing/2014/main" id="{3B6EFEBC-5D7C-FEEE-E8F9-6868FCEAC15E}"/>
              </a:ext>
            </a:extLst>
          </p:cNvPr>
          <p:cNvSpPr/>
          <p:nvPr/>
        </p:nvSpPr>
        <p:spPr>
          <a:xfrm>
            <a:off x="5064199" y="501506"/>
            <a:ext cx="6337781" cy="1335157"/>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1">
            <a:extLst>
              <a:ext uri="{FF2B5EF4-FFF2-40B4-BE49-F238E27FC236}">
                <a16:creationId xmlns:a16="http://schemas.microsoft.com/office/drawing/2014/main" id="{B1D952EA-954C-E1C9-E2C1-B2A6B891EEF1}"/>
              </a:ext>
            </a:extLst>
          </p:cNvPr>
          <p:cNvSpPr txBox="1">
            <a:spLocks/>
          </p:cNvSpPr>
          <p:nvPr/>
        </p:nvSpPr>
        <p:spPr>
          <a:xfrm>
            <a:off x="429115" y="354068"/>
            <a:ext cx="350890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Datenqualität praktisch prüfen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7" name="Straight Connector 6">
            <a:extLst>
              <a:ext uri="{FF2B5EF4-FFF2-40B4-BE49-F238E27FC236}">
                <a16:creationId xmlns:a16="http://schemas.microsoft.com/office/drawing/2014/main" id="{395D3A67-8538-EC75-BB47-5F4C4C493C25}"/>
              </a:ext>
            </a:extLst>
          </p:cNvPr>
          <p:cNvCxnSpPr>
            <a:cxnSpLocks/>
          </p:cNvCxnSpPr>
          <p:nvPr/>
        </p:nvCxnSpPr>
        <p:spPr>
          <a:xfrm>
            <a:off x="0" y="1463780"/>
            <a:ext cx="500400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9" name="Rectangle 30">
            <a:extLst>
              <a:ext uri="{FF2B5EF4-FFF2-40B4-BE49-F238E27FC236}">
                <a16:creationId xmlns:a16="http://schemas.microsoft.com/office/drawing/2014/main" id="{88558527-037F-D98E-CAF5-6C11748D0602}"/>
              </a:ext>
            </a:extLst>
          </p:cNvPr>
          <p:cNvSpPr/>
          <p:nvPr/>
        </p:nvSpPr>
        <p:spPr>
          <a:xfrm flipH="1">
            <a:off x="5358263" y="667392"/>
            <a:ext cx="5749653" cy="923330"/>
          </a:xfrm>
          <a:prstGeom prst="rect">
            <a:avLst/>
          </a:prstGeom>
        </p:spPr>
        <p:txBody>
          <a:bodyPr wrap="square">
            <a:spAutoFit/>
          </a:bodyPr>
          <a:lstStyle/>
          <a:p>
            <a:pPr algn="ctr"/>
            <a:r>
              <a:rPr lang="de-DE" i="1">
                <a:solidFill>
                  <a:srgbClr val="262626"/>
                </a:solidFill>
              </a:rPr>
              <a:t>Solche Checks im Arbeitsablauf zu verankern senkt das Risiko von </a:t>
            </a:r>
            <a:r>
              <a:rPr lang="de-DE" b="1" i="1">
                <a:solidFill>
                  <a:srgbClr val="262626"/>
                </a:solidFill>
              </a:rPr>
              <a:t>„Garbage in, garbage out“</a:t>
            </a:r>
            <a:r>
              <a:rPr lang="de-DE" i="1">
                <a:solidFill>
                  <a:srgbClr val="262626"/>
                </a:solidFill>
              </a:rPr>
              <a:t> und stützt </a:t>
            </a:r>
            <a:r>
              <a:rPr lang="de-DE" b="1" i="1">
                <a:solidFill>
                  <a:srgbClr val="262626"/>
                </a:solidFill>
              </a:rPr>
              <a:t>verlässliche KPIs</a:t>
            </a:r>
            <a:r>
              <a:rPr lang="de-DE" i="1">
                <a:solidFill>
                  <a:srgbClr val="262626"/>
                </a:solidFill>
              </a:rPr>
              <a:t> (HospitalityNet, 2023; Attune IT, 2024).</a:t>
            </a:r>
            <a:endParaRPr lang="en-US" dirty="0">
              <a:solidFill>
                <a:srgbClr val="262626"/>
              </a:solidFill>
            </a:endParaRPr>
          </a:p>
        </p:txBody>
      </p:sp>
      <p:sp>
        <p:nvSpPr>
          <p:cNvPr id="10" name="Rectangle 30">
            <a:extLst>
              <a:ext uri="{FF2B5EF4-FFF2-40B4-BE49-F238E27FC236}">
                <a16:creationId xmlns:a16="http://schemas.microsoft.com/office/drawing/2014/main" id="{5A4797EA-4F7D-A352-5713-586245B58E23}"/>
              </a:ext>
            </a:extLst>
          </p:cNvPr>
          <p:cNvSpPr/>
          <p:nvPr/>
        </p:nvSpPr>
        <p:spPr>
          <a:xfrm flipH="1">
            <a:off x="586938" y="1930660"/>
            <a:ext cx="7033061" cy="3754874"/>
          </a:xfrm>
          <a:prstGeom prst="rect">
            <a:avLst/>
          </a:prstGeom>
        </p:spPr>
        <p:txBody>
          <a:bodyPr wrap="square" numCol="1" spcCol="360000">
            <a:spAutoFit/>
          </a:bodyPr>
          <a:lstStyle/>
          <a:p>
            <a:pPr>
              <a:buClr>
                <a:srgbClr val="62A844"/>
              </a:buClr>
            </a:pPr>
            <a:r>
              <a:rPr lang="de-DE" sz="2000">
                <a:solidFill>
                  <a:srgbClr val="262626"/>
                </a:solidFill>
              </a:rPr>
              <a:t>Führen Sie vor jeder Analyse kurze Datenqualitäts-Checks durch.</a:t>
            </a:r>
          </a:p>
          <a:p>
            <a:pPr>
              <a:buClr>
                <a:srgbClr val="62A844"/>
              </a:buClr>
            </a:pPr>
            <a:br>
              <a:rPr lang="en-US" b="1" dirty="0">
                <a:solidFill>
                  <a:srgbClr val="262626"/>
                </a:solidFill>
              </a:rPr>
            </a:br>
            <a:r>
              <a:rPr lang="de-DE" sz="2000" b="1">
                <a:solidFill>
                  <a:srgbClr val="0289AE"/>
                </a:solidFill>
              </a:rPr>
              <a:t>IHRE CHECKLISTE:</a:t>
            </a:r>
          </a:p>
          <a:p>
            <a:pPr>
              <a:buClr>
                <a:srgbClr val="62A844"/>
              </a:buClr>
            </a:pPr>
            <a:endParaRPr lang="en-US" sz="800" dirty="0">
              <a:solidFill>
                <a:srgbClr val="0289AE"/>
              </a:solidFill>
            </a:endParaRPr>
          </a:p>
          <a:p>
            <a:pPr marL="285750" indent="-285750">
              <a:buClr>
                <a:srgbClr val="62A844"/>
              </a:buClr>
              <a:buFont typeface="Arial" panose="020B0604020202020204" pitchFamily="34" charset="0"/>
              <a:buChar char="•"/>
            </a:pPr>
            <a:r>
              <a:rPr lang="de-DE" b="1">
                <a:solidFill>
                  <a:srgbClr val="262626"/>
                </a:solidFill>
              </a:rPr>
              <a:t>Nach Datum sortieren</a:t>
            </a:r>
            <a:r>
              <a:rPr lang="de-DE">
                <a:solidFill>
                  <a:srgbClr val="262626"/>
                </a:solidFill>
              </a:rPr>
              <a:t> – Prüfen, dass kein Tag fehlt</a:t>
            </a:r>
          </a:p>
          <a:p>
            <a:pPr marL="285750" indent="-285750">
              <a:buClr>
                <a:srgbClr val="62A844"/>
              </a:buClr>
              <a:buFont typeface="Arial" panose="020B0604020202020204" pitchFamily="34" charset="0"/>
              <a:buChar char="•"/>
            </a:pPr>
            <a:r>
              <a:rPr lang="de-DE" b="1">
                <a:solidFill>
                  <a:srgbClr val="262626"/>
                </a:solidFill>
              </a:rPr>
              <a:t>Leere Zellen prüfen</a:t>
            </a:r>
            <a:r>
              <a:rPr lang="de-DE">
                <a:solidFill>
                  <a:srgbClr val="262626"/>
                </a:solidFill>
              </a:rPr>
              <a:t> – Auf leere Werte in kritischen Spalten achten (verkaufte Zimmer, Gesamtumsatz)</a:t>
            </a:r>
          </a:p>
          <a:p>
            <a:pPr marL="285750" indent="-285750">
              <a:buClr>
                <a:srgbClr val="62A844"/>
              </a:buClr>
              <a:buFont typeface="Arial" panose="020B0604020202020204" pitchFamily="34" charset="0"/>
              <a:buChar char="•"/>
            </a:pPr>
            <a:r>
              <a:rPr lang="de-DE" b="1">
                <a:solidFill>
                  <a:srgbClr val="262626"/>
                </a:solidFill>
              </a:rPr>
              <a:t>Auf unmögliche Werte scannen</a:t>
            </a:r>
            <a:r>
              <a:rPr lang="de-DE">
                <a:solidFill>
                  <a:srgbClr val="262626"/>
                </a:solidFill>
              </a:rPr>
              <a:t> – Auslastung über 100 %, negative Gedecke</a:t>
            </a:r>
          </a:p>
          <a:p>
            <a:pPr marL="285750" indent="-285750">
              <a:buClr>
                <a:srgbClr val="62A844"/>
              </a:buClr>
              <a:buFont typeface="Arial" panose="020B0604020202020204" pitchFamily="34" charset="0"/>
              <a:buChar char="•"/>
            </a:pPr>
            <a:r>
              <a:rPr lang="de-DE" b="1">
                <a:solidFill>
                  <a:srgbClr val="262626"/>
                </a:solidFill>
              </a:rPr>
              <a:t>Duplikate suchen</a:t>
            </a:r>
            <a:r>
              <a:rPr lang="de-DE">
                <a:solidFill>
                  <a:srgbClr val="262626"/>
                </a:solidFill>
              </a:rPr>
              <a:t> – Gleiches Datum mit gleichen Zahlen doppelt</a:t>
            </a:r>
          </a:p>
          <a:p>
            <a:pPr>
              <a:buClr>
                <a:srgbClr val="62A844"/>
              </a:buClr>
            </a:pPr>
            <a:br>
              <a:rPr lang="en-US" b="1" dirty="0">
                <a:solidFill>
                  <a:srgbClr val="262626"/>
                </a:solidFill>
              </a:rPr>
            </a:br>
            <a:r>
              <a:rPr lang="de-DE" sz="2000" b="1">
                <a:solidFill>
                  <a:srgbClr val="0289AE"/>
                </a:solidFill>
              </a:rPr>
              <a:t>WENN SIE FEHLER FINDEN:</a:t>
            </a:r>
          </a:p>
          <a:p>
            <a:pPr>
              <a:buClr>
                <a:srgbClr val="62A844"/>
              </a:buClr>
            </a:pPr>
            <a:endParaRPr lang="en-US" sz="800" dirty="0">
              <a:solidFill>
                <a:srgbClr val="0289AE"/>
              </a:solidFill>
            </a:endParaRPr>
          </a:p>
          <a:p>
            <a:pPr marL="285750" indent="-285750">
              <a:buClr>
                <a:srgbClr val="62A844"/>
              </a:buClr>
              <a:buFont typeface="Arial" panose="020B0604020202020204" pitchFamily="34" charset="0"/>
              <a:buChar char="•"/>
            </a:pPr>
            <a:r>
              <a:rPr lang="de-DE" b="1">
                <a:solidFill>
                  <a:srgbClr val="262626"/>
                </a:solidFill>
              </a:rPr>
              <a:t>Korrigieren</a:t>
            </a:r>
            <a:r>
              <a:rPr lang="de-DE">
                <a:solidFill>
                  <a:srgbClr val="262626"/>
                </a:solidFill>
              </a:rPr>
              <a:t> – Mit dem PMS- oder Kassenbericht abgleichen</a:t>
            </a:r>
          </a:p>
          <a:p>
            <a:pPr marL="285750" indent="-285750">
              <a:buClr>
                <a:srgbClr val="62A844"/>
              </a:buClr>
              <a:buFont typeface="Arial" panose="020B0604020202020204" pitchFamily="34" charset="0"/>
              <a:buChar char="•"/>
            </a:pPr>
            <a:r>
              <a:rPr lang="de-DE" b="1">
                <a:solidFill>
                  <a:srgbClr val="262626"/>
                </a:solidFill>
              </a:rPr>
              <a:t>Zeile ausschließen</a:t>
            </a:r>
            <a:r>
              <a:rPr lang="de-DE">
                <a:solidFill>
                  <a:srgbClr val="262626"/>
                </a:solidFill>
              </a:rPr>
              <a:t> – Fehlerhafte Daten aus der Berechnung nehmen</a:t>
            </a:r>
          </a:p>
        </p:txBody>
      </p:sp>
    </p:spTree>
    <p:extLst>
      <p:ext uri="{BB962C8B-B14F-4D97-AF65-F5344CB8AC3E}">
        <p14:creationId xmlns:p14="http://schemas.microsoft.com/office/powerpoint/2010/main" val="32925884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AF27A-6F6E-1ABB-7AA8-05E0B4F8D275}"/>
            </a:ext>
          </a:extLst>
        </p:cNvPr>
        <p:cNvGrpSpPr/>
        <p:nvPr/>
      </p:nvGrpSpPr>
      <p:grpSpPr>
        <a:xfrm>
          <a:off x="0" y="0"/>
          <a:ext cx="0" cy="0"/>
          <a:chOff x="0" y="0"/>
          <a:chExt cx="0" cy="0"/>
        </a:xfrm>
      </p:grpSpPr>
      <p:pic>
        <p:nvPicPr>
          <p:cNvPr id="18" name="Picture 17">
            <a:extLst>
              <a:ext uri="{FF2B5EF4-FFF2-40B4-BE49-F238E27FC236}">
                <a16:creationId xmlns:a16="http://schemas.microsoft.com/office/drawing/2014/main" id="{08C213A2-A907-DD3B-6888-43992392352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16178" y="2121680"/>
            <a:ext cx="6117848" cy="3454785"/>
          </a:xfrm>
          <a:prstGeom prst="rect">
            <a:avLst/>
          </a:prstGeom>
        </p:spPr>
      </p:pic>
      <p:sp>
        <p:nvSpPr>
          <p:cNvPr id="3" name="Rounded Rectangle 2">
            <a:extLst>
              <a:ext uri="{FF2B5EF4-FFF2-40B4-BE49-F238E27FC236}">
                <a16:creationId xmlns:a16="http://schemas.microsoft.com/office/drawing/2014/main" id="{778DE927-C3A6-3F24-9858-92FE00EE9F95}"/>
              </a:ext>
            </a:extLst>
          </p:cNvPr>
          <p:cNvSpPr/>
          <p:nvPr/>
        </p:nvSpPr>
        <p:spPr>
          <a:xfrm>
            <a:off x="5721784" y="501506"/>
            <a:ext cx="5680196" cy="1335157"/>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11">
            <a:extLst>
              <a:ext uri="{FF2B5EF4-FFF2-40B4-BE49-F238E27FC236}">
                <a16:creationId xmlns:a16="http://schemas.microsoft.com/office/drawing/2014/main" id="{4D3AD2C8-D7B0-CE4D-A987-8611D1E4900F}"/>
              </a:ext>
            </a:extLst>
          </p:cNvPr>
          <p:cNvSpPr txBox="1">
            <a:spLocks/>
          </p:cNvSpPr>
          <p:nvPr/>
        </p:nvSpPr>
        <p:spPr>
          <a:xfrm>
            <a:off x="429115" y="354068"/>
            <a:ext cx="391730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KPIs mit einfachen Diagrammen zeigen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10" name="Straight Connector 9">
            <a:extLst>
              <a:ext uri="{FF2B5EF4-FFF2-40B4-BE49-F238E27FC236}">
                <a16:creationId xmlns:a16="http://schemas.microsoft.com/office/drawing/2014/main" id="{7F21F409-C9E9-C95A-E316-EEF148C89F79}"/>
              </a:ext>
            </a:extLst>
          </p:cNvPr>
          <p:cNvCxnSpPr>
            <a:cxnSpLocks/>
          </p:cNvCxnSpPr>
          <p:nvPr/>
        </p:nvCxnSpPr>
        <p:spPr>
          <a:xfrm>
            <a:off x="0" y="1463780"/>
            <a:ext cx="572178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1" name="Rectangle 30">
            <a:extLst>
              <a:ext uri="{FF2B5EF4-FFF2-40B4-BE49-F238E27FC236}">
                <a16:creationId xmlns:a16="http://schemas.microsoft.com/office/drawing/2014/main" id="{6726398D-7349-9415-A302-A0B9A6502D09}"/>
              </a:ext>
            </a:extLst>
          </p:cNvPr>
          <p:cNvSpPr/>
          <p:nvPr/>
        </p:nvSpPr>
        <p:spPr>
          <a:xfrm flipH="1">
            <a:off x="5882729" y="731471"/>
            <a:ext cx="5305255" cy="923330"/>
          </a:xfrm>
          <a:prstGeom prst="rect">
            <a:avLst/>
          </a:prstGeom>
        </p:spPr>
        <p:txBody>
          <a:bodyPr wrap="square">
            <a:spAutoFit/>
          </a:bodyPr>
          <a:lstStyle/>
          <a:p>
            <a:pPr algn="ctr"/>
            <a:r>
              <a:rPr lang="de-DE" i="1">
                <a:solidFill>
                  <a:srgbClr val="262626"/>
                </a:solidFill>
              </a:rPr>
              <a:t>Europäische Datenleitfäden bezeichnen Visualisierung als </a:t>
            </a:r>
            <a:r>
              <a:rPr lang="de-DE" b="1" i="1">
                <a:solidFill>
                  <a:srgbClr val="262626"/>
                </a:solidFill>
              </a:rPr>
              <a:t>unverzichtbar</a:t>
            </a:r>
            <a:r>
              <a:rPr lang="de-DE" i="1">
                <a:solidFill>
                  <a:srgbClr val="262626"/>
                </a:solidFill>
              </a:rPr>
              <a:t>, um Daten im Tagesgeschäft nutzbar zu machen (European Tourism Data Guides)</a:t>
            </a:r>
            <a:endParaRPr lang="en-US" dirty="0">
              <a:solidFill>
                <a:srgbClr val="262626"/>
              </a:solidFill>
            </a:endParaRPr>
          </a:p>
        </p:txBody>
      </p:sp>
      <p:sp>
        <p:nvSpPr>
          <p:cNvPr id="12" name="Rectangle 30">
            <a:extLst>
              <a:ext uri="{FF2B5EF4-FFF2-40B4-BE49-F238E27FC236}">
                <a16:creationId xmlns:a16="http://schemas.microsoft.com/office/drawing/2014/main" id="{1BCCAB37-AB49-B297-52E4-8C208B676BA1}"/>
              </a:ext>
            </a:extLst>
          </p:cNvPr>
          <p:cNvSpPr/>
          <p:nvPr/>
        </p:nvSpPr>
        <p:spPr>
          <a:xfrm flipH="1">
            <a:off x="586936" y="1930660"/>
            <a:ext cx="7194951" cy="4401205"/>
          </a:xfrm>
          <a:prstGeom prst="rect">
            <a:avLst/>
          </a:prstGeom>
        </p:spPr>
        <p:txBody>
          <a:bodyPr wrap="square" numCol="1" spcCol="360000">
            <a:spAutoFit/>
          </a:bodyPr>
          <a:lstStyle/>
          <a:p>
            <a:pPr>
              <a:buClr>
                <a:srgbClr val="62A844"/>
              </a:buClr>
            </a:pPr>
            <a:r>
              <a:rPr lang="de-DE" sz="2000">
                <a:solidFill>
                  <a:srgbClr val="262626"/>
                </a:solidFill>
              </a:rPr>
              <a:t>Diagramme sind ein </a:t>
            </a:r>
            <a:r>
              <a:rPr lang="de-DE" sz="2000" b="1">
                <a:solidFill>
                  <a:srgbClr val="262626"/>
                </a:solidFill>
              </a:rPr>
              <a:t>kompakter Weg</a:t>
            </a:r>
            <a:r>
              <a:rPr lang="de-DE" sz="2000">
                <a:solidFill>
                  <a:srgbClr val="262626"/>
                </a:solidFill>
              </a:rPr>
              <a:t>, Muster in Hospitality-Daten zu vermitteln.</a:t>
            </a:r>
          </a:p>
          <a:p>
            <a:pPr>
              <a:buClr>
                <a:srgbClr val="62A844"/>
              </a:buClr>
            </a:pPr>
            <a:br>
              <a:rPr lang="en-US" b="1" dirty="0">
                <a:solidFill>
                  <a:srgbClr val="262626"/>
                </a:solidFill>
              </a:rPr>
            </a:br>
            <a:r>
              <a:rPr lang="de-DE" sz="2000" b="1">
                <a:solidFill>
                  <a:srgbClr val="0289AE"/>
                </a:solidFill>
              </a:rPr>
              <a:t>DAS KÖNNEN SIE ERSTELLEN:</a:t>
            </a:r>
            <a:endParaRPr lang="en-US" sz="2000" dirty="0">
              <a:solidFill>
                <a:srgbClr val="0289AE"/>
              </a:solidFill>
            </a:endParaRPr>
          </a:p>
          <a:p>
            <a:pPr marL="285750" indent="-285750">
              <a:buClr>
                <a:srgbClr val="62A844"/>
              </a:buClr>
              <a:buFont typeface="Arial" panose="020B0604020202020204" pitchFamily="34" charset="0"/>
              <a:buChar char="•"/>
            </a:pPr>
            <a:r>
              <a:rPr lang="de-DE" b="1">
                <a:solidFill>
                  <a:srgbClr val="262626"/>
                </a:solidFill>
              </a:rPr>
              <a:t>Liniendiagramm</a:t>
            </a:r>
            <a:r>
              <a:rPr lang="de-DE">
                <a:solidFill>
                  <a:srgbClr val="262626"/>
                </a:solidFill>
              </a:rPr>
              <a:t> – Trends über die Zeit zeigen (z. B. Auslastung % pro Tag)</a:t>
            </a:r>
          </a:p>
          <a:p>
            <a:pPr marL="285750" indent="-285750">
              <a:buClr>
                <a:srgbClr val="62A844"/>
              </a:buClr>
              <a:buFont typeface="Arial" panose="020B0604020202020204" pitchFamily="34" charset="0"/>
              <a:buChar char="•"/>
            </a:pPr>
            <a:r>
              <a:rPr lang="de-DE" b="1">
                <a:solidFill>
                  <a:srgbClr val="262626"/>
                </a:solidFill>
              </a:rPr>
              <a:t>Säulendiagramm</a:t>
            </a:r>
            <a:r>
              <a:rPr lang="de-DE">
                <a:solidFill>
                  <a:srgbClr val="262626"/>
                </a:solidFill>
              </a:rPr>
              <a:t> – Kategorien vergleichen (z. B. ADR je Zimmertyp)</a:t>
            </a:r>
          </a:p>
          <a:p>
            <a:pPr>
              <a:buClr>
                <a:srgbClr val="62A844"/>
              </a:buClr>
            </a:pPr>
            <a:br>
              <a:rPr lang="en-US" b="1" dirty="0">
                <a:solidFill>
                  <a:srgbClr val="262626"/>
                </a:solidFill>
              </a:rPr>
            </a:br>
            <a:r>
              <a:rPr lang="en-US" sz="2000" b="1" dirty="0">
                <a:solidFill>
                  <a:srgbClr val="0289AE"/>
                </a:solidFill>
              </a:rPr>
              <a:t>BEST PRACTICES:</a:t>
            </a:r>
            <a:endParaRPr lang="en-US" sz="2000" dirty="0">
              <a:solidFill>
                <a:srgbClr val="0289AE"/>
              </a:solidFill>
            </a:endParaRPr>
          </a:p>
          <a:p>
            <a:pPr marL="285750" indent="-285750">
              <a:buClr>
                <a:srgbClr val="62A844"/>
              </a:buClr>
              <a:buFont typeface="Arial" panose="020B0604020202020204" pitchFamily="34" charset="0"/>
              <a:buChar char="•"/>
            </a:pPr>
            <a:r>
              <a:rPr lang="de-DE">
                <a:solidFill>
                  <a:srgbClr val="262626"/>
                </a:solidFill>
              </a:rPr>
              <a:t>Klarer </a:t>
            </a:r>
            <a:r>
              <a:rPr lang="de-DE" b="1">
                <a:solidFill>
                  <a:srgbClr val="262626"/>
                </a:solidFill>
              </a:rPr>
              <a:t>Titel</a:t>
            </a:r>
            <a:r>
              <a:rPr lang="de-DE">
                <a:solidFill>
                  <a:srgbClr val="262626"/>
                </a:solidFill>
              </a:rPr>
              <a:t> – Was zeigt das Diagramm?</a:t>
            </a:r>
          </a:p>
          <a:p>
            <a:pPr marL="285750" indent="-285750">
              <a:buClr>
                <a:srgbClr val="62A844"/>
              </a:buClr>
              <a:buFont typeface="Arial" panose="020B0604020202020204" pitchFamily="34" charset="0"/>
              <a:buChar char="•"/>
            </a:pPr>
            <a:r>
              <a:rPr lang="de-DE">
                <a:solidFill>
                  <a:srgbClr val="262626"/>
                </a:solidFill>
              </a:rPr>
              <a:t>Beschriftete </a:t>
            </a:r>
            <a:r>
              <a:rPr lang="de-DE" b="1">
                <a:solidFill>
                  <a:srgbClr val="262626"/>
                </a:solidFill>
              </a:rPr>
              <a:t>Achsen</a:t>
            </a:r>
            <a:r>
              <a:rPr lang="de-DE">
                <a:solidFill>
                  <a:srgbClr val="262626"/>
                </a:solidFill>
              </a:rPr>
              <a:t> – Was sind die Einheiten? (€, %, Gramm)</a:t>
            </a:r>
          </a:p>
          <a:p>
            <a:pPr marL="285750" indent="-285750">
              <a:buClr>
                <a:srgbClr val="62A844"/>
              </a:buClr>
              <a:buFont typeface="Arial" panose="020B0604020202020204" pitchFamily="34" charset="0"/>
              <a:buChar char="•"/>
            </a:pPr>
            <a:r>
              <a:rPr lang="de-DE">
                <a:solidFill>
                  <a:srgbClr val="262626"/>
                </a:solidFill>
              </a:rPr>
              <a:t>Einheitliche </a:t>
            </a:r>
            <a:r>
              <a:rPr lang="de-DE" b="1">
                <a:solidFill>
                  <a:srgbClr val="262626"/>
                </a:solidFill>
              </a:rPr>
              <a:t>Skala</a:t>
            </a:r>
            <a:r>
              <a:rPr lang="de-DE">
                <a:solidFill>
                  <a:srgbClr val="262626"/>
                </a:solidFill>
              </a:rPr>
              <a:t> – Auf einen Blick lesbar</a:t>
            </a:r>
          </a:p>
          <a:p>
            <a:pPr>
              <a:buClr>
                <a:srgbClr val="62A844"/>
              </a:buClr>
            </a:pPr>
            <a:br>
              <a:rPr lang="en-US" b="1" dirty="0">
                <a:solidFill>
                  <a:srgbClr val="262626"/>
                </a:solidFill>
              </a:rPr>
            </a:br>
            <a:r>
              <a:rPr lang="de-DE" sz="2000" b="1">
                <a:solidFill>
                  <a:srgbClr val="0289AE"/>
                </a:solidFill>
              </a:rPr>
              <a:t>BEISPIEL:</a:t>
            </a:r>
            <a:br>
              <a:rPr lang="en-US" dirty="0">
                <a:solidFill>
                  <a:srgbClr val="262626"/>
                </a:solidFill>
              </a:rPr>
            </a:br>
            <a:r>
              <a:rPr lang="de-DE">
                <a:solidFill>
                  <a:srgbClr val="262626"/>
                </a:solidFill>
              </a:rPr>
              <a:t>Ein Diagramm, in dem </a:t>
            </a:r>
            <a:r>
              <a:rPr lang="de-DE" b="1">
                <a:solidFill>
                  <a:srgbClr val="262626"/>
                </a:solidFill>
              </a:rPr>
              <a:t>Abfall von 140 g auf 108 g pro Gedeck fällt</a:t>
            </a:r>
            <a:r>
              <a:rPr lang="de-DE">
                <a:solidFill>
                  <a:srgbClr val="262626"/>
                </a:solidFill>
              </a:rPr>
              <a:t> oder </a:t>
            </a:r>
            <a:r>
              <a:rPr lang="de-DE" b="1">
                <a:solidFill>
                  <a:srgbClr val="262626"/>
                </a:solidFill>
              </a:rPr>
              <a:t>die Auslastung von 65 % auf 80 % steigt</a:t>
            </a:r>
            <a:r>
              <a:rPr lang="de-DE">
                <a:solidFill>
                  <a:srgbClr val="262626"/>
                </a:solidFill>
              </a:rPr>
              <a:t>, ist in Sekunden erfasst.</a:t>
            </a:r>
          </a:p>
        </p:txBody>
      </p:sp>
      <p:sp>
        <p:nvSpPr>
          <p:cNvPr id="13" name="Rounded Rectangle 12">
            <a:extLst>
              <a:ext uri="{FF2B5EF4-FFF2-40B4-BE49-F238E27FC236}">
                <a16:creationId xmlns:a16="http://schemas.microsoft.com/office/drawing/2014/main" id="{8871E117-20A8-732A-F595-04A4F1DAF707}"/>
              </a:ext>
            </a:extLst>
          </p:cNvPr>
          <p:cNvSpPr/>
          <p:nvPr/>
        </p:nvSpPr>
        <p:spPr>
          <a:xfrm>
            <a:off x="8571103" y="5847807"/>
            <a:ext cx="2921471"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CA5A6819-2DEF-1E83-054F-899F07BF7721}"/>
              </a:ext>
            </a:extLst>
          </p:cNvPr>
          <p:cNvSpPr txBox="1"/>
          <p:nvPr/>
        </p:nvSpPr>
        <p:spPr>
          <a:xfrm>
            <a:off x="8697102" y="5911085"/>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15" name="TextBox 14">
            <a:extLst>
              <a:ext uri="{FF2B5EF4-FFF2-40B4-BE49-F238E27FC236}">
                <a16:creationId xmlns:a16="http://schemas.microsoft.com/office/drawing/2014/main" id="{87A52047-6441-F61F-5002-E4AE9E6A56EE}"/>
              </a:ext>
            </a:extLst>
          </p:cNvPr>
          <p:cNvSpPr txBox="1"/>
          <p:nvPr/>
        </p:nvSpPr>
        <p:spPr>
          <a:xfrm>
            <a:off x="9453103" y="5911085"/>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C2 M1</a:t>
            </a:r>
          </a:p>
        </p:txBody>
      </p:sp>
      <p:sp>
        <p:nvSpPr>
          <p:cNvPr id="16" name="TextBox 15">
            <a:extLst>
              <a:ext uri="{FF2B5EF4-FFF2-40B4-BE49-F238E27FC236}">
                <a16:creationId xmlns:a16="http://schemas.microsoft.com/office/drawing/2014/main" id="{487FF5E9-3626-9CFF-5458-F5B0EA6C2E7D}"/>
              </a:ext>
            </a:extLst>
          </p:cNvPr>
          <p:cNvSpPr txBox="1"/>
          <p:nvPr/>
        </p:nvSpPr>
        <p:spPr>
          <a:xfrm>
            <a:off x="10047102" y="5911085"/>
            <a:ext cx="3492000" cy="215444"/>
          </a:xfrm>
          <a:prstGeom prst="rect">
            <a:avLst/>
          </a:prstGeom>
          <a:noFill/>
        </p:spPr>
        <p:txBody>
          <a:bodyPr wrap="square" lIns="0" tIns="0" rIns="0" bIns="0" anchor="ctr">
            <a:spAutoFit/>
          </a:bodyPr>
          <a:lstStyle/>
          <a:p>
            <a:r>
              <a:rPr lang="de-DE" sz="1400" b="0" i="0">
                <a:solidFill>
                  <a:srgbClr val="262626"/>
                </a:solidFill>
                <a:latin typeface="Calibri" panose="020F0502020204030204" pitchFamily="34" charset="0"/>
                <a:cs typeface="Calibri" panose="020F0502020204030204" pitchFamily="34" charset="0"/>
              </a:rPr>
              <a:t>-  KI in der Hospitality</a:t>
            </a:r>
          </a:p>
        </p:txBody>
      </p:sp>
    </p:spTree>
    <p:extLst>
      <p:ext uri="{BB962C8B-B14F-4D97-AF65-F5344CB8AC3E}">
        <p14:creationId xmlns:p14="http://schemas.microsoft.com/office/powerpoint/2010/main" val="36729192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D4A84-AB9A-8D7B-97D9-5CBCC163ADD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E117A54-0BBC-2E46-F61B-A33CB497D4AB}"/>
              </a:ext>
            </a:extLst>
          </p:cNvPr>
          <p:cNvSpPr/>
          <p:nvPr/>
        </p:nvSpPr>
        <p:spPr>
          <a:xfrm flipH="1" flipV="1">
            <a:off x="0" y="-21630"/>
            <a:ext cx="12192000" cy="1613647"/>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sp>
        <p:nvSpPr>
          <p:cNvPr id="2" name="Text Placeholder 11">
            <a:extLst>
              <a:ext uri="{FF2B5EF4-FFF2-40B4-BE49-F238E27FC236}">
                <a16:creationId xmlns:a16="http://schemas.microsoft.com/office/drawing/2014/main" id="{097C7CBF-2990-36CC-8E53-E321DCFD5C7F}"/>
              </a:ext>
            </a:extLst>
          </p:cNvPr>
          <p:cNvSpPr txBox="1">
            <a:spLocks/>
          </p:cNvSpPr>
          <p:nvPr/>
        </p:nvSpPr>
        <p:spPr>
          <a:xfrm>
            <a:off x="429115" y="285847"/>
            <a:ext cx="476145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chemeClr val="bg1"/>
                </a:solidFill>
                <a:cs typeface="Times New Roman" panose="02020603050405020304" pitchFamily="18" charset="0"/>
              </a:rPr>
              <a:t>Arbeitsblatt: Arbeiten mit Hoteldaten</a:t>
            </a:r>
          </a:p>
          <a:p>
            <a:pPr marL="0" indent="0">
              <a:lnSpc>
                <a:spcPts val="3520"/>
              </a:lnSpc>
              <a:spcBef>
                <a:spcPts val="0"/>
              </a:spcBef>
              <a:buNone/>
            </a:pPr>
            <a:endParaRPr lang="en-US" sz="3400" b="1" dirty="0">
              <a:solidFill>
                <a:schemeClr val="bg1"/>
              </a:solidFill>
              <a:cs typeface="Times New Roman" panose="02020603050405020304" pitchFamily="18" charset="0"/>
            </a:endParaRPr>
          </a:p>
        </p:txBody>
      </p:sp>
      <p:pic>
        <p:nvPicPr>
          <p:cNvPr id="7" name="Graphic 6">
            <a:extLst>
              <a:ext uri="{FF2B5EF4-FFF2-40B4-BE49-F238E27FC236}">
                <a16:creationId xmlns:a16="http://schemas.microsoft.com/office/drawing/2014/main" id="{24524717-E9C3-DAED-8F0B-D8EEF1C2ED69}"/>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a:off x="6442347" y="0"/>
            <a:ext cx="5749653" cy="3657600"/>
          </a:xfrm>
          <a:prstGeom prst="rect">
            <a:avLst/>
          </a:prstGeom>
        </p:spPr>
      </p:pic>
      <p:graphicFrame>
        <p:nvGraphicFramePr>
          <p:cNvPr id="9" name="Table 8">
            <a:extLst>
              <a:ext uri="{FF2B5EF4-FFF2-40B4-BE49-F238E27FC236}">
                <a16:creationId xmlns:a16="http://schemas.microsoft.com/office/drawing/2014/main" id="{47115EBB-6FC3-2CEE-636F-34ED95118132}"/>
              </a:ext>
            </a:extLst>
          </p:cNvPr>
          <p:cNvGraphicFramePr>
            <a:graphicFrameLocks noGrp="1"/>
          </p:cNvGraphicFramePr>
          <p:nvPr>
            <p:extLst>
              <p:ext uri="{D42A27DB-BD31-4B8C-83A1-F6EECF244321}">
                <p14:modId xmlns:p14="http://schemas.microsoft.com/office/powerpoint/2010/main" val="1970977334"/>
              </p:ext>
            </p:extLst>
          </p:nvPr>
        </p:nvGraphicFramePr>
        <p:xfrm>
          <a:off x="595334" y="1921123"/>
          <a:ext cx="10686748" cy="4093311"/>
        </p:xfrm>
        <a:graphic>
          <a:graphicData uri="http://schemas.openxmlformats.org/drawingml/2006/table">
            <a:tbl>
              <a:tblPr firstRow="1" bandRow="1">
                <a:tableStyleId>{5C22544A-7EE6-4342-B048-85BDC9FD1C3A}</a:tableStyleId>
              </a:tblPr>
              <a:tblGrid>
                <a:gridCol w="2671687">
                  <a:extLst>
                    <a:ext uri="{9D8B030D-6E8A-4147-A177-3AD203B41FA5}">
                      <a16:colId xmlns:a16="http://schemas.microsoft.com/office/drawing/2014/main" val="3242732468"/>
                    </a:ext>
                  </a:extLst>
                </a:gridCol>
                <a:gridCol w="2671687">
                  <a:extLst>
                    <a:ext uri="{9D8B030D-6E8A-4147-A177-3AD203B41FA5}">
                      <a16:colId xmlns:a16="http://schemas.microsoft.com/office/drawing/2014/main" val="1719394237"/>
                    </a:ext>
                  </a:extLst>
                </a:gridCol>
                <a:gridCol w="2671687">
                  <a:extLst>
                    <a:ext uri="{9D8B030D-6E8A-4147-A177-3AD203B41FA5}">
                      <a16:colId xmlns:a16="http://schemas.microsoft.com/office/drawing/2014/main" val="3146094472"/>
                    </a:ext>
                  </a:extLst>
                </a:gridCol>
                <a:gridCol w="2671687">
                  <a:extLst>
                    <a:ext uri="{9D8B030D-6E8A-4147-A177-3AD203B41FA5}">
                      <a16:colId xmlns:a16="http://schemas.microsoft.com/office/drawing/2014/main" val="2317698190"/>
                    </a:ext>
                  </a:extLst>
                </a:gridCol>
              </a:tblGrid>
              <a:tr h="565311">
                <a:tc>
                  <a:txBody>
                    <a:bodyPr/>
                    <a:lstStyle/>
                    <a:p>
                      <a:pPr algn="l"/>
                      <a:r>
                        <a:rPr lang="de-DE" sz="2000">
                          <a:solidFill>
                            <a:schemeClr val="bg1"/>
                          </a:solidFill>
                          <a:highlight>
                            <a:srgbClr val="0289AE"/>
                          </a:highlight>
                        </a:rPr>
                        <a:t>  Datum</a:t>
                      </a:r>
                      <a:r>
                        <a:rPr lang="en-US" sz="2000" dirty="0">
                          <a:solidFill>
                            <a:srgbClr val="0289AE"/>
                          </a:solidFill>
                          <a:highlight>
                            <a:srgbClr val="0289AE"/>
                          </a:highlight>
                        </a:rPr>
                        <a:t>..</a:t>
                      </a:r>
                    </a:p>
                  </a:txBody>
                  <a:tcPr marL="0" marR="0" marT="0"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l"/>
                      <a:r>
                        <a:rPr lang="de-DE" sz="2000">
                          <a:solidFill>
                            <a:schemeClr val="bg1"/>
                          </a:solidFill>
                          <a:highlight>
                            <a:srgbClr val="0289AE"/>
                          </a:highlight>
                        </a:rPr>
                        <a:t>  Zimmer</a:t>
                      </a:r>
                      <a:r>
                        <a:rPr lang="de-DE" sz="2000" baseline="0">
                          <a:solidFill>
                            <a:schemeClr val="bg1"/>
                          </a:solidFill>
                          <a:highlight>
                            <a:srgbClr val="0289AE"/>
                          </a:highlight>
                        </a:rPr>
                        <a:t> verfügbar</a:t>
                      </a:r>
                      <a:r>
                        <a:rPr lang="en-US" sz="2000" dirty="0">
                          <a:solidFill>
                            <a:srgbClr val="0289AE"/>
                          </a:solidFill>
                          <a:highlight>
                            <a:srgbClr val="0289AE"/>
                          </a:highlight>
                        </a:rPr>
                        <a:t>..</a:t>
                      </a:r>
                      <a:endParaRPr lang="en-US" sz="2000" dirty="0">
                        <a:solidFill>
                          <a:schemeClr val="bg1"/>
                        </a:solidFill>
                        <a:highlight>
                          <a:srgbClr val="0289AE"/>
                        </a:highlight>
                      </a:endParaRPr>
                    </a:p>
                  </a:txBody>
                  <a:tcPr marL="0" marR="0" marT="0"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l"/>
                      <a:r>
                        <a:rPr lang="de-DE" sz="2000">
                          <a:solidFill>
                            <a:schemeClr val="bg1"/>
                          </a:solidFill>
                          <a:highlight>
                            <a:srgbClr val="0289AE"/>
                          </a:highlight>
                        </a:rPr>
                        <a:t>  Zimmer</a:t>
                      </a:r>
                      <a:r>
                        <a:rPr lang="de-DE" sz="2000" baseline="0">
                          <a:solidFill>
                            <a:schemeClr val="bg1"/>
                          </a:solidFill>
                          <a:highlight>
                            <a:srgbClr val="0289AE"/>
                          </a:highlight>
                        </a:rPr>
                        <a:t> verkauft</a:t>
                      </a:r>
                      <a:r>
                        <a:rPr lang="en-US" sz="2000" dirty="0">
                          <a:solidFill>
                            <a:srgbClr val="0289AE"/>
                          </a:solidFill>
                          <a:highlight>
                            <a:srgbClr val="0289AE"/>
                          </a:highlight>
                        </a:rPr>
                        <a:t>..</a:t>
                      </a:r>
                      <a:endParaRPr lang="en-US" sz="2000" dirty="0">
                        <a:solidFill>
                          <a:schemeClr val="bg1"/>
                        </a:solidFill>
                        <a:highlight>
                          <a:srgbClr val="0289AE"/>
                        </a:highlight>
                      </a:endParaRPr>
                    </a:p>
                  </a:txBody>
                  <a:tcPr marL="0" marR="0" marT="0"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l"/>
                      <a:r>
                        <a:rPr lang="de-DE" sz="2000">
                          <a:solidFill>
                            <a:schemeClr val="bg1"/>
                          </a:solidFill>
                          <a:highlight>
                            <a:srgbClr val="0289AE"/>
                          </a:highlight>
                        </a:rPr>
                        <a:t>  Umsatz</a:t>
                      </a:r>
                      <a:r>
                        <a:rPr lang="en-US" sz="2000" dirty="0">
                          <a:solidFill>
                            <a:srgbClr val="0289AE"/>
                          </a:solidFill>
                          <a:highlight>
                            <a:srgbClr val="0289AE"/>
                          </a:highlight>
                        </a:rPr>
                        <a:t>..</a:t>
                      </a:r>
                      <a:endParaRPr lang="en-US" sz="2000" dirty="0">
                        <a:solidFill>
                          <a:schemeClr val="bg1"/>
                        </a:solidFill>
                        <a:highlight>
                          <a:srgbClr val="0289AE"/>
                        </a:highlight>
                      </a:endParaRPr>
                    </a:p>
                  </a:txBody>
                  <a:tcPr marL="0" marR="0" marT="0"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2547268"/>
                  </a:ext>
                </a:extLst>
              </a:tr>
              <a:tr h="504000">
                <a:tc>
                  <a:txBody>
                    <a:bodyPr/>
                    <a:lstStyle/>
                    <a:p>
                      <a:pPr algn="ctr"/>
                      <a:r>
                        <a:rPr lang="de-DE">
                          <a:solidFill>
                            <a:srgbClr val="262626"/>
                          </a:solidFill>
                        </a:rPr>
                        <a:t>01. Mai</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35</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de-DE" sz="1800" b="0" i="0" kern="1200">
                          <a:solidFill>
                            <a:srgbClr val="262626"/>
                          </a:solidFill>
                          <a:effectLst/>
                          <a:latin typeface="+mn-lt"/>
                          <a:ea typeface="+mn-ea"/>
                          <a:cs typeface="+mn-cs"/>
                        </a:rPr>
                        <a:t>3.500 €</a:t>
                      </a:r>
                      <a:endParaRPr lang="en-US" b="1"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2913113340"/>
                  </a:ext>
                </a:extLst>
              </a:tr>
              <a:tr h="504000">
                <a:tc>
                  <a:txBody>
                    <a:bodyPr/>
                    <a:lstStyle/>
                    <a:p>
                      <a:pPr algn="ctr"/>
                      <a:r>
                        <a:rPr lang="de-DE">
                          <a:solidFill>
                            <a:srgbClr val="262626"/>
                          </a:solidFill>
                        </a:rPr>
                        <a:t>02. Mai</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32</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de-DE" sz="1800" b="0" i="0" kern="1200">
                          <a:solidFill>
                            <a:srgbClr val="262626"/>
                          </a:solidFill>
                          <a:effectLst/>
                          <a:latin typeface="+mn-lt"/>
                          <a:ea typeface="+mn-ea"/>
                          <a:cs typeface="+mn-cs"/>
                        </a:rPr>
                        <a:t>3.200 €</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1389327246"/>
                  </a:ext>
                </a:extLst>
              </a:tr>
              <a:tr h="504000">
                <a:tc>
                  <a:txBody>
                    <a:bodyPr/>
                    <a:lstStyle/>
                    <a:p>
                      <a:pPr algn="ctr"/>
                      <a:r>
                        <a:rPr lang="de-DE">
                          <a:solidFill>
                            <a:srgbClr val="262626"/>
                          </a:solidFill>
                        </a:rPr>
                        <a:t>03. Mai</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38</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de-DE" sz="1800" b="0" i="0" kern="1200">
                          <a:solidFill>
                            <a:srgbClr val="262626"/>
                          </a:solidFill>
                          <a:effectLst/>
                          <a:latin typeface="+mn-lt"/>
                          <a:ea typeface="+mn-ea"/>
                          <a:cs typeface="+mn-cs"/>
                        </a:rPr>
                        <a:t>3.800 €</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1782008432"/>
                  </a:ext>
                </a:extLst>
              </a:tr>
              <a:tr h="504000">
                <a:tc>
                  <a:txBody>
                    <a:bodyPr/>
                    <a:lstStyle/>
                    <a:p>
                      <a:pPr algn="ctr"/>
                      <a:r>
                        <a:rPr lang="de-DE">
                          <a:solidFill>
                            <a:srgbClr val="262626"/>
                          </a:solidFill>
                        </a:rPr>
                        <a:t>04. Mai</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42</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de-DE" sz="1800" b="0" i="0" kern="1200">
                          <a:solidFill>
                            <a:srgbClr val="262626"/>
                          </a:solidFill>
                          <a:effectLst/>
                          <a:latin typeface="+mn-lt"/>
                          <a:ea typeface="+mn-ea"/>
                          <a:cs typeface="+mn-cs"/>
                        </a:rPr>
                        <a:t>4.200 €</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3503880472"/>
                  </a:ext>
                </a:extLst>
              </a:tr>
              <a:tr h="504000">
                <a:tc>
                  <a:txBody>
                    <a:bodyPr/>
                    <a:lstStyle/>
                    <a:p>
                      <a:pPr algn="ctr"/>
                      <a:r>
                        <a:rPr lang="de-DE">
                          <a:solidFill>
                            <a:srgbClr val="262626"/>
                          </a:solidFill>
                        </a:rPr>
                        <a:t>05. Mai</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48</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de-DE" sz="1800" b="0" i="0" kern="1200">
                          <a:solidFill>
                            <a:srgbClr val="262626"/>
                          </a:solidFill>
                          <a:effectLst/>
                          <a:latin typeface="+mn-lt"/>
                          <a:ea typeface="+mn-ea"/>
                          <a:cs typeface="+mn-cs"/>
                        </a:rPr>
                        <a:t>4.800 €</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2224385643"/>
                  </a:ext>
                </a:extLst>
              </a:tr>
              <a:tr h="504000">
                <a:tc>
                  <a:txBody>
                    <a:bodyPr/>
                    <a:lstStyle/>
                    <a:p>
                      <a:pPr algn="ctr"/>
                      <a:r>
                        <a:rPr lang="de-DE">
                          <a:solidFill>
                            <a:srgbClr val="262626"/>
                          </a:solidFill>
                        </a:rPr>
                        <a:t>06. Mai</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52</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de-DE" sz="1800" b="0" i="0" kern="1200">
                          <a:solidFill>
                            <a:srgbClr val="262626"/>
                          </a:solidFill>
                          <a:effectLst/>
                          <a:latin typeface="+mn-lt"/>
                          <a:ea typeface="+mn-ea"/>
                          <a:cs typeface="+mn-cs"/>
                        </a:rPr>
                        <a:t>5.200 €</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463813717"/>
                  </a:ext>
                </a:extLst>
              </a:tr>
              <a:tr h="504000">
                <a:tc>
                  <a:txBody>
                    <a:bodyPr/>
                    <a:lstStyle/>
                    <a:p>
                      <a:pPr algn="ctr"/>
                      <a:r>
                        <a:rPr lang="de-DE">
                          <a:solidFill>
                            <a:srgbClr val="262626"/>
                          </a:solidFill>
                        </a:rPr>
                        <a:t>07. Mai</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40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de-DE" sz="1800" b="0" i="0" kern="1200">
                          <a:solidFill>
                            <a:srgbClr val="262626"/>
                          </a:solidFill>
                          <a:effectLst/>
                          <a:latin typeface="+mn-lt"/>
                          <a:ea typeface="+mn-ea"/>
                          <a:cs typeface="+mn-cs"/>
                        </a:rPr>
                        <a:t>4.000 €</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3711700270"/>
                  </a:ext>
                </a:extLst>
              </a:tr>
            </a:tbl>
          </a:graphicData>
        </a:graphic>
      </p:graphicFrame>
    </p:spTree>
    <p:extLst>
      <p:ext uri="{BB962C8B-B14F-4D97-AF65-F5344CB8AC3E}">
        <p14:creationId xmlns:p14="http://schemas.microsoft.com/office/powerpoint/2010/main" val="35753531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553588-0590-135F-FD35-09A0F66CD005}"/>
            </a:ext>
          </a:extLst>
        </p:cNvPr>
        <p:cNvGrpSpPr/>
        <p:nvPr/>
      </p:nvGrpSpPr>
      <p:grpSpPr>
        <a:xfrm>
          <a:off x="0" y="0"/>
          <a:ext cx="0" cy="0"/>
          <a:chOff x="0" y="0"/>
          <a:chExt cx="0" cy="0"/>
        </a:xfrm>
      </p:grpSpPr>
      <p:pic>
        <p:nvPicPr>
          <p:cNvPr id="41" name="Graphic 40">
            <a:extLst>
              <a:ext uri="{FF2B5EF4-FFF2-40B4-BE49-F238E27FC236}">
                <a16:creationId xmlns:a16="http://schemas.microsoft.com/office/drawing/2014/main" id="{29D120CF-B52D-4E8B-47B7-36189CE52000}"/>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rot="16200000" flipH="1">
            <a:off x="-1034848" y="2181686"/>
            <a:ext cx="5749653" cy="3657600"/>
          </a:xfrm>
          <a:prstGeom prst="rect">
            <a:avLst/>
          </a:prstGeom>
        </p:spPr>
      </p:pic>
      <p:sp>
        <p:nvSpPr>
          <p:cNvPr id="36" name="Rounded Rectangle 35">
            <a:extLst>
              <a:ext uri="{FF2B5EF4-FFF2-40B4-BE49-F238E27FC236}">
                <a16:creationId xmlns:a16="http://schemas.microsoft.com/office/drawing/2014/main" id="{BCCBFC4C-5562-D309-312F-10415417C9DB}"/>
              </a:ext>
            </a:extLst>
          </p:cNvPr>
          <p:cNvSpPr/>
          <p:nvPr/>
        </p:nvSpPr>
        <p:spPr>
          <a:xfrm>
            <a:off x="600933" y="4010487"/>
            <a:ext cx="3540273" cy="2338154"/>
          </a:xfrm>
          <a:prstGeom prst="roundRect">
            <a:avLst>
              <a:gd name="adj" fmla="val 5343"/>
            </a:avLst>
          </a:prstGeom>
          <a:solidFill>
            <a:schemeClr val="bg1"/>
          </a:solidFill>
          <a:ln>
            <a:solidFill>
              <a:srgbClr val="262626"/>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ed Rectangle 36">
            <a:extLst>
              <a:ext uri="{FF2B5EF4-FFF2-40B4-BE49-F238E27FC236}">
                <a16:creationId xmlns:a16="http://schemas.microsoft.com/office/drawing/2014/main" id="{27DB25BB-7B97-15AD-F89A-9DD0FF53DB01}"/>
              </a:ext>
            </a:extLst>
          </p:cNvPr>
          <p:cNvSpPr/>
          <p:nvPr/>
        </p:nvSpPr>
        <p:spPr>
          <a:xfrm>
            <a:off x="618344" y="1857297"/>
            <a:ext cx="3540273" cy="1789315"/>
          </a:xfrm>
          <a:prstGeom prst="roundRect">
            <a:avLst>
              <a:gd name="adj" fmla="val 5343"/>
            </a:avLst>
          </a:prstGeom>
          <a:solidFill>
            <a:schemeClr val="bg1"/>
          </a:solidFill>
          <a:ln>
            <a:solidFill>
              <a:srgbClr val="262626"/>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A2EBFB1B-DCB5-66AC-FFE8-CFCF119FC44C}"/>
              </a:ext>
            </a:extLst>
          </p:cNvPr>
          <p:cNvGrpSpPr/>
          <p:nvPr/>
        </p:nvGrpSpPr>
        <p:grpSpPr>
          <a:xfrm rot="16200000" flipH="1">
            <a:off x="2566086" y="2775570"/>
            <a:ext cx="6206499" cy="1307163"/>
            <a:chOff x="567177" y="3017553"/>
            <a:chExt cx="8491023" cy="1788312"/>
          </a:xfrm>
        </p:grpSpPr>
        <p:sp>
          <p:nvSpPr>
            <p:cNvPr id="6" name="Arc 5">
              <a:extLst>
                <a:ext uri="{FF2B5EF4-FFF2-40B4-BE49-F238E27FC236}">
                  <a16:creationId xmlns:a16="http://schemas.microsoft.com/office/drawing/2014/main" id="{DB4FB9AC-00CC-8DCE-6129-DAF2D45210E0}"/>
                </a:ext>
              </a:extLst>
            </p:cNvPr>
            <p:cNvSpPr/>
            <p:nvPr/>
          </p:nvSpPr>
          <p:spPr>
            <a:xfrm rot="5400000">
              <a:off x="523781" y="3060949"/>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Arc 6">
              <a:extLst>
                <a:ext uri="{FF2B5EF4-FFF2-40B4-BE49-F238E27FC236}">
                  <a16:creationId xmlns:a16="http://schemas.microsoft.com/office/drawing/2014/main" id="{83FDB316-F380-99FE-11E2-C10C807CE552}"/>
                </a:ext>
              </a:extLst>
            </p:cNvPr>
            <p:cNvSpPr/>
            <p:nvPr/>
          </p:nvSpPr>
          <p:spPr>
            <a:xfrm rot="16200000">
              <a:off x="2225302" y="3060949"/>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Arc 9">
              <a:extLst>
                <a:ext uri="{FF2B5EF4-FFF2-40B4-BE49-F238E27FC236}">
                  <a16:creationId xmlns:a16="http://schemas.microsoft.com/office/drawing/2014/main" id="{06DBFCBC-EFCD-A2DF-B1BF-32F50B87E52E}"/>
                </a:ext>
              </a:extLst>
            </p:cNvPr>
            <p:cNvSpPr/>
            <p:nvPr/>
          </p:nvSpPr>
          <p:spPr>
            <a:xfrm rot="16200000" flipV="1">
              <a:off x="2225303" y="3060949"/>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Arc 10">
              <a:extLst>
                <a:ext uri="{FF2B5EF4-FFF2-40B4-BE49-F238E27FC236}">
                  <a16:creationId xmlns:a16="http://schemas.microsoft.com/office/drawing/2014/main" id="{A5018A88-9109-0CBA-A7A4-5E81BF752B0C}"/>
                </a:ext>
              </a:extLst>
            </p:cNvPr>
            <p:cNvSpPr/>
            <p:nvPr/>
          </p:nvSpPr>
          <p:spPr>
            <a:xfrm rot="5400000" flipV="1">
              <a:off x="3926823" y="3060949"/>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Arc 12">
              <a:extLst>
                <a:ext uri="{FF2B5EF4-FFF2-40B4-BE49-F238E27FC236}">
                  <a16:creationId xmlns:a16="http://schemas.microsoft.com/office/drawing/2014/main" id="{B82C7112-CA13-7CFF-5E30-1239E84B1CED}"/>
                </a:ext>
              </a:extLst>
            </p:cNvPr>
            <p:cNvSpPr/>
            <p:nvPr/>
          </p:nvSpPr>
          <p:spPr>
            <a:xfrm rot="5400000">
              <a:off x="3912861" y="3060949"/>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1" name="Arc 13">
              <a:extLst>
                <a:ext uri="{FF2B5EF4-FFF2-40B4-BE49-F238E27FC236}">
                  <a16:creationId xmlns:a16="http://schemas.microsoft.com/office/drawing/2014/main" id="{5063D90B-8BAD-DAC7-59D2-148487A82B16}"/>
                </a:ext>
              </a:extLst>
            </p:cNvPr>
            <p:cNvSpPr/>
            <p:nvPr/>
          </p:nvSpPr>
          <p:spPr>
            <a:xfrm rot="16200000">
              <a:off x="5614381" y="3060949"/>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Arc 23">
              <a:extLst>
                <a:ext uri="{FF2B5EF4-FFF2-40B4-BE49-F238E27FC236}">
                  <a16:creationId xmlns:a16="http://schemas.microsoft.com/office/drawing/2014/main" id="{4956150D-2D17-B9F2-A109-95306DFF5D2A}"/>
                </a:ext>
              </a:extLst>
            </p:cNvPr>
            <p:cNvSpPr/>
            <p:nvPr/>
          </p:nvSpPr>
          <p:spPr>
            <a:xfrm rot="5400000" flipV="1">
              <a:off x="529018" y="3060949"/>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Arc 24">
              <a:extLst>
                <a:ext uri="{FF2B5EF4-FFF2-40B4-BE49-F238E27FC236}">
                  <a16:creationId xmlns:a16="http://schemas.microsoft.com/office/drawing/2014/main" id="{A48DAE6E-E979-421D-0BA3-FE35AE541248}"/>
                </a:ext>
              </a:extLst>
            </p:cNvPr>
            <p:cNvSpPr/>
            <p:nvPr/>
          </p:nvSpPr>
          <p:spPr>
            <a:xfrm rot="16200000" flipV="1">
              <a:off x="5603911" y="3060949"/>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Arc 28">
              <a:extLst>
                <a:ext uri="{FF2B5EF4-FFF2-40B4-BE49-F238E27FC236}">
                  <a16:creationId xmlns:a16="http://schemas.microsoft.com/office/drawing/2014/main" id="{04F01503-F234-87C3-5E6A-D7A7B7A4230F}"/>
                </a:ext>
              </a:extLst>
            </p:cNvPr>
            <p:cNvSpPr/>
            <p:nvPr/>
          </p:nvSpPr>
          <p:spPr>
            <a:xfrm rot="5400000" flipV="1">
              <a:off x="7313284" y="3060949"/>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Arc 30">
              <a:extLst>
                <a:ext uri="{FF2B5EF4-FFF2-40B4-BE49-F238E27FC236}">
                  <a16:creationId xmlns:a16="http://schemas.microsoft.com/office/drawing/2014/main" id="{5473E4F8-FA1E-32C2-0AAF-89F853EB42A2}"/>
                </a:ext>
              </a:extLst>
            </p:cNvPr>
            <p:cNvSpPr/>
            <p:nvPr/>
          </p:nvSpPr>
          <p:spPr>
            <a:xfrm rot="5400000">
              <a:off x="7299323" y="3060949"/>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Oval 54">
              <a:extLst>
                <a:ext uri="{FF2B5EF4-FFF2-40B4-BE49-F238E27FC236}">
                  <a16:creationId xmlns:a16="http://schemas.microsoft.com/office/drawing/2014/main" id="{88C7A7ED-6D8D-105F-5874-8C8A18C0323E}"/>
                </a:ext>
              </a:extLst>
            </p:cNvPr>
            <p:cNvSpPr/>
            <p:nvPr/>
          </p:nvSpPr>
          <p:spPr>
            <a:xfrm>
              <a:off x="736025" y="3193518"/>
              <a:ext cx="1366675" cy="1436383"/>
            </a:xfrm>
            <a:prstGeom prst="ellipse">
              <a:avLst/>
            </a:prstGeom>
            <a:solidFill>
              <a:srgbClr val="0289AE"/>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dirty="0">
                <a:latin typeface="Century Gothic" panose="020B0502020202020204" pitchFamily="34" charset="0"/>
              </a:endParaRPr>
            </a:p>
          </p:txBody>
        </p:sp>
        <p:grpSp>
          <p:nvGrpSpPr>
            <p:cNvPr id="19" name="Group 36">
              <a:extLst>
                <a:ext uri="{FF2B5EF4-FFF2-40B4-BE49-F238E27FC236}">
                  <a16:creationId xmlns:a16="http://schemas.microsoft.com/office/drawing/2014/main" id="{BD95CD25-79A9-90F8-2AF0-F4A942D7E460}"/>
                </a:ext>
              </a:extLst>
            </p:cNvPr>
            <p:cNvGrpSpPr/>
            <p:nvPr/>
          </p:nvGrpSpPr>
          <p:grpSpPr>
            <a:xfrm>
              <a:off x="2426200" y="3193517"/>
              <a:ext cx="1374297" cy="1436383"/>
              <a:chOff x="932116" y="1340592"/>
              <a:chExt cx="403343" cy="401106"/>
            </a:xfrm>
            <a:solidFill>
              <a:schemeClr val="accent1"/>
            </a:solidFill>
          </p:grpSpPr>
          <p:sp>
            <p:nvSpPr>
              <p:cNvPr id="30" name="Oval 52">
                <a:extLst>
                  <a:ext uri="{FF2B5EF4-FFF2-40B4-BE49-F238E27FC236}">
                    <a16:creationId xmlns:a16="http://schemas.microsoft.com/office/drawing/2014/main" id="{4619FA35-5485-4744-7EF8-7CD2288C5F6B}"/>
                  </a:ext>
                </a:extLst>
              </p:cNvPr>
              <p:cNvSpPr/>
              <p:nvPr/>
            </p:nvSpPr>
            <p:spPr>
              <a:xfrm>
                <a:off x="932116" y="1340592"/>
                <a:ext cx="401106" cy="401106"/>
              </a:xfrm>
              <a:prstGeom prst="ellipse">
                <a:avLst/>
              </a:prstGeom>
              <a:solidFill>
                <a:srgbClr val="06677F"/>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sp>
            <p:nvSpPr>
              <p:cNvPr id="31" name="Donut 92">
                <a:extLst>
                  <a:ext uri="{FF2B5EF4-FFF2-40B4-BE49-F238E27FC236}">
                    <a16:creationId xmlns:a16="http://schemas.microsoft.com/office/drawing/2014/main" id="{B92F9535-5B59-C98C-A9CD-CDE18D32C367}"/>
                  </a:ext>
                </a:extLst>
              </p:cNvPr>
              <p:cNvSpPr/>
              <p:nvPr/>
            </p:nvSpPr>
            <p:spPr>
              <a:xfrm rot="10800000">
                <a:off x="934353" y="1340592"/>
                <a:ext cx="401106" cy="401106"/>
              </a:xfrm>
              <a:prstGeom prst="donut">
                <a:avLst>
                  <a:gd name="adj" fmla="val 9078"/>
                </a:avLst>
              </a:prstGeom>
              <a:solidFill>
                <a:srgbClr val="06677F"/>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grpSp>
        <p:sp>
          <p:nvSpPr>
            <p:cNvPr id="20" name="Oval 50">
              <a:extLst>
                <a:ext uri="{FF2B5EF4-FFF2-40B4-BE49-F238E27FC236}">
                  <a16:creationId xmlns:a16="http://schemas.microsoft.com/office/drawing/2014/main" id="{1153AAB3-64C4-EEE1-5F34-A0EB3705E776}"/>
                </a:ext>
              </a:extLst>
            </p:cNvPr>
            <p:cNvSpPr/>
            <p:nvPr/>
          </p:nvSpPr>
          <p:spPr>
            <a:xfrm>
              <a:off x="4121612" y="3193517"/>
              <a:ext cx="1366675" cy="1436383"/>
            </a:xfrm>
            <a:prstGeom prst="ellipse">
              <a:avLst/>
            </a:prstGeom>
            <a:solidFill>
              <a:srgbClr val="62A844"/>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sp>
          <p:nvSpPr>
            <p:cNvPr id="21" name="Oval 48">
              <a:extLst>
                <a:ext uri="{FF2B5EF4-FFF2-40B4-BE49-F238E27FC236}">
                  <a16:creationId xmlns:a16="http://schemas.microsoft.com/office/drawing/2014/main" id="{2CF86050-708A-DB56-CF2F-459CACAD519B}"/>
                </a:ext>
              </a:extLst>
            </p:cNvPr>
            <p:cNvSpPr/>
            <p:nvPr/>
          </p:nvSpPr>
          <p:spPr>
            <a:xfrm>
              <a:off x="5817024" y="3193517"/>
              <a:ext cx="1366675" cy="1436383"/>
            </a:xfrm>
            <a:prstGeom prst="ellipse">
              <a:avLst/>
            </a:prstGeom>
            <a:solidFill>
              <a:srgbClr val="3D8241"/>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sp>
          <p:nvSpPr>
            <p:cNvPr id="22" name="Oval 46">
              <a:extLst>
                <a:ext uri="{FF2B5EF4-FFF2-40B4-BE49-F238E27FC236}">
                  <a16:creationId xmlns:a16="http://schemas.microsoft.com/office/drawing/2014/main" id="{CC9AAA42-ABA1-FF1E-F231-73670DA42334}"/>
                </a:ext>
              </a:extLst>
            </p:cNvPr>
            <p:cNvSpPr/>
            <p:nvPr/>
          </p:nvSpPr>
          <p:spPr>
            <a:xfrm>
              <a:off x="7512436" y="3193517"/>
              <a:ext cx="1366675" cy="1436383"/>
            </a:xfrm>
            <a:prstGeom prst="ellipse">
              <a:avLst/>
            </a:prstGeom>
            <a:solidFill>
              <a:srgbClr val="EABB22"/>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dirty="0">
                <a:latin typeface="Century Gothic" panose="020B0502020202020204" pitchFamily="34" charset="0"/>
              </a:endParaRPr>
            </a:p>
          </p:txBody>
        </p:sp>
      </p:grpSp>
      <p:cxnSp>
        <p:nvCxnSpPr>
          <p:cNvPr id="45" name="Straight Connector 57">
            <a:extLst>
              <a:ext uri="{FF2B5EF4-FFF2-40B4-BE49-F238E27FC236}">
                <a16:creationId xmlns:a16="http://schemas.microsoft.com/office/drawing/2014/main" id="{39489055-3E41-3D0B-A464-BD65D194CC39}"/>
              </a:ext>
            </a:extLst>
          </p:cNvPr>
          <p:cNvCxnSpPr>
            <a:cxnSpLocks/>
          </p:cNvCxnSpPr>
          <p:nvPr/>
        </p:nvCxnSpPr>
        <p:spPr>
          <a:xfrm flipH="1">
            <a:off x="6194296" y="1217060"/>
            <a:ext cx="885528" cy="0"/>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cxnSp>
        <p:nvCxnSpPr>
          <p:cNvPr id="47" name="Straight Connector 57">
            <a:extLst>
              <a:ext uri="{FF2B5EF4-FFF2-40B4-BE49-F238E27FC236}">
                <a16:creationId xmlns:a16="http://schemas.microsoft.com/office/drawing/2014/main" id="{254BC620-A2C3-4824-B6E0-6ED5FF6356CA}"/>
              </a:ext>
            </a:extLst>
          </p:cNvPr>
          <p:cNvCxnSpPr>
            <a:cxnSpLocks/>
          </p:cNvCxnSpPr>
          <p:nvPr/>
        </p:nvCxnSpPr>
        <p:spPr>
          <a:xfrm flipH="1">
            <a:off x="4153520" y="2178906"/>
            <a:ext cx="823065" cy="0"/>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cxnSp>
        <p:nvCxnSpPr>
          <p:cNvPr id="50" name="Straight Connector 57">
            <a:extLst>
              <a:ext uri="{FF2B5EF4-FFF2-40B4-BE49-F238E27FC236}">
                <a16:creationId xmlns:a16="http://schemas.microsoft.com/office/drawing/2014/main" id="{DCE251B4-7E43-84CF-9EB2-9DAC1AF281CD}"/>
              </a:ext>
            </a:extLst>
          </p:cNvPr>
          <p:cNvCxnSpPr>
            <a:cxnSpLocks/>
          </p:cNvCxnSpPr>
          <p:nvPr/>
        </p:nvCxnSpPr>
        <p:spPr>
          <a:xfrm flipH="1">
            <a:off x="4175876" y="4659918"/>
            <a:ext cx="823065" cy="0"/>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44DBAA4F-2945-F88E-6A5E-8023AA007E1A}"/>
              </a:ext>
            </a:extLst>
          </p:cNvPr>
          <p:cNvSpPr txBox="1"/>
          <p:nvPr/>
        </p:nvSpPr>
        <p:spPr>
          <a:xfrm>
            <a:off x="7252263" y="1066100"/>
            <a:ext cx="3373134" cy="900631"/>
          </a:xfrm>
          <a:prstGeom prst="rect">
            <a:avLst/>
          </a:prstGeom>
          <a:noFill/>
        </p:spPr>
        <p:txBody>
          <a:bodyPr wrap="square">
            <a:spAutoFit/>
          </a:bodyPr>
          <a:lstStyle/>
          <a:p>
            <a:pPr>
              <a:lnSpc>
                <a:spcPts val="2100"/>
              </a:lnSpc>
            </a:pPr>
            <a:r>
              <a:rPr lang="de-DE" sz="2000" b="1">
                <a:solidFill>
                  <a:srgbClr val="0289AE"/>
                </a:solidFill>
              </a:rPr>
              <a:t>Daten eingeben – </a:t>
            </a:r>
            <a:r>
              <a:rPr lang="de-DE" sz="2000">
                <a:solidFill>
                  <a:srgbClr val="262626"/>
                </a:solidFill>
              </a:rPr>
              <a:t>Tabelle in ein Tabellenblatt kopieren.</a:t>
            </a:r>
          </a:p>
          <a:p>
            <a:pPr>
              <a:lnSpc>
                <a:spcPts val="2100"/>
              </a:lnSpc>
            </a:pPr>
            <a:endParaRPr lang="en-US" sz="2000" dirty="0">
              <a:solidFill>
                <a:srgbClr val="262626"/>
              </a:solidFill>
            </a:endParaRPr>
          </a:p>
        </p:txBody>
      </p:sp>
      <p:sp>
        <p:nvSpPr>
          <p:cNvPr id="61" name="TextBox 60">
            <a:extLst>
              <a:ext uri="{FF2B5EF4-FFF2-40B4-BE49-F238E27FC236}">
                <a16:creationId xmlns:a16="http://schemas.microsoft.com/office/drawing/2014/main" id="{90864E87-D9E6-9329-6368-AC0C32EDC74A}"/>
              </a:ext>
            </a:extLst>
          </p:cNvPr>
          <p:cNvSpPr txBox="1"/>
          <p:nvPr/>
        </p:nvSpPr>
        <p:spPr>
          <a:xfrm>
            <a:off x="7252263" y="2466834"/>
            <a:ext cx="4082962" cy="2985817"/>
          </a:xfrm>
          <a:prstGeom prst="rect">
            <a:avLst/>
          </a:prstGeom>
          <a:noFill/>
        </p:spPr>
        <p:txBody>
          <a:bodyPr wrap="square">
            <a:spAutoFit/>
          </a:bodyPr>
          <a:lstStyle/>
          <a:p>
            <a:pPr>
              <a:lnSpc>
                <a:spcPts val="2100"/>
              </a:lnSpc>
              <a:buClr>
                <a:srgbClr val="62A844"/>
              </a:buClr>
            </a:pPr>
            <a:r>
              <a:rPr lang="de-DE" sz="2000" b="1">
                <a:solidFill>
                  <a:srgbClr val="62A844"/>
                </a:solidFill>
              </a:rPr>
              <a:t>KPIs berechnen</a:t>
            </a:r>
          </a:p>
          <a:p>
            <a:pPr>
              <a:buClr>
                <a:srgbClr val="62A844"/>
              </a:buClr>
            </a:pPr>
            <a:br>
              <a:rPr lang="en-US" sz="800" b="1" dirty="0">
                <a:solidFill>
                  <a:srgbClr val="62A844"/>
                </a:solidFill>
              </a:rPr>
            </a:br>
            <a:r>
              <a:rPr lang="de-DE" sz="2000">
                <a:solidFill>
                  <a:srgbClr val="262626"/>
                </a:solidFill>
              </a:rPr>
              <a:t>Fügen Sie drei neue Spalten hinzu und berechnen Sie für jeden Tag:</a:t>
            </a:r>
          </a:p>
          <a:p>
            <a:pPr marL="457200" indent="-457200">
              <a:lnSpc>
                <a:spcPts val="2100"/>
              </a:lnSpc>
              <a:buClr>
                <a:srgbClr val="62A844"/>
              </a:buClr>
              <a:buFont typeface="+mj-lt"/>
              <a:buAutoNum type="arabicPeriod"/>
            </a:pPr>
            <a:r>
              <a:rPr lang="de-DE" sz="2000" b="1">
                <a:solidFill>
                  <a:srgbClr val="262626"/>
                </a:solidFill>
              </a:rPr>
              <a:t>Auslastung % </a:t>
            </a:r>
            <a:r>
              <a:rPr lang="de-DE" sz="2000">
                <a:solidFill>
                  <a:srgbClr val="262626"/>
                </a:solidFill>
              </a:rPr>
              <a:t>= Verkaufte ÷ Verfügbare Zimmer × 100</a:t>
            </a:r>
          </a:p>
          <a:p>
            <a:pPr marL="457200" indent="-457200">
              <a:lnSpc>
                <a:spcPts val="2100"/>
              </a:lnSpc>
              <a:buClr>
                <a:srgbClr val="62A844"/>
              </a:buClr>
              <a:buFont typeface="+mj-lt"/>
              <a:buAutoNum type="arabicPeriod"/>
            </a:pPr>
            <a:r>
              <a:rPr lang="de-DE" sz="2000" b="1">
                <a:solidFill>
                  <a:srgbClr val="262626"/>
                </a:solidFill>
              </a:rPr>
              <a:t>ADR (€) </a:t>
            </a:r>
            <a:r>
              <a:rPr lang="de-DE" sz="2000">
                <a:solidFill>
                  <a:srgbClr val="262626"/>
                </a:solidFill>
              </a:rPr>
              <a:t>= Zimmerumsatz ÷ Verkaufte Zimmer</a:t>
            </a:r>
          </a:p>
          <a:p>
            <a:pPr marL="457200" indent="-457200">
              <a:lnSpc>
                <a:spcPts val="2100"/>
              </a:lnSpc>
              <a:buClr>
                <a:srgbClr val="62A844"/>
              </a:buClr>
              <a:buFont typeface="+mj-lt"/>
              <a:buAutoNum type="arabicPeriod"/>
            </a:pPr>
            <a:r>
              <a:rPr lang="de-DE" sz="2000" b="1">
                <a:solidFill>
                  <a:srgbClr val="262626"/>
                </a:solidFill>
              </a:rPr>
              <a:t>RevPAR (€</a:t>
            </a:r>
            <a:r>
              <a:rPr lang="de-DE" sz="2000">
                <a:solidFill>
                  <a:srgbClr val="262626"/>
                </a:solidFill>
              </a:rPr>
              <a:t>) = Zimmerumsatz ÷ Verfügbare Zimmer</a:t>
            </a:r>
          </a:p>
          <a:p>
            <a:pPr>
              <a:lnSpc>
                <a:spcPts val="2100"/>
              </a:lnSpc>
            </a:pPr>
            <a:endParaRPr lang="en-US" sz="2000" dirty="0">
              <a:solidFill>
                <a:srgbClr val="262626"/>
              </a:solidFill>
            </a:endParaRPr>
          </a:p>
        </p:txBody>
      </p:sp>
      <p:sp>
        <p:nvSpPr>
          <p:cNvPr id="67" name="TextBox 26">
            <a:extLst>
              <a:ext uri="{FF2B5EF4-FFF2-40B4-BE49-F238E27FC236}">
                <a16:creationId xmlns:a16="http://schemas.microsoft.com/office/drawing/2014/main" id="{AFF82CCC-8F19-5111-F436-E2FEFBF38530}"/>
              </a:ext>
            </a:extLst>
          </p:cNvPr>
          <p:cNvSpPr txBox="1"/>
          <p:nvPr/>
        </p:nvSpPr>
        <p:spPr bwMode="auto">
          <a:xfrm>
            <a:off x="5325808" y="1861163"/>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sp>
        <p:nvSpPr>
          <p:cNvPr id="68" name="TextBox 26">
            <a:extLst>
              <a:ext uri="{FF2B5EF4-FFF2-40B4-BE49-F238E27FC236}">
                <a16:creationId xmlns:a16="http://schemas.microsoft.com/office/drawing/2014/main" id="{01B6CEC5-3810-D676-F365-F96687899B0F}"/>
              </a:ext>
            </a:extLst>
          </p:cNvPr>
          <p:cNvSpPr txBox="1"/>
          <p:nvPr/>
        </p:nvSpPr>
        <p:spPr bwMode="auto">
          <a:xfrm>
            <a:off x="5325808" y="3108482"/>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sp>
        <p:nvSpPr>
          <p:cNvPr id="69" name="TextBox 26">
            <a:extLst>
              <a:ext uri="{FF2B5EF4-FFF2-40B4-BE49-F238E27FC236}">
                <a16:creationId xmlns:a16="http://schemas.microsoft.com/office/drawing/2014/main" id="{14FD76F0-B397-1112-2260-7ECD30F40E26}"/>
              </a:ext>
            </a:extLst>
          </p:cNvPr>
          <p:cNvSpPr txBox="1"/>
          <p:nvPr/>
        </p:nvSpPr>
        <p:spPr bwMode="auto">
          <a:xfrm>
            <a:off x="5325808" y="4355801"/>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sp>
        <p:nvSpPr>
          <p:cNvPr id="70" name="TextBox 26">
            <a:extLst>
              <a:ext uri="{FF2B5EF4-FFF2-40B4-BE49-F238E27FC236}">
                <a16:creationId xmlns:a16="http://schemas.microsoft.com/office/drawing/2014/main" id="{7614E72F-C7A4-21B6-A9B4-F9CD21E91278}"/>
              </a:ext>
            </a:extLst>
          </p:cNvPr>
          <p:cNvSpPr txBox="1"/>
          <p:nvPr/>
        </p:nvSpPr>
        <p:spPr bwMode="auto">
          <a:xfrm>
            <a:off x="5325808" y="5603120"/>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05</a:t>
            </a:r>
          </a:p>
        </p:txBody>
      </p:sp>
      <p:sp>
        <p:nvSpPr>
          <p:cNvPr id="78" name="TextBox 26">
            <a:extLst>
              <a:ext uri="{FF2B5EF4-FFF2-40B4-BE49-F238E27FC236}">
                <a16:creationId xmlns:a16="http://schemas.microsoft.com/office/drawing/2014/main" id="{215DBA07-58DE-CEDB-47A2-A4FB6105BD2B}"/>
              </a:ext>
            </a:extLst>
          </p:cNvPr>
          <p:cNvSpPr txBox="1"/>
          <p:nvPr/>
        </p:nvSpPr>
        <p:spPr bwMode="auto">
          <a:xfrm>
            <a:off x="5325808" y="613844"/>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sp>
        <p:nvSpPr>
          <p:cNvPr id="3" name="TextBox 2">
            <a:extLst>
              <a:ext uri="{FF2B5EF4-FFF2-40B4-BE49-F238E27FC236}">
                <a16:creationId xmlns:a16="http://schemas.microsoft.com/office/drawing/2014/main" id="{68B5A6E3-EB7D-EF1A-91F5-96203EF8BA42}"/>
              </a:ext>
            </a:extLst>
          </p:cNvPr>
          <p:cNvSpPr txBox="1"/>
          <p:nvPr/>
        </p:nvSpPr>
        <p:spPr>
          <a:xfrm>
            <a:off x="17561860" y="363915"/>
            <a:ext cx="10660134" cy="6494085"/>
          </a:xfrm>
          <a:prstGeom prst="rect">
            <a:avLst/>
          </a:prstGeom>
          <a:noFill/>
        </p:spPr>
        <p:txBody>
          <a:bodyPr wrap="square">
            <a:spAutoFit/>
          </a:bodyPr>
          <a:lstStyle/>
          <a:p>
            <a:pPr>
              <a:buNone/>
            </a:pPr>
            <a:r>
              <a:rPr lang="de-DE" sz="2800" b="1"/>
              <a:t>Ihre Aufgabe</a:t>
            </a:r>
          </a:p>
          <a:p>
            <a:pPr>
              <a:buNone/>
            </a:pPr>
            <a:endParaRPr lang="en-US" sz="2000" b="1" dirty="0"/>
          </a:p>
          <a:p>
            <a:pPr>
              <a:buFont typeface="+mj-lt"/>
              <a:buAutoNum type="arabicPeriod"/>
            </a:pPr>
            <a:r>
              <a:rPr lang="de-DE" b="1">
                <a:solidFill>
                  <a:srgbClr val="262626"/>
                </a:solidFill>
              </a:rPr>
              <a:t>Daten eingeben</a:t>
            </a:r>
            <a:br>
              <a:rPr lang="en-US" dirty="0">
                <a:solidFill>
                  <a:srgbClr val="262626"/>
                </a:solidFill>
              </a:rPr>
            </a:br>
            <a:r>
              <a:rPr lang="de-DE">
                <a:solidFill>
                  <a:srgbClr val="262626"/>
                </a:solidFill>
              </a:rPr>
              <a:t>Tabelle in ein Tabellenblatt kopieren.</a:t>
            </a:r>
          </a:p>
          <a:p>
            <a:pPr>
              <a:buFont typeface="+mj-lt"/>
              <a:buAutoNum type="arabicPeriod"/>
            </a:pPr>
            <a:endParaRPr lang="en-US" dirty="0">
              <a:solidFill>
                <a:srgbClr val="262626"/>
              </a:solidFill>
            </a:endParaRPr>
          </a:p>
          <a:p>
            <a:pPr>
              <a:buFont typeface="+mj-lt"/>
              <a:buAutoNum type="arabicPeriod"/>
            </a:pPr>
            <a:r>
              <a:rPr lang="de-DE" b="1">
                <a:solidFill>
                  <a:srgbClr val="262626"/>
                </a:solidFill>
              </a:rPr>
              <a:t>Daten prüfen</a:t>
            </a:r>
            <a:endParaRPr lang="en-US" dirty="0">
              <a:solidFill>
                <a:srgbClr val="262626"/>
              </a:solidFill>
            </a:endParaRPr>
          </a:p>
          <a:p>
            <a:pPr marL="742950" lvl="1" indent="-285750">
              <a:buFont typeface="+mj-lt"/>
              <a:buAutoNum type="arabicPeriod"/>
            </a:pPr>
            <a:r>
              <a:rPr lang="de-DE">
                <a:solidFill>
                  <a:srgbClr val="262626"/>
                </a:solidFill>
              </a:rPr>
              <a:t>Sind die Daten lückenlos in Reihenfolge?</a:t>
            </a:r>
          </a:p>
          <a:p>
            <a:pPr marL="742950" lvl="1" indent="-285750">
              <a:buFont typeface="+mj-lt"/>
              <a:buAutoNum type="arabicPeriod"/>
            </a:pPr>
            <a:r>
              <a:rPr lang="de-DE">
                <a:solidFill>
                  <a:srgbClr val="262626"/>
                </a:solidFill>
              </a:rPr>
              <a:t>Ist </a:t>
            </a:r>
            <a:r>
              <a:rPr lang="de-DE" i="1">
                <a:solidFill>
                  <a:srgbClr val="262626"/>
                </a:solidFill>
              </a:rPr>
              <a:t>Verfügbare Zimmer</a:t>
            </a:r>
            <a:r>
              <a:rPr lang="de-DE">
                <a:solidFill>
                  <a:srgbClr val="262626"/>
                </a:solidFill>
              </a:rPr>
              <a:t> jeden Tag gleich?</a:t>
            </a:r>
          </a:p>
          <a:p>
            <a:pPr marL="742950" lvl="1" indent="-285750">
              <a:buFont typeface="+mj-lt"/>
              <a:buAutoNum type="arabicPeriod"/>
            </a:pPr>
            <a:endParaRPr lang="en-US" dirty="0">
              <a:solidFill>
                <a:srgbClr val="262626"/>
              </a:solidFill>
            </a:endParaRPr>
          </a:p>
          <a:p>
            <a:pPr>
              <a:buFont typeface="+mj-lt"/>
              <a:buAutoNum type="arabicPeriod"/>
            </a:pPr>
            <a:r>
              <a:rPr lang="de-DE" b="1">
                <a:solidFill>
                  <a:srgbClr val="262626"/>
                </a:solidFill>
              </a:rPr>
              <a:t>KPIs berechnen</a:t>
            </a:r>
            <a:br>
              <a:rPr lang="en-US" dirty="0">
                <a:solidFill>
                  <a:srgbClr val="262626"/>
                </a:solidFill>
              </a:rPr>
            </a:br>
            <a:r>
              <a:rPr lang="de-DE">
                <a:solidFill>
                  <a:srgbClr val="262626"/>
                </a:solidFill>
              </a:rPr>
              <a:t>Fügen Sie drei neue Spalten hinzu und berechnen Sie für jeden Tag:</a:t>
            </a:r>
          </a:p>
          <a:p>
            <a:pPr marL="742950" lvl="1" indent="-285750">
              <a:buFont typeface="+mj-lt"/>
              <a:buAutoNum type="arabicPeriod"/>
            </a:pPr>
            <a:r>
              <a:rPr lang="de-DE" b="1">
                <a:solidFill>
                  <a:srgbClr val="262626"/>
                </a:solidFill>
              </a:rPr>
              <a:t>Auslastung %</a:t>
            </a:r>
            <a:r>
              <a:rPr lang="de-DE">
                <a:solidFill>
                  <a:srgbClr val="262626"/>
                </a:solidFill>
              </a:rPr>
              <a:t> = Verkaufte ÷ Verfügbare Zimmer × 100</a:t>
            </a:r>
          </a:p>
          <a:p>
            <a:pPr marL="742950" lvl="1" indent="-285750">
              <a:buFont typeface="+mj-lt"/>
              <a:buAutoNum type="arabicPeriod"/>
            </a:pPr>
            <a:r>
              <a:rPr lang="de-DE" b="1">
                <a:solidFill>
                  <a:srgbClr val="262626"/>
                </a:solidFill>
              </a:rPr>
              <a:t>ADR (€)</a:t>
            </a:r>
            <a:r>
              <a:rPr lang="de-DE">
                <a:solidFill>
                  <a:srgbClr val="262626"/>
                </a:solidFill>
              </a:rPr>
              <a:t> = Zimmerumsatz ÷ Verkaufte Zimmer</a:t>
            </a:r>
          </a:p>
          <a:p>
            <a:pPr marL="742950" lvl="1" indent="-285750">
              <a:buFont typeface="+mj-lt"/>
              <a:buAutoNum type="arabicPeriod"/>
            </a:pPr>
            <a:r>
              <a:rPr lang="de-DE" b="1">
                <a:solidFill>
                  <a:srgbClr val="262626"/>
                </a:solidFill>
              </a:rPr>
              <a:t>RevPAR (€)</a:t>
            </a:r>
            <a:r>
              <a:rPr lang="de-DE">
                <a:solidFill>
                  <a:srgbClr val="262626"/>
                </a:solidFill>
              </a:rPr>
              <a:t> = Zimmerumsatz ÷ Verfügbare Zimmer</a:t>
            </a:r>
          </a:p>
          <a:p>
            <a:pPr marL="742950" lvl="1" indent="-285750">
              <a:buFont typeface="+mj-lt"/>
              <a:buAutoNum type="arabicPeriod"/>
            </a:pPr>
            <a:endParaRPr lang="en-US" dirty="0">
              <a:solidFill>
                <a:srgbClr val="262626"/>
              </a:solidFill>
            </a:endParaRPr>
          </a:p>
          <a:p>
            <a:pPr>
              <a:buFont typeface="+mj-lt"/>
              <a:buAutoNum type="arabicPeriod"/>
            </a:pPr>
            <a:r>
              <a:rPr lang="de-DE" b="1">
                <a:solidFill>
                  <a:srgbClr val="262626"/>
                </a:solidFill>
              </a:rPr>
              <a:t>Drei Fragen beantworten</a:t>
            </a:r>
            <a:endParaRPr lang="en-US" dirty="0">
              <a:solidFill>
                <a:srgbClr val="262626"/>
              </a:solidFill>
            </a:endParaRPr>
          </a:p>
          <a:p>
            <a:pPr marL="742950" lvl="1" indent="-285750">
              <a:buFont typeface="+mj-lt"/>
              <a:buAutoNum type="arabicPeriod"/>
            </a:pPr>
            <a:r>
              <a:rPr lang="de-DE">
                <a:solidFill>
                  <a:srgbClr val="262626"/>
                </a:solidFill>
              </a:rPr>
              <a:t>Wann ist die </a:t>
            </a:r>
            <a:r>
              <a:rPr lang="de-DE" b="1">
                <a:solidFill>
                  <a:srgbClr val="262626"/>
                </a:solidFill>
              </a:rPr>
              <a:t>Auslastung %</a:t>
            </a:r>
            <a:r>
              <a:rPr lang="de-DE">
                <a:solidFill>
                  <a:srgbClr val="262626"/>
                </a:solidFill>
              </a:rPr>
              <a:t> am höchsten?</a:t>
            </a:r>
          </a:p>
          <a:p>
            <a:pPr marL="742950" lvl="1" indent="-285750">
              <a:buFont typeface="+mj-lt"/>
              <a:buAutoNum type="arabicPeriod"/>
            </a:pPr>
            <a:r>
              <a:rPr lang="de-DE">
                <a:solidFill>
                  <a:srgbClr val="262626"/>
                </a:solidFill>
              </a:rPr>
              <a:t>Wann ist der </a:t>
            </a:r>
            <a:r>
              <a:rPr lang="de-DE" b="1">
                <a:solidFill>
                  <a:srgbClr val="262626"/>
                </a:solidFill>
              </a:rPr>
              <a:t>RevPAR (€)</a:t>
            </a:r>
            <a:r>
              <a:rPr lang="de-DE">
                <a:solidFill>
                  <a:srgbClr val="262626"/>
                </a:solidFill>
              </a:rPr>
              <a:t> am höchsten?</a:t>
            </a:r>
          </a:p>
          <a:p>
            <a:pPr marL="742950" lvl="1" indent="-285750">
              <a:buFont typeface="+mj-lt"/>
              <a:buAutoNum type="arabicPeriod"/>
            </a:pPr>
            <a:r>
              <a:rPr lang="de-DE">
                <a:solidFill>
                  <a:srgbClr val="262626"/>
                </a:solidFill>
              </a:rPr>
              <a:t>Wie hoch ist die </a:t>
            </a:r>
            <a:r>
              <a:rPr lang="de-DE" b="1">
                <a:solidFill>
                  <a:srgbClr val="262626"/>
                </a:solidFill>
              </a:rPr>
              <a:t>7-Tage-Ø-Auslastung %</a:t>
            </a:r>
            <a:r>
              <a:rPr lang="de-DE">
                <a:solidFill>
                  <a:srgbClr val="262626"/>
                </a:solidFill>
              </a:rPr>
              <a:t>?</a:t>
            </a:r>
          </a:p>
          <a:p>
            <a:pPr marL="742950" lvl="1" indent="-285750">
              <a:buFont typeface="+mj-lt"/>
              <a:buAutoNum type="arabicPeriod"/>
            </a:pPr>
            <a:endParaRPr lang="en-US" dirty="0">
              <a:solidFill>
                <a:srgbClr val="262626"/>
              </a:solidFill>
            </a:endParaRPr>
          </a:p>
          <a:p>
            <a:pPr>
              <a:buFont typeface="+mj-lt"/>
              <a:buAutoNum type="arabicPeriod"/>
            </a:pPr>
            <a:r>
              <a:rPr lang="de-DE" b="1">
                <a:solidFill>
                  <a:srgbClr val="262626"/>
                </a:solidFill>
              </a:rPr>
              <a:t>Ein Diagramm erstellen</a:t>
            </a:r>
            <a:br>
              <a:rPr lang="en-US" dirty="0">
                <a:solidFill>
                  <a:srgbClr val="262626"/>
                </a:solidFill>
              </a:rPr>
            </a:br>
            <a:r>
              <a:rPr lang="de-DE">
                <a:solidFill>
                  <a:srgbClr val="262626"/>
                </a:solidFill>
              </a:rPr>
              <a:t>Erstellen Sie ein einfaches </a:t>
            </a:r>
            <a:r>
              <a:rPr lang="de-DE" b="1">
                <a:solidFill>
                  <a:srgbClr val="262626"/>
                </a:solidFill>
              </a:rPr>
              <a:t>Liniendiagramm</a:t>
            </a:r>
            <a:r>
              <a:rPr lang="de-DE">
                <a:solidFill>
                  <a:srgbClr val="262626"/>
                </a:solidFill>
              </a:rPr>
              <a:t> mit </a:t>
            </a:r>
            <a:r>
              <a:rPr lang="de-DE" b="1">
                <a:solidFill>
                  <a:srgbClr val="262626"/>
                </a:solidFill>
              </a:rPr>
              <a:t>Auslastung %</a:t>
            </a:r>
            <a:r>
              <a:rPr lang="de-DE">
                <a:solidFill>
                  <a:srgbClr val="262626"/>
                </a:solidFill>
              </a:rPr>
              <a:t> nach </a:t>
            </a:r>
            <a:r>
              <a:rPr lang="de-DE" b="1">
                <a:solidFill>
                  <a:srgbClr val="262626"/>
                </a:solidFill>
              </a:rPr>
              <a:t>Datum</a:t>
            </a:r>
            <a:r>
              <a:rPr lang="de-DE">
                <a:solidFill>
                  <a:srgbClr val="262626"/>
                </a:solidFill>
              </a:rPr>
              <a:t> – mit Titel und Achsenbeschriftung.</a:t>
            </a:r>
          </a:p>
        </p:txBody>
      </p:sp>
      <p:sp>
        <p:nvSpPr>
          <p:cNvPr id="2" name="Text Placeholder 11">
            <a:extLst>
              <a:ext uri="{FF2B5EF4-FFF2-40B4-BE49-F238E27FC236}">
                <a16:creationId xmlns:a16="http://schemas.microsoft.com/office/drawing/2014/main" id="{7D8E06A8-0289-2B86-E010-57E35BF64D12}"/>
              </a:ext>
            </a:extLst>
          </p:cNvPr>
          <p:cNvSpPr txBox="1">
            <a:spLocks/>
          </p:cNvSpPr>
          <p:nvPr/>
        </p:nvSpPr>
        <p:spPr>
          <a:xfrm>
            <a:off x="573704" y="554920"/>
            <a:ext cx="212223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latin typeface="Calibri" panose="020F0502020204030204" pitchFamily="34" charset="0"/>
                <a:cs typeface="Calibri" panose="020F0502020204030204" pitchFamily="34" charset="0"/>
              </a:rPr>
              <a:t>Ihre Aufgabe</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17" name="Straight Connector 57">
            <a:extLst>
              <a:ext uri="{FF2B5EF4-FFF2-40B4-BE49-F238E27FC236}">
                <a16:creationId xmlns:a16="http://schemas.microsoft.com/office/drawing/2014/main" id="{2B795F49-624B-83FC-45B5-DB8DE4D50F70}"/>
              </a:ext>
            </a:extLst>
          </p:cNvPr>
          <p:cNvCxnSpPr>
            <a:cxnSpLocks/>
          </p:cNvCxnSpPr>
          <p:nvPr/>
        </p:nvCxnSpPr>
        <p:spPr>
          <a:xfrm flipH="1">
            <a:off x="6322917" y="5780506"/>
            <a:ext cx="823065" cy="0"/>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57">
            <a:extLst>
              <a:ext uri="{FF2B5EF4-FFF2-40B4-BE49-F238E27FC236}">
                <a16:creationId xmlns:a16="http://schemas.microsoft.com/office/drawing/2014/main" id="{FFAE2508-5F45-72C3-449A-CF5635BF5273}"/>
              </a:ext>
            </a:extLst>
          </p:cNvPr>
          <p:cNvCxnSpPr>
            <a:cxnSpLocks/>
          </p:cNvCxnSpPr>
          <p:nvPr/>
        </p:nvCxnSpPr>
        <p:spPr>
          <a:xfrm flipH="1">
            <a:off x="6256759" y="3216600"/>
            <a:ext cx="823065" cy="0"/>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sp>
        <p:nvSpPr>
          <p:cNvPr id="25" name="Rounded Rectangle 24">
            <a:extLst>
              <a:ext uri="{FF2B5EF4-FFF2-40B4-BE49-F238E27FC236}">
                <a16:creationId xmlns:a16="http://schemas.microsoft.com/office/drawing/2014/main" id="{3E38995F-A4AD-E31D-D32C-2971D52B0B79}"/>
              </a:ext>
            </a:extLst>
          </p:cNvPr>
          <p:cNvSpPr/>
          <p:nvPr/>
        </p:nvSpPr>
        <p:spPr>
          <a:xfrm>
            <a:off x="7122753" y="2388880"/>
            <a:ext cx="4314884" cy="2818182"/>
          </a:xfrm>
          <a:prstGeom prst="roundRect">
            <a:avLst>
              <a:gd name="adj" fmla="val 4232"/>
            </a:avLst>
          </a:prstGeom>
          <a:noFill/>
          <a:ln>
            <a:solidFill>
              <a:srgbClr val="262626"/>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C109B601-D6AB-B84A-B087-3A9B7E804C83}"/>
              </a:ext>
            </a:extLst>
          </p:cNvPr>
          <p:cNvSpPr/>
          <p:nvPr/>
        </p:nvSpPr>
        <p:spPr>
          <a:xfrm>
            <a:off x="7098059" y="976613"/>
            <a:ext cx="4314884" cy="884550"/>
          </a:xfrm>
          <a:prstGeom prst="roundRect">
            <a:avLst>
              <a:gd name="adj" fmla="val 9703"/>
            </a:avLst>
          </a:prstGeom>
          <a:noFill/>
          <a:ln>
            <a:solidFill>
              <a:srgbClr val="262626"/>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a:extLst>
              <a:ext uri="{FF2B5EF4-FFF2-40B4-BE49-F238E27FC236}">
                <a16:creationId xmlns:a16="http://schemas.microsoft.com/office/drawing/2014/main" id="{17C3D48E-B377-2050-7B06-DA9B6BF4FABF}"/>
              </a:ext>
            </a:extLst>
          </p:cNvPr>
          <p:cNvSpPr/>
          <p:nvPr/>
        </p:nvSpPr>
        <p:spPr>
          <a:xfrm rot="13342587" flipH="1">
            <a:off x="2557419" y="659064"/>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sp>
        <p:nvSpPr>
          <p:cNvPr id="34" name="TextBox 33">
            <a:extLst>
              <a:ext uri="{FF2B5EF4-FFF2-40B4-BE49-F238E27FC236}">
                <a16:creationId xmlns:a16="http://schemas.microsoft.com/office/drawing/2014/main" id="{06707E08-4C59-D00D-634F-1ECC2B030969}"/>
              </a:ext>
            </a:extLst>
          </p:cNvPr>
          <p:cNvSpPr txBox="1"/>
          <p:nvPr/>
        </p:nvSpPr>
        <p:spPr>
          <a:xfrm>
            <a:off x="747047" y="2021812"/>
            <a:ext cx="3277852" cy="1831655"/>
          </a:xfrm>
          <a:prstGeom prst="rect">
            <a:avLst/>
          </a:prstGeom>
          <a:noFill/>
        </p:spPr>
        <p:txBody>
          <a:bodyPr wrap="square">
            <a:spAutoFit/>
          </a:bodyPr>
          <a:lstStyle/>
          <a:p>
            <a:pPr>
              <a:lnSpc>
                <a:spcPts val="2100"/>
              </a:lnSpc>
            </a:pPr>
            <a:r>
              <a:rPr lang="de-DE" sz="2000" b="1">
                <a:solidFill>
                  <a:srgbClr val="06677F"/>
                </a:solidFill>
              </a:rPr>
              <a:t>Daten prüfen</a:t>
            </a:r>
          </a:p>
          <a:p>
            <a:endParaRPr lang="en-US" sz="800" b="1" dirty="0">
              <a:solidFill>
                <a:srgbClr val="06677F"/>
              </a:solidFill>
            </a:endParaRPr>
          </a:p>
          <a:p>
            <a:pPr marL="457200" indent="-457200">
              <a:lnSpc>
                <a:spcPts val="2100"/>
              </a:lnSpc>
              <a:buClr>
                <a:srgbClr val="06677F"/>
              </a:buClr>
              <a:buFont typeface="+mj-lt"/>
              <a:buAutoNum type="arabicPeriod"/>
            </a:pPr>
            <a:r>
              <a:rPr lang="de-DE" sz="2000">
                <a:solidFill>
                  <a:srgbClr val="262626"/>
                </a:solidFill>
              </a:rPr>
              <a:t>Sind die Daten lückenlos in Reihenfolge?</a:t>
            </a:r>
          </a:p>
          <a:p>
            <a:pPr marL="457200" indent="-457200">
              <a:lnSpc>
                <a:spcPts val="2100"/>
              </a:lnSpc>
              <a:buClr>
                <a:srgbClr val="06677F"/>
              </a:buClr>
              <a:buFont typeface="+mj-lt"/>
              <a:buAutoNum type="arabicPeriod"/>
            </a:pPr>
            <a:r>
              <a:rPr lang="de-DE" sz="2000">
                <a:solidFill>
                  <a:srgbClr val="262626"/>
                </a:solidFill>
              </a:rPr>
              <a:t>Ist Verfügbare Zimmer jeden Tag gleich?</a:t>
            </a:r>
          </a:p>
          <a:p>
            <a:pPr>
              <a:lnSpc>
                <a:spcPts val="2100"/>
              </a:lnSpc>
            </a:pPr>
            <a:endParaRPr lang="en-US" sz="2000" dirty="0">
              <a:solidFill>
                <a:srgbClr val="262626"/>
              </a:solidFill>
            </a:endParaRPr>
          </a:p>
        </p:txBody>
      </p:sp>
      <p:sp>
        <p:nvSpPr>
          <p:cNvPr id="35" name="TextBox 34">
            <a:extLst>
              <a:ext uri="{FF2B5EF4-FFF2-40B4-BE49-F238E27FC236}">
                <a16:creationId xmlns:a16="http://schemas.microsoft.com/office/drawing/2014/main" id="{29F295E9-D183-7D83-7AB8-D4EDA2406EE0}"/>
              </a:ext>
            </a:extLst>
          </p:cNvPr>
          <p:cNvSpPr txBox="1"/>
          <p:nvPr/>
        </p:nvSpPr>
        <p:spPr>
          <a:xfrm>
            <a:off x="747047" y="4158845"/>
            <a:ext cx="3277852" cy="2370264"/>
          </a:xfrm>
          <a:prstGeom prst="rect">
            <a:avLst/>
          </a:prstGeom>
          <a:noFill/>
        </p:spPr>
        <p:txBody>
          <a:bodyPr wrap="square">
            <a:spAutoFit/>
          </a:bodyPr>
          <a:lstStyle/>
          <a:p>
            <a:pPr>
              <a:lnSpc>
                <a:spcPts val="2100"/>
              </a:lnSpc>
            </a:pPr>
            <a:r>
              <a:rPr lang="de-DE" sz="2000" b="1">
                <a:solidFill>
                  <a:srgbClr val="3D8241"/>
                </a:solidFill>
              </a:rPr>
              <a:t>Drei Fragen beantworten</a:t>
            </a:r>
          </a:p>
          <a:p>
            <a:endParaRPr lang="en-US" sz="800" b="1" dirty="0">
              <a:solidFill>
                <a:srgbClr val="3D8241"/>
              </a:solidFill>
            </a:endParaRPr>
          </a:p>
          <a:p>
            <a:pPr marL="457200" indent="-457200">
              <a:lnSpc>
                <a:spcPts val="2100"/>
              </a:lnSpc>
              <a:buClr>
                <a:srgbClr val="3D8241"/>
              </a:buClr>
              <a:buFont typeface="+mj-lt"/>
              <a:buAutoNum type="arabicPeriod"/>
            </a:pPr>
            <a:r>
              <a:rPr lang="de-DE" sz="2000">
                <a:solidFill>
                  <a:srgbClr val="262626"/>
                </a:solidFill>
              </a:rPr>
              <a:t>Wann ist die </a:t>
            </a:r>
            <a:r>
              <a:rPr lang="de-DE" sz="2000" b="1">
                <a:solidFill>
                  <a:srgbClr val="262626"/>
                </a:solidFill>
              </a:rPr>
              <a:t>Auslastung % </a:t>
            </a:r>
            <a:r>
              <a:rPr lang="de-DE" sz="2000">
                <a:solidFill>
                  <a:srgbClr val="262626"/>
                </a:solidFill>
              </a:rPr>
              <a:t>am höchsten?</a:t>
            </a:r>
          </a:p>
          <a:p>
            <a:pPr marL="457200" indent="-457200">
              <a:lnSpc>
                <a:spcPts val="2100"/>
              </a:lnSpc>
              <a:buClr>
                <a:srgbClr val="3D8241"/>
              </a:buClr>
              <a:buFont typeface="+mj-lt"/>
              <a:buAutoNum type="arabicPeriod"/>
            </a:pPr>
            <a:r>
              <a:rPr lang="de-DE" sz="2000">
                <a:solidFill>
                  <a:srgbClr val="262626"/>
                </a:solidFill>
              </a:rPr>
              <a:t>Wann ist der </a:t>
            </a:r>
            <a:r>
              <a:rPr lang="de-DE" sz="2000" b="1">
                <a:solidFill>
                  <a:srgbClr val="262626"/>
                </a:solidFill>
              </a:rPr>
              <a:t>RevPAR (€) </a:t>
            </a:r>
            <a:r>
              <a:rPr lang="de-DE" sz="2000">
                <a:solidFill>
                  <a:srgbClr val="262626"/>
                </a:solidFill>
              </a:rPr>
              <a:t>am höchsten?</a:t>
            </a:r>
          </a:p>
          <a:p>
            <a:pPr marL="457200" indent="-457200">
              <a:lnSpc>
                <a:spcPts val="2100"/>
              </a:lnSpc>
              <a:buClr>
                <a:srgbClr val="3D8241"/>
              </a:buClr>
              <a:buFont typeface="+mj-lt"/>
              <a:buAutoNum type="arabicPeriod"/>
            </a:pPr>
            <a:r>
              <a:rPr lang="de-DE" sz="2000">
                <a:solidFill>
                  <a:srgbClr val="262626"/>
                </a:solidFill>
              </a:rPr>
              <a:t>Wie hoch ist die </a:t>
            </a:r>
            <a:r>
              <a:rPr lang="de-DE" sz="2000" b="1">
                <a:solidFill>
                  <a:srgbClr val="262626"/>
                </a:solidFill>
              </a:rPr>
              <a:t>7-Tage-Ø-Auslastung %?</a:t>
            </a:r>
          </a:p>
          <a:p>
            <a:pPr>
              <a:lnSpc>
                <a:spcPts val="2100"/>
              </a:lnSpc>
            </a:pPr>
            <a:endParaRPr lang="en-US" sz="2000" dirty="0">
              <a:solidFill>
                <a:srgbClr val="262626"/>
              </a:solidFill>
            </a:endParaRPr>
          </a:p>
        </p:txBody>
      </p:sp>
      <p:sp>
        <p:nvSpPr>
          <p:cNvPr id="39" name="Rounded Rectangle 38">
            <a:extLst>
              <a:ext uri="{FF2B5EF4-FFF2-40B4-BE49-F238E27FC236}">
                <a16:creationId xmlns:a16="http://schemas.microsoft.com/office/drawing/2014/main" id="{84355CC1-4975-51AA-CD40-24CAEB080E28}"/>
              </a:ext>
            </a:extLst>
          </p:cNvPr>
          <p:cNvSpPr/>
          <p:nvPr/>
        </p:nvSpPr>
        <p:spPr>
          <a:xfrm>
            <a:off x="7137011" y="5481902"/>
            <a:ext cx="4320674" cy="1093695"/>
          </a:xfrm>
          <a:prstGeom prst="roundRect">
            <a:avLst>
              <a:gd name="adj" fmla="val 10519"/>
            </a:avLst>
          </a:prstGeom>
          <a:solidFill>
            <a:schemeClr val="bg1"/>
          </a:solidFill>
          <a:ln>
            <a:solidFill>
              <a:srgbClr val="262626"/>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F0CB8368-EC50-B7CE-987C-45968D483761}"/>
              </a:ext>
            </a:extLst>
          </p:cNvPr>
          <p:cNvSpPr txBox="1"/>
          <p:nvPr/>
        </p:nvSpPr>
        <p:spPr>
          <a:xfrm>
            <a:off x="7252263" y="5603120"/>
            <a:ext cx="4082962" cy="1169936"/>
          </a:xfrm>
          <a:prstGeom prst="rect">
            <a:avLst/>
          </a:prstGeom>
          <a:noFill/>
        </p:spPr>
        <p:txBody>
          <a:bodyPr wrap="square">
            <a:spAutoFit/>
          </a:bodyPr>
          <a:lstStyle/>
          <a:p>
            <a:pPr>
              <a:lnSpc>
                <a:spcPts val="2100"/>
              </a:lnSpc>
            </a:pPr>
            <a:r>
              <a:rPr lang="de-DE" sz="2000" b="1">
                <a:solidFill>
                  <a:srgbClr val="EABB22"/>
                </a:solidFill>
              </a:rPr>
              <a:t>Ein Diagramm erstellen </a:t>
            </a:r>
            <a:r>
              <a:rPr lang="en-US" sz="2000" b="1" dirty="0">
                <a:solidFill>
                  <a:srgbClr val="262626"/>
                </a:solidFill>
              </a:rPr>
              <a:t>- </a:t>
            </a:r>
            <a:r>
              <a:rPr lang="de-DE" sz="2000">
                <a:solidFill>
                  <a:srgbClr val="262626"/>
                </a:solidFill>
              </a:rPr>
              <a:t>Erstellen Sie ein </a:t>
            </a:r>
            <a:r>
              <a:rPr lang="de-DE" sz="2000" b="1">
                <a:solidFill>
                  <a:srgbClr val="262626"/>
                </a:solidFill>
              </a:rPr>
              <a:t>Liniendiagramm </a:t>
            </a:r>
            <a:r>
              <a:rPr lang="de-DE" sz="2000">
                <a:solidFill>
                  <a:srgbClr val="262626"/>
                </a:solidFill>
              </a:rPr>
              <a:t>mit </a:t>
            </a:r>
            <a:r>
              <a:rPr lang="de-DE" sz="2000" b="1">
                <a:solidFill>
                  <a:srgbClr val="262626"/>
                </a:solidFill>
              </a:rPr>
              <a:t>Auslastung % nach Datum</a:t>
            </a:r>
            <a:r>
              <a:rPr lang="de-DE" sz="2000">
                <a:solidFill>
                  <a:srgbClr val="262626"/>
                </a:solidFill>
              </a:rPr>
              <a:t> – Titel und Achsen beschriften.</a:t>
            </a:r>
          </a:p>
          <a:p>
            <a:pPr>
              <a:lnSpc>
                <a:spcPts val="2100"/>
              </a:lnSpc>
            </a:pPr>
            <a:endParaRPr lang="en-US" sz="2000" dirty="0">
              <a:solidFill>
                <a:srgbClr val="262626"/>
              </a:solidFill>
            </a:endParaRPr>
          </a:p>
        </p:txBody>
      </p:sp>
    </p:spTree>
    <p:extLst>
      <p:ext uri="{BB962C8B-B14F-4D97-AF65-F5344CB8AC3E}">
        <p14:creationId xmlns:p14="http://schemas.microsoft.com/office/powerpoint/2010/main" val="22951850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1">
            <a:extLst>
              <a:ext uri="{FF2B5EF4-FFF2-40B4-BE49-F238E27FC236}">
                <a16:creationId xmlns:a16="http://schemas.microsoft.com/office/drawing/2014/main" id="{C46E40EB-D27B-7C96-DB44-57A512B237B3}"/>
              </a:ext>
            </a:extLst>
          </p:cNvPr>
          <p:cNvSpPr txBox="1">
            <a:spLocks/>
          </p:cNvSpPr>
          <p:nvPr/>
        </p:nvSpPr>
        <p:spPr>
          <a:xfrm>
            <a:off x="429115" y="1648211"/>
            <a:ext cx="391730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Fazit Einheit 2</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ECE0DDE6-7910-6FEE-A3CB-14733B87CB0D}"/>
              </a:ext>
            </a:extLst>
          </p:cNvPr>
          <p:cNvCxnSpPr>
            <a:cxnSpLocks/>
          </p:cNvCxnSpPr>
          <p:nvPr/>
        </p:nvCxnSpPr>
        <p:spPr>
          <a:xfrm>
            <a:off x="0" y="2408299"/>
            <a:ext cx="391309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9578A93D-845B-DE19-E3BB-5B218F7DC101}"/>
              </a:ext>
            </a:extLst>
          </p:cNvPr>
          <p:cNvSpPr/>
          <p:nvPr/>
        </p:nvSpPr>
        <p:spPr>
          <a:xfrm flipH="1">
            <a:off x="586933" y="2898848"/>
            <a:ext cx="10627913" cy="4247317"/>
          </a:xfrm>
          <a:prstGeom prst="rect">
            <a:avLst/>
          </a:prstGeom>
        </p:spPr>
        <p:txBody>
          <a:bodyPr wrap="square" numCol="2" spcCol="360000">
            <a:spAutoFit/>
          </a:bodyPr>
          <a:lstStyle/>
          <a:p>
            <a:r>
              <a:rPr lang="de-DE" sz="2000" b="1">
                <a:solidFill>
                  <a:srgbClr val="0289AE"/>
                </a:solidFill>
              </a:rPr>
              <a:t>DAS HABEN SIE GELERNT:</a:t>
            </a:r>
            <a:br>
              <a:rPr lang="en-US" b="1" dirty="0">
                <a:solidFill>
                  <a:srgbClr val="262626"/>
                </a:solidFill>
              </a:rPr>
            </a:br>
            <a:endParaRPr lang="en-US" sz="800" dirty="0">
              <a:solidFill>
                <a:srgbClr val="262626"/>
              </a:solidFill>
            </a:endParaRPr>
          </a:p>
          <a:p>
            <a:pPr marL="285750" indent="-285750">
              <a:buClr>
                <a:srgbClr val="62A844"/>
              </a:buClr>
              <a:buFont typeface="Arial" panose="020B0604020202020204" pitchFamily="34" charset="0"/>
              <a:buChar char="•"/>
            </a:pPr>
            <a:r>
              <a:rPr lang="de-DE" b="1">
                <a:solidFill>
                  <a:srgbClr val="262626"/>
                </a:solidFill>
              </a:rPr>
              <a:t>Tabellen-Skills</a:t>
            </a:r>
            <a:r>
              <a:rPr lang="de-DE">
                <a:solidFill>
                  <a:srgbClr val="262626"/>
                </a:solidFill>
              </a:rPr>
              <a:t> – Hospitality-Datensätze navigieren, sortieren, filtern, ordnen</a:t>
            </a:r>
          </a:p>
          <a:p>
            <a:pPr marL="285750" indent="-285750">
              <a:buClr>
                <a:srgbClr val="62A844"/>
              </a:buClr>
              <a:buFont typeface="Arial" panose="020B0604020202020204" pitchFamily="34" charset="0"/>
              <a:buChar char="•"/>
            </a:pPr>
            <a:r>
              <a:rPr lang="de-DE" b="1">
                <a:solidFill>
                  <a:srgbClr val="262626"/>
                </a:solidFill>
              </a:rPr>
              <a:t>Kernrechnungen</a:t>
            </a:r>
            <a:r>
              <a:rPr lang="de-DE">
                <a:solidFill>
                  <a:srgbClr val="262626"/>
                </a:solidFill>
              </a:rPr>
              <a:t> – Summen, Mittelwerte, Prozente für KPIs wie Auslastung %, ADR, RevPAR</a:t>
            </a:r>
          </a:p>
          <a:p>
            <a:pPr marL="285750" indent="-285750">
              <a:buClr>
                <a:srgbClr val="62A844"/>
              </a:buClr>
              <a:buFont typeface="Arial" panose="020B0604020202020204" pitchFamily="34" charset="0"/>
              <a:buChar char="•"/>
            </a:pPr>
            <a:r>
              <a:rPr lang="de-DE" b="1">
                <a:solidFill>
                  <a:srgbClr val="262626"/>
                </a:solidFill>
              </a:rPr>
              <a:t>Datenqualitäts-Checks</a:t>
            </a:r>
            <a:r>
              <a:rPr lang="de-DE">
                <a:solidFill>
                  <a:srgbClr val="262626"/>
                </a:solidFill>
              </a:rPr>
              <a:t> – Fehlende Werte, Ausreißer, Duplikate vor der Analyse finden</a:t>
            </a:r>
          </a:p>
          <a:p>
            <a:pPr marL="285750" indent="-285750">
              <a:buClr>
                <a:srgbClr val="62A844"/>
              </a:buClr>
              <a:buFont typeface="Arial" panose="020B0604020202020204" pitchFamily="34" charset="0"/>
              <a:buChar char="•"/>
            </a:pPr>
            <a:r>
              <a:rPr lang="de-DE" b="1">
                <a:solidFill>
                  <a:srgbClr val="262626"/>
                </a:solidFill>
              </a:rPr>
              <a:t>Visualisierung</a:t>
            </a:r>
            <a:r>
              <a:rPr lang="de-DE">
                <a:solidFill>
                  <a:srgbClr val="262626"/>
                </a:solidFill>
              </a:rPr>
              <a:t> – Klare Linien- und Säulendiagramme für Trends erstellen</a:t>
            </a:r>
          </a:p>
          <a:p>
            <a:pPr marL="285750" indent="-285750">
              <a:buClr>
                <a:srgbClr val="62A844"/>
              </a:buClr>
              <a:buFont typeface="Arial" panose="020B0604020202020204" pitchFamily="34" charset="0"/>
              <a:buChar char="•"/>
            </a:pPr>
            <a:r>
              <a:rPr lang="de-DE" b="1">
                <a:solidFill>
                  <a:srgbClr val="262626"/>
                </a:solidFill>
              </a:rPr>
              <a:t>Anschluss an Einheit 1</a:t>
            </a:r>
            <a:r>
              <a:rPr lang="de-DE">
                <a:solidFill>
                  <a:srgbClr val="262626"/>
                </a:solidFill>
              </a:rPr>
              <a:t> – Rohdaten in die bekannten KPIs verwandeln</a:t>
            </a:r>
            <a:br>
              <a:rPr lang="en-US" dirty="0">
                <a:solidFill>
                  <a:srgbClr val="262626"/>
                </a:solidFill>
              </a:rPr>
            </a:br>
            <a:endParaRPr lang="en-US" dirty="0">
              <a:solidFill>
                <a:srgbClr val="262626"/>
              </a:solidFill>
            </a:endParaRPr>
          </a:p>
          <a:p>
            <a:endParaRPr lang="en-US" dirty="0">
              <a:solidFill>
                <a:srgbClr val="262626"/>
              </a:solidFill>
            </a:endParaRPr>
          </a:p>
          <a:p>
            <a:endParaRPr lang="en-US" dirty="0">
              <a:solidFill>
                <a:srgbClr val="262626"/>
              </a:solidFill>
            </a:endParaRPr>
          </a:p>
          <a:p>
            <a:r>
              <a:rPr lang="de-DE" sz="2000" b="1">
                <a:solidFill>
                  <a:srgbClr val="0289AE"/>
                </a:solidFill>
              </a:rPr>
              <a:t>ECOSMART-BEZUG:</a:t>
            </a:r>
          </a:p>
          <a:p>
            <a:br>
              <a:rPr lang="en-US" sz="800" dirty="0">
                <a:solidFill>
                  <a:srgbClr val="262626"/>
                </a:solidFill>
              </a:rPr>
            </a:br>
            <a:r>
              <a:rPr lang="de-DE" i="1">
                <a:solidFill>
                  <a:srgbClr val="262626"/>
                </a:solidFill>
              </a:rPr>
              <a:t>Diese Tabellen-Skills bilden das </a:t>
            </a:r>
            <a:r>
              <a:rPr lang="de-DE" b="1" i="1">
                <a:solidFill>
                  <a:srgbClr val="262626"/>
                </a:solidFill>
              </a:rPr>
              <a:t>technische Fundament</a:t>
            </a:r>
            <a:r>
              <a:rPr lang="de-DE" i="1">
                <a:solidFill>
                  <a:srgbClr val="262626"/>
                </a:solidFill>
              </a:rPr>
              <a:t> für datengestützte Preis-, Personal- und Nachhaltigkeitsentscheidungen.</a:t>
            </a:r>
            <a:endParaRPr lang="en-US" dirty="0">
              <a:solidFill>
                <a:srgbClr val="262626"/>
              </a:solidFill>
            </a:endParaRPr>
          </a:p>
          <a:p>
            <a:pPr algn="just">
              <a:buNone/>
            </a:pPr>
            <a:endParaRPr lang="en-US" dirty="0">
              <a:solidFill>
                <a:srgbClr val="262626"/>
              </a:solidFill>
            </a:endParaRPr>
          </a:p>
          <a:p>
            <a:pPr algn="just">
              <a:buNone/>
            </a:pPr>
            <a:r>
              <a:rPr lang="de-DE">
                <a:solidFill>
                  <a:srgbClr val="262626"/>
                </a:solidFill>
              </a:rPr>
              <a:t>Gemeinsam bilden diese Kompetenzen das technische Fundament für Einheit 3, in der Sie mit datengestützten Szenarien Preis-, Personal- und Umweltoptionen vergleichen und ihre Wirkung auf den EcoSmart-Hospitality-Betrieb bewerten.</a:t>
            </a:r>
          </a:p>
        </p:txBody>
      </p:sp>
      <p:pic>
        <p:nvPicPr>
          <p:cNvPr id="6" name="Graphic 5">
            <a:extLst>
              <a:ext uri="{FF2B5EF4-FFF2-40B4-BE49-F238E27FC236}">
                <a16:creationId xmlns:a16="http://schemas.microsoft.com/office/drawing/2014/main" id="{79EF3B7E-BA7F-86F1-AF0D-31E1D40284E9}"/>
              </a:ext>
            </a:extLst>
          </p:cNvPr>
          <p:cNvPicPr>
            <a:picLocks noChangeAspect="1"/>
          </p:cNvPicPr>
          <p:nvPr/>
        </p:nvPicPr>
        <p:blipFill>
          <a:blip>
            <a:extLst>
              <a:ext uri="{96DAC541-7B7A-43D3-8B79-37D633B846F1}">
                <asvg:svgBlip xmlns:asvg="http://schemas.microsoft.com/office/drawing/2016/SVG/main" r:embed="rId2"/>
              </a:ext>
            </a:extLst>
          </a:blip>
          <a:srcRect l="32264" t="48938" r="39869" b="38542"/>
          <a:stretch>
            <a:fillRect/>
          </a:stretch>
        </p:blipFill>
        <p:spPr>
          <a:xfrm>
            <a:off x="6442347" y="0"/>
            <a:ext cx="5749653" cy="3657600"/>
          </a:xfrm>
          <a:prstGeom prst="rect">
            <a:avLst/>
          </a:prstGeom>
        </p:spPr>
      </p:pic>
    </p:spTree>
    <p:extLst>
      <p:ext uri="{BB962C8B-B14F-4D97-AF65-F5344CB8AC3E}">
        <p14:creationId xmlns:p14="http://schemas.microsoft.com/office/powerpoint/2010/main" val="33938801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BC4AC-5805-5C6E-3182-EBE6B7901A3D}"/>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BACC388-F288-C7BD-50B0-5D35F1981733}"/>
              </a:ext>
            </a:extLst>
          </p:cNvPr>
          <p:cNvSpPr/>
          <p:nvPr/>
        </p:nvSpPr>
        <p:spPr>
          <a:xfrm>
            <a:off x="7177472" y="1"/>
            <a:ext cx="4225633" cy="3913088"/>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1">
            <a:extLst>
              <a:ext uri="{FF2B5EF4-FFF2-40B4-BE49-F238E27FC236}">
                <a16:creationId xmlns:a16="http://schemas.microsoft.com/office/drawing/2014/main" id="{7A22D019-6D7E-0485-4BC0-D470A46B15FB}"/>
              </a:ext>
            </a:extLst>
          </p:cNvPr>
          <p:cNvSpPr txBox="1">
            <a:spLocks/>
          </p:cNvSpPr>
          <p:nvPr/>
        </p:nvSpPr>
        <p:spPr>
          <a:xfrm>
            <a:off x="429115" y="525832"/>
            <a:ext cx="535072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Vertiefung: Digitale Kompetenzen und Tabellen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4" name="Straight Connector 3">
            <a:extLst>
              <a:ext uri="{FF2B5EF4-FFF2-40B4-BE49-F238E27FC236}">
                <a16:creationId xmlns:a16="http://schemas.microsoft.com/office/drawing/2014/main" id="{5DB91214-223E-4FEA-DD7D-F5EAC4F68453}"/>
              </a:ext>
            </a:extLst>
          </p:cNvPr>
          <p:cNvCxnSpPr>
            <a:cxnSpLocks/>
          </p:cNvCxnSpPr>
          <p:nvPr/>
        </p:nvCxnSpPr>
        <p:spPr>
          <a:xfrm>
            <a:off x="0" y="1612713"/>
            <a:ext cx="637390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 name="Rectangle 30">
            <a:extLst>
              <a:ext uri="{FF2B5EF4-FFF2-40B4-BE49-F238E27FC236}">
                <a16:creationId xmlns:a16="http://schemas.microsoft.com/office/drawing/2014/main" id="{5C77F550-041B-2FA3-9BF3-400803AC710F}"/>
              </a:ext>
            </a:extLst>
          </p:cNvPr>
          <p:cNvSpPr/>
          <p:nvPr/>
        </p:nvSpPr>
        <p:spPr>
          <a:xfrm flipH="1">
            <a:off x="509096" y="1754988"/>
            <a:ext cx="5845010" cy="1323439"/>
          </a:xfrm>
          <a:prstGeom prst="rect">
            <a:avLst/>
          </a:prstGeom>
        </p:spPr>
        <p:txBody>
          <a:bodyPr wrap="square">
            <a:spAutoFit/>
          </a:bodyPr>
          <a:lstStyle/>
          <a:p>
            <a:pPr>
              <a:buNone/>
            </a:pPr>
            <a:r>
              <a:rPr lang="de-DE" sz="2000">
                <a:solidFill>
                  <a:srgbClr val="262626"/>
                </a:solidFill>
              </a:rPr>
              <a:t>Zur Vertiefung lesen Sie ausgewählte Seiten aus dem britischen </a:t>
            </a:r>
            <a:r>
              <a:rPr lang="en-US" sz="2000" i="1" dirty="0">
                <a:solidFill>
                  <a:srgbClr val="262626"/>
                </a:solidFill>
              </a:rPr>
              <a:t>Essential Digital Skills Framework</a:t>
            </a:r>
            <a:r>
              <a:rPr lang="de-DE" sz="2000">
                <a:solidFill>
                  <a:srgbClr val="262626"/>
                </a:solidFill>
              </a:rPr>
              <a:t> und dem UNESCO-UNEVOC-Bericht </a:t>
            </a:r>
            <a:r>
              <a:rPr lang="en-US" sz="2000" i="1" dirty="0">
                <a:solidFill>
                  <a:srgbClr val="262626"/>
                </a:solidFill>
              </a:rPr>
              <a:t>Green and digital skills for hospitality and tourism</a:t>
            </a:r>
            <a:r>
              <a:rPr lang="de-DE" sz="2000">
                <a:solidFill>
                  <a:srgbClr val="262626"/>
                </a:solidFill>
              </a:rPr>
              <a:t>. </a:t>
            </a:r>
          </a:p>
        </p:txBody>
      </p:sp>
      <p:pic>
        <p:nvPicPr>
          <p:cNvPr id="11" name="Graphic 10">
            <a:extLst>
              <a:ext uri="{FF2B5EF4-FFF2-40B4-BE49-F238E27FC236}">
                <a16:creationId xmlns:a16="http://schemas.microsoft.com/office/drawing/2014/main" id="{0B8345A9-DFF8-398F-0870-782D4FDBAC63}"/>
              </a:ext>
            </a:extLst>
          </p:cNvPr>
          <p:cNvPicPr>
            <a:picLocks noChangeAspect="1"/>
          </p:cNvPicPr>
          <p:nvPr/>
        </p:nvPicPr>
        <p:blipFill>
          <a:blip>
            <a:extLst>
              <a:ext uri="{96DAC541-7B7A-43D3-8B79-37D633B846F1}">
                <asvg:svgBlip xmlns:asvg="http://schemas.microsoft.com/office/drawing/2016/SVG/main" r:embed="rId2"/>
              </a:ext>
            </a:extLst>
          </a:blip>
          <a:srcRect l="32264" t="48938" r="39869" b="38542"/>
          <a:stretch>
            <a:fillRect/>
          </a:stretch>
        </p:blipFill>
        <p:spPr>
          <a:xfrm>
            <a:off x="8106261" y="0"/>
            <a:ext cx="4085739" cy="2599113"/>
          </a:xfrm>
          <a:prstGeom prst="rect">
            <a:avLst/>
          </a:prstGeom>
        </p:spPr>
      </p:pic>
      <p:pic>
        <p:nvPicPr>
          <p:cNvPr id="14" name="Picture 13">
            <a:extLst>
              <a:ext uri="{FF2B5EF4-FFF2-40B4-BE49-F238E27FC236}">
                <a16:creationId xmlns:a16="http://schemas.microsoft.com/office/drawing/2014/main" id="{4C9F3A27-7D46-989C-3B5A-BDA2AE70F0A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80897" y="113160"/>
            <a:ext cx="6166060" cy="4607094"/>
          </a:xfrm>
          <a:prstGeom prst="rect">
            <a:avLst/>
          </a:prstGeom>
        </p:spPr>
      </p:pic>
      <p:grpSp>
        <p:nvGrpSpPr>
          <p:cNvPr id="21" name="Group 20">
            <a:extLst>
              <a:ext uri="{FF2B5EF4-FFF2-40B4-BE49-F238E27FC236}">
                <a16:creationId xmlns:a16="http://schemas.microsoft.com/office/drawing/2014/main" id="{E15C0D12-E7DA-8BF3-5707-63D166B8A01E}"/>
              </a:ext>
            </a:extLst>
          </p:cNvPr>
          <p:cNvGrpSpPr/>
          <p:nvPr/>
        </p:nvGrpSpPr>
        <p:grpSpPr>
          <a:xfrm rot="21145702">
            <a:off x="6571934" y="2725697"/>
            <a:ext cx="1456095" cy="1406604"/>
            <a:chOff x="7777737" y="4274827"/>
            <a:chExt cx="1456095" cy="1406604"/>
          </a:xfrm>
        </p:grpSpPr>
        <p:sp>
          <p:nvSpPr>
            <p:cNvPr id="22" name="Oval 21">
              <a:extLst>
                <a:ext uri="{FF2B5EF4-FFF2-40B4-BE49-F238E27FC236}">
                  <a16:creationId xmlns:a16="http://schemas.microsoft.com/office/drawing/2014/main" id="{E33ABD81-81F8-9BE8-1A30-879061FDD086}"/>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6E898576-93D4-0265-5EB6-9917F847C749}"/>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de-DE" sz="2400" b="1">
                  <a:solidFill>
                    <a:schemeClr val="bg1"/>
                  </a:solidFill>
                </a:rPr>
                <a:t>HIER </a:t>
              </a:r>
              <a:r>
                <a:rPr lang="de-DE" sz="2400" b="1">
                  <a:solidFill>
                    <a:schemeClr val="bg1"/>
                  </a:solidFill>
                  <a:hlinkClick r:id="rId4">
                    <a:extLst>
                      <a:ext uri="{A12FA001-AC4F-418D-AE19-62706E023703}">
                        <ahyp:hlinkClr xmlns:ahyp="http://schemas.microsoft.com/office/drawing/2018/hyperlinkcolor" val="tx"/>
                      </a:ext>
                    </a:extLst>
                  </a:hlinkClick>
                </a:rPr>
                <a:t>KLICKEN</a:t>
              </a:r>
              <a:endParaRPr lang="de-DE" sz="2400" b="1" dirty="0">
                <a:solidFill>
                  <a:schemeClr val="bg1"/>
                </a:solidFill>
              </a:endParaRPr>
            </a:p>
          </p:txBody>
        </p:sp>
      </p:grpSp>
      <p:sp>
        <p:nvSpPr>
          <p:cNvPr id="24" name="Rectangle 23">
            <a:extLst>
              <a:ext uri="{FF2B5EF4-FFF2-40B4-BE49-F238E27FC236}">
                <a16:creationId xmlns:a16="http://schemas.microsoft.com/office/drawing/2014/main" id="{1A0F4D22-9533-793C-A404-A2379BB253F6}"/>
              </a:ext>
            </a:extLst>
          </p:cNvPr>
          <p:cNvSpPr/>
          <p:nvPr/>
        </p:nvSpPr>
        <p:spPr>
          <a:xfrm>
            <a:off x="509096" y="3913094"/>
            <a:ext cx="4225633" cy="2944906"/>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30">
            <a:extLst>
              <a:ext uri="{FF2B5EF4-FFF2-40B4-BE49-F238E27FC236}">
                <a16:creationId xmlns:a16="http://schemas.microsoft.com/office/drawing/2014/main" id="{8ECD21E0-15BE-F46C-6EFE-900A3D2683B1}"/>
              </a:ext>
            </a:extLst>
          </p:cNvPr>
          <p:cNvSpPr/>
          <p:nvPr/>
        </p:nvSpPr>
        <p:spPr>
          <a:xfrm flipH="1">
            <a:off x="5198782" y="4626675"/>
            <a:ext cx="6246638" cy="1631216"/>
          </a:xfrm>
          <a:prstGeom prst="rect">
            <a:avLst/>
          </a:prstGeom>
        </p:spPr>
        <p:txBody>
          <a:bodyPr wrap="square">
            <a:spAutoFit/>
          </a:bodyPr>
          <a:lstStyle/>
          <a:p>
            <a:pPr algn="just">
              <a:buNone/>
            </a:pPr>
            <a:r>
              <a:rPr lang="de-DE" sz="2000">
                <a:solidFill>
                  <a:srgbClr val="262626"/>
                </a:solidFill>
              </a:rPr>
              <a:t>Beide Dokumente nennen die Fähigkeit, Daten mit Tabellenkalkulationen zu ordnen, zu analysieren und zu präsentieren, als Schlüsselkompetenz in Tourismus und Hospitality. Notieren Sie beim Lesen ein Beispiel, in dem Tabellen-Skills mit Servicequalität oder Nachhaltigkeit verknüpft sind.</a:t>
            </a:r>
          </a:p>
        </p:txBody>
      </p:sp>
      <p:pic>
        <p:nvPicPr>
          <p:cNvPr id="31" name="Graphic 30">
            <a:extLst>
              <a:ext uri="{FF2B5EF4-FFF2-40B4-BE49-F238E27FC236}">
                <a16:creationId xmlns:a16="http://schemas.microsoft.com/office/drawing/2014/main" id="{DB423309-B7D9-DCC9-7809-7A6D5B77C633}"/>
              </a:ext>
            </a:extLst>
          </p:cNvPr>
          <p:cNvPicPr>
            <a:picLocks noChangeAspect="1"/>
          </p:cNvPicPr>
          <p:nvPr/>
        </p:nvPicPr>
        <p:blipFill>
          <a:blip>
            <a:extLst>
              <a:ext uri="{96DAC541-7B7A-43D3-8B79-37D633B846F1}">
                <asvg:svgBlip xmlns:asvg="http://schemas.microsoft.com/office/drawing/2016/SVG/main" r:embed="rId2"/>
              </a:ext>
            </a:extLst>
          </a:blip>
          <a:srcRect l="32264" t="48938" r="39869" b="38542"/>
          <a:stretch>
            <a:fillRect/>
          </a:stretch>
        </p:blipFill>
        <p:spPr>
          <a:xfrm rot="10800000">
            <a:off x="45043" y="4271544"/>
            <a:ext cx="4085739" cy="2599113"/>
          </a:xfrm>
          <a:prstGeom prst="rect">
            <a:avLst/>
          </a:prstGeom>
        </p:spPr>
      </p:pic>
      <p:grpSp>
        <p:nvGrpSpPr>
          <p:cNvPr id="39" name="Group 38">
            <a:extLst>
              <a:ext uri="{FF2B5EF4-FFF2-40B4-BE49-F238E27FC236}">
                <a16:creationId xmlns:a16="http://schemas.microsoft.com/office/drawing/2014/main" id="{053ECF62-5B92-AEE8-BE50-CB040E38FBB8}"/>
              </a:ext>
            </a:extLst>
          </p:cNvPr>
          <p:cNvGrpSpPr/>
          <p:nvPr/>
        </p:nvGrpSpPr>
        <p:grpSpPr>
          <a:xfrm>
            <a:off x="-32124" y="3334874"/>
            <a:ext cx="4413009" cy="3396816"/>
            <a:chOff x="-32124" y="3108055"/>
            <a:chExt cx="4707683" cy="3623635"/>
          </a:xfrm>
        </p:grpSpPr>
        <p:pic>
          <p:nvPicPr>
            <p:cNvPr id="34" name="Picture 33">
              <a:extLst>
                <a:ext uri="{FF2B5EF4-FFF2-40B4-BE49-F238E27FC236}">
                  <a16:creationId xmlns:a16="http://schemas.microsoft.com/office/drawing/2014/main" id="{C0DFA0EA-E9CC-6E4C-23F7-4404051EE867}"/>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761" t="12298" r="29196" b="16922"/>
            <a:stretch>
              <a:fillRect/>
            </a:stretch>
          </p:blipFill>
          <p:spPr>
            <a:xfrm flipH="1">
              <a:off x="-32124" y="3108055"/>
              <a:ext cx="4707683" cy="3623635"/>
            </a:xfrm>
            <a:prstGeom prst="rect">
              <a:avLst/>
            </a:prstGeom>
          </p:spPr>
        </p:pic>
        <p:pic>
          <p:nvPicPr>
            <p:cNvPr id="35" name="Picture 34">
              <a:hlinkClick r:id="rId6"/>
              <a:extLst>
                <a:ext uri="{FF2B5EF4-FFF2-40B4-BE49-F238E27FC236}">
                  <a16:creationId xmlns:a16="http://schemas.microsoft.com/office/drawing/2014/main" id="{98D49C1B-CA65-A887-2B41-889761FC89A0}"/>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l="3658" r="3658"/>
            <a:stretch>
              <a:fillRect/>
            </a:stretch>
          </p:blipFill>
          <p:spPr>
            <a:xfrm>
              <a:off x="-32124" y="3416279"/>
              <a:ext cx="3588040" cy="2732644"/>
            </a:xfrm>
            <a:prstGeom prst="rect">
              <a:avLst/>
            </a:prstGeom>
          </p:spPr>
        </p:pic>
      </p:grpSp>
      <p:grpSp>
        <p:nvGrpSpPr>
          <p:cNvPr id="36" name="Group 35">
            <a:extLst>
              <a:ext uri="{FF2B5EF4-FFF2-40B4-BE49-F238E27FC236}">
                <a16:creationId xmlns:a16="http://schemas.microsoft.com/office/drawing/2014/main" id="{B736DB57-2E5C-DF00-0867-CE1FCFCF5E1D}"/>
              </a:ext>
            </a:extLst>
          </p:cNvPr>
          <p:cNvGrpSpPr/>
          <p:nvPr/>
        </p:nvGrpSpPr>
        <p:grpSpPr>
          <a:xfrm rot="21145702">
            <a:off x="2856358" y="4189695"/>
            <a:ext cx="1456095" cy="1406604"/>
            <a:chOff x="7777737" y="4274827"/>
            <a:chExt cx="1456095" cy="1406604"/>
          </a:xfrm>
        </p:grpSpPr>
        <p:sp>
          <p:nvSpPr>
            <p:cNvPr id="37" name="Oval 36">
              <a:extLst>
                <a:ext uri="{FF2B5EF4-FFF2-40B4-BE49-F238E27FC236}">
                  <a16:creationId xmlns:a16="http://schemas.microsoft.com/office/drawing/2014/main" id="{7624F780-F46F-FD09-A7D6-8637A90E64AD}"/>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4A661E36-2C6A-A052-E766-AC1911D9765E}"/>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de-DE" sz="2400" b="1">
                  <a:solidFill>
                    <a:schemeClr val="bg1"/>
                  </a:solidFill>
                </a:rPr>
                <a:t>HIER </a:t>
              </a:r>
              <a:r>
                <a:rPr lang="de-DE" sz="2400" b="1">
                  <a:solidFill>
                    <a:schemeClr val="bg1"/>
                  </a:solidFill>
                  <a:hlinkClick r:id="rId6">
                    <a:extLst>
                      <a:ext uri="{A12FA001-AC4F-418D-AE19-62706E023703}">
                        <ahyp:hlinkClr xmlns:ahyp="http://schemas.microsoft.com/office/drawing/2018/hyperlinkcolor" val="tx"/>
                      </a:ext>
                    </a:extLst>
                  </a:hlinkClick>
                </a:rPr>
                <a:t>KLICKEN</a:t>
              </a:r>
              <a:endParaRPr lang="de-DE" sz="2400" b="1" dirty="0">
                <a:solidFill>
                  <a:schemeClr val="bg1"/>
                </a:solidFill>
              </a:endParaRPr>
            </a:p>
          </p:txBody>
        </p:sp>
      </p:grpSp>
    </p:spTree>
    <p:extLst>
      <p:ext uri="{BB962C8B-B14F-4D97-AF65-F5344CB8AC3E}">
        <p14:creationId xmlns:p14="http://schemas.microsoft.com/office/powerpoint/2010/main" val="8537948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F84E0-C06B-824F-EB4C-7ADDF46A482D}"/>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456A9F0-5D98-305B-80EB-06382F1F9185}"/>
              </a:ext>
            </a:extLst>
          </p:cNvPr>
          <p:cNvSpPr>
            <a:spLocks noGrp="1"/>
          </p:cNvSpPr>
          <p:nvPr>
            <p:ph type="body" sz="quarter" idx="16"/>
          </p:nvPr>
        </p:nvSpPr>
        <p:spPr>
          <a:xfrm>
            <a:off x="4223368" y="1073150"/>
            <a:ext cx="7473332" cy="5873750"/>
          </a:xfrm>
        </p:spPr>
        <p:txBody>
          <a:bodyPr>
            <a:normAutofit/>
          </a:bodyPr>
          <a:lstStyle/>
          <a:p>
            <a:pPr fontAlgn="t">
              <a:lnSpc>
                <a:spcPts val="4960"/>
              </a:lnSpc>
              <a:spcBef>
                <a:spcPts val="0"/>
              </a:spcBef>
            </a:pPr>
            <a:r>
              <a:rPr lang="de-DE" sz="5200" b="1"/>
              <a:t>Daten für Preise, Personal und Nachhaltigkeit nutzen</a:t>
            </a:r>
          </a:p>
          <a:p>
            <a:pPr fontAlgn="t">
              <a:lnSpc>
                <a:spcPts val="4960"/>
              </a:lnSpc>
              <a:spcBef>
                <a:spcPts val="0"/>
              </a:spcBef>
            </a:pPr>
            <a:endParaRPr lang="en-IE" b="1" dirty="0"/>
          </a:p>
          <a:p>
            <a:endParaRPr lang="en-US" sz="2200" dirty="0">
              <a:cs typeface="Times New Roman" panose="02020603050405020304" pitchFamily="18" charset="0"/>
            </a:endParaRPr>
          </a:p>
          <a:p>
            <a:pPr>
              <a:lnSpc>
                <a:spcPts val="2580"/>
              </a:lnSpc>
              <a:spcBef>
                <a:spcPts val="0"/>
              </a:spcBef>
            </a:pPr>
            <a:r>
              <a:rPr lang="de-DE" sz="2400"/>
              <a:t>In dieser Einheit nutzen Sie die KPIs und Tabellen-Skills aus den Einheiten 1 und 2 für echte Entscheidungen. Sie arbeiten mit Szenarien, die Auslastung, Umsatz, Arbeitsstunden und Lebensmittelabfall verbinden, und vergleichen Optionen für Preise, Dienstpläne und Nachhaltigkeit. Im Fokus: Daten interpretieren, Zielkonflikte abwägen und Empfehlungen klar begründen – im Team und gegenüber der Führung.</a:t>
            </a:r>
          </a:p>
          <a:p>
            <a:pPr>
              <a:lnSpc>
                <a:spcPts val="2580"/>
              </a:lnSpc>
              <a:spcBef>
                <a:spcPts val="0"/>
              </a:spcBef>
            </a:pPr>
            <a:endParaRPr lang="en-IE" sz="2400" dirty="0"/>
          </a:p>
          <a:p>
            <a:endParaRPr lang="en-IE" sz="2400" dirty="0"/>
          </a:p>
          <a:p>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C0ACE272-12DC-137F-EB92-B1AE55867EC4}"/>
              </a:ext>
            </a:extLst>
          </p:cNvPr>
          <p:cNvSpPr>
            <a:spLocks noGrp="1"/>
          </p:cNvSpPr>
          <p:nvPr>
            <p:ph type="body" sz="quarter" idx="17"/>
          </p:nvPr>
        </p:nvSpPr>
        <p:spPr>
          <a:xfrm>
            <a:off x="1866660" y="1672487"/>
            <a:ext cx="2066906" cy="582221"/>
          </a:xfrm>
        </p:spPr>
        <p:txBody>
          <a:bodyPr/>
          <a:lstStyle/>
          <a:p>
            <a:r>
              <a:rPr lang="en-US" sz="12000" b="1" dirty="0">
                <a:cs typeface="Times New Roman" panose="02020603050405020304" pitchFamily="18" charset="0"/>
              </a:rPr>
              <a:t>03</a:t>
            </a:r>
          </a:p>
        </p:txBody>
      </p:sp>
    </p:spTree>
    <p:extLst>
      <p:ext uri="{BB962C8B-B14F-4D97-AF65-F5344CB8AC3E}">
        <p14:creationId xmlns:p14="http://schemas.microsoft.com/office/powerpoint/2010/main" val="8241463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1F5DAE1B-3CD7-75FE-2501-4CBC9A4DFF74}"/>
              </a:ext>
            </a:extLst>
          </p:cNvPr>
          <p:cNvSpPr/>
          <p:nvPr/>
        </p:nvSpPr>
        <p:spPr>
          <a:xfrm>
            <a:off x="8229" y="4004887"/>
            <a:ext cx="12183771" cy="2853114"/>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Graphic 21">
            <a:extLst>
              <a:ext uri="{FF2B5EF4-FFF2-40B4-BE49-F238E27FC236}">
                <a16:creationId xmlns:a16="http://schemas.microsoft.com/office/drawing/2014/main" id="{74FFAD47-71CC-0CD5-DA27-90CD8C0903A5}"/>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rot="10800000">
            <a:off x="-1" y="3659924"/>
            <a:ext cx="4975412" cy="3165072"/>
          </a:xfrm>
          <a:prstGeom prst="rect">
            <a:avLst/>
          </a:prstGeom>
        </p:spPr>
      </p:pic>
      <p:sp>
        <p:nvSpPr>
          <p:cNvPr id="2" name="Text Placeholder 11">
            <a:extLst>
              <a:ext uri="{FF2B5EF4-FFF2-40B4-BE49-F238E27FC236}">
                <a16:creationId xmlns:a16="http://schemas.microsoft.com/office/drawing/2014/main" id="{FF879482-4124-FA19-63E7-CB2AA9AE9106}"/>
              </a:ext>
            </a:extLst>
          </p:cNvPr>
          <p:cNvSpPr txBox="1">
            <a:spLocks/>
          </p:cNvSpPr>
          <p:nvPr/>
        </p:nvSpPr>
        <p:spPr>
          <a:xfrm>
            <a:off x="429115" y="525832"/>
            <a:ext cx="535072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Muster in KPIs erkennen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086FAA70-BD13-3E55-947E-0CEC00411EC2}"/>
              </a:ext>
            </a:extLst>
          </p:cNvPr>
          <p:cNvCxnSpPr>
            <a:cxnSpLocks/>
          </p:cNvCxnSpPr>
          <p:nvPr/>
        </p:nvCxnSpPr>
        <p:spPr>
          <a:xfrm>
            <a:off x="0" y="1249642"/>
            <a:ext cx="637390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7BD3B953-18BA-6857-50ED-081FCC1BE3C9}"/>
              </a:ext>
            </a:extLst>
          </p:cNvPr>
          <p:cNvSpPr/>
          <p:nvPr/>
        </p:nvSpPr>
        <p:spPr>
          <a:xfrm flipH="1">
            <a:off x="509094" y="1391917"/>
            <a:ext cx="7028109" cy="2246769"/>
          </a:xfrm>
          <a:prstGeom prst="rect">
            <a:avLst/>
          </a:prstGeom>
        </p:spPr>
        <p:txBody>
          <a:bodyPr wrap="square">
            <a:spAutoFit/>
          </a:bodyPr>
          <a:lstStyle/>
          <a:p>
            <a:r>
              <a:rPr lang="de-DE" sz="2000">
                <a:solidFill>
                  <a:srgbClr val="262626"/>
                </a:solidFill>
              </a:rPr>
              <a:t>Hotelberichte nutzen Zeitreihen von Auslastung %, ADR und RevPAR, um Veränderungen nach Wochentag und Saison zu zeigen. </a:t>
            </a:r>
            <a:br>
              <a:rPr lang="en-US" sz="2000" dirty="0">
                <a:solidFill>
                  <a:srgbClr val="262626"/>
                </a:solidFill>
              </a:rPr>
            </a:br>
            <a:br>
              <a:rPr lang="en-US" sz="2000" dirty="0">
                <a:solidFill>
                  <a:srgbClr val="262626"/>
                </a:solidFill>
              </a:rPr>
            </a:br>
            <a:r>
              <a:rPr lang="de-DE" sz="2000">
                <a:solidFill>
                  <a:srgbClr val="262626"/>
                </a:solidFill>
              </a:rPr>
              <a:t>Diese drei KPIs gelten als die zentralen Top-Kennzahlen für Hotels. In dieser Einheit lesen Sie kurze Tabellen und Diagramme zu diesen KPIs sowie zu Durchschnittsumsatz pro Gedeck und Gramm Lebensmittelabfall pro Gedeck – und erkennen Spitzen, Tiefs und „Schulterzeiten“.</a:t>
            </a:r>
          </a:p>
        </p:txBody>
      </p:sp>
      <p:sp>
        <p:nvSpPr>
          <p:cNvPr id="16" name="Rounded Rectangle 15">
            <a:extLst>
              <a:ext uri="{FF2B5EF4-FFF2-40B4-BE49-F238E27FC236}">
                <a16:creationId xmlns:a16="http://schemas.microsoft.com/office/drawing/2014/main" id="{4C19D172-46AA-CC8C-F914-4FC83081AA98}"/>
              </a:ext>
            </a:extLst>
          </p:cNvPr>
          <p:cNvSpPr/>
          <p:nvPr/>
        </p:nvSpPr>
        <p:spPr>
          <a:xfrm>
            <a:off x="7712017" y="3294692"/>
            <a:ext cx="4154895"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D01D9DB7-86BA-B7EA-E57E-2EA48D66B7CA}"/>
              </a:ext>
            </a:extLst>
          </p:cNvPr>
          <p:cNvSpPr txBox="1"/>
          <p:nvPr/>
        </p:nvSpPr>
        <p:spPr>
          <a:xfrm>
            <a:off x="7838016" y="3357970"/>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18" name="TextBox 17">
            <a:extLst>
              <a:ext uri="{FF2B5EF4-FFF2-40B4-BE49-F238E27FC236}">
                <a16:creationId xmlns:a16="http://schemas.microsoft.com/office/drawing/2014/main" id="{43B660C2-AD57-3EED-E3E9-49AE469FFFD3}"/>
              </a:ext>
            </a:extLst>
          </p:cNvPr>
          <p:cNvSpPr txBox="1"/>
          <p:nvPr/>
        </p:nvSpPr>
        <p:spPr>
          <a:xfrm>
            <a:off x="8594017" y="3357970"/>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a:t>
            </a:r>
            <a:r>
              <a:rPr lang="en-IE" sz="1400" b="1" dirty="0">
                <a:solidFill>
                  <a:srgbClr val="262626"/>
                </a:solidFill>
                <a:latin typeface="Calibri" panose="020F0502020204030204" pitchFamily="34" charset="0"/>
                <a:cs typeface="Calibri" panose="020F0502020204030204" pitchFamily="34" charset="0"/>
              </a:rPr>
              <a:t>3</a:t>
            </a:r>
            <a:r>
              <a:rPr sz="1400" b="1" i="0" dirty="0">
                <a:solidFill>
                  <a:srgbClr val="262626"/>
                </a:solidFill>
                <a:latin typeface="Calibri" panose="020F0502020204030204" pitchFamily="34" charset="0"/>
                <a:cs typeface="Calibri" panose="020F0502020204030204" pitchFamily="34" charset="0"/>
              </a:rPr>
              <a:t> M1</a:t>
            </a:r>
          </a:p>
        </p:txBody>
      </p:sp>
      <p:sp>
        <p:nvSpPr>
          <p:cNvPr id="19" name="TextBox 18">
            <a:extLst>
              <a:ext uri="{FF2B5EF4-FFF2-40B4-BE49-F238E27FC236}">
                <a16:creationId xmlns:a16="http://schemas.microsoft.com/office/drawing/2014/main" id="{8206ABBE-47E2-4464-2516-8DA5E22ECC60}"/>
              </a:ext>
            </a:extLst>
          </p:cNvPr>
          <p:cNvSpPr txBox="1"/>
          <p:nvPr/>
        </p:nvSpPr>
        <p:spPr>
          <a:xfrm>
            <a:off x="9188016" y="3357970"/>
            <a:ext cx="3492000" cy="215444"/>
          </a:xfrm>
          <a:prstGeom prst="rect">
            <a:avLst/>
          </a:prstGeom>
          <a:noFill/>
        </p:spPr>
        <p:txBody>
          <a:bodyPr wrap="square" lIns="0" tIns="0" rIns="0" bIns="0" anchor="ctr">
            <a:spAutoFit/>
          </a:bodyPr>
          <a:lstStyle/>
          <a:p>
            <a:r>
              <a:rPr lang="de-DE" sz="1400" b="0" i="0">
                <a:solidFill>
                  <a:srgbClr val="262626"/>
                </a:solidFill>
                <a:latin typeface="Calibri" panose="020F0502020204030204" pitchFamily="34" charset="0"/>
                <a:cs typeface="Calibri" panose="020F0502020204030204" pitchFamily="34" charset="0"/>
              </a:rPr>
              <a:t>- Führung im grünen &amp; digitalen Wandel</a:t>
            </a:r>
          </a:p>
        </p:txBody>
      </p:sp>
      <p:pic>
        <p:nvPicPr>
          <p:cNvPr id="20" name="Graphic 19">
            <a:extLst>
              <a:ext uri="{FF2B5EF4-FFF2-40B4-BE49-F238E27FC236}">
                <a16:creationId xmlns:a16="http://schemas.microsoft.com/office/drawing/2014/main" id="{7F93EB3B-D5D2-6E38-F7F0-009FE567C022}"/>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a:off x="6442347" y="0"/>
            <a:ext cx="5749653" cy="3657600"/>
          </a:xfrm>
          <a:prstGeom prst="rect">
            <a:avLst/>
          </a:prstGeom>
        </p:spPr>
      </p:pic>
      <p:grpSp>
        <p:nvGrpSpPr>
          <p:cNvPr id="26" name="Graphic 2">
            <a:extLst>
              <a:ext uri="{FF2B5EF4-FFF2-40B4-BE49-F238E27FC236}">
                <a16:creationId xmlns:a16="http://schemas.microsoft.com/office/drawing/2014/main" id="{58AB9205-7AB7-4D88-D155-5B1CA9738970}"/>
              </a:ext>
            </a:extLst>
          </p:cNvPr>
          <p:cNvGrpSpPr/>
          <p:nvPr/>
        </p:nvGrpSpPr>
        <p:grpSpPr>
          <a:xfrm>
            <a:off x="982442" y="5078708"/>
            <a:ext cx="1198372" cy="1197197"/>
            <a:chOff x="10376768" y="2334933"/>
            <a:chExt cx="920484" cy="919581"/>
          </a:xfrm>
          <a:solidFill>
            <a:schemeClr val="bg1"/>
          </a:solidFill>
        </p:grpSpPr>
        <p:sp>
          <p:nvSpPr>
            <p:cNvPr id="27" name="Freeform 26">
              <a:extLst>
                <a:ext uri="{FF2B5EF4-FFF2-40B4-BE49-F238E27FC236}">
                  <a16:creationId xmlns:a16="http://schemas.microsoft.com/office/drawing/2014/main" id="{966AB35B-27CB-A55D-97F6-D9F219C532A8}"/>
                </a:ext>
              </a:extLst>
            </p:cNvPr>
            <p:cNvSpPr/>
            <p:nvPr/>
          </p:nvSpPr>
          <p:spPr>
            <a:xfrm>
              <a:off x="11043419" y="2944675"/>
              <a:ext cx="88525" cy="88525"/>
            </a:xfrm>
            <a:custGeom>
              <a:avLst/>
              <a:gdLst>
                <a:gd name="connsiteX0" fmla="*/ 44263 w 88525"/>
                <a:gd name="connsiteY0" fmla="*/ 88525 h 88525"/>
                <a:gd name="connsiteX1" fmla="*/ 88525 w 88525"/>
                <a:gd name="connsiteY1" fmla="*/ 44263 h 88525"/>
                <a:gd name="connsiteX2" fmla="*/ 44263 w 88525"/>
                <a:gd name="connsiteY2" fmla="*/ 0 h 88525"/>
                <a:gd name="connsiteX3" fmla="*/ 0 w 88525"/>
                <a:gd name="connsiteY3" fmla="*/ 44263 h 88525"/>
                <a:gd name="connsiteX4" fmla="*/ 44263 w 88525"/>
                <a:gd name="connsiteY4" fmla="*/ 88525 h 88525"/>
                <a:gd name="connsiteX5" fmla="*/ 44263 w 88525"/>
                <a:gd name="connsiteY5" fmla="*/ 28906 h 88525"/>
                <a:gd name="connsiteX6" fmla="*/ 58716 w 88525"/>
                <a:gd name="connsiteY6" fmla="*/ 43359 h 88525"/>
                <a:gd name="connsiteX7" fmla="*/ 44263 w 88525"/>
                <a:gd name="connsiteY7" fmla="*/ 57813 h 88525"/>
                <a:gd name="connsiteX8" fmla="*/ 29809 w 88525"/>
                <a:gd name="connsiteY8" fmla="*/ 43359 h 88525"/>
                <a:gd name="connsiteX9" fmla="*/ 44263 w 88525"/>
                <a:gd name="connsiteY9" fmla="*/ 28906 h 8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25" h="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8" name="Freeform 27">
              <a:extLst>
                <a:ext uri="{FF2B5EF4-FFF2-40B4-BE49-F238E27FC236}">
                  <a16:creationId xmlns:a16="http://schemas.microsoft.com/office/drawing/2014/main" id="{98078D54-883F-E6BE-DE51-2C40FBD01753}"/>
                </a:ext>
              </a:extLst>
            </p:cNvPr>
            <p:cNvSpPr/>
            <p:nvPr/>
          </p:nvSpPr>
          <p:spPr>
            <a:xfrm>
              <a:off x="10376768" y="2334933"/>
              <a:ext cx="920484" cy="919581"/>
            </a:xfrm>
            <a:custGeom>
              <a:avLst/>
              <a:gdLst>
                <a:gd name="connsiteX0" fmla="*/ 861768 w 920484"/>
                <a:gd name="connsiteY0" fmla="*/ 590772 h 919581"/>
                <a:gd name="connsiteX1" fmla="*/ 868092 w 920484"/>
                <a:gd name="connsiteY1" fmla="*/ 559156 h 919581"/>
                <a:gd name="connsiteX2" fmla="*/ 889772 w 920484"/>
                <a:gd name="connsiteY2" fmla="*/ 537476 h 919581"/>
                <a:gd name="connsiteX3" fmla="*/ 826539 w 920484"/>
                <a:gd name="connsiteY3" fmla="*/ 474244 h 919581"/>
                <a:gd name="connsiteX4" fmla="*/ 804859 w 920484"/>
                <a:gd name="connsiteY4" fmla="*/ 495924 h 919581"/>
                <a:gd name="connsiteX5" fmla="*/ 773243 w 920484"/>
                <a:gd name="connsiteY5" fmla="*/ 501343 h 919581"/>
                <a:gd name="connsiteX6" fmla="*/ 756080 w 920484"/>
                <a:gd name="connsiteY6" fmla="*/ 475147 h 919581"/>
                <a:gd name="connsiteX7" fmla="*/ 756080 w 920484"/>
                <a:gd name="connsiteY7" fmla="*/ 444434 h 919581"/>
                <a:gd name="connsiteX8" fmla="*/ 725367 w 920484"/>
                <a:gd name="connsiteY8" fmla="*/ 444434 h 919581"/>
                <a:gd name="connsiteX9" fmla="*/ 711817 w 920484"/>
                <a:gd name="connsiteY9" fmla="*/ 375782 h 919581"/>
                <a:gd name="connsiteX10" fmla="*/ 883448 w 920484"/>
                <a:gd name="connsiteY10" fmla="*/ 204150 h 919581"/>
                <a:gd name="connsiteX11" fmla="*/ 918678 w 920484"/>
                <a:gd name="connsiteY11" fmla="*/ 119239 h 919581"/>
                <a:gd name="connsiteX12" fmla="*/ 799440 w 920484"/>
                <a:gd name="connsiteY12" fmla="*/ 0 h 919581"/>
                <a:gd name="connsiteX13" fmla="*/ 714527 w 920484"/>
                <a:gd name="connsiteY13" fmla="*/ 35230 h 919581"/>
                <a:gd name="connsiteX14" fmla="*/ 542896 w 920484"/>
                <a:gd name="connsiteY14" fmla="*/ 206861 h 919581"/>
                <a:gd name="connsiteX15" fmla="*/ 473340 w 920484"/>
                <a:gd name="connsiteY15" fmla="*/ 194214 h 919581"/>
                <a:gd name="connsiteX16" fmla="*/ 370362 w 920484"/>
                <a:gd name="connsiteY16" fmla="*/ 134595 h 919581"/>
                <a:gd name="connsiteX17" fmla="*/ 337842 w 920484"/>
                <a:gd name="connsiteY17" fmla="*/ 139112 h 919581"/>
                <a:gd name="connsiteX18" fmla="*/ 207764 w 920484"/>
                <a:gd name="connsiteY18" fmla="*/ 60523 h 919581"/>
                <a:gd name="connsiteX19" fmla="*/ 59619 w 920484"/>
                <a:gd name="connsiteY19" fmla="*/ 208667 h 919581"/>
                <a:gd name="connsiteX20" fmla="*/ 63233 w 920484"/>
                <a:gd name="connsiteY20" fmla="*/ 242090 h 919581"/>
                <a:gd name="connsiteX21" fmla="*/ 0 w 920484"/>
                <a:gd name="connsiteY21" fmla="*/ 327002 h 919581"/>
                <a:gd name="connsiteX22" fmla="*/ 88525 w 920484"/>
                <a:gd name="connsiteY22" fmla="*/ 415528 h 919581"/>
                <a:gd name="connsiteX23" fmla="*/ 196021 w 920484"/>
                <a:gd name="connsiteY23" fmla="*/ 415528 h 919581"/>
                <a:gd name="connsiteX24" fmla="*/ 192407 w 920484"/>
                <a:gd name="connsiteY24" fmla="*/ 459791 h 919581"/>
                <a:gd name="connsiteX25" fmla="*/ 207764 w 920484"/>
                <a:gd name="connsiteY25" fmla="*/ 541993 h 919581"/>
                <a:gd name="connsiteX26" fmla="*/ 75879 w 920484"/>
                <a:gd name="connsiteY26" fmla="*/ 673878 h 919581"/>
                <a:gd name="connsiteX27" fmla="*/ 2710 w 920484"/>
                <a:gd name="connsiteY27" fmla="*/ 865382 h 919581"/>
                <a:gd name="connsiteX28" fmla="*/ 0 w 920484"/>
                <a:gd name="connsiteY28" fmla="*/ 879835 h 919581"/>
                <a:gd name="connsiteX29" fmla="*/ 39746 w 920484"/>
                <a:gd name="connsiteY29" fmla="*/ 919581 h 919581"/>
                <a:gd name="connsiteX30" fmla="*/ 54199 w 920484"/>
                <a:gd name="connsiteY30" fmla="*/ 916871 h 919581"/>
                <a:gd name="connsiteX31" fmla="*/ 245704 w 920484"/>
                <a:gd name="connsiteY31" fmla="*/ 843702 h 919581"/>
                <a:gd name="connsiteX32" fmla="*/ 342359 w 920484"/>
                <a:gd name="connsiteY32" fmla="*/ 747047 h 919581"/>
                <a:gd name="connsiteX33" fmla="*/ 341455 w 920484"/>
                <a:gd name="connsiteY33" fmla="*/ 756983 h 919581"/>
                <a:gd name="connsiteX34" fmla="*/ 353198 w 920484"/>
                <a:gd name="connsiteY34" fmla="*/ 786793 h 919581"/>
                <a:gd name="connsiteX35" fmla="*/ 341455 w 920484"/>
                <a:gd name="connsiteY35" fmla="*/ 816603 h 919581"/>
                <a:gd name="connsiteX36" fmla="*/ 374878 w 920484"/>
                <a:gd name="connsiteY36" fmla="*/ 859059 h 919581"/>
                <a:gd name="connsiteX37" fmla="*/ 460694 w 920484"/>
                <a:gd name="connsiteY37" fmla="*/ 919581 h 919581"/>
                <a:gd name="connsiteX38" fmla="*/ 546510 w 920484"/>
                <a:gd name="connsiteY38" fmla="*/ 859059 h 919581"/>
                <a:gd name="connsiteX39" fmla="*/ 579933 w 920484"/>
                <a:gd name="connsiteY39" fmla="*/ 816603 h 919581"/>
                <a:gd name="connsiteX40" fmla="*/ 579933 w 920484"/>
                <a:gd name="connsiteY40" fmla="*/ 812989 h 919581"/>
                <a:gd name="connsiteX41" fmla="*/ 597999 w 920484"/>
                <a:gd name="connsiteY41" fmla="*/ 831056 h 919581"/>
                <a:gd name="connsiteX42" fmla="*/ 619678 w 920484"/>
                <a:gd name="connsiteY42" fmla="*/ 809376 h 919581"/>
                <a:gd name="connsiteX43" fmla="*/ 651295 w 920484"/>
                <a:gd name="connsiteY43" fmla="*/ 803956 h 919581"/>
                <a:gd name="connsiteX44" fmla="*/ 668458 w 920484"/>
                <a:gd name="connsiteY44" fmla="*/ 830153 h 919581"/>
                <a:gd name="connsiteX45" fmla="*/ 668458 w 920484"/>
                <a:gd name="connsiteY45" fmla="*/ 860865 h 919581"/>
                <a:gd name="connsiteX46" fmla="*/ 756983 w 920484"/>
                <a:gd name="connsiteY46" fmla="*/ 860865 h 919581"/>
                <a:gd name="connsiteX47" fmla="*/ 756983 w 920484"/>
                <a:gd name="connsiteY47" fmla="*/ 831056 h 919581"/>
                <a:gd name="connsiteX48" fmla="*/ 775050 w 920484"/>
                <a:gd name="connsiteY48" fmla="*/ 804859 h 919581"/>
                <a:gd name="connsiteX49" fmla="*/ 805763 w 920484"/>
                <a:gd name="connsiteY49" fmla="*/ 811183 h 919581"/>
                <a:gd name="connsiteX50" fmla="*/ 827442 w 920484"/>
                <a:gd name="connsiteY50" fmla="*/ 832863 h 919581"/>
                <a:gd name="connsiteX51" fmla="*/ 890675 w 920484"/>
                <a:gd name="connsiteY51" fmla="*/ 769630 h 919581"/>
                <a:gd name="connsiteX52" fmla="*/ 868995 w 920484"/>
                <a:gd name="connsiteY52" fmla="*/ 747950 h 919581"/>
                <a:gd name="connsiteX53" fmla="*/ 863575 w 920484"/>
                <a:gd name="connsiteY53" fmla="*/ 716334 h 919581"/>
                <a:gd name="connsiteX54" fmla="*/ 889772 w 920484"/>
                <a:gd name="connsiteY54" fmla="*/ 699171 h 919581"/>
                <a:gd name="connsiteX55" fmla="*/ 920484 w 920484"/>
                <a:gd name="connsiteY55" fmla="*/ 699171 h 919581"/>
                <a:gd name="connsiteX56" fmla="*/ 920484 w 920484"/>
                <a:gd name="connsiteY56" fmla="*/ 610645 h 919581"/>
                <a:gd name="connsiteX57" fmla="*/ 889772 w 920484"/>
                <a:gd name="connsiteY57" fmla="*/ 610645 h 919581"/>
                <a:gd name="connsiteX58" fmla="*/ 861768 w 920484"/>
                <a:gd name="connsiteY58" fmla="*/ 590772 h 919581"/>
                <a:gd name="connsiteX59" fmla="*/ 861768 w 920484"/>
                <a:gd name="connsiteY59" fmla="*/ 590772 h 919581"/>
                <a:gd name="connsiteX60" fmla="*/ 639552 w 920484"/>
                <a:gd name="connsiteY60" fmla="*/ 635035 h 919581"/>
                <a:gd name="connsiteX61" fmla="*/ 685621 w 920484"/>
                <a:gd name="connsiteY61" fmla="*/ 584449 h 919581"/>
                <a:gd name="connsiteX62" fmla="*/ 710914 w 920484"/>
                <a:gd name="connsiteY62" fmla="*/ 579933 h 919581"/>
                <a:gd name="connsiteX63" fmla="*/ 784986 w 920484"/>
                <a:gd name="connsiteY63" fmla="*/ 654005 h 919581"/>
                <a:gd name="connsiteX64" fmla="*/ 710914 w 920484"/>
                <a:gd name="connsiteY64" fmla="*/ 728077 h 919581"/>
                <a:gd name="connsiteX65" fmla="*/ 636842 w 920484"/>
                <a:gd name="connsiteY65" fmla="*/ 654005 h 919581"/>
                <a:gd name="connsiteX66" fmla="*/ 639552 w 920484"/>
                <a:gd name="connsiteY66" fmla="*/ 635035 h 919581"/>
                <a:gd name="connsiteX67" fmla="*/ 639552 w 920484"/>
                <a:gd name="connsiteY67" fmla="*/ 635035 h 919581"/>
                <a:gd name="connsiteX68" fmla="*/ 657618 w 920484"/>
                <a:gd name="connsiteY68" fmla="*/ 283643 h 919581"/>
                <a:gd name="connsiteX69" fmla="*/ 726270 w 920484"/>
                <a:gd name="connsiteY69" fmla="*/ 214990 h 919581"/>
                <a:gd name="connsiteX70" fmla="*/ 779566 w 920484"/>
                <a:gd name="connsiteY70" fmla="*/ 268287 h 919581"/>
                <a:gd name="connsiteX71" fmla="*/ 700074 w 920484"/>
                <a:gd name="connsiteY71" fmla="*/ 347779 h 919581"/>
                <a:gd name="connsiteX72" fmla="*/ 657618 w 920484"/>
                <a:gd name="connsiteY72" fmla="*/ 283643 h 919581"/>
                <a:gd name="connsiteX73" fmla="*/ 672975 w 920484"/>
                <a:gd name="connsiteY73" fmla="*/ 120142 h 919581"/>
                <a:gd name="connsiteX74" fmla="*/ 696461 w 920484"/>
                <a:gd name="connsiteY74" fmla="*/ 96656 h 919581"/>
                <a:gd name="connsiteX75" fmla="*/ 823829 w 920484"/>
                <a:gd name="connsiteY75" fmla="*/ 224024 h 919581"/>
                <a:gd name="connsiteX76" fmla="*/ 800343 w 920484"/>
                <a:gd name="connsiteY76" fmla="*/ 247510 h 919581"/>
                <a:gd name="connsiteX77" fmla="*/ 672975 w 920484"/>
                <a:gd name="connsiteY77" fmla="*/ 120142 h 919581"/>
                <a:gd name="connsiteX78" fmla="*/ 799440 w 920484"/>
                <a:gd name="connsiteY78" fmla="*/ 30713 h 919581"/>
                <a:gd name="connsiteX79" fmla="*/ 889772 w 920484"/>
                <a:gd name="connsiteY79" fmla="*/ 121045 h 919581"/>
                <a:gd name="connsiteX80" fmla="*/ 863575 w 920484"/>
                <a:gd name="connsiteY80" fmla="*/ 184278 h 919581"/>
                <a:gd name="connsiteX81" fmla="*/ 845509 w 920484"/>
                <a:gd name="connsiteY81" fmla="*/ 202344 h 919581"/>
                <a:gd name="connsiteX82" fmla="*/ 718141 w 920484"/>
                <a:gd name="connsiteY82" fmla="*/ 74976 h 919581"/>
                <a:gd name="connsiteX83" fmla="*/ 736207 w 920484"/>
                <a:gd name="connsiteY83" fmla="*/ 56909 h 919581"/>
                <a:gd name="connsiteX84" fmla="*/ 799440 w 920484"/>
                <a:gd name="connsiteY84" fmla="*/ 30713 h 919581"/>
                <a:gd name="connsiteX85" fmla="*/ 799440 w 920484"/>
                <a:gd name="connsiteY85" fmla="*/ 30713 h 919581"/>
                <a:gd name="connsiteX86" fmla="*/ 652198 w 920484"/>
                <a:gd name="connsiteY86" fmla="*/ 140918 h 919581"/>
                <a:gd name="connsiteX87" fmla="*/ 705494 w 920484"/>
                <a:gd name="connsiteY87" fmla="*/ 194214 h 919581"/>
                <a:gd name="connsiteX88" fmla="*/ 636842 w 920484"/>
                <a:gd name="connsiteY88" fmla="*/ 262866 h 919581"/>
                <a:gd name="connsiteX89" fmla="*/ 572706 w 920484"/>
                <a:gd name="connsiteY89" fmla="*/ 220411 h 919581"/>
                <a:gd name="connsiteX90" fmla="*/ 652198 w 920484"/>
                <a:gd name="connsiteY90" fmla="*/ 140918 h 919581"/>
                <a:gd name="connsiteX91" fmla="*/ 696461 w 920484"/>
                <a:gd name="connsiteY91" fmla="*/ 460694 h 919581"/>
                <a:gd name="connsiteX92" fmla="*/ 616065 w 920484"/>
                <a:gd name="connsiteY92" fmla="*/ 616065 h 919581"/>
                <a:gd name="connsiteX93" fmla="*/ 541993 w 920484"/>
                <a:gd name="connsiteY93" fmla="*/ 713624 h 919581"/>
                <a:gd name="connsiteX94" fmla="*/ 532960 w 920484"/>
                <a:gd name="connsiteY94" fmla="*/ 712721 h 919581"/>
                <a:gd name="connsiteX95" fmla="*/ 473340 w 920484"/>
                <a:gd name="connsiteY95" fmla="*/ 712721 h 919581"/>
                <a:gd name="connsiteX96" fmla="*/ 473340 w 920484"/>
                <a:gd name="connsiteY96" fmla="*/ 638648 h 919581"/>
                <a:gd name="connsiteX97" fmla="*/ 429078 w 920484"/>
                <a:gd name="connsiteY97" fmla="*/ 594385 h 919581"/>
                <a:gd name="connsiteX98" fmla="*/ 399268 w 920484"/>
                <a:gd name="connsiteY98" fmla="*/ 594385 h 919581"/>
                <a:gd name="connsiteX99" fmla="*/ 384815 w 920484"/>
                <a:gd name="connsiteY99" fmla="*/ 579933 h 919581"/>
                <a:gd name="connsiteX100" fmla="*/ 399268 w 920484"/>
                <a:gd name="connsiteY100" fmla="*/ 565479 h 919581"/>
                <a:gd name="connsiteX101" fmla="*/ 547413 w 920484"/>
                <a:gd name="connsiteY101" fmla="*/ 565479 h 919581"/>
                <a:gd name="connsiteX102" fmla="*/ 591676 w 920484"/>
                <a:gd name="connsiteY102" fmla="*/ 521217 h 919581"/>
                <a:gd name="connsiteX103" fmla="*/ 547413 w 920484"/>
                <a:gd name="connsiteY103" fmla="*/ 476954 h 919581"/>
                <a:gd name="connsiteX104" fmla="*/ 429078 w 920484"/>
                <a:gd name="connsiteY104" fmla="*/ 476954 h 919581"/>
                <a:gd name="connsiteX105" fmla="*/ 414624 w 920484"/>
                <a:gd name="connsiteY105" fmla="*/ 462501 h 919581"/>
                <a:gd name="connsiteX106" fmla="*/ 414624 w 920484"/>
                <a:gd name="connsiteY106" fmla="*/ 418238 h 919581"/>
                <a:gd name="connsiteX107" fmla="*/ 488697 w 920484"/>
                <a:gd name="connsiteY107" fmla="*/ 418238 h 919581"/>
                <a:gd name="connsiteX108" fmla="*/ 562769 w 920484"/>
                <a:gd name="connsiteY108" fmla="*/ 344165 h 919581"/>
                <a:gd name="connsiteX109" fmla="*/ 488697 w 920484"/>
                <a:gd name="connsiteY109" fmla="*/ 270093 h 919581"/>
                <a:gd name="connsiteX110" fmla="*/ 487794 w 920484"/>
                <a:gd name="connsiteY110" fmla="*/ 270093 h 919581"/>
                <a:gd name="connsiteX111" fmla="*/ 488697 w 920484"/>
                <a:gd name="connsiteY111" fmla="*/ 254737 h 919581"/>
                <a:gd name="connsiteX112" fmla="*/ 485084 w 920484"/>
                <a:gd name="connsiteY112" fmla="*/ 226733 h 919581"/>
                <a:gd name="connsiteX113" fmla="*/ 696461 w 920484"/>
                <a:gd name="connsiteY113" fmla="*/ 460694 h 919581"/>
                <a:gd name="connsiteX114" fmla="*/ 696461 w 920484"/>
                <a:gd name="connsiteY114" fmla="*/ 460694 h 919581"/>
                <a:gd name="connsiteX115" fmla="*/ 370362 w 920484"/>
                <a:gd name="connsiteY115" fmla="*/ 756983 h 919581"/>
                <a:gd name="connsiteX116" fmla="*/ 384815 w 920484"/>
                <a:gd name="connsiteY116" fmla="*/ 742530 h 919581"/>
                <a:gd name="connsiteX117" fmla="*/ 532960 w 920484"/>
                <a:gd name="connsiteY117" fmla="*/ 742530 h 919581"/>
                <a:gd name="connsiteX118" fmla="*/ 547413 w 920484"/>
                <a:gd name="connsiteY118" fmla="*/ 756983 h 919581"/>
                <a:gd name="connsiteX119" fmla="*/ 532960 w 920484"/>
                <a:gd name="connsiteY119" fmla="*/ 771437 h 919581"/>
                <a:gd name="connsiteX120" fmla="*/ 384815 w 920484"/>
                <a:gd name="connsiteY120" fmla="*/ 771437 h 919581"/>
                <a:gd name="connsiteX121" fmla="*/ 370362 w 920484"/>
                <a:gd name="connsiteY121" fmla="*/ 756983 h 919581"/>
                <a:gd name="connsiteX122" fmla="*/ 184277 w 920484"/>
                <a:gd name="connsiteY122" fmla="*/ 756983 h 919581"/>
                <a:gd name="connsiteX123" fmla="*/ 293579 w 920484"/>
                <a:gd name="connsiteY123" fmla="*/ 647682 h 919581"/>
                <a:gd name="connsiteX124" fmla="*/ 341455 w 920484"/>
                <a:gd name="connsiteY124" fmla="*/ 706398 h 919581"/>
                <a:gd name="connsiteX125" fmla="*/ 237573 w 920484"/>
                <a:gd name="connsiteY125" fmla="*/ 810279 h 919581"/>
                <a:gd name="connsiteX126" fmla="*/ 184277 w 920484"/>
                <a:gd name="connsiteY126" fmla="*/ 756983 h 919581"/>
                <a:gd name="connsiteX127" fmla="*/ 29809 w 920484"/>
                <a:gd name="connsiteY127" fmla="*/ 327906 h 919581"/>
                <a:gd name="connsiteX128" fmla="*/ 89428 w 920484"/>
                <a:gd name="connsiteY128" fmla="*/ 268287 h 919581"/>
                <a:gd name="connsiteX129" fmla="*/ 149048 w 920484"/>
                <a:gd name="connsiteY129" fmla="*/ 327906 h 919581"/>
                <a:gd name="connsiteX130" fmla="*/ 178858 w 920484"/>
                <a:gd name="connsiteY130" fmla="*/ 327906 h 919581"/>
                <a:gd name="connsiteX131" fmla="*/ 93945 w 920484"/>
                <a:gd name="connsiteY131" fmla="*/ 239380 h 919581"/>
                <a:gd name="connsiteX132" fmla="*/ 90332 w 920484"/>
                <a:gd name="connsiteY132" fmla="*/ 209571 h 919581"/>
                <a:gd name="connsiteX133" fmla="*/ 208667 w 920484"/>
                <a:gd name="connsiteY133" fmla="*/ 91235 h 919581"/>
                <a:gd name="connsiteX134" fmla="*/ 311646 w 920484"/>
                <a:gd name="connsiteY134" fmla="*/ 151758 h 919581"/>
                <a:gd name="connsiteX135" fmla="*/ 253833 w 920484"/>
                <a:gd name="connsiteY135" fmla="*/ 241187 h 919581"/>
                <a:gd name="connsiteX136" fmla="*/ 208667 w 920484"/>
                <a:gd name="connsiteY136" fmla="*/ 298999 h 919581"/>
                <a:gd name="connsiteX137" fmla="*/ 238477 w 920484"/>
                <a:gd name="connsiteY137" fmla="*/ 298999 h 919581"/>
                <a:gd name="connsiteX138" fmla="*/ 268287 w 920484"/>
                <a:gd name="connsiteY138" fmla="*/ 269190 h 919581"/>
                <a:gd name="connsiteX139" fmla="*/ 298096 w 920484"/>
                <a:gd name="connsiteY139" fmla="*/ 298999 h 919581"/>
                <a:gd name="connsiteX140" fmla="*/ 327906 w 920484"/>
                <a:gd name="connsiteY140" fmla="*/ 298999 h 919581"/>
                <a:gd name="connsiteX141" fmla="*/ 284546 w 920484"/>
                <a:gd name="connsiteY141" fmla="*/ 242090 h 919581"/>
                <a:gd name="connsiteX142" fmla="*/ 372169 w 920484"/>
                <a:gd name="connsiteY142" fmla="*/ 165308 h 919581"/>
                <a:gd name="connsiteX143" fmla="*/ 460694 w 920484"/>
                <a:gd name="connsiteY143" fmla="*/ 253833 h 919581"/>
                <a:gd name="connsiteX144" fmla="*/ 457080 w 920484"/>
                <a:gd name="connsiteY144" fmla="*/ 276416 h 919581"/>
                <a:gd name="connsiteX145" fmla="*/ 415528 w 920484"/>
                <a:gd name="connsiteY145" fmla="*/ 342359 h 919581"/>
                <a:gd name="connsiteX146" fmla="*/ 445337 w 920484"/>
                <a:gd name="connsiteY146" fmla="*/ 342359 h 919581"/>
                <a:gd name="connsiteX147" fmla="*/ 489600 w 920484"/>
                <a:gd name="connsiteY147" fmla="*/ 298096 h 919581"/>
                <a:gd name="connsiteX148" fmla="*/ 533863 w 920484"/>
                <a:gd name="connsiteY148" fmla="*/ 342359 h 919581"/>
                <a:gd name="connsiteX149" fmla="*/ 489600 w 920484"/>
                <a:gd name="connsiteY149" fmla="*/ 386621 h 919581"/>
                <a:gd name="connsiteX150" fmla="*/ 88525 w 920484"/>
                <a:gd name="connsiteY150" fmla="*/ 386621 h 919581"/>
                <a:gd name="connsiteX151" fmla="*/ 29809 w 920484"/>
                <a:gd name="connsiteY151" fmla="*/ 327906 h 919581"/>
                <a:gd name="connsiteX152" fmla="*/ 384815 w 920484"/>
                <a:gd name="connsiteY152" fmla="*/ 416431 h 919581"/>
                <a:gd name="connsiteX153" fmla="*/ 384815 w 920484"/>
                <a:gd name="connsiteY153" fmla="*/ 460694 h 919581"/>
                <a:gd name="connsiteX154" fmla="*/ 429078 w 920484"/>
                <a:gd name="connsiteY154" fmla="*/ 504957 h 919581"/>
                <a:gd name="connsiteX155" fmla="*/ 547413 w 920484"/>
                <a:gd name="connsiteY155" fmla="*/ 504957 h 919581"/>
                <a:gd name="connsiteX156" fmla="*/ 561866 w 920484"/>
                <a:gd name="connsiteY156" fmla="*/ 519410 h 919581"/>
                <a:gd name="connsiteX157" fmla="*/ 547413 w 920484"/>
                <a:gd name="connsiteY157" fmla="*/ 533863 h 919581"/>
                <a:gd name="connsiteX158" fmla="*/ 399268 w 920484"/>
                <a:gd name="connsiteY158" fmla="*/ 533863 h 919581"/>
                <a:gd name="connsiteX159" fmla="*/ 355005 w 920484"/>
                <a:gd name="connsiteY159" fmla="*/ 578126 h 919581"/>
                <a:gd name="connsiteX160" fmla="*/ 399268 w 920484"/>
                <a:gd name="connsiteY160" fmla="*/ 622389 h 919581"/>
                <a:gd name="connsiteX161" fmla="*/ 429078 w 920484"/>
                <a:gd name="connsiteY161" fmla="*/ 622389 h 919581"/>
                <a:gd name="connsiteX162" fmla="*/ 443531 w 920484"/>
                <a:gd name="connsiteY162" fmla="*/ 636842 h 919581"/>
                <a:gd name="connsiteX163" fmla="*/ 443531 w 920484"/>
                <a:gd name="connsiteY163" fmla="*/ 710914 h 919581"/>
                <a:gd name="connsiteX164" fmla="*/ 383912 w 920484"/>
                <a:gd name="connsiteY164" fmla="*/ 710914 h 919581"/>
                <a:gd name="connsiteX165" fmla="*/ 374878 w 920484"/>
                <a:gd name="connsiteY165" fmla="*/ 711817 h 919581"/>
                <a:gd name="connsiteX166" fmla="*/ 300806 w 920484"/>
                <a:gd name="connsiteY166" fmla="*/ 614259 h 919581"/>
                <a:gd name="connsiteX167" fmla="*/ 220410 w 920484"/>
                <a:gd name="connsiteY167" fmla="*/ 458887 h 919581"/>
                <a:gd name="connsiteX168" fmla="*/ 224927 w 920484"/>
                <a:gd name="connsiteY168" fmla="*/ 414625 h 919581"/>
                <a:gd name="connsiteX169" fmla="*/ 384815 w 920484"/>
                <a:gd name="connsiteY169" fmla="*/ 414625 h 919581"/>
                <a:gd name="connsiteX170" fmla="*/ 271900 w 920484"/>
                <a:gd name="connsiteY170" fmla="*/ 627808 h 919581"/>
                <a:gd name="connsiteX171" fmla="*/ 163501 w 920484"/>
                <a:gd name="connsiteY171" fmla="*/ 736207 h 919581"/>
                <a:gd name="connsiteX172" fmla="*/ 110205 w 920484"/>
                <a:gd name="connsiteY172" fmla="*/ 682911 h 919581"/>
                <a:gd name="connsiteX173" fmla="*/ 223121 w 920484"/>
                <a:gd name="connsiteY173" fmla="*/ 569996 h 919581"/>
                <a:gd name="connsiteX174" fmla="*/ 271900 w 920484"/>
                <a:gd name="connsiteY174" fmla="*/ 627808 h 919581"/>
                <a:gd name="connsiteX175" fmla="*/ 271900 w 920484"/>
                <a:gd name="connsiteY175" fmla="*/ 627808 h 919581"/>
                <a:gd name="connsiteX176" fmla="*/ 94849 w 920484"/>
                <a:gd name="connsiteY176" fmla="*/ 710010 h 919581"/>
                <a:gd name="connsiteX177" fmla="*/ 210474 w 920484"/>
                <a:gd name="connsiteY177" fmla="*/ 825636 h 919581"/>
                <a:gd name="connsiteX178" fmla="*/ 112012 w 920484"/>
                <a:gd name="connsiteY178" fmla="*/ 863575 h 919581"/>
                <a:gd name="connsiteX179" fmla="*/ 56909 w 920484"/>
                <a:gd name="connsiteY179" fmla="*/ 808473 h 919581"/>
                <a:gd name="connsiteX180" fmla="*/ 94849 w 920484"/>
                <a:gd name="connsiteY180" fmla="*/ 710010 h 919581"/>
                <a:gd name="connsiteX181" fmla="*/ 43359 w 920484"/>
                <a:gd name="connsiteY181" fmla="*/ 889772 h 919581"/>
                <a:gd name="connsiteX182" fmla="*/ 29809 w 920484"/>
                <a:gd name="connsiteY182" fmla="*/ 879835 h 919581"/>
                <a:gd name="connsiteX183" fmla="*/ 30713 w 920484"/>
                <a:gd name="connsiteY183" fmla="*/ 876222 h 919581"/>
                <a:gd name="connsiteX184" fmla="*/ 45166 w 920484"/>
                <a:gd name="connsiteY184" fmla="*/ 837379 h 919581"/>
                <a:gd name="connsiteX185" fmla="*/ 82202 w 920484"/>
                <a:gd name="connsiteY185" fmla="*/ 874415 h 919581"/>
                <a:gd name="connsiteX186" fmla="*/ 43359 w 920484"/>
                <a:gd name="connsiteY186" fmla="*/ 889772 h 919581"/>
                <a:gd name="connsiteX187" fmla="*/ 458887 w 920484"/>
                <a:gd name="connsiteY187" fmla="*/ 890675 h 919581"/>
                <a:gd name="connsiteX188" fmla="*/ 406495 w 920484"/>
                <a:gd name="connsiteY188" fmla="*/ 860865 h 919581"/>
                <a:gd name="connsiteX189" fmla="*/ 511280 w 920484"/>
                <a:gd name="connsiteY189" fmla="*/ 860865 h 919581"/>
                <a:gd name="connsiteX190" fmla="*/ 458887 w 920484"/>
                <a:gd name="connsiteY190" fmla="*/ 890675 h 919581"/>
                <a:gd name="connsiteX191" fmla="*/ 458887 w 920484"/>
                <a:gd name="connsiteY191" fmla="*/ 890675 h 919581"/>
                <a:gd name="connsiteX192" fmla="*/ 533863 w 920484"/>
                <a:gd name="connsiteY192" fmla="*/ 831056 h 919581"/>
                <a:gd name="connsiteX193" fmla="*/ 385718 w 920484"/>
                <a:gd name="connsiteY193" fmla="*/ 831056 h 919581"/>
                <a:gd name="connsiteX194" fmla="*/ 371265 w 920484"/>
                <a:gd name="connsiteY194" fmla="*/ 816603 h 919581"/>
                <a:gd name="connsiteX195" fmla="*/ 385718 w 920484"/>
                <a:gd name="connsiteY195" fmla="*/ 802149 h 919581"/>
                <a:gd name="connsiteX196" fmla="*/ 533863 w 920484"/>
                <a:gd name="connsiteY196" fmla="*/ 802149 h 919581"/>
                <a:gd name="connsiteX197" fmla="*/ 548316 w 920484"/>
                <a:gd name="connsiteY197" fmla="*/ 816603 h 919581"/>
                <a:gd name="connsiteX198" fmla="*/ 533863 w 920484"/>
                <a:gd name="connsiteY198" fmla="*/ 831056 h 919581"/>
                <a:gd name="connsiteX199" fmla="*/ 888868 w 920484"/>
                <a:gd name="connsiteY199" fmla="*/ 668458 h 919581"/>
                <a:gd name="connsiteX200" fmla="*/ 888868 w 920484"/>
                <a:gd name="connsiteY200" fmla="*/ 668458 h 919581"/>
                <a:gd name="connsiteX201" fmla="*/ 834669 w 920484"/>
                <a:gd name="connsiteY201" fmla="*/ 704591 h 919581"/>
                <a:gd name="connsiteX202" fmla="*/ 847315 w 920484"/>
                <a:gd name="connsiteY202" fmla="*/ 767823 h 919581"/>
                <a:gd name="connsiteX203" fmla="*/ 848219 w 920484"/>
                <a:gd name="connsiteY203" fmla="*/ 768726 h 919581"/>
                <a:gd name="connsiteX204" fmla="*/ 827442 w 920484"/>
                <a:gd name="connsiteY204" fmla="*/ 789503 h 919581"/>
                <a:gd name="connsiteX205" fmla="*/ 826539 w 920484"/>
                <a:gd name="connsiteY205" fmla="*/ 788600 h 919581"/>
                <a:gd name="connsiteX206" fmla="*/ 762403 w 920484"/>
                <a:gd name="connsiteY206" fmla="*/ 775953 h 919581"/>
                <a:gd name="connsiteX207" fmla="*/ 726270 w 920484"/>
                <a:gd name="connsiteY207" fmla="*/ 829249 h 919581"/>
                <a:gd name="connsiteX208" fmla="*/ 726270 w 920484"/>
                <a:gd name="connsiteY208" fmla="*/ 830153 h 919581"/>
                <a:gd name="connsiteX209" fmla="*/ 696461 w 920484"/>
                <a:gd name="connsiteY209" fmla="*/ 830153 h 919581"/>
                <a:gd name="connsiteX210" fmla="*/ 696461 w 920484"/>
                <a:gd name="connsiteY210" fmla="*/ 831056 h 919581"/>
                <a:gd name="connsiteX211" fmla="*/ 660328 w 920484"/>
                <a:gd name="connsiteY211" fmla="*/ 776856 h 919581"/>
                <a:gd name="connsiteX212" fmla="*/ 597095 w 920484"/>
                <a:gd name="connsiteY212" fmla="*/ 789503 h 919581"/>
                <a:gd name="connsiteX213" fmla="*/ 596192 w 920484"/>
                <a:gd name="connsiteY213" fmla="*/ 790406 h 919581"/>
                <a:gd name="connsiteX214" fmla="*/ 576319 w 920484"/>
                <a:gd name="connsiteY214" fmla="*/ 770533 h 919581"/>
                <a:gd name="connsiteX215" fmla="*/ 578126 w 920484"/>
                <a:gd name="connsiteY215" fmla="*/ 757887 h 919581"/>
                <a:gd name="connsiteX216" fmla="*/ 568189 w 920484"/>
                <a:gd name="connsiteY216" fmla="*/ 729884 h 919581"/>
                <a:gd name="connsiteX217" fmla="*/ 608838 w 920484"/>
                <a:gd name="connsiteY217" fmla="*/ 666651 h 919581"/>
                <a:gd name="connsiteX218" fmla="*/ 711817 w 920484"/>
                <a:gd name="connsiteY218" fmla="*/ 757887 h 919581"/>
                <a:gd name="connsiteX219" fmla="*/ 815699 w 920484"/>
                <a:gd name="connsiteY219" fmla="*/ 654005 h 919581"/>
                <a:gd name="connsiteX220" fmla="*/ 711817 w 920484"/>
                <a:gd name="connsiteY220" fmla="*/ 550123 h 919581"/>
                <a:gd name="connsiteX221" fmla="*/ 707301 w 920484"/>
                <a:gd name="connsiteY221" fmla="*/ 550123 h 919581"/>
                <a:gd name="connsiteX222" fmla="*/ 726270 w 920484"/>
                <a:gd name="connsiteY222" fmla="*/ 476051 h 919581"/>
                <a:gd name="connsiteX223" fmla="*/ 727174 w 920484"/>
                <a:gd name="connsiteY223" fmla="*/ 476051 h 919581"/>
                <a:gd name="connsiteX224" fmla="*/ 727174 w 920484"/>
                <a:gd name="connsiteY224" fmla="*/ 476954 h 919581"/>
                <a:gd name="connsiteX225" fmla="*/ 763307 w 920484"/>
                <a:gd name="connsiteY225" fmla="*/ 531153 h 919581"/>
                <a:gd name="connsiteX226" fmla="*/ 826539 w 920484"/>
                <a:gd name="connsiteY226" fmla="*/ 518507 h 919581"/>
                <a:gd name="connsiteX227" fmla="*/ 827442 w 920484"/>
                <a:gd name="connsiteY227" fmla="*/ 517603 h 919581"/>
                <a:gd name="connsiteX228" fmla="*/ 848219 w 920484"/>
                <a:gd name="connsiteY228" fmla="*/ 538379 h 919581"/>
                <a:gd name="connsiteX229" fmla="*/ 847315 w 920484"/>
                <a:gd name="connsiteY229" fmla="*/ 539283 h 919581"/>
                <a:gd name="connsiteX230" fmla="*/ 834669 w 920484"/>
                <a:gd name="connsiteY230" fmla="*/ 603419 h 919581"/>
                <a:gd name="connsiteX231" fmla="*/ 887965 w 920484"/>
                <a:gd name="connsiteY231" fmla="*/ 639552 h 919581"/>
                <a:gd name="connsiteX232" fmla="*/ 888868 w 920484"/>
                <a:gd name="connsiteY232" fmla="*/ 639552 h 919581"/>
                <a:gd name="connsiteX233" fmla="*/ 888868 w 920484"/>
                <a:gd name="connsiteY233" fmla="*/ 668458 h 919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920484" h="919581">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29" name="Rounded Rectangle 28">
            <a:extLst>
              <a:ext uri="{FF2B5EF4-FFF2-40B4-BE49-F238E27FC236}">
                <a16:creationId xmlns:a16="http://schemas.microsoft.com/office/drawing/2014/main" id="{0267B2F6-3363-D584-994E-A5B7815D0BB9}"/>
              </a:ext>
            </a:extLst>
          </p:cNvPr>
          <p:cNvSpPr/>
          <p:nvPr/>
        </p:nvSpPr>
        <p:spPr>
          <a:xfrm>
            <a:off x="4560681" y="4706471"/>
            <a:ext cx="6936039" cy="1641579"/>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30">
            <a:extLst>
              <a:ext uri="{FF2B5EF4-FFF2-40B4-BE49-F238E27FC236}">
                <a16:creationId xmlns:a16="http://schemas.microsoft.com/office/drawing/2014/main" id="{9B7D5D58-B752-2F47-BBB4-F7233DE834DD}"/>
              </a:ext>
            </a:extLst>
          </p:cNvPr>
          <p:cNvSpPr/>
          <p:nvPr/>
        </p:nvSpPr>
        <p:spPr>
          <a:xfrm flipH="1">
            <a:off x="4822899" y="4511863"/>
            <a:ext cx="6974634" cy="1908215"/>
          </a:xfrm>
          <a:prstGeom prst="rect">
            <a:avLst/>
          </a:prstGeom>
        </p:spPr>
        <p:txBody>
          <a:bodyPr wrap="square">
            <a:spAutoFit/>
          </a:bodyPr>
          <a:lstStyle/>
          <a:p>
            <a:r>
              <a:rPr lang="de-DE" sz="2400" b="1">
                <a:solidFill>
                  <a:schemeClr val="bg1"/>
                </a:solidFill>
                <a:highlight>
                  <a:srgbClr val="0289AE"/>
                </a:highlight>
              </a:rPr>
              <a:t>  ÜBUNG</a:t>
            </a:r>
            <a:r>
              <a:rPr lang="en-US" sz="2400" b="1" dirty="0">
                <a:solidFill>
                  <a:srgbClr val="0289AE"/>
                </a:solidFill>
                <a:highlight>
                  <a:srgbClr val="0289AE"/>
                </a:highlight>
              </a:rPr>
              <a:t>..:</a:t>
            </a:r>
          </a:p>
          <a:p>
            <a:endParaRPr lang="en-US" sz="800" dirty="0"/>
          </a:p>
          <a:p>
            <a:br>
              <a:rPr lang="en-US" sz="800" dirty="0"/>
            </a:br>
            <a:r>
              <a:rPr lang="de-DE" sz="2000">
                <a:solidFill>
                  <a:srgbClr val="262626"/>
                </a:solidFill>
              </a:rPr>
              <a:t>Betrachten Sie ein 14-Tage-Diagramm mit Auslastung % und ADR. Schreiben Sie je einen Satz dazu, was an Wochenenden passiert und wo es auffällige Einbrüche oder Spitzen gibt.</a:t>
            </a:r>
          </a:p>
          <a:p>
            <a:endParaRPr lang="en-US" dirty="0">
              <a:solidFill>
                <a:srgbClr val="262626"/>
              </a:solidFill>
            </a:endParaRPr>
          </a:p>
        </p:txBody>
      </p:sp>
    </p:spTree>
    <p:extLst>
      <p:ext uri="{BB962C8B-B14F-4D97-AF65-F5344CB8AC3E}">
        <p14:creationId xmlns:p14="http://schemas.microsoft.com/office/powerpoint/2010/main" val="10542685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11">
            <a:extLst>
              <a:ext uri="{FF2B5EF4-FFF2-40B4-BE49-F238E27FC236}">
                <a16:creationId xmlns:a16="http://schemas.microsoft.com/office/drawing/2014/main" id="{1F4AB05B-6FEE-2221-CDCC-DBAA45D87E6E}"/>
              </a:ext>
            </a:extLst>
          </p:cNvPr>
          <p:cNvSpPr txBox="1">
            <a:spLocks/>
          </p:cNvSpPr>
          <p:nvPr/>
        </p:nvSpPr>
        <p:spPr>
          <a:xfrm>
            <a:off x="527727" y="354068"/>
            <a:ext cx="337192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Muster in KPIs erkennen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9" name="Straight Connector 8">
            <a:extLst>
              <a:ext uri="{FF2B5EF4-FFF2-40B4-BE49-F238E27FC236}">
                <a16:creationId xmlns:a16="http://schemas.microsoft.com/office/drawing/2014/main" id="{2927829A-3938-F923-EC9B-15BF0F71969A}"/>
              </a:ext>
            </a:extLst>
          </p:cNvPr>
          <p:cNvCxnSpPr>
            <a:cxnSpLocks/>
          </p:cNvCxnSpPr>
          <p:nvPr/>
        </p:nvCxnSpPr>
        <p:spPr>
          <a:xfrm>
            <a:off x="0" y="1463780"/>
            <a:ext cx="3899647"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0" name="Rectangle 30">
            <a:extLst>
              <a:ext uri="{FF2B5EF4-FFF2-40B4-BE49-F238E27FC236}">
                <a16:creationId xmlns:a16="http://schemas.microsoft.com/office/drawing/2014/main" id="{D4B7181C-2A8A-0DEB-E52E-0A04FDDB52B7}"/>
              </a:ext>
            </a:extLst>
          </p:cNvPr>
          <p:cNvSpPr/>
          <p:nvPr/>
        </p:nvSpPr>
        <p:spPr>
          <a:xfrm flipH="1">
            <a:off x="527727" y="1623954"/>
            <a:ext cx="2855511" cy="984885"/>
          </a:xfrm>
          <a:prstGeom prst="rect">
            <a:avLst/>
          </a:prstGeom>
        </p:spPr>
        <p:txBody>
          <a:bodyPr wrap="square" numCol="1" spcCol="360000">
            <a:spAutoFit/>
          </a:bodyPr>
          <a:lstStyle/>
          <a:p>
            <a:pPr>
              <a:buClr>
                <a:srgbClr val="62A844"/>
              </a:buClr>
            </a:pPr>
            <a:r>
              <a:rPr lang="de-DE" sz="2000">
                <a:solidFill>
                  <a:srgbClr val="262626"/>
                </a:solidFill>
              </a:rPr>
              <a:t>14-Tage-Diagramm: Auslastung % und ADR</a:t>
            </a:r>
          </a:p>
          <a:p>
            <a:pPr>
              <a:buClr>
                <a:srgbClr val="62A844"/>
              </a:buClr>
            </a:pPr>
            <a:endParaRPr lang="en-US" dirty="0">
              <a:solidFill>
                <a:srgbClr val="262626"/>
              </a:solidFill>
            </a:endParaRPr>
          </a:p>
        </p:txBody>
      </p:sp>
      <p:pic>
        <p:nvPicPr>
          <p:cNvPr id="11" name="Graphic 10">
            <a:extLst>
              <a:ext uri="{FF2B5EF4-FFF2-40B4-BE49-F238E27FC236}">
                <a16:creationId xmlns:a16="http://schemas.microsoft.com/office/drawing/2014/main" id="{B0FEB62A-6180-87BC-A3F6-7317A31E4D80}"/>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rot="10800000">
            <a:off x="-1" y="2998951"/>
            <a:ext cx="6096000" cy="3877925"/>
          </a:xfrm>
          <a:prstGeom prst="rect">
            <a:avLst/>
          </a:prstGeom>
        </p:spPr>
      </p:pic>
      <p:grpSp>
        <p:nvGrpSpPr>
          <p:cNvPr id="14" name="Group 13">
            <a:extLst>
              <a:ext uri="{FF2B5EF4-FFF2-40B4-BE49-F238E27FC236}">
                <a16:creationId xmlns:a16="http://schemas.microsoft.com/office/drawing/2014/main" id="{2186C154-EEE7-2EDF-5951-1A25EC932B35}"/>
              </a:ext>
            </a:extLst>
          </p:cNvPr>
          <p:cNvGrpSpPr/>
          <p:nvPr/>
        </p:nvGrpSpPr>
        <p:grpSpPr>
          <a:xfrm>
            <a:off x="2785684" y="94128"/>
            <a:ext cx="9401121" cy="6410773"/>
            <a:chOff x="2647648" y="0"/>
            <a:chExt cx="9539157" cy="6504902"/>
          </a:xfrm>
        </p:grpSpPr>
        <p:pic>
          <p:nvPicPr>
            <p:cNvPr id="6" name="Picture 5">
              <a:extLst>
                <a:ext uri="{FF2B5EF4-FFF2-40B4-BE49-F238E27FC236}">
                  <a16:creationId xmlns:a16="http://schemas.microsoft.com/office/drawing/2014/main" id="{B7853BAC-D30A-3602-0B7E-7DD6D332F04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761" t="12298" r="19980" b="16922"/>
            <a:stretch>
              <a:fillRect/>
            </a:stretch>
          </p:blipFill>
          <p:spPr>
            <a:xfrm>
              <a:off x="2647648" y="0"/>
              <a:ext cx="9539157" cy="6504902"/>
            </a:xfrm>
            <a:prstGeom prst="rect">
              <a:avLst/>
            </a:prstGeom>
          </p:spPr>
        </p:pic>
        <p:sp>
          <p:nvSpPr>
            <p:cNvPr id="13" name="Rectangle 12">
              <a:extLst>
                <a:ext uri="{FF2B5EF4-FFF2-40B4-BE49-F238E27FC236}">
                  <a16:creationId xmlns:a16="http://schemas.microsoft.com/office/drawing/2014/main" id="{2069F410-C9ED-57D1-93B6-7859819D4FBB}"/>
                </a:ext>
              </a:extLst>
            </p:cNvPr>
            <p:cNvSpPr/>
            <p:nvPr/>
          </p:nvSpPr>
          <p:spPr>
            <a:xfrm>
              <a:off x="4625294" y="579206"/>
              <a:ext cx="7561511" cy="492162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 name="Picture 14">
            <a:extLst>
              <a:ext uri="{FF2B5EF4-FFF2-40B4-BE49-F238E27FC236}">
                <a16:creationId xmlns:a16="http://schemas.microsoft.com/office/drawing/2014/main" id="{DF19A4F5-FE27-103F-D92A-2366F922E6F2}"/>
              </a:ext>
            </a:extLst>
          </p:cNvPr>
          <p:cNvPicPr>
            <a:picLocks noChangeAspect="1"/>
          </p:cNvPicPr>
          <p:nvPr/>
        </p:nvPicPr>
        <p:blipFill>
          <a:blip r:embed="rId5" cstate="email">
            <a:extLst>
              <a:ext uri="{28A0092B-C50C-407E-A947-70E740481C1C}">
                <a14:useLocalDpi xmlns:a14="http://schemas.microsoft.com/office/drawing/2010/main"/>
              </a:ext>
            </a:extLst>
          </a:blip>
          <a:srcRect l="4174" t="-1877"/>
          <a:stretch>
            <a:fillRect/>
          </a:stretch>
        </p:blipFill>
        <p:spPr>
          <a:xfrm>
            <a:off x="4940716" y="1241114"/>
            <a:ext cx="7101228" cy="4001484"/>
          </a:xfrm>
          <a:prstGeom prst="rect">
            <a:avLst/>
          </a:prstGeom>
        </p:spPr>
      </p:pic>
    </p:spTree>
    <p:extLst>
      <p:ext uri="{BB962C8B-B14F-4D97-AF65-F5344CB8AC3E}">
        <p14:creationId xmlns:p14="http://schemas.microsoft.com/office/powerpoint/2010/main" val="22771675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42D30-13C9-DA07-EE8C-19E9E527456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8228BD3-95C0-1E75-81BD-81FE658D915E}"/>
              </a:ext>
            </a:extLst>
          </p:cNvPr>
          <p:cNvSpPr/>
          <p:nvPr/>
        </p:nvSpPr>
        <p:spPr>
          <a:xfrm>
            <a:off x="8229" y="4311275"/>
            <a:ext cx="12183771" cy="2546726"/>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a:extLst>
              <a:ext uri="{FF2B5EF4-FFF2-40B4-BE49-F238E27FC236}">
                <a16:creationId xmlns:a16="http://schemas.microsoft.com/office/drawing/2014/main" id="{7E25AD83-F91F-5FEB-60EC-BCAC696D734D}"/>
              </a:ext>
            </a:extLst>
          </p:cNvPr>
          <p:cNvPicPr>
            <a:picLocks noChangeAspect="1"/>
          </p:cNvPicPr>
          <p:nvPr/>
        </p:nvPicPr>
        <p:blipFill>
          <a:blip>
            <a:extLst>
              <a:ext uri="{96DAC541-7B7A-43D3-8B79-37D633B846F1}">
                <asvg:svgBlip xmlns:asvg="http://schemas.microsoft.com/office/drawing/2016/SVG/main" r:embed="rId3"/>
              </a:ext>
            </a:extLst>
          </a:blip>
          <a:srcRect l="32264" t="48938" r="39869" b="41959"/>
          <a:stretch>
            <a:fillRect/>
          </a:stretch>
        </p:blipFill>
        <p:spPr>
          <a:xfrm rot="10800000">
            <a:off x="-1" y="4311275"/>
            <a:ext cx="5434638" cy="2513720"/>
          </a:xfrm>
          <a:prstGeom prst="rect">
            <a:avLst/>
          </a:prstGeom>
        </p:spPr>
      </p:pic>
      <p:sp>
        <p:nvSpPr>
          <p:cNvPr id="6" name="Text Placeholder 11">
            <a:extLst>
              <a:ext uri="{FF2B5EF4-FFF2-40B4-BE49-F238E27FC236}">
                <a16:creationId xmlns:a16="http://schemas.microsoft.com/office/drawing/2014/main" id="{6AAB2F30-E8EE-9CB6-052A-3995D37F9C98}"/>
              </a:ext>
            </a:extLst>
          </p:cNvPr>
          <p:cNvSpPr txBox="1">
            <a:spLocks/>
          </p:cNvSpPr>
          <p:nvPr/>
        </p:nvSpPr>
        <p:spPr>
          <a:xfrm>
            <a:off x="429114" y="304813"/>
            <a:ext cx="637390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KPIs für Preisentscheidungen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7" name="Straight Connector 6">
            <a:extLst>
              <a:ext uri="{FF2B5EF4-FFF2-40B4-BE49-F238E27FC236}">
                <a16:creationId xmlns:a16="http://schemas.microsoft.com/office/drawing/2014/main" id="{6915E082-83AE-3BD3-F678-4BB2E2C6203C}"/>
              </a:ext>
            </a:extLst>
          </p:cNvPr>
          <p:cNvCxnSpPr>
            <a:cxnSpLocks/>
          </p:cNvCxnSpPr>
          <p:nvPr/>
        </p:nvCxnSpPr>
        <p:spPr>
          <a:xfrm>
            <a:off x="0" y="1028623"/>
            <a:ext cx="637390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8" name="Rectangle 30">
            <a:extLst>
              <a:ext uri="{FF2B5EF4-FFF2-40B4-BE49-F238E27FC236}">
                <a16:creationId xmlns:a16="http://schemas.microsoft.com/office/drawing/2014/main" id="{187A4EE3-6F01-4532-9BD7-F9AA68FA74AA}"/>
              </a:ext>
            </a:extLst>
          </p:cNvPr>
          <p:cNvSpPr/>
          <p:nvPr/>
        </p:nvSpPr>
        <p:spPr>
          <a:xfrm flipH="1">
            <a:off x="429114" y="1170898"/>
            <a:ext cx="7028109" cy="1323439"/>
          </a:xfrm>
          <a:prstGeom prst="rect">
            <a:avLst/>
          </a:prstGeom>
        </p:spPr>
        <p:txBody>
          <a:bodyPr wrap="square">
            <a:spAutoFit/>
          </a:bodyPr>
          <a:lstStyle/>
          <a:p>
            <a:r>
              <a:rPr lang="de-DE" sz="2000">
                <a:solidFill>
                  <a:srgbClr val="262626"/>
                </a:solidFill>
              </a:rPr>
              <a:t>Auslastung %, ADR und RevPAR zeigen zusammen, ob Ihre Preise zu niedrig, zu hoch oder marktgerecht sind.</a:t>
            </a:r>
            <a:br>
              <a:rPr lang="en-US" sz="2000" dirty="0">
                <a:solidFill>
                  <a:srgbClr val="262626"/>
                </a:solidFill>
              </a:rPr>
            </a:br>
            <a:endParaRPr lang="en-US" sz="2000" dirty="0">
              <a:solidFill>
                <a:srgbClr val="262626"/>
              </a:solidFill>
            </a:endParaRPr>
          </a:p>
          <a:p>
            <a:endParaRPr lang="en-US" sz="2000" dirty="0">
              <a:solidFill>
                <a:srgbClr val="262626"/>
              </a:solidFill>
            </a:endParaRPr>
          </a:p>
        </p:txBody>
      </p:sp>
      <p:pic>
        <p:nvPicPr>
          <p:cNvPr id="13" name="Graphic 12">
            <a:extLst>
              <a:ext uri="{FF2B5EF4-FFF2-40B4-BE49-F238E27FC236}">
                <a16:creationId xmlns:a16="http://schemas.microsoft.com/office/drawing/2014/main" id="{16D6FF8C-98E4-C1EA-E95E-BF586A3B700C}"/>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a:off x="6442347" y="0"/>
            <a:ext cx="5749653" cy="3657600"/>
          </a:xfrm>
          <a:prstGeom prst="rect">
            <a:avLst/>
          </a:prstGeom>
        </p:spPr>
      </p:pic>
      <p:grpSp>
        <p:nvGrpSpPr>
          <p:cNvPr id="14" name="Graphic 2">
            <a:extLst>
              <a:ext uri="{FF2B5EF4-FFF2-40B4-BE49-F238E27FC236}">
                <a16:creationId xmlns:a16="http://schemas.microsoft.com/office/drawing/2014/main" id="{DE0FD68C-B237-F83A-48E2-E5F0B99D6224}"/>
              </a:ext>
            </a:extLst>
          </p:cNvPr>
          <p:cNvGrpSpPr/>
          <p:nvPr/>
        </p:nvGrpSpPr>
        <p:grpSpPr>
          <a:xfrm>
            <a:off x="666199" y="4967929"/>
            <a:ext cx="1198372" cy="1197197"/>
            <a:chOff x="10376768" y="2334933"/>
            <a:chExt cx="920484" cy="919581"/>
          </a:xfrm>
          <a:solidFill>
            <a:schemeClr val="bg1"/>
          </a:solidFill>
        </p:grpSpPr>
        <p:sp>
          <p:nvSpPr>
            <p:cNvPr id="15" name="Freeform 14">
              <a:extLst>
                <a:ext uri="{FF2B5EF4-FFF2-40B4-BE49-F238E27FC236}">
                  <a16:creationId xmlns:a16="http://schemas.microsoft.com/office/drawing/2014/main" id="{1230127B-0926-A22A-20EF-446E97535F14}"/>
                </a:ext>
              </a:extLst>
            </p:cNvPr>
            <p:cNvSpPr/>
            <p:nvPr/>
          </p:nvSpPr>
          <p:spPr>
            <a:xfrm>
              <a:off x="11043419" y="2944675"/>
              <a:ext cx="88525" cy="88525"/>
            </a:xfrm>
            <a:custGeom>
              <a:avLst/>
              <a:gdLst>
                <a:gd name="connsiteX0" fmla="*/ 44263 w 88525"/>
                <a:gd name="connsiteY0" fmla="*/ 88525 h 88525"/>
                <a:gd name="connsiteX1" fmla="*/ 88525 w 88525"/>
                <a:gd name="connsiteY1" fmla="*/ 44263 h 88525"/>
                <a:gd name="connsiteX2" fmla="*/ 44263 w 88525"/>
                <a:gd name="connsiteY2" fmla="*/ 0 h 88525"/>
                <a:gd name="connsiteX3" fmla="*/ 0 w 88525"/>
                <a:gd name="connsiteY3" fmla="*/ 44263 h 88525"/>
                <a:gd name="connsiteX4" fmla="*/ 44263 w 88525"/>
                <a:gd name="connsiteY4" fmla="*/ 88525 h 88525"/>
                <a:gd name="connsiteX5" fmla="*/ 44263 w 88525"/>
                <a:gd name="connsiteY5" fmla="*/ 28906 h 88525"/>
                <a:gd name="connsiteX6" fmla="*/ 58716 w 88525"/>
                <a:gd name="connsiteY6" fmla="*/ 43359 h 88525"/>
                <a:gd name="connsiteX7" fmla="*/ 44263 w 88525"/>
                <a:gd name="connsiteY7" fmla="*/ 57813 h 88525"/>
                <a:gd name="connsiteX8" fmla="*/ 29809 w 88525"/>
                <a:gd name="connsiteY8" fmla="*/ 43359 h 88525"/>
                <a:gd name="connsiteX9" fmla="*/ 44263 w 88525"/>
                <a:gd name="connsiteY9" fmla="*/ 28906 h 8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25" h="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6" name="Freeform 15">
              <a:extLst>
                <a:ext uri="{FF2B5EF4-FFF2-40B4-BE49-F238E27FC236}">
                  <a16:creationId xmlns:a16="http://schemas.microsoft.com/office/drawing/2014/main" id="{5D435BFC-F33C-D8DC-E4BA-49982F5083BD}"/>
                </a:ext>
              </a:extLst>
            </p:cNvPr>
            <p:cNvSpPr/>
            <p:nvPr/>
          </p:nvSpPr>
          <p:spPr>
            <a:xfrm>
              <a:off x="10376768" y="2334933"/>
              <a:ext cx="920484" cy="919581"/>
            </a:xfrm>
            <a:custGeom>
              <a:avLst/>
              <a:gdLst>
                <a:gd name="connsiteX0" fmla="*/ 861768 w 920484"/>
                <a:gd name="connsiteY0" fmla="*/ 590772 h 919581"/>
                <a:gd name="connsiteX1" fmla="*/ 868092 w 920484"/>
                <a:gd name="connsiteY1" fmla="*/ 559156 h 919581"/>
                <a:gd name="connsiteX2" fmla="*/ 889772 w 920484"/>
                <a:gd name="connsiteY2" fmla="*/ 537476 h 919581"/>
                <a:gd name="connsiteX3" fmla="*/ 826539 w 920484"/>
                <a:gd name="connsiteY3" fmla="*/ 474244 h 919581"/>
                <a:gd name="connsiteX4" fmla="*/ 804859 w 920484"/>
                <a:gd name="connsiteY4" fmla="*/ 495924 h 919581"/>
                <a:gd name="connsiteX5" fmla="*/ 773243 w 920484"/>
                <a:gd name="connsiteY5" fmla="*/ 501343 h 919581"/>
                <a:gd name="connsiteX6" fmla="*/ 756080 w 920484"/>
                <a:gd name="connsiteY6" fmla="*/ 475147 h 919581"/>
                <a:gd name="connsiteX7" fmla="*/ 756080 w 920484"/>
                <a:gd name="connsiteY7" fmla="*/ 444434 h 919581"/>
                <a:gd name="connsiteX8" fmla="*/ 725367 w 920484"/>
                <a:gd name="connsiteY8" fmla="*/ 444434 h 919581"/>
                <a:gd name="connsiteX9" fmla="*/ 711817 w 920484"/>
                <a:gd name="connsiteY9" fmla="*/ 375782 h 919581"/>
                <a:gd name="connsiteX10" fmla="*/ 883448 w 920484"/>
                <a:gd name="connsiteY10" fmla="*/ 204150 h 919581"/>
                <a:gd name="connsiteX11" fmla="*/ 918678 w 920484"/>
                <a:gd name="connsiteY11" fmla="*/ 119239 h 919581"/>
                <a:gd name="connsiteX12" fmla="*/ 799440 w 920484"/>
                <a:gd name="connsiteY12" fmla="*/ 0 h 919581"/>
                <a:gd name="connsiteX13" fmla="*/ 714527 w 920484"/>
                <a:gd name="connsiteY13" fmla="*/ 35230 h 919581"/>
                <a:gd name="connsiteX14" fmla="*/ 542896 w 920484"/>
                <a:gd name="connsiteY14" fmla="*/ 206861 h 919581"/>
                <a:gd name="connsiteX15" fmla="*/ 473340 w 920484"/>
                <a:gd name="connsiteY15" fmla="*/ 194214 h 919581"/>
                <a:gd name="connsiteX16" fmla="*/ 370362 w 920484"/>
                <a:gd name="connsiteY16" fmla="*/ 134595 h 919581"/>
                <a:gd name="connsiteX17" fmla="*/ 337842 w 920484"/>
                <a:gd name="connsiteY17" fmla="*/ 139112 h 919581"/>
                <a:gd name="connsiteX18" fmla="*/ 207764 w 920484"/>
                <a:gd name="connsiteY18" fmla="*/ 60523 h 919581"/>
                <a:gd name="connsiteX19" fmla="*/ 59619 w 920484"/>
                <a:gd name="connsiteY19" fmla="*/ 208667 h 919581"/>
                <a:gd name="connsiteX20" fmla="*/ 63233 w 920484"/>
                <a:gd name="connsiteY20" fmla="*/ 242090 h 919581"/>
                <a:gd name="connsiteX21" fmla="*/ 0 w 920484"/>
                <a:gd name="connsiteY21" fmla="*/ 327002 h 919581"/>
                <a:gd name="connsiteX22" fmla="*/ 88525 w 920484"/>
                <a:gd name="connsiteY22" fmla="*/ 415528 h 919581"/>
                <a:gd name="connsiteX23" fmla="*/ 196021 w 920484"/>
                <a:gd name="connsiteY23" fmla="*/ 415528 h 919581"/>
                <a:gd name="connsiteX24" fmla="*/ 192407 w 920484"/>
                <a:gd name="connsiteY24" fmla="*/ 459791 h 919581"/>
                <a:gd name="connsiteX25" fmla="*/ 207764 w 920484"/>
                <a:gd name="connsiteY25" fmla="*/ 541993 h 919581"/>
                <a:gd name="connsiteX26" fmla="*/ 75879 w 920484"/>
                <a:gd name="connsiteY26" fmla="*/ 673878 h 919581"/>
                <a:gd name="connsiteX27" fmla="*/ 2710 w 920484"/>
                <a:gd name="connsiteY27" fmla="*/ 865382 h 919581"/>
                <a:gd name="connsiteX28" fmla="*/ 0 w 920484"/>
                <a:gd name="connsiteY28" fmla="*/ 879835 h 919581"/>
                <a:gd name="connsiteX29" fmla="*/ 39746 w 920484"/>
                <a:gd name="connsiteY29" fmla="*/ 919581 h 919581"/>
                <a:gd name="connsiteX30" fmla="*/ 54199 w 920484"/>
                <a:gd name="connsiteY30" fmla="*/ 916871 h 919581"/>
                <a:gd name="connsiteX31" fmla="*/ 245704 w 920484"/>
                <a:gd name="connsiteY31" fmla="*/ 843702 h 919581"/>
                <a:gd name="connsiteX32" fmla="*/ 342359 w 920484"/>
                <a:gd name="connsiteY32" fmla="*/ 747047 h 919581"/>
                <a:gd name="connsiteX33" fmla="*/ 341455 w 920484"/>
                <a:gd name="connsiteY33" fmla="*/ 756983 h 919581"/>
                <a:gd name="connsiteX34" fmla="*/ 353198 w 920484"/>
                <a:gd name="connsiteY34" fmla="*/ 786793 h 919581"/>
                <a:gd name="connsiteX35" fmla="*/ 341455 w 920484"/>
                <a:gd name="connsiteY35" fmla="*/ 816603 h 919581"/>
                <a:gd name="connsiteX36" fmla="*/ 374878 w 920484"/>
                <a:gd name="connsiteY36" fmla="*/ 859059 h 919581"/>
                <a:gd name="connsiteX37" fmla="*/ 460694 w 920484"/>
                <a:gd name="connsiteY37" fmla="*/ 919581 h 919581"/>
                <a:gd name="connsiteX38" fmla="*/ 546510 w 920484"/>
                <a:gd name="connsiteY38" fmla="*/ 859059 h 919581"/>
                <a:gd name="connsiteX39" fmla="*/ 579933 w 920484"/>
                <a:gd name="connsiteY39" fmla="*/ 816603 h 919581"/>
                <a:gd name="connsiteX40" fmla="*/ 579933 w 920484"/>
                <a:gd name="connsiteY40" fmla="*/ 812989 h 919581"/>
                <a:gd name="connsiteX41" fmla="*/ 597999 w 920484"/>
                <a:gd name="connsiteY41" fmla="*/ 831056 h 919581"/>
                <a:gd name="connsiteX42" fmla="*/ 619678 w 920484"/>
                <a:gd name="connsiteY42" fmla="*/ 809376 h 919581"/>
                <a:gd name="connsiteX43" fmla="*/ 651295 w 920484"/>
                <a:gd name="connsiteY43" fmla="*/ 803956 h 919581"/>
                <a:gd name="connsiteX44" fmla="*/ 668458 w 920484"/>
                <a:gd name="connsiteY44" fmla="*/ 830153 h 919581"/>
                <a:gd name="connsiteX45" fmla="*/ 668458 w 920484"/>
                <a:gd name="connsiteY45" fmla="*/ 860865 h 919581"/>
                <a:gd name="connsiteX46" fmla="*/ 756983 w 920484"/>
                <a:gd name="connsiteY46" fmla="*/ 860865 h 919581"/>
                <a:gd name="connsiteX47" fmla="*/ 756983 w 920484"/>
                <a:gd name="connsiteY47" fmla="*/ 831056 h 919581"/>
                <a:gd name="connsiteX48" fmla="*/ 775050 w 920484"/>
                <a:gd name="connsiteY48" fmla="*/ 804859 h 919581"/>
                <a:gd name="connsiteX49" fmla="*/ 805763 w 920484"/>
                <a:gd name="connsiteY49" fmla="*/ 811183 h 919581"/>
                <a:gd name="connsiteX50" fmla="*/ 827442 w 920484"/>
                <a:gd name="connsiteY50" fmla="*/ 832863 h 919581"/>
                <a:gd name="connsiteX51" fmla="*/ 890675 w 920484"/>
                <a:gd name="connsiteY51" fmla="*/ 769630 h 919581"/>
                <a:gd name="connsiteX52" fmla="*/ 868995 w 920484"/>
                <a:gd name="connsiteY52" fmla="*/ 747950 h 919581"/>
                <a:gd name="connsiteX53" fmla="*/ 863575 w 920484"/>
                <a:gd name="connsiteY53" fmla="*/ 716334 h 919581"/>
                <a:gd name="connsiteX54" fmla="*/ 889772 w 920484"/>
                <a:gd name="connsiteY54" fmla="*/ 699171 h 919581"/>
                <a:gd name="connsiteX55" fmla="*/ 920484 w 920484"/>
                <a:gd name="connsiteY55" fmla="*/ 699171 h 919581"/>
                <a:gd name="connsiteX56" fmla="*/ 920484 w 920484"/>
                <a:gd name="connsiteY56" fmla="*/ 610645 h 919581"/>
                <a:gd name="connsiteX57" fmla="*/ 889772 w 920484"/>
                <a:gd name="connsiteY57" fmla="*/ 610645 h 919581"/>
                <a:gd name="connsiteX58" fmla="*/ 861768 w 920484"/>
                <a:gd name="connsiteY58" fmla="*/ 590772 h 919581"/>
                <a:gd name="connsiteX59" fmla="*/ 861768 w 920484"/>
                <a:gd name="connsiteY59" fmla="*/ 590772 h 919581"/>
                <a:gd name="connsiteX60" fmla="*/ 639552 w 920484"/>
                <a:gd name="connsiteY60" fmla="*/ 635035 h 919581"/>
                <a:gd name="connsiteX61" fmla="*/ 685621 w 920484"/>
                <a:gd name="connsiteY61" fmla="*/ 584449 h 919581"/>
                <a:gd name="connsiteX62" fmla="*/ 710914 w 920484"/>
                <a:gd name="connsiteY62" fmla="*/ 579933 h 919581"/>
                <a:gd name="connsiteX63" fmla="*/ 784986 w 920484"/>
                <a:gd name="connsiteY63" fmla="*/ 654005 h 919581"/>
                <a:gd name="connsiteX64" fmla="*/ 710914 w 920484"/>
                <a:gd name="connsiteY64" fmla="*/ 728077 h 919581"/>
                <a:gd name="connsiteX65" fmla="*/ 636842 w 920484"/>
                <a:gd name="connsiteY65" fmla="*/ 654005 h 919581"/>
                <a:gd name="connsiteX66" fmla="*/ 639552 w 920484"/>
                <a:gd name="connsiteY66" fmla="*/ 635035 h 919581"/>
                <a:gd name="connsiteX67" fmla="*/ 639552 w 920484"/>
                <a:gd name="connsiteY67" fmla="*/ 635035 h 919581"/>
                <a:gd name="connsiteX68" fmla="*/ 657618 w 920484"/>
                <a:gd name="connsiteY68" fmla="*/ 283643 h 919581"/>
                <a:gd name="connsiteX69" fmla="*/ 726270 w 920484"/>
                <a:gd name="connsiteY69" fmla="*/ 214990 h 919581"/>
                <a:gd name="connsiteX70" fmla="*/ 779566 w 920484"/>
                <a:gd name="connsiteY70" fmla="*/ 268287 h 919581"/>
                <a:gd name="connsiteX71" fmla="*/ 700074 w 920484"/>
                <a:gd name="connsiteY71" fmla="*/ 347779 h 919581"/>
                <a:gd name="connsiteX72" fmla="*/ 657618 w 920484"/>
                <a:gd name="connsiteY72" fmla="*/ 283643 h 919581"/>
                <a:gd name="connsiteX73" fmla="*/ 672975 w 920484"/>
                <a:gd name="connsiteY73" fmla="*/ 120142 h 919581"/>
                <a:gd name="connsiteX74" fmla="*/ 696461 w 920484"/>
                <a:gd name="connsiteY74" fmla="*/ 96656 h 919581"/>
                <a:gd name="connsiteX75" fmla="*/ 823829 w 920484"/>
                <a:gd name="connsiteY75" fmla="*/ 224024 h 919581"/>
                <a:gd name="connsiteX76" fmla="*/ 800343 w 920484"/>
                <a:gd name="connsiteY76" fmla="*/ 247510 h 919581"/>
                <a:gd name="connsiteX77" fmla="*/ 672975 w 920484"/>
                <a:gd name="connsiteY77" fmla="*/ 120142 h 919581"/>
                <a:gd name="connsiteX78" fmla="*/ 799440 w 920484"/>
                <a:gd name="connsiteY78" fmla="*/ 30713 h 919581"/>
                <a:gd name="connsiteX79" fmla="*/ 889772 w 920484"/>
                <a:gd name="connsiteY79" fmla="*/ 121045 h 919581"/>
                <a:gd name="connsiteX80" fmla="*/ 863575 w 920484"/>
                <a:gd name="connsiteY80" fmla="*/ 184278 h 919581"/>
                <a:gd name="connsiteX81" fmla="*/ 845509 w 920484"/>
                <a:gd name="connsiteY81" fmla="*/ 202344 h 919581"/>
                <a:gd name="connsiteX82" fmla="*/ 718141 w 920484"/>
                <a:gd name="connsiteY82" fmla="*/ 74976 h 919581"/>
                <a:gd name="connsiteX83" fmla="*/ 736207 w 920484"/>
                <a:gd name="connsiteY83" fmla="*/ 56909 h 919581"/>
                <a:gd name="connsiteX84" fmla="*/ 799440 w 920484"/>
                <a:gd name="connsiteY84" fmla="*/ 30713 h 919581"/>
                <a:gd name="connsiteX85" fmla="*/ 799440 w 920484"/>
                <a:gd name="connsiteY85" fmla="*/ 30713 h 919581"/>
                <a:gd name="connsiteX86" fmla="*/ 652198 w 920484"/>
                <a:gd name="connsiteY86" fmla="*/ 140918 h 919581"/>
                <a:gd name="connsiteX87" fmla="*/ 705494 w 920484"/>
                <a:gd name="connsiteY87" fmla="*/ 194214 h 919581"/>
                <a:gd name="connsiteX88" fmla="*/ 636842 w 920484"/>
                <a:gd name="connsiteY88" fmla="*/ 262866 h 919581"/>
                <a:gd name="connsiteX89" fmla="*/ 572706 w 920484"/>
                <a:gd name="connsiteY89" fmla="*/ 220411 h 919581"/>
                <a:gd name="connsiteX90" fmla="*/ 652198 w 920484"/>
                <a:gd name="connsiteY90" fmla="*/ 140918 h 919581"/>
                <a:gd name="connsiteX91" fmla="*/ 696461 w 920484"/>
                <a:gd name="connsiteY91" fmla="*/ 460694 h 919581"/>
                <a:gd name="connsiteX92" fmla="*/ 616065 w 920484"/>
                <a:gd name="connsiteY92" fmla="*/ 616065 h 919581"/>
                <a:gd name="connsiteX93" fmla="*/ 541993 w 920484"/>
                <a:gd name="connsiteY93" fmla="*/ 713624 h 919581"/>
                <a:gd name="connsiteX94" fmla="*/ 532960 w 920484"/>
                <a:gd name="connsiteY94" fmla="*/ 712721 h 919581"/>
                <a:gd name="connsiteX95" fmla="*/ 473340 w 920484"/>
                <a:gd name="connsiteY95" fmla="*/ 712721 h 919581"/>
                <a:gd name="connsiteX96" fmla="*/ 473340 w 920484"/>
                <a:gd name="connsiteY96" fmla="*/ 638648 h 919581"/>
                <a:gd name="connsiteX97" fmla="*/ 429078 w 920484"/>
                <a:gd name="connsiteY97" fmla="*/ 594385 h 919581"/>
                <a:gd name="connsiteX98" fmla="*/ 399268 w 920484"/>
                <a:gd name="connsiteY98" fmla="*/ 594385 h 919581"/>
                <a:gd name="connsiteX99" fmla="*/ 384815 w 920484"/>
                <a:gd name="connsiteY99" fmla="*/ 579933 h 919581"/>
                <a:gd name="connsiteX100" fmla="*/ 399268 w 920484"/>
                <a:gd name="connsiteY100" fmla="*/ 565479 h 919581"/>
                <a:gd name="connsiteX101" fmla="*/ 547413 w 920484"/>
                <a:gd name="connsiteY101" fmla="*/ 565479 h 919581"/>
                <a:gd name="connsiteX102" fmla="*/ 591676 w 920484"/>
                <a:gd name="connsiteY102" fmla="*/ 521217 h 919581"/>
                <a:gd name="connsiteX103" fmla="*/ 547413 w 920484"/>
                <a:gd name="connsiteY103" fmla="*/ 476954 h 919581"/>
                <a:gd name="connsiteX104" fmla="*/ 429078 w 920484"/>
                <a:gd name="connsiteY104" fmla="*/ 476954 h 919581"/>
                <a:gd name="connsiteX105" fmla="*/ 414624 w 920484"/>
                <a:gd name="connsiteY105" fmla="*/ 462501 h 919581"/>
                <a:gd name="connsiteX106" fmla="*/ 414624 w 920484"/>
                <a:gd name="connsiteY106" fmla="*/ 418238 h 919581"/>
                <a:gd name="connsiteX107" fmla="*/ 488697 w 920484"/>
                <a:gd name="connsiteY107" fmla="*/ 418238 h 919581"/>
                <a:gd name="connsiteX108" fmla="*/ 562769 w 920484"/>
                <a:gd name="connsiteY108" fmla="*/ 344165 h 919581"/>
                <a:gd name="connsiteX109" fmla="*/ 488697 w 920484"/>
                <a:gd name="connsiteY109" fmla="*/ 270093 h 919581"/>
                <a:gd name="connsiteX110" fmla="*/ 487794 w 920484"/>
                <a:gd name="connsiteY110" fmla="*/ 270093 h 919581"/>
                <a:gd name="connsiteX111" fmla="*/ 488697 w 920484"/>
                <a:gd name="connsiteY111" fmla="*/ 254737 h 919581"/>
                <a:gd name="connsiteX112" fmla="*/ 485084 w 920484"/>
                <a:gd name="connsiteY112" fmla="*/ 226733 h 919581"/>
                <a:gd name="connsiteX113" fmla="*/ 696461 w 920484"/>
                <a:gd name="connsiteY113" fmla="*/ 460694 h 919581"/>
                <a:gd name="connsiteX114" fmla="*/ 696461 w 920484"/>
                <a:gd name="connsiteY114" fmla="*/ 460694 h 919581"/>
                <a:gd name="connsiteX115" fmla="*/ 370362 w 920484"/>
                <a:gd name="connsiteY115" fmla="*/ 756983 h 919581"/>
                <a:gd name="connsiteX116" fmla="*/ 384815 w 920484"/>
                <a:gd name="connsiteY116" fmla="*/ 742530 h 919581"/>
                <a:gd name="connsiteX117" fmla="*/ 532960 w 920484"/>
                <a:gd name="connsiteY117" fmla="*/ 742530 h 919581"/>
                <a:gd name="connsiteX118" fmla="*/ 547413 w 920484"/>
                <a:gd name="connsiteY118" fmla="*/ 756983 h 919581"/>
                <a:gd name="connsiteX119" fmla="*/ 532960 w 920484"/>
                <a:gd name="connsiteY119" fmla="*/ 771437 h 919581"/>
                <a:gd name="connsiteX120" fmla="*/ 384815 w 920484"/>
                <a:gd name="connsiteY120" fmla="*/ 771437 h 919581"/>
                <a:gd name="connsiteX121" fmla="*/ 370362 w 920484"/>
                <a:gd name="connsiteY121" fmla="*/ 756983 h 919581"/>
                <a:gd name="connsiteX122" fmla="*/ 184277 w 920484"/>
                <a:gd name="connsiteY122" fmla="*/ 756983 h 919581"/>
                <a:gd name="connsiteX123" fmla="*/ 293579 w 920484"/>
                <a:gd name="connsiteY123" fmla="*/ 647682 h 919581"/>
                <a:gd name="connsiteX124" fmla="*/ 341455 w 920484"/>
                <a:gd name="connsiteY124" fmla="*/ 706398 h 919581"/>
                <a:gd name="connsiteX125" fmla="*/ 237573 w 920484"/>
                <a:gd name="connsiteY125" fmla="*/ 810279 h 919581"/>
                <a:gd name="connsiteX126" fmla="*/ 184277 w 920484"/>
                <a:gd name="connsiteY126" fmla="*/ 756983 h 919581"/>
                <a:gd name="connsiteX127" fmla="*/ 29809 w 920484"/>
                <a:gd name="connsiteY127" fmla="*/ 327906 h 919581"/>
                <a:gd name="connsiteX128" fmla="*/ 89428 w 920484"/>
                <a:gd name="connsiteY128" fmla="*/ 268287 h 919581"/>
                <a:gd name="connsiteX129" fmla="*/ 149048 w 920484"/>
                <a:gd name="connsiteY129" fmla="*/ 327906 h 919581"/>
                <a:gd name="connsiteX130" fmla="*/ 178858 w 920484"/>
                <a:gd name="connsiteY130" fmla="*/ 327906 h 919581"/>
                <a:gd name="connsiteX131" fmla="*/ 93945 w 920484"/>
                <a:gd name="connsiteY131" fmla="*/ 239380 h 919581"/>
                <a:gd name="connsiteX132" fmla="*/ 90332 w 920484"/>
                <a:gd name="connsiteY132" fmla="*/ 209571 h 919581"/>
                <a:gd name="connsiteX133" fmla="*/ 208667 w 920484"/>
                <a:gd name="connsiteY133" fmla="*/ 91235 h 919581"/>
                <a:gd name="connsiteX134" fmla="*/ 311646 w 920484"/>
                <a:gd name="connsiteY134" fmla="*/ 151758 h 919581"/>
                <a:gd name="connsiteX135" fmla="*/ 253833 w 920484"/>
                <a:gd name="connsiteY135" fmla="*/ 241187 h 919581"/>
                <a:gd name="connsiteX136" fmla="*/ 208667 w 920484"/>
                <a:gd name="connsiteY136" fmla="*/ 298999 h 919581"/>
                <a:gd name="connsiteX137" fmla="*/ 238477 w 920484"/>
                <a:gd name="connsiteY137" fmla="*/ 298999 h 919581"/>
                <a:gd name="connsiteX138" fmla="*/ 268287 w 920484"/>
                <a:gd name="connsiteY138" fmla="*/ 269190 h 919581"/>
                <a:gd name="connsiteX139" fmla="*/ 298096 w 920484"/>
                <a:gd name="connsiteY139" fmla="*/ 298999 h 919581"/>
                <a:gd name="connsiteX140" fmla="*/ 327906 w 920484"/>
                <a:gd name="connsiteY140" fmla="*/ 298999 h 919581"/>
                <a:gd name="connsiteX141" fmla="*/ 284546 w 920484"/>
                <a:gd name="connsiteY141" fmla="*/ 242090 h 919581"/>
                <a:gd name="connsiteX142" fmla="*/ 372169 w 920484"/>
                <a:gd name="connsiteY142" fmla="*/ 165308 h 919581"/>
                <a:gd name="connsiteX143" fmla="*/ 460694 w 920484"/>
                <a:gd name="connsiteY143" fmla="*/ 253833 h 919581"/>
                <a:gd name="connsiteX144" fmla="*/ 457080 w 920484"/>
                <a:gd name="connsiteY144" fmla="*/ 276416 h 919581"/>
                <a:gd name="connsiteX145" fmla="*/ 415528 w 920484"/>
                <a:gd name="connsiteY145" fmla="*/ 342359 h 919581"/>
                <a:gd name="connsiteX146" fmla="*/ 445337 w 920484"/>
                <a:gd name="connsiteY146" fmla="*/ 342359 h 919581"/>
                <a:gd name="connsiteX147" fmla="*/ 489600 w 920484"/>
                <a:gd name="connsiteY147" fmla="*/ 298096 h 919581"/>
                <a:gd name="connsiteX148" fmla="*/ 533863 w 920484"/>
                <a:gd name="connsiteY148" fmla="*/ 342359 h 919581"/>
                <a:gd name="connsiteX149" fmla="*/ 489600 w 920484"/>
                <a:gd name="connsiteY149" fmla="*/ 386621 h 919581"/>
                <a:gd name="connsiteX150" fmla="*/ 88525 w 920484"/>
                <a:gd name="connsiteY150" fmla="*/ 386621 h 919581"/>
                <a:gd name="connsiteX151" fmla="*/ 29809 w 920484"/>
                <a:gd name="connsiteY151" fmla="*/ 327906 h 919581"/>
                <a:gd name="connsiteX152" fmla="*/ 384815 w 920484"/>
                <a:gd name="connsiteY152" fmla="*/ 416431 h 919581"/>
                <a:gd name="connsiteX153" fmla="*/ 384815 w 920484"/>
                <a:gd name="connsiteY153" fmla="*/ 460694 h 919581"/>
                <a:gd name="connsiteX154" fmla="*/ 429078 w 920484"/>
                <a:gd name="connsiteY154" fmla="*/ 504957 h 919581"/>
                <a:gd name="connsiteX155" fmla="*/ 547413 w 920484"/>
                <a:gd name="connsiteY155" fmla="*/ 504957 h 919581"/>
                <a:gd name="connsiteX156" fmla="*/ 561866 w 920484"/>
                <a:gd name="connsiteY156" fmla="*/ 519410 h 919581"/>
                <a:gd name="connsiteX157" fmla="*/ 547413 w 920484"/>
                <a:gd name="connsiteY157" fmla="*/ 533863 h 919581"/>
                <a:gd name="connsiteX158" fmla="*/ 399268 w 920484"/>
                <a:gd name="connsiteY158" fmla="*/ 533863 h 919581"/>
                <a:gd name="connsiteX159" fmla="*/ 355005 w 920484"/>
                <a:gd name="connsiteY159" fmla="*/ 578126 h 919581"/>
                <a:gd name="connsiteX160" fmla="*/ 399268 w 920484"/>
                <a:gd name="connsiteY160" fmla="*/ 622389 h 919581"/>
                <a:gd name="connsiteX161" fmla="*/ 429078 w 920484"/>
                <a:gd name="connsiteY161" fmla="*/ 622389 h 919581"/>
                <a:gd name="connsiteX162" fmla="*/ 443531 w 920484"/>
                <a:gd name="connsiteY162" fmla="*/ 636842 h 919581"/>
                <a:gd name="connsiteX163" fmla="*/ 443531 w 920484"/>
                <a:gd name="connsiteY163" fmla="*/ 710914 h 919581"/>
                <a:gd name="connsiteX164" fmla="*/ 383912 w 920484"/>
                <a:gd name="connsiteY164" fmla="*/ 710914 h 919581"/>
                <a:gd name="connsiteX165" fmla="*/ 374878 w 920484"/>
                <a:gd name="connsiteY165" fmla="*/ 711817 h 919581"/>
                <a:gd name="connsiteX166" fmla="*/ 300806 w 920484"/>
                <a:gd name="connsiteY166" fmla="*/ 614259 h 919581"/>
                <a:gd name="connsiteX167" fmla="*/ 220410 w 920484"/>
                <a:gd name="connsiteY167" fmla="*/ 458887 h 919581"/>
                <a:gd name="connsiteX168" fmla="*/ 224927 w 920484"/>
                <a:gd name="connsiteY168" fmla="*/ 414625 h 919581"/>
                <a:gd name="connsiteX169" fmla="*/ 384815 w 920484"/>
                <a:gd name="connsiteY169" fmla="*/ 414625 h 919581"/>
                <a:gd name="connsiteX170" fmla="*/ 271900 w 920484"/>
                <a:gd name="connsiteY170" fmla="*/ 627808 h 919581"/>
                <a:gd name="connsiteX171" fmla="*/ 163501 w 920484"/>
                <a:gd name="connsiteY171" fmla="*/ 736207 h 919581"/>
                <a:gd name="connsiteX172" fmla="*/ 110205 w 920484"/>
                <a:gd name="connsiteY172" fmla="*/ 682911 h 919581"/>
                <a:gd name="connsiteX173" fmla="*/ 223121 w 920484"/>
                <a:gd name="connsiteY173" fmla="*/ 569996 h 919581"/>
                <a:gd name="connsiteX174" fmla="*/ 271900 w 920484"/>
                <a:gd name="connsiteY174" fmla="*/ 627808 h 919581"/>
                <a:gd name="connsiteX175" fmla="*/ 271900 w 920484"/>
                <a:gd name="connsiteY175" fmla="*/ 627808 h 919581"/>
                <a:gd name="connsiteX176" fmla="*/ 94849 w 920484"/>
                <a:gd name="connsiteY176" fmla="*/ 710010 h 919581"/>
                <a:gd name="connsiteX177" fmla="*/ 210474 w 920484"/>
                <a:gd name="connsiteY177" fmla="*/ 825636 h 919581"/>
                <a:gd name="connsiteX178" fmla="*/ 112012 w 920484"/>
                <a:gd name="connsiteY178" fmla="*/ 863575 h 919581"/>
                <a:gd name="connsiteX179" fmla="*/ 56909 w 920484"/>
                <a:gd name="connsiteY179" fmla="*/ 808473 h 919581"/>
                <a:gd name="connsiteX180" fmla="*/ 94849 w 920484"/>
                <a:gd name="connsiteY180" fmla="*/ 710010 h 919581"/>
                <a:gd name="connsiteX181" fmla="*/ 43359 w 920484"/>
                <a:gd name="connsiteY181" fmla="*/ 889772 h 919581"/>
                <a:gd name="connsiteX182" fmla="*/ 29809 w 920484"/>
                <a:gd name="connsiteY182" fmla="*/ 879835 h 919581"/>
                <a:gd name="connsiteX183" fmla="*/ 30713 w 920484"/>
                <a:gd name="connsiteY183" fmla="*/ 876222 h 919581"/>
                <a:gd name="connsiteX184" fmla="*/ 45166 w 920484"/>
                <a:gd name="connsiteY184" fmla="*/ 837379 h 919581"/>
                <a:gd name="connsiteX185" fmla="*/ 82202 w 920484"/>
                <a:gd name="connsiteY185" fmla="*/ 874415 h 919581"/>
                <a:gd name="connsiteX186" fmla="*/ 43359 w 920484"/>
                <a:gd name="connsiteY186" fmla="*/ 889772 h 919581"/>
                <a:gd name="connsiteX187" fmla="*/ 458887 w 920484"/>
                <a:gd name="connsiteY187" fmla="*/ 890675 h 919581"/>
                <a:gd name="connsiteX188" fmla="*/ 406495 w 920484"/>
                <a:gd name="connsiteY188" fmla="*/ 860865 h 919581"/>
                <a:gd name="connsiteX189" fmla="*/ 511280 w 920484"/>
                <a:gd name="connsiteY189" fmla="*/ 860865 h 919581"/>
                <a:gd name="connsiteX190" fmla="*/ 458887 w 920484"/>
                <a:gd name="connsiteY190" fmla="*/ 890675 h 919581"/>
                <a:gd name="connsiteX191" fmla="*/ 458887 w 920484"/>
                <a:gd name="connsiteY191" fmla="*/ 890675 h 919581"/>
                <a:gd name="connsiteX192" fmla="*/ 533863 w 920484"/>
                <a:gd name="connsiteY192" fmla="*/ 831056 h 919581"/>
                <a:gd name="connsiteX193" fmla="*/ 385718 w 920484"/>
                <a:gd name="connsiteY193" fmla="*/ 831056 h 919581"/>
                <a:gd name="connsiteX194" fmla="*/ 371265 w 920484"/>
                <a:gd name="connsiteY194" fmla="*/ 816603 h 919581"/>
                <a:gd name="connsiteX195" fmla="*/ 385718 w 920484"/>
                <a:gd name="connsiteY195" fmla="*/ 802149 h 919581"/>
                <a:gd name="connsiteX196" fmla="*/ 533863 w 920484"/>
                <a:gd name="connsiteY196" fmla="*/ 802149 h 919581"/>
                <a:gd name="connsiteX197" fmla="*/ 548316 w 920484"/>
                <a:gd name="connsiteY197" fmla="*/ 816603 h 919581"/>
                <a:gd name="connsiteX198" fmla="*/ 533863 w 920484"/>
                <a:gd name="connsiteY198" fmla="*/ 831056 h 919581"/>
                <a:gd name="connsiteX199" fmla="*/ 888868 w 920484"/>
                <a:gd name="connsiteY199" fmla="*/ 668458 h 919581"/>
                <a:gd name="connsiteX200" fmla="*/ 888868 w 920484"/>
                <a:gd name="connsiteY200" fmla="*/ 668458 h 919581"/>
                <a:gd name="connsiteX201" fmla="*/ 834669 w 920484"/>
                <a:gd name="connsiteY201" fmla="*/ 704591 h 919581"/>
                <a:gd name="connsiteX202" fmla="*/ 847315 w 920484"/>
                <a:gd name="connsiteY202" fmla="*/ 767823 h 919581"/>
                <a:gd name="connsiteX203" fmla="*/ 848219 w 920484"/>
                <a:gd name="connsiteY203" fmla="*/ 768726 h 919581"/>
                <a:gd name="connsiteX204" fmla="*/ 827442 w 920484"/>
                <a:gd name="connsiteY204" fmla="*/ 789503 h 919581"/>
                <a:gd name="connsiteX205" fmla="*/ 826539 w 920484"/>
                <a:gd name="connsiteY205" fmla="*/ 788600 h 919581"/>
                <a:gd name="connsiteX206" fmla="*/ 762403 w 920484"/>
                <a:gd name="connsiteY206" fmla="*/ 775953 h 919581"/>
                <a:gd name="connsiteX207" fmla="*/ 726270 w 920484"/>
                <a:gd name="connsiteY207" fmla="*/ 829249 h 919581"/>
                <a:gd name="connsiteX208" fmla="*/ 726270 w 920484"/>
                <a:gd name="connsiteY208" fmla="*/ 830153 h 919581"/>
                <a:gd name="connsiteX209" fmla="*/ 696461 w 920484"/>
                <a:gd name="connsiteY209" fmla="*/ 830153 h 919581"/>
                <a:gd name="connsiteX210" fmla="*/ 696461 w 920484"/>
                <a:gd name="connsiteY210" fmla="*/ 831056 h 919581"/>
                <a:gd name="connsiteX211" fmla="*/ 660328 w 920484"/>
                <a:gd name="connsiteY211" fmla="*/ 776856 h 919581"/>
                <a:gd name="connsiteX212" fmla="*/ 597095 w 920484"/>
                <a:gd name="connsiteY212" fmla="*/ 789503 h 919581"/>
                <a:gd name="connsiteX213" fmla="*/ 596192 w 920484"/>
                <a:gd name="connsiteY213" fmla="*/ 790406 h 919581"/>
                <a:gd name="connsiteX214" fmla="*/ 576319 w 920484"/>
                <a:gd name="connsiteY214" fmla="*/ 770533 h 919581"/>
                <a:gd name="connsiteX215" fmla="*/ 578126 w 920484"/>
                <a:gd name="connsiteY215" fmla="*/ 757887 h 919581"/>
                <a:gd name="connsiteX216" fmla="*/ 568189 w 920484"/>
                <a:gd name="connsiteY216" fmla="*/ 729884 h 919581"/>
                <a:gd name="connsiteX217" fmla="*/ 608838 w 920484"/>
                <a:gd name="connsiteY217" fmla="*/ 666651 h 919581"/>
                <a:gd name="connsiteX218" fmla="*/ 711817 w 920484"/>
                <a:gd name="connsiteY218" fmla="*/ 757887 h 919581"/>
                <a:gd name="connsiteX219" fmla="*/ 815699 w 920484"/>
                <a:gd name="connsiteY219" fmla="*/ 654005 h 919581"/>
                <a:gd name="connsiteX220" fmla="*/ 711817 w 920484"/>
                <a:gd name="connsiteY220" fmla="*/ 550123 h 919581"/>
                <a:gd name="connsiteX221" fmla="*/ 707301 w 920484"/>
                <a:gd name="connsiteY221" fmla="*/ 550123 h 919581"/>
                <a:gd name="connsiteX222" fmla="*/ 726270 w 920484"/>
                <a:gd name="connsiteY222" fmla="*/ 476051 h 919581"/>
                <a:gd name="connsiteX223" fmla="*/ 727174 w 920484"/>
                <a:gd name="connsiteY223" fmla="*/ 476051 h 919581"/>
                <a:gd name="connsiteX224" fmla="*/ 727174 w 920484"/>
                <a:gd name="connsiteY224" fmla="*/ 476954 h 919581"/>
                <a:gd name="connsiteX225" fmla="*/ 763307 w 920484"/>
                <a:gd name="connsiteY225" fmla="*/ 531153 h 919581"/>
                <a:gd name="connsiteX226" fmla="*/ 826539 w 920484"/>
                <a:gd name="connsiteY226" fmla="*/ 518507 h 919581"/>
                <a:gd name="connsiteX227" fmla="*/ 827442 w 920484"/>
                <a:gd name="connsiteY227" fmla="*/ 517603 h 919581"/>
                <a:gd name="connsiteX228" fmla="*/ 848219 w 920484"/>
                <a:gd name="connsiteY228" fmla="*/ 538379 h 919581"/>
                <a:gd name="connsiteX229" fmla="*/ 847315 w 920484"/>
                <a:gd name="connsiteY229" fmla="*/ 539283 h 919581"/>
                <a:gd name="connsiteX230" fmla="*/ 834669 w 920484"/>
                <a:gd name="connsiteY230" fmla="*/ 603419 h 919581"/>
                <a:gd name="connsiteX231" fmla="*/ 887965 w 920484"/>
                <a:gd name="connsiteY231" fmla="*/ 639552 h 919581"/>
                <a:gd name="connsiteX232" fmla="*/ 888868 w 920484"/>
                <a:gd name="connsiteY232" fmla="*/ 639552 h 919581"/>
                <a:gd name="connsiteX233" fmla="*/ 888868 w 920484"/>
                <a:gd name="connsiteY233" fmla="*/ 668458 h 919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920484" h="919581">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17" name="Rounded Rectangle 16">
            <a:extLst>
              <a:ext uri="{FF2B5EF4-FFF2-40B4-BE49-F238E27FC236}">
                <a16:creationId xmlns:a16="http://schemas.microsoft.com/office/drawing/2014/main" id="{02B28403-6F57-B7CA-C21E-EBE991D3F474}"/>
              </a:ext>
            </a:extLst>
          </p:cNvPr>
          <p:cNvSpPr/>
          <p:nvPr/>
        </p:nvSpPr>
        <p:spPr>
          <a:xfrm>
            <a:off x="2260323" y="4772580"/>
            <a:ext cx="9486526" cy="1641579"/>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30">
            <a:extLst>
              <a:ext uri="{FF2B5EF4-FFF2-40B4-BE49-F238E27FC236}">
                <a16:creationId xmlns:a16="http://schemas.microsoft.com/office/drawing/2014/main" id="{7FFCA174-AA5C-2A86-9E73-EE509E9B5572}"/>
              </a:ext>
            </a:extLst>
          </p:cNvPr>
          <p:cNvSpPr/>
          <p:nvPr/>
        </p:nvSpPr>
        <p:spPr>
          <a:xfrm flipH="1">
            <a:off x="2522541" y="4577972"/>
            <a:ext cx="9240768" cy="2215991"/>
          </a:xfrm>
          <a:prstGeom prst="rect">
            <a:avLst/>
          </a:prstGeom>
        </p:spPr>
        <p:txBody>
          <a:bodyPr wrap="square">
            <a:spAutoFit/>
          </a:bodyPr>
          <a:lstStyle/>
          <a:p>
            <a:r>
              <a:rPr lang="de-DE" sz="2400" b="1">
                <a:solidFill>
                  <a:schemeClr val="bg1"/>
                </a:solidFill>
                <a:highlight>
                  <a:srgbClr val="0289AE"/>
                </a:highlight>
              </a:rPr>
              <a:t>  ÜBUNG</a:t>
            </a:r>
            <a:r>
              <a:rPr lang="en-US" sz="2400" b="1" dirty="0">
                <a:solidFill>
                  <a:srgbClr val="0289AE"/>
                </a:solidFill>
                <a:highlight>
                  <a:srgbClr val="0289AE"/>
                </a:highlight>
              </a:rPr>
              <a:t>..:</a:t>
            </a:r>
          </a:p>
          <a:p>
            <a:endParaRPr lang="en-US" sz="800" dirty="0"/>
          </a:p>
          <a:p>
            <a:br>
              <a:rPr lang="en-US" sz="800" dirty="0"/>
            </a:br>
            <a:r>
              <a:rPr lang="de-DE" sz="2000">
                <a:solidFill>
                  <a:srgbClr val="262626"/>
                </a:solidFill>
              </a:rPr>
              <a:t>Erhöhen Sie in einer Kopie der letzten Woche die Wochenend-ADR um 5 €. Berechnen Sie RevPAR und Gesamtumsatz neu. Würden Sie die höhere Wochenendrate beibehalten? Begründen Sie in einem Satz </a:t>
            </a:r>
            <a:r>
              <a:rPr lang="de-DE" sz="2000" i="1">
                <a:solidFill>
                  <a:srgbClr val="262626"/>
                </a:solidFill>
              </a:rPr>
              <a:t>(nach STR, 2024; OTA Insight, 2023).</a:t>
            </a:r>
          </a:p>
          <a:p>
            <a:endParaRPr lang="en-US" sz="2000" i="1" dirty="0">
              <a:solidFill>
                <a:srgbClr val="262626"/>
              </a:solidFill>
            </a:endParaRPr>
          </a:p>
          <a:p>
            <a:endParaRPr lang="en-US" dirty="0">
              <a:solidFill>
                <a:srgbClr val="262626"/>
              </a:solidFill>
            </a:endParaRPr>
          </a:p>
        </p:txBody>
      </p:sp>
      <p:sp>
        <p:nvSpPr>
          <p:cNvPr id="20" name="TextBox 19">
            <a:extLst>
              <a:ext uri="{FF2B5EF4-FFF2-40B4-BE49-F238E27FC236}">
                <a16:creationId xmlns:a16="http://schemas.microsoft.com/office/drawing/2014/main" id="{0DD071EA-7039-05CF-F9DE-E3D126613244}"/>
              </a:ext>
            </a:extLst>
          </p:cNvPr>
          <p:cNvSpPr txBox="1"/>
          <p:nvPr/>
        </p:nvSpPr>
        <p:spPr>
          <a:xfrm>
            <a:off x="429114" y="2215479"/>
            <a:ext cx="2140611" cy="1058623"/>
          </a:xfrm>
          <a:prstGeom prst="rect">
            <a:avLst/>
          </a:prstGeom>
          <a:noFill/>
        </p:spPr>
        <p:txBody>
          <a:bodyPr wrap="square">
            <a:spAutoFit/>
          </a:bodyPr>
          <a:lstStyle/>
          <a:p>
            <a:pPr>
              <a:lnSpc>
                <a:spcPts val="2500"/>
              </a:lnSpc>
            </a:pPr>
            <a:r>
              <a:rPr lang="de-DE" sz="2500" b="1">
                <a:solidFill>
                  <a:srgbClr val="262626"/>
                </a:solidFill>
              </a:rPr>
              <a:t>WAS DIE ZAHLEN            SAGEN:</a:t>
            </a:r>
            <a:endParaRPr lang="en-US" sz="2500" dirty="0">
              <a:solidFill>
                <a:srgbClr val="262626"/>
              </a:solidFill>
            </a:endParaRPr>
          </a:p>
        </p:txBody>
      </p:sp>
      <p:graphicFrame>
        <p:nvGraphicFramePr>
          <p:cNvPr id="21" name="Table 20">
            <a:extLst>
              <a:ext uri="{FF2B5EF4-FFF2-40B4-BE49-F238E27FC236}">
                <a16:creationId xmlns:a16="http://schemas.microsoft.com/office/drawing/2014/main" id="{E5A9855A-54DD-EBEB-1EDF-E48825EC47B4}"/>
              </a:ext>
            </a:extLst>
          </p:cNvPr>
          <p:cNvGraphicFramePr>
            <a:graphicFrameLocks noGrp="1"/>
          </p:cNvGraphicFramePr>
          <p:nvPr>
            <p:extLst>
              <p:ext uri="{D42A27DB-BD31-4B8C-83A1-F6EECF244321}">
                <p14:modId xmlns:p14="http://schemas.microsoft.com/office/powerpoint/2010/main" val="2479946310"/>
              </p:ext>
            </p:extLst>
          </p:nvPr>
        </p:nvGraphicFramePr>
        <p:xfrm>
          <a:off x="2638166" y="2113711"/>
          <a:ext cx="9193161" cy="1826614"/>
        </p:xfrm>
        <a:graphic>
          <a:graphicData uri="http://schemas.openxmlformats.org/drawingml/2006/table">
            <a:tbl>
              <a:tblPr firstRow="1" bandRow="1">
                <a:tableStyleId>{5C22544A-7EE6-4342-B048-85BDC9FD1C3A}</a:tableStyleId>
              </a:tblPr>
              <a:tblGrid>
                <a:gridCol w="3064387">
                  <a:extLst>
                    <a:ext uri="{9D8B030D-6E8A-4147-A177-3AD203B41FA5}">
                      <a16:colId xmlns:a16="http://schemas.microsoft.com/office/drawing/2014/main" val="3055828441"/>
                    </a:ext>
                  </a:extLst>
                </a:gridCol>
                <a:gridCol w="3064387">
                  <a:extLst>
                    <a:ext uri="{9D8B030D-6E8A-4147-A177-3AD203B41FA5}">
                      <a16:colId xmlns:a16="http://schemas.microsoft.com/office/drawing/2014/main" val="2788462651"/>
                    </a:ext>
                  </a:extLst>
                </a:gridCol>
                <a:gridCol w="3064387">
                  <a:extLst>
                    <a:ext uri="{9D8B030D-6E8A-4147-A177-3AD203B41FA5}">
                      <a16:colId xmlns:a16="http://schemas.microsoft.com/office/drawing/2014/main" val="1703868494"/>
                    </a:ext>
                  </a:extLst>
                </a:gridCol>
              </a:tblGrid>
              <a:tr h="343254">
                <a:tc>
                  <a:txBody>
                    <a:bodyPr/>
                    <a:lstStyle/>
                    <a:p>
                      <a:pPr algn="l"/>
                      <a:r>
                        <a:rPr lang="de-DE" sz="2000" b="1" i="0" kern="1200">
                          <a:solidFill>
                            <a:schemeClr val="bg1"/>
                          </a:solidFill>
                          <a:effectLst/>
                          <a:highlight>
                            <a:srgbClr val="0289AE"/>
                          </a:highlight>
                          <a:latin typeface="+mn-lt"/>
                          <a:ea typeface="+mn-ea"/>
                          <a:cs typeface="+mn-cs"/>
                        </a:rPr>
                        <a:t>  Szenario</a:t>
                      </a:r>
                      <a:r>
                        <a:rPr lang="en-US" sz="2000" b="1" i="0" kern="1200" dirty="0">
                          <a:solidFill>
                            <a:srgbClr val="0289AE"/>
                          </a:solidFill>
                          <a:effectLst/>
                          <a:highlight>
                            <a:srgbClr val="0289AE"/>
                          </a:highlight>
                          <a:latin typeface="+mn-lt"/>
                          <a:ea typeface="+mn-ea"/>
                          <a:cs typeface="+mn-cs"/>
                        </a:rPr>
                        <a:t>..</a:t>
                      </a:r>
                      <a:endParaRPr lang="en-US" sz="2000" dirty="0">
                        <a:solidFill>
                          <a:srgbClr val="0289AE"/>
                        </a:solidFill>
                        <a:highlight>
                          <a:srgbClr val="0289AE"/>
                        </a:highlight>
                      </a:endParaRPr>
                    </a:p>
                  </a:txBody>
                  <a:tcPr marL="0" marR="0" marT="0"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l"/>
                      <a:r>
                        <a:rPr lang="de-DE" sz="2000" b="1" i="0" kern="1200">
                          <a:solidFill>
                            <a:schemeClr val="bg1"/>
                          </a:solidFill>
                          <a:effectLst/>
                          <a:highlight>
                            <a:srgbClr val="0289AE"/>
                          </a:highlight>
                          <a:latin typeface="+mn-lt"/>
                          <a:ea typeface="+mn-ea"/>
                          <a:cs typeface="+mn-cs"/>
                        </a:rPr>
                        <a:t>  Bedeutung</a:t>
                      </a:r>
                      <a:r>
                        <a:rPr lang="en-US" sz="2000" b="1" i="0" kern="1200" dirty="0">
                          <a:solidFill>
                            <a:srgbClr val="0289AE"/>
                          </a:solidFill>
                          <a:effectLst/>
                          <a:highlight>
                            <a:srgbClr val="0289AE"/>
                          </a:highlight>
                          <a:latin typeface="+mn-lt"/>
                          <a:ea typeface="+mn-ea"/>
                          <a:cs typeface="+mn-cs"/>
                        </a:rPr>
                        <a:t>..</a:t>
                      </a:r>
                      <a:endParaRPr lang="en-US" sz="2000" dirty="0">
                        <a:solidFill>
                          <a:schemeClr val="bg1"/>
                        </a:solidFill>
                        <a:highlight>
                          <a:srgbClr val="0289AE"/>
                        </a:highlight>
                      </a:endParaRPr>
                    </a:p>
                  </a:txBody>
                  <a:tcPr marL="0" marR="0" marT="0"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l"/>
                      <a:r>
                        <a:rPr lang="de-DE" sz="2000" b="1" i="0" kern="1200">
                          <a:solidFill>
                            <a:schemeClr val="bg1"/>
                          </a:solidFill>
                          <a:effectLst/>
                          <a:highlight>
                            <a:srgbClr val="0289AE"/>
                          </a:highlight>
                          <a:latin typeface="+mn-lt"/>
                          <a:ea typeface="+mn-ea"/>
                          <a:cs typeface="+mn-cs"/>
                        </a:rPr>
                        <a:t>  Maßnahme</a:t>
                      </a:r>
                      <a:r>
                        <a:rPr lang="en-US" sz="2000" b="1" i="0" kern="1200" dirty="0">
                          <a:solidFill>
                            <a:srgbClr val="0289AE"/>
                          </a:solidFill>
                          <a:effectLst/>
                          <a:highlight>
                            <a:srgbClr val="0289AE"/>
                          </a:highlight>
                          <a:latin typeface="+mn-lt"/>
                          <a:ea typeface="+mn-ea"/>
                          <a:cs typeface="+mn-cs"/>
                        </a:rPr>
                        <a:t>..</a:t>
                      </a:r>
                      <a:endParaRPr lang="en-US" sz="2000" dirty="0">
                        <a:solidFill>
                          <a:schemeClr val="bg1"/>
                        </a:solidFill>
                        <a:highlight>
                          <a:srgbClr val="0289AE"/>
                        </a:highlight>
                      </a:endParaRPr>
                    </a:p>
                  </a:txBody>
                  <a:tcPr marL="0" marR="0" marT="0"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11047594"/>
                  </a:ext>
                </a:extLst>
              </a:tr>
              <a:tr h="370840">
                <a:tc>
                  <a:txBody>
                    <a:bodyPr/>
                    <a:lstStyle/>
                    <a:p>
                      <a:pPr algn="l"/>
                      <a:r>
                        <a:rPr lang="de-DE" sz="1800" b="0" i="0" kern="1200">
                          <a:solidFill>
                            <a:srgbClr val="262626"/>
                          </a:solidFill>
                          <a:effectLst/>
                          <a:latin typeface="+mn-lt"/>
                          <a:ea typeface="+mn-ea"/>
                          <a:cs typeface="+mn-cs"/>
                        </a:rPr>
                        <a:t>Auslastung + ADR hoch</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de-DE" sz="1800" b="0" i="0" kern="1200">
                          <a:solidFill>
                            <a:srgbClr val="262626"/>
                          </a:solidFill>
                          <a:effectLst/>
                          <a:latin typeface="+mn-lt"/>
                          <a:ea typeface="+mn-ea"/>
                          <a:cs typeface="+mn-cs"/>
                        </a:rPr>
                        <a:t>Starke Nachfrage</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de-DE" sz="1800" b="0" i="0" kern="1200">
                          <a:solidFill>
                            <a:srgbClr val="262626"/>
                          </a:solidFill>
                          <a:effectLst/>
                          <a:latin typeface="+mn-lt"/>
                          <a:ea typeface="+mn-ea"/>
                          <a:cs typeface="+mn-cs"/>
                        </a:rPr>
                        <a:t>Leichte Erhöhung testen</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2528953155"/>
                  </a:ext>
                </a:extLst>
              </a:tr>
              <a:tr h="370840">
                <a:tc>
                  <a:txBody>
                    <a:bodyPr/>
                    <a:lstStyle/>
                    <a:p>
                      <a:pPr algn="l"/>
                      <a:r>
                        <a:rPr lang="de-DE" sz="1800" b="0" i="0" kern="1200">
                          <a:solidFill>
                            <a:srgbClr val="262626"/>
                          </a:solidFill>
                          <a:effectLst/>
                          <a:latin typeface="+mn-lt"/>
                          <a:ea typeface="+mn-ea"/>
                          <a:cs typeface="+mn-cs"/>
                        </a:rPr>
                        <a:t>Auslastung + ADR niedrig</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de-DE" sz="1800" b="0" i="0" kern="1200">
                          <a:solidFill>
                            <a:srgbClr val="262626"/>
                          </a:solidFill>
                          <a:effectLst/>
                          <a:latin typeface="+mn-lt"/>
                          <a:ea typeface="+mn-ea"/>
                          <a:cs typeface="+mn-cs"/>
                        </a:rPr>
                        <a:t>Schwache Nachfrage</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de-DE" sz="1800" b="0" i="0" kern="1200">
                          <a:solidFill>
                            <a:srgbClr val="262626"/>
                          </a:solidFill>
                          <a:effectLst/>
                          <a:latin typeface="+mn-lt"/>
                          <a:ea typeface="+mn-ea"/>
                          <a:cs typeface="+mn-cs"/>
                        </a:rPr>
                        <a:t>Gezielte Angebote oder Pakete</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3265032611"/>
                  </a:ext>
                </a:extLst>
              </a:tr>
              <a:tr h="370840">
                <a:tc>
                  <a:txBody>
                    <a:bodyPr/>
                    <a:lstStyle/>
                    <a:p>
                      <a:pPr algn="l"/>
                      <a:r>
                        <a:rPr lang="de-DE" sz="1800" b="0" i="0" kern="1200">
                          <a:solidFill>
                            <a:srgbClr val="262626"/>
                          </a:solidFill>
                          <a:effectLst/>
                          <a:latin typeface="+mn-lt"/>
                          <a:ea typeface="+mn-ea"/>
                          <a:cs typeface="+mn-cs"/>
                        </a:rPr>
                        <a:t>Auslastung hoch, ADR niedrig</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de-DE" sz="1800" b="0" i="0" kern="1200">
                          <a:solidFill>
                            <a:srgbClr val="262626"/>
                          </a:solidFill>
                          <a:effectLst/>
                          <a:latin typeface="+mn-lt"/>
                          <a:ea typeface="+mn-ea"/>
                          <a:cs typeface="+mn-cs"/>
                        </a:rPr>
                        <a:t>Preise wohl zu niedrig</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de-DE" sz="1800" b="0" i="0" kern="1200">
                          <a:solidFill>
                            <a:srgbClr val="262626"/>
                          </a:solidFill>
                          <a:effectLst/>
                          <a:latin typeface="+mn-lt"/>
                          <a:ea typeface="+mn-ea"/>
                          <a:cs typeface="+mn-cs"/>
                        </a:rPr>
                        <a:t>Erhöhung erwägen</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3498124434"/>
                  </a:ext>
                </a:extLst>
              </a:tr>
              <a:tr h="370840">
                <a:tc>
                  <a:txBody>
                    <a:bodyPr/>
                    <a:lstStyle/>
                    <a:p>
                      <a:pPr algn="l"/>
                      <a:r>
                        <a:rPr lang="de-DE" sz="1800" b="0" i="0" kern="1200">
                          <a:solidFill>
                            <a:srgbClr val="262626"/>
                          </a:solidFill>
                          <a:effectLst/>
                          <a:latin typeface="+mn-lt"/>
                          <a:ea typeface="+mn-ea"/>
                          <a:cs typeface="+mn-cs"/>
                        </a:rPr>
                        <a:t>Auslastung niedrig, ADR hoch</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de-DE" sz="1800" b="0" i="0" kern="1200">
                          <a:solidFill>
                            <a:srgbClr val="262626"/>
                          </a:solidFill>
                          <a:effectLst/>
                          <a:latin typeface="+mn-lt"/>
                          <a:ea typeface="+mn-ea"/>
                          <a:cs typeface="+mn-cs"/>
                        </a:rPr>
                        <a:t>Preise wohl zu hoch</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de-DE" sz="1800" b="0" i="0" kern="1200">
                          <a:solidFill>
                            <a:srgbClr val="262626"/>
                          </a:solidFill>
                          <a:effectLst/>
                          <a:latin typeface="+mn-lt"/>
                          <a:ea typeface="+mn-ea"/>
                          <a:cs typeface="+mn-cs"/>
                        </a:rPr>
                        <a:t>Preis-Leistung prüfen</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455775039"/>
                  </a:ext>
                </a:extLst>
              </a:tr>
            </a:tbl>
          </a:graphicData>
        </a:graphic>
      </p:graphicFrame>
      <p:sp>
        <p:nvSpPr>
          <p:cNvPr id="22" name="Freeform 21">
            <a:extLst>
              <a:ext uri="{FF2B5EF4-FFF2-40B4-BE49-F238E27FC236}">
                <a16:creationId xmlns:a16="http://schemas.microsoft.com/office/drawing/2014/main" id="{A422A9F5-BB97-E0F2-9AD5-E975A5945585}"/>
              </a:ext>
            </a:extLst>
          </p:cNvPr>
          <p:cNvSpPr/>
          <p:nvPr/>
        </p:nvSpPr>
        <p:spPr>
          <a:xfrm rot="21210277">
            <a:off x="1497537" y="3198747"/>
            <a:ext cx="926896" cy="526949"/>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spTree>
    <p:extLst>
      <p:ext uri="{BB962C8B-B14F-4D97-AF65-F5344CB8AC3E}">
        <p14:creationId xmlns:p14="http://schemas.microsoft.com/office/powerpoint/2010/main" val="19985898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F6B3837-27A3-413A-2F5C-87BB459C6191}"/>
              </a:ext>
            </a:extLst>
          </p:cNvPr>
          <p:cNvPicPr>
            <a:picLocks noChangeAspect="1"/>
          </p:cNvPicPr>
          <p:nvPr/>
        </p:nvPicPr>
        <p:blipFill>
          <a:blip r:embed="rId3" cstate="email">
            <a:extLst>
              <a:ext uri="{28A0092B-C50C-407E-A947-70E740481C1C}">
                <a14:useLocalDpi xmlns:a14="http://schemas.microsoft.com/office/drawing/2010/main"/>
              </a:ext>
            </a:extLst>
          </a:blip>
          <a:srcRect l="33428" r="37263"/>
          <a:stretch>
            <a:fillRect/>
          </a:stretch>
        </p:blipFill>
        <p:spPr>
          <a:xfrm>
            <a:off x="6096000" y="3204995"/>
            <a:ext cx="3416969" cy="3540572"/>
          </a:xfrm>
          <a:prstGeom prst="rect">
            <a:avLst/>
          </a:prstGeom>
        </p:spPr>
      </p:pic>
      <p:pic>
        <p:nvPicPr>
          <p:cNvPr id="3" name="Graphic 2">
            <a:extLst>
              <a:ext uri="{FF2B5EF4-FFF2-40B4-BE49-F238E27FC236}">
                <a16:creationId xmlns:a16="http://schemas.microsoft.com/office/drawing/2014/main" id="{5069E01C-84BC-3D99-3D55-A30198CF9149}"/>
              </a:ext>
            </a:extLst>
          </p:cNvPr>
          <p:cNvPicPr>
            <a:picLocks noChangeAspect="1"/>
          </p:cNvPicPr>
          <p:nvPr/>
        </p:nvPicPr>
        <p:blipFill>
          <a:blip>
            <a:extLst>
              <a:ext uri="{96DAC541-7B7A-43D3-8B79-37D633B846F1}">
                <asvg:svgBlip xmlns:asvg="http://schemas.microsoft.com/office/drawing/2016/SVG/main" r:embed="rId4"/>
              </a:ext>
            </a:extLst>
          </a:blip>
          <a:srcRect l="32264" t="48938" r="39869" b="38542"/>
          <a:stretch>
            <a:fillRect/>
          </a:stretch>
        </p:blipFill>
        <p:spPr>
          <a:xfrm>
            <a:off x="6442347" y="0"/>
            <a:ext cx="5749653" cy="3657600"/>
          </a:xfrm>
          <a:prstGeom prst="rect">
            <a:avLst/>
          </a:prstGeom>
        </p:spPr>
      </p:pic>
      <p:sp>
        <p:nvSpPr>
          <p:cNvPr id="5" name="Text Placeholder 11">
            <a:extLst>
              <a:ext uri="{FF2B5EF4-FFF2-40B4-BE49-F238E27FC236}">
                <a16:creationId xmlns:a16="http://schemas.microsoft.com/office/drawing/2014/main" id="{DFD0FA00-013C-2B7A-2A63-347250C92022}"/>
              </a:ext>
            </a:extLst>
          </p:cNvPr>
          <p:cNvSpPr txBox="1">
            <a:spLocks/>
          </p:cNvSpPr>
          <p:nvPr/>
        </p:nvSpPr>
        <p:spPr>
          <a:xfrm>
            <a:off x="429115" y="354068"/>
            <a:ext cx="350890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KPIs für die Personalplanung</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6" name="Straight Connector 5">
            <a:extLst>
              <a:ext uri="{FF2B5EF4-FFF2-40B4-BE49-F238E27FC236}">
                <a16:creationId xmlns:a16="http://schemas.microsoft.com/office/drawing/2014/main" id="{84D6C187-6648-3B21-C8EC-CD29D624AFE6}"/>
              </a:ext>
            </a:extLst>
          </p:cNvPr>
          <p:cNvCxnSpPr>
            <a:cxnSpLocks/>
          </p:cNvCxnSpPr>
          <p:nvPr/>
        </p:nvCxnSpPr>
        <p:spPr>
          <a:xfrm>
            <a:off x="0" y="1463780"/>
            <a:ext cx="500400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9" name="Rectangle 30">
            <a:extLst>
              <a:ext uri="{FF2B5EF4-FFF2-40B4-BE49-F238E27FC236}">
                <a16:creationId xmlns:a16="http://schemas.microsoft.com/office/drawing/2014/main" id="{9E6DF22E-0322-422D-4995-CF3E608EE498}"/>
              </a:ext>
            </a:extLst>
          </p:cNvPr>
          <p:cNvSpPr/>
          <p:nvPr/>
        </p:nvSpPr>
        <p:spPr>
          <a:xfrm flipH="1">
            <a:off x="586938" y="1930660"/>
            <a:ext cx="7033061" cy="3477875"/>
          </a:xfrm>
          <a:prstGeom prst="rect">
            <a:avLst/>
          </a:prstGeom>
        </p:spPr>
        <p:txBody>
          <a:bodyPr wrap="square" numCol="1" spcCol="360000">
            <a:spAutoFit/>
          </a:bodyPr>
          <a:lstStyle/>
          <a:p>
            <a:r>
              <a:rPr lang="de-DE" sz="2200">
                <a:solidFill>
                  <a:srgbClr val="262626"/>
                </a:solidFill>
              </a:rPr>
              <a:t>Wer </a:t>
            </a:r>
            <a:r>
              <a:rPr lang="de-DE" sz="2200" b="1">
                <a:solidFill>
                  <a:srgbClr val="262626"/>
                </a:solidFill>
              </a:rPr>
              <a:t>verkaufte Zimmer oder Gedecke</a:t>
            </a:r>
            <a:r>
              <a:rPr lang="de-DE" sz="2200">
                <a:solidFill>
                  <a:srgbClr val="262626"/>
                </a:solidFill>
              </a:rPr>
              <a:t> mit </a:t>
            </a:r>
            <a:r>
              <a:rPr lang="de-DE" sz="2200" b="1">
                <a:solidFill>
                  <a:srgbClr val="262626"/>
                </a:solidFill>
              </a:rPr>
              <a:t>Arbeitsstunden</a:t>
            </a:r>
            <a:r>
              <a:rPr lang="de-DE" sz="2200">
                <a:solidFill>
                  <a:srgbClr val="262626"/>
                </a:solidFill>
              </a:rPr>
              <a:t> verknüpft, erkennt, ob die Personalstärke zur Nachfrage passt.</a:t>
            </a:r>
            <a:br>
              <a:rPr lang="en-US" sz="2000" dirty="0">
                <a:solidFill>
                  <a:srgbClr val="262626"/>
                </a:solidFill>
              </a:rPr>
            </a:br>
            <a:endParaRPr lang="en-US" sz="2000" dirty="0">
              <a:solidFill>
                <a:srgbClr val="262626"/>
              </a:solidFill>
            </a:endParaRPr>
          </a:p>
          <a:p>
            <a:endParaRPr lang="en-US" sz="2000" dirty="0">
              <a:solidFill>
                <a:srgbClr val="262626"/>
              </a:solidFill>
            </a:endParaRPr>
          </a:p>
          <a:p>
            <a:r>
              <a:rPr lang="de-DE" sz="2000" b="1">
                <a:solidFill>
                  <a:srgbClr val="0289AE"/>
                </a:solidFill>
              </a:rPr>
              <a:t>ZENTRALE KENNZAHLEN:</a:t>
            </a:r>
            <a:br>
              <a:rPr lang="en-US" sz="2000" b="1" dirty="0">
                <a:solidFill>
                  <a:srgbClr val="262626"/>
                </a:solidFill>
              </a:rPr>
            </a:br>
            <a:endParaRPr lang="en-US" sz="800" b="1" dirty="0">
              <a:solidFill>
                <a:srgbClr val="262626"/>
              </a:solidFill>
            </a:endParaRPr>
          </a:p>
          <a:p>
            <a:pPr marL="285750" indent="-285750">
              <a:buClr>
                <a:srgbClr val="62A844"/>
              </a:buClr>
              <a:buFont typeface="Arial" panose="020B0604020202020204" pitchFamily="34" charset="0"/>
              <a:buChar char="•"/>
            </a:pPr>
            <a:r>
              <a:rPr lang="de-DE" b="1">
                <a:solidFill>
                  <a:srgbClr val="262626"/>
                </a:solidFill>
              </a:rPr>
              <a:t>Verkaufte Zimmer pro Arbeitsstunde </a:t>
            </a:r>
            <a:br>
              <a:rPr lang="en-US" b="1" dirty="0">
                <a:solidFill>
                  <a:srgbClr val="262626"/>
                </a:solidFill>
              </a:rPr>
            </a:br>
            <a:r>
              <a:rPr lang="de-DE">
                <a:solidFill>
                  <a:srgbClr val="262626"/>
                </a:solidFill>
              </a:rPr>
              <a:t>= Verkaufte Zimmer gesamt ÷ Arbeitsstunden gesamt</a:t>
            </a:r>
            <a:br>
              <a:rPr lang="en-US" dirty="0">
                <a:solidFill>
                  <a:srgbClr val="262626"/>
                </a:solidFill>
              </a:rPr>
            </a:br>
            <a:r>
              <a:rPr lang="de-DE" i="1">
                <a:solidFill>
                  <a:srgbClr val="262626"/>
                </a:solidFill>
              </a:rPr>
              <a:t>Wie produktiv ist Ihr Team?</a:t>
            </a:r>
          </a:p>
          <a:p>
            <a:pPr marL="285750" indent="-285750">
              <a:buClr>
                <a:srgbClr val="62A844"/>
              </a:buClr>
              <a:buFont typeface="Arial" panose="020B0604020202020204" pitchFamily="34" charset="0"/>
              <a:buChar char="•"/>
            </a:pPr>
            <a:r>
              <a:rPr lang="de-DE" b="1">
                <a:solidFill>
                  <a:srgbClr val="262626"/>
                </a:solidFill>
              </a:rPr>
              <a:t>Personalkostenquote</a:t>
            </a:r>
            <a:r>
              <a:rPr lang="en-US" dirty="0">
                <a:solidFill>
                  <a:srgbClr val="262626"/>
                </a:solidFill>
              </a:rPr>
              <a:t> </a:t>
            </a:r>
            <a:br>
              <a:rPr lang="en-US" dirty="0">
                <a:solidFill>
                  <a:srgbClr val="262626"/>
                </a:solidFill>
              </a:rPr>
            </a:br>
            <a:r>
              <a:rPr lang="de-DE">
                <a:solidFill>
                  <a:srgbClr val="262626"/>
                </a:solidFill>
              </a:rPr>
              <a:t>= Personalkosten gesamt ÷ Umsatz gesamt × 100</a:t>
            </a:r>
            <a:br>
              <a:rPr lang="en-US" dirty="0">
                <a:solidFill>
                  <a:srgbClr val="262626"/>
                </a:solidFill>
              </a:rPr>
            </a:br>
            <a:r>
              <a:rPr lang="de-DE" i="1">
                <a:solidFill>
                  <a:srgbClr val="262626"/>
                </a:solidFill>
              </a:rPr>
              <a:t>Wie viel des Umsatzes fließt in Löhne?</a:t>
            </a:r>
            <a:endParaRPr lang="en-US" dirty="0">
              <a:solidFill>
                <a:srgbClr val="262626"/>
              </a:solidFill>
            </a:endParaRPr>
          </a:p>
        </p:txBody>
      </p:sp>
    </p:spTree>
    <p:extLst>
      <p:ext uri="{BB962C8B-B14F-4D97-AF65-F5344CB8AC3E}">
        <p14:creationId xmlns:p14="http://schemas.microsoft.com/office/powerpoint/2010/main" val="25228265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D668CF6-C1A1-B6D1-49E8-ECB0C757CCF1}"/>
              </a:ext>
            </a:extLst>
          </p:cNvPr>
          <p:cNvSpPr/>
          <p:nvPr/>
        </p:nvSpPr>
        <p:spPr>
          <a:xfrm>
            <a:off x="8229" y="4272874"/>
            <a:ext cx="12183771" cy="2585127"/>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E86AABA1-9282-1A09-0999-E03CE8FDC11D}"/>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rot="10800000">
            <a:off x="-1" y="3659924"/>
            <a:ext cx="4975412" cy="3165072"/>
          </a:xfrm>
          <a:prstGeom prst="rect">
            <a:avLst/>
          </a:prstGeom>
        </p:spPr>
      </p:pic>
      <p:sp>
        <p:nvSpPr>
          <p:cNvPr id="5" name="Text Placeholder 11">
            <a:extLst>
              <a:ext uri="{FF2B5EF4-FFF2-40B4-BE49-F238E27FC236}">
                <a16:creationId xmlns:a16="http://schemas.microsoft.com/office/drawing/2014/main" id="{ABBE3A41-4EB1-FCF9-A0B5-40D3973BB5EC}"/>
              </a:ext>
            </a:extLst>
          </p:cNvPr>
          <p:cNvSpPr txBox="1">
            <a:spLocks/>
          </p:cNvSpPr>
          <p:nvPr/>
        </p:nvSpPr>
        <p:spPr>
          <a:xfrm>
            <a:off x="429115" y="324681"/>
            <a:ext cx="696747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KPIs für die Personalplanung</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6" name="Straight Connector 5">
            <a:extLst>
              <a:ext uri="{FF2B5EF4-FFF2-40B4-BE49-F238E27FC236}">
                <a16:creationId xmlns:a16="http://schemas.microsoft.com/office/drawing/2014/main" id="{A5152F88-3FFA-F663-BA33-47CAE484B148}"/>
              </a:ext>
            </a:extLst>
          </p:cNvPr>
          <p:cNvCxnSpPr>
            <a:cxnSpLocks/>
          </p:cNvCxnSpPr>
          <p:nvPr/>
        </p:nvCxnSpPr>
        <p:spPr>
          <a:xfrm>
            <a:off x="0" y="1048491"/>
            <a:ext cx="6804212"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3" name="Graphic 12">
            <a:extLst>
              <a:ext uri="{FF2B5EF4-FFF2-40B4-BE49-F238E27FC236}">
                <a16:creationId xmlns:a16="http://schemas.microsoft.com/office/drawing/2014/main" id="{BF597EC0-BDB7-8D83-1A4B-714DA340A7EC}"/>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a:off x="6442347" y="0"/>
            <a:ext cx="5749653" cy="3657600"/>
          </a:xfrm>
          <a:prstGeom prst="rect">
            <a:avLst/>
          </a:prstGeom>
        </p:spPr>
      </p:pic>
      <p:grpSp>
        <p:nvGrpSpPr>
          <p:cNvPr id="14" name="Graphic 2">
            <a:extLst>
              <a:ext uri="{FF2B5EF4-FFF2-40B4-BE49-F238E27FC236}">
                <a16:creationId xmlns:a16="http://schemas.microsoft.com/office/drawing/2014/main" id="{7683516F-6357-49F0-2645-DE397367BE94}"/>
              </a:ext>
            </a:extLst>
          </p:cNvPr>
          <p:cNvGrpSpPr/>
          <p:nvPr/>
        </p:nvGrpSpPr>
        <p:grpSpPr>
          <a:xfrm>
            <a:off x="982442" y="5078708"/>
            <a:ext cx="1198372" cy="1197197"/>
            <a:chOff x="10376768" y="2334933"/>
            <a:chExt cx="920484" cy="919581"/>
          </a:xfrm>
          <a:solidFill>
            <a:schemeClr val="bg1"/>
          </a:solidFill>
        </p:grpSpPr>
        <p:sp>
          <p:nvSpPr>
            <p:cNvPr id="15" name="Freeform 14">
              <a:extLst>
                <a:ext uri="{FF2B5EF4-FFF2-40B4-BE49-F238E27FC236}">
                  <a16:creationId xmlns:a16="http://schemas.microsoft.com/office/drawing/2014/main" id="{3C25D3AA-DA3B-2DB5-F20C-D2C02D489AA2}"/>
                </a:ext>
              </a:extLst>
            </p:cNvPr>
            <p:cNvSpPr/>
            <p:nvPr/>
          </p:nvSpPr>
          <p:spPr>
            <a:xfrm>
              <a:off x="11043419" y="2944675"/>
              <a:ext cx="88525" cy="88525"/>
            </a:xfrm>
            <a:custGeom>
              <a:avLst/>
              <a:gdLst>
                <a:gd name="connsiteX0" fmla="*/ 44263 w 88525"/>
                <a:gd name="connsiteY0" fmla="*/ 88525 h 88525"/>
                <a:gd name="connsiteX1" fmla="*/ 88525 w 88525"/>
                <a:gd name="connsiteY1" fmla="*/ 44263 h 88525"/>
                <a:gd name="connsiteX2" fmla="*/ 44263 w 88525"/>
                <a:gd name="connsiteY2" fmla="*/ 0 h 88525"/>
                <a:gd name="connsiteX3" fmla="*/ 0 w 88525"/>
                <a:gd name="connsiteY3" fmla="*/ 44263 h 88525"/>
                <a:gd name="connsiteX4" fmla="*/ 44263 w 88525"/>
                <a:gd name="connsiteY4" fmla="*/ 88525 h 88525"/>
                <a:gd name="connsiteX5" fmla="*/ 44263 w 88525"/>
                <a:gd name="connsiteY5" fmla="*/ 28906 h 88525"/>
                <a:gd name="connsiteX6" fmla="*/ 58716 w 88525"/>
                <a:gd name="connsiteY6" fmla="*/ 43359 h 88525"/>
                <a:gd name="connsiteX7" fmla="*/ 44263 w 88525"/>
                <a:gd name="connsiteY7" fmla="*/ 57813 h 88525"/>
                <a:gd name="connsiteX8" fmla="*/ 29809 w 88525"/>
                <a:gd name="connsiteY8" fmla="*/ 43359 h 88525"/>
                <a:gd name="connsiteX9" fmla="*/ 44263 w 88525"/>
                <a:gd name="connsiteY9" fmla="*/ 28906 h 8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25" h="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6" name="Freeform 15">
              <a:extLst>
                <a:ext uri="{FF2B5EF4-FFF2-40B4-BE49-F238E27FC236}">
                  <a16:creationId xmlns:a16="http://schemas.microsoft.com/office/drawing/2014/main" id="{DB52CB50-28D2-6443-FDB9-2089114E9BB1}"/>
                </a:ext>
              </a:extLst>
            </p:cNvPr>
            <p:cNvSpPr/>
            <p:nvPr/>
          </p:nvSpPr>
          <p:spPr>
            <a:xfrm>
              <a:off x="10376768" y="2334933"/>
              <a:ext cx="920484" cy="919581"/>
            </a:xfrm>
            <a:custGeom>
              <a:avLst/>
              <a:gdLst>
                <a:gd name="connsiteX0" fmla="*/ 861768 w 920484"/>
                <a:gd name="connsiteY0" fmla="*/ 590772 h 919581"/>
                <a:gd name="connsiteX1" fmla="*/ 868092 w 920484"/>
                <a:gd name="connsiteY1" fmla="*/ 559156 h 919581"/>
                <a:gd name="connsiteX2" fmla="*/ 889772 w 920484"/>
                <a:gd name="connsiteY2" fmla="*/ 537476 h 919581"/>
                <a:gd name="connsiteX3" fmla="*/ 826539 w 920484"/>
                <a:gd name="connsiteY3" fmla="*/ 474244 h 919581"/>
                <a:gd name="connsiteX4" fmla="*/ 804859 w 920484"/>
                <a:gd name="connsiteY4" fmla="*/ 495924 h 919581"/>
                <a:gd name="connsiteX5" fmla="*/ 773243 w 920484"/>
                <a:gd name="connsiteY5" fmla="*/ 501343 h 919581"/>
                <a:gd name="connsiteX6" fmla="*/ 756080 w 920484"/>
                <a:gd name="connsiteY6" fmla="*/ 475147 h 919581"/>
                <a:gd name="connsiteX7" fmla="*/ 756080 w 920484"/>
                <a:gd name="connsiteY7" fmla="*/ 444434 h 919581"/>
                <a:gd name="connsiteX8" fmla="*/ 725367 w 920484"/>
                <a:gd name="connsiteY8" fmla="*/ 444434 h 919581"/>
                <a:gd name="connsiteX9" fmla="*/ 711817 w 920484"/>
                <a:gd name="connsiteY9" fmla="*/ 375782 h 919581"/>
                <a:gd name="connsiteX10" fmla="*/ 883448 w 920484"/>
                <a:gd name="connsiteY10" fmla="*/ 204150 h 919581"/>
                <a:gd name="connsiteX11" fmla="*/ 918678 w 920484"/>
                <a:gd name="connsiteY11" fmla="*/ 119239 h 919581"/>
                <a:gd name="connsiteX12" fmla="*/ 799440 w 920484"/>
                <a:gd name="connsiteY12" fmla="*/ 0 h 919581"/>
                <a:gd name="connsiteX13" fmla="*/ 714527 w 920484"/>
                <a:gd name="connsiteY13" fmla="*/ 35230 h 919581"/>
                <a:gd name="connsiteX14" fmla="*/ 542896 w 920484"/>
                <a:gd name="connsiteY14" fmla="*/ 206861 h 919581"/>
                <a:gd name="connsiteX15" fmla="*/ 473340 w 920484"/>
                <a:gd name="connsiteY15" fmla="*/ 194214 h 919581"/>
                <a:gd name="connsiteX16" fmla="*/ 370362 w 920484"/>
                <a:gd name="connsiteY16" fmla="*/ 134595 h 919581"/>
                <a:gd name="connsiteX17" fmla="*/ 337842 w 920484"/>
                <a:gd name="connsiteY17" fmla="*/ 139112 h 919581"/>
                <a:gd name="connsiteX18" fmla="*/ 207764 w 920484"/>
                <a:gd name="connsiteY18" fmla="*/ 60523 h 919581"/>
                <a:gd name="connsiteX19" fmla="*/ 59619 w 920484"/>
                <a:gd name="connsiteY19" fmla="*/ 208667 h 919581"/>
                <a:gd name="connsiteX20" fmla="*/ 63233 w 920484"/>
                <a:gd name="connsiteY20" fmla="*/ 242090 h 919581"/>
                <a:gd name="connsiteX21" fmla="*/ 0 w 920484"/>
                <a:gd name="connsiteY21" fmla="*/ 327002 h 919581"/>
                <a:gd name="connsiteX22" fmla="*/ 88525 w 920484"/>
                <a:gd name="connsiteY22" fmla="*/ 415528 h 919581"/>
                <a:gd name="connsiteX23" fmla="*/ 196021 w 920484"/>
                <a:gd name="connsiteY23" fmla="*/ 415528 h 919581"/>
                <a:gd name="connsiteX24" fmla="*/ 192407 w 920484"/>
                <a:gd name="connsiteY24" fmla="*/ 459791 h 919581"/>
                <a:gd name="connsiteX25" fmla="*/ 207764 w 920484"/>
                <a:gd name="connsiteY25" fmla="*/ 541993 h 919581"/>
                <a:gd name="connsiteX26" fmla="*/ 75879 w 920484"/>
                <a:gd name="connsiteY26" fmla="*/ 673878 h 919581"/>
                <a:gd name="connsiteX27" fmla="*/ 2710 w 920484"/>
                <a:gd name="connsiteY27" fmla="*/ 865382 h 919581"/>
                <a:gd name="connsiteX28" fmla="*/ 0 w 920484"/>
                <a:gd name="connsiteY28" fmla="*/ 879835 h 919581"/>
                <a:gd name="connsiteX29" fmla="*/ 39746 w 920484"/>
                <a:gd name="connsiteY29" fmla="*/ 919581 h 919581"/>
                <a:gd name="connsiteX30" fmla="*/ 54199 w 920484"/>
                <a:gd name="connsiteY30" fmla="*/ 916871 h 919581"/>
                <a:gd name="connsiteX31" fmla="*/ 245704 w 920484"/>
                <a:gd name="connsiteY31" fmla="*/ 843702 h 919581"/>
                <a:gd name="connsiteX32" fmla="*/ 342359 w 920484"/>
                <a:gd name="connsiteY32" fmla="*/ 747047 h 919581"/>
                <a:gd name="connsiteX33" fmla="*/ 341455 w 920484"/>
                <a:gd name="connsiteY33" fmla="*/ 756983 h 919581"/>
                <a:gd name="connsiteX34" fmla="*/ 353198 w 920484"/>
                <a:gd name="connsiteY34" fmla="*/ 786793 h 919581"/>
                <a:gd name="connsiteX35" fmla="*/ 341455 w 920484"/>
                <a:gd name="connsiteY35" fmla="*/ 816603 h 919581"/>
                <a:gd name="connsiteX36" fmla="*/ 374878 w 920484"/>
                <a:gd name="connsiteY36" fmla="*/ 859059 h 919581"/>
                <a:gd name="connsiteX37" fmla="*/ 460694 w 920484"/>
                <a:gd name="connsiteY37" fmla="*/ 919581 h 919581"/>
                <a:gd name="connsiteX38" fmla="*/ 546510 w 920484"/>
                <a:gd name="connsiteY38" fmla="*/ 859059 h 919581"/>
                <a:gd name="connsiteX39" fmla="*/ 579933 w 920484"/>
                <a:gd name="connsiteY39" fmla="*/ 816603 h 919581"/>
                <a:gd name="connsiteX40" fmla="*/ 579933 w 920484"/>
                <a:gd name="connsiteY40" fmla="*/ 812989 h 919581"/>
                <a:gd name="connsiteX41" fmla="*/ 597999 w 920484"/>
                <a:gd name="connsiteY41" fmla="*/ 831056 h 919581"/>
                <a:gd name="connsiteX42" fmla="*/ 619678 w 920484"/>
                <a:gd name="connsiteY42" fmla="*/ 809376 h 919581"/>
                <a:gd name="connsiteX43" fmla="*/ 651295 w 920484"/>
                <a:gd name="connsiteY43" fmla="*/ 803956 h 919581"/>
                <a:gd name="connsiteX44" fmla="*/ 668458 w 920484"/>
                <a:gd name="connsiteY44" fmla="*/ 830153 h 919581"/>
                <a:gd name="connsiteX45" fmla="*/ 668458 w 920484"/>
                <a:gd name="connsiteY45" fmla="*/ 860865 h 919581"/>
                <a:gd name="connsiteX46" fmla="*/ 756983 w 920484"/>
                <a:gd name="connsiteY46" fmla="*/ 860865 h 919581"/>
                <a:gd name="connsiteX47" fmla="*/ 756983 w 920484"/>
                <a:gd name="connsiteY47" fmla="*/ 831056 h 919581"/>
                <a:gd name="connsiteX48" fmla="*/ 775050 w 920484"/>
                <a:gd name="connsiteY48" fmla="*/ 804859 h 919581"/>
                <a:gd name="connsiteX49" fmla="*/ 805763 w 920484"/>
                <a:gd name="connsiteY49" fmla="*/ 811183 h 919581"/>
                <a:gd name="connsiteX50" fmla="*/ 827442 w 920484"/>
                <a:gd name="connsiteY50" fmla="*/ 832863 h 919581"/>
                <a:gd name="connsiteX51" fmla="*/ 890675 w 920484"/>
                <a:gd name="connsiteY51" fmla="*/ 769630 h 919581"/>
                <a:gd name="connsiteX52" fmla="*/ 868995 w 920484"/>
                <a:gd name="connsiteY52" fmla="*/ 747950 h 919581"/>
                <a:gd name="connsiteX53" fmla="*/ 863575 w 920484"/>
                <a:gd name="connsiteY53" fmla="*/ 716334 h 919581"/>
                <a:gd name="connsiteX54" fmla="*/ 889772 w 920484"/>
                <a:gd name="connsiteY54" fmla="*/ 699171 h 919581"/>
                <a:gd name="connsiteX55" fmla="*/ 920484 w 920484"/>
                <a:gd name="connsiteY55" fmla="*/ 699171 h 919581"/>
                <a:gd name="connsiteX56" fmla="*/ 920484 w 920484"/>
                <a:gd name="connsiteY56" fmla="*/ 610645 h 919581"/>
                <a:gd name="connsiteX57" fmla="*/ 889772 w 920484"/>
                <a:gd name="connsiteY57" fmla="*/ 610645 h 919581"/>
                <a:gd name="connsiteX58" fmla="*/ 861768 w 920484"/>
                <a:gd name="connsiteY58" fmla="*/ 590772 h 919581"/>
                <a:gd name="connsiteX59" fmla="*/ 861768 w 920484"/>
                <a:gd name="connsiteY59" fmla="*/ 590772 h 919581"/>
                <a:gd name="connsiteX60" fmla="*/ 639552 w 920484"/>
                <a:gd name="connsiteY60" fmla="*/ 635035 h 919581"/>
                <a:gd name="connsiteX61" fmla="*/ 685621 w 920484"/>
                <a:gd name="connsiteY61" fmla="*/ 584449 h 919581"/>
                <a:gd name="connsiteX62" fmla="*/ 710914 w 920484"/>
                <a:gd name="connsiteY62" fmla="*/ 579933 h 919581"/>
                <a:gd name="connsiteX63" fmla="*/ 784986 w 920484"/>
                <a:gd name="connsiteY63" fmla="*/ 654005 h 919581"/>
                <a:gd name="connsiteX64" fmla="*/ 710914 w 920484"/>
                <a:gd name="connsiteY64" fmla="*/ 728077 h 919581"/>
                <a:gd name="connsiteX65" fmla="*/ 636842 w 920484"/>
                <a:gd name="connsiteY65" fmla="*/ 654005 h 919581"/>
                <a:gd name="connsiteX66" fmla="*/ 639552 w 920484"/>
                <a:gd name="connsiteY66" fmla="*/ 635035 h 919581"/>
                <a:gd name="connsiteX67" fmla="*/ 639552 w 920484"/>
                <a:gd name="connsiteY67" fmla="*/ 635035 h 919581"/>
                <a:gd name="connsiteX68" fmla="*/ 657618 w 920484"/>
                <a:gd name="connsiteY68" fmla="*/ 283643 h 919581"/>
                <a:gd name="connsiteX69" fmla="*/ 726270 w 920484"/>
                <a:gd name="connsiteY69" fmla="*/ 214990 h 919581"/>
                <a:gd name="connsiteX70" fmla="*/ 779566 w 920484"/>
                <a:gd name="connsiteY70" fmla="*/ 268287 h 919581"/>
                <a:gd name="connsiteX71" fmla="*/ 700074 w 920484"/>
                <a:gd name="connsiteY71" fmla="*/ 347779 h 919581"/>
                <a:gd name="connsiteX72" fmla="*/ 657618 w 920484"/>
                <a:gd name="connsiteY72" fmla="*/ 283643 h 919581"/>
                <a:gd name="connsiteX73" fmla="*/ 672975 w 920484"/>
                <a:gd name="connsiteY73" fmla="*/ 120142 h 919581"/>
                <a:gd name="connsiteX74" fmla="*/ 696461 w 920484"/>
                <a:gd name="connsiteY74" fmla="*/ 96656 h 919581"/>
                <a:gd name="connsiteX75" fmla="*/ 823829 w 920484"/>
                <a:gd name="connsiteY75" fmla="*/ 224024 h 919581"/>
                <a:gd name="connsiteX76" fmla="*/ 800343 w 920484"/>
                <a:gd name="connsiteY76" fmla="*/ 247510 h 919581"/>
                <a:gd name="connsiteX77" fmla="*/ 672975 w 920484"/>
                <a:gd name="connsiteY77" fmla="*/ 120142 h 919581"/>
                <a:gd name="connsiteX78" fmla="*/ 799440 w 920484"/>
                <a:gd name="connsiteY78" fmla="*/ 30713 h 919581"/>
                <a:gd name="connsiteX79" fmla="*/ 889772 w 920484"/>
                <a:gd name="connsiteY79" fmla="*/ 121045 h 919581"/>
                <a:gd name="connsiteX80" fmla="*/ 863575 w 920484"/>
                <a:gd name="connsiteY80" fmla="*/ 184278 h 919581"/>
                <a:gd name="connsiteX81" fmla="*/ 845509 w 920484"/>
                <a:gd name="connsiteY81" fmla="*/ 202344 h 919581"/>
                <a:gd name="connsiteX82" fmla="*/ 718141 w 920484"/>
                <a:gd name="connsiteY82" fmla="*/ 74976 h 919581"/>
                <a:gd name="connsiteX83" fmla="*/ 736207 w 920484"/>
                <a:gd name="connsiteY83" fmla="*/ 56909 h 919581"/>
                <a:gd name="connsiteX84" fmla="*/ 799440 w 920484"/>
                <a:gd name="connsiteY84" fmla="*/ 30713 h 919581"/>
                <a:gd name="connsiteX85" fmla="*/ 799440 w 920484"/>
                <a:gd name="connsiteY85" fmla="*/ 30713 h 919581"/>
                <a:gd name="connsiteX86" fmla="*/ 652198 w 920484"/>
                <a:gd name="connsiteY86" fmla="*/ 140918 h 919581"/>
                <a:gd name="connsiteX87" fmla="*/ 705494 w 920484"/>
                <a:gd name="connsiteY87" fmla="*/ 194214 h 919581"/>
                <a:gd name="connsiteX88" fmla="*/ 636842 w 920484"/>
                <a:gd name="connsiteY88" fmla="*/ 262866 h 919581"/>
                <a:gd name="connsiteX89" fmla="*/ 572706 w 920484"/>
                <a:gd name="connsiteY89" fmla="*/ 220411 h 919581"/>
                <a:gd name="connsiteX90" fmla="*/ 652198 w 920484"/>
                <a:gd name="connsiteY90" fmla="*/ 140918 h 919581"/>
                <a:gd name="connsiteX91" fmla="*/ 696461 w 920484"/>
                <a:gd name="connsiteY91" fmla="*/ 460694 h 919581"/>
                <a:gd name="connsiteX92" fmla="*/ 616065 w 920484"/>
                <a:gd name="connsiteY92" fmla="*/ 616065 h 919581"/>
                <a:gd name="connsiteX93" fmla="*/ 541993 w 920484"/>
                <a:gd name="connsiteY93" fmla="*/ 713624 h 919581"/>
                <a:gd name="connsiteX94" fmla="*/ 532960 w 920484"/>
                <a:gd name="connsiteY94" fmla="*/ 712721 h 919581"/>
                <a:gd name="connsiteX95" fmla="*/ 473340 w 920484"/>
                <a:gd name="connsiteY95" fmla="*/ 712721 h 919581"/>
                <a:gd name="connsiteX96" fmla="*/ 473340 w 920484"/>
                <a:gd name="connsiteY96" fmla="*/ 638648 h 919581"/>
                <a:gd name="connsiteX97" fmla="*/ 429078 w 920484"/>
                <a:gd name="connsiteY97" fmla="*/ 594385 h 919581"/>
                <a:gd name="connsiteX98" fmla="*/ 399268 w 920484"/>
                <a:gd name="connsiteY98" fmla="*/ 594385 h 919581"/>
                <a:gd name="connsiteX99" fmla="*/ 384815 w 920484"/>
                <a:gd name="connsiteY99" fmla="*/ 579933 h 919581"/>
                <a:gd name="connsiteX100" fmla="*/ 399268 w 920484"/>
                <a:gd name="connsiteY100" fmla="*/ 565479 h 919581"/>
                <a:gd name="connsiteX101" fmla="*/ 547413 w 920484"/>
                <a:gd name="connsiteY101" fmla="*/ 565479 h 919581"/>
                <a:gd name="connsiteX102" fmla="*/ 591676 w 920484"/>
                <a:gd name="connsiteY102" fmla="*/ 521217 h 919581"/>
                <a:gd name="connsiteX103" fmla="*/ 547413 w 920484"/>
                <a:gd name="connsiteY103" fmla="*/ 476954 h 919581"/>
                <a:gd name="connsiteX104" fmla="*/ 429078 w 920484"/>
                <a:gd name="connsiteY104" fmla="*/ 476954 h 919581"/>
                <a:gd name="connsiteX105" fmla="*/ 414624 w 920484"/>
                <a:gd name="connsiteY105" fmla="*/ 462501 h 919581"/>
                <a:gd name="connsiteX106" fmla="*/ 414624 w 920484"/>
                <a:gd name="connsiteY106" fmla="*/ 418238 h 919581"/>
                <a:gd name="connsiteX107" fmla="*/ 488697 w 920484"/>
                <a:gd name="connsiteY107" fmla="*/ 418238 h 919581"/>
                <a:gd name="connsiteX108" fmla="*/ 562769 w 920484"/>
                <a:gd name="connsiteY108" fmla="*/ 344165 h 919581"/>
                <a:gd name="connsiteX109" fmla="*/ 488697 w 920484"/>
                <a:gd name="connsiteY109" fmla="*/ 270093 h 919581"/>
                <a:gd name="connsiteX110" fmla="*/ 487794 w 920484"/>
                <a:gd name="connsiteY110" fmla="*/ 270093 h 919581"/>
                <a:gd name="connsiteX111" fmla="*/ 488697 w 920484"/>
                <a:gd name="connsiteY111" fmla="*/ 254737 h 919581"/>
                <a:gd name="connsiteX112" fmla="*/ 485084 w 920484"/>
                <a:gd name="connsiteY112" fmla="*/ 226733 h 919581"/>
                <a:gd name="connsiteX113" fmla="*/ 696461 w 920484"/>
                <a:gd name="connsiteY113" fmla="*/ 460694 h 919581"/>
                <a:gd name="connsiteX114" fmla="*/ 696461 w 920484"/>
                <a:gd name="connsiteY114" fmla="*/ 460694 h 919581"/>
                <a:gd name="connsiteX115" fmla="*/ 370362 w 920484"/>
                <a:gd name="connsiteY115" fmla="*/ 756983 h 919581"/>
                <a:gd name="connsiteX116" fmla="*/ 384815 w 920484"/>
                <a:gd name="connsiteY116" fmla="*/ 742530 h 919581"/>
                <a:gd name="connsiteX117" fmla="*/ 532960 w 920484"/>
                <a:gd name="connsiteY117" fmla="*/ 742530 h 919581"/>
                <a:gd name="connsiteX118" fmla="*/ 547413 w 920484"/>
                <a:gd name="connsiteY118" fmla="*/ 756983 h 919581"/>
                <a:gd name="connsiteX119" fmla="*/ 532960 w 920484"/>
                <a:gd name="connsiteY119" fmla="*/ 771437 h 919581"/>
                <a:gd name="connsiteX120" fmla="*/ 384815 w 920484"/>
                <a:gd name="connsiteY120" fmla="*/ 771437 h 919581"/>
                <a:gd name="connsiteX121" fmla="*/ 370362 w 920484"/>
                <a:gd name="connsiteY121" fmla="*/ 756983 h 919581"/>
                <a:gd name="connsiteX122" fmla="*/ 184277 w 920484"/>
                <a:gd name="connsiteY122" fmla="*/ 756983 h 919581"/>
                <a:gd name="connsiteX123" fmla="*/ 293579 w 920484"/>
                <a:gd name="connsiteY123" fmla="*/ 647682 h 919581"/>
                <a:gd name="connsiteX124" fmla="*/ 341455 w 920484"/>
                <a:gd name="connsiteY124" fmla="*/ 706398 h 919581"/>
                <a:gd name="connsiteX125" fmla="*/ 237573 w 920484"/>
                <a:gd name="connsiteY125" fmla="*/ 810279 h 919581"/>
                <a:gd name="connsiteX126" fmla="*/ 184277 w 920484"/>
                <a:gd name="connsiteY126" fmla="*/ 756983 h 919581"/>
                <a:gd name="connsiteX127" fmla="*/ 29809 w 920484"/>
                <a:gd name="connsiteY127" fmla="*/ 327906 h 919581"/>
                <a:gd name="connsiteX128" fmla="*/ 89428 w 920484"/>
                <a:gd name="connsiteY128" fmla="*/ 268287 h 919581"/>
                <a:gd name="connsiteX129" fmla="*/ 149048 w 920484"/>
                <a:gd name="connsiteY129" fmla="*/ 327906 h 919581"/>
                <a:gd name="connsiteX130" fmla="*/ 178858 w 920484"/>
                <a:gd name="connsiteY130" fmla="*/ 327906 h 919581"/>
                <a:gd name="connsiteX131" fmla="*/ 93945 w 920484"/>
                <a:gd name="connsiteY131" fmla="*/ 239380 h 919581"/>
                <a:gd name="connsiteX132" fmla="*/ 90332 w 920484"/>
                <a:gd name="connsiteY132" fmla="*/ 209571 h 919581"/>
                <a:gd name="connsiteX133" fmla="*/ 208667 w 920484"/>
                <a:gd name="connsiteY133" fmla="*/ 91235 h 919581"/>
                <a:gd name="connsiteX134" fmla="*/ 311646 w 920484"/>
                <a:gd name="connsiteY134" fmla="*/ 151758 h 919581"/>
                <a:gd name="connsiteX135" fmla="*/ 253833 w 920484"/>
                <a:gd name="connsiteY135" fmla="*/ 241187 h 919581"/>
                <a:gd name="connsiteX136" fmla="*/ 208667 w 920484"/>
                <a:gd name="connsiteY136" fmla="*/ 298999 h 919581"/>
                <a:gd name="connsiteX137" fmla="*/ 238477 w 920484"/>
                <a:gd name="connsiteY137" fmla="*/ 298999 h 919581"/>
                <a:gd name="connsiteX138" fmla="*/ 268287 w 920484"/>
                <a:gd name="connsiteY138" fmla="*/ 269190 h 919581"/>
                <a:gd name="connsiteX139" fmla="*/ 298096 w 920484"/>
                <a:gd name="connsiteY139" fmla="*/ 298999 h 919581"/>
                <a:gd name="connsiteX140" fmla="*/ 327906 w 920484"/>
                <a:gd name="connsiteY140" fmla="*/ 298999 h 919581"/>
                <a:gd name="connsiteX141" fmla="*/ 284546 w 920484"/>
                <a:gd name="connsiteY141" fmla="*/ 242090 h 919581"/>
                <a:gd name="connsiteX142" fmla="*/ 372169 w 920484"/>
                <a:gd name="connsiteY142" fmla="*/ 165308 h 919581"/>
                <a:gd name="connsiteX143" fmla="*/ 460694 w 920484"/>
                <a:gd name="connsiteY143" fmla="*/ 253833 h 919581"/>
                <a:gd name="connsiteX144" fmla="*/ 457080 w 920484"/>
                <a:gd name="connsiteY144" fmla="*/ 276416 h 919581"/>
                <a:gd name="connsiteX145" fmla="*/ 415528 w 920484"/>
                <a:gd name="connsiteY145" fmla="*/ 342359 h 919581"/>
                <a:gd name="connsiteX146" fmla="*/ 445337 w 920484"/>
                <a:gd name="connsiteY146" fmla="*/ 342359 h 919581"/>
                <a:gd name="connsiteX147" fmla="*/ 489600 w 920484"/>
                <a:gd name="connsiteY147" fmla="*/ 298096 h 919581"/>
                <a:gd name="connsiteX148" fmla="*/ 533863 w 920484"/>
                <a:gd name="connsiteY148" fmla="*/ 342359 h 919581"/>
                <a:gd name="connsiteX149" fmla="*/ 489600 w 920484"/>
                <a:gd name="connsiteY149" fmla="*/ 386621 h 919581"/>
                <a:gd name="connsiteX150" fmla="*/ 88525 w 920484"/>
                <a:gd name="connsiteY150" fmla="*/ 386621 h 919581"/>
                <a:gd name="connsiteX151" fmla="*/ 29809 w 920484"/>
                <a:gd name="connsiteY151" fmla="*/ 327906 h 919581"/>
                <a:gd name="connsiteX152" fmla="*/ 384815 w 920484"/>
                <a:gd name="connsiteY152" fmla="*/ 416431 h 919581"/>
                <a:gd name="connsiteX153" fmla="*/ 384815 w 920484"/>
                <a:gd name="connsiteY153" fmla="*/ 460694 h 919581"/>
                <a:gd name="connsiteX154" fmla="*/ 429078 w 920484"/>
                <a:gd name="connsiteY154" fmla="*/ 504957 h 919581"/>
                <a:gd name="connsiteX155" fmla="*/ 547413 w 920484"/>
                <a:gd name="connsiteY155" fmla="*/ 504957 h 919581"/>
                <a:gd name="connsiteX156" fmla="*/ 561866 w 920484"/>
                <a:gd name="connsiteY156" fmla="*/ 519410 h 919581"/>
                <a:gd name="connsiteX157" fmla="*/ 547413 w 920484"/>
                <a:gd name="connsiteY157" fmla="*/ 533863 h 919581"/>
                <a:gd name="connsiteX158" fmla="*/ 399268 w 920484"/>
                <a:gd name="connsiteY158" fmla="*/ 533863 h 919581"/>
                <a:gd name="connsiteX159" fmla="*/ 355005 w 920484"/>
                <a:gd name="connsiteY159" fmla="*/ 578126 h 919581"/>
                <a:gd name="connsiteX160" fmla="*/ 399268 w 920484"/>
                <a:gd name="connsiteY160" fmla="*/ 622389 h 919581"/>
                <a:gd name="connsiteX161" fmla="*/ 429078 w 920484"/>
                <a:gd name="connsiteY161" fmla="*/ 622389 h 919581"/>
                <a:gd name="connsiteX162" fmla="*/ 443531 w 920484"/>
                <a:gd name="connsiteY162" fmla="*/ 636842 h 919581"/>
                <a:gd name="connsiteX163" fmla="*/ 443531 w 920484"/>
                <a:gd name="connsiteY163" fmla="*/ 710914 h 919581"/>
                <a:gd name="connsiteX164" fmla="*/ 383912 w 920484"/>
                <a:gd name="connsiteY164" fmla="*/ 710914 h 919581"/>
                <a:gd name="connsiteX165" fmla="*/ 374878 w 920484"/>
                <a:gd name="connsiteY165" fmla="*/ 711817 h 919581"/>
                <a:gd name="connsiteX166" fmla="*/ 300806 w 920484"/>
                <a:gd name="connsiteY166" fmla="*/ 614259 h 919581"/>
                <a:gd name="connsiteX167" fmla="*/ 220410 w 920484"/>
                <a:gd name="connsiteY167" fmla="*/ 458887 h 919581"/>
                <a:gd name="connsiteX168" fmla="*/ 224927 w 920484"/>
                <a:gd name="connsiteY168" fmla="*/ 414625 h 919581"/>
                <a:gd name="connsiteX169" fmla="*/ 384815 w 920484"/>
                <a:gd name="connsiteY169" fmla="*/ 414625 h 919581"/>
                <a:gd name="connsiteX170" fmla="*/ 271900 w 920484"/>
                <a:gd name="connsiteY170" fmla="*/ 627808 h 919581"/>
                <a:gd name="connsiteX171" fmla="*/ 163501 w 920484"/>
                <a:gd name="connsiteY171" fmla="*/ 736207 h 919581"/>
                <a:gd name="connsiteX172" fmla="*/ 110205 w 920484"/>
                <a:gd name="connsiteY172" fmla="*/ 682911 h 919581"/>
                <a:gd name="connsiteX173" fmla="*/ 223121 w 920484"/>
                <a:gd name="connsiteY173" fmla="*/ 569996 h 919581"/>
                <a:gd name="connsiteX174" fmla="*/ 271900 w 920484"/>
                <a:gd name="connsiteY174" fmla="*/ 627808 h 919581"/>
                <a:gd name="connsiteX175" fmla="*/ 271900 w 920484"/>
                <a:gd name="connsiteY175" fmla="*/ 627808 h 919581"/>
                <a:gd name="connsiteX176" fmla="*/ 94849 w 920484"/>
                <a:gd name="connsiteY176" fmla="*/ 710010 h 919581"/>
                <a:gd name="connsiteX177" fmla="*/ 210474 w 920484"/>
                <a:gd name="connsiteY177" fmla="*/ 825636 h 919581"/>
                <a:gd name="connsiteX178" fmla="*/ 112012 w 920484"/>
                <a:gd name="connsiteY178" fmla="*/ 863575 h 919581"/>
                <a:gd name="connsiteX179" fmla="*/ 56909 w 920484"/>
                <a:gd name="connsiteY179" fmla="*/ 808473 h 919581"/>
                <a:gd name="connsiteX180" fmla="*/ 94849 w 920484"/>
                <a:gd name="connsiteY180" fmla="*/ 710010 h 919581"/>
                <a:gd name="connsiteX181" fmla="*/ 43359 w 920484"/>
                <a:gd name="connsiteY181" fmla="*/ 889772 h 919581"/>
                <a:gd name="connsiteX182" fmla="*/ 29809 w 920484"/>
                <a:gd name="connsiteY182" fmla="*/ 879835 h 919581"/>
                <a:gd name="connsiteX183" fmla="*/ 30713 w 920484"/>
                <a:gd name="connsiteY183" fmla="*/ 876222 h 919581"/>
                <a:gd name="connsiteX184" fmla="*/ 45166 w 920484"/>
                <a:gd name="connsiteY184" fmla="*/ 837379 h 919581"/>
                <a:gd name="connsiteX185" fmla="*/ 82202 w 920484"/>
                <a:gd name="connsiteY185" fmla="*/ 874415 h 919581"/>
                <a:gd name="connsiteX186" fmla="*/ 43359 w 920484"/>
                <a:gd name="connsiteY186" fmla="*/ 889772 h 919581"/>
                <a:gd name="connsiteX187" fmla="*/ 458887 w 920484"/>
                <a:gd name="connsiteY187" fmla="*/ 890675 h 919581"/>
                <a:gd name="connsiteX188" fmla="*/ 406495 w 920484"/>
                <a:gd name="connsiteY188" fmla="*/ 860865 h 919581"/>
                <a:gd name="connsiteX189" fmla="*/ 511280 w 920484"/>
                <a:gd name="connsiteY189" fmla="*/ 860865 h 919581"/>
                <a:gd name="connsiteX190" fmla="*/ 458887 w 920484"/>
                <a:gd name="connsiteY190" fmla="*/ 890675 h 919581"/>
                <a:gd name="connsiteX191" fmla="*/ 458887 w 920484"/>
                <a:gd name="connsiteY191" fmla="*/ 890675 h 919581"/>
                <a:gd name="connsiteX192" fmla="*/ 533863 w 920484"/>
                <a:gd name="connsiteY192" fmla="*/ 831056 h 919581"/>
                <a:gd name="connsiteX193" fmla="*/ 385718 w 920484"/>
                <a:gd name="connsiteY193" fmla="*/ 831056 h 919581"/>
                <a:gd name="connsiteX194" fmla="*/ 371265 w 920484"/>
                <a:gd name="connsiteY194" fmla="*/ 816603 h 919581"/>
                <a:gd name="connsiteX195" fmla="*/ 385718 w 920484"/>
                <a:gd name="connsiteY195" fmla="*/ 802149 h 919581"/>
                <a:gd name="connsiteX196" fmla="*/ 533863 w 920484"/>
                <a:gd name="connsiteY196" fmla="*/ 802149 h 919581"/>
                <a:gd name="connsiteX197" fmla="*/ 548316 w 920484"/>
                <a:gd name="connsiteY197" fmla="*/ 816603 h 919581"/>
                <a:gd name="connsiteX198" fmla="*/ 533863 w 920484"/>
                <a:gd name="connsiteY198" fmla="*/ 831056 h 919581"/>
                <a:gd name="connsiteX199" fmla="*/ 888868 w 920484"/>
                <a:gd name="connsiteY199" fmla="*/ 668458 h 919581"/>
                <a:gd name="connsiteX200" fmla="*/ 888868 w 920484"/>
                <a:gd name="connsiteY200" fmla="*/ 668458 h 919581"/>
                <a:gd name="connsiteX201" fmla="*/ 834669 w 920484"/>
                <a:gd name="connsiteY201" fmla="*/ 704591 h 919581"/>
                <a:gd name="connsiteX202" fmla="*/ 847315 w 920484"/>
                <a:gd name="connsiteY202" fmla="*/ 767823 h 919581"/>
                <a:gd name="connsiteX203" fmla="*/ 848219 w 920484"/>
                <a:gd name="connsiteY203" fmla="*/ 768726 h 919581"/>
                <a:gd name="connsiteX204" fmla="*/ 827442 w 920484"/>
                <a:gd name="connsiteY204" fmla="*/ 789503 h 919581"/>
                <a:gd name="connsiteX205" fmla="*/ 826539 w 920484"/>
                <a:gd name="connsiteY205" fmla="*/ 788600 h 919581"/>
                <a:gd name="connsiteX206" fmla="*/ 762403 w 920484"/>
                <a:gd name="connsiteY206" fmla="*/ 775953 h 919581"/>
                <a:gd name="connsiteX207" fmla="*/ 726270 w 920484"/>
                <a:gd name="connsiteY207" fmla="*/ 829249 h 919581"/>
                <a:gd name="connsiteX208" fmla="*/ 726270 w 920484"/>
                <a:gd name="connsiteY208" fmla="*/ 830153 h 919581"/>
                <a:gd name="connsiteX209" fmla="*/ 696461 w 920484"/>
                <a:gd name="connsiteY209" fmla="*/ 830153 h 919581"/>
                <a:gd name="connsiteX210" fmla="*/ 696461 w 920484"/>
                <a:gd name="connsiteY210" fmla="*/ 831056 h 919581"/>
                <a:gd name="connsiteX211" fmla="*/ 660328 w 920484"/>
                <a:gd name="connsiteY211" fmla="*/ 776856 h 919581"/>
                <a:gd name="connsiteX212" fmla="*/ 597095 w 920484"/>
                <a:gd name="connsiteY212" fmla="*/ 789503 h 919581"/>
                <a:gd name="connsiteX213" fmla="*/ 596192 w 920484"/>
                <a:gd name="connsiteY213" fmla="*/ 790406 h 919581"/>
                <a:gd name="connsiteX214" fmla="*/ 576319 w 920484"/>
                <a:gd name="connsiteY214" fmla="*/ 770533 h 919581"/>
                <a:gd name="connsiteX215" fmla="*/ 578126 w 920484"/>
                <a:gd name="connsiteY215" fmla="*/ 757887 h 919581"/>
                <a:gd name="connsiteX216" fmla="*/ 568189 w 920484"/>
                <a:gd name="connsiteY216" fmla="*/ 729884 h 919581"/>
                <a:gd name="connsiteX217" fmla="*/ 608838 w 920484"/>
                <a:gd name="connsiteY217" fmla="*/ 666651 h 919581"/>
                <a:gd name="connsiteX218" fmla="*/ 711817 w 920484"/>
                <a:gd name="connsiteY218" fmla="*/ 757887 h 919581"/>
                <a:gd name="connsiteX219" fmla="*/ 815699 w 920484"/>
                <a:gd name="connsiteY219" fmla="*/ 654005 h 919581"/>
                <a:gd name="connsiteX220" fmla="*/ 711817 w 920484"/>
                <a:gd name="connsiteY220" fmla="*/ 550123 h 919581"/>
                <a:gd name="connsiteX221" fmla="*/ 707301 w 920484"/>
                <a:gd name="connsiteY221" fmla="*/ 550123 h 919581"/>
                <a:gd name="connsiteX222" fmla="*/ 726270 w 920484"/>
                <a:gd name="connsiteY222" fmla="*/ 476051 h 919581"/>
                <a:gd name="connsiteX223" fmla="*/ 727174 w 920484"/>
                <a:gd name="connsiteY223" fmla="*/ 476051 h 919581"/>
                <a:gd name="connsiteX224" fmla="*/ 727174 w 920484"/>
                <a:gd name="connsiteY224" fmla="*/ 476954 h 919581"/>
                <a:gd name="connsiteX225" fmla="*/ 763307 w 920484"/>
                <a:gd name="connsiteY225" fmla="*/ 531153 h 919581"/>
                <a:gd name="connsiteX226" fmla="*/ 826539 w 920484"/>
                <a:gd name="connsiteY226" fmla="*/ 518507 h 919581"/>
                <a:gd name="connsiteX227" fmla="*/ 827442 w 920484"/>
                <a:gd name="connsiteY227" fmla="*/ 517603 h 919581"/>
                <a:gd name="connsiteX228" fmla="*/ 848219 w 920484"/>
                <a:gd name="connsiteY228" fmla="*/ 538379 h 919581"/>
                <a:gd name="connsiteX229" fmla="*/ 847315 w 920484"/>
                <a:gd name="connsiteY229" fmla="*/ 539283 h 919581"/>
                <a:gd name="connsiteX230" fmla="*/ 834669 w 920484"/>
                <a:gd name="connsiteY230" fmla="*/ 603419 h 919581"/>
                <a:gd name="connsiteX231" fmla="*/ 887965 w 920484"/>
                <a:gd name="connsiteY231" fmla="*/ 639552 h 919581"/>
                <a:gd name="connsiteX232" fmla="*/ 888868 w 920484"/>
                <a:gd name="connsiteY232" fmla="*/ 639552 h 919581"/>
                <a:gd name="connsiteX233" fmla="*/ 888868 w 920484"/>
                <a:gd name="connsiteY233" fmla="*/ 668458 h 919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920484" h="919581">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17" name="Rounded Rectangle 16">
            <a:extLst>
              <a:ext uri="{FF2B5EF4-FFF2-40B4-BE49-F238E27FC236}">
                <a16:creationId xmlns:a16="http://schemas.microsoft.com/office/drawing/2014/main" id="{C8663F64-8717-0A23-5D0B-39672B56D596}"/>
              </a:ext>
            </a:extLst>
          </p:cNvPr>
          <p:cNvSpPr/>
          <p:nvPr/>
        </p:nvSpPr>
        <p:spPr>
          <a:xfrm>
            <a:off x="4076587" y="4706471"/>
            <a:ext cx="7623090" cy="1898273"/>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30">
            <a:extLst>
              <a:ext uri="{FF2B5EF4-FFF2-40B4-BE49-F238E27FC236}">
                <a16:creationId xmlns:a16="http://schemas.microsoft.com/office/drawing/2014/main" id="{541A199C-C307-5C21-EF12-98A37221F8DC}"/>
              </a:ext>
            </a:extLst>
          </p:cNvPr>
          <p:cNvSpPr/>
          <p:nvPr/>
        </p:nvSpPr>
        <p:spPr>
          <a:xfrm flipH="1">
            <a:off x="4338805" y="4511863"/>
            <a:ext cx="7360872" cy="2092881"/>
          </a:xfrm>
          <a:prstGeom prst="rect">
            <a:avLst/>
          </a:prstGeom>
        </p:spPr>
        <p:txBody>
          <a:bodyPr wrap="square">
            <a:spAutoFit/>
          </a:bodyPr>
          <a:lstStyle/>
          <a:p>
            <a:r>
              <a:rPr lang="de-DE" sz="2400" b="1">
                <a:solidFill>
                  <a:schemeClr val="bg1"/>
                </a:solidFill>
                <a:highlight>
                  <a:srgbClr val="0289AE"/>
                </a:highlight>
              </a:rPr>
              <a:t>  ÜBUNG</a:t>
            </a:r>
            <a:r>
              <a:rPr lang="en-US" sz="2400" b="1" dirty="0">
                <a:solidFill>
                  <a:srgbClr val="0289AE"/>
                </a:solidFill>
                <a:highlight>
                  <a:srgbClr val="0289AE"/>
                </a:highlight>
              </a:rPr>
              <a:t>..:</a:t>
            </a:r>
          </a:p>
          <a:p>
            <a:endParaRPr lang="en-US" sz="800" dirty="0"/>
          </a:p>
          <a:p>
            <a:pPr marL="457200" indent="-457200">
              <a:buClr>
                <a:srgbClr val="62A844"/>
              </a:buClr>
              <a:buFont typeface="+mj-lt"/>
              <a:buAutoNum type="arabicPeriod"/>
            </a:pPr>
            <a:r>
              <a:rPr lang="de-DE" sz="2000">
                <a:solidFill>
                  <a:srgbClr val="262626"/>
                </a:solidFill>
              </a:rPr>
              <a:t>Berechnen Sie </a:t>
            </a:r>
            <a:r>
              <a:rPr lang="de-DE" sz="2000" b="1">
                <a:solidFill>
                  <a:srgbClr val="262626"/>
                </a:solidFill>
              </a:rPr>
              <a:t>verkaufte Zimmer pro Arbeitsstunde</a:t>
            </a:r>
            <a:r>
              <a:rPr lang="de-DE" sz="2000">
                <a:solidFill>
                  <a:srgbClr val="262626"/>
                </a:solidFill>
              </a:rPr>
              <a:t> für jeden Tag</a:t>
            </a:r>
          </a:p>
          <a:p>
            <a:pPr marL="457200" indent="-457200">
              <a:buClr>
                <a:srgbClr val="62A844"/>
              </a:buClr>
              <a:buFont typeface="+mj-lt"/>
              <a:buAutoNum type="arabicPeriod"/>
            </a:pPr>
            <a:r>
              <a:rPr lang="de-DE" sz="2000">
                <a:solidFill>
                  <a:srgbClr val="262626"/>
                </a:solidFill>
              </a:rPr>
              <a:t>Finden Sie </a:t>
            </a:r>
            <a:r>
              <a:rPr lang="de-DE" sz="2000" b="1">
                <a:solidFill>
                  <a:srgbClr val="262626"/>
                </a:solidFill>
              </a:rPr>
              <a:t>einen Tag</a:t>
            </a:r>
            <a:r>
              <a:rPr lang="de-DE" sz="2000">
                <a:solidFill>
                  <a:srgbClr val="262626"/>
                </a:solidFill>
              </a:rPr>
              <a:t>, der überbesetzt wirkt</a:t>
            </a:r>
          </a:p>
          <a:p>
            <a:pPr marL="457200" indent="-457200">
              <a:buClr>
                <a:srgbClr val="62A844"/>
              </a:buClr>
              <a:buFont typeface="+mj-lt"/>
              <a:buAutoNum type="arabicPeriod"/>
            </a:pPr>
            <a:r>
              <a:rPr lang="de-DE" sz="2000">
                <a:solidFill>
                  <a:srgbClr val="262626"/>
                </a:solidFill>
              </a:rPr>
              <a:t>Finden Sie </a:t>
            </a:r>
            <a:r>
              <a:rPr lang="de-DE" sz="2000" b="1">
                <a:solidFill>
                  <a:srgbClr val="262626"/>
                </a:solidFill>
              </a:rPr>
              <a:t>einen Tag</a:t>
            </a:r>
            <a:r>
              <a:rPr lang="de-DE" sz="2000">
                <a:solidFill>
                  <a:srgbClr val="262626"/>
                </a:solidFill>
              </a:rPr>
              <a:t>, der unterbesetzt wirkt</a:t>
            </a:r>
          </a:p>
          <a:p>
            <a:pPr marL="457200" indent="-457200">
              <a:buClr>
                <a:srgbClr val="62A844"/>
              </a:buClr>
              <a:buFont typeface="+mj-lt"/>
              <a:buAutoNum type="arabicPeriod"/>
            </a:pPr>
            <a:r>
              <a:rPr lang="de-DE" sz="2000">
                <a:solidFill>
                  <a:srgbClr val="262626"/>
                </a:solidFill>
              </a:rPr>
              <a:t>Notieren Sie </a:t>
            </a:r>
            <a:r>
              <a:rPr lang="de-DE" sz="2000" b="1">
                <a:solidFill>
                  <a:srgbClr val="262626"/>
                </a:solidFill>
              </a:rPr>
              <a:t>eine Dienstplan-Anpassung</a:t>
            </a:r>
            <a:r>
              <a:rPr lang="de-DE" sz="2000">
                <a:solidFill>
                  <a:srgbClr val="262626"/>
                </a:solidFill>
              </a:rPr>
              <a:t> (</a:t>
            </a:r>
            <a:r>
              <a:rPr lang="en-US" sz="2000" i="1" dirty="0" err="1">
                <a:solidFill>
                  <a:srgbClr val="262626"/>
                </a:solidFill>
              </a:rPr>
              <a:t>HospitalityNet, 2022)</a:t>
            </a:r>
            <a:endParaRPr lang="en-US" sz="2000" dirty="0">
              <a:solidFill>
                <a:srgbClr val="262626"/>
              </a:solidFill>
            </a:endParaRPr>
          </a:p>
          <a:p>
            <a:endParaRPr lang="en-US" dirty="0">
              <a:solidFill>
                <a:srgbClr val="262626"/>
              </a:solidFill>
            </a:endParaRPr>
          </a:p>
        </p:txBody>
      </p:sp>
      <p:graphicFrame>
        <p:nvGraphicFramePr>
          <p:cNvPr id="20" name="Table 19">
            <a:extLst>
              <a:ext uri="{FF2B5EF4-FFF2-40B4-BE49-F238E27FC236}">
                <a16:creationId xmlns:a16="http://schemas.microsoft.com/office/drawing/2014/main" id="{80894E86-0196-728C-D948-167EFA390A3A}"/>
              </a:ext>
            </a:extLst>
          </p:cNvPr>
          <p:cNvGraphicFramePr>
            <a:graphicFrameLocks noGrp="1"/>
          </p:cNvGraphicFramePr>
          <p:nvPr>
            <p:extLst>
              <p:ext uri="{D42A27DB-BD31-4B8C-83A1-F6EECF244321}">
                <p14:modId xmlns:p14="http://schemas.microsoft.com/office/powerpoint/2010/main" val="2577665773"/>
              </p:ext>
            </p:extLst>
          </p:nvPr>
        </p:nvGraphicFramePr>
        <p:xfrm>
          <a:off x="496681" y="1125163"/>
          <a:ext cx="8889366" cy="2966034"/>
        </p:xfrm>
        <a:graphic>
          <a:graphicData uri="http://schemas.openxmlformats.org/drawingml/2006/table">
            <a:tbl>
              <a:tblPr firstRow="1" bandRow="1">
                <a:tableStyleId>{5C22544A-7EE6-4342-B048-85BDC9FD1C3A}</a:tableStyleId>
              </a:tblPr>
              <a:tblGrid>
                <a:gridCol w="2963122">
                  <a:extLst>
                    <a:ext uri="{9D8B030D-6E8A-4147-A177-3AD203B41FA5}">
                      <a16:colId xmlns:a16="http://schemas.microsoft.com/office/drawing/2014/main" val="40861162"/>
                    </a:ext>
                  </a:extLst>
                </a:gridCol>
                <a:gridCol w="2963122">
                  <a:extLst>
                    <a:ext uri="{9D8B030D-6E8A-4147-A177-3AD203B41FA5}">
                      <a16:colId xmlns:a16="http://schemas.microsoft.com/office/drawing/2014/main" val="901577131"/>
                    </a:ext>
                  </a:extLst>
                </a:gridCol>
                <a:gridCol w="2963122">
                  <a:extLst>
                    <a:ext uri="{9D8B030D-6E8A-4147-A177-3AD203B41FA5}">
                      <a16:colId xmlns:a16="http://schemas.microsoft.com/office/drawing/2014/main" val="3544481678"/>
                    </a:ext>
                  </a:extLst>
                </a:gridCol>
              </a:tblGrid>
              <a:tr h="395634">
                <a:tc>
                  <a:txBody>
                    <a:bodyPr/>
                    <a:lstStyle/>
                    <a:p>
                      <a:pPr algn="l"/>
                      <a:r>
                        <a:rPr lang="de-DE" sz="2000">
                          <a:solidFill>
                            <a:schemeClr val="bg1"/>
                          </a:solidFill>
                          <a:highlight>
                            <a:srgbClr val="0289AE"/>
                          </a:highlight>
                        </a:rPr>
                        <a:t>  Tag</a:t>
                      </a:r>
                      <a:r>
                        <a:rPr lang="en-US" sz="2000" dirty="0">
                          <a:solidFill>
                            <a:srgbClr val="0289AE"/>
                          </a:solidFill>
                          <a:highlight>
                            <a:srgbClr val="0289AE"/>
                          </a:highlight>
                        </a:rPr>
                        <a:t>..</a:t>
                      </a:r>
                    </a:p>
                  </a:txBody>
                  <a:tcPr marL="0" marR="0" marT="0"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l"/>
                      <a:r>
                        <a:rPr lang="de-DE" sz="2000" b="1" i="0" kern="1200">
                          <a:solidFill>
                            <a:schemeClr val="bg1"/>
                          </a:solidFill>
                          <a:effectLst/>
                          <a:highlight>
                            <a:srgbClr val="0289AE"/>
                          </a:highlight>
                          <a:latin typeface="+mn-lt"/>
                          <a:ea typeface="+mn-ea"/>
                          <a:cs typeface="+mn-cs"/>
                        </a:rPr>
                        <a:t>  Verkauft</a:t>
                      </a:r>
                      <a:r>
                        <a:rPr lang="en-US" sz="2000" dirty="0">
                          <a:solidFill>
                            <a:srgbClr val="0289AE"/>
                          </a:solidFill>
                          <a:highlight>
                            <a:srgbClr val="0289AE"/>
                          </a:highlight>
                        </a:rPr>
                        <a:t>..</a:t>
                      </a:r>
                      <a:endParaRPr lang="en-US" sz="2000" dirty="0">
                        <a:solidFill>
                          <a:schemeClr val="bg1"/>
                        </a:solidFill>
                        <a:highlight>
                          <a:srgbClr val="0289AE"/>
                        </a:highlight>
                      </a:endParaRPr>
                    </a:p>
                  </a:txBody>
                  <a:tcPr marL="0" marR="0" marT="0"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l"/>
                      <a:r>
                        <a:rPr lang="de-DE" sz="2000" b="1" i="0" kern="1200">
                          <a:solidFill>
                            <a:schemeClr val="bg1"/>
                          </a:solidFill>
                          <a:effectLst/>
                          <a:highlight>
                            <a:srgbClr val="0289AE"/>
                          </a:highlight>
                          <a:latin typeface="+mn-lt"/>
                          <a:ea typeface="+mn-ea"/>
                          <a:cs typeface="+mn-cs"/>
                        </a:rPr>
                        <a:t>  Arbeitsstunden</a:t>
                      </a:r>
                      <a:r>
                        <a:rPr lang="en-US" sz="2000" dirty="0">
                          <a:solidFill>
                            <a:srgbClr val="0289AE"/>
                          </a:solidFill>
                          <a:highlight>
                            <a:srgbClr val="0289AE"/>
                          </a:highlight>
                        </a:rPr>
                        <a:t>..</a:t>
                      </a:r>
                      <a:endParaRPr lang="en-US" sz="2000" dirty="0">
                        <a:solidFill>
                          <a:schemeClr val="bg1"/>
                        </a:solidFill>
                        <a:highlight>
                          <a:srgbClr val="0289AE"/>
                        </a:highlight>
                      </a:endParaRPr>
                    </a:p>
                  </a:txBody>
                  <a:tcPr marL="0" marR="0" marT="0"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6780157"/>
                  </a:ext>
                </a:extLst>
              </a:tr>
              <a:tr h="367200">
                <a:tc>
                  <a:txBody>
                    <a:bodyPr/>
                    <a:lstStyle/>
                    <a:p>
                      <a:pPr algn="l"/>
                      <a:r>
                        <a:rPr lang="de-DE">
                          <a:solidFill>
                            <a:srgbClr val="262626"/>
                          </a:solidFill>
                        </a:rPr>
                        <a:t>Montag</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35</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40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2906022214"/>
                  </a:ext>
                </a:extLst>
              </a:tr>
              <a:tr h="367200">
                <a:tc>
                  <a:txBody>
                    <a:bodyPr/>
                    <a:lstStyle/>
                    <a:p>
                      <a:pPr algn="l"/>
                      <a:r>
                        <a:rPr lang="de-DE">
                          <a:solidFill>
                            <a:srgbClr val="262626"/>
                          </a:solidFill>
                        </a:rPr>
                        <a:t>Dienstag</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32</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38</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4226925972"/>
                  </a:ext>
                </a:extLst>
              </a:tr>
              <a:tr h="367200">
                <a:tc>
                  <a:txBody>
                    <a:bodyPr/>
                    <a:lstStyle/>
                    <a:p>
                      <a:pPr algn="l"/>
                      <a:r>
                        <a:rPr lang="de-DE">
                          <a:solidFill>
                            <a:srgbClr val="262626"/>
                          </a:solidFill>
                        </a:rPr>
                        <a:t>Mittwoch</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38</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42</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735097395"/>
                  </a:ext>
                </a:extLst>
              </a:tr>
              <a:tr h="367200">
                <a:tc>
                  <a:txBody>
                    <a:bodyPr/>
                    <a:lstStyle/>
                    <a:p>
                      <a:pPr algn="l"/>
                      <a:r>
                        <a:rPr lang="de-DE">
                          <a:solidFill>
                            <a:srgbClr val="262626"/>
                          </a:solidFill>
                        </a:rPr>
                        <a:t>Donnerstag</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42</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44</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3431759431"/>
                  </a:ext>
                </a:extLst>
              </a:tr>
              <a:tr h="367200">
                <a:tc>
                  <a:txBody>
                    <a:bodyPr/>
                    <a:lstStyle/>
                    <a:p>
                      <a:pPr algn="l"/>
                      <a:r>
                        <a:rPr lang="de-DE">
                          <a:solidFill>
                            <a:srgbClr val="262626"/>
                          </a:solidFill>
                        </a:rPr>
                        <a:t>Freitag</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48</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2223387182"/>
                  </a:ext>
                </a:extLst>
              </a:tr>
              <a:tr h="367200">
                <a:tc>
                  <a:txBody>
                    <a:bodyPr/>
                    <a:lstStyle/>
                    <a:p>
                      <a:pPr algn="l"/>
                      <a:r>
                        <a:rPr lang="de-DE">
                          <a:solidFill>
                            <a:srgbClr val="262626"/>
                          </a:solidFill>
                        </a:rPr>
                        <a:t>Samstag</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52</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55</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2561636628"/>
                  </a:ext>
                </a:extLst>
              </a:tr>
              <a:tr h="367200">
                <a:tc>
                  <a:txBody>
                    <a:bodyPr/>
                    <a:lstStyle/>
                    <a:p>
                      <a:pPr algn="l"/>
                      <a:r>
                        <a:rPr lang="de-DE">
                          <a:solidFill>
                            <a:srgbClr val="262626"/>
                          </a:solidFill>
                        </a:rPr>
                        <a:t>Sonntag</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40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45</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3082728941"/>
                  </a:ext>
                </a:extLst>
              </a:tr>
            </a:tbl>
          </a:graphicData>
        </a:graphic>
      </p:graphicFrame>
    </p:spTree>
    <p:extLst>
      <p:ext uri="{BB962C8B-B14F-4D97-AF65-F5344CB8AC3E}">
        <p14:creationId xmlns:p14="http://schemas.microsoft.com/office/powerpoint/2010/main" val="19218702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1A791-025B-AD81-22F5-7BAF33F039EE}"/>
            </a:ext>
          </a:extLst>
        </p:cNvPr>
        <p:cNvGrpSpPr/>
        <p:nvPr/>
      </p:nvGrpSpPr>
      <p:grpSpPr>
        <a:xfrm>
          <a:off x="0" y="0"/>
          <a:ext cx="0" cy="0"/>
          <a:chOff x="0" y="0"/>
          <a:chExt cx="0" cy="0"/>
        </a:xfrm>
      </p:grpSpPr>
      <p:pic>
        <p:nvPicPr>
          <p:cNvPr id="17" name="Graphic 16">
            <a:extLst>
              <a:ext uri="{FF2B5EF4-FFF2-40B4-BE49-F238E27FC236}">
                <a16:creationId xmlns:a16="http://schemas.microsoft.com/office/drawing/2014/main" id="{067D79F9-067E-FDF0-221C-82D765A4BB27}"/>
              </a:ext>
            </a:extLst>
          </p:cNvPr>
          <p:cNvPicPr>
            <a:picLocks noChangeAspect="1"/>
          </p:cNvPicPr>
          <p:nvPr/>
        </p:nvPicPr>
        <p:blipFill>
          <a:blip>
            <a:extLst>
              <a:ext uri="{96DAC541-7B7A-43D3-8B79-37D633B846F1}">
                <asvg:svgBlip xmlns:asvg="http://schemas.microsoft.com/office/drawing/2016/SVG/main" r:embed="rId3"/>
              </a:ext>
            </a:extLst>
          </a:blip>
          <a:srcRect l="30156" t="39853" r="41977" b="47627"/>
          <a:stretch>
            <a:fillRect/>
          </a:stretch>
        </p:blipFill>
        <p:spPr>
          <a:xfrm>
            <a:off x="7169867" y="3635298"/>
            <a:ext cx="5066005" cy="3222702"/>
          </a:xfrm>
          <a:prstGeom prst="rect">
            <a:avLst/>
          </a:prstGeom>
        </p:spPr>
      </p:pic>
      <p:sp>
        <p:nvSpPr>
          <p:cNvPr id="8" name="Rounded Rectangle 7"/>
          <p:cNvSpPr/>
          <p:nvPr/>
        </p:nvSpPr>
        <p:spPr>
          <a:xfrm>
            <a:off x="16691701" y="6426001"/>
            <a:ext cx="5040000"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 Placeholder 11">
            <a:extLst>
              <a:ext uri="{FF2B5EF4-FFF2-40B4-BE49-F238E27FC236}">
                <a16:creationId xmlns:a16="http://schemas.microsoft.com/office/drawing/2014/main" id="{DB7F2488-66C2-F196-2414-2EDCF76F1652}"/>
              </a:ext>
            </a:extLst>
          </p:cNvPr>
          <p:cNvSpPr txBox="1">
            <a:spLocks/>
          </p:cNvSpPr>
          <p:nvPr/>
        </p:nvSpPr>
        <p:spPr>
          <a:xfrm>
            <a:off x="429114" y="354068"/>
            <a:ext cx="472138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Daten für nachhaltige Entscheidungen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5" name="Straight Connector 4">
            <a:extLst>
              <a:ext uri="{FF2B5EF4-FFF2-40B4-BE49-F238E27FC236}">
                <a16:creationId xmlns:a16="http://schemas.microsoft.com/office/drawing/2014/main" id="{557D1696-7B10-054D-6B52-0B579CEB499C}"/>
              </a:ext>
            </a:extLst>
          </p:cNvPr>
          <p:cNvCxnSpPr>
            <a:cxnSpLocks/>
          </p:cNvCxnSpPr>
          <p:nvPr/>
        </p:nvCxnSpPr>
        <p:spPr>
          <a:xfrm>
            <a:off x="0" y="1463780"/>
            <a:ext cx="572178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2" name="Rectangle 30">
            <a:extLst>
              <a:ext uri="{FF2B5EF4-FFF2-40B4-BE49-F238E27FC236}">
                <a16:creationId xmlns:a16="http://schemas.microsoft.com/office/drawing/2014/main" id="{48C3EF23-2519-8ADE-E3A0-20EB28555BBF}"/>
              </a:ext>
            </a:extLst>
          </p:cNvPr>
          <p:cNvSpPr/>
          <p:nvPr/>
        </p:nvSpPr>
        <p:spPr>
          <a:xfrm flipH="1">
            <a:off x="586935" y="1930660"/>
            <a:ext cx="11054938" cy="4708981"/>
          </a:xfrm>
          <a:prstGeom prst="rect">
            <a:avLst/>
          </a:prstGeom>
        </p:spPr>
        <p:txBody>
          <a:bodyPr wrap="square" numCol="3" spcCol="360000">
            <a:spAutoFit/>
          </a:bodyPr>
          <a:lstStyle/>
          <a:p>
            <a:pPr>
              <a:buClr>
                <a:srgbClr val="62A844"/>
              </a:buClr>
            </a:pPr>
            <a:r>
              <a:rPr lang="de-DE" sz="2000" b="1">
                <a:solidFill>
                  <a:srgbClr val="0289AE"/>
                </a:solidFill>
              </a:rPr>
              <a:t>ZENTRALE NACHHALTIGKEITS-KPIs</a:t>
            </a:r>
            <a:r>
              <a:rPr lang="en-US" b="1" dirty="0"/>
              <a:t>:</a:t>
            </a:r>
          </a:p>
          <a:p>
            <a:pPr>
              <a:buClr>
                <a:srgbClr val="62A844"/>
              </a:buClr>
            </a:pPr>
            <a:endParaRPr lang="en-US" sz="800" dirty="0"/>
          </a:p>
          <a:p>
            <a:pPr marL="285750" indent="-285750">
              <a:buClr>
                <a:srgbClr val="62A844"/>
              </a:buClr>
              <a:buFont typeface="Arial" panose="020B0604020202020204" pitchFamily="34" charset="0"/>
              <a:buChar char="•"/>
            </a:pPr>
            <a:r>
              <a:rPr lang="de-DE" b="1">
                <a:solidFill>
                  <a:srgbClr val="262626"/>
                </a:solidFill>
              </a:rPr>
              <a:t>Lebensmittelabfall pro Gedeck</a:t>
            </a:r>
            <a:r>
              <a:rPr lang="de-DE">
                <a:solidFill>
                  <a:srgbClr val="262626"/>
                </a:solidFill>
              </a:rPr>
              <a:t> = Gesamter Lebensmittelabfall (Gramm) ÷ Zahl der ausgegebenen Gedecke</a:t>
            </a:r>
            <a:br>
              <a:rPr lang="en-US" dirty="0">
                <a:solidFill>
                  <a:srgbClr val="262626"/>
                </a:solidFill>
              </a:rPr>
            </a:br>
            <a:r>
              <a:rPr lang="de-DE" i="1">
                <a:solidFill>
                  <a:srgbClr val="262626"/>
                </a:solidFill>
              </a:rPr>
              <a:t>Verfolgt die Abfallreduktion in der Küche über die Zeit</a:t>
            </a:r>
            <a:endParaRPr lang="en-US" dirty="0">
              <a:solidFill>
                <a:srgbClr val="262626"/>
              </a:solidFill>
            </a:endParaRPr>
          </a:p>
          <a:p>
            <a:pPr marL="285750" indent="-285750">
              <a:buClr>
                <a:srgbClr val="62A844"/>
              </a:buClr>
              <a:buFont typeface="Arial" panose="020B0604020202020204" pitchFamily="34" charset="0"/>
              <a:buChar char="•"/>
            </a:pPr>
            <a:r>
              <a:rPr lang="de-DE" b="1">
                <a:solidFill>
                  <a:srgbClr val="262626"/>
                </a:solidFill>
              </a:rPr>
              <a:t>Energie pro belegtem Zimmer</a:t>
            </a:r>
            <a:r>
              <a:rPr lang="de-DE">
                <a:solidFill>
                  <a:srgbClr val="262626"/>
                </a:solidFill>
              </a:rPr>
              <a:t> = Gesamter Energieverbrauch (kWh) ÷ Verkaufte Zimmer</a:t>
            </a:r>
            <a:br>
              <a:rPr lang="en-US" dirty="0">
                <a:solidFill>
                  <a:srgbClr val="262626"/>
                </a:solidFill>
              </a:rPr>
            </a:br>
            <a:r>
              <a:rPr lang="de-DE" i="1">
                <a:solidFill>
                  <a:srgbClr val="262626"/>
                </a:solidFill>
              </a:rPr>
              <a:t>Misst Effizienzfortschritte</a:t>
            </a:r>
            <a:endParaRPr lang="en-US" dirty="0">
              <a:solidFill>
                <a:srgbClr val="262626"/>
              </a:solidFill>
            </a:endParaRPr>
          </a:p>
          <a:p>
            <a:pPr>
              <a:buClr>
                <a:srgbClr val="62A844"/>
              </a:buClr>
            </a:pPr>
            <a:endParaRPr lang="en-US" sz="2000" b="1" dirty="0">
              <a:solidFill>
                <a:srgbClr val="0289AE"/>
              </a:solidFill>
            </a:endParaRPr>
          </a:p>
          <a:p>
            <a:pPr>
              <a:buClr>
                <a:srgbClr val="62A844"/>
              </a:buClr>
            </a:pPr>
            <a:endParaRPr lang="en-US" sz="2000" b="1" dirty="0">
              <a:solidFill>
                <a:srgbClr val="0289AE"/>
              </a:solidFill>
            </a:endParaRPr>
          </a:p>
          <a:p>
            <a:pPr>
              <a:buClr>
                <a:srgbClr val="62A844"/>
              </a:buClr>
            </a:pPr>
            <a:endParaRPr lang="en-US" sz="2000" b="1" dirty="0">
              <a:solidFill>
                <a:srgbClr val="0289AE"/>
              </a:solidFill>
            </a:endParaRPr>
          </a:p>
          <a:p>
            <a:pPr>
              <a:buClr>
                <a:srgbClr val="62A844"/>
              </a:buClr>
            </a:pPr>
            <a:endParaRPr lang="en-US" sz="2000" b="1" dirty="0">
              <a:solidFill>
                <a:srgbClr val="0289AE"/>
              </a:solidFill>
            </a:endParaRPr>
          </a:p>
          <a:p>
            <a:pPr>
              <a:buClr>
                <a:srgbClr val="62A844"/>
              </a:buClr>
            </a:pPr>
            <a:r>
              <a:rPr lang="de-DE" sz="2000" b="1">
                <a:solidFill>
                  <a:srgbClr val="0289AE"/>
                </a:solidFill>
              </a:rPr>
              <a:t>ERGEBNISSE AUS EUROPA:</a:t>
            </a:r>
            <a:endParaRPr lang="en-US" sz="2000" dirty="0">
              <a:solidFill>
                <a:srgbClr val="0289AE"/>
              </a:solidFill>
            </a:endParaRPr>
          </a:p>
          <a:p>
            <a:pPr>
              <a:buClr>
                <a:srgbClr val="62A844"/>
              </a:buClr>
            </a:pPr>
            <a:endParaRPr lang="en-US" sz="800" b="1" dirty="0">
              <a:solidFill>
                <a:srgbClr val="262626"/>
              </a:solidFill>
            </a:endParaRPr>
          </a:p>
          <a:p>
            <a:pPr>
              <a:buClr>
                <a:srgbClr val="62A844"/>
              </a:buClr>
            </a:pPr>
            <a:r>
              <a:rPr lang="de-DE" b="1">
                <a:solidFill>
                  <a:srgbClr val="262626"/>
                </a:solidFill>
              </a:rPr>
              <a:t>Weniger Lebensmittelabfall </a:t>
            </a:r>
            <a:r>
              <a:rPr lang="de-DE">
                <a:solidFill>
                  <a:srgbClr val="262626"/>
                </a:solidFill>
              </a:rPr>
              <a:t>- Hotels mit diesem KPI erreichten </a:t>
            </a:r>
            <a:r>
              <a:rPr lang="de-DE" b="1">
                <a:solidFill>
                  <a:srgbClr val="262626"/>
                </a:solidFill>
              </a:rPr>
              <a:t>20–25 % Reduktion</a:t>
            </a:r>
            <a:r>
              <a:rPr lang="de-DE">
                <a:solidFill>
                  <a:srgbClr val="262626"/>
                </a:solidFill>
              </a:rPr>
              <a:t> durch:</a:t>
            </a:r>
          </a:p>
          <a:p>
            <a:pPr marL="285750" indent="-285750">
              <a:buClr>
                <a:srgbClr val="62A844"/>
              </a:buClr>
              <a:buFont typeface="Arial" panose="020B0604020202020204" pitchFamily="34" charset="0"/>
              <a:buChar char="•"/>
            </a:pPr>
            <a:r>
              <a:rPr lang="de-DE">
                <a:solidFill>
                  <a:srgbClr val="262626"/>
                </a:solidFill>
              </a:rPr>
              <a:t>Menüänderungen</a:t>
            </a:r>
          </a:p>
          <a:p>
            <a:pPr marL="285750" indent="-285750">
              <a:buClr>
                <a:srgbClr val="62A844"/>
              </a:buClr>
              <a:buFont typeface="Arial" panose="020B0604020202020204" pitchFamily="34" charset="0"/>
              <a:buChar char="•"/>
            </a:pPr>
            <a:r>
              <a:rPr lang="de-DE">
                <a:solidFill>
                  <a:srgbClr val="262626"/>
                </a:solidFill>
              </a:rPr>
              <a:t>Neue Buffetkonzepte</a:t>
            </a:r>
          </a:p>
          <a:p>
            <a:pPr marL="285750" indent="-285750">
              <a:buClr>
                <a:srgbClr val="62A844"/>
              </a:buClr>
              <a:buFont typeface="Arial" panose="020B0604020202020204" pitchFamily="34" charset="0"/>
              <a:buChar char="•"/>
            </a:pPr>
            <a:r>
              <a:rPr lang="de-DE">
                <a:solidFill>
                  <a:srgbClr val="262626"/>
                </a:solidFill>
              </a:rPr>
              <a:t>Bessere Lagerhaltung (</a:t>
            </a:r>
            <a:r>
              <a:rPr lang="en-US" i="1" dirty="0">
                <a:solidFill>
                  <a:srgbClr val="262626"/>
                </a:solidFill>
              </a:rPr>
              <a:t>IFWC, 2022; HospitalityNet, 2023)</a:t>
            </a:r>
            <a:endParaRPr lang="en-US" dirty="0">
              <a:solidFill>
                <a:srgbClr val="262626"/>
              </a:solidFill>
            </a:endParaRPr>
          </a:p>
          <a:p>
            <a:pPr>
              <a:buClr>
                <a:srgbClr val="62A844"/>
              </a:buClr>
            </a:pPr>
            <a:endParaRPr lang="en-US" b="1" dirty="0"/>
          </a:p>
          <a:p>
            <a:pPr>
              <a:buClr>
                <a:srgbClr val="62A844"/>
              </a:buClr>
            </a:pPr>
            <a:endParaRPr lang="en-US" b="1" dirty="0"/>
          </a:p>
          <a:p>
            <a:pPr>
              <a:buClr>
                <a:srgbClr val="62A844"/>
              </a:buClr>
            </a:pPr>
            <a:endParaRPr lang="en-US" b="1" dirty="0"/>
          </a:p>
          <a:p>
            <a:pPr>
              <a:buClr>
                <a:srgbClr val="62A844"/>
              </a:buClr>
            </a:pPr>
            <a:endParaRPr lang="en-US" b="1" dirty="0"/>
          </a:p>
          <a:p>
            <a:pPr>
              <a:buClr>
                <a:srgbClr val="62A844"/>
              </a:buClr>
            </a:pPr>
            <a:endParaRPr lang="en-US" b="1" dirty="0"/>
          </a:p>
          <a:p>
            <a:pPr>
              <a:buClr>
                <a:srgbClr val="62A844"/>
              </a:buClr>
            </a:pPr>
            <a:endParaRPr lang="en-US" b="1" dirty="0"/>
          </a:p>
          <a:p>
            <a:pPr>
              <a:buClr>
                <a:srgbClr val="62A844"/>
              </a:buClr>
            </a:pPr>
            <a:endParaRPr lang="en-US" b="1" dirty="0"/>
          </a:p>
          <a:p>
            <a:pPr>
              <a:buClr>
                <a:srgbClr val="62A844"/>
              </a:buClr>
            </a:pPr>
            <a:r>
              <a:rPr lang="de-DE" sz="2000" b="1">
                <a:solidFill>
                  <a:srgbClr val="0289AE"/>
                </a:solidFill>
              </a:rPr>
              <a:t>ENERGIESPAREN</a:t>
            </a:r>
            <a:r>
              <a:rPr lang="de-DE" sz="2000">
                <a:solidFill>
                  <a:srgbClr val="0289AE"/>
                </a:solidFill>
              </a:rPr>
              <a:t>- </a:t>
            </a:r>
          </a:p>
          <a:p>
            <a:pPr>
              <a:buClr>
                <a:srgbClr val="62A844"/>
              </a:buClr>
            </a:pPr>
            <a:endParaRPr lang="en-US" sz="800" dirty="0">
              <a:solidFill>
                <a:srgbClr val="262626"/>
              </a:solidFill>
            </a:endParaRPr>
          </a:p>
          <a:p>
            <a:pPr>
              <a:buClr>
                <a:srgbClr val="62A844"/>
              </a:buClr>
            </a:pPr>
            <a:r>
              <a:rPr lang="de-DE">
                <a:solidFill>
                  <a:srgbClr val="262626"/>
                </a:solidFill>
              </a:rPr>
              <a:t>kWh pro belegtem Zimmer vorher/nachher messen:</a:t>
            </a:r>
          </a:p>
          <a:p>
            <a:pPr marL="285750" indent="-285750">
              <a:buClr>
                <a:srgbClr val="62A844"/>
              </a:buClr>
              <a:buFont typeface="Arial" panose="020B0604020202020204" pitchFamily="34" charset="0"/>
              <a:buChar char="•"/>
            </a:pPr>
            <a:r>
              <a:rPr lang="de-DE">
                <a:solidFill>
                  <a:srgbClr val="262626"/>
                </a:solidFill>
              </a:rPr>
              <a:t>LED-Beleuchtung</a:t>
            </a:r>
          </a:p>
          <a:p>
            <a:pPr marL="285750" indent="-285750">
              <a:buClr>
                <a:srgbClr val="62A844"/>
              </a:buClr>
              <a:buFont typeface="Arial" panose="020B0604020202020204" pitchFamily="34" charset="0"/>
              <a:buChar char="•"/>
            </a:pPr>
            <a:r>
              <a:rPr lang="de-DE">
                <a:solidFill>
                  <a:srgbClr val="262626"/>
                </a:solidFill>
              </a:rPr>
              <a:t>Bessere Housekeeping-Routinen</a:t>
            </a:r>
          </a:p>
          <a:p>
            <a:pPr marL="285750" indent="-285750">
              <a:buClr>
                <a:srgbClr val="62A844"/>
              </a:buClr>
              <a:buFont typeface="Arial" panose="020B0604020202020204" pitchFamily="34" charset="0"/>
              <a:buChar char="•"/>
            </a:pPr>
            <a:r>
              <a:rPr lang="de-DE">
                <a:solidFill>
                  <a:srgbClr val="262626"/>
                </a:solidFill>
              </a:rPr>
              <a:t>Smarte Gebäudesteuerung (</a:t>
            </a:r>
            <a:r>
              <a:rPr lang="en-US" i="1" dirty="0">
                <a:solidFill>
                  <a:srgbClr val="262626"/>
                </a:solidFill>
              </a:rPr>
              <a:t>UNWTO, 2020)</a:t>
            </a:r>
            <a:endParaRPr lang="en-US" dirty="0">
              <a:solidFill>
                <a:srgbClr val="262626"/>
              </a:solidFill>
            </a:endParaRPr>
          </a:p>
        </p:txBody>
      </p:sp>
      <p:sp>
        <p:nvSpPr>
          <p:cNvPr id="13" name="Rounded Rectangle 12">
            <a:extLst>
              <a:ext uri="{FF2B5EF4-FFF2-40B4-BE49-F238E27FC236}">
                <a16:creationId xmlns:a16="http://schemas.microsoft.com/office/drawing/2014/main" id="{60593880-DE50-40CE-60FE-033115567745}"/>
              </a:ext>
            </a:extLst>
          </p:cNvPr>
          <p:cNvSpPr/>
          <p:nvPr/>
        </p:nvSpPr>
        <p:spPr>
          <a:xfrm>
            <a:off x="586935" y="5992736"/>
            <a:ext cx="4744805"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AE7E6017-A9BC-BBF8-A01A-C5276BA57FCB}"/>
              </a:ext>
            </a:extLst>
          </p:cNvPr>
          <p:cNvSpPr txBox="1"/>
          <p:nvPr/>
        </p:nvSpPr>
        <p:spPr>
          <a:xfrm>
            <a:off x="712934" y="6056014"/>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15" name="TextBox 14">
            <a:extLst>
              <a:ext uri="{FF2B5EF4-FFF2-40B4-BE49-F238E27FC236}">
                <a16:creationId xmlns:a16="http://schemas.microsoft.com/office/drawing/2014/main" id="{768A2EB2-5DF9-341E-FBF7-116F1C62BCD2}"/>
              </a:ext>
            </a:extLst>
          </p:cNvPr>
          <p:cNvSpPr txBox="1"/>
          <p:nvPr/>
        </p:nvSpPr>
        <p:spPr>
          <a:xfrm>
            <a:off x="1468935" y="6056014"/>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a:t>
            </a:r>
            <a:r>
              <a:rPr lang="en-IE" sz="1400" b="1" dirty="0">
                <a:solidFill>
                  <a:srgbClr val="262626"/>
                </a:solidFill>
                <a:latin typeface="Calibri" panose="020F0502020204030204" pitchFamily="34" charset="0"/>
                <a:cs typeface="Calibri" panose="020F0502020204030204" pitchFamily="34" charset="0"/>
              </a:rPr>
              <a:t>1</a:t>
            </a:r>
            <a:r>
              <a:rPr sz="1400" b="1" i="0" dirty="0">
                <a:solidFill>
                  <a:srgbClr val="262626"/>
                </a:solidFill>
                <a:latin typeface="Calibri" panose="020F0502020204030204" pitchFamily="34" charset="0"/>
                <a:cs typeface="Calibri" panose="020F0502020204030204" pitchFamily="34" charset="0"/>
              </a:rPr>
              <a:t> M</a:t>
            </a:r>
            <a:r>
              <a:rPr lang="en-IE" sz="1400" b="1" dirty="0">
                <a:solidFill>
                  <a:srgbClr val="262626"/>
                </a:solidFill>
                <a:latin typeface="Calibri" panose="020F0502020204030204" pitchFamily="34" charset="0"/>
                <a:cs typeface="Calibri" panose="020F0502020204030204" pitchFamily="34" charset="0"/>
              </a:rPr>
              <a:t>2</a:t>
            </a:r>
            <a:endParaRPr sz="1400" b="1" i="0" dirty="0">
              <a:solidFill>
                <a:srgbClr val="262626"/>
              </a:solidFill>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A8484D11-A063-B375-9B7F-2065062C7935}"/>
              </a:ext>
            </a:extLst>
          </p:cNvPr>
          <p:cNvSpPr txBox="1"/>
          <p:nvPr/>
        </p:nvSpPr>
        <p:spPr>
          <a:xfrm>
            <a:off x="2062934" y="6056014"/>
            <a:ext cx="3492000" cy="215444"/>
          </a:xfrm>
          <a:prstGeom prst="rect">
            <a:avLst/>
          </a:prstGeom>
          <a:noFill/>
        </p:spPr>
        <p:txBody>
          <a:bodyPr wrap="square" lIns="0" tIns="0" rIns="0" bIns="0" anchor="ctr">
            <a:spAutoFit/>
          </a:bodyPr>
          <a:lstStyle/>
          <a:p>
            <a:r>
              <a:rPr lang="de-DE" sz="1400" b="0" i="0">
                <a:solidFill>
                  <a:srgbClr val="262626"/>
                </a:solidFill>
                <a:latin typeface="Calibri" panose="020F0502020204030204" pitchFamily="34" charset="0"/>
                <a:cs typeface="Calibri" panose="020F0502020204030204" pitchFamily="34" charset="0"/>
              </a:rPr>
              <a:t>-  Kreislaufwirtschaft und Ressourceneffizienz</a:t>
            </a:r>
          </a:p>
        </p:txBody>
      </p:sp>
      <p:cxnSp>
        <p:nvCxnSpPr>
          <p:cNvPr id="18" name="Straight Connector 17">
            <a:extLst>
              <a:ext uri="{FF2B5EF4-FFF2-40B4-BE49-F238E27FC236}">
                <a16:creationId xmlns:a16="http://schemas.microsoft.com/office/drawing/2014/main" id="{E57B947C-C2FF-B10A-BFDB-5138D11EBE91}"/>
              </a:ext>
            </a:extLst>
          </p:cNvPr>
          <p:cNvCxnSpPr>
            <a:cxnSpLocks/>
          </p:cNvCxnSpPr>
          <p:nvPr/>
        </p:nvCxnSpPr>
        <p:spPr>
          <a:xfrm flipV="1">
            <a:off x="4195322" y="1930660"/>
            <a:ext cx="0" cy="3431240"/>
          </a:xfrm>
          <a:prstGeom prst="line">
            <a:avLst/>
          </a:prstGeom>
          <a:ln w="19050">
            <a:solidFill>
              <a:srgbClr val="62A844"/>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A2C77CF-A0BB-A421-E880-1F517D63E764}"/>
              </a:ext>
            </a:extLst>
          </p:cNvPr>
          <p:cNvCxnSpPr>
            <a:cxnSpLocks/>
          </p:cNvCxnSpPr>
          <p:nvPr/>
        </p:nvCxnSpPr>
        <p:spPr>
          <a:xfrm flipV="1">
            <a:off x="7938268" y="1930660"/>
            <a:ext cx="0" cy="3431240"/>
          </a:xfrm>
          <a:prstGeom prst="line">
            <a:avLst/>
          </a:prstGeom>
          <a:ln w="19050">
            <a:solidFill>
              <a:srgbClr val="62A844"/>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94768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7A5B6-8CC8-4606-D577-1615B378E93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57B32E0-852B-CB24-A3D4-2688333FD342}"/>
              </a:ext>
            </a:extLst>
          </p:cNvPr>
          <p:cNvSpPr/>
          <p:nvPr/>
        </p:nvSpPr>
        <p:spPr>
          <a:xfrm>
            <a:off x="8229" y="3915358"/>
            <a:ext cx="12183771" cy="2942643"/>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873DF6E0-41EF-79AA-4022-6CA659740243}"/>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rot="10800000">
            <a:off x="-1" y="3659924"/>
            <a:ext cx="4975412" cy="3165072"/>
          </a:xfrm>
          <a:prstGeom prst="rect">
            <a:avLst/>
          </a:prstGeom>
        </p:spPr>
      </p:pic>
      <p:sp>
        <p:nvSpPr>
          <p:cNvPr id="5" name="Text Placeholder 11">
            <a:extLst>
              <a:ext uri="{FF2B5EF4-FFF2-40B4-BE49-F238E27FC236}">
                <a16:creationId xmlns:a16="http://schemas.microsoft.com/office/drawing/2014/main" id="{195054D3-21E4-C4F9-F1B8-38EBA039FB54}"/>
              </a:ext>
            </a:extLst>
          </p:cNvPr>
          <p:cNvSpPr txBox="1">
            <a:spLocks/>
          </p:cNvSpPr>
          <p:nvPr/>
        </p:nvSpPr>
        <p:spPr>
          <a:xfrm>
            <a:off x="429115" y="341940"/>
            <a:ext cx="535072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„Was wäre wenn“-Szenarien in Tabellen vergleichen</a:t>
            </a:r>
          </a:p>
          <a:p>
            <a:pPr marL="0" indent="0">
              <a:lnSpc>
                <a:spcPts val="3520"/>
              </a:lnSpc>
              <a:spcBef>
                <a:spcPts val="0"/>
              </a:spcBef>
              <a:buNone/>
            </a:pPr>
            <a:endParaRPr lang="en-US" sz="3400" b="1" dirty="0">
              <a:solidFill>
                <a:srgbClr val="262626"/>
              </a:solidFill>
              <a:cs typeface="Times New Roman" panose="02020603050405020304" pitchFamily="18" charset="0"/>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6" name="Straight Connector 5">
            <a:extLst>
              <a:ext uri="{FF2B5EF4-FFF2-40B4-BE49-F238E27FC236}">
                <a16:creationId xmlns:a16="http://schemas.microsoft.com/office/drawing/2014/main" id="{9E1EB68D-E1B9-C7BB-3797-648B18B46BA5}"/>
              </a:ext>
            </a:extLst>
          </p:cNvPr>
          <p:cNvCxnSpPr>
            <a:cxnSpLocks/>
          </p:cNvCxnSpPr>
          <p:nvPr/>
        </p:nvCxnSpPr>
        <p:spPr>
          <a:xfrm>
            <a:off x="0" y="1387131"/>
            <a:ext cx="637390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7" name="Rectangle 30">
            <a:extLst>
              <a:ext uri="{FF2B5EF4-FFF2-40B4-BE49-F238E27FC236}">
                <a16:creationId xmlns:a16="http://schemas.microsoft.com/office/drawing/2014/main" id="{1C54A2ED-894B-06C9-8891-CE30A4839C5F}"/>
              </a:ext>
            </a:extLst>
          </p:cNvPr>
          <p:cNvSpPr/>
          <p:nvPr/>
        </p:nvSpPr>
        <p:spPr>
          <a:xfrm flipH="1">
            <a:off x="429115" y="1593761"/>
            <a:ext cx="3173906" cy="1169936"/>
          </a:xfrm>
          <a:prstGeom prst="rect">
            <a:avLst/>
          </a:prstGeom>
        </p:spPr>
        <p:txBody>
          <a:bodyPr wrap="square">
            <a:spAutoFit/>
          </a:bodyPr>
          <a:lstStyle/>
          <a:p>
            <a:pPr>
              <a:lnSpc>
                <a:spcPts val="2100"/>
              </a:lnSpc>
            </a:pPr>
            <a:r>
              <a:rPr lang="de-DE" sz="2000">
                <a:solidFill>
                  <a:srgbClr val="262626"/>
                </a:solidFill>
              </a:rPr>
              <a:t>Testen Sie Optionen, </a:t>
            </a:r>
            <a:r>
              <a:rPr lang="de-DE" sz="2000" b="1">
                <a:solidFill>
                  <a:srgbClr val="262626"/>
                </a:solidFill>
              </a:rPr>
              <a:t>bevor</a:t>
            </a:r>
            <a:r>
              <a:rPr lang="de-DE" sz="2000">
                <a:solidFill>
                  <a:srgbClr val="262626"/>
                </a:solidFill>
              </a:rPr>
              <a:t> Sie etwas ändern – mit einer Datensatzkopie und ein, zwei angepassten Eingaben.</a:t>
            </a:r>
          </a:p>
        </p:txBody>
      </p:sp>
      <p:pic>
        <p:nvPicPr>
          <p:cNvPr id="12" name="Graphic 11">
            <a:extLst>
              <a:ext uri="{FF2B5EF4-FFF2-40B4-BE49-F238E27FC236}">
                <a16:creationId xmlns:a16="http://schemas.microsoft.com/office/drawing/2014/main" id="{B17CE92A-B0AD-A45F-A764-1850FF4367F9}"/>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a:off x="6602067" y="0"/>
            <a:ext cx="5589933" cy="3555995"/>
          </a:xfrm>
          <a:prstGeom prst="rect">
            <a:avLst/>
          </a:prstGeom>
        </p:spPr>
      </p:pic>
      <p:grpSp>
        <p:nvGrpSpPr>
          <p:cNvPr id="13" name="Graphic 2">
            <a:extLst>
              <a:ext uri="{FF2B5EF4-FFF2-40B4-BE49-F238E27FC236}">
                <a16:creationId xmlns:a16="http://schemas.microsoft.com/office/drawing/2014/main" id="{E8337094-3D17-7324-0AA7-6720D138BF9D}"/>
              </a:ext>
            </a:extLst>
          </p:cNvPr>
          <p:cNvGrpSpPr/>
          <p:nvPr/>
        </p:nvGrpSpPr>
        <p:grpSpPr>
          <a:xfrm>
            <a:off x="982442" y="5078708"/>
            <a:ext cx="1198372" cy="1197197"/>
            <a:chOff x="10376768" y="2334933"/>
            <a:chExt cx="920484" cy="919581"/>
          </a:xfrm>
          <a:solidFill>
            <a:schemeClr val="bg1"/>
          </a:solidFill>
        </p:grpSpPr>
        <p:sp>
          <p:nvSpPr>
            <p:cNvPr id="14" name="Freeform 13">
              <a:extLst>
                <a:ext uri="{FF2B5EF4-FFF2-40B4-BE49-F238E27FC236}">
                  <a16:creationId xmlns:a16="http://schemas.microsoft.com/office/drawing/2014/main" id="{3FF588CA-C3DE-6F1D-592D-032E306FD3EC}"/>
                </a:ext>
              </a:extLst>
            </p:cNvPr>
            <p:cNvSpPr/>
            <p:nvPr/>
          </p:nvSpPr>
          <p:spPr>
            <a:xfrm>
              <a:off x="11043419" y="2944675"/>
              <a:ext cx="88525" cy="88525"/>
            </a:xfrm>
            <a:custGeom>
              <a:avLst/>
              <a:gdLst>
                <a:gd name="connsiteX0" fmla="*/ 44263 w 88525"/>
                <a:gd name="connsiteY0" fmla="*/ 88525 h 88525"/>
                <a:gd name="connsiteX1" fmla="*/ 88525 w 88525"/>
                <a:gd name="connsiteY1" fmla="*/ 44263 h 88525"/>
                <a:gd name="connsiteX2" fmla="*/ 44263 w 88525"/>
                <a:gd name="connsiteY2" fmla="*/ 0 h 88525"/>
                <a:gd name="connsiteX3" fmla="*/ 0 w 88525"/>
                <a:gd name="connsiteY3" fmla="*/ 44263 h 88525"/>
                <a:gd name="connsiteX4" fmla="*/ 44263 w 88525"/>
                <a:gd name="connsiteY4" fmla="*/ 88525 h 88525"/>
                <a:gd name="connsiteX5" fmla="*/ 44263 w 88525"/>
                <a:gd name="connsiteY5" fmla="*/ 28906 h 88525"/>
                <a:gd name="connsiteX6" fmla="*/ 58716 w 88525"/>
                <a:gd name="connsiteY6" fmla="*/ 43359 h 88525"/>
                <a:gd name="connsiteX7" fmla="*/ 44263 w 88525"/>
                <a:gd name="connsiteY7" fmla="*/ 57813 h 88525"/>
                <a:gd name="connsiteX8" fmla="*/ 29809 w 88525"/>
                <a:gd name="connsiteY8" fmla="*/ 43359 h 88525"/>
                <a:gd name="connsiteX9" fmla="*/ 44263 w 88525"/>
                <a:gd name="connsiteY9" fmla="*/ 28906 h 8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25" h="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5" name="Freeform 14">
              <a:extLst>
                <a:ext uri="{FF2B5EF4-FFF2-40B4-BE49-F238E27FC236}">
                  <a16:creationId xmlns:a16="http://schemas.microsoft.com/office/drawing/2014/main" id="{9380C51F-18A6-415D-BDFE-4AB0C7E48E75}"/>
                </a:ext>
              </a:extLst>
            </p:cNvPr>
            <p:cNvSpPr/>
            <p:nvPr/>
          </p:nvSpPr>
          <p:spPr>
            <a:xfrm>
              <a:off x="10376768" y="2334933"/>
              <a:ext cx="920484" cy="919581"/>
            </a:xfrm>
            <a:custGeom>
              <a:avLst/>
              <a:gdLst>
                <a:gd name="connsiteX0" fmla="*/ 861768 w 920484"/>
                <a:gd name="connsiteY0" fmla="*/ 590772 h 919581"/>
                <a:gd name="connsiteX1" fmla="*/ 868092 w 920484"/>
                <a:gd name="connsiteY1" fmla="*/ 559156 h 919581"/>
                <a:gd name="connsiteX2" fmla="*/ 889772 w 920484"/>
                <a:gd name="connsiteY2" fmla="*/ 537476 h 919581"/>
                <a:gd name="connsiteX3" fmla="*/ 826539 w 920484"/>
                <a:gd name="connsiteY3" fmla="*/ 474244 h 919581"/>
                <a:gd name="connsiteX4" fmla="*/ 804859 w 920484"/>
                <a:gd name="connsiteY4" fmla="*/ 495924 h 919581"/>
                <a:gd name="connsiteX5" fmla="*/ 773243 w 920484"/>
                <a:gd name="connsiteY5" fmla="*/ 501343 h 919581"/>
                <a:gd name="connsiteX6" fmla="*/ 756080 w 920484"/>
                <a:gd name="connsiteY6" fmla="*/ 475147 h 919581"/>
                <a:gd name="connsiteX7" fmla="*/ 756080 w 920484"/>
                <a:gd name="connsiteY7" fmla="*/ 444434 h 919581"/>
                <a:gd name="connsiteX8" fmla="*/ 725367 w 920484"/>
                <a:gd name="connsiteY8" fmla="*/ 444434 h 919581"/>
                <a:gd name="connsiteX9" fmla="*/ 711817 w 920484"/>
                <a:gd name="connsiteY9" fmla="*/ 375782 h 919581"/>
                <a:gd name="connsiteX10" fmla="*/ 883448 w 920484"/>
                <a:gd name="connsiteY10" fmla="*/ 204150 h 919581"/>
                <a:gd name="connsiteX11" fmla="*/ 918678 w 920484"/>
                <a:gd name="connsiteY11" fmla="*/ 119239 h 919581"/>
                <a:gd name="connsiteX12" fmla="*/ 799440 w 920484"/>
                <a:gd name="connsiteY12" fmla="*/ 0 h 919581"/>
                <a:gd name="connsiteX13" fmla="*/ 714527 w 920484"/>
                <a:gd name="connsiteY13" fmla="*/ 35230 h 919581"/>
                <a:gd name="connsiteX14" fmla="*/ 542896 w 920484"/>
                <a:gd name="connsiteY14" fmla="*/ 206861 h 919581"/>
                <a:gd name="connsiteX15" fmla="*/ 473340 w 920484"/>
                <a:gd name="connsiteY15" fmla="*/ 194214 h 919581"/>
                <a:gd name="connsiteX16" fmla="*/ 370362 w 920484"/>
                <a:gd name="connsiteY16" fmla="*/ 134595 h 919581"/>
                <a:gd name="connsiteX17" fmla="*/ 337842 w 920484"/>
                <a:gd name="connsiteY17" fmla="*/ 139112 h 919581"/>
                <a:gd name="connsiteX18" fmla="*/ 207764 w 920484"/>
                <a:gd name="connsiteY18" fmla="*/ 60523 h 919581"/>
                <a:gd name="connsiteX19" fmla="*/ 59619 w 920484"/>
                <a:gd name="connsiteY19" fmla="*/ 208667 h 919581"/>
                <a:gd name="connsiteX20" fmla="*/ 63233 w 920484"/>
                <a:gd name="connsiteY20" fmla="*/ 242090 h 919581"/>
                <a:gd name="connsiteX21" fmla="*/ 0 w 920484"/>
                <a:gd name="connsiteY21" fmla="*/ 327002 h 919581"/>
                <a:gd name="connsiteX22" fmla="*/ 88525 w 920484"/>
                <a:gd name="connsiteY22" fmla="*/ 415528 h 919581"/>
                <a:gd name="connsiteX23" fmla="*/ 196021 w 920484"/>
                <a:gd name="connsiteY23" fmla="*/ 415528 h 919581"/>
                <a:gd name="connsiteX24" fmla="*/ 192407 w 920484"/>
                <a:gd name="connsiteY24" fmla="*/ 459791 h 919581"/>
                <a:gd name="connsiteX25" fmla="*/ 207764 w 920484"/>
                <a:gd name="connsiteY25" fmla="*/ 541993 h 919581"/>
                <a:gd name="connsiteX26" fmla="*/ 75879 w 920484"/>
                <a:gd name="connsiteY26" fmla="*/ 673878 h 919581"/>
                <a:gd name="connsiteX27" fmla="*/ 2710 w 920484"/>
                <a:gd name="connsiteY27" fmla="*/ 865382 h 919581"/>
                <a:gd name="connsiteX28" fmla="*/ 0 w 920484"/>
                <a:gd name="connsiteY28" fmla="*/ 879835 h 919581"/>
                <a:gd name="connsiteX29" fmla="*/ 39746 w 920484"/>
                <a:gd name="connsiteY29" fmla="*/ 919581 h 919581"/>
                <a:gd name="connsiteX30" fmla="*/ 54199 w 920484"/>
                <a:gd name="connsiteY30" fmla="*/ 916871 h 919581"/>
                <a:gd name="connsiteX31" fmla="*/ 245704 w 920484"/>
                <a:gd name="connsiteY31" fmla="*/ 843702 h 919581"/>
                <a:gd name="connsiteX32" fmla="*/ 342359 w 920484"/>
                <a:gd name="connsiteY32" fmla="*/ 747047 h 919581"/>
                <a:gd name="connsiteX33" fmla="*/ 341455 w 920484"/>
                <a:gd name="connsiteY33" fmla="*/ 756983 h 919581"/>
                <a:gd name="connsiteX34" fmla="*/ 353198 w 920484"/>
                <a:gd name="connsiteY34" fmla="*/ 786793 h 919581"/>
                <a:gd name="connsiteX35" fmla="*/ 341455 w 920484"/>
                <a:gd name="connsiteY35" fmla="*/ 816603 h 919581"/>
                <a:gd name="connsiteX36" fmla="*/ 374878 w 920484"/>
                <a:gd name="connsiteY36" fmla="*/ 859059 h 919581"/>
                <a:gd name="connsiteX37" fmla="*/ 460694 w 920484"/>
                <a:gd name="connsiteY37" fmla="*/ 919581 h 919581"/>
                <a:gd name="connsiteX38" fmla="*/ 546510 w 920484"/>
                <a:gd name="connsiteY38" fmla="*/ 859059 h 919581"/>
                <a:gd name="connsiteX39" fmla="*/ 579933 w 920484"/>
                <a:gd name="connsiteY39" fmla="*/ 816603 h 919581"/>
                <a:gd name="connsiteX40" fmla="*/ 579933 w 920484"/>
                <a:gd name="connsiteY40" fmla="*/ 812989 h 919581"/>
                <a:gd name="connsiteX41" fmla="*/ 597999 w 920484"/>
                <a:gd name="connsiteY41" fmla="*/ 831056 h 919581"/>
                <a:gd name="connsiteX42" fmla="*/ 619678 w 920484"/>
                <a:gd name="connsiteY42" fmla="*/ 809376 h 919581"/>
                <a:gd name="connsiteX43" fmla="*/ 651295 w 920484"/>
                <a:gd name="connsiteY43" fmla="*/ 803956 h 919581"/>
                <a:gd name="connsiteX44" fmla="*/ 668458 w 920484"/>
                <a:gd name="connsiteY44" fmla="*/ 830153 h 919581"/>
                <a:gd name="connsiteX45" fmla="*/ 668458 w 920484"/>
                <a:gd name="connsiteY45" fmla="*/ 860865 h 919581"/>
                <a:gd name="connsiteX46" fmla="*/ 756983 w 920484"/>
                <a:gd name="connsiteY46" fmla="*/ 860865 h 919581"/>
                <a:gd name="connsiteX47" fmla="*/ 756983 w 920484"/>
                <a:gd name="connsiteY47" fmla="*/ 831056 h 919581"/>
                <a:gd name="connsiteX48" fmla="*/ 775050 w 920484"/>
                <a:gd name="connsiteY48" fmla="*/ 804859 h 919581"/>
                <a:gd name="connsiteX49" fmla="*/ 805763 w 920484"/>
                <a:gd name="connsiteY49" fmla="*/ 811183 h 919581"/>
                <a:gd name="connsiteX50" fmla="*/ 827442 w 920484"/>
                <a:gd name="connsiteY50" fmla="*/ 832863 h 919581"/>
                <a:gd name="connsiteX51" fmla="*/ 890675 w 920484"/>
                <a:gd name="connsiteY51" fmla="*/ 769630 h 919581"/>
                <a:gd name="connsiteX52" fmla="*/ 868995 w 920484"/>
                <a:gd name="connsiteY52" fmla="*/ 747950 h 919581"/>
                <a:gd name="connsiteX53" fmla="*/ 863575 w 920484"/>
                <a:gd name="connsiteY53" fmla="*/ 716334 h 919581"/>
                <a:gd name="connsiteX54" fmla="*/ 889772 w 920484"/>
                <a:gd name="connsiteY54" fmla="*/ 699171 h 919581"/>
                <a:gd name="connsiteX55" fmla="*/ 920484 w 920484"/>
                <a:gd name="connsiteY55" fmla="*/ 699171 h 919581"/>
                <a:gd name="connsiteX56" fmla="*/ 920484 w 920484"/>
                <a:gd name="connsiteY56" fmla="*/ 610645 h 919581"/>
                <a:gd name="connsiteX57" fmla="*/ 889772 w 920484"/>
                <a:gd name="connsiteY57" fmla="*/ 610645 h 919581"/>
                <a:gd name="connsiteX58" fmla="*/ 861768 w 920484"/>
                <a:gd name="connsiteY58" fmla="*/ 590772 h 919581"/>
                <a:gd name="connsiteX59" fmla="*/ 861768 w 920484"/>
                <a:gd name="connsiteY59" fmla="*/ 590772 h 919581"/>
                <a:gd name="connsiteX60" fmla="*/ 639552 w 920484"/>
                <a:gd name="connsiteY60" fmla="*/ 635035 h 919581"/>
                <a:gd name="connsiteX61" fmla="*/ 685621 w 920484"/>
                <a:gd name="connsiteY61" fmla="*/ 584449 h 919581"/>
                <a:gd name="connsiteX62" fmla="*/ 710914 w 920484"/>
                <a:gd name="connsiteY62" fmla="*/ 579933 h 919581"/>
                <a:gd name="connsiteX63" fmla="*/ 784986 w 920484"/>
                <a:gd name="connsiteY63" fmla="*/ 654005 h 919581"/>
                <a:gd name="connsiteX64" fmla="*/ 710914 w 920484"/>
                <a:gd name="connsiteY64" fmla="*/ 728077 h 919581"/>
                <a:gd name="connsiteX65" fmla="*/ 636842 w 920484"/>
                <a:gd name="connsiteY65" fmla="*/ 654005 h 919581"/>
                <a:gd name="connsiteX66" fmla="*/ 639552 w 920484"/>
                <a:gd name="connsiteY66" fmla="*/ 635035 h 919581"/>
                <a:gd name="connsiteX67" fmla="*/ 639552 w 920484"/>
                <a:gd name="connsiteY67" fmla="*/ 635035 h 919581"/>
                <a:gd name="connsiteX68" fmla="*/ 657618 w 920484"/>
                <a:gd name="connsiteY68" fmla="*/ 283643 h 919581"/>
                <a:gd name="connsiteX69" fmla="*/ 726270 w 920484"/>
                <a:gd name="connsiteY69" fmla="*/ 214990 h 919581"/>
                <a:gd name="connsiteX70" fmla="*/ 779566 w 920484"/>
                <a:gd name="connsiteY70" fmla="*/ 268287 h 919581"/>
                <a:gd name="connsiteX71" fmla="*/ 700074 w 920484"/>
                <a:gd name="connsiteY71" fmla="*/ 347779 h 919581"/>
                <a:gd name="connsiteX72" fmla="*/ 657618 w 920484"/>
                <a:gd name="connsiteY72" fmla="*/ 283643 h 919581"/>
                <a:gd name="connsiteX73" fmla="*/ 672975 w 920484"/>
                <a:gd name="connsiteY73" fmla="*/ 120142 h 919581"/>
                <a:gd name="connsiteX74" fmla="*/ 696461 w 920484"/>
                <a:gd name="connsiteY74" fmla="*/ 96656 h 919581"/>
                <a:gd name="connsiteX75" fmla="*/ 823829 w 920484"/>
                <a:gd name="connsiteY75" fmla="*/ 224024 h 919581"/>
                <a:gd name="connsiteX76" fmla="*/ 800343 w 920484"/>
                <a:gd name="connsiteY76" fmla="*/ 247510 h 919581"/>
                <a:gd name="connsiteX77" fmla="*/ 672975 w 920484"/>
                <a:gd name="connsiteY77" fmla="*/ 120142 h 919581"/>
                <a:gd name="connsiteX78" fmla="*/ 799440 w 920484"/>
                <a:gd name="connsiteY78" fmla="*/ 30713 h 919581"/>
                <a:gd name="connsiteX79" fmla="*/ 889772 w 920484"/>
                <a:gd name="connsiteY79" fmla="*/ 121045 h 919581"/>
                <a:gd name="connsiteX80" fmla="*/ 863575 w 920484"/>
                <a:gd name="connsiteY80" fmla="*/ 184278 h 919581"/>
                <a:gd name="connsiteX81" fmla="*/ 845509 w 920484"/>
                <a:gd name="connsiteY81" fmla="*/ 202344 h 919581"/>
                <a:gd name="connsiteX82" fmla="*/ 718141 w 920484"/>
                <a:gd name="connsiteY82" fmla="*/ 74976 h 919581"/>
                <a:gd name="connsiteX83" fmla="*/ 736207 w 920484"/>
                <a:gd name="connsiteY83" fmla="*/ 56909 h 919581"/>
                <a:gd name="connsiteX84" fmla="*/ 799440 w 920484"/>
                <a:gd name="connsiteY84" fmla="*/ 30713 h 919581"/>
                <a:gd name="connsiteX85" fmla="*/ 799440 w 920484"/>
                <a:gd name="connsiteY85" fmla="*/ 30713 h 919581"/>
                <a:gd name="connsiteX86" fmla="*/ 652198 w 920484"/>
                <a:gd name="connsiteY86" fmla="*/ 140918 h 919581"/>
                <a:gd name="connsiteX87" fmla="*/ 705494 w 920484"/>
                <a:gd name="connsiteY87" fmla="*/ 194214 h 919581"/>
                <a:gd name="connsiteX88" fmla="*/ 636842 w 920484"/>
                <a:gd name="connsiteY88" fmla="*/ 262866 h 919581"/>
                <a:gd name="connsiteX89" fmla="*/ 572706 w 920484"/>
                <a:gd name="connsiteY89" fmla="*/ 220411 h 919581"/>
                <a:gd name="connsiteX90" fmla="*/ 652198 w 920484"/>
                <a:gd name="connsiteY90" fmla="*/ 140918 h 919581"/>
                <a:gd name="connsiteX91" fmla="*/ 696461 w 920484"/>
                <a:gd name="connsiteY91" fmla="*/ 460694 h 919581"/>
                <a:gd name="connsiteX92" fmla="*/ 616065 w 920484"/>
                <a:gd name="connsiteY92" fmla="*/ 616065 h 919581"/>
                <a:gd name="connsiteX93" fmla="*/ 541993 w 920484"/>
                <a:gd name="connsiteY93" fmla="*/ 713624 h 919581"/>
                <a:gd name="connsiteX94" fmla="*/ 532960 w 920484"/>
                <a:gd name="connsiteY94" fmla="*/ 712721 h 919581"/>
                <a:gd name="connsiteX95" fmla="*/ 473340 w 920484"/>
                <a:gd name="connsiteY95" fmla="*/ 712721 h 919581"/>
                <a:gd name="connsiteX96" fmla="*/ 473340 w 920484"/>
                <a:gd name="connsiteY96" fmla="*/ 638648 h 919581"/>
                <a:gd name="connsiteX97" fmla="*/ 429078 w 920484"/>
                <a:gd name="connsiteY97" fmla="*/ 594385 h 919581"/>
                <a:gd name="connsiteX98" fmla="*/ 399268 w 920484"/>
                <a:gd name="connsiteY98" fmla="*/ 594385 h 919581"/>
                <a:gd name="connsiteX99" fmla="*/ 384815 w 920484"/>
                <a:gd name="connsiteY99" fmla="*/ 579933 h 919581"/>
                <a:gd name="connsiteX100" fmla="*/ 399268 w 920484"/>
                <a:gd name="connsiteY100" fmla="*/ 565479 h 919581"/>
                <a:gd name="connsiteX101" fmla="*/ 547413 w 920484"/>
                <a:gd name="connsiteY101" fmla="*/ 565479 h 919581"/>
                <a:gd name="connsiteX102" fmla="*/ 591676 w 920484"/>
                <a:gd name="connsiteY102" fmla="*/ 521217 h 919581"/>
                <a:gd name="connsiteX103" fmla="*/ 547413 w 920484"/>
                <a:gd name="connsiteY103" fmla="*/ 476954 h 919581"/>
                <a:gd name="connsiteX104" fmla="*/ 429078 w 920484"/>
                <a:gd name="connsiteY104" fmla="*/ 476954 h 919581"/>
                <a:gd name="connsiteX105" fmla="*/ 414624 w 920484"/>
                <a:gd name="connsiteY105" fmla="*/ 462501 h 919581"/>
                <a:gd name="connsiteX106" fmla="*/ 414624 w 920484"/>
                <a:gd name="connsiteY106" fmla="*/ 418238 h 919581"/>
                <a:gd name="connsiteX107" fmla="*/ 488697 w 920484"/>
                <a:gd name="connsiteY107" fmla="*/ 418238 h 919581"/>
                <a:gd name="connsiteX108" fmla="*/ 562769 w 920484"/>
                <a:gd name="connsiteY108" fmla="*/ 344165 h 919581"/>
                <a:gd name="connsiteX109" fmla="*/ 488697 w 920484"/>
                <a:gd name="connsiteY109" fmla="*/ 270093 h 919581"/>
                <a:gd name="connsiteX110" fmla="*/ 487794 w 920484"/>
                <a:gd name="connsiteY110" fmla="*/ 270093 h 919581"/>
                <a:gd name="connsiteX111" fmla="*/ 488697 w 920484"/>
                <a:gd name="connsiteY111" fmla="*/ 254737 h 919581"/>
                <a:gd name="connsiteX112" fmla="*/ 485084 w 920484"/>
                <a:gd name="connsiteY112" fmla="*/ 226733 h 919581"/>
                <a:gd name="connsiteX113" fmla="*/ 696461 w 920484"/>
                <a:gd name="connsiteY113" fmla="*/ 460694 h 919581"/>
                <a:gd name="connsiteX114" fmla="*/ 696461 w 920484"/>
                <a:gd name="connsiteY114" fmla="*/ 460694 h 919581"/>
                <a:gd name="connsiteX115" fmla="*/ 370362 w 920484"/>
                <a:gd name="connsiteY115" fmla="*/ 756983 h 919581"/>
                <a:gd name="connsiteX116" fmla="*/ 384815 w 920484"/>
                <a:gd name="connsiteY116" fmla="*/ 742530 h 919581"/>
                <a:gd name="connsiteX117" fmla="*/ 532960 w 920484"/>
                <a:gd name="connsiteY117" fmla="*/ 742530 h 919581"/>
                <a:gd name="connsiteX118" fmla="*/ 547413 w 920484"/>
                <a:gd name="connsiteY118" fmla="*/ 756983 h 919581"/>
                <a:gd name="connsiteX119" fmla="*/ 532960 w 920484"/>
                <a:gd name="connsiteY119" fmla="*/ 771437 h 919581"/>
                <a:gd name="connsiteX120" fmla="*/ 384815 w 920484"/>
                <a:gd name="connsiteY120" fmla="*/ 771437 h 919581"/>
                <a:gd name="connsiteX121" fmla="*/ 370362 w 920484"/>
                <a:gd name="connsiteY121" fmla="*/ 756983 h 919581"/>
                <a:gd name="connsiteX122" fmla="*/ 184277 w 920484"/>
                <a:gd name="connsiteY122" fmla="*/ 756983 h 919581"/>
                <a:gd name="connsiteX123" fmla="*/ 293579 w 920484"/>
                <a:gd name="connsiteY123" fmla="*/ 647682 h 919581"/>
                <a:gd name="connsiteX124" fmla="*/ 341455 w 920484"/>
                <a:gd name="connsiteY124" fmla="*/ 706398 h 919581"/>
                <a:gd name="connsiteX125" fmla="*/ 237573 w 920484"/>
                <a:gd name="connsiteY125" fmla="*/ 810279 h 919581"/>
                <a:gd name="connsiteX126" fmla="*/ 184277 w 920484"/>
                <a:gd name="connsiteY126" fmla="*/ 756983 h 919581"/>
                <a:gd name="connsiteX127" fmla="*/ 29809 w 920484"/>
                <a:gd name="connsiteY127" fmla="*/ 327906 h 919581"/>
                <a:gd name="connsiteX128" fmla="*/ 89428 w 920484"/>
                <a:gd name="connsiteY128" fmla="*/ 268287 h 919581"/>
                <a:gd name="connsiteX129" fmla="*/ 149048 w 920484"/>
                <a:gd name="connsiteY129" fmla="*/ 327906 h 919581"/>
                <a:gd name="connsiteX130" fmla="*/ 178858 w 920484"/>
                <a:gd name="connsiteY130" fmla="*/ 327906 h 919581"/>
                <a:gd name="connsiteX131" fmla="*/ 93945 w 920484"/>
                <a:gd name="connsiteY131" fmla="*/ 239380 h 919581"/>
                <a:gd name="connsiteX132" fmla="*/ 90332 w 920484"/>
                <a:gd name="connsiteY132" fmla="*/ 209571 h 919581"/>
                <a:gd name="connsiteX133" fmla="*/ 208667 w 920484"/>
                <a:gd name="connsiteY133" fmla="*/ 91235 h 919581"/>
                <a:gd name="connsiteX134" fmla="*/ 311646 w 920484"/>
                <a:gd name="connsiteY134" fmla="*/ 151758 h 919581"/>
                <a:gd name="connsiteX135" fmla="*/ 253833 w 920484"/>
                <a:gd name="connsiteY135" fmla="*/ 241187 h 919581"/>
                <a:gd name="connsiteX136" fmla="*/ 208667 w 920484"/>
                <a:gd name="connsiteY136" fmla="*/ 298999 h 919581"/>
                <a:gd name="connsiteX137" fmla="*/ 238477 w 920484"/>
                <a:gd name="connsiteY137" fmla="*/ 298999 h 919581"/>
                <a:gd name="connsiteX138" fmla="*/ 268287 w 920484"/>
                <a:gd name="connsiteY138" fmla="*/ 269190 h 919581"/>
                <a:gd name="connsiteX139" fmla="*/ 298096 w 920484"/>
                <a:gd name="connsiteY139" fmla="*/ 298999 h 919581"/>
                <a:gd name="connsiteX140" fmla="*/ 327906 w 920484"/>
                <a:gd name="connsiteY140" fmla="*/ 298999 h 919581"/>
                <a:gd name="connsiteX141" fmla="*/ 284546 w 920484"/>
                <a:gd name="connsiteY141" fmla="*/ 242090 h 919581"/>
                <a:gd name="connsiteX142" fmla="*/ 372169 w 920484"/>
                <a:gd name="connsiteY142" fmla="*/ 165308 h 919581"/>
                <a:gd name="connsiteX143" fmla="*/ 460694 w 920484"/>
                <a:gd name="connsiteY143" fmla="*/ 253833 h 919581"/>
                <a:gd name="connsiteX144" fmla="*/ 457080 w 920484"/>
                <a:gd name="connsiteY144" fmla="*/ 276416 h 919581"/>
                <a:gd name="connsiteX145" fmla="*/ 415528 w 920484"/>
                <a:gd name="connsiteY145" fmla="*/ 342359 h 919581"/>
                <a:gd name="connsiteX146" fmla="*/ 445337 w 920484"/>
                <a:gd name="connsiteY146" fmla="*/ 342359 h 919581"/>
                <a:gd name="connsiteX147" fmla="*/ 489600 w 920484"/>
                <a:gd name="connsiteY147" fmla="*/ 298096 h 919581"/>
                <a:gd name="connsiteX148" fmla="*/ 533863 w 920484"/>
                <a:gd name="connsiteY148" fmla="*/ 342359 h 919581"/>
                <a:gd name="connsiteX149" fmla="*/ 489600 w 920484"/>
                <a:gd name="connsiteY149" fmla="*/ 386621 h 919581"/>
                <a:gd name="connsiteX150" fmla="*/ 88525 w 920484"/>
                <a:gd name="connsiteY150" fmla="*/ 386621 h 919581"/>
                <a:gd name="connsiteX151" fmla="*/ 29809 w 920484"/>
                <a:gd name="connsiteY151" fmla="*/ 327906 h 919581"/>
                <a:gd name="connsiteX152" fmla="*/ 384815 w 920484"/>
                <a:gd name="connsiteY152" fmla="*/ 416431 h 919581"/>
                <a:gd name="connsiteX153" fmla="*/ 384815 w 920484"/>
                <a:gd name="connsiteY153" fmla="*/ 460694 h 919581"/>
                <a:gd name="connsiteX154" fmla="*/ 429078 w 920484"/>
                <a:gd name="connsiteY154" fmla="*/ 504957 h 919581"/>
                <a:gd name="connsiteX155" fmla="*/ 547413 w 920484"/>
                <a:gd name="connsiteY155" fmla="*/ 504957 h 919581"/>
                <a:gd name="connsiteX156" fmla="*/ 561866 w 920484"/>
                <a:gd name="connsiteY156" fmla="*/ 519410 h 919581"/>
                <a:gd name="connsiteX157" fmla="*/ 547413 w 920484"/>
                <a:gd name="connsiteY157" fmla="*/ 533863 h 919581"/>
                <a:gd name="connsiteX158" fmla="*/ 399268 w 920484"/>
                <a:gd name="connsiteY158" fmla="*/ 533863 h 919581"/>
                <a:gd name="connsiteX159" fmla="*/ 355005 w 920484"/>
                <a:gd name="connsiteY159" fmla="*/ 578126 h 919581"/>
                <a:gd name="connsiteX160" fmla="*/ 399268 w 920484"/>
                <a:gd name="connsiteY160" fmla="*/ 622389 h 919581"/>
                <a:gd name="connsiteX161" fmla="*/ 429078 w 920484"/>
                <a:gd name="connsiteY161" fmla="*/ 622389 h 919581"/>
                <a:gd name="connsiteX162" fmla="*/ 443531 w 920484"/>
                <a:gd name="connsiteY162" fmla="*/ 636842 h 919581"/>
                <a:gd name="connsiteX163" fmla="*/ 443531 w 920484"/>
                <a:gd name="connsiteY163" fmla="*/ 710914 h 919581"/>
                <a:gd name="connsiteX164" fmla="*/ 383912 w 920484"/>
                <a:gd name="connsiteY164" fmla="*/ 710914 h 919581"/>
                <a:gd name="connsiteX165" fmla="*/ 374878 w 920484"/>
                <a:gd name="connsiteY165" fmla="*/ 711817 h 919581"/>
                <a:gd name="connsiteX166" fmla="*/ 300806 w 920484"/>
                <a:gd name="connsiteY166" fmla="*/ 614259 h 919581"/>
                <a:gd name="connsiteX167" fmla="*/ 220410 w 920484"/>
                <a:gd name="connsiteY167" fmla="*/ 458887 h 919581"/>
                <a:gd name="connsiteX168" fmla="*/ 224927 w 920484"/>
                <a:gd name="connsiteY168" fmla="*/ 414625 h 919581"/>
                <a:gd name="connsiteX169" fmla="*/ 384815 w 920484"/>
                <a:gd name="connsiteY169" fmla="*/ 414625 h 919581"/>
                <a:gd name="connsiteX170" fmla="*/ 271900 w 920484"/>
                <a:gd name="connsiteY170" fmla="*/ 627808 h 919581"/>
                <a:gd name="connsiteX171" fmla="*/ 163501 w 920484"/>
                <a:gd name="connsiteY171" fmla="*/ 736207 h 919581"/>
                <a:gd name="connsiteX172" fmla="*/ 110205 w 920484"/>
                <a:gd name="connsiteY172" fmla="*/ 682911 h 919581"/>
                <a:gd name="connsiteX173" fmla="*/ 223121 w 920484"/>
                <a:gd name="connsiteY173" fmla="*/ 569996 h 919581"/>
                <a:gd name="connsiteX174" fmla="*/ 271900 w 920484"/>
                <a:gd name="connsiteY174" fmla="*/ 627808 h 919581"/>
                <a:gd name="connsiteX175" fmla="*/ 271900 w 920484"/>
                <a:gd name="connsiteY175" fmla="*/ 627808 h 919581"/>
                <a:gd name="connsiteX176" fmla="*/ 94849 w 920484"/>
                <a:gd name="connsiteY176" fmla="*/ 710010 h 919581"/>
                <a:gd name="connsiteX177" fmla="*/ 210474 w 920484"/>
                <a:gd name="connsiteY177" fmla="*/ 825636 h 919581"/>
                <a:gd name="connsiteX178" fmla="*/ 112012 w 920484"/>
                <a:gd name="connsiteY178" fmla="*/ 863575 h 919581"/>
                <a:gd name="connsiteX179" fmla="*/ 56909 w 920484"/>
                <a:gd name="connsiteY179" fmla="*/ 808473 h 919581"/>
                <a:gd name="connsiteX180" fmla="*/ 94849 w 920484"/>
                <a:gd name="connsiteY180" fmla="*/ 710010 h 919581"/>
                <a:gd name="connsiteX181" fmla="*/ 43359 w 920484"/>
                <a:gd name="connsiteY181" fmla="*/ 889772 h 919581"/>
                <a:gd name="connsiteX182" fmla="*/ 29809 w 920484"/>
                <a:gd name="connsiteY182" fmla="*/ 879835 h 919581"/>
                <a:gd name="connsiteX183" fmla="*/ 30713 w 920484"/>
                <a:gd name="connsiteY183" fmla="*/ 876222 h 919581"/>
                <a:gd name="connsiteX184" fmla="*/ 45166 w 920484"/>
                <a:gd name="connsiteY184" fmla="*/ 837379 h 919581"/>
                <a:gd name="connsiteX185" fmla="*/ 82202 w 920484"/>
                <a:gd name="connsiteY185" fmla="*/ 874415 h 919581"/>
                <a:gd name="connsiteX186" fmla="*/ 43359 w 920484"/>
                <a:gd name="connsiteY186" fmla="*/ 889772 h 919581"/>
                <a:gd name="connsiteX187" fmla="*/ 458887 w 920484"/>
                <a:gd name="connsiteY187" fmla="*/ 890675 h 919581"/>
                <a:gd name="connsiteX188" fmla="*/ 406495 w 920484"/>
                <a:gd name="connsiteY188" fmla="*/ 860865 h 919581"/>
                <a:gd name="connsiteX189" fmla="*/ 511280 w 920484"/>
                <a:gd name="connsiteY189" fmla="*/ 860865 h 919581"/>
                <a:gd name="connsiteX190" fmla="*/ 458887 w 920484"/>
                <a:gd name="connsiteY190" fmla="*/ 890675 h 919581"/>
                <a:gd name="connsiteX191" fmla="*/ 458887 w 920484"/>
                <a:gd name="connsiteY191" fmla="*/ 890675 h 919581"/>
                <a:gd name="connsiteX192" fmla="*/ 533863 w 920484"/>
                <a:gd name="connsiteY192" fmla="*/ 831056 h 919581"/>
                <a:gd name="connsiteX193" fmla="*/ 385718 w 920484"/>
                <a:gd name="connsiteY193" fmla="*/ 831056 h 919581"/>
                <a:gd name="connsiteX194" fmla="*/ 371265 w 920484"/>
                <a:gd name="connsiteY194" fmla="*/ 816603 h 919581"/>
                <a:gd name="connsiteX195" fmla="*/ 385718 w 920484"/>
                <a:gd name="connsiteY195" fmla="*/ 802149 h 919581"/>
                <a:gd name="connsiteX196" fmla="*/ 533863 w 920484"/>
                <a:gd name="connsiteY196" fmla="*/ 802149 h 919581"/>
                <a:gd name="connsiteX197" fmla="*/ 548316 w 920484"/>
                <a:gd name="connsiteY197" fmla="*/ 816603 h 919581"/>
                <a:gd name="connsiteX198" fmla="*/ 533863 w 920484"/>
                <a:gd name="connsiteY198" fmla="*/ 831056 h 919581"/>
                <a:gd name="connsiteX199" fmla="*/ 888868 w 920484"/>
                <a:gd name="connsiteY199" fmla="*/ 668458 h 919581"/>
                <a:gd name="connsiteX200" fmla="*/ 888868 w 920484"/>
                <a:gd name="connsiteY200" fmla="*/ 668458 h 919581"/>
                <a:gd name="connsiteX201" fmla="*/ 834669 w 920484"/>
                <a:gd name="connsiteY201" fmla="*/ 704591 h 919581"/>
                <a:gd name="connsiteX202" fmla="*/ 847315 w 920484"/>
                <a:gd name="connsiteY202" fmla="*/ 767823 h 919581"/>
                <a:gd name="connsiteX203" fmla="*/ 848219 w 920484"/>
                <a:gd name="connsiteY203" fmla="*/ 768726 h 919581"/>
                <a:gd name="connsiteX204" fmla="*/ 827442 w 920484"/>
                <a:gd name="connsiteY204" fmla="*/ 789503 h 919581"/>
                <a:gd name="connsiteX205" fmla="*/ 826539 w 920484"/>
                <a:gd name="connsiteY205" fmla="*/ 788600 h 919581"/>
                <a:gd name="connsiteX206" fmla="*/ 762403 w 920484"/>
                <a:gd name="connsiteY206" fmla="*/ 775953 h 919581"/>
                <a:gd name="connsiteX207" fmla="*/ 726270 w 920484"/>
                <a:gd name="connsiteY207" fmla="*/ 829249 h 919581"/>
                <a:gd name="connsiteX208" fmla="*/ 726270 w 920484"/>
                <a:gd name="connsiteY208" fmla="*/ 830153 h 919581"/>
                <a:gd name="connsiteX209" fmla="*/ 696461 w 920484"/>
                <a:gd name="connsiteY209" fmla="*/ 830153 h 919581"/>
                <a:gd name="connsiteX210" fmla="*/ 696461 w 920484"/>
                <a:gd name="connsiteY210" fmla="*/ 831056 h 919581"/>
                <a:gd name="connsiteX211" fmla="*/ 660328 w 920484"/>
                <a:gd name="connsiteY211" fmla="*/ 776856 h 919581"/>
                <a:gd name="connsiteX212" fmla="*/ 597095 w 920484"/>
                <a:gd name="connsiteY212" fmla="*/ 789503 h 919581"/>
                <a:gd name="connsiteX213" fmla="*/ 596192 w 920484"/>
                <a:gd name="connsiteY213" fmla="*/ 790406 h 919581"/>
                <a:gd name="connsiteX214" fmla="*/ 576319 w 920484"/>
                <a:gd name="connsiteY214" fmla="*/ 770533 h 919581"/>
                <a:gd name="connsiteX215" fmla="*/ 578126 w 920484"/>
                <a:gd name="connsiteY215" fmla="*/ 757887 h 919581"/>
                <a:gd name="connsiteX216" fmla="*/ 568189 w 920484"/>
                <a:gd name="connsiteY216" fmla="*/ 729884 h 919581"/>
                <a:gd name="connsiteX217" fmla="*/ 608838 w 920484"/>
                <a:gd name="connsiteY217" fmla="*/ 666651 h 919581"/>
                <a:gd name="connsiteX218" fmla="*/ 711817 w 920484"/>
                <a:gd name="connsiteY218" fmla="*/ 757887 h 919581"/>
                <a:gd name="connsiteX219" fmla="*/ 815699 w 920484"/>
                <a:gd name="connsiteY219" fmla="*/ 654005 h 919581"/>
                <a:gd name="connsiteX220" fmla="*/ 711817 w 920484"/>
                <a:gd name="connsiteY220" fmla="*/ 550123 h 919581"/>
                <a:gd name="connsiteX221" fmla="*/ 707301 w 920484"/>
                <a:gd name="connsiteY221" fmla="*/ 550123 h 919581"/>
                <a:gd name="connsiteX222" fmla="*/ 726270 w 920484"/>
                <a:gd name="connsiteY222" fmla="*/ 476051 h 919581"/>
                <a:gd name="connsiteX223" fmla="*/ 727174 w 920484"/>
                <a:gd name="connsiteY223" fmla="*/ 476051 h 919581"/>
                <a:gd name="connsiteX224" fmla="*/ 727174 w 920484"/>
                <a:gd name="connsiteY224" fmla="*/ 476954 h 919581"/>
                <a:gd name="connsiteX225" fmla="*/ 763307 w 920484"/>
                <a:gd name="connsiteY225" fmla="*/ 531153 h 919581"/>
                <a:gd name="connsiteX226" fmla="*/ 826539 w 920484"/>
                <a:gd name="connsiteY226" fmla="*/ 518507 h 919581"/>
                <a:gd name="connsiteX227" fmla="*/ 827442 w 920484"/>
                <a:gd name="connsiteY227" fmla="*/ 517603 h 919581"/>
                <a:gd name="connsiteX228" fmla="*/ 848219 w 920484"/>
                <a:gd name="connsiteY228" fmla="*/ 538379 h 919581"/>
                <a:gd name="connsiteX229" fmla="*/ 847315 w 920484"/>
                <a:gd name="connsiteY229" fmla="*/ 539283 h 919581"/>
                <a:gd name="connsiteX230" fmla="*/ 834669 w 920484"/>
                <a:gd name="connsiteY230" fmla="*/ 603419 h 919581"/>
                <a:gd name="connsiteX231" fmla="*/ 887965 w 920484"/>
                <a:gd name="connsiteY231" fmla="*/ 639552 h 919581"/>
                <a:gd name="connsiteX232" fmla="*/ 888868 w 920484"/>
                <a:gd name="connsiteY232" fmla="*/ 639552 h 919581"/>
                <a:gd name="connsiteX233" fmla="*/ 888868 w 920484"/>
                <a:gd name="connsiteY233" fmla="*/ 668458 h 919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920484" h="919581">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16" name="Rounded Rectangle 15">
            <a:extLst>
              <a:ext uri="{FF2B5EF4-FFF2-40B4-BE49-F238E27FC236}">
                <a16:creationId xmlns:a16="http://schemas.microsoft.com/office/drawing/2014/main" id="{3E104942-551A-78D7-10C4-C072163F8695}"/>
              </a:ext>
            </a:extLst>
          </p:cNvPr>
          <p:cNvSpPr/>
          <p:nvPr/>
        </p:nvSpPr>
        <p:spPr>
          <a:xfrm>
            <a:off x="2961233" y="4318546"/>
            <a:ext cx="8723906" cy="2287913"/>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30">
            <a:extLst>
              <a:ext uri="{FF2B5EF4-FFF2-40B4-BE49-F238E27FC236}">
                <a16:creationId xmlns:a16="http://schemas.microsoft.com/office/drawing/2014/main" id="{7604ABB4-8603-4AC5-DC15-D487EFF9E9AA}"/>
              </a:ext>
            </a:extLst>
          </p:cNvPr>
          <p:cNvSpPr/>
          <p:nvPr/>
        </p:nvSpPr>
        <p:spPr>
          <a:xfrm flipH="1">
            <a:off x="3223451" y="4123938"/>
            <a:ext cx="8113830" cy="2523768"/>
          </a:xfrm>
          <a:prstGeom prst="rect">
            <a:avLst/>
          </a:prstGeom>
        </p:spPr>
        <p:txBody>
          <a:bodyPr wrap="square">
            <a:spAutoFit/>
          </a:bodyPr>
          <a:lstStyle/>
          <a:p>
            <a:r>
              <a:rPr lang="de-DE" sz="2400" b="1">
                <a:solidFill>
                  <a:schemeClr val="bg1"/>
                </a:solidFill>
                <a:highlight>
                  <a:srgbClr val="0289AE"/>
                </a:highlight>
              </a:rPr>
              <a:t>  ÜBUNG</a:t>
            </a:r>
            <a:r>
              <a:rPr lang="en-US" sz="2400" b="1" dirty="0">
                <a:solidFill>
                  <a:srgbClr val="0289AE"/>
                </a:solidFill>
                <a:highlight>
                  <a:srgbClr val="0289AE"/>
                </a:highlight>
              </a:rPr>
              <a:t>..:</a:t>
            </a:r>
          </a:p>
          <a:p>
            <a:endParaRPr lang="en-US" sz="800" dirty="0"/>
          </a:p>
          <a:p>
            <a:pPr algn="just"/>
            <a:br>
              <a:rPr lang="en-US" sz="800" dirty="0"/>
            </a:br>
            <a:r>
              <a:rPr lang="de-DE" sz="2000">
                <a:solidFill>
                  <a:srgbClr val="262626"/>
                </a:solidFill>
              </a:rPr>
              <a:t>Modellieren Sie in einer Kopie Ihres KPI-Blatts zwei Szenarien:</a:t>
            </a:r>
          </a:p>
          <a:p>
            <a:pPr marL="342900" indent="-342900" algn="just">
              <a:buClr>
                <a:srgbClr val="62A844"/>
              </a:buClr>
              <a:buFont typeface="Arial" panose="020B0604020202020204" pitchFamily="34" charset="0"/>
              <a:buChar char="•"/>
            </a:pPr>
            <a:r>
              <a:rPr lang="de-DE" sz="2000">
                <a:solidFill>
                  <a:srgbClr val="262626"/>
                </a:solidFill>
              </a:rPr>
              <a:t>eine Wochenendraten-Erhöhung um 5 €;</a:t>
            </a:r>
          </a:p>
          <a:p>
            <a:pPr marL="342900" indent="-342900">
              <a:buClr>
                <a:srgbClr val="62A844"/>
              </a:buClr>
              <a:buFont typeface="Arial" panose="020B0604020202020204" pitchFamily="34" charset="0"/>
              <a:buChar char="•"/>
            </a:pPr>
            <a:r>
              <a:rPr lang="de-DE" sz="2000">
                <a:solidFill>
                  <a:srgbClr val="262626"/>
                </a:solidFill>
              </a:rPr>
              <a:t>eine Änderung, die den Abfall um 15 % senkt, aber die Gedeckzahl leicht verringert.</a:t>
            </a:r>
            <a:br>
              <a:rPr lang="en-US" sz="2000" dirty="0">
                <a:solidFill>
                  <a:srgbClr val="262626"/>
                </a:solidFill>
              </a:rPr>
            </a:br>
            <a:r>
              <a:rPr lang="de-DE" sz="2000">
                <a:solidFill>
                  <a:srgbClr val="262626"/>
                </a:solidFill>
              </a:rPr>
              <a:t>Notieren Sie je Szenario Gesamtumsatz (€) und Abfall (g/Gedeck) sowie kurz, welches Szenario Sie bevorzugen und warum.</a:t>
            </a:r>
          </a:p>
          <a:p>
            <a:endParaRPr lang="en-US" dirty="0">
              <a:solidFill>
                <a:srgbClr val="262626"/>
              </a:solidFill>
            </a:endParaRPr>
          </a:p>
        </p:txBody>
      </p:sp>
      <p:sp>
        <p:nvSpPr>
          <p:cNvPr id="18" name="Rectangle 30">
            <a:extLst>
              <a:ext uri="{FF2B5EF4-FFF2-40B4-BE49-F238E27FC236}">
                <a16:creationId xmlns:a16="http://schemas.microsoft.com/office/drawing/2014/main" id="{0E4AD459-7434-F87B-23EC-57C8FDD9A33C}"/>
              </a:ext>
            </a:extLst>
          </p:cNvPr>
          <p:cNvSpPr/>
          <p:nvPr/>
        </p:nvSpPr>
        <p:spPr>
          <a:xfrm flipH="1">
            <a:off x="3853459" y="1593761"/>
            <a:ext cx="6061462" cy="2185214"/>
          </a:xfrm>
          <a:prstGeom prst="rect">
            <a:avLst/>
          </a:prstGeom>
        </p:spPr>
        <p:txBody>
          <a:bodyPr wrap="square">
            <a:spAutoFit/>
          </a:bodyPr>
          <a:lstStyle/>
          <a:p>
            <a:r>
              <a:rPr lang="de-DE" sz="2000" b="1">
                <a:solidFill>
                  <a:srgbClr val="0289AE"/>
                </a:solidFill>
              </a:rPr>
              <a:t>TYPISCHE SZENARIEN:</a:t>
            </a:r>
          </a:p>
          <a:p>
            <a:endParaRPr lang="en-US" sz="800" dirty="0">
              <a:solidFill>
                <a:srgbClr val="0289AE"/>
              </a:solidFill>
            </a:endParaRPr>
          </a:p>
          <a:p>
            <a:pPr marL="285750" indent="-285750">
              <a:buClr>
                <a:srgbClr val="62A844"/>
              </a:buClr>
              <a:buFont typeface="Arial" panose="020B0604020202020204" pitchFamily="34" charset="0"/>
              <a:buChar char="•"/>
            </a:pPr>
            <a:r>
              <a:rPr lang="de-DE" b="1">
                <a:solidFill>
                  <a:srgbClr val="262626"/>
                </a:solidFill>
              </a:rPr>
              <a:t>Preis-Szenario</a:t>
            </a:r>
            <a:r>
              <a:rPr lang="de-DE">
                <a:solidFill>
                  <a:srgbClr val="262626"/>
                </a:solidFill>
              </a:rPr>
              <a:t> – Wochenendraten um 5 € erhöhen</a:t>
            </a:r>
            <a:br>
              <a:rPr lang="en-US" dirty="0">
                <a:solidFill>
                  <a:srgbClr val="262626"/>
                </a:solidFill>
              </a:rPr>
            </a:br>
            <a:r>
              <a:rPr lang="de-DE" i="1">
                <a:solidFill>
                  <a:srgbClr val="262626"/>
                </a:solidFill>
              </a:rPr>
              <a:t>Wirkung: Gesamtumsatz, RevPAR</a:t>
            </a:r>
            <a:endParaRPr lang="en-US" dirty="0">
              <a:solidFill>
                <a:srgbClr val="262626"/>
              </a:solidFill>
            </a:endParaRPr>
          </a:p>
          <a:p>
            <a:pPr marL="285750" indent="-285750">
              <a:buClr>
                <a:srgbClr val="62A844"/>
              </a:buClr>
              <a:buFont typeface="Arial" panose="020B0604020202020204" pitchFamily="34" charset="0"/>
              <a:buChar char="•"/>
            </a:pPr>
            <a:r>
              <a:rPr lang="de-DE" b="1">
                <a:solidFill>
                  <a:srgbClr val="262626"/>
                </a:solidFill>
              </a:rPr>
              <a:t>Personal-Szenario</a:t>
            </a:r>
            <a:r>
              <a:rPr lang="de-DE">
                <a:solidFill>
                  <a:srgbClr val="262626"/>
                </a:solidFill>
              </a:rPr>
              <a:t> – Dienstplan an ruhigen Tagen um ±10 Stunden anpassen</a:t>
            </a:r>
            <a:br>
              <a:rPr lang="en-US" dirty="0">
                <a:solidFill>
                  <a:srgbClr val="262626"/>
                </a:solidFill>
              </a:rPr>
            </a:br>
            <a:r>
              <a:rPr lang="de-DE" i="1">
                <a:solidFill>
                  <a:srgbClr val="262626"/>
                </a:solidFill>
              </a:rPr>
              <a:t>Wirkung: Personalkostenquote, Zimmer pro Stunde</a:t>
            </a:r>
            <a:endParaRPr lang="en-US" dirty="0">
              <a:solidFill>
                <a:srgbClr val="262626"/>
              </a:solidFill>
            </a:endParaRPr>
          </a:p>
          <a:p>
            <a:pPr marL="285750" indent="-285750">
              <a:buClr>
                <a:srgbClr val="62A844"/>
              </a:buClr>
              <a:buFont typeface="Arial" panose="020B0604020202020204" pitchFamily="34" charset="0"/>
              <a:buChar char="•"/>
            </a:pPr>
            <a:r>
              <a:rPr lang="de-DE" b="1">
                <a:solidFill>
                  <a:srgbClr val="262626"/>
                </a:solidFill>
              </a:rPr>
              <a:t>Nachhaltigkeits-Szenario</a:t>
            </a:r>
            <a:r>
              <a:rPr lang="de-DE">
                <a:solidFill>
                  <a:srgbClr val="262626"/>
                </a:solidFill>
              </a:rPr>
              <a:t> – Abfall um 15 % senken</a:t>
            </a:r>
            <a:br>
              <a:rPr lang="en-US" dirty="0">
                <a:solidFill>
                  <a:srgbClr val="262626"/>
                </a:solidFill>
              </a:rPr>
            </a:br>
            <a:r>
              <a:rPr lang="de-DE" i="1">
                <a:solidFill>
                  <a:srgbClr val="262626"/>
                </a:solidFill>
              </a:rPr>
              <a:t>Wirkung: Abfall pro Gedeck (g), Kosteneinsparung</a:t>
            </a:r>
            <a:endParaRPr lang="en-US" dirty="0">
              <a:solidFill>
                <a:srgbClr val="262626"/>
              </a:solidFill>
            </a:endParaRPr>
          </a:p>
        </p:txBody>
      </p:sp>
    </p:spTree>
    <p:extLst>
      <p:ext uri="{BB962C8B-B14F-4D97-AF65-F5344CB8AC3E}">
        <p14:creationId xmlns:p14="http://schemas.microsoft.com/office/powerpoint/2010/main" val="33207226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04DAB-171F-B009-8CF0-1184B66317C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0306051-DE7A-5FCB-4C80-D6311CCCC400}"/>
              </a:ext>
            </a:extLst>
          </p:cNvPr>
          <p:cNvSpPr txBox="1"/>
          <p:nvPr/>
        </p:nvSpPr>
        <p:spPr>
          <a:xfrm>
            <a:off x="12873667" y="885654"/>
            <a:ext cx="10560293" cy="684803"/>
          </a:xfrm>
          <a:prstGeom prst="rect">
            <a:avLst/>
          </a:prstGeom>
          <a:noFill/>
        </p:spPr>
        <p:txBody>
          <a:bodyPr wrap="square" rtlCol="0">
            <a:spAutoFit/>
          </a:bodyPr>
          <a:lstStyle/>
          <a:p>
            <a:endParaRPr lang="en-US" sz="1000" dirty="0"/>
          </a:p>
          <a:p>
            <a:endParaRPr lang="en-US" sz="1050" dirty="0"/>
          </a:p>
          <a:p>
            <a:endParaRPr lang="en-GB" dirty="0"/>
          </a:p>
        </p:txBody>
      </p:sp>
      <p:sp>
        <p:nvSpPr>
          <p:cNvPr id="4" name="Freeform 3">
            <a:extLst>
              <a:ext uri="{FF2B5EF4-FFF2-40B4-BE49-F238E27FC236}">
                <a16:creationId xmlns:a16="http://schemas.microsoft.com/office/drawing/2014/main" id="{91E3F380-2039-299E-57AA-673CB09A9453}"/>
              </a:ext>
            </a:extLst>
          </p:cNvPr>
          <p:cNvSpPr/>
          <p:nvPr/>
        </p:nvSpPr>
        <p:spPr>
          <a:xfrm>
            <a:off x="0" y="8449"/>
            <a:ext cx="12192000" cy="1671211"/>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5" name="TextBox 4">
            <a:extLst>
              <a:ext uri="{FF2B5EF4-FFF2-40B4-BE49-F238E27FC236}">
                <a16:creationId xmlns:a16="http://schemas.microsoft.com/office/drawing/2014/main" id="{58FFE01A-D8D3-DFCE-2668-8F8D280F73D0}"/>
              </a:ext>
            </a:extLst>
          </p:cNvPr>
          <p:cNvSpPr txBox="1"/>
          <p:nvPr/>
        </p:nvSpPr>
        <p:spPr>
          <a:xfrm>
            <a:off x="375235" y="2217337"/>
            <a:ext cx="7256957" cy="2646878"/>
          </a:xfrm>
          <a:prstGeom prst="rect">
            <a:avLst/>
          </a:prstGeom>
          <a:noFill/>
        </p:spPr>
        <p:txBody>
          <a:bodyPr wrap="square" lIns="91440" tIns="45720" rIns="91440" bIns="45720" rtlCol="0" anchor="t">
            <a:spAutoFit/>
          </a:bodyPr>
          <a:lstStyle/>
          <a:p>
            <a:r>
              <a:rPr lang="en-GB" sz="2200" i="1" u="sng" dirty="0">
                <a:solidFill>
                  <a:srgbClr val="0289AE"/>
                </a:solidFill>
              </a:rPr>
              <a:t>https://www.hospitalitynet.org/opinion/4111430.html</a:t>
            </a:r>
            <a:endParaRPr lang="en-US" sz="2200" i="1" u="sng" dirty="0">
              <a:solidFill>
                <a:srgbClr val="0289AE"/>
              </a:solidFill>
            </a:endParaRPr>
          </a:p>
          <a:p>
            <a:pPr>
              <a:buNone/>
            </a:pPr>
            <a:endParaRPr lang="en-US" dirty="0">
              <a:solidFill>
                <a:srgbClr val="262626"/>
              </a:solidFill>
            </a:endParaRPr>
          </a:p>
          <a:p>
            <a:pPr>
              <a:buNone/>
            </a:pPr>
            <a:r>
              <a:rPr lang="de-DE">
                <a:solidFill>
                  <a:srgbClr val="262626"/>
                </a:solidFill>
              </a:rPr>
              <a:t>Der Artikel vergleicht Hotels mit aktivem Revenue Management und datengestützter Preissetzung mit ihren Wettbewerbern – auf Basis von Leistungsdaten aus Europa und anderen Märkten. Er zeigt, dass Unterschiede bei Auslastung %, ADR und RevPAR zusammen 15–40 % mehr Zimmerumsatz ausmachen können, wenn Hotels die Nachfrage beobachten, Preise strategisch positionieren und Ergebnisse regelmäßig prüfen. Eine europäische Studie fand zudem, dass die strategische Preispositionierung (ADR) den RevPAR oft stärker treibt als die Auslastung allein (Loria, 2015).</a:t>
            </a:r>
          </a:p>
        </p:txBody>
      </p:sp>
      <p:sp>
        <p:nvSpPr>
          <p:cNvPr id="13" name="Graphic 4">
            <a:extLst>
              <a:ext uri="{FF2B5EF4-FFF2-40B4-BE49-F238E27FC236}">
                <a16:creationId xmlns:a16="http://schemas.microsoft.com/office/drawing/2014/main" id="{E200C09D-56EB-F47F-5269-45C8E162193C}"/>
              </a:ext>
            </a:extLst>
          </p:cNvPr>
          <p:cNvSpPr/>
          <p:nvPr/>
        </p:nvSpPr>
        <p:spPr>
          <a:xfrm rot="5400000">
            <a:off x="1314218" y="849090"/>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14" name="Graphic 13">
            <a:extLst>
              <a:ext uri="{FF2B5EF4-FFF2-40B4-BE49-F238E27FC236}">
                <a16:creationId xmlns:a16="http://schemas.microsoft.com/office/drawing/2014/main" id="{0E801A63-C4E8-D9D9-495A-791B82EACF28}"/>
              </a:ext>
            </a:extLst>
          </p:cNvPr>
          <p:cNvPicPr>
            <a:picLocks noChangeAspect="1"/>
          </p:cNvPicPr>
          <p:nvPr/>
        </p:nvPicPr>
        <p:blipFill>
          <a:blip>
            <a:extLst>
              <a:ext uri="{96DAC541-7B7A-43D3-8B79-37D633B846F1}">
                <asvg:svgBlip xmlns:asvg="http://schemas.microsoft.com/office/drawing/2016/SVG/main" r:embed="rId3"/>
              </a:ext>
            </a:extLst>
          </a:blip>
          <a:srcRect l="32264" t="48938" r="39869" b="41747"/>
          <a:stretch>
            <a:fillRect/>
          </a:stretch>
        </p:blipFill>
        <p:spPr>
          <a:xfrm>
            <a:off x="8681738" y="0"/>
            <a:ext cx="3531079" cy="1671210"/>
          </a:xfrm>
          <a:prstGeom prst="rect">
            <a:avLst/>
          </a:prstGeom>
        </p:spPr>
      </p:pic>
      <p:pic>
        <p:nvPicPr>
          <p:cNvPr id="15" name="Picture 14" descr="iPhone6_mockup_front_white.png">
            <a:extLst>
              <a:ext uri="{FF2B5EF4-FFF2-40B4-BE49-F238E27FC236}">
                <a16:creationId xmlns:a16="http://schemas.microsoft.com/office/drawing/2014/main" id="{7DA1CCA6-1216-BE19-C4C5-7A0450659ED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59292" y="226918"/>
            <a:ext cx="4094254" cy="6404164"/>
          </a:xfrm>
          <a:prstGeom prst="rect">
            <a:avLst/>
          </a:prstGeom>
        </p:spPr>
      </p:pic>
      <p:sp>
        <p:nvSpPr>
          <p:cNvPr id="22" name="TextBox 21">
            <a:extLst>
              <a:ext uri="{FF2B5EF4-FFF2-40B4-BE49-F238E27FC236}">
                <a16:creationId xmlns:a16="http://schemas.microsoft.com/office/drawing/2014/main" id="{A74EB072-1A86-614F-1180-FD570947AD42}"/>
              </a:ext>
            </a:extLst>
          </p:cNvPr>
          <p:cNvSpPr txBox="1"/>
          <p:nvPr/>
        </p:nvSpPr>
        <p:spPr>
          <a:xfrm>
            <a:off x="375236" y="500071"/>
            <a:ext cx="6623206" cy="1508105"/>
          </a:xfrm>
          <a:prstGeom prst="rect">
            <a:avLst/>
          </a:prstGeom>
          <a:noFill/>
        </p:spPr>
        <p:txBody>
          <a:bodyPr wrap="square">
            <a:spAutoFit/>
          </a:bodyPr>
          <a:lstStyle/>
          <a:p>
            <a:pPr>
              <a:lnSpc>
                <a:spcPts val="3580"/>
              </a:lnSpc>
            </a:pPr>
            <a:r>
              <a:rPr lang="de-DE" sz="3600" b="1">
                <a:solidFill>
                  <a:schemeClr val="bg1"/>
                </a:solidFill>
              </a:rPr>
              <a:t>Vertiefung: Datengestützter Umsatz in Europas Hotels</a:t>
            </a:r>
          </a:p>
          <a:p>
            <a:pPr>
              <a:lnSpc>
                <a:spcPts val="3580"/>
              </a:lnSpc>
            </a:pPr>
            <a:endParaRPr lang="en-US" sz="3400" b="1" dirty="0">
              <a:solidFill>
                <a:schemeClr val="bg1"/>
              </a:solidFill>
              <a:cs typeface="Times New Roman" panose="02020603050405020304" pitchFamily="18" charset="0"/>
            </a:endParaRPr>
          </a:p>
        </p:txBody>
      </p:sp>
      <p:pic>
        <p:nvPicPr>
          <p:cNvPr id="3" name="Picture 2">
            <a:hlinkClick r:id="rId5"/>
            <a:extLst>
              <a:ext uri="{FF2B5EF4-FFF2-40B4-BE49-F238E27FC236}">
                <a16:creationId xmlns:a16="http://schemas.microsoft.com/office/drawing/2014/main" id="{B3D3DE56-1789-17D9-01CA-5BECBF90153C}"/>
              </a:ext>
            </a:extLst>
          </p:cNvPr>
          <p:cNvPicPr>
            <a:picLocks noChangeAspect="1"/>
          </p:cNvPicPr>
          <p:nvPr/>
        </p:nvPicPr>
        <p:blipFill>
          <a:blip r:embed="rId6" cstate="email">
            <a:extLst>
              <a:ext uri="{28A0092B-C50C-407E-A947-70E740481C1C}">
                <a14:useLocalDpi xmlns:a14="http://schemas.microsoft.com/office/drawing/2010/main"/>
              </a:ext>
            </a:extLst>
          </a:blip>
          <a:srcRect r="52361" b="36760"/>
          <a:stretch>
            <a:fillRect/>
          </a:stretch>
        </p:blipFill>
        <p:spPr>
          <a:xfrm>
            <a:off x="8449967" y="1226634"/>
            <a:ext cx="2469500" cy="4382011"/>
          </a:xfrm>
          <a:prstGeom prst="rect">
            <a:avLst/>
          </a:prstGeom>
        </p:spPr>
      </p:pic>
      <p:grpSp>
        <p:nvGrpSpPr>
          <p:cNvPr id="6" name="Group 5">
            <a:extLst>
              <a:ext uri="{FF2B5EF4-FFF2-40B4-BE49-F238E27FC236}">
                <a16:creationId xmlns:a16="http://schemas.microsoft.com/office/drawing/2014/main" id="{2F2D69B5-4E21-CE9E-D2E7-FF579445BC4B}"/>
              </a:ext>
            </a:extLst>
          </p:cNvPr>
          <p:cNvGrpSpPr/>
          <p:nvPr/>
        </p:nvGrpSpPr>
        <p:grpSpPr>
          <a:xfrm rot="21145702">
            <a:off x="10430355" y="3252971"/>
            <a:ext cx="1456095" cy="1406604"/>
            <a:chOff x="7777737" y="4274827"/>
            <a:chExt cx="1456095" cy="1406604"/>
          </a:xfrm>
        </p:grpSpPr>
        <p:sp>
          <p:nvSpPr>
            <p:cNvPr id="7" name="Oval 6">
              <a:extLst>
                <a:ext uri="{FF2B5EF4-FFF2-40B4-BE49-F238E27FC236}">
                  <a16:creationId xmlns:a16="http://schemas.microsoft.com/office/drawing/2014/main" id="{3B543157-1D7F-6D83-E077-90AE5A45F735}"/>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F5425FE-C98E-AA27-EB70-79C06D33E71C}"/>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de-DE" sz="2400" b="1">
                  <a:solidFill>
                    <a:schemeClr val="bg1"/>
                  </a:solidFill>
                </a:rPr>
                <a:t>HIER </a:t>
              </a:r>
              <a:r>
                <a:rPr lang="de-DE" sz="2400" b="1">
                  <a:solidFill>
                    <a:schemeClr val="bg1"/>
                  </a:solidFill>
                  <a:hlinkClick r:id="rId5">
                    <a:extLst>
                      <a:ext uri="{A12FA001-AC4F-418D-AE19-62706E023703}">
                        <ahyp:hlinkClr xmlns:ahyp="http://schemas.microsoft.com/office/drawing/2018/hyperlinkcolor" val="tx"/>
                      </a:ext>
                    </a:extLst>
                  </a:hlinkClick>
                </a:rPr>
                <a:t>KLICKEN</a:t>
              </a:r>
              <a:endParaRPr lang="de-DE" sz="2400" b="1" dirty="0">
                <a:solidFill>
                  <a:schemeClr val="bg1"/>
                </a:solidFill>
              </a:endParaRPr>
            </a:p>
          </p:txBody>
        </p:sp>
      </p:grpSp>
    </p:spTree>
    <p:extLst>
      <p:ext uri="{BB962C8B-B14F-4D97-AF65-F5344CB8AC3E}">
        <p14:creationId xmlns:p14="http://schemas.microsoft.com/office/powerpoint/2010/main" val="31920002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7475B-BB57-E92F-3252-833F3B748C5B}"/>
            </a:ext>
          </a:extLst>
        </p:cNvPr>
        <p:cNvGrpSpPr/>
        <p:nvPr/>
      </p:nvGrpSpPr>
      <p:grpSpPr>
        <a:xfrm>
          <a:off x="0" y="0"/>
          <a:ext cx="0" cy="0"/>
          <a:chOff x="0" y="0"/>
          <a:chExt cx="0" cy="0"/>
        </a:xfrm>
      </p:grpSpPr>
      <p:sp>
        <p:nvSpPr>
          <p:cNvPr id="14" name="Text Placeholder 11">
            <a:extLst>
              <a:ext uri="{FF2B5EF4-FFF2-40B4-BE49-F238E27FC236}">
                <a16:creationId xmlns:a16="http://schemas.microsoft.com/office/drawing/2014/main" id="{A8F1CA95-941E-C94D-DE3A-58392D6654E6}"/>
              </a:ext>
            </a:extLst>
          </p:cNvPr>
          <p:cNvSpPr txBox="1">
            <a:spLocks/>
          </p:cNvSpPr>
          <p:nvPr/>
        </p:nvSpPr>
        <p:spPr>
          <a:xfrm>
            <a:off x="429116" y="609471"/>
            <a:ext cx="359155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Gruppenübung: Entscheidungs­szenario</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15" name="Straight Connector 14">
            <a:extLst>
              <a:ext uri="{FF2B5EF4-FFF2-40B4-BE49-F238E27FC236}">
                <a16:creationId xmlns:a16="http://schemas.microsoft.com/office/drawing/2014/main" id="{34E68E55-1B5D-D9B8-6E9D-10693D4017A3}"/>
              </a:ext>
            </a:extLst>
          </p:cNvPr>
          <p:cNvCxnSpPr>
            <a:cxnSpLocks/>
          </p:cNvCxnSpPr>
          <p:nvPr/>
        </p:nvCxnSpPr>
        <p:spPr>
          <a:xfrm>
            <a:off x="-27709" y="2166574"/>
            <a:ext cx="3840292"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6" name="TextBox 97">
            <a:extLst>
              <a:ext uri="{FF2B5EF4-FFF2-40B4-BE49-F238E27FC236}">
                <a16:creationId xmlns:a16="http://schemas.microsoft.com/office/drawing/2014/main" id="{8E501615-C084-6860-E7E0-B7EBB23049A2}"/>
              </a:ext>
            </a:extLst>
          </p:cNvPr>
          <p:cNvSpPr txBox="1"/>
          <p:nvPr/>
        </p:nvSpPr>
        <p:spPr>
          <a:xfrm>
            <a:off x="483467" y="2549209"/>
            <a:ext cx="3537204" cy="2616998"/>
          </a:xfrm>
          <a:prstGeom prst="rect">
            <a:avLst/>
          </a:prstGeom>
          <a:solidFill>
            <a:schemeClr val="bg1"/>
          </a:solidFill>
        </p:spPr>
        <p:txBody>
          <a:bodyPr wrap="square">
            <a:spAutoFit/>
          </a:bodyPr>
          <a:lstStyle/>
          <a:p>
            <a:pPr>
              <a:lnSpc>
                <a:spcPts val="2140"/>
              </a:lnSpc>
              <a:defRPr/>
            </a:pPr>
            <a:r>
              <a:rPr lang="de-DE" sz="2000">
                <a:solidFill>
                  <a:srgbClr val="262626"/>
                </a:solidFill>
              </a:rPr>
              <a:t>Ihr Team erhält einen 7-Tage-Datensatz mit:</a:t>
            </a:r>
          </a:p>
          <a:p>
            <a:pPr>
              <a:defRPr/>
            </a:pPr>
            <a:endParaRPr lang="en-US" sz="800" dirty="0">
              <a:solidFill>
                <a:srgbClr val="262626"/>
              </a:solidFill>
            </a:endParaRPr>
          </a:p>
          <a:p>
            <a:pPr marL="285750" indent="-285750">
              <a:lnSpc>
                <a:spcPts val="2140"/>
              </a:lnSpc>
              <a:buClr>
                <a:srgbClr val="62A844"/>
              </a:buClr>
              <a:buFont typeface="Arial" panose="020B0604020202020204" pitchFamily="34" charset="0"/>
              <a:buChar char="•"/>
              <a:defRPr/>
            </a:pPr>
            <a:r>
              <a:rPr lang="de-DE" sz="2000">
                <a:solidFill>
                  <a:srgbClr val="262626"/>
                </a:solidFill>
              </a:rPr>
              <a:t>Zimmer-KPIs (Auslastung, ADR, RevPAR)</a:t>
            </a:r>
          </a:p>
          <a:p>
            <a:pPr marL="285750" indent="-285750">
              <a:lnSpc>
                <a:spcPts val="2140"/>
              </a:lnSpc>
              <a:buClr>
                <a:srgbClr val="62A844"/>
              </a:buClr>
              <a:buFont typeface="Arial" panose="020B0604020202020204" pitchFamily="34" charset="0"/>
              <a:buChar char="•"/>
              <a:defRPr/>
            </a:pPr>
            <a:r>
              <a:rPr lang="de-DE" sz="2000">
                <a:solidFill>
                  <a:srgbClr val="262626"/>
                </a:solidFill>
              </a:rPr>
              <a:t>Restaurant-Gedecken und Durchschnittsumsatz</a:t>
            </a:r>
          </a:p>
          <a:p>
            <a:pPr marL="285750" indent="-285750">
              <a:lnSpc>
                <a:spcPts val="2140"/>
              </a:lnSpc>
              <a:buClr>
                <a:srgbClr val="62A844"/>
              </a:buClr>
              <a:buFont typeface="Arial" panose="020B0604020202020204" pitchFamily="34" charset="0"/>
              <a:buChar char="•"/>
              <a:defRPr/>
            </a:pPr>
            <a:r>
              <a:rPr lang="de-DE" sz="2000">
                <a:solidFill>
                  <a:srgbClr val="262626"/>
                </a:solidFill>
              </a:rPr>
              <a:t>Arbeitsstunden je Abteilung</a:t>
            </a:r>
          </a:p>
          <a:p>
            <a:pPr marL="285750" indent="-285750">
              <a:lnSpc>
                <a:spcPts val="2140"/>
              </a:lnSpc>
              <a:buClr>
                <a:srgbClr val="62A844"/>
              </a:buClr>
              <a:buFont typeface="Arial" panose="020B0604020202020204" pitchFamily="34" charset="0"/>
              <a:buChar char="•"/>
              <a:defRPr/>
            </a:pPr>
            <a:r>
              <a:rPr lang="de-DE" sz="2000">
                <a:solidFill>
                  <a:srgbClr val="262626"/>
                </a:solidFill>
              </a:rPr>
              <a:t>Lebensmittelabfall pro Gedeck (Gramm)</a:t>
            </a:r>
          </a:p>
          <a:p>
            <a:pPr>
              <a:lnSpc>
                <a:spcPts val="2140"/>
              </a:lnSpc>
              <a:defRPr/>
            </a:pPr>
            <a:endParaRPr lang="en-US" sz="2000" baseline="30000" dirty="0">
              <a:solidFill>
                <a:srgbClr val="262626"/>
              </a:solidFill>
              <a:latin typeface="+mj-lt"/>
              <a:ea typeface="Roboto Cn" pitchFamily="2" charset="0"/>
            </a:endParaRPr>
          </a:p>
        </p:txBody>
      </p:sp>
      <p:sp>
        <p:nvSpPr>
          <p:cNvPr id="17" name="TextBox 34">
            <a:extLst>
              <a:ext uri="{FF2B5EF4-FFF2-40B4-BE49-F238E27FC236}">
                <a16:creationId xmlns:a16="http://schemas.microsoft.com/office/drawing/2014/main" id="{33F42BCD-6661-BD11-32AD-E5DB0596B81C}"/>
              </a:ext>
            </a:extLst>
          </p:cNvPr>
          <p:cNvSpPr txBox="1"/>
          <p:nvPr/>
        </p:nvSpPr>
        <p:spPr>
          <a:xfrm>
            <a:off x="7011599" y="5256204"/>
            <a:ext cx="4456174" cy="1310615"/>
          </a:xfrm>
          <a:prstGeom prst="rect">
            <a:avLst/>
          </a:prstGeom>
          <a:noFill/>
        </p:spPr>
        <p:txBody>
          <a:bodyPr wrap="square" numCol="1" spcCol="216000">
            <a:spAutoFit/>
          </a:bodyPr>
          <a:lstStyle>
            <a:defPPr>
              <a:defRPr lang="en-US"/>
            </a:defPPr>
            <a:lvl1pPr lvl="0" eaLnBrk="0" fontAlgn="base" hangingPunct="0">
              <a:spcBef>
                <a:spcPct val="0"/>
              </a:spcBef>
              <a:spcAft>
                <a:spcPct val="0"/>
              </a:spcAft>
              <a:buFontTx/>
              <a:buChar char="•"/>
              <a:defRPr sz="1600">
                <a:latin typeface="Arial" panose="020B0604020202020204" pitchFamily="34" charset="0"/>
              </a:defRPr>
            </a:lvl1pPr>
          </a:lstStyle>
          <a:p>
            <a:pPr marL="342900" indent="-342900">
              <a:lnSpc>
                <a:spcPts val="1940"/>
              </a:lnSpc>
              <a:buClr>
                <a:srgbClr val="EABB22"/>
              </a:buClr>
            </a:pPr>
            <a:r>
              <a:rPr lang="de-DE" altLang="de-DE" sz="1800">
                <a:solidFill>
                  <a:srgbClr val="262626"/>
                </a:solidFill>
                <a:latin typeface="Calibri" panose="020F0502020204030204" pitchFamily="34" charset="0"/>
                <a:cs typeface="Calibri" panose="020F0502020204030204" pitchFamily="34" charset="0"/>
              </a:rPr>
              <a:t>Welche Option Sie wählen</a:t>
            </a:r>
            <a:endParaRPr lang="de-DE" altLang="de-DE" sz="1800" dirty="0">
              <a:solidFill>
                <a:srgbClr val="262626"/>
              </a:solidFill>
              <a:latin typeface="Calibri" panose="020F0502020204030204" pitchFamily="34" charset="0"/>
              <a:cs typeface="Calibri" panose="020F0502020204030204" pitchFamily="34" charset="0"/>
            </a:endParaRPr>
          </a:p>
          <a:p>
            <a:pPr marL="342900" indent="-342900">
              <a:lnSpc>
                <a:spcPts val="1940"/>
              </a:lnSpc>
              <a:buClr>
                <a:srgbClr val="EABB22"/>
              </a:buClr>
            </a:pPr>
            <a:r>
              <a:rPr lang="de-DE" altLang="de-DE" sz="1800">
                <a:solidFill>
                  <a:srgbClr val="262626"/>
                </a:solidFill>
                <a:latin typeface="Calibri" panose="020F0502020204030204" pitchFamily="34" charset="0"/>
                <a:cs typeface="Calibri" panose="020F0502020204030204" pitchFamily="34" charset="0"/>
              </a:rPr>
              <a:t>Die wichtigsten Zahlen dahinter</a:t>
            </a:r>
            <a:endParaRPr lang="de-DE" altLang="de-DE" sz="1800" dirty="0">
              <a:solidFill>
                <a:srgbClr val="262626"/>
              </a:solidFill>
              <a:latin typeface="Calibri" panose="020F0502020204030204" pitchFamily="34" charset="0"/>
              <a:cs typeface="Calibri" panose="020F0502020204030204" pitchFamily="34" charset="0"/>
            </a:endParaRPr>
          </a:p>
          <a:p>
            <a:pPr marL="342900" indent="-342900">
              <a:lnSpc>
                <a:spcPts val="1940"/>
              </a:lnSpc>
              <a:buClr>
                <a:srgbClr val="EABB22"/>
              </a:buClr>
            </a:pPr>
            <a:r>
              <a:rPr lang="de-DE" altLang="de-DE" sz="1800">
                <a:solidFill>
                  <a:srgbClr val="262626"/>
                </a:solidFill>
                <a:latin typeface="Calibri" panose="020F0502020204030204" pitchFamily="34" charset="0"/>
                <a:cs typeface="Calibri" panose="020F0502020204030204" pitchFamily="34" charset="0"/>
              </a:rPr>
              <a:t>Ein Risiko oder eine Annahme fürs Management (</a:t>
            </a:r>
            <a:r>
              <a:rPr lang="de-DE" altLang="de-DE" sz="1800" i="1">
                <a:solidFill>
                  <a:srgbClr val="262626"/>
                </a:solidFill>
                <a:latin typeface="Calibri" panose="020F0502020204030204" pitchFamily="34" charset="0"/>
                <a:cs typeface="Calibri" panose="020F0502020204030204" pitchFamily="34" charset="0"/>
              </a:rPr>
              <a:t>nach IFWC, 2022; STR, 2024)</a:t>
            </a:r>
          </a:p>
          <a:p>
            <a:pPr marL="342900" indent="-342900">
              <a:lnSpc>
                <a:spcPts val="1940"/>
              </a:lnSpc>
              <a:buClr>
                <a:srgbClr val="EABB22"/>
              </a:buClr>
            </a:pPr>
            <a:endParaRPr lang="de-DE" altLang="de-DE" sz="1800" dirty="0">
              <a:solidFill>
                <a:srgbClr val="262626"/>
              </a:solidFill>
              <a:latin typeface="Calibri" panose="020F0502020204030204" pitchFamily="34" charset="0"/>
              <a:cs typeface="Calibri" panose="020F0502020204030204" pitchFamily="34" charset="0"/>
            </a:endParaRPr>
          </a:p>
        </p:txBody>
      </p:sp>
      <p:sp>
        <p:nvSpPr>
          <p:cNvPr id="18" name="TextBox 35">
            <a:extLst>
              <a:ext uri="{FF2B5EF4-FFF2-40B4-BE49-F238E27FC236}">
                <a16:creationId xmlns:a16="http://schemas.microsoft.com/office/drawing/2014/main" id="{15845D36-27B0-05B4-43DF-EB9C44005393}"/>
              </a:ext>
            </a:extLst>
          </p:cNvPr>
          <p:cNvSpPr txBox="1"/>
          <p:nvPr/>
        </p:nvSpPr>
        <p:spPr>
          <a:xfrm>
            <a:off x="7011599" y="2422896"/>
            <a:ext cx="4319999" cy="439992"/>
          </a:xfrm>
          <a:prstGeom prst="rect">
            <a:avLst/>
          </a:prstGeom>
          <a:noFill/>
        </p:spPr>
        <p:txBody>
          <a:bodyPr wrap="square">
            <a:spAutoFit/>
          </a:bodyPr>
          <a:lstStyle/>
          <a:p>
            <a:pPr>
              <a:lnSpc>
                <a:spcPts val="2720"/>
              </a:lnSpc>
              <a:defRPr/>
            </a:pPr>
            <a:r>
              <a:rPr lang="de-DE" sz="2600" b="1">
                <a:solidFill>
                  <a:srgbClr val="62A844"/>
                </a:solidFill>
                <a:latin typeface="Calibri" panose="020F0502020204030204" pitchFamily="34" charset="0"/>
                <a:ea typeface="Roboto Cn" pitchFamily="2" charset="0"/>
                <a:cs typeface="Calibri" panose="020F0502020204030204" pitchFamily="34" charset="0"/>
              </a:rPr>
              <a:t>Zwei Optionen entwerfen</a:t>
            </a:r>
          </a:p>
        </p:txBody>
      </p:sp>
      <p:sp>
        <p:nvSpPr>
          <p:cNvPr id="19" name="TextBox 37">
            <a:extLst>
              <a:ext uri="{FF2B5EF4-FFF2-40B4-BE49-F238E27FC236}">
                <a16:creationId xmlns:a16="http://schemas.microsoft.com/office/drawing/2014/main" id="{0A18D5A1-22C9-075A-52AF-C0FC0C365E4D}"/>
              </a:ext>
            </a:extLst>
          </p:cNvPr>
          <p:cNvSpPr txBox="1"/>
          <p:nvPr/>
        </p:nvSpPr>
        <p:spPr>
          <a:xfrm>
            <a:off x="7011599" y="2988560"/>
            <a:ext cx="4855152" cy="1066959"/>
          </a:xfrm>
          <a:prstGeom prst="rect">
            <a:avLst/>
          </a:prstGeom>
          <a:noFill/>
        </p:spPr>
        <p:txBody>
          <a:bodyPr wrap="square" numCol="1" spcCol="216000">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1940"/>
              </a:lnSpc>
              <a:buClr>
                <a:srgbClr val="62A844"/>
              </a:buClr>
              <a:buNone/>
            </a:pPr>
            <a:r>
              <a:rPr lang="de-DE" sz="1800" b="1">
                <a:solidFill>
                  <a:srgbClr val="262626"/>
                </a:solidFill>
                <a:latin typeface="Calibri" panose="020F0502020204030204" pitchFamily="34" charset="0"/>
                <a:cs typeface="Calibri" panose="020F0502020204030204" pitchFamily="34" charset="0"/>
              </a:rPr>
              <a:t>Testen Sie in Ihrer Tabelle:</a:t>
            </a:r>
          </a:p>
          <a:p>
            <a:pPr>
              <a:lnSpc>
                <a:spcPts val="1940"/>
              </a:lnSpc>
              <a:buClr>
                <a:srgbClr val="62A844"/>
              </a:buClr>
            </a:pPr>
            <a:r>
              <a:rPr lang="de-DE" sz="1800">
                <a:solidFill>
                  <a:srgbClr val="262626"/>
                </a:solidFill>
                <a:latin typeface="Calibri" panose="020F0502020204030204" pitchFamily="34" charset="0"/>
                <a:cs typeface="Calibri" panose="020F0502020204030204" pitchFamily="34" charset="0"/>
              </a:rPr>
              <a:t>Option A: Wochenmitte-Paket</a:t>
            </a:r>
          </a:p>
          <a:p>
            <a:pPr>
              <a:lnSpc>
                <a:spcPts val="1940"/>
              </a:lnSpc>
              <a:buClr>
                <a:srgbClr val="62A844"/>
              </a:buClr>
            </a:pPr>
            <a:r>
              <a:rPr lang="de-DE" sz="1800">
                <a:solidFill>
                  <a:srgbClr val="262626"/>
                </a:solidFill>
                <a:latin typeface="Calibri" panose="020F0502020204030204" pitchFamily="34" charset="0"/>
                <a:cs typeface="Calibri" panose="020F0502020204030204" pitchFamily="34" charset="0"/>
              </a:rPr>
              <a:t>Option B: Dienstplanänderung oder neue Portionsregel</a:t>
            </a:r>
          </a:p>
          <a:p>
            <a:pPr marL="0" indent="0">
              <a:lnSpc>
                <a:spcPts val="1940"/>
              </a:lnSpc>
              <a:buClr>
                <a:srgbClr val="62A844"/>
              </a:buClr>
              <a:buNone/>
            </a:pPr>
            <a:endParaRPr lang="en-US" sz="1800" dirty="0">
              <a:solidFill>
                <a:srgbClr val="262626"/>
              </a:solidFill>
              <a:latin typeface="Calibri" panose="020F0502020204030204" pitchFamily="34" charset="0"/>
              <a:cs typeface="Calibri" panose="020F0502020204030204" pitchFamily="34" charset="0"/>
            </a:endParaRPr>
          </a:p>
        </p:txBody>
      </p:sp>
      <p:sp>
        <p:nvSpPr>
          <p:cNvPr id="20" name="TextBox 39">
            <a:extLst>
              <a:ext uri="{FF2B5EF4-FFF2-40B4-BE49-F238E27FC236}">
                <a16:creationId xmlns:a16="http://schemas.microsoft.com/office/drawing/2014/main" id="{9DE48BE2-FEEF-0E7D-C1B5-D6DA5888C063}"/>
              </a:ext>
            </a:extLst>
          </p:cNvPr>
          <p:cNvSpPr txBox="1"/>
          <p:nvPr/>
        </p:nvSpPr>
        <p:spPr>
          <a:xfrm>
            <a:off x="7011599" y="4365848"/>
            <a:ext cx="4951562" cy="786241"/>
          </a:xfrm>
          <a:prstGeom prst="rect">
            <a:avLst/>
          </a:prstGeom>
          <a:noFill/>
        </p:spPr>
        <p:txBody>
          <a:bodyPr wrap="square">
            <a:spAutoFit/>
          </a:bodyPr>
          <a:lstStyle/>
          <a:p>
            <a:pPr>
              <a:lnSpc>
                <a:spcPts val="2720"/>
              </a:lnSpc>
              <a:defRPr/>
            </a:pPr>
            <a:r>
              <a:rPr lang="de-DE" sz="2600" b="1">
                <a:solidFill>
                  <a:srgbClr val="EABB22"/>
                </a:solidFill>
                <a:latin typeface="Calibri" panose="020F0502020204030204" pitchFamily="34" charset="0"/>
                <a:ea typeface="Roboto Cn" pitchFamily="2" charset="0"/>
                <a:cs typeface="Calibri" panose="020F0502020204030204" pitchFamily="34" charset="0"/>
              </a:rPr>
              <a:t>Eine Empfehlung vorbereiten </a:t>
            </a:r>
          </a:p>
          <a:p>
            <a:pPr>
              <a:lnSpc>
                <a:spcPts val="2720"/>
              </a:lnSpc>
              <a:defRPr/>
            </a:pPr>
            <a:r>
              <a:rPr lang="de-DE" sz="2200">
                <a:solidFill>
                  <a:srgbClr val="EABB22"/>
                </a:solidFill>
                <a:latin typeface="Calibri" panose="020F0502020204030204" pitchFamily="34" charset="0"/>
                <a:ea typeface="Roboto Cn" pitchFamily="2" charset="0"/>
                <a:cs typeface="Calibri" panose="020F0502020204030204" pitchFamily="34" charset="0"/>
              </a:rPr>
              <a:t>(3–4 Sätze)</a:t>
            </a:r>
          </a:p>
        </p:txBody>
      </p:sp>
      <p:grpSp>
        <p:nvGrpSpPr>
          <p:cNvPr id="37" name="Group 36">
            <a:extLst>
              <a:ext uri="{FF2B5EF4-FFF2-40B4-BE49-F238E27FC236}">
                <a16:creationId xmlns:a16="http://schemas.microsoft.com/office/drawing/2014/main" id="{671E4F8C-0CD3-FC1C-DABC-D1B1F2B92B7E}"/>
              </a:ext>
            </a:extLst>
          </p:cNvPr>
          <p:cNvGrpSpPr/>
          <p:nvPr/>
        </p:nvGrpSpPr>
        <p:grpSpPr>
          <a:xfrm>
            <a:off x="4433553" y="356403"/>
            <a:ext cx="7110260" cy="5826345"/>
            <a:chOff x="4285715" y="386543"/>
            <a:chExt cx="7382313" cy="6049273"/>
          </a:xfrm>
        </p:grpSpPr>
        <p:grpSp>
          <p:nvGrpSpPr>
            <p:cNvPr id="2" name="Gruppieren 30">
              <a:extLst>
                <a:ext uri="{FF2B5EF4-FFF2-40B4-BE49-F238E27FC236}">
                  <a16:creationId xmlns:a16="http://schemas.microsoft.com/office/drawing/2014/main" id="{9BB5C6D0-BBF7-0A1B-70DE-04B0391D6B4B}"/>
                </a:ext>
              </a:extLst>
            </p:cNvPr>
            <p:cNvGrpSpPr/>
            <p:nvPr/>
          </p:nvGrpSpPr>
          <p:grpSpPr>
            <a:xfrm>
              <a:off x="4285715" y="386543"/>
              <a:ext cx="2506690" cy="6049273"/>
              <a:chOff x="9515475" y="838200"/>
              <a:chExt cx="4584700" cy="12065000"/>
            </a:xfrm>
          </p:grpSpPr>
          <p:sp>
            <p:nvSpPr>
              <p:cNvPr id="3" name="Oval 10">
                <a:extLst>
                  <a:ext uri="{FF2B5EF4-FFF2-40B4-BE49-F238E27FC236}">
                    <a16:creationId xmlns:a16="http://schemas.microsoft.com/office/drawing/2014/main" id="{9E5681B9-8C7B-F97B-5BBC-D6B13F218C73}"/>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9" name="Oval 14">
                <a:extLst>
                  <a:ext uri="{FF2B5EF4-FFF2-40B4-BE49-F238E27FC236}">
                    <a16:creationId xmlns:a16="http://schemas.microsoft.com/office/drawing/2014/main" id="{399F40BA-9234-B5EE-BFDE-FDDC01BC01B5}"/>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0" name="Oval 3">
                <a:extLst>
                  <a:ext uri="{FF2B5EF4-FFF2-40B4-BE49-F238E27FC236}">
                    <a16:creationId xmlns:a16="http://schemas.microsoft.com/office/drawing/2014/main" id="{622D5C5B-9A43-7187-FDCA-1C28FAA3C782}"/>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1" name="Freeform: Shape 8">
                <a:extLst>
                  <a:ext uri="{FF2B5EF4-FFF2-40B4-BE49-F238E27FC236}">
                    <a16:creationId xmlns:a16="http://schemas.microsoft.com/office/drawing/2014/main" id="{AE35DB63-171B-45D7-2341-7522F44DC742}"/>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2" name="Freeform: Shape 11">
                <a:extLst>
                  <a:ext uri="{FF2B5EF4-FFF2-40B4-BE49-F238E27FC236}">
                    <a16:creationId xmlns:a16="http://schemas.microsoft.com/office/drawing/2014/main" id="{7B6497F9-8F80-B205-6357-7B4B7D5E0A03}"/>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 name="Freeform: Shape 15">
                <a:extLst>
                  <a:ext uri="{FF2B5EF4-FFF2-40B4-BE49-F238E27FC236}">
                    <a16:creationId xmlns:a16="http://schemas.microsoft.com/office/drawing/2014/main" id="{A01C4EEA-DDD4-CA53-AC8F-51A10187F74C}"/>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grpSp>
        <p:cxnSp>
          <p:nvCxnSpPr>
            <p:cNvPr id="22" name="Straight Connector 33">
              <a:extLst>
                <a:ext uri="{FF2B5EF4-FFF2-40B4-BE49-F238E27FC236}">
                  <a16:creationId xmlns:a16="http://schemas.microsoft.com/office/drawing/2014/main" id="{E4E115AA-111A-C846-B8EE-6769CD4C921A}"/>
                </a:ext>
              </a:extLst>
            </p:cNvPr>
            <p:cNvCxnSpPr>
              <a:cxnSpLocks/>
            </p:cNvCxnSpPr>
            <p:nvPr/>
          </p:nvCxnSpPr>
          <p:spPr>
            <a:xfrm>
              <a:off x="5800028" y="3010135"/>
              <a:ext cx="58680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E405A29-73CB-A57A-9D75-A71207DA7F97}"/>
                </a:ext>
              </a:extLst>
            </p:cNvPr>
            <p:cNvCxnSpPr>
              <a:cxnSpLocks/>
            </p:cNvCxnSpPr>
            <p:nvPr/>
          </p:nvCxnSpPr>
          <p:spPr>
            <a:xfrm>
              <a:off x="5709057" y="942673"/>
              <a:ext cx="5868000"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97442C4-D212-2064-0F93-E3D5757304C9}"/>
                </a:ext>
              </a:extLst>
            </p:cNvPr>
            <p:cNvCxnSpPr>
              <a:cxnSpLocks/>
            </p:cNvCxnSpPr>
            <p:nvPr/>
          </p:nvCxnSpPr>
          <p:spPr>
            <a:xfrm>
              <a:off x="5539060" y="5352197"/>
              <a:ext cx="5868000" cy="0"/>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sp>
          <p:nvSpPr>
            <p:cNvPr id="25" name="Oval 9">
              <a:extLst>
                <a:ext uri="{FF2B5EF4-FFF2-40B4-BE49-F238E27FC236}">
                  <a16:creationId xmlns:a16="http://schemas.microsoft.com/office/drawing/2014/main" id="{D9A7FF01-A552-6C21-CD0F-5A4C1B2CEEE1}"/>
                </a:ext>
              </a:extLst>
            </p:cNvPr>
            <p:cNvSpPr/>
            <p:nvPr/>
          </p:nvSpPr>
          <p:spPr>
            <a:xfrm>
              <a:off x="4735321" y="788502"/>
              <a:ext cx="1617891" cy="1483664"/>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6" name="Oval 16">
              <a:extLst>
                <a:ext uri="{FF2B5EF4-FFF2-40B4-BE49-F238E27FC236}">
                  <a16:creationId xmlns:a16="http://schemas.microsoft.com/office/drawing/2014/main" id="{D272FEF0-758A-D8D5-F80D-710F91F03FD1}"/>
                </a:ext>
              </a:extLst>
            </p:cNvPr>
            <p:cNvSpPr/>
            <p:nvPr/>
          </p:nvSpPr>
          <p:spPr>
            <a:xfrm>
              <a:off x="4735321" y="4550194"/>
              <a:ext cx="1617891" cy="1483664"/>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7" name="Oval 12">
              <a:extLst>
                <a:ext uri="{FF2B5EF4-FFF2-40B4-BE49-F238E27FC236}">
                  <a16:creationId xmlns:a16="http://schemas.microsoft.com/office/drawing/2014/main" id="{7FCEE433-36F7-A73A-7F73-8CAC0BF892B2}"/>
                </a:ext>
              </a:extLst>
            </p:cNvPr>
            <p:cNvSpPr/>
            <p:nvPr/>
          </p:nvSpPr>
          <p:spPr>
            <a:xfrm flipH="1">
              <a:off x="4735321" y="2664572"/>
              <a:ext cx="1617891" cy="1483664"/>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8" name="TextBox 19">
              <a:extLst>
                <a:ext uri="{FF2B5EF4-FFF2-40B4-BE49-F238E27FC236}">
                  <a16:creationId xmlns:a16="http://schemas.microsoft.com/office/drawing/2014/main" id="{ADDECFC5-04AC-9209-CE8C-C09F7EFF1B5F}"/>
                </a:ext>
              </a:extLst>
            </p:cNvPr>
            <p:cNvSpPr txBox="1"/>
            <p:nvPr/>
          </p:nvSpPr>
          <p:spPr bwMode="auto">
            <a:xfrm>
              <a:off x="4735322" y="1137977"/>
              <a:ext cx="1607476" cy="1354350"/>
            </a:xfrm>
            <a:prstGeom prst="rect">
              <a:avLst/>
            </a:prstGeom>
            <a:noFill/>
          </p:spPr>
          <p:txBody>
            <a:bodyPr wrap="square">
              <a:spAutoFit/>
            </a:bodyPr>
            <a:lstStyle/>
            <a:p>
              <a:pPr algn="ctr">
                <a:lnSpc>
                  <a:spcPct val="150000"/>
                </a:lnSpc>
                <a:defRPr/>
              </a:pPr>
              <a:r>
                <a:rPr lang="en-US" sz="7200" b="1" spc="600" baseline="30000" dirty="0">
                  <a:solidFill>
                    <a:srgbClr val="0289AE"/>
                  </a:solidFill>
                  <a:latin typeface="Calibri" panose="020F0502020204030204" pitchFamily="34" charset="0"/>
                  <a:ea typeface="Roboto Cn" pitchFamily="2" charset="0"/>
                  <a:cs typeface="Calibri" panose="020F0502020204030204" pitchFamily="34" charset="0"/>
                </a:rPr>
                <a:t>01</a:t>
              </a:r>
            </a:p>
          </p:txBody>
        </p:sp>
        <p:sp>
          <p:nvSpPr>
            <p:cNvPr id="29" name="TextBox 23">
              <a:extLst>
                <a:ext uri="{FF2B5EF4-FFF2-40B4-BE49-F238E27FC236}">
                  <a16:creationId xmlns:a16="http://schemas.microsoft.com/office/drawing/2014/main" id="{8BC9F48A-76AE-D748-74E6-A1A9F5FEBD03}"/>
                </a:ext>
              </a:extLst>
            </p:cNvPr>
            <p:cNvSpPr txBox="1"/>
            <p:nvPr/>
          </p:nvSpPr>
          <p:spPr bwMode="auto">
            <a:xfrm>
              <a:off x="4779588" y="3029171"/>
              <a:ext cx="1617891" cy="1245555"/>
            </a:xfrm>
            <a:prstGeom prst="rect">
              <a:avLst/>
            </a:prstGeom>
            <a:noFill/>
          </p:spPr>
          <p:txBody>
            <a:bodyPr wrap="square">
              <a:spAutoFit/>
            </a:bodyPr>
            <a:lstStyle/>
            <a:p>
              <a:pPr algn="ctr">
                <a:lnSpc>
                  <a:spcPct val="150000"/>
                </a:lnSpc>
                <a:defRPr/>
              </a:pPr>
              <a:r>
                <a:rPr lang="en-US" sz="7200" b="1" spc="600" baseline="30000" dirty="0">
                  <a:solidFill>
                    <a:srgbClr val="62A844"/>
                  </a:solidFill>
                  <a:latin typeface="Calibri" panose="020F0502020204030204" pitchFamily="34" charset="0"/>
                  <a:ea typeface="Roboto Cn" pitchFamily="2" charset="0"/>
                  <a:cs typeface="Calibri" panose="020F0502020204030204" pitchFamily="34" charset="0"/>
                </a:rPr>
                <a:t>02</a:t>
              </a:r>
            </a:p>
          </p:txBody>
        </p:sp>
        <p:sp>
          <p:nvSpPr>
            <p:cNvPr id="30" name="TextBox 29">
              <a:extLst>
                <a:ext uri="{FF2B5EF4-FFF2-40B4-BE49-F238E27FC236}">
                  <a16:creationId xmlns:a16="http://schemas.microsoft.com/office/drawing/2014/main" id="{830A7EA3-0924-3206-A8EE-7E19234F7EED}"/>
                </a:ext>
              </a:extLst>
            </p:cNvPr>
            <p:cNvSpPr txBox="1"/>
            <p:nvPr/>
          </p:nvSpPr>
          <p:spPr bwMode="auto">
            <a:xfrm>
              <a:off x="4735322" y="4920365"/>
              <a:ext cx="1553660" cy="1295034"/>
            </a:xfrm>
            <a:prstGeom prst="rect">
              <a:avLst/>
            </a:prstGeom>
            <a:noFill/>
          </p:spPr>
          <p:txBody>
            <a:bodyPr wrap="square">
              <a:spAutoFit/>
            </a:bodyPr>
            <a:lstStyle/>
            <a:p>
              <a:pPr algn="ctr">
                <a:lnSpc>
                  <a:spcPct val="150000"/>
                </a:lnSpc>
                <a:defRPr/>
              </a:pPr>
              <a:r>
                <a:rPr lang="en-US" sz="7200" b="1" spc="600" baseline="30000" dirty="0">
                  <a:solidFill>
                    <a:srgbClr val="EABB22"/>
                  </a:solidFill>
                  <a:latin typeface="Calibri" panose="020F0502020204030204" pitchFamily="34" charset="0"/>
                  <a:ea typeface="Roboto Cn" pitchFamily="2" charset="0"/>
                  <a:cs typeface="Calibri" panose="020F0502020204030204" pitchFamily="34" charset="0"/>
                </a:rPr>
                <a:t>03</a:t>
              </a:r>
            </a:p>
          </p:txBody>
        </p:sp>
      </p:grpSp>
      <p:sp>
        <p:nvSpPr>
          <p:cNvPr id="31" name="TextBox 36">
            <a:extLst>
              <a:ext uri="{FF2B5EF4-FFF2-40B4-BE49-F238E27FC236}">
                <a16:creationId xmlns:a16="http://schemas.microsoft.com/office/drawing/2014/main" id="{F004C3B7-0FB6-CE9D-7223-FF8058383269}"/>
              </a:ext>
            </a:extLst>
          </p:cNvPr>
          <p:cNvSpPr txBox="1"/>
          <p:nvPr/>
        </p:nvSpPr>
        <p:spPr>
          <a:xfrm>
            <a:off x="7011599" y="1005665"/>
            <a:ext cx="4673499" cy="823302"/>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lnSpc>
                <a:spcPts val="1940"/>
              </a:lnSpc>
              <a:buClr>
                <a:srgbClr val="0289AE"/>
              </a:buClr>
            </a:pPr>
            <a:r>
              <a:rPr lang="de-DE" altLang="de-DE" sz="1800">
                <a:solidFill>
                  <a:srgbClr val="262626"/>
                </a:solidFill>
                <a:latin typeface="Calibri" panose="020F0502020204030204" pitchFamily="34" charset="0"/>
                <a:cs typeface="Calibri" panose="020F0502020204030204" pitchFamily="34" charset="0"/>
              </a:rPr>
              <a:t>Beispiele: schwacher RevPAR zur Wochenmitte, viel Abfall beim Sonntagsbrunch</a:t>
            </a:r>
          </a:p>
          <a:p>
            <a:pPr>
              <a:lnSpc>
                <a:spcPts val="1940"/>
              </a:lnSpc>
              <a:buClr>
                <a:srgbClr val="0289AE"/>
              </a:buClr>
            </a:pPr>
            <a:endParaRPr lang="de-DE" altLang="de-DE" sz="1800" dirty="0">
              <a:solidFill>
                <a:srgbClr val="262626"/>
              </a:solidFill>
              <a:latin typeface="Calibri" panose="020F0502020204030204" pitchFamily="34" charset="0"/>
              <a:cs typeface="Calibri" panose="020F0502020204030204" pitchFamily="34" charset="0"/>
            </a:endParaRPr>
          </a:p>
        </p:txBody>
      </p:sp>
      <p:sp>
        <p:nvSpPr>
          <p:cNvPr id="32" name="TextBox 38">
            <a:extLst>
              <a:ext uri="{FF2B5EF4-FFF2-40B4-BE49-F238E27FC236}">
                <a16:creationId xmlns:a16="http://schemas.microsoft.com/office/drawing/2014/main" id="{CA4106CF-CD81-9C53-2235-D320E5CF7CC5}"/>
              </a:ext>
            </a:extLst>
          </p:cNvPr>
          <p:cNvSpPr txBox="1"/>
          <p:nvPr/>
        </p:nvSpPr>
        <p:spPr>
          <a:xfrm>
            <a:off x="7011599" y="427341"/>
            <a:ext cx="4320000" cy="439992"/>
          </a:xfrm>
          <a:prstGeom prst="rect">
            <a:avLst/>
          </a:prstGeom>
          <a:noFill/>
        </p:spPr>
        <p:txBody>
          <a:bodyPr wrap="square">
            <a:spAutoFit/>
          </a:bodyPr>
          <a:lstStyle/>
          <a:p>
            <a:pPr>
              <a:lnSpc>
                <a:spcPts val="2720"/>
              </a:lnSpc>
              <a:defRPr/>
            </a:pPr>
            <a:r>
              <a:rPr lang="de-DE" sz="2600" b="1">
                <a:solidFill>
                  <a:srgbClr val="0289AE"/>
                </a:solidFill>
                <a:latin typeface="Calibri" panose="020F0502020204030204" pitchFamily="34" charset="0"/>
                <a:ea typeface="Roboto Cn" pitchFamily="2" charset="0"/>
                <a:cs typeface="Calibri" panose="020F0502020204030204" pitchFamily="34" charset="0"/>
              </a:rPr>
              <a:t>Zwei Kernthemen finden</a:t>
            </a:r>
          </a:p>
        </p:txBody>
      </p:sp>
      <p:sp>
        <p:nvSpPr>
          <p:cNvPr id="33" name="Rounded Rectangle 32">
            <a:extLst>
              <a:ext uri="{FF2B5EF4-FFF2-40B4-BE49-F238E27FC236}">
                <a16:creationId xmlns:a16="http://schemas.microsoft.com/office/drawing/2014/main" id="{BD8D5F14-9E8D-A76F-7006-0AE3F7297883}"/>
              </a:ext>
            </a:extLst>
          </p:cNvPr>
          <p:cNvSpPr/>
          <p:nvPr/>
        </p:nvSpPr>
        <p:spPr>
          <a:xfrm>
            <a:off x="394389" y="6146748"/>
            <a:ext cx="4221287"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34" name="TextBox 33">
            <a:extLst>
              <a:ext uri="{FF2B5EF4-FFF2-40B4-BE49-F238E27FC236}">
                <a16:creationId xmlns:a16="http://schemas.microsoft.com/office/drawing/2014/main" id="{D0CB2B49-D501-0A0A-4081-7EEBF3655E67}"/>
              </a:ext>
            </a:extLst>
          </p:cNvPr>
          <p:cNvSpPr txBox="1"/>
          <p:nvPr/>
        </p:nvSpPr>
        <p:spPr>
          <a:xfrm>
            <a:off x="520388" y="6210026"/>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35" name="TextBox 34">
            <a:extLst>
              <a:ext uri="{FF2B5EF4-FFF2-40B4-BE49-F238E27FC236}">
                <a16:creationId xmlns:a16="http://schemas.microsoft.com/office/drawing/2014/main" id="{C365BE6E-1151-6FC8-321F-6FE6BE77DED9}"/>
              </a:ext>
            </a:extLst>
          </p:cNvPr>
          <p:cNvSpPr txBox="1"/>
          <p:nvPr/>
        </p:nvSpPr>
        <p:spPr>
          <a:xfrm>
            <a:off x="1276389" y="6210026"/>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C3 M</a:t>
            </a:r>
            <a:r>
              <a:rPr lang="en-IE" sz="1400" b="1" dirty="0">
                <a:solidFill>
                  <a:srgbClr val="262626"/>
                </a:solidFill>
                <a:latin typeface="Calibri" panose="020F0502020204030204" pitchFamily="34" charset="0"/>
                <a:cs typeface="Calibri" panose="020F0502020204030204" pitchFamily="34" charset="0"/>
              </a:rPr>
              <a:t>1</a:t>
            </a:r>
            <a:endParaRPr sz="1400" b="1" i="0" dirty="0">
              <a:solidFill>
                <a:srgbClr val="262626"/>
              </a:solidFill>
              <a:latin typeface="Calibri" panose="020F0502020204030204" pitchFamily="34" charset="0"/>
              <a:cs typeface="Calibri" panose="020F0502020204030204" pitchFamily="34" charset="0"/>
            </a:endParaRPr>
          </a:p>
        </p:txBody>
      </p:sp>
      <p:sp>
        <p:nvSpPr>
          <p:cNvPr id="36" name="TextBox 35">
            <a:extLst>
              <a:ext uri="{FF2B5EF4-FFF2-40B4-BE49-F238E27FC236}">
                <a16:creationId xmlns:a16="http://schemas.microsoft.com/office/drawing/2014/main" id="{8487DDD0-B308-6B84-F04A-2158BF7FF4EA}"/>
              </a:ext>
            </a:extLst>
          </p:cNvPr>
          <p:cNvSpPr txBox="1"/>
          <p:nvPr/>
        </p:nvSpPr>
        <p:spPr>
          <a:xfrm>
            <a:off x="1870388" y="6210026"/>
            <a:ext cx="3492000" cy="215444"/>
          </a:xfrm>
          <a:prstGeom prst="rect">
            <a:avLst/>
          </a:prstGeom>
          <a:noFill/>
        </p:spPr>
        <p:txBody>
          <a:bodyPr wrap="square" lIns="0" tIns="0" rIns="0" bIns="0" anchor="ctr">
            <a:spAutoFit/>
          </a:bodyPr>
          <a:lstStyle/>
          <a:p>
            <a:r>
              <a:rPr lang="de-DE" sz="1400" b="0" i="0">
                <a:solidFill>
                  <a:srgbClr val="262626"/>
                </a:solidFill>
                <a:latin typeface="Calibri" panose="020F0502020204030204" pitchFamily="34" charset="0"/>
                <a:cs typeface="Calibri" panose="020F0502020204030204" pitchFamily="34" charset="0"/>
              </a:rPr>
              <a:t>- Führung im grünen und digitalen Wandel</a:t>
            </a:r>
          </a:p>
        </p:txBody>
      </p:sp>
    </p:spTree>
    <p:extLst>
      <p:ext uri="{BB962C8B-B14F-4D97-AF65-F5344CB8AC3E}">
        <p14:creationId xmlns:p14="http://schemas.microsoft.com/office/powerpoint/2010/main" val="32412705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7888B-87CC-F4F7-CB71-2DF54039814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B708CBE-D81A-EC08-2430-506248F89378}"/>
              </a:ext>
            </a:extLst>
          </p:cNvPr>
          <p:cNvSpPr/>
          <p:nvPr/>
        </p:nvSpPr>
        <p:spPr>
          <a:xfrm>
            <a:off x="8229" y="4417328"/>
            <a:ext cx="12183771" cy="2440672"/>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a:extLst>
              <a:ext uri="{FF2B5EF4-FFF2-40B4-BE49-F238E27FC236}">
                <a16:creationId xmlns:a16="http://schemas.microsoft.com/office/drawing/2014/main" id="{D54EB5E4-1646-112E-EB3B-0B6FC308D3FE}"/>
              </a:ext>
            </a:extLst>
          </p:cNvPr>
          <p:cNvPicPr>
            <a:picLocks noChangeAspect="1"/>
          </p:cNvPicPr>
          <p:nvPr/>
        </p:nvPicPr>
        <p:blipFill>
          <a:blip>
            <a:extLst>
              <a:ext uri="{96DAC541-7B7A-43D3-8B79-37D633B846F1}">
                <asvg:svgBlip xmlns:asvg="http://schemas.microsoft.com/office/drawing/2016/SVG/main" r:embed="rId3"/>
              </a:ext>
            </a:extLst>
          </a:blip>
          <a:srcRect l="32264" t="48938" r="39869" b="41538"/>
          <a:stretch>
            <a:fillRect/>
          </a:stretch>
        </p:blipFill>
        <p:spPr>
          <a:xfrm rot="10800000">
            <a:off x="-1" y="4417328"/>
            <a:ext cx="4975412" cy="2407667"/>
          </a:xfrm>
          <a:prstGeom prst="rect">
            <a:avLst/>
          </a:prstGeom>
        </p:spPr>
      </p:pic>
      <p:sp>
        <p:nvSpPr>
          <p:cNvPr id="9" name="Text Placeholder 11">
            <a:extLst>
              <a:ext uri="{FF2B5EF4-FFF2-40B4-BE49-F238E27FC236}">
                <a16:creationId xmlns:a16="http://schemas.microsoft.com/office/drawing/2014/main" id="{EC05D0CF-89F4-3E96-2498-1588891CF81F}"/>
              </a:ext>
            </a:extLst>
          </p:cNvPr>
          <p:cNvSpPr txBox="1">
            <a:spLocks/>
          </p:cNvSpPr>
          <p:nvPr/>
        </p:nvSpPr>
        <p:spPr>
          <a:xfrm>
            <a:off x="429115" y="341940"/>
            <a:ext cx="535072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Datenbasiert kommunizieren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10" name="Straight Connector 9">
            <a:extLst>
              <a:ext uri="{FF2B5EF4-FFF2-40B4-BE49-F238E27FC236}">
                <a16:creationId xmlns:a16="http://schemas.microsoft.com/office/drawing/2014/main" id="{1CEFF4B5-F995-BAB6-D78C-AC3E39AD3D43}"/>
              </a:ext>
            </a:extLst>
          </p:cNvPr>
          <p:cNvCxnSpPr>
            <a:cxnSpLocks/>
          </p:cNvCxnSpPr>
          <p:nvPr/>
        </p:nvCxnSpPr>
        <p:spPr>
          <a:xfrm>
            <a:off x="0" y="1387131"/>
            <a:ext cx="637390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1" name="Rectangle 30">
            <a:extLst>
              <a:ext uri="{FF2B5EF4-FFF2-40B4-BE49-F238E27FC236}">
                <a16:creationId xmlns:a16="http://schemas.microsoft.com/office/drawing/2014/main" id="{F55F92E2-6757-43C0-7F83-E554FEBBB430}"/>
              </a:ext>
            </a:extLst>
          </p:cNvPr>
          <p:cNvSpPr/>
          <p:nvPr/>
        </p:nvSpPr>
        <p:spPr>
          <a:xfrm flipH="1">
            <a:off x="429115" y="1593761"/>
            <a:ext cx="3173906" cy="2247154"/>
          </a:xfrm>
          <a:prstGeom prst="rect">
            <a:avLst/>
          </a:prstGeom>
        </p:spPr>
        <p:txBody>
          <a:bodyPr wrap="square">
            <a:spAutoFit/>
          </a:bodyPr>
          <a:lstStyle/>
          <a:p>
            <a:pPr>
              <a:lnSpc>
                <a:spcPts val="2100"/>
              </a:lnSpc>
            </a:pPr>
            <a:r>
              <a:rPr lang="de-DE" sz="2000">
                <a:solidFill>
                  <a:srgbClr val="262626"/>
                </a:solidFill>
              </a:rPr>
              <a:t>Entscheider brauchen selten jedes Detail Ihrer Tabelle. Sie brauchen eine </a:t>
            </a:r>
            <a:r>
              <a:rPr lang="de-DE" sz="2000" b="1">
                <a:solidFill>
                  <a:srgbClr val="262626"/>
                </a:solidFill>
              </a:rPr>
              <a:t>klare Beschreibung </a:t>
            </a:r>
            <a:r>
              <a:rPr lang="de-DE" sz="2000">
                <a:solidFill>
                  <a:srgbClr val="262626"/>
                </a:solidFill>
              </a:rPr>
              <a:t>des Problems, Schlüsselzahlen und eine </a:t>
            </a:r>
            <a:r>
              <a:rPr lang="de-DE" sz="2000" b="1">
                <a:solidFill>
                  <a:srgbClr val="262626"/>
                </a:solidFill>
              </a:rPr>
              <a:t>knappe Empfehlung.</a:t>
            </a:r>
          </a:p>
          <a:p>
            <a:pPr>
              <a:lnSpc>
                <a:spcPts val="2100"/>
              </a:lnSpc>
            </a:pPr>
            <a:br>
              <a:rPr lang="en-US" sz="2000" b="1" dirty="0">
                <a:solidFill>
                  <a:srgbClr val="262626"/>
                </a:solidFill>
              </a:rPr>
            </a:br>
            <a:endParaRPr lang="en-US" sz="2000" b="1" dirty="0">
              <a:solidFill>
                <a:srgbClr val="262626"/>
              </a:solidFill>
            </a:endParaRPr>
          </a:p>
        </p:txBody>
      </p:sp>
      <p:pic>
        <p:nvPicPr>
          <p:cNvPr id="12" name="Graphic 11">
            <a:extLst>
              <a:ext uri="{FF2B5EF4-FFF2-40B4-BE49-F238E27FC236}">
                <a16:creationId xmlns:a16="http://schemas.microsoft.com/office/drawing/2014/main" id="{5DFCE77E-D290-034B-81A8-561D0CFC6161}"/>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a:off x="7106653" y="1"/>
            <a:ext cx="5085347" cy="3235006"/>
          </a:xfrm>
          <a:prstGeom prst="rect">
            <a:avLst/>
          </a:prstGeom>
        </p:spPr>
      </p:pic>
      <p:grpSp>
        <p:nvGrpSpPr>
          <p:cNvPr id="13" name="Graphic 2">
            <a:extLst>
              <a:ext uri="{FF2B5EF4-FFF2-40B4-BE49-F238E27FC236}">
                <a16:creationId xmlns:a16="http://schemas.microsoft.com/office/drawing/2014/main" id="{311F7317-4759-2875-0667-53999C7E4093}"/>
              </a:ext>
            </a:extLst>
          </p:cNvPr>
          <p:cNvGrpSpPr/>
          <p:nvPr/>
        </p:nvGrpSpPr>
        <p:grpSpPr>
          <a:xfrm>
            <a:off x="982442" y="5078708"/>
            <a:ext cx="1198372" cy="1197197"/>
            <a:chOff x="10376768" y="2334933"/>
            <a:chExt cx="920484" cy="919581"/>
          </a:xfrm>
          <a:solidFill>
            <a:schemeClr val="bg1"/>
          </a:solidFill>
        </p:grpSpPr>
        <p:sp>
          <p:nvSpPr>
            <p:cNvPr id="14" name="Freeform 13">
              <a:extLst>
                <a:ext uri="{FF2B5EF4-FFF2-40B4-BE49-F238E27FC236}">
                  <a16:creationId xmlns:a16="http://schemas.microsoft.com/office/drawing/2014/main" id="{4ACEE817-BD23-DEE9-9177-4F002D91E86C}"/>
                </a:ext>
              </a:extLst>
            </p:cNvPr>
            <p:cNvSpPr/>
            <p:nvPr/>
          </p:nvSpPr>
          <p:spPr>
            <a:xfrm>
              <a:off x="11043419" y="2944675"/>
              <a:ext cx="88525" cy="88525"/>
            </a:xfrm>
            <a:custGeom>
              <a:avLst/>
              <a:gdLst>
                <a:gd name="connsiteX0" fmla="*/ 44263 w 88525"/>
                <a:gd name="connsiteY0" fmla="*/ 88525 h 88525"/>
                <a:gd name="connsiteX1" fmla="*/ 88525 w 88525"/>
                <a:gd name="connsiteY1" fmla="*/ 44263 h 88525"/>
                <a:gd name="connsiteX2" fmla="*/ 44263 w 88525"/>
                <a:gd name="connsiteY2" fmla="*/ 0 h 88525"/>
                <a:gd name="connsiteX3" fmla="*/ 0 w 88525"/>
                <a:gd name="connsiteY3" fmla="*/ 44263 h 88525"/>
                <a:gd name="connsiteX4" fmla="*/ 44263 w 88525"/>
                <a:gd name="connsiteY4" fmla="*/ 88525 h 88525"/>
                <a:gd name="connsiteX5" fmla="*/ 44263 w 88525"/>
                <a:gd name="connsiteY5" fmla="*/ 28906 h 88525"/>
                <a:gd name="connsiteX6" fmla="*/ 58716 w 88525"/>
                <a:gd name="connsiteY6" fmla="*/ 43359 h 88525"/>
                <a:gd name="connsiteX7" fmla="*/ 44263 w 88525"/>
                <a:gd name="connsiteY7" fmla="*/ 57813 h 88525"/>
                <a:gd name="connsiteX8" fmla="*/ 29809 w 88525"/>
                <a:gd name="connsiteY8" fmla="*/ 43359 h 88525"/>
                <a:gd name="connsiteX9" fmla="*/ 44263 w 88525"/>
                <a:gd name="connsiteY9" fmla="*/ 28906 h 8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25" h="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5" name="Freeform 14">
              <a:extLst>
                <a:ext uri="{FF2B5EF4-FFF2-40B4-BE49-F238E27FC236}">
                  <a16:creationId xmlns:a16="http://schemas.microsoft.com/office/drawing/2014/main" id="{F12F2D5A-9323-D14A-E9F8-25FF0821FCFB}"/>
                </a:ext>
              </a:extLst>
            </p:cNvPr>
            <p:cNvSpPr/>
            <p:nvPr/>
          </p:nvSpPr>
          <p:spPr>
            <a:xfrm>
              <a:off x="10376768" y="2334933"/>
              <a:ext cx="920484" cy="919581"/>
            </a:xfrm>
            <a:custGeom>
              <a:avLst/>
              <a:gdLst>
                <a:gd name="connsiteX0" fmla="*/ 861768 w 920484"/>
                <a:gd name="connsiteY0" fmla="*/ 590772 h 919581"/>
                <a:gd name="connsiteX1" fmla="*/ 868092 w 920484"/>
                <a:gd name="connsiteY1" fmla="*/ 559156 h 919581"/>
                <a:gd name="connsiteX2" fmla="*/ 889772 w 920484"/>
                <a:gd name="connsiteY2" fmla="*/ 537476 h 919581"/>
                <a:gd name="connsiteX3" fmla="*/ 826539 w 920484"/>
                <a:gd name="connsiteY3" fmla="*/ 474244 h 919581"/>
                <a:gd name="connsiteX4" fmla="*/ 804859 w 920484"/>
                <a:gd name="connsiteY4" fmla="*/ 495924 h 919581"/>
                <a:gd name="connsiteX5" fmla="*/ 773243 w 920484"/>
                <a:gd name="connsiteY5" fmla="*/ 501343 h 919581"/>
                <a:gd name="connsiteX6" fmla="*/ 756080 w 920484"/>
                <a:gd name="connsiteY6" fmla="*/ 475147 h 919581"/>
                <a:gd name="connsiteX7" fmla="*/ 756080 w 920484"/>
                <a:gd name="connsiteY7" fmla="*/ 444434 h 919581"/>
                <a:gd name="connsiteX8" fmla="*/ 725367 w 920484"/>
                <a:gd name="connsiteY8" fmla="*/ 444434 h 919581"/>
                <a:gd name="connsiteX9" fmla="*/ 711817 w 920484"/>
                <a:gd name="connsiteY9" fmla="*/ 375782 h 919581"/>
                <a:gd name="connsiteX10" fmla="*/ 883448 w 920484"/>
                <a:gd name="connsiteY10" fmla="*/ 204150 h 919581"/>
                <a:gd name="connsiteX11" fmla="*/ 918678 w 920484"/>
                <a:gd name="connsiteY11" fmla="*/ 119239 h 919581"/>
                <a:gd name="connsiteX12" fmla="*/ 799440 w 920484"/>
                <a:gd name="connsiteY12" fmla="*/ 0 h 919581"/>
                <a:gd name="connsiteX13" fmla="*/ 714527 w 920484"/>
                <a:gd name="connsiteY13" fmla="*/ 35230 h 919581"/>
                <a:gd name="connsiteX14" fmla="*/ 542896 w 920484"/>
                <a:gd name="connsiteY14" fmla="*/ 206861 h 919581"/>
                <a:gd name="connsiteX15" fmla="*/ 473340 w 920484"/>
                <a:gd name="connsiteY15" fmla="*/ 194214 h 919581"/>
                <a:gd name="connsiteX16" fmla="*/ 370362 w 920484"/>
                <a:gd name="connsiteY16" fmla="*/ 134595 h 919581"/>
                <a:gd name="connsiteX17" fmla="*/ 337842 w 920484"/>
                <a:gd name="connsiteY17" fmla="*/ 139112 h 919581"/>
                <a:gd name="connsiteX18" fmla="*/ 207764 w 920484"/>
                <a:gd name="connsiteY18" fmla="*/ 60523 h 919581"/>
                <a:gd name="connsiteX19" fmla="*/ 59619 w 920484"/>
                <a:gd name="connsiteY19" fmla="*/ 208667 h 919581"/>
                <a:gd name="connsiteX20" fmla="*/ 63233 w 920484"/>
                <a:gd name="connsiteY20" fmla="*/ 242090 h 919581"/>
                <a:gd name="connsiteX21" fmla="*/ 0 w 920484"/>
                <a:gd name="connsiteY21" fmla="*/ 327002 h 919581"/>
                <a:gd name="connsiteX22" fmla="*/ 88525 w 920484"/>
                <a:gd name="connsiteY22" fmla="*/ 415528 h 919581"/>
                <a:gd name="connsiteX23" fmla="*/ 196021 w 920484"/>
                <a:gd name="connsiteY23" fmla="*/ 415528 h 919581"/>
                <a:gd name="connsiteX24" fmla="*/ 192407 w 920484"/>
                <a:gd name="connsiteY24" fmla="*/ 459791 h 919581"/>
                <a:gd name="connsiteX25" fmla="*/ 207764 w 920484"/>
                <a:gd name="connsiteY25" fmla="*/ 541993 h 919581"/>
                <a:gd name="connsiteX26" fmla="*/ 75879 w 920484"/>
                <a:gd name="connsiteY26" fmla="*/ 673878 h 919581"/>
                <a:gd name="connsiteX27" fmla="*/ 2710 w 920484"/>
                <a:gd name="connsiteY27" fmla="*/ 865382 h 919581"/>
                <a:gd name="connsiteX28" fmla="*/ 0 w 920484"/>
                <a:gd name="connsiteY28" fmla="*/ 879835 h 919581"/>
                <a:gd name="connsiteX29" fmla="*/ 39746 w 920484"/>
                <a:gd name="connsiteY29" fmla="*/ 919581 h 919581"/>
                <a:gd name="connsiteX30" fmla="*/ 54199 w 920484"/>
                <a:gd name="connsiteY30" fmla="*/ 916871 h 919581"/>
                <a:gd name="connsiteX31" fmla="*/ 245704 w 920484"/>
                <a:gd name="connsiteY31" fmla="*/ 843702 h 919581"/>
                <a:gd name="connsiteX32" fmla="*/ 342359 w 920484"/>
                <a:gd name="connsiteY32" fmla="*/ 747047 h 919581"/>
                <a:gd name="connsiteX33" fmla="*/ 341455 w 920484"/>
                <a:gd name="connsiteY33" fmla="*/ 756983 h 919581"/>
                <a:gd name="connsiteX34" fmla="*/ 353198 w 920484"/>
                <a:gd name="connsiteY34" fmla="*/ 786793 h 919581"/>
                <a:gd name="connsiteX35" fmla="*/ 341455 w 920484"/>
                <a:gd name="connsiteY35" fmla="*/ 816603 h 919581"/>
                <a:gd name="connsiteX36" fmla="*/ 374878 w 920484"/>
                <a:gd name="connsiteY36" fmla="*/ 859059 h 919581"/>
                <a:gd name="connsiteX37" fmla="*/ 460694 w 920484"/>
                <a:gd name="connsiteY37" fmla="*/ 919581 h 919581"/>
                <a:gd name="connsiteX38" fmla="*/ 546510 w 920484"/>
                <a:gd name="connsiteY38" fmla="*/ 859059 h 919581"/>
                <a:gd name="connsiteX39" fmla="*/ 579933 w 920484"/>
                <a:gd name="connsiteY39" fmla="*/ 816603 h 919581"/>
                <a:gd name="connsiteX40" fmla="*/ 579933 w 920484"/>
                <a:gd name="connsiteY40" fmla="*/ 812989 h 919581"/>
                <a:gd name="connsiteX41" fmla="*/ 597999 w 920484"/>
                <a:gd name="connsiteY41" fmla="*/ 831056 h 919581"/>
                <a:gd name="connsiteX42" fmla="*/ 619678 w 920484"/>
                <a:gd name="connsiteY42" fmla="*/ 809376 h 919581"/>
                <a:gd name="connsiteX43" fmla="*/ 651295 w 920484"/>
                <a:gd name="connsiteY43" fmla="*/ 803956 h 919581"/>
                <a:gd name="connsiteX44" fmla="*/ 668458 w 920484"/>
                <a:gd name="connsiteY44" fmla="*/ 830153 h 919581"/>
                <a:gd name="connsiteX45" fmla="*/ 668458 w 920484"/>
                <a:gd name="connsiteY45" fmla="*/ 860865 h 919581"/>
                <a:gd name="connsiteX46" fmla="*/ 756983 w 920484"/>
                <a:gd name="connsiteY46" fmla="*/ 860865 h 919581"/>
                <a:gd name="connsiteX47" fmla="*/ 756983 w 920484"/>
                <a:gd name="connsiteY47" fmla="*/ 831056 h 919581"/>
                <a:gd name="connsiteX48" fmla="*/ 775050 w 920484"/>
                <a:gd name="connsiteY48" fmla="*/ 804859 h 919581"/>
                <a:gd name="connsiteX49" fmla="*/ 805763 w 920484"/>
                <a:gd name="connsiteY49" fmla="*/ 811183 h 919581"/>
                <a:gd name="connsiteX50" fmla="*/ 827442 w 920484"/>
                <a:gd name="connsiteY50" fmla="*/ 832863 h 919581"/>
                <a:gd name="connsiteX51" fmla="*/ 890675 w 920484"/>
                <a:gd name="connsiteY51" fmla="*/ 769630 h 919581"/>
                <a:gd name="connsiteX52" fmla="*/ 868995 w 920484"/>
                <a:gd name="connsiteY52" fmla="*/ 747950 h 919581"/>
                <a:gd name="connsiteX53" fmla="*/ 863575 w 920484"/>
                <a:gd name="connsiteY53" fmla="*/ 716334 h 919581"/>
                <a:gd name="connsiteX54" fmla="*/ 889772 w 920484"/>
                <a:gd name="connsiteY54" fmla="*/ 699171 h 919581"/>
                <a:gd name="connsiteX55" fmla="*/ 920484 w 920484"/>
                <a:gd name="connsiteY55" fmla="*/ 699171 h 919581"/>
                <a:gd name="connsiteX56" fmla="*/ 920484 w 920484"/>
                <a:gd name="connsiteY56" fmla="*/ 610645 h 919581"/>
                <a:gd name="connsiteX57" fmla="*/ 889772 w 920484"/>
                <a:gd name="connsiteY57" fmla="*/ 610645 h 919581"/>
                <a:gd name="connsiteX58" fmla="*/ 861768 w 920484"/>
                <a:gd name="connsiteY58" fmla="*/ 590772 h 919581"/>
                <a:gd name="connsiteX59" fmla="*/ 861768 w 920484"/>
                <a:gd name="connsiteY59" fmla="*/ 590772 h 919581"/>
                <a:gd name="connsiteX60" fmla="*/ 639552 w 920484"/>
                <a:gd name="connsiteY60" fmla="*/ 635035 h 919581"/>
                <a:gd name="connsiteX61" fmla="*/ 685621 w 920484"/>
                <a:gd name="connsiteY61" fmla="*/ 584449 h 919581"/>
                <a:gd name="connsiteX62" fmla="*/ 710914 w 920484"/>
                <a:gd name="connsiteY62" fmla="*/ 579933 h 919581"/>
                <a:gd name="connsiteX63" fmla="*/ 784986 w 920484"/>
                <a:gd name="connsiteY63" fmla="*/ 654005 h 919581"/>
                <a:gd name="connsiteX64" fmla="*/ 710914 w 920484"/>
                <a:gd name="connsiteY64" fmla="*/ 728077 h 919581"/>
                <a:gd name="connsiteX65" fmla="*/ 636842 w 920484"/>
                <a:gd name="connsiteY65" fmla="*/ 654005 h 919581"/>
                <a:gd name="connsiteX66" fmla="*/ 639552 w 920484"/>
                <a:gd name="connsiteY66" fmla="*/ 635035 h 919581"/>
                <a:gd name="connsiteX67" fmla="*/ 639552 w 920484"/>
                <a:gd name="connsiteY67" fmla="*/ 635035 h 919581"/>
                <a:gd name="connsiteX68" fmla="*/ 657618 w 920484"/>
                <a:gd name="connsiteY68" fmla="*/ 283643 h 919581"/>
                <a:gd name="connsiteX69" fmla="*/ 726270 w 920484"/>
                <a:gd name="connsiteY69" fmla="*/ 214990 h 919581"/>
                <a:gd name="connsiteX70" fmla="*/ 779566 w 920484"/>
                <a:gd name="connsiteY70" fmla="*/ 268287 h 919581"/>
                <a:gd name="connsiteX71" fmla="*/ 700074 w 920484"/>
                <a:gd name="connsiteY71" fmla="*/ 347779 h 919581"/>
                <a:gd name="connsiteX72" fmla="*/ 657618 w 920484"/>
                <a:gd name="connsiteY72" fmla="*/ 283643 h 919581"/>
                <a:gd name="connsiteX73" fmla="*/ 672975 w 920484"/>
                <a:gd name="connsiteY73" fmla="*/ 120142 h 919581"/>
                <a:gd name="connsiteX74" fmla="*/ 696461 w 920484"/>
                <a:gd name="connsiteY74" fmla="*/ 96656 h 919581"/>
                <a:gd name="connsiteX75" fmla="*/ 823829 w 920484"/>
                <a:gd name="connsiteY75" fmla="*/ 224024 h 919581"/>
                <a:gd name="connsiteX76" fmla="*/ 800343 w 920484"/>
                <a:gd name="connsiteY76" fmla="*/ 247510 h 919581"/>
                <a:gd name="connsiteX77" fmla="*/ 672975 w 920484"/>
                <a:gd name="connsiteY77" fmla="*/ 120142 h 919581"/>
                <a:gd name="connsiteX78" fmla="*/ 799440 w 920484"/>
                <a:gd name="connsiteY78" fmla="*/ 30713 h 919581"/>
                <a:gd name="connsiteX79" fmla="*/ 889772 w 920484"/>
                <a:gd name="connsiteY79" fmla="*/ 121045 h 919581"/>
                <a:gd name="connsiteX80" fmla="*/ 863575 w 920484"/>
                <a:gd name="connsiteY80" fmla="*/ 184278 h 919581"/>
                <a:gd name="connsiteX81" fmla="*/ 845509 w 920484"/>
                <a:gd name="connsiteY81" fmla="*/ 202344 h 919581"/>
                <a:gd name="connsiteX82" fmla="*/ 718141 w 920484"/>
                <a:gd name="connsiteY82" fmla="*/ 74976 h 919581"/>
                <a:gd name="connsiteX83" fmla="*/ 736207 w 920484"/>
                <a:gd name="connsiteY83" fmla="*/ 56909 h 919581"/>
                <a:gd name="connsiteX84" fmla="*/ 799440 w 920484"/>
                <a:gd name="connsiteY84" fmla="*/ 30713 h 919581"/>
                <a:gd name="connsiteX85" fmla="*/ 799440 w 920484"/>
                <a:gd name="connsiteY85" fmla="*/ 30713 h 919581"/>
                <a:gd name="connsiteX86" fmla="*/ 652198 w 920484"/>
                <a:gd name="connsiteY86" fmla="*/ 140918 h 919581"/>
                <a:gd name="connsiteX87" fmla="*/ 705494 w 920484"/>
                <a:gd name="connsiteY87" fmla="*/ 194214 h 919581"/>
                <a:gd name="connsiteX88" fmla="*/ 636842 w 920484"/>
                <a:gd name="connsiteY88" fmla="*/ 262866 h 919581"/>
                <a:gd name="connsiteX89" fmla="*/ 572706 w 920484"/>
                <a:gd name="connsiteY89" fmla="*/ 220411 h 919581"/>
                <a:gd name="connsiteX90" fmla="*/ 652198 w 920484"/>
                <a:gd name="connsiteY90" fmla="*/ 140918 h 919581"/>
                <a:gd name="connsiteX91" fmla="*/ 696461 w 920484"/>
                <a:gd name="connsiteY91" fmla="*/ 460694 h 919581"/>
                <a:gd name="connsiteX92" fmla="*/ 616065 w 920484"/>
                <a:gd name="connsiteY92" fmla="*/ 616065 h 919581"/>
                <a:gd name="connsiteX93" fmla="*/ 541993 w 920484"/>
                <a:gd name="connsiteY93" fmla="*/ 713624 h 919581"/>
                <a:gd name="connsiteX94" fmla="*/ 532960 w 920484"/>
                <a:gd name="connsiteY94" fmla="*/ 712721 h 919581"/>
                <a:gd name="connsiteX95" fmla="*/ 473340 w 920484"/>
                <a:gd name="connsiteY95" fmla="*/ 712721 h 919581"/>
                <a:gd name="connsiteX96" fmla="*/ 473340 w 920484"/>
                <a:gd name="connsiteY96" fmla="*/ 638648 h 919581"/>
                <a:gd name="connsiteX97" fmla="*/ 429078 w 920484"/>
                <a:gd name="connsiteY97" fmla="*/ 594385 h 919581"/>
                <a:gd name="connsiteX98" fmla="*/ 399268 w 920484"/>
                <a:gd name="connsiteY98" fmla="*/ 594385 h 919581"/>
                <a:gd name="connsiteX99" fmla="*/ 384815 w 920484"/>
                <a:gd name="connsiteY99" fmla="*/ 579933 h 919581"/>
                <a:gd name="connsiteX100" fmla="*/ 399268 w 920484"/>
                <a:gd name="connsiteY100" fmla="*/ 565479 h 919581"/>
                <a:gd name="connsiteX101" fmla="*/ 547413 w 920484"/>
                <a:gd name="connsiteY101" fmla="*/ 565479 h 919581"/>
                <a:gd name="connsiteX102" fmla="*/ 591676 w 920484"/>
                <a:gd name="connsiteY102" fmla="*/ 521217 h 919581"/>
                <a:gd name="connsiteX103" fmla="*/ 547413 w 920484"/>
                <a:gd name="connsiteY103" fmla="*/ 476954 h 919581"/>
                <a:gd name="connsiteX104" fmla="*/ 429078 w 920484"/>
                <a:gd name="connsiteY104" fmla="*/ 476954 h 919581"/>
                <a:gd name="connsiteX105" fmla="*/ 414624 w 920484"/>
                <a:gd name="connsiteY105" fmla="*/ 462501 h 919581"/>
                <a:gd name="connsiteX106" fmla="*/ 414624 w 920484"/>
                <a:gd name="connsiteY106" fmla="*/ 418238 h 919581"/>
                <a:gd name="connsiteX107" fmla="*/ 488697 w 920484"/>
                <a:gd name="connsiteY107" fmla="*/ 418238 h 919581"/>
                <a:gd name="connsiteX108" fmla="*/ 562769 w 920484"/>
                <a:gd name="connsiteY108" fmla="*/ 344165 h 919581"/>
                <a:gd name="connsiteX109" fmla="*/ 488697 w 920484"/>
                <a:gd name="connsiteY109" fmla="*/ 270093 h 919581"/>
                <a:gd name="connsiteX110" fmla="*/ 487794 w 920484"/>
                <a:gd name="connsiteY110" fmla="*/ 270093 h 919581"/>
                <a:gd name="connsiteX111" fmla="*/ 488697 w 920484"/>
                <a:gd name="connsiteY111" fmla="*/ 254737 h 919581"/>
                <a:gd name="connsiteX112" fmla="*/ 485084 w 920484"/>
                <a:gd name="connsiteY112" fmla="*/ 226733 h 919581"/>
                <a:gd name="connsiteX113" fmla="*/ 696461 w 920484"/>
                <a:gd name="connsiteY113" fmla="*/ 460694 h 919581"/>
                <a:gd name="connsiteX114" fmla="*/ 696461 w 920484"/>
                <a:gd name="connsiteY114" fmla="*/ 460694 h 919581"/>
                <a:gd name="connsiteX115" fmla="*/ 370362 w 920484"/>
                <a:gd name="connsiteY115" fmla="*/ 756983 h 919581"/>
                <a:gd name="connsiteX116" fmla="*/ 384815 w 920484"/>
                <a:gd name="connsiteY116" fmla="*/ 742530 h 919581"/>
                <a:gd name="connsiteX117" fmla="*/ 532960 w 920484"/>
                <a:gd name="connsiteY117" fmla="*/ 742530 h 919581"/>
                <a:gd name="connsiteX118" fmla="*/ 547413 w 920484"/>
                <a:gd name="connsiteY118" fmla="*/ 756983 h 919581"/>
                <a:gd name="connsiteX119" fmla="*/ 532960 w 920484"/>
                <a:gd name="connsiteY119" fmla="*/ 771437 h 919581"/>
                <a:gd name="connsiteX120" fmla="*/ 384815 w 920484"/>
                <a:gd name="connsiteY120" fmla="*/ 771437 h 919581"/>
                <a:gd name="connsiteX121" fmla="*/ 370362 w 920484"/>
                <a:gd name="connsiteY121" fmla="*/ 756983 h 919581"/>
                <a:gd name="connsiteX122" fmla="*/ 184277 w 920484"/>
                <a:gd name="connsiteY122" fmla="*/ 756983 h 919581"/>
                <a:gd name="connsiteX123" fmla="*/ 293579 w 920484"/>
                <a:gd name="connsiteY123" fmla="*/ 647682 h 919581"/>
                <a:gd name="connsiteX124" fmla="*/ 341455 w 920484"/>
                <a:gd name="connsiteY124" fmla="*/ 706398 h 919581"/>
                <a:gd name="connsiteX125" fmla="*/ 237573 w 920484"/>
                <a:gd name="connsiteY125" fmla="*/ 810279 h 919581"/>
                <a:gd name="connsiteX126" fmla="*/ 184277 w 920484"/>
                <a:gd name="connsiteY126" fmla="*/ 756983 h 919581"/>
                <a:gd name="connsiteX127" fmla="*/ 29809 w 920484"/>
                <a:gd name="connsiteY127" fmla="*/ 327906 h 919581"/>
                <a:gd name="connsiteX128" fmla="*/ 89428 w 920484"/>
                <a:gd name="connsiteY128" fmla="*/ 268287 h 919581"/>
                <a:gd name="connsiteX129" fmla="*/ 149048 w 920484"/>
                <a:gd name="connsiteY129" fmla="*/ 327906 h 919581"/>
                <a:gd name="connsiteX130" fmla="*/ 178858 w 920484"/>
                <a:gd name="connsiteY130" fmla="*/ 327906 h 919581"/>
                <a:gd name="connsiteX131" fmla="*/ 93945 w 920484"/>
                <a:gd name="connsiteY131" fmla="*/ 239380 h 919581"/>
                <a:gd name="connsiteX132" fmla="*/ 90332 w 920484"/>
                <a:gd name="connsiteY132" fmla="*/ 209571 h 919581"/>
                <a:gd name="connsiteX133" fmla="*/ 208667 w 920484"/>
                <a:gd name="connsiteY133" fmla="*/ 91235 h 919581"/>
                <a:gd name="connsiteX134" fmla="*/ 311646 w 920484"/>
                <a:gd name="connsiteY134" fmla="*/ 151758 h 919581"/>
                <a:gd name="connsiteX135" fmla="*/ 253833 w 920484"/>
                <a:gd name="connsiteY135" fmla="*/ 241187 h 919581"/>
                <a:gd name="connsiteX136" fmla="*/ 208667 w 920484"/>
                <a:gd name="connsiteY136" fmla="*/ 298999 h 919581"/>
                <a:gd name="connsiteX137" fmla="*/ 238477 w 920484"/>
                <a:gd name="connsiteY137" fmla="*/ 298999 h 919581"/>
                <a:gd name="connsiteX138" fmla="*/ 268287 w 920484"/>
                <a:gd name="connsiteY138" fmla="*/ 269190 h 919581"/>
                <a:gd name="connsiteX139" fmla="*/ 298096 w 920484"/>
                <a:gd name="connsiteY139" fmla="*/ 298999 h 919581"/>
                <a:gd name="connsiteX140" fmla="*/ 327906 w 920484"/>
                <a:gd name="connsiteY140" fmla="*/ 298999 h 919581"/>
                <a:gd name="connsiteX141" fmla="*/ 284546 w 920484"/>
                <a:gd name="connsiteY141" fmla="*/ 242090 h 919581"/>
                <a:gd name="connsiteX142" fmla="*/ 372169 w 920484"/>
                <a:gd name="connsiteY142" fmla="*/ 165308 h 919581"/>
                <a:gd name="connsiteX143" fmla="*/ 460694 w 920484"/>
                <a:gd name="connsiteY143" fmla="*/ 253833 h 919581"/>
                <a:gd name="connsiteX144" fmla="*/ 457080 w 920484"/>
                <a:gd name="connsiteY144" fmla="*/ 276416 h 919581"/>
                <a:gd name="connsiteX145" fmla="*/ 415528 w 920484"/>
                <a:gd name="connsiteY145" fmla="*/ 342359 h 919581"/>
                <a:gd name="connsiteX146" fmla="*/ 445337 w 920484"/>
                <a:gd name="connsiteY146" fmla="*/ 342359 h 919581"/>
                <a:gd name="connsiteX147" fmla="*/ 489600 w 920484"/>
                <a:gd name="connsiteY147" fmla="*/ 298096 h 919581"/>
                <a:gd name="connsiteX148" fmla="*/ 533863 w 920484"/>
                <a:gd name="connsiteY148" fmla="*/ 342359 h 919581"/>
                <a:gd name="connsiteX149" fmla="*/ 489600 w 920484"/>
                <a:gd name="connsiteY149" fmla="*/ 386621 h 919581"/>
                <a:gd name="connsiteX150" fmla="*/ 88525 w 920484"/>
                <a:gd name="connsiteY150" fmla="*/ 386621 h 919581"/>
                <a:gd name="connsiteX151" fmla="*/ 29809 w 920484"/>
                <a:gd name="connsiteY151" fmla="*/ 327906 h 919581"/>
                <a:gd name="connsiteX152" fmla="*/ 384815 w 920484"/>
                <a:gd name="connsiteY152" fmla="*/ 416431 h 919581"/>
                <a:gd name="connsiteX153" fmla="*/ 384815 w 920484"/>
                <a:gd name="connsiteY153" fmla="*/ 460694 h 919581"/>
                <a:gd name="connsiteX154" fmla="*/ 429078 w 920484"/>
                <a:gd name="connsiteY154" fmla="*/ 504957 h 919581"/>
                <a:gd name="connsiteX155" fmla="*/ 547413 w 920484"/>
                <a:gd name="connsiteY155" fmla="*/ 504957 h 919581"/>
                <a:gd name="connsiteX156" fmla="*/ 561866 w 920484"/>
                <a:gd name="connsiteY156" fmla="*/ 519410 h 919581"/>
                <a:gd name="connsiteX157" fmla="*/ 547413 w 920484"/>
                <a:gd name="connsiteY157" fmla="*/ 533863 h 919581"/>
                <a:gd name="connsiteX158" fmla="*/ 399268 w 920484"/>
                <a:gd name="connsiteY158" fmla="*/ 533863 h 919581"/>
                <a:gd name="connsiteX159" fmla="*/ 355005 w 920484"/>
                <a:gd name="connsiteY159" fmla="*/ 578126 h 919581"/>
                <a:gd name="connsiteX160" fmla="*/ 399268 w 920484"/>
                <a:gd name="connsiteY160" fmla="*/ 622389 h 919581"/>
                <a:gd name="connsiteX161" fmla="*/ 429078 w 920484"/>
                <a:gd name="connsiteY161" fmla="*/ 622389 h 919581"/>
                <a:gd name="connsiteX162" fmla="*/ 443531 w 920484"/>
                <a:gd name="connsiteY162" fmla="*/ 636842 h 919581"/>
                <a:gd name="connsiteX163" fmla="*/ 443531 w 920484"/>
                <a:gd name="connsiteY163" fmla="*/ 710914 h 919581"/>
                <a:gd name="connsiteX164" fmla="*/ 383912 w 920484"/>
                <a:gd name="connsiteY164" fmla="*/ 710914 h 919581"/>
                <a:gd name="connsiteX165" fmla="*/ 374878 w 920484"/>
                <a:gd name="connsiteY165" fmla="*/ 711817 h 919581"/>
                <a:gd name="connsiteX166" fmla="*/ 300806 w 920484"/>
                <a:gd name="connsiteY166" fmla="*/ 614259 h 919581"/>
                <a:gd name="connsiteX167" fmla="*/ 220410 w 920484"/>
                <a:gd name="connsiteY167" fmla="*/ 458887 h 919581"/>
                <a:gd name="connsiteX168" fmla="*/ 224927 w 920484"/>
                <a:gd name="connsiteY168" fmla="*/ 414625 h 919581"/>
                <a:gd name="connsiteX169" fmla="*/ 384815 w 920484"/>
                <a:gd name="connsiteY169" fmla="*/ 414625 h 919581"/>
                <a:gd name="connsiteX170" fmla="*/ 271900 w 920484"/>
                <a:gd name="connsiteY170" fmla="*/ 627808 h 919581"/>
                <a:gd name="connsiteX171" fmla="*/ 163501 w 920484"/>
                <a:gd name="connsiteY171" fmla="*/ 736207 h 919581"/>
                <a:gd name="connsiteX172" fmla="*/ 110205 w 920484"/>
                <a:gd name="connsiteY172" fmla="*/ 682911 h 919581"/>
                <a:gd name="connsiteX173" fmla="*/ 223121 w 920484"/>
                <a:gd name="connsiteY173" fmla="*/ 569996 h 919581"/>
                <a:gd name="connsiteX174" fmla="*/ 271900 w 920484"/>
                <a:gd name="connsiteY174" fmla="*/ 627808 h 919581"/>
                <a:gd name="connsiteX175" fmla="*/ 271900 w 920484"/>
                <a:gd name="connsiteY175" fmla="*/ 627808 h 919581"/>
                <a:gd name="connsiteX176" fmla="*/ 94849 w 920484"/>
                <a:gd name="connsiteY176" fmla="*/ 710010 h 919581"/>
                <a:gd name="connsiteX177" fmla="*/ 210474 w 920484"/>
                <a:gd name="connsiteY177" fmla="*/ 825636 h 919581"/>
                <a:gd name="connsiteX178" fmla="*/ 112012 w 920484"/>
                <a:gd name="connsiteY178" fmla="*/ 863575 h 919581"/>
                <a:gd name="connsiteX179" fmla="*/ 56909 w 920484"/>
                <a:gd name="connsiteY179" fmla="*/ 808473 h 919581"/>
                <a:gd name="connsiteX180" fmla="*/ 94849 w 920484"/>
                <a:gd name="connsiteY180" fmla="*/ 710010 h 919581"/>
                <a:gd name="connsiteX181" fmla="*/ 43359 w 920484"/>
                <a:gd name="connsiteY181" fmla="*/ 889772 h 919581"/>
                <a:gd name="connsiteX182" fmla="*/ 29809 w 920484"/>
                <a:gd name="connsiteY182" fmla="*/ 879835 h 919581"/>
                <a:gd name="connsiteX183" fmla="*/ 30713 w 920484"/>
                <a:gd name="connsiteY183" fmla="*/ 876222 h 919581"/>
                <a:gd name="connsiteX184" fmla="*/ 45166 w 920484"/>
                <a:gd name="connsiteY184" fmla="*/ 837379 h 919581"/>
                <a:gd name="connsiteX185" fmla="*/ 82202 w 920484"/>
                <a:gd name="connsiteY185" fmla="*/ 874415 h 919581"/>
                <a:gd name="connsiteX186" fmla="*/ 43359 w 920484"/>
                <a:gd name="connsiteY186" fmla="*/ 889772 h 919581"/>
                <a:gd name="connsiteX187" fmla="*/ 458887 w 920484"/>
                <a:gd name="connsiteY187" fmla="*/ 890675 h 919581"/>
                <a:gd name="connsiteX188" fmla="*/ 406495 w 920484"/>
                <a:gd name="connsiteY188" fmla="*/ 860865 h 919581"/>
                <a:gd name="connsiteX189" fmla="*/ 511280 w 920484"/>
                <a:gd name="connsiteY189" fmla="*/ 860865 h 919581"/>
                <a:gd name="connsiteX190" fmla="*/ 458887 w 920484"/>
                <a:gd name="connsiteY190" fmla="*/ 890675 h 919581"/>
                <a:gd name="connsiteX191" fmla="*/ 458887 w 920484"/>
                <a:gd name="connsiteY191" fmla="*/ 890675 h 919581"/>
                <a:gd name="connsiteX192" fmla="*/ 533863 w 920484"/>
                <a:gd name="connsiteY192" fmla="*/ 831056 h 919581"/>
                <a:gd name="connsiteX193" fmla="*/ 385718 w 920484"/>
                <a:gd name="connsiteY193" fmla="*/ 831056 h 919581"/>
                <a:gd name="connsiteX194" fmla="*/ 371265 w 920484"/>
                <a:gd name="connsiteY194" fmla="*/ 816603 h 919581"/>
                <a:gd name="connsiteX195" fmla="*/ 385718 w 920484"/>
                <a:gd name="connsiteY195" fmla="*/ 802149 h 919581"/>
                <a:gd name="connsiteX196" fmla="*/ 533863 w 920484"/>
                <a:gd name="connsiteY196" fmla="*/ 802149 h 919581"/>
                <a:gd name="connsiteX197" fmla="*/ 548316 w 920484"/>
                <a:gd name="connsiteY197" fmla="*/ 816603 h 919581"/>
                <a:gd name="connsiteX198" fmla="*/ 533863 w 920484"/>
                <a:gd name="connsiteY198" fmla="*/ 831056 h 919581"/>
                <a:gd name="connsiteX199" fmla="*/ 888868 w 920484"/>
                <a:gd name="connsiteY199" fmla="*/ 668458 h 919581"/>
                <a:gd name="connsiteX200" fmla="*/ 888868 w 920484"/>
                <a:gd name="connsiteY200" fmla="*/ 668458 h 919581"/>
                <a:gd name="connsiteX201" fmla="*/ 834669 w 920484"/>
                <a:gd name="connsiteY201" fmla="*/ 704591 h 919581"/>
                <a:gd name="connsiteX202" fmla="*/ 847315 w 920484"/>
                <a:gd name="connsiteY202" fmla="*/ 767823 h 919581"/>
                <a:gd name="connsiteX203" fmla="*/ 848219 w 920484"/>
                <a:gd name="connsiteY203" fmla="*/ 768726 h 919581"/>
                <a:gd name="connsiteX204" fmla="*/ 827442 w 920484"/>
                <a:gd name="connsiteY204" fmla="*/ 789503 h 919581"/>
                <a:gd name="connsiteX205" fmla="*/ 826539 w 920484"/>
                <a:gd name="connsiteY205" fmla="*/ 788600 h 919581"/>
                <a:gd name="connsiteX206" fmla="*/ 762403 w 920484"/>
                <a:gd name="connsiteY206" fmla="*/ 775953 h 919581"/>
                <a:gd name="connsiteX207" fmla="*/ 726270 w 920484"/>
                <a:gd name="connsiteY207" fmla="*/ 829249 h 919581"/>
                <a:gd name="connsiteX208" fmla="*/ 726270 w 920484"/>
                <a:gd name="connsiteY208" fmla="*/ 830153 h 919581"/>
                <a:gd name="connsiteX209" fmla="*/ 696461 w 920484"/>
                <a:gd name="connsiteY209" fmla="*/ 830153 h 919581"/>
                <a:gd name="connsiteX210" fmla="*/ 696461 w 920484"/>
                <a:gd name="connsiteY210" fmla="*/ 831056 h 919581"/>
                <a:gd name="connsiteX211" fmla="*/ 660328 w 920484"/>
                <a:gd name="connsiteY211" fmla="*/ 776856 h 919581"/>
                <a:gd name="connsiteX212" fmla="*/ 597095 w 920484"/>
                <a:gd name="connsiteY212" fmla="*/ 789503 h 919581"/>
                <a:gd name="connsiteX213" fmla="*/ 596192 w 920484"/>
                <a:gd name="connsiteY213" fmla="*/ 790406 h 919581"/>
                <a:gd name="connsiteX214" fmla="*/ 576319 w 920484"/>
                <a:gd name="connsiteY214" fmla="*/ 770533 h 919581"/>
                <a:gd name="connsiteX215" fmla="*/ 578126 w 920484"/>
                <a:gd name="connsiteY215" fmla="*/ 757887 h 919581"/>
                <a:gd name="connsiteX216" fmla="*/ 568189 w 920484"/>
                <a:gd name="connsiteY216" fmla="*/ 729884 h 919581"/>
                <a:gd name="connsiteX217" fmla="*/ 608838 w 920484"/>
                <a:gd name="connsiteY217" fmla="*/ 666651 h 919581"/>
                <a:gd name="connsiteX218" fmla="*/ 711817 w 920484"/>
                <a:gd name="connsiteY218" fmla="*/ 757887 h 919581"/>
                <a:gd name="connsiteX219" fmla="*/ 815699 w 920484"/>
                <a:gd name="connsiteY219" fmla="*/ 654005 h 919581"/>
                <a:gd name="connsiteX220" fmla="*/ 711817 w 920484"/>
                <a:gd name="connsiteY220" fmla="*/ 550123 h 919581"/>
                <a:gd name="connsiteX221" fmla="*/ 707301 w 920484"/>
                <a:gd name="connsiteY221" fmla="*/ 550123 h 919581"/>
                <a:gd name="connsiteX222" fmla="*/ 726270 w 920484"/>
                <a:gd name="connsiteY222" fmla="*/ 476051 h 919581"/>
                <a:gd name="connsiteX223" fmla="*/ 727174 w 920484"/>
                <a:gd name="connsiteY223" fmla="*/ 476051 h 919581"/>
                <a:gd name="connsiteX224" fmla="*/ 727174 w 920484"/>
                <a:gd name="connsiteY224" fmla="*/ 476954 h 919581"/>
                <a:gd name="connsiteX225" fmla="*/ 763307 w 920484"/>
                <a:gd name="connsiteY225" fmla="*/ 531153 h 919581"/>
                <a:gd name="connsiteX226" fmla="*/ 826539 w 920484"/>
                <a:gd name="connsiteY226" fmla="*/ 518507 h 919581"/>
                <a:gd name="connsiteX227" fmla="*/ 827442 w 920484"/>
                <a:gd name="connsiteY227" fmla="*/ 517603 h 919581"/>
                <a:gd name="connsiteX228" fmla="*/ 848219 w 920484"/>
                <a:gd name="connsiteY228" fmla="*/ 538379 h 919581"/>
                <a:gd name="connsiteX229" fmla="*/ 847315 w 920484"/>
                <a:gd name="connsiteY229" fmla="*/ 539283 h 919581"/>
                <a:gd name="connsiteX230" fmla="*/ 834669 w 920484"/>
                <a:gd name="connsiteY230" fmla="*/ 603419 h 919581"/>
                <a:gd name="connsiteX231" fmla="*/ 887965 w 920484"/>
                <a:gd name="connsiteY231" fmla="*/ 639552 h 919581"/>
                <a:gd name="connsiteX232" fmla="*/ 888868 w 920484"/>
                <a:gd name="connsiteY232" fmla="*/ 639552 h 919581"/>
                <a:gd name="connsiteX233" fmla="*/ 888868 w 920484"/>
                <a:gd name="connsiteY233" fmla="*/ 668458 h 919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920484" h="919581">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16" name="Rounded Rectangle 15">
            <a:extLst>
              <a:ext uri="{FF2B5EF4-FFF2-40B4-BE49-F238E27FC236}">
                <a16:creationId xmlns:a16="http://schemas.microsoft.com/office/drawing/2014/main" id="{180CFB2E-2B50-F953-A04B-708D10923240}"/>
              </a:ext>
            </a:extLst>
          </p:cNvPr>
          <p:cNvSpPr/>
          <p:nvPr/>
        </p:nvSpPr>
        <p:spPr>
          <a:xfrm>
            <a:off x="2961233" y="4762343"/>
            <a:ext cx="8723906" cy="1762685"/>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30">
            <a:extLst>
              <a:ext uri="{FF2B5EF4-FFF2-40B4-BE49-F238E27FC236}">
                <a16:creationId xmlns:a16="http://schemas.microsoft.com/office/drawing/2014/main" id="{540AA0D3-70BA-2B5C-D28E-CCF422525540}"/>
              </a:ext>
            </a:extLst>
          </p:cNvPr>
          <p:cNvSpPr/>
          <p:nvPr/>
        </p:nvSpPr>
        <p:spPr>
          <a:xfrm flipH="1">
            <a:off x="3223451" y="4567734"/>
            <a:ext cx="3226374" cy="2392963"/>
          </a:xfrm>
          <a:prstGeom prst="rect">
            <a:avLst/>
          </a:prstGeom>
        </p:spPr>
        <p:txBody>
          <a:bodyPr wrap="square">
            <a:spAutoFit/>
          </a:bodyPr>
          <a:lstStyle/>
          <a:p>
            <a:r>
              <a:rPr lang="de-DE" sz="2400" b="1">
                <a:solidFill>
                  <a:schemeClr val="bg1"/>
                </a:solidFill>
                <a:highlight>
                  <a:srgbClr val="0289AE"/>
                </a:highlight>
              </a:rPr>
              <a:t>  ÜBUNG</a:t>
            </a:r>
            <a:r>
              <a:rPr lang="en-US" sz="2400" b="1" dirty="0">
                <a:solidFill>
                  <a:srgbClr val="0289AE"/>
                </a:solidFill>
                <a:highlight>
                  <a:srgbClr val="0289AE"/>
                </a:highlight>
              </a:rPr>
              <a:t>..:</a:t>
            </a:r>
          </a:p>
          <a:p>
            <a:pPr>
              <a:lnSpc>
                <a:spcPts val="2100"/>
              </a:lnSpc>
            </a:pPr>
            <a:br>
              <a:rPr lang="en-US" sz="800" dirty="0"/>
            </a:br>
            <a:r>
              <a:rPr lang="de-DE" sz="2000">
                <a:solidFill>
                  <a:srgbClr val="262626"/>
                </a:solidFill>
              </a:rPr>
              <a:t>Schreiben Sie zu Ihrem Szenario eine </a:t>
            </a:r>
            <a:r>
              <a:rPr lang="de-DE" sz="2000" b="1">
                <a:solidFill>
                  <a:srgbClr val="262626"/>
                </a:solidFill>
              </a:rPr>
              <a:t>kurze E-Mail</a:t>
            </a:r>
            <a:r>
              <a:rPr lang="de-DE" sz="2000">
                <a:solidFill>
                  <a:srgbClr val="262626"/>
                </a:solidFill>
              </a:rPr>
              <a:t> an eine fiktive Hoteldirektion mit:</a:t>
            </a:r>
          </a:p>
          <a:p>
            <a:pPr algn="just"/>
            <a:endParaRPr lang="en-US" sz="2000" dirty="0">
              <a:solidFill>
                <a:srgbClr val="262626"/>
              </a:solidFill>
            </a:endParaRPr>
          </a:p>
          <a:p>
            <a:endParaRPr lang="en-US" dirty="0">
              <a:solidFill>
                <a:srgbClr val="262626"/>
              </a:solidFill>
            </a:endParaRPr>
          </a:p>
        </p:txBody>
      </p:sp>
      <p:sp>
        <p:nvSpPr>
          <p:cNvPr id="18" name="Rectangle 30">
            <a:extLst>
              <a:ext uri="{FF2B5EF4-FFF2-40B4-BE49-F238E27FC236}">
                <a16:creationId xmlns:a16="http://schemas.microsoft.com/office/drawing/2014/main" id="{B5470959-09DB-785D-0787-2327B8A62ADD}"/>
              </a:ext>
            </a:extLst>
          </p:cNvPr>
          <p:cNvSpPr/>
          <p:nvPr/>
        </p:nvSpPr>
        <p:spPr>
          <a:xfrm flipH="1">
            <a:off x="3853459" y="1593761"/>
            <a:ext cx="6563756" cy="2462213"/>
          </a:xfrm>
          <a:prstGeom prst="rect">
            <a:avLst/>
          </a:prstGeom>
        </p:spPr>
        <p:txBody>
          <a:bodyPr wrap="square">
            <a:spAutoFit/>
          </a:bodyPr>
          <a:lstStyle/>
          <a:p>
            <a:r>
              <a:rPr lang="de-DE" sz="2000" b="1">
                <a:solidFill>
                  <a:srgbClr val="0289AE"/>
                </a:solidFill>
              </a:rPr>
              <a:t>DIE FORMEL:</a:t>
            </a:r>
          </a:p>
          <a:p>
            <a:endParaRPr lang="en-US" sz="800" dirty="0">
              <a:solidFill>
                <a:srgbClr val="0289AE"/>
              </a:solidFill>
            </a:endParaRPr>
          </a:p>
          <a:p>
            <a:pPr marL="342900" indent="-342900">
              <a:buClr>
                <a:srgbClr val="62A844"/>
              </a:buClr>
              <a:buFont typeface="Arial" panose="020B0604020202020204" pitchFamily="34" charset="0"/>
              <a:buChar char="•"/>
            </a:pPr>
            <a:r>
              <a:rPr lang="de-DE" b="1">
                <a:solidFill>
                  <a:srgbClr val="262626"/>
                </a:solidFill>
              </a:rPr>
              <a:t>Situation</a:t>
            </a:r>
            <a:r>
              <a:rPr lang="de-DE">
                <a:solidFill>
                  <a:srgbClr val="262626"/>
                </a:solidFill>
              </a:rPr>
              <a:t> – Ein Satz: Was passiert gerade?</a:t>
            </a:r>
          </a:p>
          <a:p>
            <a:pPr marL="342900" indent="-342900">
              <a:buClr>
                <a:srgbClr val="62A844"/>
              </a:buClr>
              <a:buFont typeface="Arial" panose="020B0604020202020204" pitchFamily="34" charset="0"/>
              <a:buChar char="•"/>
            </a:pPr>
            <a:r>
              <a:rPr lang="de-DE" b="1">
                <a:solidFill>
                  <a:srgbClr val="262626"/>
                </a:solidFill>
              </a:rPr>
              <a:t>Schlüsselzahlen</a:t>
            </a:r>
            <a:r>
              <a:rPr lang="de-DE">
                <a:solidFill>
                  <a:srgbClr val="262626"/>
                </a:solidFill>
              </a:rPr>
              <a:t> – 2–3 Zahlen, die die Geschichte erzählen</a:t>
            </a:r>
            <a:br>
              <a:rPr lang="en-US" dirty="0">
                <a:solidFill>
                  <a:srgbClr val="262626"/>
                </a:solidFill>
              </a:rPr>
            </a:br>
            <a:r>
              <a:rPr lang="de-DE" i="1">
                <a:solidFill>
                  <a:srgbClr val="262626"/>
                </a:solidFill>
              </a:rPr>
              <a:t>Beispiel: „Auslastung steigt von 72 % auf 81 %“ oder „Abfall sinkt von 140 g auf 108 g pro Gedeck“</a:t>
            </a:r>
            <a:endParaRPr lang="en-US" dirty="0">
              <a:solidFill>
                <a:srgbClr val="262626"/>
              </a:solidFill>
            </a:endParaRPr>
          </a:p>
          <a:p>
            <a:pPr marL="342900" indent="-342900">
              <a:buClr>
                <a:srgbClr val="62A844"/>
              </a:buClr>
              <a:buFont typeface="Arial" panose="020B0604020202020204" pitchFamily="34" charset="0"/>
              <a:buChar char="•"/>
            </a:pPr>
            <a:r>
              <a:rPr lang="de-DE" b="1">
                <a:solidFill>
                  <a:srgbClr val="262626"/>
                </a:solidFill>
              </a:rPr>
              <a:t>Empfehlung</a:t>
            </a:r>
            <a:r>
              <a:rPr lang="de-DE">
                <a:solidFill>
                  <a:srgbClr val="262626"/>
                </a:solidFill>
              </a:rPr>
              <a:t> – Eine klare Maßnahme</a:t>
            </a:r>
          </a:p>
          <a:p>
            <a:pPr marL="342900" indent="-342900">
              <a:buClr>
                <a:srgbClr val="62A844"/>
              </a:buClr>
              <a:buFont typeface="Arial" panose="020B0604020202020204" pitchFamily="34" charset="0"/>
              <a:buChar char="•"/>
            </a:pPr>
            <a:r>
              <a:rPr lang="de-DE" b="1">
                <a:solidFill>
                  <a:srgbClr val="262626"/>
                </a:solidFill>
              </a:rPr>
              <a:t>Annahme</a:t>
            </a:r>
            <a:r>
              <a:rPr lang="de-DE">
                <a:solidFill>
                  <a:srgbClr val="262626"/>
                </a:solidFill>
              </a:rPr>
              <a:t> – Eine Sache, die Sie als gegeben voraussetzen</a:t>
            </a:r>
          </a:p>
          <a:p>
            <a:pPr marL="285750" indent="-285750">
              <a:buClr>
                <a:srgbClr val="62A844"/>
              </a:buClr>
              <a:buFont typeface="Arial" panose="020B0604020202020204" pitchFamily="34" charset="0"/>
              <a:buChar char="•"/>
            </a:pPr>
            <a:endParaRPr lang="en-US" dirty="0">
              <a:solidFill>
                <a:srgbClr val="262626"/>
              </a:solidFill>
            </a:endParaRPr>
          </a:p>
        </p:txBody>
      </p:sp>
      <p:sp>
        <p:nvSpPr>
          <p:cNvPr id="19" name="Rounded Rectangle 18">
            <a:extLst>
              <a:ext uri="{FF2B5EF4-FFF2-40B4-BE49-F238E27FC236}">
                <a16:creationId xmlns:a16="http://schemas.microsoft.com/office/drawing/2014/main" id="{D84007B7-6128-CBF4-C0B6-DD28B2052F5F}"/>
              </a:ext>
            </a:extLst>
          </p:cNvPr>
          <p:cNvSpPr/>
          <p:nvPr/>
        </p:nvSpPr>
        <p:spPr>
          <a:xfrm>
            <a:off x="7352873" y="3983881"/>
            <a:ext cx="4221287"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72F87078-FE06-5DA4-D08D-2E4886E30B1B}"/>
              </a:ext>
            </a:extLst>
          </p:cNvPr>
          <p:cNvSpPr txBox="1"/>
          <p:nvPr/>
        </p:nvSpPr>
        <p:spPr>
          <a:xfrm>
            <a:off x="7478872" y="4047159"/>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21" name="TextBox 20">
            <a:extLst>
              <a:ext uri="{FF2B5EF4-FFF2-40B4-BE49-F238E27FC236}">
                <a16:creationId xmlns:a16="http://schemas.microsoft.com/office/drawing/2014/main" id="{699C2702-58B1-EEFD-4A88-B4CA0E33CA49}"/>
              </a:ext>
            </a:extLst>
          </p:cNvPr>
          <p:cNvSpPr txBox="1"/>
          <p:nvPr/>
        </p:nvSpPr>
        <p:spPr>
          <a:xfrm>
            <a:off x="8234873" y="4047159"/>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C3 M</a:t>
            </a:r>
            <a:r>
              <a:rPr lang="en-IE" sz="1400" b="1" dirty="0">
                <a:solidFill>
                  <a:srgbClr val="262626"/>
                </a:solidFill>
                <a:latin typeface="Calibri" panose="020F0502020204030204" pitchFamily="34" charset="0"/>
                <a:cs typeface="Calibri" panose="020F0502020204030204" pitchFamily="34" charset="0"/>
              </a:rPr>
              <a:t>2</a:t>
            </a:r>
            <a:endParaRPr sz="1400" b="1" i="0" dirty="0">
              <a:solidFill>
                <a:srgbClr val="262626"/>
              </a:solidFill>
              <a:latin typeface="Calibri" panose="020F0502020204030204" pitchFamily="34" charset="0"/>
              <a:cs typeface="Calibri" panose="020F0502020204030204" pitchFamily="34" charset="0"/>
            </a:endParaRPr>
          </a:p>
        </p:txBody>
      </p:sp>
      <p:sp>
        <p:nvSpPr>
          <p:cNvPr id="22" name="TextBox 21">
            <a:extLst>
              <a:ext uri="{FF2B5EF4-FFF2-40B4-BE49-F238E27FC236}">
                <a16:creationId xmlns:a16="http://schemas.microsoft.com/office/drawing/2014/main" id="{28A6E619-23BE-2415-9178-2F4FA15AA45C}"/>
              </a:ext>
            </a:extLst>
          </p:cNvPr>
          <p:cNvSpPr txBox="1"/>
          <p:nvPr/>
        </p:nvSpPr>
        <p:spPr>
          <a:xfrm>
            <a:off x="8828872" y="4047159"/>
            <a:ext cx="3492000" cy="215444"/>
          </a:xfrm>
          <a:prstGeom prst="rect">
            <a:avLst/>
          </a:prstGeom>
          <a:noFill/>
        </p:spPr>
        <p:txBody>
          <a:bodyPr wrap="square" lIns="0" tIns="0" rIns="0" bIns="0" anchor="ctr">
            <a:spAutoFit/>
          </a:bodyPr>
          <a:lstStyle/>
          <a:p>
            <a:r>
              <a:rPr lang="de-DE" sz="1400" b="0" i="0">
                <a:solidFill>
                  <a:srgbClr val="262626"/>
                </a:solidFill>
                <a:latin typeface="Calibri" panose="020F0502020204030204" pitchFamily="34" charset="0"/>
                <a:cs typeface="Calibri" panose="020F0502020204030204" pitchFamily="34" charset="0"/>
              </a:rPr>
              <a:t>- Digitales Marketing für Nachhaltigkeit</a:t>
            </a:r>
          </a:p>
        </p:txBody>
      </p:sp>
      <p:sp>
        <p:nvSpPr>
          <p:cNvPr id="23" name="Rectangle 30">
            <a:extLst>
              <a:ext uri="{FF2B5EF4-FFF2-40B4-BE49-F238E27FC236}">
                <a16:creationId xmlns:a16="http://schemas.microsoft.com/office/drawing/2014/main" id="{9BF19D15-23BD-343F-E3DF-38E705956003}"/>
              </a:ext>
            </a:extLst>
          </p:cNvPr>
          <p:cNvSpPr/>
          <p:nvPr/>
        </p:nvSpPr>
        <p:spPr>
          <a:xfrm flipH="1">
            <a:off x="6703255" y="5191696"/>
            <a:ext cx="4728453" cy="1169936"/>
          </a:xfrm>
          <a:prstGeom prst="rect">
            <a:avLst/>
          </a:prstGeom>
        </p:spPr>
        <p:txBody>
          <a:bodyPr wrap="square">
            <a:spAutoFit/>
          </a:bodyPr>
          <a:lstStyle/>
          <a:p>
            <a:pPr marL="342900" indent="-342900">
              <a:lnSpc>
                <a:spcPts val="2100"/>
              </a:lnSpc>
              <a:buClr>
                <a:srgbClr val="62A844"/>
              </a:buClr>
              <a:buFont typeface="Arial" panose="020B0604020202020204" pitchFamily="34" charset="0"/>
              <a:buChar char="•"/>
            </a:pPr>
            <a:r>
              <a:rPr lang="de-DE" sz="2000">
                <a:solidFill>
                  <a:srgbClr val="262626"/>
                </a:solidFill>
              </a:rPr>
              <a:t>Ein Satz zur Situation</a:t>
            </a:r>
          </a:p>
          <a:p>
            <a:pPr marL="342900" indent="-342900">
              <a:lnSpc>
                <a:spcPts val="2100"/>
              </a:lnSpc>
              <a:buClr>
                <a:srgbClr val="62A844"/>
              </a:buClr>
              <a:buFont typeface="Arial" panose="020B0604020202020204" pitchFamily="34" charset="0"/>
              <a:buChar char="•"/>
            </a:pPr>
            <a:r>
              <a:rPr lang="de-DE" sz="2000">
                <a:solidFill>
                  <a:srgbClr val="262626"/>
                </a:solidFill>
              </a:rPr>
              <a:t>Zwei Schlüsselzahlen</a:t>
            </a:r>
          </a:p>
          <a:p>
            <a:pPr marL="342900" indent="-342900">
              <a:lnSpc>
                <a:spcPts val="2100"/>
              </a:lnSpc>
              <a:buClr>
                <a:srgbClr val="62A844"/>
              </a:buClr>
              <a:buFont typeface="Arial" panose="020B0604020202020204" pitchFamily="34" charset="0"/>
              <a:buChar char="•"/>
            </a:pPr>
            <a:r>
              <a:rPr lang="de-DE" sz="2000">
                <a:solidFill>
                  <a:srgbClr val="262626"/>
                </a:solidFill>
              </a:rPr>
              <a:t>Eine klare Empfehlung</a:t>
            </a:r>
          </a:p>
          <a:p>
            <a:pPr marL="342900" indent="-342900">
              <a:lnSpc>
                <a:spcPts val="2100"/>
              </a:lnSpc>
              <a:buClr>
                <a:srgbClr val="62A844"/>
              </a:buClr>
              <a:buFont typeface="Arial" panose="020B0604020202020204" pitchFamily="34" charset="0"/>
              <a:buChar char="•"/>
            </a:pPr>
            <a:r>
              <a:rPr lang="de-DE" sz="2000">
                <a:solidFill>
                  <a:srgbClr val="262626"/>
                </a:solidFill>
              </a:rPr>
              <a:t>Eine Annahme</a:t>
            </a:r>
          </a:p>
        </p:txBody>
      </p:sp>
    </p:spTree>
    <p:extLst>
      <p:ext uri="{BB962C8B-B14F-4D97-AF65-F5344CB8AC3E}">
        <p14:creationId xmlns:p14="http://schemas.microsoft.com/office/powerpoint/2010/main" val="40650060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6DBE4-88E9-420E-DC12-AEA6F504E1D3}"/>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68FB7517-152E-D028-20A6-E53DF0787DCA}"/>
              </a:ext>
            </a:extLst>
          </p:cNvPr>
          <p:cNvSpPr txBox="1">
            <a:spLocks/>
          </p:cNvSpPr>
          <p:nvPr/>
        </p:nvSpPr>
        <p:spPr>
          <a:xfrm>
            <a:off x="341709" y="259604"/>
            <a:ext cx="1013355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rgbClr val="62A844"/>
                </a:solidFill>
              </a:rPr>
              <a:t>				   Sham Hanifa Group</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CABB4F4A-896B-06F0-63E6-5ABF9D011556}"/>
              </a:ext>
            </a:extLst>
          </p:cNvPr>
          <p:cNvCxnSpPr>
            <a:cxnSpLocks/>
          </p:cNvCxnSpPr>
          <p:nvPr/>
        </p:nvCxnSpPr>
        <p:spPr>
          <a:xfrm>
            <a:off x="440914" y="81732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F25C0692-0811-524E-8EF1-9B12C419570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0914" y="48536"/>
            <a:ext cx="3640268" cy="725359"/>
          </a:xfrm>
          <a:prstGeom prst="rect">
            <a:avLst/>
          </a:prstGeom>
        </p:spPr>
      </p:pic>
      <p:sp>
        <p:nvSpPr>
          <p:cNvPr id="9" name="TextBox 8">
            <a:extLst>
              <a:ext uri="{FF2B5EF4-FFF2-40B4-BE49-F238E27FC236}">
                <a16:creationId xmlns:a16="http://schemas.microsoft.com/office/drawing/2014/main" id="{7734EB6E-A398-3F10-2D3F-8F43931F5BB0}"/>
              </a:ext>
            </a:extLst>
          </p:cNvPr>
          <p:cNvSpPr txBox="1"/>
          <p:nvPr/>
        </p:nvSpPr>
        <p:spPr>
          <a:xfrm>
            <a:off x="152842" y="1139220"/>
            <a:ext cx="7370463" cy="4801314"/>
          </a:xfrm>
          <a:prstGeom prst="rect">
            <a:avLst/>
          </a:prstGeom>
          <a:noFill/>
        </p:spPr>
        <p:txBody>
          <a:bodyPr wrap="square">
            <a:spAutoFit/>
          </a:bodyPr>
          <a:lstStyle/>
          <a:p>
            <a:r>
              <a:rPr lang="de-DE">
                <a:solidFill>
                  <a:srgbClr val="262626"/>
                </a:solidFill>
              </a:rPr>
              <a:t>Die Sham Hanifa Group zeigt, wie Hospitality-Manager mit Daten praktische Entscheidungen treffen, die Betrieb und Finanzen verbessern.</a:t>
            </a:r>
          </a:p>
          <a:p>
            <a:endParaRPr lang="en-GB" dirty="0">
              <a:solidFill>
                <a:srgbClr val="262626"/>
              </a:solidFill>
            </a:endParaRPr>
          </a:p>
          <a:p>
            <a:r>
              <a:rPr lang="de-DE">
                <a:solidFill>
                  <a:srgbClr val="262626"/>
                </a:solidFill>
              </a:rPr>
              <a:t>In ihren Hospitality-Betrieben nutzt die Gruppe Informationen aus Reservierungen, Verkaufsmustern, Nachfrage, Lagerbeständen und Abfallmonitoring für Planung und Ressourceneinsatz. Daten helfen, Nachfrage vorherzusehen, den Einkauf zu optimieren, Personal effektiv zu planen und vermeidbaren Abfall zu reduzieren.</a:t>
            </a:r>
          </a:p>
          <a:p>
            <a:endParaRPr lang="en-GB" dirty="0">
              <a:solidFill>
                <a:srgbClr val="262626"/>
              </a:solidFill>
            </a:endParaRPr>
          </a:p>
          <a:p>
            <a:r>
              <a:rPr lang="de-DE">
                <a:solidFill>
                  <a:srgbClr val="262626"/>
                </a:solidFill>
              </a:rPr>
              <a:t>Die Fallstudie zeigt: Erfolgreiche datengetriebene Organisationen brauchen nicht zwingend komplexe Technologie. Sie nutzen relevante Informationen konsequent, um Entscheidungen zu stützen und die Leistung stetig zu verbessern.</a:t>
            </a:r>
          </a:p>
          <a:p>
            <a:endParaRPr lang="en-GB" dirty="0"/>
          </a:p>
          <a:p>
            <a:r>
              <a:rPr lang="de-DE" b="1">
                <a:solidFill>
                  <a:srgbClr val="62A844"/>
                </a:solidFill>
              </a:rPr>
              <a:t>Zentrale Lernerkenntnis: </a:t>
            </a:r>
            <a:r>
              <a:rPr lang="de-DE">
                <a:solidFill>
                  <a:srgbClr val="262626"/>
                </a:solidFill>
              </a:rPr>
              <a:t>Der Wert von Daten entsteht, wenn Informationen in praktische Maßnahmen übersetzt werden, die das Geschäftsergebnis verbessern.</a:t>
            </a:r>
          </a:p>
          <a:p>
            <a:pPr>
              <a:buNone/>
            </a:pPr>
            <a:endParaRPr lang="en-GB" dirty="0">
              <a:solidFill>
                <a:srgbClr val="262626"/>
              </a:solidFill>
            </a:endParaRPr>
          </a:p>
        </p:txBody>
      </p:sp>
      <p:pic>
        <p:nvPicPr>
          <p:cNvPr id="5" name="Picture 4">
            <a:extLst>
              <a:ext uri="{FF2B5EF4-FFF2-40B4-BE49-F238E27FC236}">
                <a16:creationId xmlns:a16="http://schemas.microsoft.com/office/drawing/2014/main" id="{9B7E6C03-4583-4A38-0C44-46F506B7C87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24890" y="231755"/>
            <a:ext cx="4514268" cy="6394490"/>
          </a:xfrm>
          <a:prstGeom prst="rect">
            <a:avLst/>
          </a:prstGeom>
        </p:spPr>
      </p:pic>
    </p:spTree>
    <p:extLst>
      <p:ext uri="{BB962C8B-B14F-4D97-AF65-F5344CB8AC3E}">
        <p14:creationId xmlns:p14="http://schemas.microsoft.com/office/powerpoint/2010/main" val="39477764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12065-8D8F-7279-619D-B1AE220A1DE5}"/>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D584E34C-924C-C28F-9CF9-D49F5F61AFE3}"/>
              </a:ext>
            </a:extLst>
          </p:cNvPr>
          <p:cNvSpPr/>
          <p:nvPr/>
        </p:nvSpPr>
        <p:spPr>
          <a:xfrm flipH="1" flipV="1">
            <a:off x="0" y="9127"/>
            <a:ext cx="12185500" cy="1527692"/>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pic>
        <p:nvPicPr>
          <p:cNvPr id="11" name="Graphic 10">
            <a:extLst>
              <a:ext uri="{FF2B5EF4-FFF2-40B4-BE49-F238E27FC236}">
                <a16:creationId xmlns:a16="http://schemas.microsoft.com/office/drawing/2014/main" id="{BAF6167C-5034-8278-8D43-997492327C51}"/>
              </a:ext>
            </a:extLst>
          </p:cNvPr>
          <p:cNvPicPr>
            <a:picLocks noChangeAspect="1"/>
          </p:cNvPicPr>
          <p:nvPr/>
        </p:nvPicPr>
        <p:blipFill>
          <a:blip>
            <a:extLst>
              <a:ext uri="{96DAC541-7B7A-43D3-8B79-37D633B846F1}">
                <asvg:svgBlip xmlns:asvg="http://schemas.microsoft.com/office/drawing/2016/SVG/main" r:embed="rId3"/>
              </a:ext>
            </a:extLst>
          </a:blip>
          <a:srcRect l="32264" t="48938" r="39869" b="39981"/>
          <a:stretch>
            <a:fillRect/>
          </a:stretch>
        </p:blipFill>
        <p:spPr>
          <a:xfrm>
            <a:off x="7355540" y="10568"/>
            <a:ext cx="4821213" cy="2714449"/>
          </a:xfrm>
          <a:prstGeom prst="rect">
            <a:avLst/>
          </a:prstGeom>
        </p:spPr>
      </p:pic>
      <p:sp>
        <p:nvSpPr>
          <p:cNvPr id="2" name="Text Placeholder 11">
            <a:extLst>
              <a:ext uri="{FF2B5EF4-FFF2-40B4-BE49-F238E27FC236}">
                <a16:creationId xmlns:a16="http://schemas.microsoft.com/office/drawing/2014/main" id="{138B7268-0CC0-5E20-7553-0281D706273E}"/>
              </a:ext>
            </a:extLst>
          </p:cNvPr>
          <p:cNvSpPr txBox="1">
            <a:spLocks/>
          </p:cNvSpPr>
          <p:nvPr/>
        </p:nvSpPr>
        <p:spPr>
          <a:xfrm>
            <a:off x="429115" y="421381"/>
            <a:ext cx="607328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chemeClr val="bg1"/>
                </a:solidFill>
                <a:cs typeface="Times New Roman" panose="02020603050405020304" pitchFamily="18" charset="0"/>
              </a:rPr>
              <a:t>Vertiefung: Mit Daten zum Buchungserfolg in Europa</a:t>
            </a:r>
          </a:p>
          <a:p>
            <a:pPr marL="0" indent="0">
              <a:lnSpc>
                <a:spcPts val="3520"/>
              </a:lnSpc>
              <a:spcBef>
                <a:spcPts val="0"/>
              </a:spcBef>
              <a:buNone/>
            </a:pPr>
            <a:endParaRPr lang="en-US" sz="3400" b="1" dirty="0">
              <a:solidFill>
                <a:schemeClr val="bg1"/>
              </a:solidFill>
              <a:cs typeface="Times New Roman" panose="02020603050405020304" pitchFamily="18" charset="0"/>
            </a:endParaRPr>
          </a:p>
        </p:txBody>
      </p:sp>
      <p:sp>
        <p:nvSpPr>
          <p:cNvPr id="4" name="Rectangle 30">
            <a:extLst>
              <a:ext uri="{FF2B5EF4-FFF2-40B4-BE49-F238E27FC236}">
                <a16:creationId xmlns:a16="http://schemas.microsoft.com/office/drawing/2014/main" id="{6AB0F5C2-33DF-D929-847F-4AA5DEE495A0}"/>
              </a:ext>
            </a:extLst>
          </p:cNvPr>
          <p:cNvSpPr/>
          <p:nvPr/>
        </p:nvSpPr>
        <p:spPr>
          <a:xfrm flipH="1">
            <a:off x="586940" y="1838697"/>
            <a:ext cx="6220259" cy="4308872"/>
          </a:xfrm>
          <a:prstGeom prst="rect">
            <a:avLst/>
          </a:prstGeom>
        </p:spPr>
        <p:txBody>
          <a:bodyPr wrap="square">
            <a:spAutoFit/>
          </a:bodyPr>
          <a:lstStyle/>
          <a:p>
            <a:pPr>
              <a:lnSpc>
                <a:spcPts val="2440"/>
              </a:lnSpc>
            </a:pPr>
            <a:r>
              <a:rPr lang="en-US" sz="2200" dirty="0" err="1">
                <a:solidFill>
                  <a:srgbClr val="262626"/>
                </a:solidFill>
              </a:rPr>
              <a:t>Sojern (2022). </a:t>
            </a:r>
            <a:r>
              <a:rPr lang="en-US" sz="2200" i="1" dirty="0">
                <a:solidFill>
                  <a:srgbClr val="262626"/>
                </a:solidFill>
              </a:rPr>
              <a:t>How Hoteliers Can Turn Data into Direct Booking Success: A UK&amp;I Perspective.</a:t>
            </a:r>
            <a:r>
              <a:rPr lang="en-US" sz="2200" dirty="0">
                <a:solidFill>
                  <a:srgbClr val="262626"/>
                </a:solidFill>
              </a:rPr>
              <a:t> Webinar.</a:t>
            </a:r>
          </a:p>
          <a:p>
            <a:endParaRPr lang="en-US" dirty="0">
              <a:solidFill>
                <a:srgbClr val="262626"/>
              </a:solidFill>
            </a:endParaRPr>
          </a:p>
          <a:p>
            <a:r>
              <a:rPr lang="de-DE">
                <a:solidFill>
                  <a:srgbClr val="262626"/>
                </a:solidFill>
              </a:rPr>
              <a:t>In diesem Webinar zeigt ein europäischer Digitalmarketing-Experte, wie Hotels in Großbritannien und Irland Daten zu Suchtrends, Buchungsfenstern und Kanalmix nutzen, um Preise und Kampagnen anzupassen. Die Session verdeutlicht, wie ein kleines Set an KPIs echte Entscheidungen leitet und Teams auf die wichtigen Signale fokussiert.</a:t>
            </a:r>
          </a:p>
          <a:p>
            <a:endParaRPr lang="en-US" dirty="0">
              <a:solidFill>
                <a:srgbClr val="262626"/>
              </a:solidFill>
            </a:endParaRPr>
          </a:p>
          <a:p>
            <a:r>
              <a:rPr lang="de-DE" sz="2000" b="1">
                <a:solidFill>
                  <a:srgbClr val="0289AE"/>
                </a:solidFill>
              </a:rPr>
              <a:t>Aufgabe beim Ansehen: Notieren Sie</a:t>
            </a:r>
          </a:p>
          <a:p>
            <a:pPr marL="342900" indent="-342900">
              <a:buClr>
                <a:srgbClr val="62A844"/>
              </a:buClr>
              <a:buFont typeface="+mj-lt"/>
              <a:buAutoNum type="arabicPeriod"/>
            </a:pPr>
            <a:r>
              <a:rPr lang="de-DE">
                <a:solidFill>
                  <a:srgbClr val="262626"/>
                </a:solidFill>
              </a:rPr>
              <a:t>eine erwähnte Datenquelle und</a:t>
            </a:r>
          </a:p>
          <a:p>
            <a:pPr marL="342900" indent="-342900">
              <a:buClr>
                <a:srgbClr val="62A844"/>
              </a:buClr>
              <a:buFont typeface="+mj-lt"/>
              <a:buAutoNum type="arabicPeriod"/>
            </a:pPr>
            <a:r>
              <a:rPr lang="de-DE">
                <a:solidFill>
                  <a:srgbClr val="262626"/>
                </a:solidFill>
              </a:rPr>
              <a:t>eine konkrete Maßnahme, die ein Hotelier daraus ableitet.</a:t>
            </a:r>
            <a:br>
              <a:rPr lang="en-US" dirty="0">
                <a:solidFill>
                  <a:srgbClr val="262626"/>
                </a:solidFill>
              </a:rPr>
            </a:br>
            <a:endParaRPr lang="en-US" dirty="0">
              <a:solidFill>
                <a:srgbClr val="262626"/>
              </a:solidFill>
            </a:endParaRPr>
          </a:p>
          <a:p>
            <a:r>
              <a:rPr lang="de-DE" i="1">
                <a:solidFill>
                  <a:srgbClr val="262626"/>
                </a:solidFill>
              </a:rPr>
              <a:t>Überlegen Sie, wie das zu den Preis- und Szenarioübungen in Einheit 3 passt.</a:t>
            </a:r>
          </a:p>
        </p:txBody>
      </p:sp>
      <p:pic>
        <p:nvPicPr>
          <p:cNvPr id="15" name="Picture 14">
            <a:extLst>
              <a:ext uri="{FF2B5EF4-FFF2-40B4-BE49-F238E27FC236}">
                <a16:creationId xmlns:a16="http://schemas.microsoft.com/office/drawing/2014/main" id="{495C61A0-F1FB-C48B-3594-D64E7A95676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761" t="12298" r="29196" b="16922"/>
          <a:stretch>
            <a:fillRect/>
          </a:stretch>
        </p:blipFill>
        <p:spPr>
          <a:xfrm>
            <a:off x="5834250" y="710431"/>
            <a:ext cx="6347083" cy="4885527"/>
          </a:xfrm>
          <a:prstGeom prst="rect">
            <a:avLst/>
          </a:prstGeom>
        </p:spPr>
      </p:pic>
      <p:pic>
        <p:nvPicPr>
          <p:cNvPr id="5" name="Picture 4">
            <a:hlinkClick r:id="rId5"/>
            <a:extLst>
              <a:ext uri="{FF2B5EF4-FFF2-40B4-BE49-F238E27FC236}">
                <a16:creationId xmlns:a16="http://schemas.microsoft.com/office/drawing/2014/main" id="{6B4BA13B-1422-72C7-A1DD-00C41AB5AA42}"/>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l="39303" t="2549" r="191" b="17207"/>
          <a:stretch>
            <a:fillRect/>
          </a:stretch>
        </p:blipFill>
        <p:spPr>
          <a:xfrm>
            <a:off x="7350960" y="1084171"/>
            <a:ext cx="4825792" cy="3825322"/>
          </a:xfrm>
          <a:prstGeom prst="rect">
            <a:avLst/>
          </a:prstGeom>
        </p:spPr>
      </p:pic>
      <p:grpSp>
        <p:nvGrpSpPr>
          <p:cNvPr id="12" name="Group 11">
            <a:extLst>
              <a:ext uri="{FF2B5EF4-FFF2-40B4-BE49-F238E27FC236}">
                <a16:creationId xmlns:a16="http://schemas.microsoft.com/office/drawing/2014/main" id="{27E188CE-7C6B-1169-EFB6-18E39199EE52}"/>
              </a:ext>
            </a:extLst>
          </p:cNvPr>
          <p:cNvGrpSpPr/>
          <p:nvPr/>
        </p:nvGrpSpPr>
        <p:grpSpPr>
          <a:xfrm rot="21145702">
            <a:off x="6614165" y="2237890"/>
            <a:ext cx="1456095" cy="1406604"/>
            <a:chOff x="7777737" y="4274827"/>
            <a:chExt cx="1456095" cy="1406604"/>
          </a:xfrm>
        </p:grpSpPr>
        <p:sp>
          <p:nvSpPr>
            <p:cNvPr id="13" name="Oval 12">
              <a:extLst>
                <a:ext uri="{FF2B5EF4-FFF2-40B4-BE49-F238E27FC236}">
                  <a16:creationId xmlns:a16="http://schemas.microsoft.com/office/drawing/2014/main" id="{DD4760A3-2FB9-451C-0A0B-68A80A5A8FB5}"/>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A52C5516-6B0F-EFA2-2499-63058CEB87CA}"/>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de-DE" sz="2400" b="1">
                  <a:solidFill>
                    <a:schemeClr val="bg1"/>
                  </a:solidFill>
                </a:rPr>
                <a:t>HIER </a:t>
              </a:r>
              <a:r>
                <a:rPr lang="de-DE" sz="2400" b="1">
                  <a:solidFill>
                    <a:schemeClr val="bg1"/>
                  </a:solidFill>
                  <a:hlinkClick r:id="rId5">
                    <a:extLst>
                      <a:ext uri="{A12FA001-AC4F-418D-AE19-62706E023703}">
                        <ahyp:hlinkClr xmlns:ahyp="http://schemas.microsoft.com/office/drawing/2018/hyperlinkcolor" val="tx"/>
                      </a:ext>
                    </a:extLst>
                  </a:hlinkClick>
                </a:rPr>
                <a:t>KLICKEN</a:t>
              </a:r>
              <a:endParaRPr lang="de-DE" sz="2400" b="1" dirty="0">
                <a:solidFill>
                  <a:schemeClr val="bg1"/>
                </a:solidFill>
              </a:endParaRPr>
            </a:p>
          </p:txBody>
        </p:sp>
      </p:grpSp>
    </p:spTree>
    <p:extLst>
      <p:ext uri="{BB962C8B-B14F-4D97-AF65-F5344CB8AC3E}">
        <p14:creationId xmlns:p14="http://schemas.microsoft.com/office/powerpoint/2010/main" val="36294105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73C308-8EE9-0EE6-7CA7-8C868D194F57}"/>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C5E06D70-5FDD-329C-2055-20BC55DFBB4A}"/>
              </a:ext>
            </a:extLst>
          </p:cNvPr>
          <p:cNvSpPr txBox="1">
            <a:spLocks/>
          </p:cNvSpPr>
          <p:nvPr/>
        </p:nvSpPr>
        <p:spPr>
          <a:xfrm>
            <a:off x="429115" y="1648211"/>
            <a:ext cx="391730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Fazit Einheit 3</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DACEE75F-F160-7A59-60A0-B3E4C211AD65}"/>
              </a:ext>
            </a:extLst>
          </p:cNvPr>
          <p:cNvCxnSpPr>
            <a:cxnSpLocks/>
          </p:cNvCxnSpPr>
          <p:nvPr/>
        </p:nvCxnSpPr>
        <p:spPr>
          <a:xfrm>
            <a:off x="0" y="2408299"/>
            <a:ext cx="391309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EC649B55-43A1-885D-9585-919FEBE55A12}"/>
              </a:ext>
            </a:extLst>
          </p:cNvPr>
          <p:cNvSpPr/>
          <p:nvPr/>
        </p:nvSpPr>
        <p:spPr>
          <a:xfrm flipH="1">
            <a:off x="586932" y="2763649"/>
            <a:ext cx="6056936" cy="4431983"/>
          </a:xfrm>
          <a:prstGeom prst="rect">
            <a:avLst/>
          </a:prstGeom>
        </p:spPr>
        <p:txBody>
          <a:bodyPr wrap="square" numCol="1" spcCol="360000">
            <a:spAutoFit/>
          </a:bodyPr>
          <a:lstStyle/>
          <a:p>
            <a:r>
              <a:rPr lang="de-DE" sz="2000" b="1">
                <a:solidFill>
                  <a:srgbClr val="0289AE"/>
                </a:solidFill>
              </a:rPr>
              <a:t>DAS HABEN SIE GELERNT:</a:t>
            </a:r>
            <a:br>
              <a:rPr lang="en-US" b="1" dirty="0">
                <a:solidFill>
                  <a:srgbClr val="262626"/>
                </a:solidFill>
              </a:rPr>
            </a:br>
            <a:endParaRPr lang="en-US" sz="800" dirty="0">
              <a:solidFill>
                <a:srgbClr val="262626"/>
              </a:solidFill>
            </a:endParaRPr>
          </a:p>
          <a:p>
            <a:pPr marL="285750" indent="-285750">
              <a:lnSpc>
                <a:spcPts val="1960"/>
              </a:lnSpc>
              <a:buClr>
                <a:srgbClr val="62A844"/>
              </a:buClr>
              <a:buFont typeface="Arial" panose="020B0604020202020204" pitchFamily="34" charset="0"/>
              <a:buChar char="•"/>
            </a:pPr>
            <a:r>
              <a:rPr lang="de-DE" b="1">
                <a:solidFill>
                  <a:srgbClr val="262626"/>
                </a:solidFill>
              </a:rPr>
              <a:t>Muster lesen</a:t>
            </a:r>
            <a:r>
              <a:rPr lang="de-DE">
                <a:solidFill>
                  <a:srgbClr val="262626"/>
                </a:solidFill>
              </a:rPr>
              <a:t> – Zeitreihen von Auslastung %, ADR, RevPAR, Umsatz und Abfall pro Gedeck interpretieren</a:t>
            </a:r>
          </a:p>
          <a:p>
            <a:pPr marL="285750" indent="-285750">
              <a:lnSpc>
                <a:spcPts val="1960"/>
              </a:lnSpc>
              <a:buClr>
                <a:srgbClr val="62A844"/>
              </a:buClr>
              <a:buFont typeface="Arial" panose="020B0604020202020204" pitchFamily="34" charset="0"/>
              <a:buChar char="•"/>
            </a:pPr>
            <a:r>
              <a:rPr lang="de-DE" b="1">
                <a:solidFill>
                  <a:srgbClr val="262626"/>
                </a:solidFill>
              </a:rPr>
              <a:t>Preisentscheidungen</a:t>
            </a:r>
            <a:r>
              <a:rPr lang="de-DE">
                <a:solidFill>
                  <a:srgbClr val="262626"/>
                </a:solidFill>
              </a:rPr>
              <a:t> – Ratenänderungen testen und die Umsatzwirkung modellieren</a:t>
            </a:r>
          </a:p>
          <a:p>
            <a:pPr marL="285750" indent="-285750">
              <a:lnSpc>
                <a:spcPts val="1960"/>
              </a:lnSpc>
              <a:buClr>
                <a:srgbClr val="62A844"/>
              </a:buClr>
              <a:buFont typeface="Arial" panose="020B0604020202020204" pitchFamily="34" charset="0"/>
              <a:buChar char="•"/>
            </a:pPr>
            <a:r>
              <a:rPr lang="de-DE" b="1">
                <a:solidFill>
                  <a:srgbClr val="262626"/>
                </a:solidFill>
              </a:rPr>
              <a:t>Personalentscheidungen</a:t>
            </a:r>
            <a:r>
              <a:rPr lang="de-DE">
                <a:solidFill>
                  <a:srgbClr val="262626"/>
                </a:solidFill>
              </a:rPr>
              <a:t> – Verkaufte Zimmer mit Arbeitsstunden verknüpfen, Personalkostenquote berechnen</a:t>
            </a:r>
          </a:p>
          <a:p>
            <a:pPr marL="285750" indent="-285750">
              <a:lnSpc>
                <a:spcPts val="1960"/>
              </a:lnSpc>
              <a:buClr>
                <a:srgbClr val="62A844"/>
              </a:buClr>
              <a:buFont typeface="Arial" panose="020B0604020202020204" pitchFamily="34" charset="0"/>
              <a:buChar char="•"/>
            </a:pPr>
            <a:r>
              <a:rPr lang="de-DE" b="1">
                <a:solidFill>
                  <a:srgbClr val="262626"/>
                </a:solidFill>
              </a:rPr>
              <a:t>Nachhaltigkeitsentscheidungen</a:t>
            </a:r>
            <a:r>
              <a:rPr lang="de-DE">
                <a:solidFill>
                  <a:srgbClr val="262626"/>
                </a:solidFill>
              </a:rPr>
              <a:t> – Abfall pro Gedeck und Energie pro belegtem Zimmer verfolgen</a:t>
            </a:r>
          </a:p>
          <a:p>
            <a:pPr marL="285750" indent="-285750">
              <a:lnSpc>
                <a:spcPts val="1960"/>
              </a:lnSpc>
              <a:buClr>
                <a:srgbClr val="62A844"/>
              </a:buClr>
              <a:buFont typeface="Arial" panose="020B0604020202020204" pitchFamily="34" charset="0"/>
              <a:buChar char="•"/>
            </a:pPr>
            <a:r>
              <a:rPr lang="de-DE" b="1">
                <a:solidFill>
                  <a:srgbClr val="262626"/>
                </a:solidFill>
              </a:rPr>
              <a:t>Szenarioanalyse</a:t>
            </a:r>
            <a:r>
              <a:rPr lang="de-DE">
                <a:solidFill>
                  <a:srgbClr val="262626"/>
                </a:solidFill>
              </a:rPr>
              <a:t> – „Was wäre wenn“-Optionen vor Änderungen vergleichen</a:t>
            </a:r>
          </a:p>
          <a:p>
            <a:pPr marL="285750" indent="-285750">
              <a:lnSpc>
                <a:spcPts val="1960"/>
              </a:lnSpc>
              <a:buClr>
                <a:srgbClr val="62A844"/>
              </a:buClr>
              <a:buFont typeface="Arial" panose="020B0604020202020204" pitchFamily="34" charset="0"/>
              <a:buChar char="•"/>
            </a:pPr>
            <a:r>
              <a:rPr lang="de-DE" b="1">
                <a:solidFill>
                  <a:srgbClr val="262626"/>
                </a:solidFill>
              </a:rPr>
              <a:t>Empfehlungen kommunizieren</a:t>
            </a:r>
            <a:r>
              <a:rPr lang="de-DE">
                <a:solidFill>
                  <a:srgbClr val="262626"/>
                </a:solidFill>
              </a:rPr>
              <a:t> – Analysen in kurze, datenbasierte Botschaften übersetzen</a:t>
            </a:r>
          </a:p>
          <a:p>
            <a:pPr marL="342900" indent="-342900">
              <a:buClr>
                <a:srgbClr val="62A844"/>
              </a:buClr>
              <a:buFont typeface="Arial" panose="020B0604020202020204" pitchFamily="34" charset="0"/>
              <a:buChar char="•"/>
            </a:pPr>
            <a:endParaRPr lang="en-US" dirty="0">
              <a:solidFill>
                <a:srgbClr val="262626"/>
              </a:solidFill>
            </a:endParaRPr>
          </a:p>
          <a:p>
            <a:br>
              <a:rPr lang="en-US" b="1" dirty="0">
                <a:solidFill>
                  <a:srgbClr val="262626"/>
                </a:solidFill>
              </a:rPr>
            </a:br>
            <a:endParaRPr lang="en-US" dirty="0">
              <a:solidFill>
                <a:srgbClr val="262626"/>
              </a:solidFill>
            </a:endParaRPr>
          </a:p>
        </p:txBody>
      </p:sp>
      <p:pic>
        <p:nvPicPr>
          <p:cNvPr id="6" name="Graphic 5">
            <a:extLst>
              <a:ext uri="{FF2B5EF4-FFF2-40B4-BE49-F238E27FC236}">
                <a16:creationId xmlns:a16="http://schemas.microsoft.com/office/drawing/2014/main" id="{1205E535-32D9-A949-0807-F728CCE0988B}"/>
              </a:ext>
            </a:extLst>
          </p:cNvPr>
          <p:cNvPicPr>
            <a:picLocks noChangeAspect="1"/>
          </p:cNvPicPr>
          <p:nvPr/>
        </p:nvPicPr>
        <p:blipFill>
          <a:blip>
            <a:extLst>
              <a:ext uri="{96DAC541-7B7A-43D3-8B79-37D633B846F1}">
                <asvg:svgBlip xmlns:asvg="http://schemas.microsoft.com/office/drawing/2016/SVG/main" r:embed="rId2"/>
              </a:ext>
            </a:extLst>
          </a:blip>
          <a:srcRect l="32264" t="48938" r="39869" b="38542"/>
          <a:stretch>
            <a:fillRect/>
          </a:stretch>
        </p:blipFill>
        <p:spPr>
          <a:xfrm>
            <a:off x="6342927" y="-1"/>
            <a:ext cx="5849073" cy="3720845"/>
          </a:xfrm>
          <a:prstGeom prst="rect">
            <a:avLst/>
          </a:prstGeom>
        </p:spPr>
      </p:pic>
      <p:sp>
        <p:nvSpPr>
          <p:cNvPr id="5" name="Rectangle 30">
            <a:extLst>
              <a:ext uri="{FF2B5EF4-FFF2-40B4-BE49-F238E27FC236}">
                <a16:creationId xmlns:a16="http://schemas.microsoft.com/office/drawing/2014/main" id="{8707D32F-EBF0-6929-F2B6-18466B0A27A7}"/>
              </a:ext>
            </a:extLst>
          </p:cNvPr>
          <p:cNvSpPr/>
          <p:nvPr/>
        </p:nvSpPr>
        <p:spPr>
          <a:xfrm flipH="1">
            <a:off x="7301752" y="2763649"/>
            <a:ext cx="4007224" cy="1908215"/>
          </a:xfrm>
          <a:prstGeom prst="rect">
            <a:avLst/>
          </a:prstGeom>
        </p:spPr>
        <p:txBody>
          <a:bodyPr wrap="square" numCol="1" spcCol="360000">
            <a:spAutoFit/>
          </a:bodyPr>
          <a:lstStyle/>
          <a:p>
            <a:r>
              <a:rPr lang="de-DE" sz="2000" b="1">
                <a:solidFill>
                  <a:srgbClr val="0289AE"/>
                </a:solidFill>
              </a:rPr>
              <a:t>ECOSMART-BEZUG:</a:t>
            </a:r>
          </a:p>
          <a:p>
            <a:br>
              <a:rPr lang="en-US" sz="800" dirty="0">
                <a:solidFill>
                  <a:srgbClr val="262626"/>
                </a:solidFill>
              </a:rPr>
            </a:br>
            <a:r>
              <a:rPr lang="de-DE">
                <a:solidFill>
                  <a:srgbClr val="262626"/>
                </a:solidFill>
              </a:rPr>
              <a:t>Mit diesen Kompetenzen beschreiben Sie Leistung mit digitalen Tools und KPIs – und treffen nachhaltige, gut begründete Entscheidungen (IFWC, 2022; STR, 2024; UNWTO, 2020).</a:t>
            </a:r>
          </a:p>
        </p:txBody>
      </p:sp>
    </p:spTree>
    <p:extLst>
      <p:ext uri="{BB962C8B-B14F-4D97-AF65-F5344CB8AC3E}">
        <p14:creationId xmlns:p14="http://schemas.microsoft.com/office/powerpoint/2010/main" val="1512864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4BD14-15B7-663B-693B-38C4BCD006E8}"/>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260F90C0-1E2F-D0E6-9287-75FD5742A27E}"/>
              </a:ext>
            </a:extLst>
          </p:cNvPr>
          <p:cNvSpPr>
            <a:spLocks noGrp="1"/>
          </p:cNvSpPr>
          <p:nvPr>
            <p:ph type="body" sz="quarter" idx="16"/>
          </p:nvPr>
        </p:nvSpPr>
        <p:spPr>
          <a:xfrm>
            <a:off x="4261468" y="920750"/>
            <a:ext cx="7473332" cy="5873750"/>
          </a:xfrm>
        </p:spPr>
        <p:txBody>
          <a:bodyPr>
            <a:normAutofit/>
          </a:bodyPr>
          <a:lstStyle/>
          <a:p>
            <a:pPr fontAlgn="t">
              <a:lnSpc>
                <a:spcPts val="4960"/>
              </a:lnSpc>
              <a:spcBef>
                <a:spcPts val="0"/>
              </a:spcBef>
            </a:pPr>
            <a:r>
              <a:rPr lang="de-DE" sz="5200" b="1"/>
              <a:t>Eine Datenkultur in der EcoSmart Hospitality aufbauen</a:t>
            </a:r>
          </a:p>
          <a:p>
            <a:pPr fontAlgn="t">
              <a:lnSpc>
                <a:spcPts val="4960"/>
              </a:lnSpc>
              <a:spcBef>
                <a:spcPts val="0"/>
              </a:spcBef>
            </a:pPr>
            <a:endParaRPr lang="en-IE" b="1" dirty="0"/>
          </a:p>
          <a:p>
            <a:endParaRPr lang="en-US" sz="500" dirty="0">
              <a:cs typeface="Times New Roman" panose="02020603050405020304" pitchFamily="18" charset="0"/>
            </a:endParaRPr>
          </a:p>
          <a:p>
            <a:pPr>
              <a:lnSpc>
                <a:spcPts val="2480"/>
              </a:lnSpc>
              <a:spcBef>
                <a:spcPts val="0"/>
              </a:spcBef>
            </a:pPr>
            <a:r>
              <a:rPr lang="de-DE" sz="2400"/>
              <a:t>In dieser Einheit geht es nicht mehr um einzelne Tabellen, sondern darum, wie Daten durch den ganzen Betrieb fließen. Sie erkunden, was „Datenkultur“ bedeutet, wie grüne und digitale Kompetenzen zusammenspielen und wie einfache Routinen Datenarbeit selbstverständlich machen. Sie identifizieren konkrete Schritte, um Daten, Zusammenarbeit und Nachhaltigkeit im eigenen Umfeld zu stärken.</a:t>
            </a:r>
          </a:p>
          <a:p>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F943F7FB-F4B5-FA2D-6CEE-F3CB0C8023A6}"/>
              </a:ext>
            </a:extLst>
          </p:cNvPr>
          <p:cNvSpPr>
            <a:spLocks noGrp="1"/>
          </p:cNvSpPr>
          <p:nvPr>
            <p:ph type="body" sz="quarter" idx="17"/>
          </p:nvPr>
        </p:nvSpPr>
        <p:spPr>
          <a:xfrm>
            <a:off x="1866660" y="1672487"/>
            <a:ext cx="2066906" cy="582221"/>
          </a:xfrm>
        </p:spPr>
        <p:txBody>
          <a:bodyPr/>
          <a:lstStyle/>
          <a:p>
            <a:r>
              <a:rPr lang="en-US" sz="12000" b="1" dirty="0">
                <a:cs typeface="Times New Roman" panose="02020603050405020304" pitchFamily="18" charset="0"/>
              </a:rPr>
              <a:t>04</a:t>
            </a:r>
          </a:p>
        </p:txBody>
      </p:sp>
      <p:sp>
        <p:nvSpPr>
          <p:cNvPr id="2" name="Rounded Rectangle 1">
            <a:extLst>
              <a:ext uri="{FF2B5EF4-FFF2-40B4-BE49-F238E27FC236}">
                <a16:creationId xmlns:a16="http://schemas.microsoft.com/office/drawing/2014/main" id="{D6761026-4BCE-E510-2C6F-DE051AB62820}"/>
              </a:ext>
            </a:extLst>
          </p:cNvPr>
          <p:cNvSpPr/>
          <p:nvPr/>
        </p:nvSpPr>
        <p:spPr>
          <a:xfrm>
            <a:off x="7373655" y="6324960"/>
            <a:ext cx="4157946"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5AD46333-780F-7452-CD7B-BD609FDF20D6}"/>
              </a:ext>
            </a:extLst>
          </p:cNvPr>
          <p:cNvSpPr txBox="1"/>
          <p:nvPr/>
        </p:nvSpPr>
        <p:spPr>
          <a:xfrm>
            <a:off x="7499654" y="6388238"/>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7" name="TextBox 6">
            <a:extLst>
              <a:ext uri="{FF2B5EF4-FFF2-40B4-BE49-F238E27FC236}">
                <a16:creationId xmlns:a16="http://schemas.microsoft.com/office/drawing/2014/main" id="{59395AE6-9279-2733-F094-05E2B58ACBDD}"/>
              </a:ext>
            </a:extLst>
          </p:cNvPr>
          <p:cNvSpPr txBox="1"/>
          <p:nvPr/>
        </p:nvSpPr>
        <p:spPr>
          <a:xfrm>
            <a:off x="8255655" y="6388238"/>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C3 M</a:t>
            </a:r>
            <a:r>
              <a:rPr lang="en-IE" sz="1400" b="1" dirty="0">
                <a:solidFill>
                  <a:srgbClr val="262626"/>
                </a:solidFill>
                <a:latin typeface="Calibri" panose="020F0502020204030204" pitchFamily="34" charset="0"/>
                <a:cs typeface="Calibri" panose="020F0502020204030204" pitchFamily="34" charset="0"/>
              </a:rPr>
              <a:t>1</a:t>
            </a:r>
            <a:endParaRPr sz="1400" b="1" i="0" dirty="0">
              <a:solidFill>
                <a:srgbClr val="262626"/>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0583B814-1998-FA94-E8BF-CCB78AA17D58}"/>
              </a:ext>
            </a:extLst>
          </p:cNvPr>
          <p:cNvSpPr txBox="1"/>
          <p:nvPr/>
        </p:nvSpPr>
        <p:spPr>
          <a:xfrm>
            <a:off x="8849654" y="6388238"/>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Führung im grünen und digitalen Wandel</a:t>
            </a:r>
          </a:p>
        </p:txBody>
      </p:sp>
    </p:spTree>
    <p:extLst>
      <p:ext uri="{BB962C8B-B14F-4D97-AF65-F5344CB8AC3E}">
        <p14:creationId xmlns:p14="http://schemas.microsoft.com/office/powerpoint/2010/main" val="33679762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2ABC047-9775-8958-6DF3-C002325F8C99}"/>
              </a:ext>
            </a:extLst>
          </p:cNvPr>
          <p:cNvSpPr/>
          <p:nvPr/>
        </p:nvSpPr>
        <p:spPr>
          <a:xfrm>
            <a:off x="8229" y="4417328"/>
            <a:ext cx="12183771" cy="2440672"/>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id="{872BAFD5-D849-4087-13D4-0AFE46AF702A}"/>
              </a:ext>
            </a:extLst>
          </p:cNvPr>
          <p:cNvPicPr>
            <a:picLocks noChangeAspect="1"/>
          </p:cNvPicPr>
          <p:nvPr/>
        </p:nvPicPr>
        <p:blipFill>
          <a:blip>
            <a:extLst>
              <a:ext uri="{96DAC541-7B7A-43D3-8B79-37D633B846F1}">
                <asvg:svgBlip xmlns:asvg="http://schemas.microsoft.com/office/drawing/2016/SVG/main" r:embed="rId3"/>
              </a:ext>
            </a:extLst>
          </a:blip>
          <a:srcRect l="32264" t="48938" r="39869" b="41538"/>
          <a:stretch>
            <a:fillRect/>
          </a:stretch>
        </p:blipFill>
        <p:spPr>
          <a:xfrm rot="10800000">
            <a:off x="-1" y="4417328"/>
            <a:ext cx="4975412" cy="2407667"/>
          </a:xfrm>
          <a:prstGeom prst="rect">
            <a:avLst/>
          </a:prstGeom>
        </p:spPr>
      </p:pic>
      <p:sp>
        <p:nvSpPr>
          <p:cNvPr id="4" name="Text Placeholder 11">
            <a:extLst>
              <a:ext uri="{FF2B5EF4-FFF2-40B4-BE49-F238E27FC236}">
                <a16:creationId xmlns:a16="http://schemas.microsoft.com/office/drawing/2014/main" id="{9134F65C-4C1D-AC1A-234E-B2ED7A7591B0}"/>
              </a:ext>
            </a:extLst>
          </p:cNvPr>
          <p:cNvSpPr txBox="1">
            <a:spLocks/>
          </p:cNvSpPr>
          <p:nvPr/>
        </p:nvSpPr>
        <p:spPr>
          <a:xfrm>
            <a:off x="429115" y="341940"/>
            <a:ext cx="454629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Was heißt Datenkultur in der Hospitality?</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6" name="Straight Connector 5">
            <a:extLst>
              <a:ext uri="{FF2B5EF4-FFF2-40B4-BE49-F238E27FC236}">
                <a16:creationId xmlns:a16="http://schemas.microsoft.com/office/drawing/2014/main" id="{DCC7EFD7-F23B-EAD6-23E3-2DA646B8E1AB}"/>
              </a:ext>
            </a:extLst>
          </p:cNvPr>
          <p:cNvCxnSpPr>
            <a:cxnSpLocks/>
          </p:cNvCxnSpPr>
          <p:nvPr/>
        </p:nvCxnSpPr>
        <p:spPr>
          <a:xfrm>
            <a:off x="0" y="1387131"/>
            <a:ext cx="637390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7" name="Rectangle 30">
            <a:extLst>
              <a:ext uri="{FF2B5EF4-FFF2-40B4-BE49-F238E27FC236}">
                <a16:creationId xmlns:a16="http://schemas.microsoft.com/office/drawing/2014/main" id="{D477C475-4C22-98AF-8FDD-7E33F3E8DA1F}"/>
              </a:ext>
            </a:extLst>
          </p:cNvPr>
          <p:cNvSpPr/>
          <p:nvPr/>
        </p:nvSpPr>
        <p:spPr>
          <a:xfrm flipH="1">
            <a:off x="429115" y="1593761"/>
            <a:ext cx="2794335" cy="1708545"/>
          </a:xfrm>
          <a:prstGeom prst="rect">
            <a:avLst/>
          </a:prstGeom>
        </p:spPr>
        <p:txBody>
          <a:bodyPr wrap="square">
            <a:spAutoFit/>
          </a:bodyPr>
          <a:lstStyle/>
          <a:p>
            <a:pPr>
              <a:lnSpc>
                <a:spcPts val="2100"/>
              </a:lnSpc>
            </a:pPr>
            <a:r>
              <a:rPr lang="de-DE" sz="2000">
                <a:solidFill>
                  <a:srgbClr val="262626"/>
                </a:solidFill>
              </a:rPr>
              <a:t>Eine Datenkultur umfasst die gemeinsamen Verhaltensweisen, Haltungen und Routinen, die Datennutzung für jede Rolle zum Arbeitsalltag machen.</a:t>
            </a:r>
            <a:endParaRPr lang="en-US" sz="2000" b="1" dirty="0">
              <a:solidFill>
                <a:srgbClr val="262626"/>
              </a:solidFill>
            </a:endParaRPr>
          </a:p>
        </p:txBody>
      </p:sp>
      <p:pic>
        <p:nvPicPr>
          <p:cNvPr id="8" name="Graphic 7">
            <a:extLst>
              <a:ext uri="{FF2B5EF4-FFF2-40B4-BE49-F238E27FC236}">
                <a16:creationId xmlns:a16="http://schemas.microsoft.com/office/drawing/2014/main" id="{8B596F0D-F767-700B-3954-4C5531D604DF}"/>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a:off x="7106653" y="1"/>
            <a:ext cx="5085347" cy="3235006"/>
          </a:xfrm>
          <a:prstGeom prst="rect">
            <a:avLst/>
          </a:prstGeom>
        </p:spPr>
      </p:pic>
      <p:grpSp>
        <p:nvGrpSpPr>
          <p:cNvPr id="9" name="Graphic 2">
            <a:extLst>
              <a:ext uri="{FF2B5EF4-FFF2-40B4-BE49-F238E27FC236}">
                <a16:creationId xmlns:a16="http://schemas.microsoft.com/office/drawing/2014/main" id="{08CCAF4F-B09C-1780-0D24-970619B58C85}"/>
              </a:ext>
            </a:extLst>
          </p:cNvPr>
          <p:cNvGrpSpPr/>
          <p:nvPr/>
        </p:nvGrpSpPr>
        <p:grpSpPr>
          <a:xfrm>
            <a:off x="982442" y="5078708"/>
            <a:ext cx="1198372" cy="1197197"/>
            <a:chOff x="10376768" y="2334933"/>
            <a:chExt cx="920484" cy="919581"/>
          </a:xfrm>
          <a:solidFill>
            <a:schemeClr val="bg1"/>
          </a:solidFill>
        </p:grpSpPr>
        <p:sp>
          <p:nvSpPr>
            <p:cNvPr id="10" name="Freeform 9">
              <a:extLst>
                <a:ext uri="{FF2B5EF4-FFF2-40B4-BE49-F238E27FC236}">
                  <a16:creationId xmlns:a16="http://schemas.microsoft.com/office/drawing/2014/main" id="{EB6B695F-A42A-4190-45AC-8D14B8FECB5D}"/>
                </a:ext>
              </a:extLst>
            </p:cNvPr>
            <p:cNvSpPr/>
            <p:nvPr/>
          </p:nvSpPr>
          <p:spPr>
            <a:xfrm>
              <a:off x="11043419" y="2944675"/>
              <a:ext cx="88525" cy="88525"/>
            </a:xfrm>
            <a:custGeom>
              <a:avLst/>
              <a:gdLst>
                <a:gd name="connsiteX0" fmla="*/ 44263 w 88525"/>
                <a:gd name="connsiteY0" fmla="*/ 88525 h 88525"/>
                <a:gd name="connsiteX1" fmla="*/ 88525 w 88525"/>
                <a:gd name="connsiteY1" fmla="*/ 44263 h 88525"/>
                <a:gd name="connsiteX2" fmla="*/ 44263 w 88525"/>
                <a:gd name="connsiteY2" fmla="*/ 0 h 88525"/>
                <a:gd name="connsiteX3" fmla="*/ 0 w 88525"/>
                <a:gd name="connsiteY3" fmla="*/ 44263 h 88525"/>
                <a:gd name="connsiteX4" fmla="*/ 44263 w 88525"/>
                <a:gd name="connsiteY4" fmla="*/ 88525 h 88525"/>
                <a:gd name="connsiteX5" fmla="*/ 44263 w 88525"/>
                <a:gd name="connsiteY5" fmla="*/ 28906 h 88525"/>
                <a:gd name="connsiteX6" fmla="*/ 58716 w 88525"/>
                <a:gd name="connsiteY6" fmla="*/ 43359 h 88525"/>
                <a:gd name="connsiteX7" fmla="*/ 44263 w 88525"/>
                <a:gd name="connsiteY7" fmla="*/ 57813 h 88525"/>
                <a:gd name="connsiteX8" fmla="*/ 29809 w 88525"/>
                <a:gd name="connsiteY8" fmla="*/ 43359 h 88525"/>
                <a:gd name="connsiteX9" fmla="*/ 44263 w 88525"/>
                <a:gd name="connsiteY9" fmla="*/ 28906 h 8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25" h="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 name="Freeform 10">
              <a:extLst>
                <a:ext uri="{FF2B5EF4-FFF2-40B4-BE49-F238E27FC236}">
                  <a16:creationId xmlns:a16="http://schemas.microsoft.com/office/drawing/2014/main" id="{B442B7DD-751E-3BAD-6CF7-856AC3109764}"/>
                </a:ext>
              </a:extLst>
            </p:cNvPr>
            <p:cNvSpPr/>
            <p:nvPr/>
          </p:nvSpPr>
          <p:spPr>
            <a:xfrm>
              <a:off x="10376768" y="2334933"/>
              <a:ext cx="920484" cy="919581"/>
            </a:xfrm>
            <a:custGeom>
              <a:avLst/>
              <a:gdLst>
                <a:gd name="connsiteX0" fmla="*/ 861768 w 920484"/>
                <a:gd name="connsiteY0" fmla="*/ 590772 h 919581"/>
                <a:gd name="connsiteX1" fmla="*/ 868092 w 920484"/>
                <a:gd name="connsiteY1" fmla="*/ 559156 h 919581"/>
                <a:gd name="connsiteX2" fmla="*/ 889772 w 920484"/>
                <a:gd name="connsiteY2" fmla="*/ 537476 h 919581"/>
                <a:gd name="connsiteX3" fmla="*/ 826539 w 920484"/>
                <a:gd name="connsiteY3" fmla="*/ 474244 h 919581"/>
                <a:gd name="connsiteX4" fmla="*/ 804859 w 920484"/>
                <a:gd name="connsiteY4" fmla="*/ 495924 h 919581"/>
                <a:gd name="connsiteX5" fmla="*/ 773243 w 920484"/>
                <a:gd name="connsiteY5" fmla="*/ 501343 h 919581"/>
                <a:gd name="connsiteX6" fmla="*/ 756080 w 920484"/>
                <a:gd name="connsiteY6" fmla="*/ 475147 h 919581"/>
                <a:gd name="connsiteX7" fmla="*/ 756080 w 920484"/>
                <a:gd name="connsiteY7" fmla="*/ 444434 h 919581"/>
                <a:gd name="connsiteX8" fmla="*/ 725367 w 920484"/>
                <a:gd name="connsiteY8" fmla="*/ 444434 h 919581"/>
                <a:gd name="connsiteX9" fmla="*/ 711817 w 920484"/>
                <a:gd name="connsiteY9" fmla="*/ 375782 h 919581"/>
                <a:gd name="connsiteX10" fmla="*/ 883448 w 920484"/>
                <a:gd name="connsiteY10" fmla="*/ 204150 h 919581"/>
                <a:gd name="connsiteX11" fmla="*/ 918678 w 920484"/>
                <a:gd name="connsiteY11" fmla="*/ 119239 h 919581"/>
                <a:gd name="connsiteX12" fmla="*/ 799440 w 920484"/>
                <a:gd name="connsiteY12" fmla="*/ 0 h 919581"/>
                <a:gd name="connsiteX13" fmla="*/ 714527 w 920484"/>
                <a:gd name="connsiteY13" fmla="*/ 35230 h 919581"/>
                <a:gd name="connsiteX14" fmla="*/ 542896 w 920484"/>
                <a:gd name="connsiteY14" fmla="*/ 206861 h 919581"/>
                <a:gd name="connsiteX15" fmla="*/ 473340 w 920484"/>
                <a:gd name="connsiteY15" fmla="*/ 194214 h 919581"/>
                <a:gd name="connsiteX16" fmla="*/ 370362 w 920484"/>
                <a:gd name="connsiteY16" fmla="*/ 134595 h 919581"/>
                <a:gd name="connsiteX17" fmla="*/ 337842 w 920484"/>
                <a:gd name="connsiteY17" fmla="*/ 139112 h 919581"/>
                <a:gd name="connsiteX18" fmla="*/ 207764 w 920484"/>
                <a:gd name="connsiteY18" fmla="*/ 60523 h 919581"/>
                <a:gd name="connsiteX19" fmla="*/ 59619 w 920484"/>
                <a:gd name="connsiteY19" fmla="*/ 208667 h 919581"/>
                <a:gd name="connsiteX20" fmla="*/ 63233 w 920484"/>
                <a:gd name="connsiteY20" fmla="*/ 242090 h 919581"/>
                <a:gd name="connsiteX21" fmla="*/ 0 w 920484"/>
                <a:gd name="connsiteY21" fmla="*/ 327002 h 919581"/>
                <a:gd name="connsiteX22" fmla="*/ 88525 w 920484"/>
                <a:gd name="connsiteY22" fmla="*/ 415528 h 919581"/>
                <a:gd name="connsiteX23" fmla="*/ 196021 w 920484"/>
                <a:gd name="connsiteY23" fmla="*/ 415528 h 919581"/>
                <a:gd name="connsiteX24" fmla="*/ 192407 w 920484"/>
                <a:gd name="connsiteY24" fmla="*/ 459791 h 919581"/>
                <a:gd name="connsiteX25" fmla="*/ 207764 w 920484"/>
                <a:gd name="connsiteY25" fmla="*/ 541993 h 919581"/>
                <a:gd name="connsiteX26" fmla="*/ 75879 w 920484"/>
                <a:gd name="connsiteY26" fmla="*/ 673878 h 919581"/>
                <a:gd name="connsiteX27" fmla="*/ 2710 w 920484"/>
                <a:gd name="connsiteY27" fmla="*/ 865382 h 919581"/>
                <a:gd name="connsiteX28" fmla="*/ 0 w 920484"/>
                <a:gd name="connsiteY28" fmla="*/ 879835 h 919581"/>
                <a:gd name="connsiteX29" fmla="*/ 39746 w 920484"/>
                <a:gd name="connsiteY29" fmla="*/ 919581 h 919581"/>
                <a:gd name="connsiteX30" fmla="*/ 54199 w 920484"/>
                <a:gd name="connsiteY30" fmla="*/ 916871 h 919581"/>
                <a:gd name="connsiteX31" fmla="*/ 245704 w 920484"/>
                <a:gd name="connsiteY31" fmla="*/ 843702 h 919581"/>
                <a:gd name="connsiteX32" fmla="*/ 342359 w 920484"/>
                <a:gd name="connsiteY32" fmla="*/ 747047 h 919581"/>
                <a:gd name="connsiteX33" fmla="*/ 341455 w 920484"/>
                <a:gd name="connsiteY33" fmla="*/ 756983 h 919581"/>
                <a:gd name="connsiteX34" fmla="*/ 353198 w 920484"/>
                <a:gd name="connsiteY34" fmla="*/ 786793 h 919581"/>
                <a:gd name="connsiteX35" fmla="*/ 341455 w 920484"/>
                <a:gd name="connsiteY35" fmla="*/ 816603 h 919581"/>
                <a:gd name="connsiteX36" fmla="*/ 374878 w 920484"/>
                <a:gd name="connsiteY36" fmla="*/ 859059 h 919581"/>
                <a:gd name="connsiteX37" fmla="*/ 460694 w 920484"/>
                <a:gd name="connsiteY37" fmla="*/ 919581 h 919581"/>
                <a:gd name="connsiteX38" fmla="*/ 546510 w 920484"/>
                <a:gd name="connsiteY38" fmla="*/ 859059 h 919581"/>
                <a:gd name="connsiteX39" fmla="*/ 579933 w 920484"/>
                <a:gd name="connsiteY39" fmla="*/ 816603 h 919581"/>
                <a:gd name="connsiteX40" fmla="*/ 579933 w 920484"/>
                <a:gd name="connsiteY40" fmla="*/ 812989 h 919581"/>
                <a:gd name="connsiteX41" fmla="*/ 597999 w 920484"/>
                <a:gd name="connsiteY41" fmla="*/ 831056 h 919581"/>
                <a:gd name="connsiteX42" fmla="*/ 619678 w 920484"/>
                <a:gd name="connsiteY42" fmla="*/ 809376 h 919581"/>
                <a:gd name="connsiteX43" fmla="*/ 651295 w 920484"/>
                <a:gd name="connsiteY43" fmla="*/ 803956 h 919581"/>
                <a:gd name="connsiteX44" fmla="*/ 668458 w 920484"/>
                <a:gd name="connsiteY44" fmla="*/ 830153 h 919581"/>
                <a:gd name="connsiteX45" fmla="*/ 668458 w 920484"/>
                <a:gd name="connsiteY45" fmla="*/ 860865 h 919581"/>
                <a:gd name="connsiteX46" fmla="*/ 756983 w 920484"/>
                <a:gd name="connsiteY46" fmla="*/ 860865 h 919581"/>
                <a:gd name="connsiteX47" fmla="*/ 756983 w 920484"/>
                <a:gd name="connsiteY47" fmla="*/ 831056 h 919581"/>
                <a:gd name="connsiteX48" fmla="*/ 775050 w 920484"/>
                <a:gd name="connsiteY48" fmla="*/ 804859 h 919581"/>
                <a:gd name="connsiteX49" fmla="*/ 805763 w 920484"/>
                <a:gd name="connsiteY49" fmla="*/ 811183 h 919581"/>
                <a:gd name="connsiteX50" fmla="*/ 827442 w 920484"/>
                <a:gd name="connsiteY50" fmla="*/ 832863 h 919581"/>
                <a:gd name="connsiteX51" fmla="*/ 890675 w 920484"/>
                <a:gd name="connsiteY51" fmla="*/ 769630 h 919581"/>
                <a:gd name="connsiteX52" fmla="*/ 868995 w 920484"/>
                <a:gd name="connsiteY52" fmla="*/ 747950 h 919581"/>
                <a:gd name="connsiteX53" fmla="*/ 863575 w 920484"/>
                <a:gd name="connsiteY53" fmla="*/ 716334 h 919581"/>
                <a:gd name="connsiteX54" fmla="*/ 889772 w 920484"/>
                <a:gd name="connsiteY54" fmla="*/ 699171 h 919581"/>
                <a:gd name="connsiteX55" fmla="*/ 920484 w 920484"/>
                <a:gd name="connsiteY55" fmla="*/ 699171 h 919581"/>
                <a:gd name="connsiteX56" fmla="*/ 920484 w 920484"/>
                <a:gd name="connsiteY56" fmla="*/ 610645 h 919581"/>
                <a:gd name="connsiteX57" fmla="*/ 889772 w 920484"/>
                <a:gd name="connsiteY57" fmla="*/ 610645 h 919581"/>
                <a:gd name="connsiteX58" fmla="*/ 861768 w 920484"/>
                <a:gd name="connsiteY58" fmla="*/ 590772 h 919581"/>
                <a:gd name="connsiteX59" fmla="*/ 861768 w 920484"/>
                <a:gd name="connsiteY59" fmla="*/ 590772 h 919581"/>
                <a:gd name="connsiteX60" fmla="*/ 639552 w 920484"/>
                <a:gd name="connsiteY60" fmla="*/ 635035 h 919581"/>
                <a:gd name="connsiteX61" fmla="*/ 685621 w 920484"/>
                <a:gd name="connsiteY61" fmla="*/ 584449 h 919581"/>
                <a:gd name="connsiteX62" fmla="*/ 710914 w 920484"/>
                <a:gd name="connsiteY62" fmla="*/ 579933 h 919581"/>
                <a:gd name="connsiteX63" fmla="*/ 784986 w 920484"/>
                <a:gd name="connsiteY63" fmla="*/ 654005 h 919581"/>
                <a:gd name="connsiteX64" fmla="*/ 710914 w 920484"/>
                <a:gd name="connsiteY64" fmla="*/ 728077 h 919581"/>
                <a:gd name="connsiteX65" fmla="*/ 636842 w 920484"/>
                <a:gd name="connsiteY65" fmla="*/ 654005 h 919581"/>
                <a:gd name="connsiteX66" fmla="*/ 639552 w 920484"/>
                <a:gd name="connsiteY66" fmla="*/ 635035 h 919581"/>
                <a:gd name="connsiteX67" fmla="*/ 639552 w 920484"/>
                <a:gd name="connsiteY67" fmla="*/ 635035 h 919581"/>
                <a:gd name="connsiteX68" fmla="*/ 657618 w 920484"/>
                <a:gd name="connsiteY68" fmla="*/ 283643 h 919581"/>
                <a:gd name="connsiteX69" fmla="*/ 726270 w 920484"/>
                <a:gd name="connsiteY69" fmla="*/ 214990 h 919581"/>
                <a:gd name="connsiteX70" fmla="*/ 779566 w 920484"/>
                <a:gd name="connsiteY70" fmla="*/ 268287 h 919581"/>
                <a:gd name="connsiteX71" fmla="*/ 700074 w 920484"/>
                <a:gd name="connsiteY71" fmla="*/ 347779 h 919581"/>
                <a:gd name="connsiteX72" fmla="*/ 657618 w 920484"/>
                <a:gd name="connsiteY72" fmla="*/ 283643 h 919581"/>
                <a:gd name="connsiteX73" fmla="*/ 672975 w 920484"/>
                <a:gd name="connsiteY73" fmla="*/ 120142 h 919581"/>
                <a:gd name="connsiteX74" fmla="*/ 696461 w 920484"/>
                <a:gd name="connsiteY74" fmla="*/ 96656 h 919581"/>
                <a:gd name="connsiteX75" fmla="*/ 823829 w 920484"/>
                <a:gd name="connsiteY75" fmla="*/ 224024 h 919581"/>
                <a:gd name="connsiteX76" fmla="*/ 800343 w 920484"/>
                <a:gd name="connsiteY76" fmla="*/ 247510 h 919581"/>
                <a:gd name="connsiteX77" fmla="*/ 672975 w 920484"/>
                <a:gd name="connsiteY77" fmla="*/ 120142 h 919581"/>
                <a:gd name="connsiteX78" fmla="*/ 799440 w 920484"/>
                <a:gd name="connsiteY78" fmla="*/ 30713 h 919581"/>
                <a:gd name="connsiteX79" fmla="*/ 889772 w 920484"/>
                <a:gd name="connsiteY79" fmla="*/ 121045 h 919581"/>
                <a:gd name="connsiteX80" fmla="*/ 863575 w 920484"/>
                <a:gd name="connsiteY80" fmla="*/ 184278 h 919581"/>
                <a:gd name="connsiteX81" fmla="*/ 845509 w 920484"/>
                <a:gd name="connsiteY81" fmla="*/ 202344 h 919581"/>
                <a:gd name="connsiteX82" fmla="*/ 718141 w 920484"/>
                <a:gd name="connsiteY82" fmla="*/ 74976 h 919581"/>
                <a:gd name="connsiteX83" fmla="*/ 736207 w 920484"/>
                <a:gd name="connsiteY83" fmla="*/ 56909 h 919581"/>
                <a:gd name="connsiteX84" fmla="*/ 799440 w 920484"/>
                <a:gd name="connsiteY84" fmla="*/ 30713 h 919581"/>
                <a:gd name="connsiteX85" fmla="*/ 799440 w 920484"/>
                <a:gd name="connsiteY85" fmla="*/ 30713 h 919581"/>
                <a:gd name="connsiteX86" fmla="*/ 652198 w 920484"/>
                <a:gd name="connsiteY86" fmla="*/ 140918 h 919581"/>
                <a:gd name="connsiteX87" fmla="*/ 705494 w 920484"/>
                <a:gd name="connsiteY87" fmla="*/ 194214 h 919581"/>
                <a:gd name="connsiteX88" fmla="*/ 636842 w 920484"/>
                <a:gd name="connsiteY88" fmla="*/ 262866 h 919581"/>
                <a:gd name="connsiteX89" fmla="*/ 572706 w 920484"/>
                <a:gd name="connsiteY89" fmla="*/ 220411 h 919581"/>
                <a:gd name="connsiteX90" fmla="*/ 652198 w 920484"/>
                <a:gd name="connsiteY90" fmla="*/ 140918 h 919581"/>
                <a:gd name="connsiteX91" fmla="*/ 696461 w 920484"/>
                <a:gd name="connsiteY91" fmla="*/ 460694 h 919581"/>
                <a:gd name="connsiteX92" fmla="*/ 616065 w 920484"/>
                <a:gd name="connsiteY92" fmla="*/ 616065 h 919581"/>
                <a:gd name="connsiteX93" fmla="*/ 541993 w 920484"/>
                <a:gd name="connsiteY93" fmla="*/ 713624 h 919581"/>
                <a:gd name="connsiteX94" fmla="*/ 532960 w 920484"/>
                <a:gd name="connsiteY94" fmla="*/ 712721 h 919581"/>
                <a:gd name="connsiteX95" fmla="*/ 473340 w 920484"/>
                <a:gd name="connsiteY95" fmla="*/ 712721 h 919581"/>
                <a:gd name="connsiteX96" fmla="*/ 473340 w 920484"/>
                <a:gd name="connsiteY96" fmla="*/ 638648 h 919581"/>
                <a:gd name="connsiteX97" fmla="*/ 429078 w 920484"/>
                <a:gd name="connsiteY97" fmla="*/ 594385 h 919581"/>
                <a:gd name="connsiteX98" fmla="*/ 399268 w 920484"/>
                <a:gd name="connsiteY98" fmla="*/ 594385 h 919581"/>
                <a:gd name="connsiteX99" fmla="*/ 384815 w 920484"/>
                <a:gd name="connsiteY99" fmla="*/ 579933 h 919581"/>
                <a:gd name="connsiteX100" fmla="*/ 399268 w 920484"/>
                <a:gd name="connsiteY100" fmla="*/ 565479 h 919581"/>
                <a:gd name="connsiteX101" fmla="*/ 547413 w 920484"/>
                <a:gd name="connsiteY101" fmla="*/ 565479 h 919581"/>
                <a:gd name="connsiteX102" fmla="*/ 591676 w 920484"/>
                <a:gd name="connsiteY102" fmla="*/ 521217 h 919581"/>
                <a:gd name="connsiteX103" fmla="*/ 547413 w 920484"/>
                <a:gd name="connsiteY103" fmla="*/ 476954 h 919581"/>
                <a:gd name="connsiteX104" fmla="*/ 429078 w 920484"/>
                <a:gd name="connsiteY104" fmla="*/ 476954 h 919581"/>
                <a:gd name="connsiteX105" fmla="*/ 414624 w 920484"/>
                <a:gd name="connsiteY105" fmla="*/ 462501 h 919581"/>
                <a:gd name="connsiteX106" fmla="*/ 414624 w 920484"/>
                <a:gd name="connsiteY106" fmla="*/ 418238 h 919581"/>
                <a:gd name="connsiteX107" fmla="*/ 488697 w 920484"/>
                <a:gd name="connsiteY107" fmla="*/ 418238 h 919581"/>
                <a:gd name="connsiteX108" fmla="*/ 562769 w 920484"/>
                <a:gd name="connsiteY108" fmla="*/ 344165 h 919581"/>
                <a:gd name="connsiteX109" fmla="*/ 488697 w 920484"/>
                <a:gd name="connsiteY109" fmla="*/ 270093 h 919581"/>
                <a:gd name="connsiteX110" fmla="*/ 487794 w 920484"/>
                <a:gd name="connsiteY110" fmla="*/ 270093 h 919581"/>
                <a:gd name="connsiteX111" fmla="*/ 488697 w 920484"/>
                <a:gd name="connsiteY111" fmla="*/ 254737 h 919581"/>
                <a:gd name="connsiteX112" fmla="*/ 485084 w 920484"/>
                <a:gd name="connsiteY112" fmla="*/ 226733 h 919581"/>
                <a:gd name="connsiteX113" fmla="*/ 696461 w 920484"/>
                <a:gd name="connsiteY113" fmla="*/ 460694 h 919581"/>
                <a:gd name="connsiteX114" fmla="*/ 696461 w 920484"/>
                <a:gd name="connsiteY114" fmla="*/ 460694 h 919581"/>
                <a:gd name="connsiteX115" fmla="*/ 370362 w 920484"/>
                <a:gd name="connsiteY115" fmla="*/ 756983 h 919581"/>
                <a:gd name="connsiteX116" fmla="*/ 384815 w 920484"/>
                <a:gd name="connsiteY116" fmla="*/ 742530 h 919581"/>
                <a:gd name="connsiteX117" fmla="*/ 532960 w 920484"/>
                <a:gd name="connsiteY117" fmla="*/ 742530 h 919581"/>
                <a:gd name="connsiteX118" fmla="*/ 547413 w 920484"/>
                <a:gd name="connsiteY118" fmla="*/ 756983 h 919581"/>
                <a:gd name="connsiteX119" fmla="*/ 532960 w 920484"/>
                <a:gd name="connsiteY119" fmla="*/ 771437 h 919581"/>
                <a:gd name="connsiteX120" fmla="*/ 384815 w 920484"/>
                <a:gd name="connsiteY120" fmla="*/ 771437 h 919581"/>
                <a:gd name="connsiteX121" fmla="*/ 370362 w 920484"/>
                <a:gd name="connsiteY121" fmla="*/ 756983 h 919581"/>
                <a:gd name="connsiteX122" fmla="*/ 184277 w 920484"/>
                <a:gd name="connsiteY122" fmla="*/ 756983 h 919581"/>
                <a:gd name="connsiteX123" fmla="*/ 293579 w 920484"/>
                <a:gd name="connsiteY123" fmla="*/ 647682 h 919581"/>
                <a:gd name="connsiteX124" fmla="*/ 341455 w 920484"/>
                <a:gd name="connsiteY124" fmla="*/ 706398 h 919581"/>
                <a:gd name="connsiteX125" fmla="*/ 237573 w 920484"/>
                <a:gd name="connsiteY125" fmla="*/ 810279 h 919581"/>
                <a:gd name="connsiteX126" fmla="*/ 184277 w 920484"/>
                <a:gd name="connsiteY126" fmla="*/ 756983 h 919581"/>
                <a:gd name="connsiteX127" fmla="*/ 29809 w 920484"/>
                <a:gd name="connsiteY127" fmla="*/ 327906 h 919581"/>
                <a:gd name="connsiteX128" fmla="*/ 89428 w 920484"/>
                <a:gd name="connsiteY128" fmla="*/ 268287 h 919581"/>
                <a:gd name="connsiteX129" fmla="*/ 149048 w 920484"/>
                <a:gd name="connsiteY129" fmla="*/ 327906 h 919581"/>
                <a:gd name="connsiteX130" fmla="*/ 178858 w 920484"/>
                <a:gd name="connsiteY130" fmla="*/ 327906 h 919581"/>
                <a:gd name="connsiteX131" fmla="*/ 93945 w 920484"/>
                <a:gd name="connsiteY131" fmla="*/ 239380 h 919581"/>
                <a:gd name="connsiteX132" fmla="*/ 90332 w 920484"/>
                <a:gd name="connsiteY132" fmla="*/ 209571 h 919581"/>
                <a:gd name="connsiteX133" fmla="*/ 208667 w 920484"/>
                <a:gd name="connsiteY133" fmla="*/ 91235 h 919581"/>
                <a:gd name="connsiteX134" fmla="*/ 311646 w 920484"/>
                <a:gd name="connsiteY134" fmla="*/ 151758 h 919581"/>
                <a:gd name="connsiteX135" fmla="*/ 253833 w 920484"/>
                <a:gd name="connsiteY135" fmla="*/ 241187 h 919581"/>
                <a:gd name="connsiteX136" fmla="*/ 208667 w 920484"/>
                <a:gd name="connsiteY136" fmla="*/ 298999 h 919581"/>
                <a:gd name="connsiteX137" fmla="*/ 238477 w 920484"/>
                <a:gd name="connsiteY137" fmla="*/ 298999 h 919581"/>
                <a:gd name="connsiteX138" fmla="*/ 268287 w 920484"/>
                <a:gd name="connsiteY138" fmla="*/ 269190 h 919581"/>
                <a:gd name="connsiteX139" fmla="*/ 298096 w 920484"/>
                <a:gd name="connsiteY139" fmla="*/ 298999 h 919581"/>
                <a:gd name="connsiteX140" fmla="*/ 327906 w 920484"/>
                <a:gd name="connsiteY140" fmla="*/ 298999 h 919581"/>
                <a:gd name="connsiteX141" fmla="*/ 284546 w 920484"/>
                <a:gd name="connsiteY141" fmla="*/ 242090 h 919581"/>
                <a:gd name="connsiteX142" fmla="*/ 372169 w 920484"/>
                <a:gd name="connsiteY142" fmla="*/ 165308 h 919581"/>
                <a:gd name="connsiteX143" fmla="*/ 460694 w 920484"/>
                <a:gd name="connsiteY143" fmla="*/ 253833 h 919581"/>
                <a:gd name="connsiteX144" fmla="*/ 457080 w 920484"/>
                <a:gd name="connsiteY144" fmla="*/ 276416 h 919581"/>
                <a:gd name="connsiteX145" fmla="*/ 415528 w 920484"/>
                <a:gd name="connsiteY145" fmla="*/ 342359 h 919581"/>
                <a:gd name="connsiteX146" fmla="*/ 445337 w 920484"/>
                <a:gd name="connsiteY146" fmla="*/ 342359 h 919581"/>
                <a:gd name="connsiteX147" fmla="*/ 489600 w 920484"/>
                <a:gd name="connsiteY147" fmla="*/ 298096 h 919581"/>
                <a:gd name="connsiteX148" fmla="*/ 533863 w 920484"/>
                <a:gd name="connsiteY148" fmla="*/ 342359 h 919581"/>
                <a:gd name="connsiteX149" fmla="*/ 489600 w 920484"/>
                <a:gd name="connsiteY149" fmla="*/ 386621 h 919581"/>
                <a:gd name="connsiteX150" fmla="*/ 88525 w 920484"/>
                <a:gd name="connsiteY150" fmla="*/ 386621 h 919581"/>
                <a:gd name="connsiteX151" fmla="*/ 29809 w 920484"/>
                <a:gd name="connsiteY151" fmla="*/ 327906 h 919581"/>
                <a:gd name="connsiteX152" fmla="*/ 384815 w 920484"/>
                <a:gd name="connsiteY152" fmla="*/ 416431 h 919581"/>
                <a:gd name="connsiteX153" fmla="*/ 384815 w 920484"/>
                <a:gd name="connsiteY153" fmla="*/ 460694 h 919581"/>
                <a:gd name="connsiteX154" fmla="*/ 429078 w 920484"/>
                <a:gd name="connsiteY154" fmla="*/ 504957 h 919581"/>
                <a:gd name="connsiteX155" fmla="*/ 547413 w 920484"/>
                <a:gd name="connsiteY155" fmla="*/ 504957 h 919581"/>
                <a:gd name="connsiteX156" fmla="*/ 561866 w 920484"/>
                <a:gd name="connsiteY156" fmla="*/ 519410 h 919581"/>
                <a:gd name="connsiteX157" fmla="*/ 547413 w 920484"/>
                <a:gd name="connsiteY157" fmla="*/ 533863 h 919581"/>
                <a:gd name="connsiteX158" fmla="*/ 399268 w 920484"/>
                <a:gd name="connsiteY158" fmla="*/ 533863 h 919581"/>
                <a:gd name="connsiteX159" fmla="*/ 355005 w 920484"/>
                <a:gd name="connsiteY159" fmla="*/ 578126 h 919581"/>
                <a:gd name="connsiteX160" fmla="*/ 399268 w 920484"/>
                <a:gd name="connsiteY160" fmla="*/ 622389 h 919581"/>
                <a:gd name="connsiteX161" fmla="*/ 429078 w 920484"/>
                <a:gd name="connsiteY161" fmla="*/ 622389 h 919581"/>
                <a:gd name="connsiteX162" fmla="*/ 443531 w 920484"/>
                <a:gd name="connsiteY162" fmla="*/ 636842 h 919581"/>
                <a:gd name="connsiteX163" fmla="*/ 443531 w 920484"/>
                <a:gd name="connsiteY163" fmla="*/ 710914 h 919581"/>
                <a:gd name="connsiteX164" fmla="*/ 383912 w 920484"/>
                <a:gd name="connsiteY164" fmla="*/ 710914 h 919581"/>
                <a:gd name="connsiteX165" fmla="*/ 374878 w 920484"/>
                <a:gd name="connsiteY165" fmla="*/ 711817 h 919581"/>
                <a:gd name="connsiteX166" fmla="*/ 300806 w 920484"/>
                <a:gd name="connsiteY166" fmla="*/ 614259 h 919581"/>
                <a:gd name="connsiteX167" fmla="*/ 220410 w 920484"/>
                <a:gd name="connsiteY167" fmla="*/ 458887 h 919581"/>
                <a:gd name="connsiteX168" fmla="*/ 224927 w 920484"/>
                <a:gd name="connsiteY168" fmla="*/ 414625 h 919581"/>
                <a:gd name="connsiteX169" fmla="*/ 384815 w 920484"/>
                <a:gd name="connsiteY169" fmla="*/ 414625 h 919581"/>
                <a:gd name="connsiteX170" fmla="*/ 271900 w 920484"/>
                <a:gd name="connsiteY170" fmla="*/ 627808 h 919581"/>
                <a:gd name="connsiteX171" fmla="*/ 163501 w 920484"/>
                <a:gd name="connsiteY171" fmla="*/ 736207 h 919581"/>
                <a:gd name="connsiteX172" fmla="*/ 110205 w 920484"/>
                <a:gd name="connsiteY172" fmla="*/ 682911 h 919581"/>
                <a:gd name="connsiteX173" fmla="*/ 223121 w 920484"/>
                <a:gd name="connsiteY173" fmla="*/ 569996 h 919581"/>
                <a:gd name="connsiteX174" fmla="*/ 271900 w 920484"/>
                <a:gd name="connsiteY174" fmla="*/ 627808 h 919581"/>
                <a:gd name="connsiteX175" fmla="*/ 271900 w 920484"/>
                <a:gd name="connsiteY175" fmla="*/ 627808 h 919581"/>
                <a:gd name="connsiteX176" fmla="*/ 94849 w 920484"/>
                <a:gd name="connsiteY176" fmla="*/ 710010 h 919581"/>
                <a:gd name="connsiteX177" fmla="*/ 210474 w 920484"/>
                <a:gd name="connsiteY177" fmla="*/ 825636 h 919581"/>
                <a:gd name="connsiteX178" fmla="*/ 112012 w 920484"/>
                <a:gd name="connsiteY178" fmla="*/ 863575 h 919581"/>
                <a:gd name="connsiteX179" fmla="*/ 56909 w 920484"/>
                <a:gd name="connsiteY179" fmla="*/ 808473 h 919581"/>
                <a:gd name="connsiteX180" fmla="*/ 94849 w 920484"/>
                <a:gd name="connsiteY180" fmla="*/ 710010 h 919581"/>
                <a:gd name="connsiteX181" fmla="*/ 43359 w 920484"/>
                <a:gd name="connsiteY181" fmla="*/ 889772 h 919581"/>
                <a:gd name="connsiteX182" fmla="*/ 29809 w 920484"/>
                <a:gd name="connsiteY182" fmla="*/ 879835 h 919581"/>
                <a:gd name="connsiteX183" fmla="*/ 30713 w 920484"/>
                <a:gd name="connsiteY183" fmla="*/ 876222 h 919581"/>
                <a:gd name="connsiteX184" fmla="*/ 45166 w 920484"/>
                <a:gd name="connsiteY184" fmla="*/ 837379 h 919581"/>
                <a:gd name="connsiteX185" fmla="*/ 82202 w 920484"/>
                <a:gd name="connsiteY185" fmla="*/ 874415 h 919581"/>
                <a:gd name="connsiteX186" fmla="*/ 43359 w 920484"/>
                <a:gd name="connsiteY186" fmla="*/ 889772 h 919581"/>
                <a:gd name="connsiteX187" fmla="*/ 458887 w 920484"/>
                <a:gd name="connsiteY187" fmla="*/ 890675 h 919581"/>
                <a:gd name="connsiteX188" fmla="*/ 406495 w 920484"/>
                <a:gd name="connsiteY188" fmla="*/ 860865 h 919581"/>
                <a:gd name="connsiteX189" fmla="*/ 511280 w 920484"/>
                <a:gd name="connsiteY189" fmla="*/ 860865 h 919581"/>
                <a:gd name="connsiteX190" fmla="*/ 458887 w 920484"/>
                <a:gd name="connsiteY190" fmla="*/ 890675 h 919581"/>
                <a:gd name="connsiteX191" fmla="*/ 458887 w 920484"/>
                <a:gd name="connsiteY191" fmla="*/ 890675 h 919581"/>
                <a:gd name="connsiteX192" fmla="*/ 533863 w 920484"/>
                <a:gd name="connsiteY192" fmla="*/ 831056 h 919581"/>
                <a:gd name="connsiteX193" fmla="*/ 385718 w 920484"/>
                <a:gd name="connsiteY193" fmla="*/ 831056 h 919581"/>
                <a:gd name="connsiteX194" fmla="*/ 371265 w 920484"/>
                <a:gd name="connsiteY194" fmla="*/ 816603 h 919581"/>
                <a:gd name="connsiteX195" fmla="*/ 385718 w 920484"/>
                <a:gd name="connsiteY195" fmla="*/ 802149 h 919581"/>
                <a:gd name="connsiteX196" fmla="*/ 533863 w 920484"/>
                <a:gd name="connsiteY196" fmla="*/ 802149 h 919581"/>
                <a:gd name="connsiteX197" fmla="*/ 548316 w 920484"/>
                <a:gd name="connsiteY197" fmla="*/ 816603 h 919581"/>
                <a:gd name="connsiteX198" fmla="*/ 533863 w 920484"/>
                <a:gd name="connsiteY198" fmla="*/ 831056 h 919581"/>
                <a:gd name="connsiteX199" fmla="*/ 888868 w 920484"/>
                <a:gd name="connsiteY199" fmla="*/ 668458 h 919581"/>
                <a:gd name="connsiteX200" fmla="*/ 888868 w 920484"/>
                <a:gd name="connsiteY200" fmla="*/ 668458 h 919581"/>
                <a:gd name="connsiteX201" fmla="*/ 834669 w 920484"/>
                <a:gd name="connsiteY201" fmla="*/ 704591 h 919581"/>
                <a:gd name="connsiteX202" fmla="*/ 847315 w 920484"/>
                <a:gd name="connsiteY202" fmla="*/ 767823 h 919581"/>
                <a:gd name="connsiteX203" fmla="*/ 848219 w 920484"/>
                <a:gd name="connsiteY203" fmla="*/ 768726 h 919581"/>
                <a:gd name="connsiteX204" fmla="*/ 827442 w 920484"/>
                <a:gd name="connsiteY204" fmla="*/ 789503 h 919581"/>
                <a:gd name="connsiteX205" fmla="*/ 826539 w 920484"/>
                <a:gd name="connsiteY205" fmla="*/ 788600 h 919581"/>
                <a:gd name="connsiteX206" fmla="*/ 762403 w 920484"/>
                <a:gd name="connsiteY206" fmla="*/ 775953 h 919581"/>
                <a:gd name="connsiteX207" fmla="*/ 726270 w 920484"/>
                <a:gd name="connsiteY207" fmla="*/ 829249 h 919581"/>
                <a:gd name="connsiteX208" fmla="*/ 726270 w 920484"/>
                <a:gd name="connsiteY208" fmla="*/ 830153 h 919581"/>
                <a:gd name="connsiteX209" fmla="*/ 696461 w 920484"/>
                <a:gd name="connsiteY209" fmla="*/ 830153 h 919581"/>
                <a:gd name="connsiteX210" fmla="*/ 696461 w 920484"/>
                <a:gd name="connsiteY210" fmla="*/ 831056 h 919581"/>
                <a:gd name="connsiteX211" fmla="*/ 660328 w 920484"/>
                <a:gd name="connsiteY211" fmla="*/ 776856 h 919581"/>
                <a:gd name="connsiteX212" fmla="*/ 597095 w 920484"/>
                <a:gd name="connsiteY212" fmla="*/ 789503 h 919581"/>
                <a:gd name="connsiteX213" fmla="*/ 596192 w 920484"/>
                <a:gd name="connsiteY213" fmla="*/ 790406 h 919581"/>
                <a:gd name="connsiteX214" fmla="*/ 576319 w 920484"/>
                <a:gd name="connsiteY214" fmla="*/ 770533 h 919581"/>
                <a:gd name="connsiteX215" fmla="*/ 578126 w 920484"/>
                <a:gd name="connsiteY215" fmla="*/ 757887 h 919581"/>
                <a:gd name="connsiteX216" fmla="*/ 568189 w 920484"/>
                <a:gd name="connsiteY216" fmla="*/ 729884 h 919581"/>
                <a:gd name="connsiteX217" fmla="*/ 608838 w 920484"/>
                <a:gd name="connsiteY217" fmla="*/ 666651 h 919581"/>
                <a:gd name="connsiteX218" fmla="*/ 711817 w 920484"/>
                <a:gd name="connsiteY218" fmla="*/ 757887 h 919581"/>
                <a:gd name="connsiteX219" fmla="*/ 815699 w 920484"/>
                <a:gd name="connsiteY219" fmla="*/ 654005 h 919581"/>
                <a:gd name="connsiteX220" fmla="*/ 711817 w 920484"/>
                <a:gd name="connsiteY220" fmla="*/ 550123 h 919581"/>
                <a:gd name="connsiteX221" fmla="*/ 707301 w 920484"/>
                <a:gd name="connsiteY221" fmla="*/ 550123 h 919581"/>
                <a:gd name="connsiteX222" fmla="*/ 726270 w 920484"/>
                <a:gd name="connsiteY222" fmla="*/ 476051 h 919581"/>
                <a:gd name="connsiteX223" fmla="*/ 727174 w 920484"/>
                <a:gd name="connsiteY223" fmla="*/ 476051 h 919581"/>
                <a:gd name="connsiteX224" fmla="*/ 727174 w 920484"/>
                <a:gd name="connsiteY224" fmla="*/ 476954 h 919581"/>
                <a:gd name="connsiteX225" fmla="*/ 763307 w 920484"/>
                <a:gd name="connsiteY225" fmla="*/ 531153 h 919581"/>
                <a:gd name="connsiteX226" fmla="*/ 826539 w 920484"/>
                <a:gd name="connsiteY226" fmla="*/ 518507 h 919581"/>
                <a:gd name="connsiteX227" fmla="*/ 827442 w 920484"/>
                <a:gd name="connsiteY227" fmla="*/ 517603 h 919581"/>
                <a:gd name="connsiteX228" fmla="*/ 848219 w 920484"/>
                <a:gd name="connsiteY228" fmla="*/ 538379 h 919581"/>
                <a:gd name="connsiteX229" fmla="*/ 847315 w 920484"/>
                <a:gd name="connsiteY229" fmla="*/ 539283 h 919581"/>
                <a:gd name="connsiteX230" fmla="*/ 834669 w 920484"/>
                <a:gd name="connsiteY230" fmla="*/ 603419 h 919581"/>
                <a:gd name="connsiteX231" fmla="*/ 887965 w 920484"/>
                <a:gd name="connsiteY231" fmla="*/ 639552 h 919581"/>
                <a:gd name="connsiteX232" fmla="*/ 888868 w 920484"/>
                <a:gd name="connsiteY232" fmla="*/ 639552 h 919581"/>
                <a:gd name="connsiteX233" fmla="*/ 888868 w 920484"/>
                <a:gd name="connsiteY233" fmla="*/ 668458 h 919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920484" h="919581">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12" name="Rounded Rectangle 11">
            <a:extLst>
              <a:ext uri="{FF2B5EF4-FFF2-40B4-BE49-F238E27FC236}">
                <a16:creationId xmlns:a16="http://schemas.microsoft.com/office/drawing/2014/main" id="{91B5868B-9784-2C6E-70BB-EB87D0B3BFA8}"/>
              </a:ext>
            </a:extLst>
          </p:cNvPr>
          <p:cNvSpPr/>
          <p:nvPr/>
        </p:nvSpPr>
        <p:spPr>
          <a:xfrm>
            <a:off x="2961233" y="4762343"/>
            <a:ext cx="8723906" cy="1762685"/>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30">
            <a:extLst>
              <a:ext uri="{FF2B5EF4-FFF2-40B4-BE49-F238E27FC236}">
                <a16:creationId xmlns:a16="http://schemas.microsoft.com/office/drawing/2014/main" id="{E2083CB3-BAF5-D890-BEFE-C62437F0681C}"/>
              </a:ext>
            </a:extLst>
          </p:cNvPr>
          <p:cNvSpPr/>
          <p:nvPr/>
        </p:nvSpPr>
        <p:spPr>
          <a:xfrm flipH="1">
            <a:off x="3223450" y="4567734"/>
            <a:ext cx="8350709" cy="2354491"/>
          </a:xfrm>
          <a:prstGeom prst="rect">
            <a:avLst/>
          </a:prstGeom>
        </p:spPr>
        <p:txBody>
          <a:bodyPr wrap="square">
            <a:spAutoFit/>
          </a:bodyPr>
          <a:lstStyle/>
          <a:p>
            <a:r>
              <a:rPr lang="de-DE" sz="2400" b="1">
                <a:solidFill>
                  <a:schemeClr val="bg1"/>
                </a:solidFill>
                <a:highlight>
                  <a:srgbClr val="0289AE"/>
                </a:highlight>
              </a:rPr>
              <a:t>  ÜBUNG</a:t>
            </a:r>
            <a:r>
              <a:rPr lang="en-US" sz="2400" b="1" dirty="0">
                <a:solidFill>
                  <a:srgbClr val="0289AE"/>
                </a:solidFill>
                <a:highlight>
                  <a:srgbClr val="0289AE"/>
                </a:highlight>
              </a:rPr>
              <a:t>..:</a:t>
            </a:r>
          </a:p>
          <a:p>
            <a:pPr>
              <a:lnSpc>
                <a:spcPts val="2100"/>
              </a:lnSpc>
            </a:pPr>
            <a:br>
              <a:rPr lang="en-US" sz="800" dirty="0"/>
            </a:br>
            <a:r>
              <a:rPr lang="de-DE" sz="2000">
                <a:solidFill>
                  <a:srgbClr val="262626"/>
                </a:solidFill>
              </a:rPr>
              <a:t>Beschreiben Sie in 2–3 Sätzen, wie Entscheidungen in Ihrem Betrieb üblicherweise fallen. Wie stark beziehen sich Menschen auf Auslastung %, Durchschnittsumsatz, Personalkostenquote oder Abfall pro Gedeck – und wie stark eher auf Gewohnheit und Erfahrung? </a:t>
            </a:r>
          </a:p>
          <a:p>
            <a:pPr>
              <a:lnSpc>
                <a:spcPts val="2100"/>
              </a:lnSpc>
            </a:pPr>
            <a:endParaRPr lang="en-US" sz="2000" dirty="0">
              <a:solidFill>
                <a:srgbClr val="262626"/>
              </a:solidFill>
            </a:endParaRPr>
          </a:p>
          <a:p>
            <a:endParaRPr lang="en-US" dirty="0">
              <a:solidFill>
                <a:srgbClr val="262626"/>
              </a:solidFill>
            </a:endParaRPr>
          </a:p>
        </p:txBody>
      </p:sp>
      <p:sp>
        <p:nvSpPr>
          <p:cNvPr id="14" name="Rectangle 30">
            <a:extLst>
              <a:ext uri="{FF2B5EF4-FFF2-40B4-BE49-F238E27FC236}">
                <a16:creationId xmlns:a16="http://schemas.microsoft.com/office/drawing/2014/main" id="{39010EF4-3377-24D3-EF97-03021062B9AA}"/>
              </a:ext>
            </a:extLst>
          </p:cNvPr>
          <p:cNvSpPr/>
          <p:nvPr/>
        </p:nvSpPr>
        <p:spPr>
          <a:xfrm flipH="1">
            <a:off x="3470190" y="1593761"/>
            <a:ext cx="5608593" cy="3016210"/>
          </a:xfrm>
          <a:prstGeom prst="rect">
            <a:avLst/>
          </a:prstGeom>
        </p:spPr>
        <p:txBody>
          <a:bodyPr wrap="square">
            <a:spAutoFit/>
          </a:bodyPr>
          <a:lstStyle/>
          <a:p>
            <a:r>
              <a:rPr lang="de-DE" sz="2000" b="1">
                <a:solidFill>
                  <a:srgbClr val="0289AE"/>
                </a:solidFill>
              </a:rPr>
              <a:t>SO SIEHT ES IN DER PRAXIS AUS:</a:t>
            </a:r>
          </a:p>
          <a:p>
            <a:endParaRPr lang="en-US" sz="800" dirty="0">
              <a:solidFill>
                <a:srgbClr val="0289AE"/>
              </a:solidFill>
            </a:endParaRPr>
          </a:p>
          <a:p>
            <a:pPr marL="285750" indent="-285750">
              <a:buClr>
                <a:srgbClr val="62A844"/>
              </a:buClr>
              <a:buFont typeface="Arial" panose="020B0604020202020204" pitchFamily="34" charset="0"/>
              <a:buChar char="•"/>
            </a:pPr>
            <a:r>
              <a:rPr lang="de-DE" b="1">
                <a:solidFill>
                  <a:srgbClr val="262626"/>
                </a:solidFill>
              </a:rPr>
              <a:t>Teams schauen regelmäßig auf KPIs</a:t>
            </a:r>
            <a:r>
              <a:rPr lang="de-DE">
                <a:solidFill>
                  <a:srgbClr val="262626"/>
                </a:solidFill>
              </a:rPr>
              <a:t> – Auslastung, ADR, Abfall pro Gedeck</a:t>
            </a:r>
          </a:p>
          <a:p>
            <a:pPr marL="285750" indent="-285750">
              <a:buClr>
                <a:srgbClr val="62A844"/>
              </a:buClr>
              <a:buFont typeface="Arial" panose="020B0604020202020204" pitchFamily="34" charset="0"/>
              <a:buChar char="•"/>
            </a:pPr>
            <a:r>
              <a:rPr lang="de-DE" b="1">
                <a:solidFill>
                  <a:srgbClr val="262626"/>
                </a:solidFill>
              </a:rPr>
              <a:t>Trends offen diskutieren</a:t>
            </a:r>
            <a:r>
              <a:rPr lang="de-DE">
                <a:solidFill>
                  <a:srgbClr val="262626"/>
                </a:solidFill>
              </a:rPr>
              <a:t> – Was läuft gut? Was nicht?</a:t>
            </a:r>
          </a:p>
          <a:p>
            <a:pPr marL="285750" indent="-285750">
              <a:buClr>
                <a:srgbClr val="62A844"/>
              </a:buClr>
              <a:buFont typeface="Arial" panose="020B0604020202020204" pitchFamily="34" charset="0"/>
              <a:buChar char="•"/>
            </a:pPr>
            <a:r>
              <a:rPr lang="de-DE" b="1">
                <a:solidFill>
                  <a:srgbClr val="262626"/>
                </a:solidFill>
              </a:rPr>
              <a:t>Mit Belegen entscheiden</a:t>
            </a:r>
            <a:r>
              <a:rPr lang="de-DE">
                <a:solidFill>
                  <a:srgbClr val="262626"/>
                </a:solidFill>
              </a:rPr>
              <a:t> – Preise, Personal, Nachhaltigkeitsmaßnahmen</a:t>
            </a:r>
          </a:p>
          <a:p>
            <a:pPr marL="285750" indent="-285750">
              <a:buClr>
                <a:srgbClr val="62A844"/>
              </a:buClr>
              <a:buFont typeface="Arial" panose="020B0604020202020204" pitchFamily="34" charset="0"/>
              <a:buChar char="•"/>
            </a:pPr>
            <a:r>
              <a:rPr lang="de-DE" b="1">
                <a:solidFill>
                  <a:srgbClr val="262626"/>
                </a:solidFill>
              </a:rPr>
              <a:t>Alle machen mit – jede Rolle, jede Schicht (Revfine, 2025)</a:t>
            </a:r>
            <a:endParaRPr lang="en-US" dirty="0">
              <a:solidFill>
                <a:srgbClr val="262626"/>
              </a:solidFill>
            </a:endParaRPr>
          </a:p>
          <a:p>
            <a:pPr marL="342900" indent="-342900">
              <a:buClr>
                <a:srgbClr val="62A844"/>
              </a:buClr>
              <a:buFont typeface="Arial" panose="020B0604020202020204" pitchFamily="34" charset="0"/>
              <a:buChar char="•"/>
            </a:pPr>
            <a:endParaRPr lang="en-US" dirty="0">
              <a:solidFill>
                <a:srgbClr val="262626"/>
              </a:solidFill>
            </a:endParaRPr>
          </a:p>
          <a:p>
            <a:pPr marL="285750" indent="-285750">
              <a:buClr>
                <a:srgbClr val="62A844"/>
              </a:buClr>
              <a:buFont typeface="Arial" panose="020B0604020202020204" pitchFamily="34" charset="0"/>
              <a:buChar char="•"/>
            </a:pPr>
            <a:endParaRPr lang="en-US" dirty="0">
              <a:solidFill>
                <a:srgbClr val="262626"/>
              </a:solidFill>
            </a:endParaRPr>
          </a:p>
        </p:txBody>
      </p:sp>
    </p:spTree>
    <p:extLst>
      <p:ext uri="{BB962C8B-B14F-4D97-AF65-F5344CB8AC3E}">
        <p14:creationId xmlns:p14="http://schemas.microsoft.com/office/powerpoint/2010/main" val="9237908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CC80CF6-C82E-2921-B185-7EE2A8EAD49B}"/>
              </a:ext>
            </a:extLst>
          </p:cNvPr>
          <p:cNvSpPr/>
          <p:nvPr/>
        </p:nvSpPr>
        <p:spPr>
          <a:xfrm>
            <a:off x="8229" y="4417328"/>
            <a:ext cx="12183771" cy="2440672"/>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id="{CC511C0A-587B-C3AE-0CED-0EEB03E7F431}"/>
              </a:ext>
            </a:extLst>
          </p:cNvPr>
          <p:cNvPicPr>
            <a:picLocks noChangeAspect="1"/>
          </p:cNvPicPr>
          <p:nvPr/>
        </p:nvPicPr>
        <p:blipFill>
          <a:blip>
            <a:extLst>
              <a:ext uri="{96DAC541-7B7A-43D3-8B79-37D633B846F1}">
                <asvg:svgBlip xmlns:asvg="http://schemas.microsoft.com/office/drawing/2016/SVG/main" r:embed="rId3"/>
              </a:ext>
            </a:extLst>
          </a:blip>
          <a:srcRect l="32264" t="48938" r="39869" b="41538"/>
          <a:stretch>
            <a:fillRect/>
          </a:stretch>
        </p:blipFill>
        <p:spPr>
          <a:xfrm rot="10800000">
            <a:off x="-1" y="4417328"/>
            <a:ext cx="4975412" cy="2407667"/>
          </a:xfrm>
          <a:prstGeom prst="rect">
            <a:avLst/>
          </a:prstGeom>
        </p:spPr>
      </p:pic>
      <p:sp>
        <p:nvSpPr>
          <p:cNvPr id="4" name="Text Placeholder 11">
            <a:extLst>
              <a:ext uri="{FF2B5EF4-FFF2-40B4-BE49-F238E27FC236}">
                <a16:creationId xmlns:a16="http://schemas.microsoft.com/office/drawing/2014/main" id="{5CDC482C-114F-A962-4FB1-F6F88D359441}"/>
              </a:ext>
            </a:extLst>
          </p:cNvPr>
          <p:cNvSpPr txBox="1">
            <a:spLocks/>
          </p:cNvSpPr>
          <p:nvPr/>
        </p:nvSpPr>
        <p:spPr>
          <a:xfrm>
            <a:off x="429115" y="341940"/>
            <a:ext cx="454629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Grüne &amp; digitale Kompetenzen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6" name="Straight Connector 5">
            <a:extLst>
              <a:ext uri="{FF2B5EF4-FFF2-40B4-BE49-F238E27FC236}">
                <a16:creationId xmlns:a16="http://schemas.microsoft.com/office/drawing/2014/main" id="{722EB30A-3B1F-1A5A-4645-E3C0FE271FFC}"/>
              </a:ext>
            </a:extLst>
          </p:cNvPr>
          <p:cNvCxnSpPr>
            <a:cxnSpLocks/>
          </p:cNvCxnSpPr>
          <p:nvPr/>
        </p:nvCxnSpPr>
        <p:spPr>
          <a:xfrm>
            <a:off x="0" y="1387131"/>
            <a:ext cx="637390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7" name="Rectangle 30">
            <a:extLst>
              <a:ext uri="{FF2B5EF4-FFF2-40B4-BE49-F238E27FC236}">
                <a16:creationId xmlns:a16="http://schemas.microsoft.com/office/drawing/2014/main" id="{B4CF6454-4397-7068-4AED-A48515088589}"/>
              </a:ext>
            </a:extLst>
          </p:cNvPr>
          <p:cNvSpPr/>
          <p:nvPr/>
        </p:nvSpPr>
        <p:spPr>
          <a:xfrm flipH="1">
            <a:off x="429114" y="1593761"/>
            <a:ext cx="9336970" cy="631327"/>
          </a:xfrm>
          <a:prstGeom prst="rect">
            <a:avLst/>
          </a:prstGeom>
        </p:spPr>
        <p:txBody>
          <a:bodyPr wrap="square">
            <a:spAutoFit/>
          </a:bodyPr>
          <a:lstStyle/>
          <a:p>
            <a:pPr>
              <a:lnSpc>
                <a:spcPts val="2100"/>
              </a:lnSpc>
            </a:pPr>
            <a:r>
              <a:rPr lang="de-DE" sz="2200">
                <a:solidFill>
                  <a:srgbClr val="262626"/>
                </a:solidFill>
              </a:rPr>
              <a:t>Grüne und digitale Kompetenzen sind </a:t>
            </a:r>
            <a:r>
              <a:rPr lang="de-DE" sz="2200" b="1">
                <a:solidFill>
                  <a:srgbClr val="262626"/>
                </a:solidFill>
              </a:rPr>
              <a:t>eng verknüpft </a:t>
            </a:r>
            <a:r>
              <a:rPr lang="de-DE" sz="2200">
                <a:solidFill>
                  <a:srgbClr val="262626"/>
                </a:solidFill>
              </a:rPr>
              <a:t>– in jedem modernen Hospitality-Betrieb.</a:t>
            </a:r>
          </a:p>
          <a:p>
            <a:pPr>
              <a:lnSpc>
                <a:spcPts val="2100"/>
              </a:lnSpc>
            </a:pPr>
            <a:endParaRPr lang="en-US" sz="2000" b="1" dirty="0">
              <a:solidFill>
                <a:srgbClr val="262626"/>
              </a:solidFill>
            </a:endParaRPr>
          </a:p>
        </p:txBody>
      </p:sp>
      <p:pic>
        <p:nvPicPr>
          <p:cNvPr id="8" name="Graphic 7">
            <a:extLst>
              <a:ext uri="{FF2B5EF4-FFF2-40B4-BE49-F238E27FC236}">
                <a16:creationId xmlns:a16="http://schemas.microsoft.com/office/drawing/2014/main" id="{0CFB14BC-6DB2-51E3-1729-CBBB3558E60A}"/>
              </a:ext>
            </a:extLst>
          </p:cNvPr>
          <p:cNvPicPr>
            <a:picLocks noChangeAspect="1"/>
          </p:cNvPicPr>
          <p:nvPr/>
        </p:nvPicPr>
        <p:blipFill>
          <a:blip>
            <a:extLst>
              <a:ext uri="{96DAC541-7B7A-43D3-8B79-37D633B846F1}">
                <asvg:svgBlip xmlns:asvg="http://schemas.microsoft.com/office/drawing/2016/SVG/main" r:embed="rId3"/>
              </a:ext>
            </a:extLst>
          </a:blip>
          <a:srcRect l="28488" t="43716" r="43645" b="39771"/>
          <a:stretch>
            <a:fillRect/>
          </a:stretch>
        </p:blipFill>
        <p:spPr>
          <a:xfrm>
            <a:off x="7106653" y="-29847"/>
            <a:ext cx="5085347" cy="4266689"/>
          </a:xfrm>
          <a:prstGeom prst="rect">
            <a:avLst/>
          </a:prstGeom>
        </p:spPr>
      </p:pic>
      <p:grpSp>
        <p:nvGrpSpPr>
          <p:cNvPr id="9" name="Graphic 2">
            <a:extLst>
              <a:ext uri="{FF2B5EF4-FFF2-40B4-BE49-F238E27FC236}">
                <a16:creationId xmlns:a16="http://schemas.microsoft.com/office/drawing/2014/main" id="{CBC7ACF5-75BF-E484-C4D9-A48B8F13D2BA}"/>
              </a:ext>
            </a:extLst>
          </p:cNvPr>
          <p:cNvGrpSpPr/>
          <p:nvPr/>
        </p:nvGrpSpPr>
        <p:grpSpPr>
          <a:xfrm>
            <a:off x="982442" y="5078708"/>
            <a:ext cx="1198372" cy="1197197"/>
            <a:chOff x="10376768" y="2334933"/>
            <a:chExt cx="920484" cy="919581"/>
          </a:xfrm>
          <a:solidFill>
            <a:schemeClr val="bg1"/>
          </a:solidFill>
        </p:grpSpPr>
        <p:sp>
          <p:nvSpPr>
            <p:cNvPr id="10" name="Freeform 9">
              <a:extLst>
                <a:ext uri="{FF2B5EF4-FFF2-40B4-BE49-F238E27FC236}">
                  <a16:creationId xmlns:a16="http://schemas.microsoft.com/office/drawing/2014/main" id="{0BFB8DC5-5F1E-CD3A-F375-96F95C42CD18}"/>
                </a:ext>
              </a:extLst>
            </p:cNvPr>
            <p:cNvSpPr/>
            <p:nvPr/>
          </p:nvSpPr>
          <p:spPr>
            <a:xfrm>
              <a:off x="11043419" y="2944675"/>
              <a:ext cx="88525" cy="88525"/>
            </a:xfrm>
            <a:custGeom>
              <a:avLst/>
              <a:gdLst>
                <a:gd name="connsiteX0" fmla="*/ 44263 w 88525"/>
                <a:gd name="connsiteY0" fmla="*/ 88525 h 88525"/>
                <a:gd name="connsiteX1" fmla="*/ 88525 w 88525"/>
                <a:gd name="connsiteY1" fmla="*/ 44263 h 88525"/>
                <a:gd name="connsiteX2" fmla="*/ 44263 w 88525"/>
                <a:gd name="connsiteY2" fmla="*/ 0 h 88525"/>
                <a:gd name="connsiteX3" fmla="*/ 0 w 88525"/>
                <a:gd name="connsiteY3" fmla="*/ 44263 h 88525"/>
                <a:gd name="connsiteX4" fmla="*/ 44263 w 88525"/>
                <a:gd name="connsiteY4" fmla="*/ 88525 h 88525"/>
                <a:gd name="connsiteX5" fmla="*/ 44263 w 88525"/>
                <a:gd name="connsiteY5" fmla="*/ 28906 h 88525"/>
                <a:gd name="connsiteX6" fmla="*/ 58716 w 88525"/>
                <a:gd name="connsiteY6" fmla="*/ 43359 h 88525"/>
                <a:gd name="connsiteX7" fmla="*/ 44263 w 88525"/>
                <a:gd name="connsiteY7" fmla="*/ 57813 h 88525"/>
                <a:gd name="connsiteX8" fmla="*/ 29809 w 88525"/>
                <a:gd name="connsiteY8" fmla="*/ 43359 h 88525"/>
                <a:gd name="connsiteX9" fmla="*/ 44263 w 88525"/>
                <a:gd name="connsiteY9" fmla="*/ 28906 h 8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25" h="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 name="Freeform 10">
              <a:extLst>
                <a:ext uri="{FF2B5EF4-FFF2-40B4-BE49-F238E27FC236}">
                  <a16:creationId xmlns:a16="http://schemas.microsoft.com/office/drawing/2014/main" id="{36C858F5-89FD-0EAB-1775-1960ACD442F4}"/>
                </a:ext>
              </a:extLst>
            </p:cNvPr>
            <p:cNvSpPr/>
            <p:nvPr/>
          </p:nvSpPr>
          <p:spPr>
            <a:xfrm>
              <a:off x="10376768" y="2334933"/>
              <a:ext cx="920484" cy="919581"/>
            </a:xfrm>
            <a:custGeom>
              <a:avLst/>
              <a:gdLst>
                <a:gd name="connsiteX0" fmla="*/ 861768 w 920484"/>
                <a:gd name="connsiteY0" fmla="*/ 590772 h 919581"/>
                <a:gd name="connsiteX1" fmla="*/ 868092 w 920484"/>
                <a:gd name="connsiteY1" fmla="*/ 559156 h 919581"/>
                <a:gd name="connsiteX2" fmla="*/ 889772 w 920484"/>
                <a:gd name="connsiteY2" fmla="*/ 537476 h 919581"/>
                <a:gd name="connsiteX3" fmla="*/ 826539 w 920484"/>
                <a:gd name="connsiteY3" fmla="*/ 474244 h 919581"/>
                <a:gd name="connsiteX4" fmla="*/ 804859 w 920484"/>
                <a:gd name="connsiteY4" fmla="*/ 495924 h 919581"/>
                <a:gd name="connsiteX5" fmla="*/ 773243 w 920484"/>
                <a:gd name="connsiteY5" fmla="*/ 501343 h 919581"/>
                <a:gd name="connsiteX6" fmla="*/ 756080 w 920484"/>
                <a:gd name="connsiteY6" fmla="*/ 475147 h 919581"/>
                <a:gd name="connsiteX7" fmla="*/ 756080 w 920484"/>
                <a:gd name="connsiteY7" fmla="*/ 444434 h 919581"/>
                <a:gd name="connsiteX8" fmla="*/ 725367 w 920484"/>
                <a:gd name="connsiteY8" fmla="*/ 444434 h 919581"/>
                <a:gd name="connsiteX9" fmla="*/ 711817 w 920484"/>
                <a:gd name="connsiteY9" fmla="*/ 375782 h 919581"/>
                <a:gd name="connsiteX10" fmla="*/ 883448 w 920484"/>
                <a:gd name="connsiteY10" fmla="*/ 204150 h 919581"/>
                <a:gd name="connsiteX11" fmla="*/ 918678 w 920484"/>
                <a:gd name="connsiteY11" fmla="*/ 119239 h 919581"/>
                <a:gd name="connsiteX12" fmla="*/ 799440 w 920484"/>
                <a:gd name="connsiteY12" fmla="*/ 0 h 919581"/>
                <a:gd name="connsiteX13" fmla="*/ 714527 w 920484"/>
                <a:gd name="connsiteY13" fmla="*/ 35230 h 919581"/>
                <a:gd name="connsiteX14" fmla="*/ 542896 w 920484"/>
                <a:gd name="connsiteY14" fmla="*/ 206861 h 919581"/>
                <a:gd name="connsiteX15" fmla="*/ 473340 w 920484"/>
                <a:gd name="connsiteY15" fmla="*/ 194214 h 919581"/>
                <a:gd name="connsiteX16" fmla="*/ 370362 w 920484"/>
                <a:gd name="connsiteY16" fmla="*/ 134595 h 919581"/>
                <a:gd name="connsiteX17" fmla="*/ 337842 w 920484"/>
                <a:gd name="connsiteY17" fmla="*/ 139112 h 919581"/>
                <a:gd name="connsiteX18" fmla="*/ 207764 w 920484"/>
                <a:gd name="connsiteY18" fmla="*/ 60523 h 919581"/>
                <a:gd name="connsiteX19" fmla="*/ 59619 w 920484"/>
                <a:gd name="connsiteY19" fmla="*/ 208667 h 919581"/>
                <a:gd name="connsiteX20" fmla="*/ 63233 w 920484"/>
                <a:gd name="connsiteY20" fmla="*/ 242090 h 919581"/>
                <a:gd name="connsiteX21" fmla="*/ 0 w 920484"/>
                <a:gd name="connsiteY21" fmla="*/ 327002 h 919581"/>
                <a:gd name="connsiteX22" fmla="*/ 88525 w 920484"/>
                <a:gd name="connsiteY22" fmla="*/ 415528 h 919581"/>
                <a:gd name="connsiteX23" fmla="*/ 196021 w 920484"/>
                <a:gd name="connsiteY23" fmla="*/ 415528 h 919581"/>
                <a:gd name="connsiteX24" fmla="*/ 192407 w 920484"/>
                <a:gd name="connsiteY24" fmla="*/ 459791 h 919581"/>
                <a:gd name="connsiteX25" fmla="*/ 207764 w 920484"/>
                <a:gd name="connsiteY25" fmla="*/ 541993 h 919581"/>
                <a:gd name="connsiteX26" fmla="*/ 75879 w 920484"/>
                <a:gd name="connsiteY26" fmla="*/ 673878 h 919581"/>
                <a:gd name="connsiteX27" fmla="*/ 2710 w 920484"/>
                <a:gd name="connsiteY27" fmla="*/ 865382 h 919581"/>
                <a:gd name="connsiteX28" fmla="*/ 0 w 920484"/>
                <a:gd name="connsiteY28" fmla="*/ 879835 h 919581"/>
                <a:gd name="connsiteX29" fmla="*/ 39746 w 920484"/>
                <a:gd name="connsiteY29" fmla="*/ 919581 h 919581"/>
                <a:gd name="connsiteX30" fmla="*/ 54199 w 920484"/>
                <a:gd name="connsiteY30" fmla="*/ 916871 h 919581"/>
                <a:gd name="connsiteX31" fmla="*/ 245704 w 920484"/>
                <a:gd name="connsiteY31" fmla="*/ 843702 h 919581"/>
                <a:gd name="connsiteX32" fmla="*/ 342359 w 920484"/>
                <a:gd name="connsiteY32" fmla="*/ 747047 h 919581"/>
                <a:gd name="connsiteX33" fmla="*/ 341455 w 920484"/>
                <a:gd name="connsiteY33" fmla="*/ 756983 h 919581"/>
                <a:gd name="connsiteX34" fmla="*/ 353198 w 920484"/>
                <a:gd name="connsiteY34" fmla="*/ 786793 h 919581"/>
                <a:gd name="connsiteX35" fmla="*/ 341455 w 920484"/>
                <a:gd name="connsiteY35" fmla="*/ 816603 h 919581"/>
                <a:gd name="connsiteX36" fmla="*/ 374878 w 920484"/>
                <a:gd name="connsiteY36" fmla="*/ 859059 h 919581"/>
                <a:gd name="connsiteX37" fmla="*/ 460694 w 920484"/>
                <a:gd name="connsiteY37" fmla="*/ 919581 h 919581"/>
                <a:gd name="connsiteX38" fmla="*/ 546510 w 920484"/>
                <a:gd name="connsiteY38" fmla="*/ 859059 h 919581"/>
                <a:gd name="connsiteX39" fmla="*/ 579933 w 920484"/>
                <a:gd name="connsiteY39" fmla="*/ 816603 h 919581"/>
                <a:gd name="connsiteX40" fmla="*/ 579933 w 920484"/>
                <a:gd name="connsiteY40" fmla="*/ 812989 h 919581"/>
                <a:gd name="connsiteX41" fmla="*/ 597999 w 920484"/>
                <a:gd name="connsiteY41" fmla="*/ 831056 h 919581"/>
                <a:gd name="connsiteX42" fmla="*/ 619678 w 920484"/>
                <a:gd name="connsiteY42" fmla="*/ 809376 h 919581"/>
                <a:gd name="connsiteX43" fmla="*/ 651295 w 920484"/>
                <a:gd name="connsiteY43" fmla="*/ 803956 h 919581"/>
                <a:gd name="connsiteX44" fmla="*/ 668458 w 920484"/>
                <a:gd name="connsiteY44" fmla="*/ 830153 h 919581"/>
                <a:gd name="connsiteX45" fmla="*/ 668458 w 920484"/>
                <a:gd name="connsiteY45" fmla="*/ 860865 h 919581"/>
                <a:gd name="connsiteX46" fmla="*/ 756983 w 920484"/>
                <a:gd name="connsiteY46" fmla="*/ 860865 h 919581"/>
                <a:gd name="connsiteX47" fmla="*/ 756983 w 920484"/>
                <a:gd name="connsiteY47" fmla="*/ 831056 h 919581"/>
                <a:gd name="connsiteX48" fmla="*/ 775050 w 920484"/>
                <a:gd name="connsiteY48" fmla="*/ 804859 h 919581"/>
                <a:gd name="connsiteX49" fmla="*/ 805763 w 920484"/>
                <a:gd name="connsiteY49" fmla="*/ 811183 h 919581"/>
                <a:gd name="connsiteX50" fmla="*/ 827442 w 920484"/>
                <a:gd name="connsiteY50" fmla="*/ 832863 h 919581"/>
                <a:gd name="connsiteX51" fmla="*/ 890675 w 920484"/>
                <a:gd name="connsiteY51" fmla="*/ 769630 h 919581"/>
                <a:gd name="connsiteX52" fmla="*/ 868995 w 920484"/>
                <a:gd name="connsiteY52" fmla="*/ 747950 h 919581"/>
                <a:gd name="connsiteX53" fmla="*/ 863575 w 920484"/>
                <a:gd name="connsiteY53" fmla="*/ 716334 h 919581"/>
                <a:gd name="connsiteX54" fmla="*/ 889772 w 920484"/>
                <a:gd name="connsiteY54" fmla="*/ 699171 h 919581"/>
                <a:gd name="connsiteX55" fmla="*/ 920484 w 920484"/>
                <a:gd name="connsiteY55" fmla="*/ 699171 h 919581"/>
                <a:gd name="connsiteX56" fmla="*/ 920484 w 920484"/>
                <a:gd name="connsiteY56" fmla="*/ 610645 h 919581"/>
                <a:gd name="connsiteX57" fmla="*/ 889772 w 920484"/>
                <a:gd name="connsiteY57" fmla="*/ 610645 h 919581"/>
                <a:gd name="connsiteX58" fmla="*/ 861768 w 920484"/>
                <a:gd name="connsiteY58" fmla="*/ 590772 h 919581"/>
                <a:gd name="connsiteX59" fmla="*/ 861768 w 920484"/>
                <a:gd name="connsiteY59" fmla="*/ 590772 h 919581"/>
                <a:gd name="connsiteX60" fmla="*/ 639552 w 920484"/>
                <a:gd name="connsiteY60" fmla="*/ 635035 h 919581"/>
                <a:gd name="connsiteX61" fmla="*/ 685621 w 920484"/>
                <a:gd name="connsiteY61" fmla="*/ 584449 h 919581"/>
                <a:gd name="connsiteX62" fmla="*/ 710914 w 920484"/>
                <a:gd name="connsiteY62" fmla="*/ 579933 h 919581"/>
                <a:gd name="connsiteX63" fmla="*/ 784986 w 920484"/>
                <a:gd name="connsiteY63" fmla="*/ 654005 h 919581"/>
                <a:gd name="connsiteX64" fmla="*/ 710914 w 920484"/>
                <a:gd name="connsiteY64" fmla="*/ 728077 h 919581"/>
                <a:gd name="connsiteX65" fmla="*/ 636842 w 920484"/>
                <a:gd name="connsiteY65" fmla="*/ 654005 h 919581"/>
                <a:gd name="connsiteX66" fmla="*/ 639552 w 920484"/>
                <a:gd name="connsiteY66" fmla="*/ 635035 h 919581"/>
                <a:gd name="connsiteX67" fmla="*/ 639552 w 920484"/>
                <a:gd name="connsiteY67" fmla="*/ 635035 h 919581"/>
                <a:gd name="connsiteX68" fmla="*/ 657618 w 920484"/>
                <a:gd name="connsiteY68" fmla="*/ 283643 h 919581"/>
                <a:gd name="connsiteX69" fmla="*/ 726270 w 920484"/>
                <a:gd name="connsiteY69" fmla="*/ 214990 h 919581"/>
                <a:gd name="connsiteX70" fmla="*/ 779566 w 920484"/>
                <a:gd name="connsiteY70" fmla="*/ 268287 h 919581"/>
                <a:gd name="connsiteX71" fmla="*/ 700074 w 920484"/>
                <a:gd name="connsiteY71" fmla="*/ 347779 h 919581"/>
                <a:gd name="connsiteX72" fmla="*/ 657618 w 920484"/>
                <a:gd name="connsiteY72" fmla="*/ 283643 h 919581"/>
                <a:gd name="connsiteX73" fmla="*/ 672975 w 920484"/>
                <a:gd name="connsiteY73" fmla="*/ 120142 h 919581"/>
                <a:gd name="connsiteX74" fmla="*/ 696461 w 920484"/>
                <a:gd name="connsiteY74" fmla="*/ 96656 h 919581"/>
                <a:gd name="connsiteX75" fmla="*/ 823829 w 920484"/>
                <a:gd name="connsiteY75" fmla="*/ 224024 h 919581"/>
                <a:gd name="connsiteX76" fmla="*/ 800343 w 920484"/>
                <a:gd name="connsiteY76" fmla="*/ 247510 h 919581"/>
                <a:gd name="connsiteX77" fmla="*/ 672975 w 920484"/>
                <a:gd name="connsiteY77" fmla="*/ 120142 h 919581"/>
                <a:gd name="connsiteX78" fmla="*/ 799440 w 920484"/>
                <a:gd name="connsiteY78" fmla="*/ 30713 h 919581"/>
                <a:gd name="connsiteX79" fmla="*/ 889772 w 920484"/>
                <a:gd name="connsiteY79" fmla="*/ 121045 h 919581"/>
                <a:gd name="connsiteX80" fmla="*/ 863575 w 920484"/>
                <a:gd name="connsiteY80" fmla="*/ 184278 h 919581"/>
                <a:gd name="connsiteX81" fmla="*/ 845509 w 920484"/>
                <a:gd name="connsiteY81" fmla="*/ 202344 h 919581"/>
                <a:gd name="connsiteX82" fmla="*/ 718141 w 920484"/>
                <a:gd name="connsiteY82" fmla="*/ 74976 h 919581"/>
                <a:gd name="connsiteX83" fmla="*/ 736207 w 920484"/>
                <a:gd name="connsiteY83" fmla="*/ 56909 h 919581"/>
                <a:gd name="connsiteX84" fmla="*/ 799440 w 920484"/>
                <a:gd name="connsiteY84" fmla="*/ 30713 h 919581"/>
                <a:gd name="connsiteX85" fmla="*/ 799440 w 920484"/>
                <a:gd name="connsiteY85" fmla="*/ 30713 h 919581"/>
                <a:gd name="connsiteX86" fmla="*/ 652198 w 920484"/>
                <a:gd name="connsiteY86" fmla="*/ 140918 h 919581"/>
                <a:gd name="connsiteX87" fmla="*/ 705494 w 920484"/>
                <a:gd name="connsiteY87" fmla="*/ 194214 h 919581"/>
                <a:gd name="connsiteX88" fmla="*/ 636842 w 920484"/>
                <a:gd name="connsiteY88" fmla="*/ 262866 h 919581"/>
                <a:gd name="connsiteX89" fmla="*/ 572706 w 920484"/>
                <a:gd name="connsiteY89" fmla="*/ 220411 h 919581"/>
                <a:gd name="connsiteX90" fmla="*/ 652198 w 920484"/>
                <a:gd name="connsiteY90" fmla="*/ 140918 h 919581"/>
                <a:gd name="connsiteX91" fmla="*/ 696461 w 920484"/>
                <a:gd name="connsiteY91" fmla="*/ 460694 h 919581"/>
                <a:gd name="connsiteX92" fmla="*/ 616065 w 920484"/>
                <a:gd name="connsiteY92" fmla="*/ 616065 h 919581"/>
                <a:gd name="connsiteX93" fmla="*/ 541993 w 920484"/>
                <a:gd name="connsiteY93" fmla="*/ 713624 h 919581"/>
                <a:gd name="connsiteX94" fmla="*/ 532960 w 920484"/>
                <a:gd name="connsiteY94" fmla="*/ 712721 h 919581"/>
                <a:gd name="connsiteX95" fmla="*/ 473340 w 920484"/>
                <a:gd name="connsiteY95" fmla="*/ 712721 h 919581"/>
                <a:gd name="connsiteX96" fmla="*/ 473340 w 920484"/>
                <a:gd name="connsiteY96" fmla="*/ 638648 h 919581"/>
                <a:gd name="connsiteX97" fmla="*/ 429078 w 920484"/>
                <a:gd name="connsiteY97" fmla="*/ 594385 h 919581"/>
                <a:gd name="connsiteX98" fmla="*/ 399268 w 920484"/>
                <a:gd name="connsiteY98" fmla="*/ 594385 h 919581"/>
                <a:gd name="connsiteX99" fmla="*/ 384815 w 920484"/>
                <a:gd name="connsiteY99" fmla="*/ 579933 h 919581"/>
                <a:gd name="connsiteX100" fmla="*/ 399268 w 920484"/>
                <a:gd name="connsiteY100" fmla="*/ 565479 h 919581"/>
                <a:gd name="connsiteX101" fmla="*/ 547413 w 920484"/>
                <a:gd name="connsiteY101" fmla="*/ 565479 h 919581"/>
                <a:gd name="connsiteX102" fmla="*/ 591676 w 920484"/>
                <a:gd name="connsiteY102" fmla="*/ 521217 h 919581"/>
                <a:gd name="connsiteX103" fmla="*/ 547413 w 920484"/>
                <a:gd name="connsiteY103" fmla="*/ 476954 h 919581"/>
                <a:gd name="connsiteX104" fmla="*/ 429078 w 920484"/>
                <a:gd name="connsiteY104" fmla="*/ 476954 h 919581"/>
                <a:gd name="connsiteX105" fmla="*/ 414624 w 920484"/>
                <a:gd name="connsiteY105" fmla="*/ 462501 h 919581"/>
                <a:gd name="connsiteX106" fmla="*/ 414624 w 920484"/>
                <a:gd name="connsiteY106" fmla="*/ 418238 h 919581"/>
                <a:gd name="connsiteX107" fmla="*/ 488697 w 920484"/>
                <a:gd name="connsiteY107" fmla="*/ 418238 h 919581"/>
                <a:gd name="connsiteX108" fmla="*/ 562769 w 920484"/>
                <a:gd name="connsiteY108" fmla="*/ 344165 h 919581"/>
                <a:gd name="connsiteX109" fmla="*/ 488697 w 920484"/>
                <a:gd name="connsiteY109" fmla="*/ 270093 h 919581"/>
                <a:gd name="connsiteX110" fmla="*/ 487794 w 920484"/>
                <a:gd name="connsiteY110" fmla="*/ 270093 h 919581"/>
                <a:gd name="connsiteX111" fmla="*/ 488697 w 920484"/>
                <a:gd name="connsiteY111" fmla="*/ 254737 h 919581"/>
                <a:gd name="connsiteX112" fmla="*/ 485084 w 920484"/>
                <a:gd name="connsiteY112" fmla="*/ 226733 h 919581"/>
                <a:gd name="connsiteX113" fmla="*/ 696461 w 920484"/>
                <a:gd name="connsiteY113" fmla="*/ 460694 h 919581"/>
                <a:gd name="connsiteX114" fmla="*/ 696461 w 920484"/>
                <a:gd name="connsiteY114" fmla="*/ 460694 h 919581"/>
                <a:gd name="connsiteX115" fmla="*/ 370362 w 920484"/>
                <a:gd name="connsiteY115" fmla="*/ 756983 h 919581"/>
                <a:gd name="connsiteX116" fmla="*/ 384815 w 920484"/>
                <a:gd name="connsiteY116" fmla="*/ 742530 h 919581"/>
                <a:gd name="connsiteX117" fmla="*/ 532960 w 920484"/>
                <a:gd name="connsiteY117" fmla="*/ 742530 h 919581"/>
                <a:gd name="connsiteX118" fmla="*/ 547413 w 920484"/>
                <a:gd name="connsiteY118" fmla="*/ 756983 h 919581"/>
                <a:gd name="connsiteX119" fmla="*/ 532960 w 920484"/>
                <a:gd name="connsiteY119" fmla="*/ 771437 h 919581"/>
                <a:gd name="connsiteX120" fmla="*/ 384815 w 920484"/>
                <a:gd name="connsiteY120" fmla="*/ 771437 h 919581"/>
                <a:gd name="connsiteX121" fmla="*/ 370362 w 920484"/>
                <a:gd name="connsiteY121" fmla="*/ 756983 h 919581"/>
                <a:gd name="connsiteX122" fmla="*/ 184277 w 920484"/>
                <a:gd name="connsiteY122" fmla="*/ 756983 h 919581"/>
                <a:gd name="connsiteX123" fmla="*/ 293579 w 920484"/>
                <a:gd name="connsiteY123" fmla="*/ 647682 h 919581"/>
                <a:gd name="connsiteX124" fmla="*/ 341455 w 920484"/>
                <a:gd name="connsiteY124" fmla="*/ 706398 h 919581"/>
                <a:gd name="connsiteX125" fmla="*/ 237573 w 920484"/>
                <a:gd name="connsiteY125" fmla="*/ 810279 h 919581"/>
                <a:gd name="connsiteX126" fmla="*/ 184277 w 920484"/>
                <a:gd name="connsiteY126" fmla="*/ 756983 h 919581"/>
                <a:gd name="connsiteX127" fmla="*/ 29809 w 920484"/>
                <a:gd name="connsiteY127" fmla="*/ 327906 h 919581"/>
                <a:gd name="connsiteX128" fmla="*/ 89428 w 920484"/>
                <a:gd name="connsiteY128" fmla="*/ 268287 h 919581"/>
                <a:gd name="connsiteX129" fmla="*/ 149048 w 920484"/>
                <a:gd name="connsiteY129" fmla="*/ 327906 h 919581"/>
                <a:gd name="connsiteX130" fmla="*/ 178858 w 920484"/>
                <a:gd name="connsiteY130" fmla="*/ 327906 h 919581"/>
                <a:gd name="connsiteX131" fmla="*/ 93945 w 920484"/>
                <a:gd name="connsiteY131" fmla="*/ 239380 h 919581"/>
                <a:gd name="connsiteX132" fmla="*/ 90332 w 920484"/>
                <a:gd name="connsiteY132" fmla="*/ 209571 h 919581"/>
                <a:gd name="connsiteX133" fmla="*/ 208667 w 920484"/>
                <a:gd name="connsiteY133" fmla="*/ 91235 h 919581"/>
                <a:gd name="connsiteX134" fmla="*/ 311646 w 920484"/>
                <a:gd name="connsiteY134" fmla="*/ 151758 h 919581"/>
                <a:gd name="connsiteX135" fmla="*/ 253833 w 920484"/>
                <a:gd name="connsiteY135" fmla="*/ 241187 h 919581"/>
                <a:gd name="connsiteX136" fmla="*/ 208667 w 920484"/>
                <a:gd name="connsiteY136" fmla="*/ 298999 h 919581"/>
                <a:gd name="connsiteX137" fmla="*/ 238477 w 920484"/>
                <a:gd name="connsiteY137" fmla="*/ 298999 h 919581"/>
                <a:gd name="connsiteX138" fmla="*/ 268287 w 920484"/>
                <a:gd name="connsiteY138" fmla="*/ 269190 h 919581"/>
                <a:gd name="connsiteX139" fmla="*/ 298096 w 920484"/>
                <a:gd name="connsiteY139" fmla="*/ 298999 h 919581"/>
                <a:gd name="connsiteX140" fmla="*/ 327906 w 920484"/>
                <a:gd name="connsiteY140" fmla="*/ 298999 h 919581"/>
                <a:gd name="connsiteX141" fmla="*/ 284546 w 920484"/>
                <a:gd name="connsiteY141" fmla="*/ 242090 h 919581"/>
                <a:gd name="connsiteX142" fmla="*/ 372169 w 920484"/>
                <a:gd name="connsiteY142" fmla="*/ 165308 h 919581"/>
                <a:gd name="connsiteX143" fmla="*/ 460694 w 920484"/>
                <a:gd name="connsiteY143" fmla="*/ 253833 h 919581"/>
                <a:gd name="connsiteX144" fmla="*/ 457080 w 920484"/>
                <a:gd name="connsiteY144" fmla="*/ 276416 h 919581"/>
                <a:gd name="connsiteX145" fmla="*/ 415528 w 920484"/>
                <a:gd name="connsiteY145" fmla="*/ 342359 h 919581"/>
                <a:gd name="connsiteX146" fmla="*/ 445337 w 920484"/>
                <a:gd name="connsiteY146" fmla="*/ 342359 h 919581"/>
                <a:gd name="connsiteX147" fmla="*/ 489600 w 920484"/>
                <a:gd name="connsiteY147" fmla="*/ 298096 h 919581"/>
                <a:gd name="connsiteX148" fmla="*/ 533863 w 920484"/>
                <a:gd name="connsiteY148" fmla="*/ 342359 h 919581"/>
                <a:gd name="connsiteX149" fmla="*/ 489600 w 920484"/>
                <a:gd name="connsiteY149" fmla="*/ 386621 h 919581"/>
                <a:gd name="connsiteX150" fmla="*/ 88525 w 920484"/>
                <a:gd name="connsiteY150" fmla="*/ 386621 h 919581"/>
                <a:gd name="connsiteX151" fmla="*/ 29809 w 920484"/>
                <a:gd name="connsiteY151" fmla="*/ 327906 h 919581"/>
                <a:gd name="connsiteX152" fmla="*/ 384815 w 920484"/>
                <a:gd name="connsiteY152" fmla="*/ 416431 h 919581"/>
                <a:gd name="connsiteX153" fmla="*/ 384815 w 920484"/>
                <a:gd name="connsiteY153" fmla="*/ 460694 h 919581"/>
                <a:gd name="connsiteX154" fmla="*/ 429078 w 920484"/>
                <a:gd name="connsiteY154" fmla="*/ 504957 h 919581"/>
                <a:gd name="connsiteX155" fmla="*/ 547413 w 920484"/>
                <a:gd name="connsiteY155" fmla="*/ 504957 h 919581"/>
                <a:gd name="connsiteX156" fmla="*/ 561866 w 920484"/>
                <a:gd name="connsiteY156" fmla="*/ 519410 h 919581"/>
                <a:gd name="connsiteX157" fmla="*/ 547413 w 920484"/>
                <a:gd name="connsiteY157" fmla="*/ 533863 h 919581"/>
                <a:gd name="connsiteX158" fmla="*/ 399268 w 920484"/>
                <a:gd name="connsiteY158" fmla="*/ 533863 h 919581"/>
                <a:gd name="connsiteX159" fmla="*/ 355005 w 920484"/>
                <a:gd name="connsiteY159" fmla="*/ 578126 h 919581"/>
                <a:gd name="connsiteX160" fmla="*/ 399268 w 920484"/>
                <a:gd name="connsiteY160" fmla="*/ 622389 h 919581"/>
                <a:gd name="connsiteX161" fmla="*/ 429078 w 920484"/>
                <a:gd name="connsiteY161" fmla="*/ 622389 h 919581"/>
                <a:gd name="connsiteX162" fmla="*/ 443531 w 920484"/>
                <a:gd name="connsiteY162" fmla="*/ 636842 h 919581"/>
                <a:gd name="connsiteX163" fmla="*/ 443531 w 920484"/>
                <a:gd name="connsiteY163" fmla="*/ 710914 h 919581"/>
                <a:gd name="connsiteX164" fmla="*/ 383912 w 920484"/>
                <a:gd name="connsiteY164" fmla="*/ 710914 h 919581"/>
                <a:gd name="connsiteX165" fmla="*/ 374878 w 920484"/>
                <a:gd name="connsiteY165" fmla="*/ 711817 h 919581"/>
                <a:gd name="connsiteX166" fmla="*/ 300806 w 920484"/>
                <a:gd name="connsiteY166" fmla="*/ 614259 h 919581"/>
                <a:gd name="connsiteX167" fmla="*/ 220410 w 920484"/>
                <a:gd name="connsiteY167" fmla="*/ 458887 h 919581"/>
                <a:gd name="connsiteX168" fmla="*/ 224927 w 920484"/>
                <a:gd name="connsiteY168" fmla="*/ 414625 h 919581"/>
                <a:gd name="connsiteX169" fmla="*/ 384815 w 920484"/>
                <a:gd name="connsiteY169" fmla="*/ 414625 h 919581"/>
                <a:gd name="connsiteX170" fmla="*/ 271900 w 920484"/>
                <a:gd name="connsiteY170" fmla="*/ 627808 h 919581"/>
                <a:gd name="connsiteX171" fmla="*/ 163501 w 920484"/>
                <a:gd name="connsiteY171" fmla="*/ 736207 h 919581"/>
                <a:gd name="connsiteX172" fmla="*/ 110205 w 920484"/>
                <a:gd name="connsiteY172" fmla="*/ 682911 h 919581"/>
                <a:gd name="connsiteX173" fmla="*/ 223121 w 920484"/>
                <a:gd name="connsiteY173" fmla="*/ 569996 h 919581"/>
                <a:gd name="connsiteX174" fmla="*/ 271900 w 920484"/>
                <a:gd name="connsiteY174" fmla="*/ 627808 h 919581"/>
                <a:gd name="connsiteX175" fmla="*/ 271900 w 920484"/>
                <a:gd name="connsiteY175" fmla="*/ 627808 h 919581"/>
                <a:gd name="connsiteX176" fmla="*/ 94849 w 920484"/>
                <a:gd name="connsiteY176" fmla="*/ 710010 h 919581"/>
                <a:gd name="connsiteX177" fmla="*/ 210474 w 920484"/>
                <a:gd name="connsiteY177" fmla="*/ 825636 h 919581"/>
                <a:gd name="connsiteX178" fmla="*/ 112012 w 920484"/>
                <a:gd name="connsiteY178" fmla="*/ 863575 h 919581"/>
                <a:gd name="connsiteX179" fmla="*/ 56909 w 920484"/>
                <a:gd name="connsiteY179" fmla="*/ 808473 h 919581"/>
                <a:gd name="connsiteX180" fmla="*/ 94849 w 920484"/>
                <a:gd name="connsiteY180" fmla="*/ 710010 h 919581"/>
                <a:gd name="connsiteX181" fmla="*/ 43359 w 920484"/>
                <a:gd name="connsiteY181" fmla="*/ 889772 h 919581"/>
                <a:gd name="connsiteX182" fmla="*/ 29809 w 920484"/>
                <a:gd name="connsiteY182" fmla="*/ 879835 h 919581"/>
                <a:gd name="connsiteX183" fmla="*/ 30713 w 920484"/>
                <a:gd name="connsiteY183" fmla="*/ 876222 h 919581"/>
                <a:gd name="connsiteX184" fmla="*/ 45166 w 920484"/>
                <a:gd name="connsiteY184" fmla="*/ 837379 h 919581"/>
                <a:gd name="connsiteX185" fmla="*/ 82202 w 920484"/>
                <a:gd name="connsiteY185" fmla="*/ 874415 h 919581"/>
                <a:gd name="connsiteX186" fmla="*/ 43359 w 920484"/>
                <a:gd name="connsiteY186" fmla="*/ 889772 h 919581"/>
                <a:gd name="connsiteX187" fmla="*/ 458887 w 920484"/>
                <a:gd name="connsiteY187" fmla="*/ 890675 h 919581"/>
                <a:gd name="connsiteX188" fmla="*/ 406495 w 920484"/>
                <a:gd name="connsiteY188" fmla="*/ 860865 h 919581"/>
                <a:gd name="connsiteX189" fmla="*/ 511280 w 920484"/>
                <a:gd name="connsiteY189" fmla="*/ 860865 h 919581"/>
                <a:gd name="connsiteX190" fmla="*/ 458887 w 920484"/>
                <a:gd name="connsiteY190" fmla="*/ 890675 h 919581"/>
                <a:gd name="connsiteX191" fmla="*/ 458887 w 920484"/>
                <a:gd name="connsiteY191" fmla="*/ 890675 h 919581"/>
                <a:gd name="connsiteX192" fmla="*/ 533863 w 920484"/>
                <a:gd name="connsiteY192" fmla="*/ 831056 h 919581"/>
                <a:gd name="connsiteX193" fmla="*/ 385718 w 920484"/>
                <a:gd name="connsiteY193" fmla="*/ 831056 h 919581"/>
                <a:gd name="connsiteX194" fmla="*/ 371265 w 920484"/>
                <a:gd name="connsiteY194" fmla="*/ 816603 h 919581"/>
                <a:gd name="connsiteX195" fmla="*/ 385718 w 920484"/>
                <a:gd name="connsiteY195" fmla="*/ 802149 h 919581"/>
                <a:gd name="connsiteX196" fmla="*/ 533863 w 920484"/>
                <a:gd name="connsiteY196" fmla="*/ 802149 h 919581"/>
                <a:gd name="connsiteX197" fmla="*/ 548316 w 920484"/>
                <a:gd name="connsiteY197" fmla="*/ 816603 h 919581"/>
                <a:gd name="connsiteX198" fmla="*/ 533863 w 920484"/>
                <a:gd name="connsiteY198" fmla="*/ 831056 h 919581"/>
                <a:gd name="connsiteX199" fmla="*/ 888868 w 920484"/>
                <a:gd name="connsiteY199" fmla="*/ 668458 h 919581"/>
                <a:gd name="connsiteX200" fmla="*/ 888868 w 920484"/>
                <a:gd name="connsiteY200" fmla="*/ 668458 h 919581"/>
                <a:gd name="connsiteX201" fmla="*/ 834669 w 920484"/>
                <a:gd name="connsiteY201" fmla="*/ 704591 h 919581"/>
                <a:gd name="connsiteX202" fmla="*/ 847315 w 920484"/>
                <a:gd name="connsiteY202" fmla="*/ 767823 h 919581"/>
                <a:gd name="connsiteX203" fmla="*/ 848219 w 920484"/>
                <a:gd name="connsiteY203" fmla="*/ 768726 h 919581"/>
                <a:gd name="connsiteX204" fmla="*/ 827442 w 920484"/>
                <a:gd name="connsiteY204" fmla="*/ 789503 h 919581"/>
                <a:gd name="connsiteX205" fmla="*/ 826539 w 920484"/>
                <a:gd name="connsiteY205" fmla="*/ 788600 h 919581"/>
                <a:gd name="connsiteX206" fmla="*/ 762403 w 920484"/>
                <a:gd name="connsiteY206" fmla="*/ 775953 h 919581"/>
                <a:gd name="connsiteX207" fmla="*/ 726270 w 920484"/>
                <a:gd name="connsiteY207" fmla="*/ 829249 h 919581"/>
                <a:gd name="connsiteX208" fmla="*/ 726270 w 920484"/>
                <a:gd name="connsiteY208" fmla="*/ 830153 h 919581"/>
                <a:gd name="connsiteX209" fmla="*/ 696461 w 920484"/>
                <a:gd name="connsiteY209" fmla="*/ 830153 h 919581"/>
                <a:gd name="connsiteX210" fmla="*/ 696461 w 920484"/>
                <a:gd name="connsiteY210" fmla="*/ 831056 h 919581"/>
                <a:gd name="connsiteX211" fmla="*/ 660328 w 920484"/>
                <a:gd name="connsiteY211" fmla="*/ 776856 h 919581"/>
                <a:gd name="connsiteX212" fmla="*/ 597095 w 920484"/>
                <a:gd name="connsiteY212" fmla="*/ 789503 h 919581"/>
                <a:gd name="connsiteX213" fmla="*/ 596192 w 920484"/>
                <a:gd name="connsiteY213" fmla="*/ 790406 h 919581"/>
                <a:gd name="connsiteX214" fmla="*/ 576319 w 920484"/>
                <a:gd name="connsiteY214" fmla="*/ 770533 h 919581"/>
                <a:gd name="connsiteX215" fmla="*/ 578126 w 920484"/>
                <a:gd name="connsiteY215" fmla="*/ 757887 h 919581"/>
                <a:gd name="connsiteX216" fmla="*/ 568189 w 920484"/>
                <a:gd name="connsiteY216" fmla="*/ 729884 h 919581"/>
                <a:gd name="connsiteX217" fmla="*/ 608838 w 920484"/>
                <a:gd name="connsiteY217" fmla="*/ 666651 h 919581"/>
                <a:gd name="connsiteX218" fmla="*/ 711817 w 920484"/>
                <a:gd name="connsiteY218" fmla="*/ 757887 h 919581"/>
                <a:gd name="connsiteX219" fmla="*/ 815699 w 920484"/>
                <a:gd name="connsiteY219" fmla="*/ 654005 h 919581"/>
                <a:gd name="connsiteX220" fmla="*/ 711817 w 920484"/>
                <a:gd name="connsiteY220" fmla="*/ 550123 h 919581"/>
                <a:gd name="connsiteX221" fmla="*/ 707301 w 920484"/>
                <a:gd name="connsiteY221" fmla="*/ 550123 h 919581"/>
                <a:gd name="connsiteX222" fmla="*/ 726270 w 920484"/>
                <a:gd name="connsiteY222" fmla="*/ 476051 h 919581"/>
                <a:gd name="connsiteX223" fmla="*/ 727174 w 920484"/>
                <a:gd name="connsiteY223" fmla="*/ 476051 h 919581"/>
                <a:gd name="connsiteX224" fmla="*/ 727174 w 920484"/>
                <a:gd name="connsiteY224" fmla="*/ 476954 h 919581"/>
                <a:gd name="connsiteX225" fmla="*/ 763307 w 920484"/>
                <a:gd name="connsiteY225" fmla="*/ 531153 h 919581"/>
                <a:gd name="connsiteX226" fmla="*/ 826539 w 920484"/>
                <a:gd name="connsiteY226" fmla="*/ 518507 h 919581"/>
                <a:gd name="connsiteX227" fmla="*/ 827442 w 920484"/>
                <a:gd name="connsiteY227" fmla="*/ 517603 h 919581"/>
                <a:gd name="connsiteX228" fmla="*/ 848219 w 920484"/>
                <a:gd name="connsiteY228" fmla="*/ 538379 h 919581"/>
                <a:gd name="connsiteX229" fmla="*/ 847315 w 920484"/>
                <a:gd name="connsiteY229" fmla="*/ 539283 h 919581"/>
                <a:gd name="connsiteX230" fmla="*/ 834669 w 920484"/>
                <a:gd name="connsiteY230" fmla="*/ 603419 h 919581"/>
                <a:gd name="connsiteX231" fmla="*/ 887965 w 920484"/>
                <a:gd name="connsiteY231" fmla="*/ 639552 h 919581"/>
                <a:gd name="connsiteX232" fmla="*/ 888868 w 920484"/>
                <a:gd name="connsiteY232" fmla="*/ 639552 h 919581"/>
                <a:gd name="connsiteX233" fmla="*/ 888868 w 920484"/>
                <a:gd name="connsiteY233" fmla="*/ 668458 h 919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920484" h="919581">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12" name="Rounded Rectangle 11">
            <a:extLst>
              <a:ext uri="{FF2B5EF4-FFF2-40B4-BE49-F238E27FC236}">
                <a16:creationId xmlns:a16="http://schemas.microsoft.com/office/drawing/2014/main" id="{CCE10F11-48EA-F524-08C9-483F34AF2AB0}"/>
              </a:ext>
            </a:extLst>
          </p:cNvPr>
          <p:cNvSpPr/>
          <p:nvPr/>
        </p:nvSpPr>
        <p:spPr>
          <a:xfrm>
            <a:off x="2961233" y="4762343"/>
            <a:ext cx="8723906" cy="1570159"/>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30">
            <a:extLst>
              <a:ext uri="{FF2B5EF4-FFF2-40B4-BE49-F238E27FC236}">
                <a16:creationId xmlns:a16="http://schemas.microsoft.com/office/drawing/2014/main" id="{3647A4A1-87B8-7278-A525-D22EE81F84EF}"/>
              </a:ext>
            </a:extLst>
          </p:cNvPr>
          <p:cNvSpPr/>
          <p:nvPr/>
        </p:nvSpPr>
        <p:spPr>
          <a:xfrm flipH="1">
            <a:off x="3223450" y="4567734"/>
            <a:ext cx="8350709" cy="1815882"/>
          </a:xfrm>
          <a:prstGeom prst="rect">
            <a:avLst/>
          </a:prstGeom>
        </p:spPr>
        <p:txBody>
          <a:bodyPr wrap="square">
            <a:spAutoFit/>
          </a:bodyPr>
          <a:lstStyle/>
          <a:p>
            <a:r>
              <a:rPr lang="de-DE" sz="2400" b="1">
                <a:solidFill>
                  <a:schemeClr val="bg1"/>
                </a:solidFill>
                <a:highlight>
                  <a:srgbClr val="0289AE"/>
                </a:highlight>
              </a:rPr>
              <a:t>  ÜBUNG</a:t>
            </a:r>
            <a:r>
              <a:rPr lang="en-US" sz="2400" b="1" dirty="0">
                <a:solidFill>
                  <a:srgbClr val="0289AE"/>
                </a:solidFill>
                <a:highlight>
                  <a:srgbClr val="0289AE"/>
                </a:highlight>
              </a:rPr>
              <a:t>..:</a:t>
            </a:r>
          </a:p>
          <a:p>
            <a:pPr>
              <a:lnSpc>
                <a:spcPts val="2100"/>
              </a:lnSpc>
            </a:pPr>
            <a:br>
              <a:rPr lang="en-US" sz="800" dirty="0"/>
            </a:br>
            <a:r>
              <a:rPr lang="de-DE" sz="2000">
                <a:solidFill>
                  <a:srgbClr val="262626"/>
                </a:solidFill>
              </a:rPr>
              <a:t>Listen Sie drei datenbezogene Kompetenzen auf, die es in Ihrem Team schon gibt (z. B. Tabellen nutzen, KPI-Dashboards lesen, Abfall erfassen), und drei Kompetenzen, die für die EcoSmart-Ziele gestärkt werden müssen.</a:t>
            </a:r>
          </a:p>
          <a:p>
            <a:endParaRPr lang="en-US" dirty="0">
              <a:solidFill>
                <a:srgbClr val="262626"/>
              </a:solidFill>
            </a:endParaRPr>
          </a:p>
        </p:txBody>
      </p:sp>
      <p:sp>
        <p:nvSpPr>
          <p:cNvPr id="14" name="Rectangle 30">
            <a:extLst>
              <a:ext uri="{FF2B5EF4-FFF2-40B4-BE49-F238E27FC236}">
                <a16:creationId xmlns:a16="http://schemas.microsoft.com/office/drawing/2014/main" id="{C68D59FD-F05B-56B3-EECC-4023E340C89B}"/>
              </a:ext>
            </a:extLst>
          </p:cNvPr>
          <p:cNvSpPr/>
          <p:nvPr/>
        </p:nvSpPr>
        <p:spPr>
          <a:xfrm flipH="1">
            <a:off x="420653" y="2040455"/>
            <a:ext cx="5058136" cy="1938992"/>
          </a:xfrm>
          <a:prstGeom prst="rect">
            <a:avLst/>
          </a:prstGeom>
        </p:spPr>
        <p:txBody>
          <a:bodyPr wrap="square">
            <a:spAutoFit/>
          </a:bodyPr>
          <a:lstStyle/>
          <a:p>
            <a:r>
              <a:rPr lang="de-DE" sz="2000" b="1">
                <a:solidFill>
                  <a:srgbClr val="0289AE"/>
                </a:solidFill>
              </a:rPr>
              <a:t>WAS UNESCO-UNEVOC SAGT – </a:t>
            </a:r>
            <a:r>
              <a:rPr lang="de-DE" sz="2000">
                <a:solidFill>
                  <a:srgbClr val="262626"/>
                </a:solidFill>
              </a:rPr>
              <a:t>Mitarbeitende aller Ebenen müssen zunehmend:</a:t>
            </a:r>
            <a:endParaRPr lang="en-US" sz="2000" b="1" dirty="0">
              <a:solidFill>
                <a:srgbClr val="0289AE"/>
              </a:solidFill>
            </a:endParaRPr>
          </a:p>
          <a:p>
            <a:endParaRPr lang="en-US" sz="800" dirty="0">
              <a:solidFill>
                <a:srgbClr val="0289AE"/>
              </a:solidFill>
            </a:endParaRPr>
          </a:p>
          <a:p>
            <a:pPr marL="342900" indent="-342900">
              <a:buClr>
                <a:srgbClr val="62A844"/>
              </a:buClr>
              <a:buFont typeface="Arial" panose="020B0604020202020204" pitchFamily="34" charset="0"/>
              <a:buChar char="•"/>
            </a:pPr>
            <a:r>
              <a:rPr lang="de-DE">
                <a:solidFill>
                  <a:srgbClr val="262626"/>
                </a:solidFill>
              </a:rPr>
              <a:t>Betriebsdaten handhaben</a:t>
            </a:r>
          </a:p>
          <a:p>
            <a:pPr marL="342900" indent="-342900">
              <a:buClr>
                <a:srgbClr val="62A844"/>
              </a:buClr>
              <a:buFont typeface="Arial" panose="020B0604020202020204" pitchFamily="34" charset="0"/>
              <a:buChar char="•"/>
            </a:pPr>
            <a:r>
              <a:rPr lang="de-DE">
                <a:solidFill>
                  <a:srgbClr val="262626"/>
                </a:solidFill>
              </a:rPr>
              <a:t>Digitale Basistools nutzen</a:t>
            </a:r>
          </a:p>
          <a:p>
            <a:pPr marL="342900" indent="-342900">
              <a:buClr>
                <a:srgbClr val="62A844"/>
              </a:buClr>
              <a:buFont typeface="Arial" panose="020B0604020202020204" pitchFamily="34" charset="0"/>
              <a:buChar char="•"/>
            </a:pPr>
            <a:r>
              <a:rPr lang="de-DE">
                <a:solidFill>
                  <a:srgbClr val="262626"/>
                </a:solidFill>
              </a:rPr>
              <a:t>Kennzahlen verstehen wie </a:t>
            </a:r>
            <a:r>
              <a:rPr lang="de-DE" b="1">
                <a:solidFill>
                  <a:srgbClr val="262626"/>
                </a:solidFill>
              </a:rPr>
              <a:t>Energie pro belegtem Zimmer</a:t>
            </a:r>
            <a:r>
              <a:rPr lang="de-DE">
                <a:solidFill>
                  <a:srgbClr val="262626"/>
                </a:solidFill>
              </a:rPr>
              <a:t> oder </a:t>
            </a:r>
            <a:r>
              <a:rPr lang="de-DE" b="1">
                <a:solidFill>
                  <a:srgbClr val="262626"/>
                </a:solidFill>
              </a:rPr>
              <a:t>Gramm Lebensmittelabfall pro Gedeck</a:t>
            </a:r>
            <a:endParaRPr lang="en-US" dirty="0">
              <a:solidFill>
                <a:srgbClr val="262626"/>
              </a:solidFill>
            </a:endParaRPr>
          </a:p>
        </p:txBody>
      </p:sp>
      <p:sp>
        <p:nvSpPr>
          <p:cNvPr id="15" name="Rectangle 30">
            <a:extLst>
              <a:ext uri="{FF2B5EF4-FFF2-40B4-BE49-F238E27FC236}">
                <a16:creationId xmlns:a16="http://schemas.microsoft.com/office/drawing/2014/main" id="{787AA7F2-E4B5-0C68-0FFB-4E380BC0E8D7}"/>
              </a:ext>
            </a:extLst>
          </p:cNvPr>
          <p:cNvSpPr/>
          <p:nvPr/>
        </p:nvSpPr>
        <p:spPr>
          <a:xfrm flipH="1">
            <a:off x="5755830" y="2040455"/>
            <a:ext cx="3640998" cy="2185214"/>
          </a:xfrm>
          <a:prstGeom prst="rect">
            <a:avLst/>
          </a:prstGeom>
        </p:spPr>
        <p:txBody>
          <a:bodyPr wrap="square">
            <a:spAutoFit/>
          </a:bodyPr>
          <a:lstStyle/>
          <a:p>
            <a:r>
              <a:rPr lang="de-DE" sz="2000" b="1">
                <a:solidFill>
                  <a:srgbClr val="0289AE"/>
                </a:solidFill>
              </a:rPr>
              <a:t>WARUM DAS WICHTIG IST:</a:t>
            </a:r>
          </a:p>
          <a:p>
            <a:endParaRPr lang="en-US" sz="800" dirty="0">
              <a:solidFill>
                <a:srgbClr val="0289AE"/>
              </a:solidFill>
            </a:endParaRPr>
          </a:p>
          <a:p>
            <a:r>
              <a:rPr lang="de-DE">
                <a:solidFill>
                  <a:srgbClr val="262626"/>
                </a:solidFill>
              </a:rPr>
              <a:t>Diese Kompetenzen tragen die </a:t>
            </a:r>
            <a:r>
              <a:rPr lang="de-DE" b="1">
                <a:solidFill>
                  <a:srgbClr val="262626"/>
                </a:solidFill>
              </a:rPr>
              <a:t>grüne und digitale Twin Transition</a:t>
            </a:r>
            <a:r>
              <a:rPr lang="de-DE">
                <a:solidFill>
                  <a:srgbClr val="262626"/>
                </a:solidFill>
              </a:rPr>
              <a:t> – und gehören zur </a:t>
            </a:r>
            <a:r>
              <a:rPr lang="de-DE" b="1">
                <a:solidFill>
                  <a:srgbClr val="262626"/>
                </a:solidFill>
              </a:rPr>
              <a:t>beruflichen Kernkompetenz</a:t>
            </a:r>
            <a:r>
              <a:rPr lang="de-DE">
                <a:solidFill>
                  <a:srgbClr val="262626"/>
                </a:solidFill>
              </a:rPr>
              <a:t>, nicht zu den Zusatzaufgaben für Spezialisten (UNESCO-UNEVOC, 2024).</a:t>
            </a:r>
          </a:p>
          <a:p>
            <a:pPr marL="285750" indent="-285750">
              <a:buClr>
                <a:srgbClr val="62A844"/>
              </a:buClr>
              <a:buFont typeface="Arial" panose="020B0604020202020204" pitchFamily="34" charset="0"/>
              <a:buChar char="•"/>
            </a:pPr>
            <a:endParaRPr lang="en-US" dirty="0">
              <a:solidFill>
                <a:srgbClr val="262626"/>
              </a:solidFill>
            </a:endParaRPr>
          </a:p>
        </p:txBody>
      </p:sp>
    </p:spTree>
    <p:extLst>
      <p:ext uri="{BB962C8B-B14F-4D97-AF65-F5344CB8AC3E}">
        <p14:creationId xmlns:p14="http://schemas.microsoft.com/office/powerpoint/2010/main" val="4844058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0A2FA8B-D994-CCD4-3143-45CB7A5E58AE}"/>
              </a:ext>
            </a:extLst>
          </p:cNvPr>
          <p:cNvSpPr/>
          <p:nvPr/>
        </p:nvSpPr>
        <p:spPr>
          <a:xfrm>
            <a:off x="8229" y="3926545"/>
            <a:ext cx="12183771" cy="2931455"/>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id="{35F04DEB-6822-E70F-FEBE-D6C3EE2FADA4}"/>
              </a:ext>
            </a:extLst>
          </p:cNvPr>
          <p:cNvPicPr>
            <a:picLocks noChangeAspect="1"/>
          </p:cNvPicPr>
          <p:nvPr/>
        </p:nvPicPr>
        <p:blipFill>
          <a:blip>
            <a:extLst>
              <a:ext uri="{96DAC541-7B7A-43D3-8B79-37D633B846F1}">
                <asvg:svgBlip xmlns:asvg="http://schemas.microsoft.com/office/drawing/2016/SVG/main" r:embed="rId3"/>
              </a:ext>
            </a:extLst>
          </a:blip>
          <a:srcRect l="32264" t="48938" r="39869" b="41538"/>
          <a:stretch>
            <a:fillRect/>
          </a:stretch>
        </p:blipFill>
        <p:spPr>
          <a:xfrm rot="10800000">
            <a:off x="-1" y="4417328"/>
            <a:ext cx="4975412" cy="2407667"/>
          </a:xfrm>
          <a:prstGeom prst="rect">
            <a:avLst/>
          </a:prstGeom>
        </p:spPr>
      </p:pic>
      <p:sp>
        <p:nvSpPr>
          <p:cNvPr id="4" name="Text Placeholder 11">
            <a:extLst>
              <a:ext uri="{FF2B5EF4-FFF2-40B4-BE49-F238E27FC236}">
                <a16:creationId xmlns:a16="http://schemas.microsoft.com/office/drawing/2014/main" id="{84E019C2-FF64-A805-8931-4543BD50BBF3}"/>
              </a:ext>
            </a:extLst>
          </p:cNvPr>
          <p:cNvSpPr txBox="1">
            <a:spLocks/>
          </p:cNvSpPr>
          <p:nvPr/>
        </p:nvSpPr>
        <p:spPr>
          <a:xfrm>
            <a:off x="429115" y="341940"/>
            <a:ext cx="454629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Datenflüsse abbilden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10" name="Straight Connector 9">
            <a:extLst>
              <a:ext uri="{FF2B5EF4-FFF2-40B4-BE49-F238E27FC236}">
                <a16:creationId xmlns:a16="http://schemas.microsoft.com/office/drawing/2014/main" id="{D59ED615-2C33-F066-5B9D-05CEF4694EC3}"/>
              </a:ext>
            </a:extLst>
          </p:cNvPr>
          <p:cNvCxnSpPr>
            <a:cxnSpLocks/>
          </p:cNvCxnSpPr>
          <p:nvPr/>
        </p:nvCxnSpPr>
        <p:spPr>
          <a:xfrm>
            <a:off x="0" y="1387131"/>
            <a:ext cx="637390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1" name="Rectangle 30">
            <a:extLst>
              <a:ext uri="{FF2B5EF4-FFF2-40B4-BE49-F238E27FC236}">
                <a16:creationId xmlns:a16="http://schemas.microsoft.com/office/drawing/2014/main" id="{DCF8FC29-F5E7-16E3-8F94-8ADD151AB9B2}"/>
              </a:ext>
            </a:extLst>
          </p:cNvPr>
          <p:cNvSpPr/>
          <p:nvPr/>
        </p:nvSpPr>
        <p:spPr>
          <a:xfrm flipH="1">
            <a:off x="429114" y="1593761"/>
            <a:ext cx="2794337" cy="1439240"/>
          </a:xfrm>
          <a:prstGeom prst="rect">
            <a:avLst/>
          </a:prstGeom>
        </p:spPr>
        <p:txBody>
          <a:bodyPr wrap="square">
            <a:spAutoFit/>
          </a:bodyPr>
          <a:lstStyle/>
          <a:p>
            <a:pPr>
              <a:lnSpc>
                <a:spcPts val="2100"/>
              </a:lnSpc>
            </a:pPr>
            <a:r>
              <a:rPr lang="de-DE" sz="2200">
                <a:solidFill>
                  <a:srgbClr val="262626"/>
                </a:solidFill>
              </a:rPr>
              <a:t>In einem typischen Hotel oder Restaurant fließen Daten zwischen mehreren Kernsystemen und Teams</a:t>
            </a:r>
          </a:p>
          <a:p>
            <a:pPr>
              <a:lnSpc>
                <a:spcPts val="2100"/>
              </a:lnSpc>
            </a:pPr>
            <a:endParaRPr lang="en-US" sz="2000" b="1" dirty="0">
              <a:solidFill>
                <a:srgbClr val="262626"/>
              </a:solidFill>
            </a:endParaRPr>
          </a:p>
        </p:txBody>
      </p:sp>
      <p:pic>
        <p:nvPicPr>
          <p:cNvPr id="12" name="Graphic 11">
            <a:extLst>
              <a:ext uri="{FF2B5EF4-FFF2-40B4-BE49-F238E27FC236}">
                <a16:creationId xmlns:a16="http://schemas.microsoft.com/office/drawing/2014/main" id="{5341719C-6EF1-096D-5658-AF54B2E6B1D5}"/>
              </a:ext>
            </a:extLst>
          </p:cNvPr>
          <p:cNvPicPr>
            <a:picLocks noChangeAspect="1"/>
          </p:cNvPicPr>
          <p:nvPr/>
        </p:nvPicPr>
        <p:blipFill>
          <a:blip>
            <a:extLst>
              <a:ext uri="{96DAC541-7B7A-43D3-8B79-37D633B846F1}">
                <asvg:svgBlip xmlns:asvg="http://schemas.microsoft.com/office/drawing/2016/SVG/main" r:embed="rId3"/>
              </a:ext>
            </a:extLst>
          </a:blip>
          <a:srcRect l="30548" t="53508" r="41585" b="29979"/>
          <a:stretch>
            <a:fillRect/>
          </a:stretch>
        </p:blipFill>
        <p:spPr>
          <a:xfrm>
            <a:off x="7106653" y="-29847"/>
            <a:ext cx="5085347" cy="4266689"/>
          </a:xfrm>
          <a:prstGeom prst="rect">
            <a:avLst/>
          </a:prstGeom>
        </p:spPr>
      </p:pic>
      <p:grpSp>
        <p:nvGrpSpPr>
          <p:cNvPr id="13" name="Graphic 2">
            <a:extLst>
              <a:ext uri="{FF2B5EF4-FFF2-40B4-BE49-F238E27FC236}">
                <a16:creationId xmlns:a16="http://schemas.microsoft.com/office/drawing/2014/main" id="{38DAB800-4FAB-E87E-3331-D7414702AEE5}"/>
              </a:ext>
            </a:extLst>
          </p:cNvPr>
          <p:cNvGrpSpPr/>
          <p:nvPr/>
        </p:nvGrpSpPr>
        <p:grpSpPr>
          <a:xfrm>
            <a:off x="982442" y="5078708"/>
            <a:ext cx="1198372" cy="1197197"/>
            <a:chOff x="10376768" y="2334933"/>
            <a:chExt cx="920484" cy="919581"/>
          </a:xfrm>
          <a:solidFill>
            <a:schemeClr val="bg1"/>
          </a:solidFill>
        </p:grpSpPr>
        <p:sp>
          <p:nvSpPr>
            <p:cNvPr id="14" name="Freeform 13">
              <a:extLst>
                <a:ext uri="{FF2B5EF4-FFF2-40B4-BE49-F238E27FC236}">
                  <a16:creationId xmlns:a16="http://schemas.microsoft.com/office/drawing/2014/main" id="{E6E07C0D-B3AE-59E2-73EA-14AC7F93D1DF}"/>
                </a:ext>
              </a:extLst>
            </p:cNvPr>
            <p:cNvSpPr/>
            <p:nvPr/>
          </p:nvSpPr>
          <p:spPr>
            <a:xfrm>
              <a:off x="11043419" y="2944675"/>
              <a:ext cx="88525" cy="88525"/>
            </a:xfrm>
            <a:custGeom>
              <a:avLst/>
              <a:gdLst>
                <a:gd name="connsiteX0" fmla="*/ 44263 w 88525"/>
                <a:gd name="connsiteY0" fmla="*/ 88525 h 88525"/>
                <a:gd name="connsiteX1" fmla="*/ 88525 w 88525"/>
                <a:gd name="connsiteY1" fmla="*/ 44263 h 88525"/>
                <a:gd name="connsiteX2" fmla="*/ 44263 w 88525"/>
                <a:gd name="connsiteY2" fmla="*/ 0 h 88525"/>
                <a:gd name="connsiteX3" fmla="*/ 0 w 88525"/>
                <a:gd name="connsiteY3" fmla="*/ 44263 h 88525"/>
                <a:gd name="connsiteX4" fmla="*/ 44263 w 88525"/>
                <a:gd name="connsiteY4" fmla="*/ 88525 h 88525"/>
                <a:gd name="connsiteX5" fmla="*/ 44263 w 88525"/>
                <a:gd name="connsiteY5" fmla="*/ 28906 h 88525"/>
                <a:gd name="connsiteX6" fmla="*/ 58716 w 88525"/>
                <a:gd name="connsiteY6" fmla="*/ 43359 h 88525"/>
                <a:gd name="connsiteX7" fmla="*/ 44263 w 88525"/>
                <a:gd name="connsiteY7" fmla="*/ 57813 h 88525"/>
                <a:gd name="connsiteX8" fmla="*/ 29809 w 88525"/>
                <a:gd name="connsiteY8" fmla="*/ 43359 h 88525"/>
                <a:gd name="connsiteX9" fmla="*/ 44263 w 88525"/>
                <a:gd name="connsiteY9" fmla="*/ 28906 h 8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25" h="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5" name="Freeform 14">
              <a:extLst>
                <a:ext uri="{FF2B5EF4-FFF2-40B4-BE49-F238E27FC236}">
                  <a16:creationId xmlns:a16="http://schemas.microsoft.com/office/drawing/2014/main" id="{04BBBA69-3AB9-1E35-954B-9E981DA1FC82}"/>
                </a:ext>
              </a:extLst>
            </p:cNvPr>
            <p:cNvSpPr/>
            <p:nvPr/>
          </p:nvSpPr>
          <p:spPr>
            <a:xfrm>
              <a:off x="10376768" y="2334933"/>
              <a:ext cx="920484" cy="919581"/>
            </a:xfrm>
            <a:custGeom>
              <a:avLst/>
              <a:gdLst>
                <a:gd name="connsiteX0" fmla="*/ 861768 w 920484"/>
                <a:gd name="connsiteY0" fmla="*/ 590772 h 919581"/>
                <a:gd name="connsiteX1" fmla="*/ 868092 w 920484"/>
                <a:gd name="connsiteY1" fmla="*/ 559156 h 919581"/>
                <a:gd name="connsiteX2" fmla="*/ 889772 w 920484"/>
                <a:gd name="connsiteY2" fmla="*/ 537476 h 919581"/>
                <a:gd name="connsiteX3" fmla="*/ 826539 w 920484"/>
                <a:gd name="connsiteY3" fmla="*/ 474244 h 919581"/>
                <a:gd name="connsiteX4" fmla="*/ 804859 w 920484"/>
                <a:gd name="connsiteY4" fmla="*/ 495924 h 919581"/>
                <a:gd name="connsiteX5" fmla="*/ 773243 w 920484"/>
                <a:gd name="connsiteY5" fmla="*/ 501343 h 919581"/>
                <a:gd name="connsiteX6" fmla="*/ 756080 w 920484"/>
                <a:gd name="connsiteY6" fmla="*/ 475147 h 919581"/>
                <a:gd name="connsiteX7" fmla="*/ 756080 w 920484"/>
                <a:gd name="connsiteY7" fmla="*/ 444434 h 919581"/>
                <a:gd name="connsiteX8" fmla="*/ 725367 w 920484"/>
                <a:gd name="connsiteY8" fmla="*/ 444434 h 919581"/>
                <a:gd name="connsiteX9" fmla="*/ 711817 w 920484"/>
                <a:gd name="connsiteY9" fmla="*/ 375782 h 919581"/>
                <a:gd name="connsiteX10" fmla="*/ 883448 w 920484"/>
                <a:gd name="connsiteY10" fmla="*/ 204150 h 919581"/>
                <a:gd name="connsiteX11" fmla="*/ 918678 w 920484"/>
                <a:gd name="connsiteY11" fmla="*/ 119239 h 919581"/>
                <a:gd name="connsiteX12" fmla="*/ 799440 w 920484"/>
                <a:gd name="connsiteY12" fmla="*/ 0 h 919581"/>
                <a:gd name="connsiteX13" fmla="*/ 714527 w 920484"/>
                <a:gd name="connsiteY13" fmla="*/ 35230 h 919581"/>
                <a:gd name="connsiteX14" fmla="*/ 542896 w 920484"/>
                <a:gd name="connsiteY14" fmla="*/ 206861 h 919581"/>
                <a:gd name="connsiteX15" fmla="*/ 473340 w 920484"/>
                <a:gd name="connsiteY15" fmla="*/ 194214 h 919581"/>
                <a:gd name="connsiteX16" fmla="*/ 370362 w 920484"/>
                <a:gd name="connsiteY16" fmla="*/ 134595 h 919581"/>
                <a:gd name="connsiteX17" fmla="*/ 337842 w 920484"/>
                <a:gd name="connsiteY17" fmla="*/ 139112 h 919581"/>
                <a:gd name="connsiteX18" fmla="*/ 207764 w 920484"/>
                <a:gd name="connsiteY18" fmla="*/ 60523 h 919581"/>
                <a:gd name="connsiteX19" fmla="*/ 59619 w 920484"/>
                <a:gd name="connsiteY19" fmla="*/ 208667 h 919581"/>
                <a:gd name="connsiteX20" fmla="*/ 63233 w 920484"/>
                <a:gd name="connsiteY20" fmla="*/ 242090 h 919581"/>
                <a:gd name="connsiteX21" fmla="*/ 0 w 920484"/>
                <a:gd name="connsiteY21" fmla="*/ 327002 h 919581"/>
                <a:gd name="connsiteX22" fmla="*/ 88525 w 920484"/>
                <a:gd name="connsiteY22" fmla="*/ 415528 h 919581"/>
                <a:gd name="connsiteX23" fmla="*/ 196021 w 920484"/>
                <a:gd name="connsiteY23" fmla="*/ 415528 h 919581"/>
                <a:gd name="connsiteX24" fmla="*/ 192407 w 920484"/>
                <a:gd name="connsiteY24" fmla="*/ 459791 h 919581"/>
                <a:gd name="connsiteX25" fmla="*/ 207764 w 920484"/>
                <a:gd name="connsiteY25" fmla="*/ 541993 h 919581"/>
                <a:gd name="connsiteX26" fmla="*/ 75879 w 920484"/>
                <a:gd name="connsiteY26" fmla="*/ 673878 h 919581"/>
                <a:gd name="connsiteX27" fmla="*/ 2710 w 920484"/>
                <a:gd name="connsiteY27" fmla="*/ 865382 h 919581"/>
                <a:gd name="connsiteX28" fmla="*/ 0 w 920484"/>
                <a:gd name="connsiteY28" fmla="*/ 879835 h 919581"/>
                <a:gd name="connsiteX29" fmla="*/ 39746 w 920484"/>
                <a:gd name="connsiteY29" fmla="*/ 919581 h 919581"/>
                <a:gd name="connsiteX30" fmla="*/ 54199 w 920484"/>
                <a:gd name="connsiteY30" fmla="*/ 916871 h 919581"/>
                <a:gd name="connsiteX31" fmla="*/ 245704 w 920484"/>
                <a:gd name="connsiteY31" fmla="*/ 843702 h 919581"/>
                <a:gd name="connsiteX32" fmla="*/ 342359 w 920484"/>
                <a:gd name="connsiteY32" fmla="*/ 747047 h 919581"/>
                <a:gd name="connsiteX33" fmla="*/ 341455 w 920484"/>
                <a:gd name="connsiteY33" fmla="*/ 756983 h 919581"/>
                <a:gd name="connsiteX34" fmla="*/ 353198 w 920484"/>
                <a:gd name="connsiteY34" fmla="*/ 786793 h 919581"/>
                <a:gd name="connsiteX35" fmla="*/ 341455 w 920484"/>
                <a:gd name="connsiteY35" fmla="*/ 816603 h 919581"/>
                <a:gd name="connsiteX36" fmla="*/ 374878 w 920484"/>
                <a:gd name="connsiteY36" fmla="*/ 859059 h 919581"/>
                <a:gd name="connsiteX37" fmla="*/ 460694 w 920484"/>
                <a:gd name="connsiteY37" fmla="*/ 919581 h 919581"/>
                <a:gd name="connsiteX38" fmla="*/ 546510 w 920484"/>
                <a:gd name="connsiteY38" fmla="*/ 859059 h 919581"/>
                <a:gd name="connsiteX39" fmla="*/ 579933 w 920484"/>
                <a:gd name="connsiteY39" fmla="*/ 816603 h 919581"/>
                <a:gd name="connsiteX40" fmla="*/ 579933 w 920484"/>
                <a:gd name="connsiteY40" fmla="*/ 812989 h 919581"/>
                <a:gd name="connsiteX41" fmla="*/ 597999 w 920484"/>
                <a:gd name="connsiteY41" fmla="*/ 831056 h 919581"/>
                <a:gd name="connsiteX42" fmla="*/ 619678 w 920484"/>
                <a:gd name="connsiteY42" fmla="*/ 809376 h 919581"/>
                <a:gd name="connsiteX43" fmla="*/ 651295 w 920484"/>
                <a:gd name="connsiteY43" fmla="*/ 803956 h 919581"/>
                <a:gd name="connsiteX44" fmla="*/ 668458 w 920484"/>
                <a:gd name="connsiteY44" fmla="*/ 830153 h 919581"/>
                <a:gd name="connsiteX45" fmla="*/ 668458 w 920484"/>
                <a:gd name="connsiteY45" fmla="*/ 860865 h 919581"/>
                <a:gd name="connsiteX46" fmla="*/ 756983 w 920484"/>
                <a:gd name="connsiteY46" fmla="*/ 860865 h 919581"/>
                <a:gd name="connsiteX47" fmla="*/ 756983 w 920484"/>
                <a:gd name="connsiteY47" fmla="*/ 831056 h 919581"/>
                <a:gd name="connsiteX48" fmla="*/ 775050 w 920484"/>
                <a:gd name="connsiteY48" fmla="*/ 804859 h 919581"/>
                <a:gd name="connsiteX49" fmla="*/ 805763 w 920484"/>
                <a:gd name="connsiteY49" fmla="*/ 811183 h 919581"/>
                <a:gd name="connsiteX50" fmla="*/ 827442 w 920484"/>
                <a:gd name="connsiteY50" fmla="*/ 832863 h 919581"/>
                <a:gd name="connsiteX51" fmla="*/ 890675 w 920484"/>
                <a:gd name="connsiteY51" fmla="*/ 769630 h 919581"/>
                <a:gd name="connsiteX52" fmla="*/ 868995 w 920484"/>
                <a:gd name="connsiteY52" fmla="*/ 747950 h 919581"/>
                <a:gd name="connsiteX53" fmla="*/ 863575 w 920484"/>
                <a:gd name="connsiteY53" fmla="*/ 716334 h 919581"/>
                <a:gd name="connsiteX54" fmla="*/ 889772 w 920484"/>
                <a:gd name="connsiteY54" fmla="*/ 699171 h 919581"/>
                <a:gd name="connsiteX55" fmla="*/ 920484 w 920484"/>
                <a:gd name="connsiteY55" fmla="*/ 699171 h 919581"/>
                <a:gd name="connsiteX56" fmla="*/ 920484 w 920484"/>
                <a:gd name="connsiteY56" fmla="*/ 610645 h 919581"/>
                <a:gd name="connsiteX57" fmla="*/ 889772 w 920484"/>
                <a:gd name="connsiteY57" fmla="*/ 610645 h 919581"/>
                <a:gd name="connsiteX58" fmla="*/ 861768 w 920484"/>
                <a:gd name="connsiteY58" fmla="*/ 590772 h 919581"/>
                <a:gd name="connsiteX59" fmla="*/ 861768 w 920484"/>
                <a:gd name="connsiteY59" fmla="*/ 590772 h 919581"/>
                <a:gd name="connsiteX60" fmla="*/ 639552 w 920484"/>
                <a:gd name="connsiteY60" fmla="*/ 635035 h 919581"/>
                <a:gd name="connsiteX61" fmla="*/ 685621 w 920484"/>
                <a:gd name="connsiteY61" fmla="*/ 584449 h 919581"/>
                <a:gd name="connsiteX62" fmla="*/ 710914 w 920484"/>
                <a:gd name="connsiteY62" fmla="*/ 579933 h 919581"/>
                <a:gd name="connsiteX63" fmla="*/ 784986 w 920484"/>
                <a:gd name="connsiteY63" fmla="*/ 654005 h 919581"/>
                <a:gd name="connsiteX64" fmla="*/ 710914 w 920484"/>
                <a:gd name="connsiteY64" fmla="*/ 728077 h 919581"/>
                <a:gd name="connsiteX65" fmla="*/ 636842 w 920484"/>
                <a:gd name="connsiteY65" fmla="*/ 654005 h 919581"/>
                <a:gd name="connsiteX66" fmla="*/ 639552 w 920484"/>
                <a:gd name="connsiteY66" fmla="*/ 635035 h 919581"/>
                <a:gd name="connsiteX67" fmla="*/ 639552 w 920484"/>
                <a:gd name="connsiteY67" fmla="*/ 635035 h 919581"/>
                <a:gd name="connsiteX68" fmla="*/ 657618 w 920484"/>
                <a:gd name="connsiteY68" fmla="*/ 283643 h 919581"/>
                <a:gd name="connsiteX69" fmla="*/ 726270 w 920484"/>
                <a:gd name="connsiteY69" fmla="*/ 214990 h 919581"/>
                <a:gd name="connsiteX70" fmla="*/ 779566 w 920484"/>
                <a:gd name="connsiteY70" fmla="*/ 268287 h 919581"/>
                <a:gd name="connsiteX71" fmla="*/ 700074 w 920484"/>
                <a:gd name="connsiteY71" fmla="*/ 347779 h 919581"/>
                <a:gd name="connsiteX72" fmla="*/ 657618 w 920484"/>
                <a:gd name="connsiteY72" fmla="*/ 283643 h 919581"/>
                <a:gd name="connsiteX73" fmla="*/ 672975 w 920484"/>
                <a:gd name="connsiteY73" fmla="*/ 120142 h 919581"/>
                <a:gd name="connsiteX74" fmla="*/ 696461 w 920484"/>
                <a:gd name="connsiteY74" fmla="*/ 96656 h 919581"/>
                <a:gd name="connsiteX75" fmla="*/ 823829 w 920484"/>
                <a:gd name="connsiteY75" fmla="*/ 224024 h 919581"/>
                <a:gd name="connsiteX76" fmla="*/ 800343 w 920484"/>
                <a:gd name="connsiteY76" fmla="*/ 247510 h 919581"/>
                <a:gd name="connsiteX77" fmla="*/ 672975 w 920484"/>
                <a:gd name="connsiteY77" fmla="*/ 120142 h 919581"/>
                <a:gd name="connsiteX78" fmla="*/ 799440 w 920484"/>
                <a:gd name="connsiteY78" fmla="*/ 30713 h 919581"/>
                <a:gd name="connsiteX79" fmla="*/ 889772 w 920484"/>
                <a:gd name="connsiteY79" fmla="*/ 121045 h 919581"/>
                <a:gd name="connsiteX80" fmla="*/ 863575 w 920484"/>
                <a:gd name="connsiteY80" fmla="*/ 184278 h 919581"/>
                <a:gd name="connsiteX81" fmla="*/ 845509 w 920484"/>
                <a:gd name="connsiteY81" fmla="*/ 202344 h 919581"/>
                <a:gd name="connsiteX82" fmla="*/ 718141 w 920484"/>
                <a:gd name="connsiteY82" fmla="*/ 74976 h 919581"/>
                <a:gd name="connsiteX83" fmla="*/ 736207 w 920484"/>
                <a:gd name="connsiteY83" fmla="*/ 56909 h 919581"/>
                <a:gd name="connsiteX84" fmla="*/ 799440 w 920484"/>
                <a:gd name="connsiteY84" fmla="*/ 30713 h 919581"/>
                <a:gd name="connsiteX85" fmla="*/ 799440 w 920484"/>
                <a:gd name="connsiteY85" fmla="*/ 30713 h 919581"/>
                <a:gd name="connsiteX86" fmla="*/ 652198 w 920484"/>
                <a:gd name="connsiteY86" fmla="*/ 140918 h 919581"/>
                <a:gd name="connsiteX87" fmla="*/ 705494 w 920484"/>
                <a:gd name="connsiteY87" fmla="*/ 194214 h 919581"/>
                <a:gd name="connsiteX88" fmla="*/ 636842 w 920484"/>
                <a:gd name="connsiteY88" fmla="*/ 262866 h 919581"/>
                <a:gd name="connsiteX89" fmla="*/ 572706 w 920484"/>
                <a:gd name="connsiteY89" fmla="*/ 220411 h 919581"/>
                <a:gd name="connsiteX90" fmla="*/ 652198 w 920484"/>
                <a:gd name="connsiteY90" fmla="*/ 140918 h 919581"/>
                <a:gd name="connsiteX91" fmla="*/ 696461 w 920484"/>
                <a:gd name="connsiteY91" fmla="*/ 460694 h 919581"/>
                <a:gd name="connsiteX92" fmla="*/ 616065 w 920484"/>
                <a:gd name="connsiteY92" fmla="*/ 616065 h 919581"/>
                <a:gd name="connsiteX93" fmla="*/ 541993 w 920484"/>
                <a:gd name="connsiteY93" fmla="*/ 713624 h 919581"/>
                <a:gd name="connsiteX94" fmla="*/ 532960 w 920484"/>
                <a:gd name="connsiteY94" fmla="*/ 712721 h 919581"/>
                <a:gd name="connsiteX95" fmla="*/ 473340 w 920484"/>
                <a:gd name="connsiteY95" fmla="*/ 712721 h 919581"/>
                <a:gd name="connsiteX96" fmla="*/ 473340 w 920484"/>
                <a:gd name="connsiteY96" fmla="*/ 638648 h 919581"/>
                <a:gd name="connsiteX97" fmla="*/ 429078 w 920484"/>
                <a:gd name="connsiteY97" fmla="*/ 594385 h 919581"/>
                <a:gd name="connsiteX98" fmla="*/ 399268 w 920484"/>
                <a:gd name="connsiteY98" fmla="*/ 594385 h 919581"/>
                <a:gd name="connsiteX99" fmla="*/ 384815 w 920484"/>
                <a:gd name="connsiteY99" fmla="*/ 579933 h 919581"/>
                <a:gd name="connsiteX100" fmla="*/ 399268 w 920484"/>
                <a:gd name="connsiteY100" fmla="*/ 565479 h 919581"/>
                <a:gd name="connsiteX101" fmla="*/ 547413 w 920484"/>
                <a:gd name="connsiteY101" fmla="*/ 565479 h 919581"/>
                <a:gd name="connsiteX102" fmla="*/ 591676 w 920484"/>
                <a:gd name="connsiteY102" fmla="*/ 521217 h 919581"/>
                <a:gd name="connsiteX103" fmla="*/ 547413 w 920484"/>
                <a:gd name="connsiteY103" fmla="*/ 476954 h 919581"/>
                <a:gd name="connsiteX104" fmla="*/ 429078 w 920484"/>
                <a:gd name="connsiteY104" fmla="*/ 476954 h 919581"/>
                <a:gd name="connsiteX105" fmla="*/ 414624 w 920484"/>
                <a:gd name="connsiteY105" fmla="*/ 462501 h 919581"/>
                <a:gd name="connsiteX106" fmla="*/ 414624 w 920484"/>
                <a:gd name="connsiteY106" fmla="*/ 418238 h 919581"/>
                <a:gd name="connsiteX107" fmla="*/ 488697 w 920484"/>
                <a:gd name="connsiteY107" fmla="*/ 418238 h 919581"/>
                <a:gd name="connsiteX108" fmla="*/ 562769 w 920484"/>
                <a:gd name="connsiteY108" fmla="*/ 344165 h 919581"/>
                <a:gd name="connsiteX109" fmla="*/ 488697 w 920484"/>
                <a:gd name="connsiteY109" fmla="*/ 270093 h 919581"/>
                <a:gd name="connsiteX110" fmla="*/ 487794 w 920484"/>
                <a:gd name="connsiteY110" fmla="*/ 270093 h 919581"/>
                <a:gd name="connsiteX111" fmla="*/ 488697 w 920484"/>
                <a:gd name="connsiteY111" fmla="*/ 254737 h 919581"/>
                <a:gd name="connsiteX112" fmla="*/ 485084 w 920484"/>
                <a:gd name="connsiteY112" fmla="*/ 226733 h 919581"/>
                <a:gd name="connsiteX113" fmla="*/ 696461 w 920484"/>
                <a:gd name="connsiteY113" fmla="*/ 460694 h 919581"/>
                <a:gd name="connsiteX114" fmla="*/ 696461 w 920484"/>
                <a:gd name="connsiteY114" fmla="*/ 460694 h 919581"/>
                <a:gd name="connsiteX115" fmla="*/ 370362 w 920484"/>
                <a:gd name="connsiteY115" fmla="*/ 756983 h 919581"/>
                <a:gd name="connsiteX116" fmla="*/ 384815 w 920484"/>
                <a:gd name="connsiteY116" fmla="*/ 742530 h 919581"/>
                <a:gd name="connsiteX117" fmla="*/ 532960 w 920484"/>
                <a:gd name="connsiteY117" fmla="*/ 742530 h 919581"/>
                <a:gd name="connsiteX118" fmla="*/ 547413 w 920484"/>
                <a:gd name="connsiteY118" fmla="*/ 756983 h 919581"/>
                <a:gd name="connsiteX119" fmla="*/ 532960 w 920484"/>
                <a:gd name="connsiteY119" fmla="*/ 771437 h 919581"/>
                <a:gd name="connsiteX120" fmla="*/ 384815 w 920484"/>
                <a:gd name="connsiteY120" fmla="*/ 771437 h 919581"/>
                <a:gd name="connsiteX121" fmla="*/ 370362 w 920484"/>
                <a:gd name="connsiteY121" fmla="*/ 756983 h 919581"/>
                <a:gd name="connsiteX122" fmla="*/ 184277 w 920484"/>
                <a:gd name="connsiteY122" fmla="*/ 756983 h 919581"/>
                <a:gd name="connsiteX123" fmla="*/ 293579 w 920484"/>
                <a:gd name="connsiteY123" fmla="*/ 647682 h 919581"/>
                <a:gd name="connsiteX124" fmla="*/ 341455 w 920484"/>
                <a:gd name="connsiteY124" fmla="*/ 706398 h 919581"/>
                <a:gd name="connsiteX125" fmla="*/ 237573 w 920484"/>
                <a:gd name="connsiteY125" fmla="*/ 810279 h 919581"/>
                <a:gd name="connsiteX126" fmla="*/ 184277 w 920484"/>
                <a:gd name="connsiteY126" fmla="*/ 756983 h 919581"/>
                <a:gd name="connsiteX127" fmla="*/ 29809 w 920484"/>
                <a:gd name="connsiteY127" fmla="*/ 327906 h 919581"/>
                <a:gd name="connsiteX128" fmla="*/ 89428 w 920484"/>
                <a:gd name="connsiteY128" fmla="*/ 268287 h 919581"/>
                <a:gd name="connsiteX129" fmla="*/ 149048 w 920484"/>
                <a:gd name="connsiteY129" fmla="*/ 327906 h 919581"/>
                <a:gd name="connsiteX130" fmla="*/ 178858 w 920484"/>
                <a:gd name="connsiteY130" fmla="*/ 327906 h 919581"/>
                <a:gd name="connsiteX131" fmla="*/ 93945 w 920484"/>
                <a:gd name="connsiteY131" fmla="*/ 239380 h 919581"/>
                <a:gd name="connsiteX132" fmla="*/ 90332 w 920484"/>
                <a:gd name="connsiteY132" fmla="*/ 209571 h 919581"/>
                <a:gd name="connsiteX133" fmla="*/ 208667 w 920484"/>
                <a:gd name="connsiteY133" fmla="*/ 91235 h 919581"/>
                <a:gd name="connsiteX134" fmla="*/ 311646 w 920484"/>
                <a:gd name="connsiteY134" fmla="*/ 151758 h 919581"/>
                <a:gd name="connsiteX135" fmla="*/ 253833 w 920484"/>
                <a:gd name="connsiteY135" fmla="*/ 241187 h 919581"/>
                <a:gd name="connsiteX136" fmla="*/ 208667 w 920484"/>
                <a:gd name="connsiteY136" fmla="*/ 298999 h 919581"/>
                <a:gd name="connsiteX137" fmla="*/ 238477 w 920484"/>
                <a:gd name="connsiteY137" fmla="*/ 298999 h 919581"/>
                <a:gd name="connsiteX138" fmla="*/ 268287 w 920484"/>
                <a:gd name="connsiteY138" fmla="*/ 269190 h 919581"/>
                <a:gd name="connsiteX139" fmla="*/ 298096 w 920484"/>
                <a:gd name="connsiteY139" fmla="*/ 298999 h 919581"/>
                <a:gd name="connsiteX140" fmla="*/ 327906 w 920484"/>
                <a:gd name="connsiteY140" fmla="*/ 298999 h 919581"/>
                <a:gd name="connsiteX141" fmla="*/ 284546 w 920484"/>
                <a:gd name="connsiteY141" fmla="*/ 242090 h 919581"/>
                <a:gd name="connsiteX142" fmla="*/ 372169 w 920484"/>
                <a:gd name="connsiteY142" fmla="*/ 165308 h 919581"/>
                <a:gd name="connsiteX143" fmla="*/ 460694 w 920484"/>
                <a:gd name="connsiteY143" fmla="*/ 253833 h 919581"/>
                <a:gd name="connsiteX144" fmla="*/ 457080 w 920484"/>
                <a:gd name="connsiteY144" fmla="*/ 276416 h 919581"/>
                <a:gd name="connsiteX145" fmla="*/ 415528 w 920484"/>
                <a:gd name="connsiteY145" fmla="*/ 342359 h 919581"/>
                <a:gd name="connsiteX146" fmla="*/ 445337 w 920484"/>
                <a:gd name="connsiteY146" fmla="*/ 342359 h 919581"/>
                <a:gd name="connsiteX147" fmla="*/ 489600 w 920484"/>
                <a:gd name="connsiteY147" fmla="*/ 298096 h 919581"/>
                <a:gd name="connsiteX148" fmla="*/ 533863 w 920484"/>
                <a:gd name="connsiteY148" fmla="*/ 342359 h 919581"/>
                <a:gd name="connsiteX149" fmla="*/ 489600 w 920484"/>
                <a:gd name="connsiteY149" fmla="*/ 386621 h 919581"/>
                <a:gd name="connsiteX150" fmla="*/ 88525 w 920484"/>
                <a:gd name="connsiteY150" fmla="*/ 386621 h 919581"/>
                <a:gd name="connsiteX151" fmla="*/ 29809 w 920484"/>
                <a:gd name="connsiteY151" fmla="*/ 327906 h 919581"/>
                <a:gd name="connsiteX152" fmla="*/ 384815 w 920484"/>
                <a:gd name="connsiteY152" fmla="*/ 416431 h 919581"/>
                <a:gd name="connsiteX153" fmla="*/ 384815 w 920484"/>
                <a:gd name="connsiteY153" fmla="*/ 460694 h 919581"/>
                <a:gd name="connsiteX154" fmla="*/ 429078 w 920484"/>
                <a:gd name="connsiteY154" fmla="*/ 504957 h 919581"/>
                <a:gd name="connsiteX155" fmla="*/ 547413 w 920484"/>
                <a:gd name="connsiteY155" fmla="*/ 504957 h 919581"/>
                <a:gd name="connsiteX156" fmla="*/ 561866 w 920484"/>
                <a:gd name="connsiteY156" fmla="*/ 519410 h 919581"/>
                <a:gd name="connsiteX157" fmla="*/ 547413 w 920484"/>
                <a:gd name="connsiteY157" fmla="*/ 533863 h 919581"/>
                <a:gd name="connsiteX158" fmla="*/ 399268 w 920484"/>
                <a:gd name="connsiteY158" fmla="*/ 533863 h 919581"/>
                <a:gd name="connsiteX159" fmla="*/ 355005 w 920484"/>
                <a:gd name="connsiteY159" fmla="*/ 578126 h 919581"/>
                <a:gd name="connsiteX160" fmla="*/ 399268 w 920484"/>
                <a:gd name="connsiteY160" fmla="*/ 622389 h 919581"/>
                <a:gd name="connsiteX161" fmla="*/ 429078 w 920484"/>
                <a:gd name="connsiteY161" fmla="*/ 622389 h 919581"/>
                <a:gd name="connsiteX162" fmla="*/ 443531 w 920484"/>
                <a:gd name="connsiteY162" fmla="*/ 636842 h 919581"/>
                <a:gd name="connsiteX163" fmla="*/ 443531 w 920484"/>
                <a:gd name="connsiteY163" fmla="*/ 710914 h 919581"/>
                <a:gd name="connsiteX164" fmla="*/ 383912 w 920484"/>
                <a:gd name="connsiteY164" fmla="*/ 710914 h 919581"/>
                <a:gd name="connsiteX165" fmla="*/ 374878 w 920484"/>
                <a:gd name="connsiteY165" fmla="*/ 711817 h 919581"/>
                <a:gd name="connsiteX166" fmla="*/ 300806 w 920484"/>
                <a:gd name="connsiteY166" fmla="*/ 614259 h 919581"/>
                <a:gd name="connsiteX167" fmla="*/ 220410 w 920484"/>
                <a:gd name="connsiteY167" fmla="*/ 458887 h 919581"/>
                <a:gd name="connsiteX168" fmla="*/ 224927 w 920484"/>
                <a:gd name="connsiteY168" fmla="*/ 414625 h 919581"/>
                <a:gd name="connsiteX169" fmla="*/ 384815 w 920484"/>
                <a:gd name="connsiteY169" fmla="*/ 414625 h 919581"/>
                <a:gd name="connsiteX170" fmla="*/ 271900 w 920484"/>
                <a:gd name="connsiteY170" fmla="*/ 627808 h 919581"/>
                <a:gd name="connsiteX171" fmla="*/ 163501 w 920484"/>
                <a:gd name="connsiteY171" fmla="*/ 736207 h 919581"/>
                <a:gd name="connsiteX172" fmla="*/ 110205 w 920484"/>
                <a:gd name="connsiteY172" fmla="*/ 682911 h 919581"/>
                <a:gd name="connsiteX173" fmla="*/ 223121 w 920484"/>
                <a:gd name="connsiteY173" fmla="*/ 569996 h 919581"/>
                <a:gd name="connsiteX174" fmla="*/ 271900 w 920484"/>
                <a:gd name="connsiteY174" fmla="*/ 627808 h 919581"/>
                <a:gd name="connsiteX175" fmla="*/ 271900 w 920484"/>
                <a:gd name="connsiteY175" fmla="*/ 627808 h 919581"/>
                <a:gd name="connsiteX176" fmla="*/ 94849 w 920484"/>
                <a:gd name="connsiteY176" fmla="*/ 710010 h 919581"/>
                <a:gd name="connsiteX177" fmla="*/ 210474 w 920484"/>
                <a:gd name="connsiteY177" fmla="*/ 825636 h 919581"/>
                <a:gd name="connsiteX178" fmla="*/ 112012 w 920484"/>
                <a:gd name="connsiteY178" fmla="*/ 863575 h 919581"/>
                <a:gd name="connsiteX179" fmla="*/ 56909 w 920484"/>
                <a:gd name="connsiteY179" fmla="*/ 808473 h 919581"/>
                <a:gd name="connsiteX180" fmla="*/ 94849 w 920484"/>
                <a:gd name="connsiteY180" fmla="*/ 710010 h 919581"/>
                <a:gd name="connsiteX181" fmla="*/ 43359 w 920484"/>
                <a:gd name="connsiteY181" fmla="*/ 889772 h 919581"/>
                <a:gd name="connsiteX182" fmla="*/ 29809 w 920484"/>
                <a:gd name="connsiteY182" fmla="*/ 879835 h 919581"/>
                <a:gd name="connsiteX183" fmla="*/ 30713 w 920484"/>
                <a:gd name="connsiteY183" fmla="*/ 876222 h 919581"/>
                <a:gd name="connsiteX184" fmla="*/ 45166 w 920484"/>
                <a:gd name="connsiteY184" fmla="*/ 837379 h 919581"/>
                <a:gd name="connsiteX185" fmla="*/ 82202 w 920484"/>
                <a:gd name="connsiteY185" fmla="*/ 874415 h 919581"/>
                <a:gd name="connsiteX186" fmla="*/ 43359 w 920484"/>
                <a:gd name="connsiteY186" fmla="*/ 889772 h 919581"/>
                <a:gd name="connsiteX187" fmla="*/ 458887 w 920484"/>
                <a:gd name="connsiteY187" fmla="*/ 890675 h 919581"/>
                <a:gd name="connsiteX188" fmla="*/ 406495 w 920484"/>
                <a:gd name="connsiteY188" fmla="*/ 860865 h 919581"/>
                <a:gd name="connsiteX189" fmla="*/ 511280 w 920484"/>
                <a:gd name="connsiteY189" fmla="*/ 860865 h 919581"/>
                <a:gd name="connsiteX190" fmla="*/ 458887 w 920484"/>
                <a:gd name="connsiteY190" fmla="*/ 890675 h 919581"/>
                <a:gd name="connsiteX191" fmla="*/ 458887 w 920484"/>
                <a:gd name="connsiteY191" fmla="*/ 890675 h 919581"/>
                <a:gd name="connsiteX192" fmla="*/ 533863 w 920484"/>
                <a:gd name="connsiteY192" fmla="*/ 831056 h 919581"/>
                <a:gd name="connsiteX193" fmla="*/ 385718 w 920484"/>
                <a:gd name="connsiteY193" fmla="*/ 831056 h 919581"/>
                <a:gd name="connsiteX194" fmla="*/ 371265 w 920484"/>
                <a:gd name="connsiteY194" fmla="*/ 816603 h 919581"/>
                <a:gd name="connsiteX195" fmla="*/ 385718 w 920484"/>
                <a:gd name="connsiteY195" fmla="*/ 802149 h 919581"/>
                <a:gd name="connsiteX196" fmla="*/ 533863 w 920484"/>
                <a:gd name="connsiteY196" fmla="*/ 802149 h 919581"/>
                <a:gd name="connsiteX197" fmla="*/ 548316 w 920484"/>
                <a:gd name="connsiteY197" fmla="*/ 816603 h 919581"/>
                <a:gd name="connsiteX198" fmla="*/ 533863 w 920484"/>
                <a:gd name="connsiteY198" fmla="*/ 831056 h 919581"/>
                <a:gd name="connsiteX199" fmla="*/ 888868 w 920484"/>
                <a:gd name="connsiteY199" fmla="*/ 668458 h 919581"/>
                <a:gd name="connsiteX200" fmla="*/ 888868 w 920484"/>
                <a:gd name="connsiteY200" fmla="*/ 668458 h 919581"/>
                <a:gd name="connsiteX201" fmla="*/ 834669 w 920484"/>
                <a:gd name="connsiteY201" fmla="*/ 704591 h 919581"/>
                <a:gd name="connsiteX202" fmla="*/ 847315 w 920484"/>
                <a:gd name="connsiteY202" fmla="*/ 767823 h 919581"/>
                <a:gd name="connsiteX203" fmla="*/ 848219 w 920484"/>
                <a:gd name="connsiteY203" fmla="*/ 768726 h 919581"/>
                <a:gd name="connsiteX204" fmla="*/ 827442 w 920484"/>
                <a:gd name="connsiteY204" fmla="*/ 789503 h 919581"/>
                <a:gd name="connsiteX205" fmla="*/ 826539 w 920484"/>
                <a:gd name="connsiteY205" fmla="*/ 788600 h 919581"/>
                <a:gd name="connsiteX206" fmla="*/ 762403 w 920484"/>
                <a:gd name="connsiteY206" fmla="*/ 775953 h 919581"/>
                <a:gd name="connsiteX207" fmla="*/ 726270 w 920484"/>
                <a:gd name="connsiteY207" fmla="*/ 829249 h 919581"/>
                <a:gd name="connsiteX208" fmla="*/ 726270 w 920484"/>
                <a:gd name="connsiteY208" fmla="*/ 830153 h 919581"/>
                <a:gd name="connsiteX209" fmla="*/ 696461 w 920484"/>
                <a:gd name="connsiteY209" fmla="*/ 830153 h 919581"/>
                <a:gd name="connsiteX210" fmla="*/ 696461 w 920484"/>
                <a:gd name="connsiteY210" fmla="*/ 831056 h 919581"/>
                <a:gd name="connsiteX211" fmla="*/ 660328 w 920484"/>
                <a:gd name="connsiteY211" fmla="*/ 776856 h 919581"/>
                <a:gd name="connsiteX212" fmla="*/ 597095 w 920484"/>
                <a:gd name="connsiteY212" fmla="*/ 789503 h 919581"/>
                <a:gd name="connsiteX213" fmla="*/ 596192 w 920484"/>
                <a:gd name="connsiteY213" fmla="*/ 790406 h 919581"/>
                <a:gd name="connsiteX214" fmla="*/ 576319 w 920484"/>
                <a:gd name="connsiteY214" fmla="*/ 770533 h 919581"/>
                <a:gd name="connsiteX215" fmla="*/ 578126 w 920484"/>
                <a:gd name="connsiteY215" fmla="*/ 757887 h 919581"/>
                <a:gd name="connsiteX216" fmla="*/ 568189 w 920484"/>
                <a:gd name="connsiteY216" fmla="*/ 729884 h 919581"/>
                <a:gd name="connsiteX217" fmla="*/ 608838 w 920484"/>
                <a:gd name="connsiteY217" fmla="*/ 666651 h 919581"/>
                <a:gd name="connsiteX218" fmla="*/ 711817 w 920484"/>
                <a:gd name="connsiteY218" fmla="*/ 757887 h 919581"/>
                <a:gd name="connsiteX219" fmla="*/ 815699 w 920484"/>
                <a:gd name="connsiteY219" fmla="*/ 654005 h 919581"/>
                <a:gd name="connsiteX220" fmla="*/ 711817 w 920484"/>
                <a:gd name="connsiteY220" fmla="*/ 550123 h 919581"/>
                <a:gd name="connsiteX221" fmla="*/ 707301 w 920484"/>
                <a:gd name="connsiteY221" fmla="*/ 550123 h 919581"/>
                <a:gd name="connsiteX222" fmla="*/ 726270 w 920484"/>
                <a:gd name="connsiteY222" fmla="*/ 476051 h 919581"/>
                <a:gd name="connsiteX223" fmla="*/ 727174 w 920484"/>
                <a:gd name="connsiteY223" fmla="*/ 476051 h 919581"/>
                <a:gd name="connsiteX224" fmla="*/ 727174 w 920484"/>
                <a:gd name="connsiteY224" fmla="*/ 476954 h 919581"/>
                <a:gd name="connsiteX225" fmla="*/ 763307 w 920484"/>
                <a:gd name="connsiteY225" fmla="*/ 531153 h 919581"/>
                <a:gd name="connsiteX226" fmla="*/ 826539 w 920484"/>
                <a:gd name="connsiteY226" fmla="*/ 518507 h 919581"/>
                <a:gd name="connsiteX227" fmla="*/ 827442 w 920484"/>
                <a:gd name="connsiteY227" fmla="*/ 517603 h 919581"/>
                <a:gd name="connsiteX228" fmla="*/ 848219 w 920484"/>
                <a:gd name="connsiteY228" fmla="*/ 538379 h 919581"/>
                <a:gd name="connsiteX229" fmla="*/ 847315 w 920484"/>
                <a:gd name="connsiteY229" fmla="*/ 539283 h 919581"/>
                <a:gd name="connsiteX230" fmla="*/ 834669 w 920484"/>
                <a:gd name="connsiteY230" fmla="*/ 603419 h 919581"/>
                <a:gd name="connsiteX231" fmla="*/ 887965 w 920484"/>
                <a:gd name="connsiteY231" fmla="*/ 639552 h 919581"/>
                <a:gd name="connsiteX232" fmla="*/ 888868 w 920484"/>
                <a:gd name="connsiteY232" fmla="*/ 639552 h 919581"/>
                <a:gd name="connsiteX233" fmla="*/ 888868 w 920484"/>
                <a:gd name="connsiteY233" fmla="*/ 668458 h 919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920484" h="919581">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16" name="Rounded Rectangle 15">
            <a:extLst>
              <a:ext uri="{FF2B5EF4-FFF2-40B4-BE49-F238E27FC236}">
                <a16:creationId xmlns:a16="http://schemas.microsoft.com/office/drawing/2014/main" id="{D77F2673-4A1F-43A9-327D-DBB680369539}"/>
              </a:ext>
            </a:extLst>
          </p:cNvPr>
          <p:cNvSpPr/>
          <p:nvPr/>
        </p:nvSpPr>
        <p:spPr>
          <a:xfrm>
            <a:off x="2961233" y="4273402"/>
            <a:ext cx="8723906" cy="2298901"/>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30">
            <a:extLst>
              <a:ext uri="{FF2B5EF4-FFF2-40B4-BE49-F238E27FC236}">
                <a16:creationId xmlns:a16="http://schemas.microsoft.com/office/drawing/2014/main" id="{AD125068-A2DF-FBD1-DA95-8AEFEECE5728}"/>
              </a:ext>
            </a:extLst>
          </p:cNvPr>
          <p:cNvSpPr/>
          <p:nvPr/>
        </p:nvSpPr>
        <p:spPr>
          <a:xfrm flipH="1">
            <a:off x="3612964" y="1581741"/>
            <a:ext cx="8284362" cy="1908215"/>
          </a:xfrm>
          <a:prstGeom prst="rect">
            <a:avLst/>
          </a:prstGeom>
        </p:spPr>
        <p:txBody>
          <a:bodyPr wrap="square">
            <a:spAutoFit/>
          </a:bodyPr>
          <a:lstStyle/>
          <a:p>
            <a:pPr>
              <a:lnSpc>
                <a:spcPts val="1960"/>
              </a:lnSpc>
            </a:pPr>
            <a:r>
              <a:rPr lang="de-DE">
                <a:solidFill>
                  <a:srgbClr val="262626"/>
                </a:solidFill>
              </a:rPr>
              <a:t>Buchungs- und Aufenthaltsdaten fließen vom PMS zu Revenue- und Front-Office-Teams; Transaktionsdaten von der Kasse zu Finanz- und F&amp;B-Verantwortlichen; Dienstplan- und HR-Systeme erfassen Arbeitsstunden; manuelle Protokolle oder Zähler liefern Energie-, Wasser- und Abfalldaten für das Nachhaltigkeitsreporting. Branchenüberblicke zeigen: Die Integration von PMS, Kasse und weiteren Systemen ist entscheidend für ein verlässliches, gemeinsames Bild der Leistung über Abteilungen hinweg. (Mews, 2025; AltexSoft, 2023).</a:t>
            </a:r>
          </a:p>
          <a:p>
            <a:endParaRPr lang="en-US" dirty="0">
              <a:solidFill>
                <a:srgbClr val="262626"/>
              </a:solidFill>
            </a:endParaRPr>
          </a:p>
        </p:txBody>
      </p:sp>
      <p:sp>
        <p:nvSpPr>
          <p:cNvPr id="20" name="Rectangle 30">
            <a:extLst>
              <a:ext uri="{FF2B5EF4-FFF2-40B4-BE49-F238E27FC236}">
                <a16:creationId xmlns:a16="http://schemas.microsoft.com/office/drawing/2014/main" id="{7CF56CBE-6156-2C83-2D80-587044C0F723}"/>
              </a:ext>
            </a:extLst>
          </p:cNvPr>
          <p:cNvSpPr/>
          <p:nvPr/>
        </p:nvSpPr>
        <p:spPr>
          <a:xfrm flipH="1">
            <a:off x="3223450" y="4078793"/>
            <a:ext cx="8294152" cy="3616375"/>
          </a:xfrm>
          <a:prstGeom prst="rect">
            <a:avLst/>
          </a:prstGeom>
        </p:spPr>
        <p:txBody>
          <a:bodyPr wrap="square">
            <a:spAutoFit/>
          </a:bodyPr>
          <a:lstStyle/>
          <a:p>
            <a:r>
              <a:rPr lang="de-DE" sz="2400" b="1">
                <a:solidFill>
                  <a:schemeClr val="bg1"/>
                </a:solidFill>
                <a:highlight>
                  <a:srgbClr val="0289AE"/>
                </a:highlight>
              </a:rPr>
              <a:t>  ÜBUNG</a:t>
            </a:r>
            <a:r>
              <a:rPr lang="en-US" sz="2400" b="1" dirty="0">
                <a:solidFill>
                  <a:srgbClr val="0289AE"/>
                </a:solidFill>
                <a:highlight>
                  <a:srgbClr val="0289AE"/>
                </a:highlight>
              </a:rPr>
              <a:t>..:</a:t>
            </a:r>
          </a:p>
          <a:p>
            <a:pPr>
              <a:lnSpc>
                <a:spcPts val="2100"/>
              </a:lnSpc>
            </a:pPr>
            <a:br>
              <a:rPr lang="en-US" sz="800" b="1" dirty="0"/>
            </a:br>
            <a:r>
              <a:rPr lang="de-DE" sz="2000" b="1">
                <a:solidFill>
                  <a:srgbClr val="262626"/>
                </a:solidFill>
              </a:rPr>
              <a:t>Wählen Sie ein Hotel, Restaurant oder Café und skizzieren Sie:</a:t>
            </a:r>
          </a:p>
          <a:p>
            <a:pPr marL="342900" indent="-342900">
              <a:lnSpc>
                <a:spcPts val="2100"/>
              </a:lnSpc>
              <a:buClr>
                <a:srgbClr val="62A844"/>
              </a:buClr>
              <a:buFont typeface="Arial" panose="020B0604020202020204" pitchFamily="34" charset="0"/>
              <a:buChar char="•"/>
            </a:pPr>
            <a:r>
              <a:rPr lang="de-DE" sz="2000">
                <a:solidFill>
                  <a:srgbClr val="262626"/>
                </a:solidFill>
              </a:rPr>
              <a:t>wo Daten entstehen (Rezeption, Restaurant, Bar, Küche, Housekeeping),</a:t>
            </a:r>
          </a:p>
          <a:p>
            <a:pPr marL="342900" indent="-342900">
              <a:lnSpc>
                <a:spcPts val="2100"/>
              </a:lnSpc>
              <a:buClr>
                <a:srgbClr val="62A844"/>
              </a:buClr>
              <a:buFont typeface="Arial" panose="020B0604020202020204" pitchFamily="34" charset="0"/>
              <a:buChar char="•"/>
            </a:pPr>
            <a:r>
              <a:rPr lang="de-DE" sz="2000">
                <a:solidFill>
                  <a:srgbClr val="262626"/>
                </a:solidFill>
              </a:rPr>
              <a:t>in welche Systeme sie fließen (PMS, Kasse, Dienstplan/HR, Abfallprotokolle),</a:t>
            </a:r>
          </a:p>
          <a:p>
            <a:pPr marL="342900" indent="-342900">
              <a:lnSpc>
                <a:spcPts val="2100"/>
              </a:lnSpc>
              <a:buClr>
                <a:srgbClr val="62A844"/>
              </a:buClr>
              <a:buFont typeface="Arial" panose="020B0604020202020204" pitchFamily="34" charset="0"/>
              <a:buChar char="•"/>
            </a:pPr>
            <a:r>
              <a:rPr lang="de-DE" sz="2000">
                <a:solidFill>
                  <a:srgbClr val="262626"/>
                </a:solidFill>
              </a:rPr>
              <a:t>wer die daraus entstehenden KPIs nutzt.</a:t>
            </a:r>
          </a:p>
          <a:p>
            <a:pPr marL="342900" indent="-342900">
              <a:buClr>
                <a:srgbClr val="62A844"/>
              </a:buClr>
              <a:buFont typeface="Arial" panose="020B0604020202020204" pitchFamily="34" charset="0"/>
              <a:buChar char="•"/>
            </a:pPr>
            <a:endParaRPr lang="en-US" sz="800" dirty="0">
              <a:solidFill>
                <a:srgbClr val="262626"/>
              </a:solidFill>
            </a:endParaRPr>
          </a:p>
          <a:p>
            <a:pPr>
              <a:lnSpc>
                <a:spcPts val="2100"/>
              </a:lnSpc>
              <a:buClr>
                <a:srgbClr val="62A844"/>
              </a:buClr>
            </a:pPr>
            <a:r>
              <a:rPr lang="de-DE" sz="2000" i="1">
                <a:solidFill>
                  <a:srgbClr val="262626"/>
                </a:solidFill>
              </a:rPr>
              <a:t>Setzen Sie Fragezeichen, wo Daten fehlen oder nicht geteilt werden.</a:t>
            </a:r>
          </a:p>
          <a:p>
            <a:pPr marL="342900" indent="-342900">
              <a:lnSpc>
                <a:spcPts val="2100"/>
              </a:lnSpc>
              <a:buClr>
                <a:srgbClr val="62A844"/>
              </a:buClr>
              <a:buFont typeface="Arial" panose="020B0604020202020204" pitchFamily="34" charset="0"/>
              <a:buChar char="•"/>
            </a:pPr>
            <a:endParaRPr lang="en-US" sz="2000" dirty="0">
              <a:solidFill>
                <a:srgbClr val="262626"/>
              </a:solidFill>
            </a:endParaRPr>
          </a:p>
          <a:p>
            <a:pPr marL="342900" indent="-342900">
              <a:lnSpc>
                <a:spcPts val="2100"/>
              </a:lnSpc>
              <a:buClr>
                <a:srgbClr val="62A844"/>
              </a:buClr>
              <a:buFont typeface="Arial" panose="020B0604020202020204" pitchFamily="34" charset="0"/>
              <a:buChar char="•"/>
            </a:pPr>
            <a:endParaRPr lang="en-US" sz="2000" dirty="0">
              <a:solidFill>
                <a:srgbClr val="262626"/>
              </a:solidFill>
            </a:endParaRPr>
          </a:p>
          <a:p>
            <a:pPr>
              <a:lnSpc>
                <a:spcPts val="2100"/>
              </a:lnSpc>
            </a:pPr>
            <a:endParaRPr lang="en-US" sz="2000" dirty="0">
              <a:solidFill>
                <a:srgbClr val="262626"/>
              </a:solidFill>
            </a:endParaRPr>
          </a:p>
          <a:p>
            <a:pPr>
              <a:lnSpc>
                <a:spcPts val="2100"/>
              </a:lnSpc>
            </a:pPr>
            <a:endParaRPr lang="en-US" sz="2000" dirty="0">
              <a:solidFill>
                <a:srgbClr val="262626"/>
              </a:solidFill>
            </a:endParaRPr>
          </a:p>
          <a:p>
            <a:endParaRPr lang="en-US" dirty="0">
              <a:solidFill>
                <a:srgbClr val="262626"/>
              </a:solidFill>
            </a:endParaRPr>
          </a:p>
        </p:txBody>
      </p:sp>
      <p:sp>
        <p:nvSpPr>
          <p:cNvPr id="22" name="Rounded Rectangle 21">
            <a:extLst>
              <a:ext uri="{FF2B5EF4-FFF2-40B4-BE49-F238E27FC236}">
                <a16:creationId xmlns:a16="http://schemas.microsoft.com/office/drawing/2014/main" id="{585A5B5C-C29E-6340-72A8-9415D9A6CE4E}"/>
              </a:ext>
            </a:extLst>
          </p:cNvPr>
          <p:cNvSpPr/>
          <p:nvPr/>
        </p:nvSpPr>
        <p:spPr>
          <a:xfrm>
            <a:off x="6717140" y="3367852"/>
            <a:ext cx="4967999"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23" name="TextBox 22">
            <a:extLst>
              <a:ext uri="{FF2B5EF4-FFF2-40B4-BE49-F238E27FC236}">
                <a16:creationId xmlns:a16="http://schemas.microsoft.com/office/drawing/2014/main" id="{56042AFF-F2F8-79EC-8F83-A4F87B7A151E}"/>
              </a:ext>
            </a:extLst>
          </p:cNvPr>
          <p:cNvSpPr txBox="1"/>
          <p:nvPr/>
        </p:nvSpPr>
        <p:spPr>
          <a:xfrm>
            <a:off x="6843139" y="3431130"/>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24" name="TextBox 23">
            <a:extLst>
              <a:ext uri="{FF2B5EF4-FFF2-40B4-BE49-F238E27FC236}">
                <a16:creationId xmlns:a16="http://schemas.microsoft.com/office/drawing/2014/main" id="{B76BC42E-0568-21B2-3E9D-D62732B73CC5}"/>
              </a:ext>
            </a:extLst>
          </p:cNvPr>
          <p:cNvSpPr txBox="1"/>
          <p:nvPr/>
        </p:nvSpPr>
        <p:spPr>
          <a:xfrm>
            <a:off x="7599140" y="3431130"/>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a:t>
            </a:r>
            <a:r>
              <a:rPr lang="en-IE" sz="1400" b="1" dirty="0">
                <a:solidFill>
                  <a:srgbClr val="262626"/>
                </a:solidFill>
                <a:latin typeface="Calibri" panose="020F0502020204030204" pitchFamily="34" charset="0"/>
                <a:cs typeface="Calibri" panose="020F0502020204030204" pitchFamily="34" charset="0"/>
              </a:rPr>
              <a:t>1</a:t>
            </a:r>
            <a:r>
              <a:rPr sz="1400" b="1" i="0" dirty="0">
                <a:solidFill>
                  <a:srgbClr val="262626"/>
                </a:solidFill>
                <a:latin typeface="Calibri" panose="020F0502020204030204" pitchFamily="34" charset="0"/>
                <a:cs typeface="Calibri" panose="020F0502020204030204" pitchFamily="34" charset="0"/>
              </a:rPr>
              <a:t> M</a:t>
            </a:r>
            <a:r>
              <a:rPr lang="en-IE" sz="1400" b="1" dirty="0">
                <a:solidFill>
                  <a:srgbClr val="262626"/>
                </a:solidFill>
                <a:latin typeface="Calibri" panose="020F0502020204030204" pitchFamily="34" charset="0"/>
                <a:cs typeface="Calibri" panose="020F0502020204030204" pitchFamily="34" charset="0"/>
              </a:rPr>
              <a:t>1</a:t>
            </a:r>
            <a:endParaRPr sz="1400" b="1" i="0" dirty="0">
              <a:solidFill>
                <a:srgbClr val="262626"/>
              </a:solidFill>
              <a:latin typeface="Calibri" panose="020F0502020204030204" pitchFamily="34" charset="0"/>
              <a:cs typeface="Calibri" panose="020F0502020204030204" pitchFamily="34" charset="0"/>
            </a:endParaRPr>
          </a:p>
        </p:txBody>
      </p:sp>
      <p:sp>
        <p:nvSpPr>
          <p:cNvPr id="25" name="TextBox 24">
            <a:extLst>
              <a:ext uri="{FF2B5EF4-FFF2-40B4-BE49-F238E27FC236}">
                <a16:creationId xmlns:a16="http://schemas.microsoft.com/office/drawing/2014/main" id="{0377F8C6-D2AD-AA1D-0C5B-72A743A2124C}"/>
              </a:ext>
            </a:extLst>
          </p:cNvPr>
          <p:cNvSpPr txBox="1"/>
          <p:nvPr/>
        </p:nvSpPr>
        <p:spPr>
          <a:xfrm>
            <a:off x="8193139" y="3431130"/>
            <a:ext cx="3492000" cy="215444"/>
          </a:xfrm>
          <a:prstGeom prst="rect">
            <a:avLst/>
          </a:prstGeom>
          <a:noFill/>
        </p:spPr>
        <p:txBody>
          <a:bodyPr wrap="square" lIns="0" tIns="0" rIns="0" bIns="0" anchor="ctr">
            <a:spAutoFit/>
          </a:bodyPr>
          <a:lstStyle/>
          <a:p>
            <a:r>
              <a:rPr lang="de-DE" sz="1400" b="0" i="0">
                <a:solidFill>
                  <a:srgbClr val="262626"/>
                </a:solidFill>
                <a:latin typeface="Calibri" panose="020F0502020204030204" pitchFamily="34" charset="0"/>
                <a:cs typeface="Calibri" panose="020F0502020204030204" pitchFamily="34" charset="0"/>
              </a:rPr>
              <a:t>- Nachhaltigkeit im täglichen Hospitality-Betrieb</a:t>
            </a:r>
          </a:p>
        </p:txBody>
      </p:sp>
    </p:spTree>
    <p:extLst>
      <p:ext uri="{BB962C8B-B14F-4D97-AF65-F5344CB8AC3E}">
        <p14:creationId xmlns:p14="http://schemas.microsoft.com/office/powerpoint/2010/main" val="7766831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A74726-066A-D088-F187-E98F8AE71318}"/>
              </a:ext>
            </a:extLst>
          </p:cNvPr>
          <p:cNvSpPr/>
          <p:nvPr/>
        </p:nvSpPr>
        <p:spPr>
          <a:xfrm>
            <a:off x="8229" y="4066647"/>
            <a:ext cx="12183771" cy="2791353"/>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id="{24A3A0FC-7968-FEF1-EEAC-F04A04FB07C5}"/>
              </a:ext>
            </a:extLst>
          </p:cNvPr>
          <p:cNvPicPr>
            <a:picLocks noChangeAspect="1"/>
          </p:cNvPicPr>
          <p:nvPr/>
        </p:nvPicPr>
        <p:blipFill>
          <a:blip>
            <a:extLst>
              <a:ext uri="{96DAC541-7B7A-43D3-8B79-37D633B846F1}">
                <asvg:svgBlip xmlns:asvg="http://schemas.microsoft.com/office/drawing/2016/SVG/main" r:embed="rId3"/>
              </a:ext>
            </a:extLst>
          </a:blip>
          <a:srcRect l="32264" t="48938" r="39869" b="41538"/>
          <a:stretch>
            <a:fillRect/>
          </a:stretch>
        </p:blipFill>
        <p:spPr>
          <a:xfrm rot="10800000">
            <a:off x="-1" y="4066647"/>
            <a:ext cx="5700090" cy="2758348"/>
          </a:xfrm>
          <a:prstGeom prst="rect">
            <a:avLst/>
          </a:prstGeom>
        </p:spPr>
      </p:pic>
      <p:sp>
        <p:nvSpPr>
          <p:cNvPr id="4" name="Text Placeholder 11">
            <a:extLst>
              <a:ext uri="{FF2B5EF4-FFF2-40B4-BE49-F238E27FC236}">
                <a16:creationId xmlns:a16="http://schemas.microsoft.com/office/drawing/2014/main" id="{40838596-24E8-7B86-39E2-0B2215756CA0}"/>
              </a:ext>
            </a:extLst>
          </p:cNvPr>
          <p:cNvSpPr txBox="1">
            <a:spLocks/>
          </p:cNvSpPr>
          <p:nvPr/>
        </p:nvSpPr>
        <p:spPr>
          <a:xfrm>
            <a:off x="429115" y="341940"/>
            <a:ext cx="741852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Hürden und Hebel der Datennutzung</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10" name="Straight Connector 9">
            <a:extLst>
              <a:ext uri="{FF2B5EF4-FFF2-40B4-BE49-F238E27FC236}">
                <a16:creationId xmlns:a16="http://schemas.microsoft.com/office/drawing/2014/main" id="{1F69108E-6E26-8833-8FCE-E771F2CC1518}"/>
              </a:ext>
            </a:extLst>
          </p:cNvPr>
          <p:cNvCxnSpPr>
            <a:cxnSpLocks/>
          </p:cNvCxnSpPr>
          <p:nvPr/>
        </p:nvCxnSpPr>
        <p:spPr>
          <a:xfrm>
            <a:off x="0" y="1049307"/>
            <a:ext cx="7548943"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1" name="Rectangle 30">
            <a:extLst>
              <a:ext uri="{FF2B5EF4-FFF2-40B4-BE49-F238E27FC236}">
                <a16:creationId xmlns:a16="http://schemas.microsoft.com/office/drawing/2014/main" id="{44D9FB16-D4DC-3244-9AC6-213C436072C1}"/>
              </a:ext>
            </a:extLst>
          </p:cNvPr>
          <p:cNvSpPr/>
          <p:nvPr/>
        </p:nvSpPr>
        <p:spPr>
          <a:xfrm flipH="1">
            <a:off x="429112" y="1182362"/>
            <a:ext cx="3979887" cy="2739211"/>
          </a:xfrm>
          <a:prstGeom prst="rect">
            <a:avLst/>
          </a:prstGeom>
        </p:spPr>
        <p:txBody>
          <a:bodyPr wrap="square">
            <a:spAutoFit/>
          </a:bodyPr>
          <a:lstStyle/>
          <a:p>
            <a:pPr>
              <a:buClr>
                <a:srgbClr val="62A844"/>
              </a:buClr>
            </a:pPr>
            <a:r>
              <a:rPr lang="de-DE" sz="2000" b="1">
                <a:solidFill>
                  <a:srgbClr val="0289AE"/>
                </a:solidFill>
              </a:rPr>
              <a:t>TYPISCHE HÜRDEN:</a:t>
            </a:r>
          </a:p>
          <a:p>
            <a:pPr>
              <a:buClr>
                <a:srgbClr val="62A844"/>
              </a:buClr>
            </a:pPr>
            <a:endParaRPr lang="en-US" sz="800" dirty="0">
              <a:solidFill>
                <a:srgbClr val="0289AE"/>
              </a:solidFill>
            </a:endParaRPr>
          </a:p>
          <a:p>
            <a:pPr marL="342900" indent="-342900">
              <a:buClr>
                <a:srgbClr val="62A844"/>
              </a:buClr>
              <a:buFont typeface="Arial" panose="020B0604020202020204" pitchFamily="34" charset="0"/>
              <a:buChar char="•"/>
            </a:pPr>
            <a:r>
              <a:rPr lang="de-DE" b="1">
                <a:solidFill>
                  <a:srgbClr val="262626"/>
                </a:solidFill>
              </a:rPr>
              <a:t>Wenig Zeit</a:t>
            </a:r>
            <a:r>
              <a:rPr lang="de-DE">
                <a:solidFill>
                  <a:srgbClr val="262626"/>
                </a:solidFill>
              </a:rPr>
              <a:t> – Tagesgeschäft lässt kaum Raum für Analysen</a:t>
            </a:r>
          </a:p>
          <a:p>
            <a:pPr marL="342900" indent="-342900">
              <a:buClr>
                <a:srgbClr val="62A844"/>
              </a:buClr>
              <a:buFont typeface="Arial" panose="020B0604020202020204" pitchFamily="34" charset="0"/>
              <a:buChar char="•"/>
            </a:pPr>
            <a:r>
              <a:rPr lang="de-DE" b="1">
                <a:solidFill>
                  <a:srgbClr val="262626"/>
                </a:solidFill>
              </a:rPr>
              <a:t>Ungleiche Datenkompetenz</a:t>
            </a:r>
            <a:r>
              <a:rPr lang="de-DE">
                <a:solidFill>
                  <a:srgbClr val="262626"/>
                </a:solidFill>
              </a:rPr>
              <a:t> – Manche sicher, andere unsicher</a:t>
            </a:r>
          </a:p>
          <a:p>
            <a:pPr marL="342900" indent="-342900">
              <a:buClr>
                <a:srgbClr val="62A844"/>
              </a:buClr>
              <a:buFont typeface="Arial" panose="020B0604020202020204" pitchFamily="34" charset="0"/>
              <a:buChar char="•"/>
            </a:pPr>
            <a:r>
              <a:rPr lang="de-DE" b="1">
                <a:solidFill>
                  <a:srgbClr val="262626"/>
                </a:solidFill>
              </a:rPr>
              <a:t>Unklare Zuständigkeit</a:t>
            </a:r>
            <a:r>
              <a:rPr lang="de-DE">
                <a:solidFill>
                  <a:srgbClr val="262626"/>
                </a:solidFill>
              </a:rPr>
              <a:t> – Niemand verantwortet die Berichte</a:t>
            </a:r>
          </a:p>
          <a:p>
            <a:pPr marL="342900" indent="-342900">
              <a:buClr>
                <a:srgbClr val="62A844"/>
              </a:buClr>
              <a:buFont typeface="Arial" panose="020B0604020202020204" pitchFamily="34" charset="0"/>
              <a:buChar char="•"/>
            </a:pPr>
            <a:r>
              <a:rPr lang="de-DE" b="1">
                <a:solidFill>
                  <a:srgbClr val="262626"/>
                </a:solidFill>
              </a:rPr>
              <a:t>Fehlendes Vertrauen</a:t>
            </a:r>
            <a:r>
              <a:rPr lang="de-DE">
                <a:solidFill>
                  <a:srgbClr val="262626"/>
                </a:solidFill>
              </a:rPr>
              <a:t> – Zahlen schwer nachzuvollziehen</a:t>
            </a:r>
            <a:endParaRPr lang="en-US" b="1" dirty="0">
              <a:solidFill>
                <a:srgbClr val="262626"/>
              </a:solidFill>
            </a:endParaRPr>
          </a:p>
        </p:txBody>
      </p:sp>
      <p:pic>
        <p:nvPicPr>
          <p:cNvPr id="12" name="Graphic 11">
            <a:extLst>
              <a:ext uri="{FF2B5EF4-FFF2-40B4-BE49-F238E27FC236}">
                <a16:creationId xmlns:a16="http://schemas.microsoft.com/office/drawing/2014/main" id="{A1C8FC5C-DAF3-10FA-1417-48A9AF12729E}"/>
              </a:ext>
            </a:extLst>
          </p:cNvPr>
          <p:cNvPicPr>
            <a:picLocks noChangeAspect="1"/>
          </p:cNvPicPr>
          <p:nvPr/>
        </p:nvPicPr>
        <p:blipFill>
          <a:blip>
            <a:extLst>
              <a:ext uri="{96DAC541-7B7A-43D3-8B79-37D633B846F1}">
                <asvg:svgBlip xmlns:asvg="http://schemas.microsoft.com/office/drawing/2016/SVG/main" r:embed="rId3"/>
              </a:ext>
            </a:extLst>
          </a:blip>
          <a:srcRect l="30548" t="53508" r="41585" b="29979"/>
          <a:stretch>
            <a:fillRect/>
          </a:stretch>
        </p:blipFill>
        <p:spPr>
          <a:xfrm>
            <a:off x="7106653" y="-29847"/>
            <a:ext cx="5085347" cy="4266689"/>
          </a:xfrm>
          <a:prstGeom prst="rect">
            <a:avLst/>
          </a:prstGeom>
        </p:spPr>
      </p:pic>
      <p:grpSp>
        <p:nvGrpSpPr>
          <p:cNvPr id="13" name="Graphic 2">
            <a:extLst>
              <a:ext uri="{FF2B5EF4-FFF2-40B4-BE49-F238E27FC236}">
                <a16:creationId xmlns:a16="http://schemas.microsoft.com/office/drawing/2014/main" id="{8043F2D5-9661-FABB-EC69-E2EE4BE69D61}"/>
              </a:ext>
            </a:extLst>
          </p:cNvPr>
          <p:cNvGrpSpPr/>
          <p:nvPr/>
        </p:nvGrpSpPr>
        <p:grpSpPr>
          <a:xfrm>
            <a:off x="982442" y="5078708"/>
            <a:ext cx="1198372" cy="1197197"/>
            <a:chOff x="10376768" y="2334933"/>
            <a:chExt cx="920484" cy="919581"/>
          </a:xfrm>
          <a:solidFill>
            <a:schemeClr val="bg1"/>
          </a:solidFill>
        </p:grpSpPr>
        <p:sp>
          <p:nvSpPr>
            <p:cNvPr id="14" name="Freeform 13">
              <a:extLst>
                <a:ext uri="{FF2B5EF4-FFF2-40B4-BE49-F238E27FC236}">
                  <a16:creationId xmlns:a16="http://schemas.microsoft.com/office/drawing/2014/main" id="{659481C9-38F0-65E7-3121-DD8CD3979A94}"/>
                </a:ext>
              </a:extLst>
            </p:cNvPr>
            <p:cNvSpPr/>
            <p:nvPr/>
          </p:nvSpPr>
          <p:spPr>
            <a:xfrm>
              <a:off x="11043419" y="2944675"/>
              <a:ext cx="88525" cy="88525"/>
            </a:xfrm>
            <a:custGeom>
              <a:avLst/>
              <a:gdLst>
                <a:gd name="connsiteX0" fmla="*/ 44263 w 88525"/>
                <a:gd name="connsiteY0" fmla="*/ 88525 h 88525"/>
                <a:gd name="connsiteX1" fmla="*/ 88525 w 88525"/>
                <a:gd name="connsiteY1" fmla="*/ 44263 h 88525"/>
                <a:gd name="connsiteX2" fmla="*/ 44263 w 88525"/>
                <a:gd name="connsiteY2" fmla="*/ 0 h 88525"/>
                <a:gd name="connsiteX3" fmla="*/ 0 w 88525"/>
                <a:gd name="connsiteY3" fmla="*/ 44263 h 88525"/>
                <a:gd name="connsiteX4" fmla="*/ 44263 w 88525"/>
                <a:gd name="connsiteY4" fmla="*/ 88525 h 88525"/>
                <a:gd name="connsiteX5" fmla="*/ 44263 w 88525"/>
                <a:gd name="connsiteY5" fmla="*/ 28906 h 88525"/>
                <a:gd name="connsiteX6" fmla="*/ 58716 w 88525"/>
                <a:gd name="connsiteY6" fmla="*/ 43359 h 88525"/>
                <a:gd name="connsiteX7" fmla="*/ 44263 w 88525"/>
                <a:gd name="connsiteY7" fmla="*/ 57813 h 88525"/>
                <a:gd name="connsiteX8" fmla="*/ 29809 w 88525"/>
                <a:gd name="connsiteY8" fmla="*/ 43359 h 88525"/>
                <a:gd name="connsiteX9" fmla="*/ 44263 w 88525"/>
                <a:gd name="connsiteY9" fmla="*/ 28906 h 8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25" h="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5" name="Freeform 14">
              <a:extLst>
                <a:ext uri="{FF2B5EF4-FFF2-40B4-BE49-F238E27FC236}">
                  <a16:creationId xmlns:a16="http://schemas.microsoft.com/office/drawing/2014/main" id="{74C45B60-AD50-6A40-3D78-9F1AB48B7885}"/>
                </a:ext>
              </a:extLst>
            </p:cNvPr>
            <p:cNvSpPr/>
            <p:nvPr/>
          </p:nvSpPr>
          <p:spPr>
            <a:xfrm>
              <a:off x="10376768" y="2334933"/>
              <a:ext cx="920484" cy="919581"/>
            </a:xfrm>
            <a:custGeom>
              <a:avLst/>
              <a:gdLst>
                <a:gd name="connsiteX0" fmla="*/ 861768 w 920484"/>
                <a:gd name="connsiteY0" fmla="*/ 590772 h 919581"/>
                <a:gd name="connsiteX1" fmla="*/ 868092 w 920484"/>
                <a:gd name="connsiteY1" fmla="*/ 559156 h 919581"/>
                <a:gd name="connsiteX2" fmla="*/ 889772 w 920484"/>
                <a:gd name="connsiteY2" fmla="*/ 537476 h 919581"/>
                <a:gd name="connsiteX3" fmla="*/ 826539 w 920484"/>
                <a:gd name="connsiteY3" fmla="*/ 474244 h 919581"/>
                <a:gd name="connsiteX4" fmla="*/ 804859 w 920484"/>
                <a:gd name="connsiteY4" fmla="*/ 495924 h 919581"/>
                <a:gd name="connsiteX5" fmla="*/ 773243 w 920484"/>
                <a:gd name="connsiteY5" fmla="*/ 501343 h 919581"/>
                <a:gd name="connsiteX6" fmla="*/ 756080 w 920484"/>
                <a:gd name="connsiteY6" fmla="*/ 475147 h 919581"/>
                <a:gd name="connsiteX7" fmla="*/ 756080 w 920484"/>
                <a:gd name="connsiteY7" fmla="*/ 444434 h 919581"/>
                <a:gd name="connsiteX8" fmla="*/ 725367 w 920484"/>
                <a:gd name="connsiteY8" fmla="*/ 444434 h 919581"/>
                <a:gd name="connsiteX9" fmla="*/ 711817 w 920484"/>
                <a:gd name="connsiteY9" fmla="*/ 375782 h 919581"/>
                <a:gd name="connsiteX10" fmla="*/ 883448 w 920484"/>
                <a:gd name="connsiteY10" fmla="*/ 204150 h 919581"/>
                <a:gd name="connsiteX11" fmla="*/ 918678 w 920484"/>
                <a:gd name="connsiteY11" fmla="*/ 119239 h 919581"/>
                <a:gd name="connsiteX12" fmla="*/ 799440 w 920484"/>
                <a:gd name="connsiteY12" fmla="*/ 0 h 919581"/>
                <a:gd name="connsiteX13" fmla="*/ 714527 w 920484"/>
                <a:gd name="connsiteY13" fmla="*/ 35230 h 919581"/>
                <a:gd name="connsiteX14" fmla="*/ 542896 w 920484"/>
                <a:gd name="connsiteY14" fmla="*/ 206861 h 919581"/>
                <a:gd name="connsiteX15" fmla="*/ 473340 w 920484"/>
                <a:gd name="connsiteY15" fmla="*/ 194214 h 919581"/>
                <a:gd name="connsiteX16" fmla="*/ 370362 w 920484"/>
                <a:gd name="connsiteY16" fmla="*/ 134595 h 919581"/>
                <a:gd name="connsiteX17" fmla="*/ 337842 w 920484"/>
                <a:gd name="connsiteY17" fmla="*/ 139112 h 919581"/>
                <a:gd name="connsiteX18" fmla="*/ 207764 w 920484"/>
                <a:gd name="connsiteY18" fmla="*/ 60523 h 919581"/>
                <a:gd name="connsiteX19" fmla="*/ 59619 w 920484"/>
                <a:gd name="connsiteY19" fmla="*/ 208667 h 919581"/>
                <a:gd name="connsiteX20" fmla="*/ 63233 w 920484"/>
                <a:gd name="connsiteY20" fmla="*/ 242090 h 919581"/>
                <a:gd name="connsiteX21" fmla="*/ 0 w 920484"/>
                <a:gd name="connsiteY21" fmla="*/ 327002 h 919581"/>
                <a:gd name="connsiteX22" fmla="*/ 88525 w 920484"/>
                <a:gd name="connsiteY22" fmla="*/ 415528 h 919581"/>
                <a:gd name="connsiteX23" fmla="*/ 196021 w 920484"/>
                <a:gd name="connsiteY23" fmla="*/ 415528 h 919581"/>
                <a:gd name="connsiteX24" fmla="*/ 192407 w 920484"/>
                <a:gd name="connsiteY24" fmla="*/ 459791 h 919581"/>
                <a:gd name="connsiteX25" fmla="*/ 207764 w 920484"/>
                <a:gd name="connsiteY25" fmla="*/ 541993 h 919581"/>
                <a:gd name="connsiteX26" fmla="*/ 75879 w 920484"/>
                <a:gd name="connsiteY26" fmla="*/ 673878 h 919581"/>
                <a:gd name="connsiteX27" fmla="*/ 2710 w 920484"/>
                <a:gd name="connsiteY27" fmla="*/ 865382 h 919581"/>
                <a:gd name="connsiteX28" fmla="*/ 0 w 920484"/>
                <a:gd name="connsiteY28" fmla="*/ 879835 h 919581"/>
                <a:gd name="connsiteX29" fmla="*/ 39746 w 920484"/>
                <a:gd name="connsiteY29" fmla="*/ 919581 h 919581"/>
                <a:gd name="connsiteX30" fmla="*/ 54199 w 920484"/>
                <a:gd name="connsiteY30" fmla="*/ 916871 h 919581"/>
                <a:gd name="connsiteX31" fmla="*/ 245704 w 920484"/>
                <a:gd name="connsiteY31" fmla="*/ 843702 h 919581"/>
                <a:gd name="connsiteX32" fmla="*/ 342359 w 920484"/>
                <a:gd name="connsiteY32" fmla="*/ 747047 h 919581"/>
                <a:gd name="connsiteX33" fmla="*/ 341455 w 920484"/>
                <a:gd name="connsiteY33" fmla="*/ 756983 h 919581"/>
                <a:gd name="connsiteX34" fmla="*/ 353198 w 920484"/>
                <a:gd name="connsiteY34" fmla="*/ 786793 h 919581"/>
                <a:gd name="connsiteX35" fmla="*/ 341455 w 920484"/>
                <a:gd name="connsiteY35" fmla="*/ 816603 h 919581"/>
                <a:gd name="connsiteX36" fmla="*/ 374878 w 920484"/>
                <a:gd name="connsiteY36" fmla="*/ 859059 h 919581"/>
                <a:gd name="connsiteX37" fmla="*/ 460694 w 920484"/>
                <a:gd name="connsiteY37" fmla="*/ 919581 h 919581"/>
                <a:gd name="connsiteX38" fmla="*/ 546510 w 920484"/>
                <a:gd name="connsiteY38" fmla="*/ 859059 h 919581"/>
                <a:gd name="connsiteX39" fmla="*/ 579933 w 920484"/>
                <a:gd name="connsiteY39" fmla="*/ 816603 h 919581"/>
                <a:gd name="connsiteX40" fmla="*/ 579933 w 920484"/>
                <a:gd name="connsiteY40" fmla="*/ 812989 h 919581"/>
                <a:gd name="connsiteX41" fmla="*/ 597999 w 920484"/>
                <a:gd name="connsiteY41" fmla="*/ 831056 h 919581"/>
                <a:gd name="connsiteX42" fmla="*/ 619678 w 920484"/>
                <a:gd name="connsiteY42" fmla="*/ 809376 h 919581"/>
                <a:gd name="connsiteX43" fmla="*/ 651295 w 920484"/>
                <a:gd name="connsiteY43" fmla="*/ 803956 h 919581"/>
                <a:gd name="connsiteX44" fmla="*/ 668458 w 920484"/>
                <a:gd name="connsiteY44" fmla="*/ 830153 h 919581"/>
                <a:gd name="connsiteX45" fmla="*/ 668458 w 920484"/>
                <a:gd name="connsiteY45" fmla="*/ 860865 h 919581"/>
                <a:gd name="connsiteX46" fmla="*/ 756983 w 920484"/>
                <a:gd name="connsiteY46" fmla="*/ 860865 h 919581"/>
                <a:gd name="connsiteX47" fmla="*/ 756983 w 920484"/>
                <a:gd name="connsiteY47" fmla="*/ 831056 h 919581"/>
                <a:gd name="connsiteX48" fmla="*/ 775050 w 920484"/>
                <a:gd name="connsiteY48" fmla="*/ 804859 h 919581"/>
                <a:gd name="connsiteX49" fmla="*/ 805763 w 920484"/>
                <a:gd name="connsiteY49" fmla="*/ 811183 h 919581"/>
                <a:gd name="connsiteX50" fmla="*/ 827442 w 920484"/>
                <a:gd name="connsiteY50" fmla="*/ 832863 h 919581"/>
                <a:gd name="connsiteX51" fmla="*/ 890675 w 920484"/>
                <a:gd name="connsiteY51" fmla="*/ 769630 h 919581"/>
                <a:gd name="connsiteX52" fmla="*/ 868995 w 920484"/>
                <a:gd name="connsiteY52" fmla="*/ 747950 h 919581"/>
                <a:gd name="connsiteX53" fmla="*/ 863575 w 920484"/>
                <a:gd name="connsiteY53" fmla="*/ 716334 h 919581"/>
                <a:gd name="connsiteX54" fmla="*/ 889772 w 920484"/>
                <a:gd name="connsiteY54" fmla="*/ 699171 h 919581"/>
                <a:gd name="connsiteX55" fmla="*/ 920484 w 920484"/>
                <a:gd name="connsiteY55" fmla="*/ 699171 h 919581"/>
                <a:gd name="connsiteX56" fmla="*/ 920484 w 920484"/>
                <a:gd name="connsiteY56" fmla="*/ 610645 h 919581"/>
                <a:gd name="connsiteX57" fmla="*/ 889772 w 920484"/>
                <a:gd name="connsiteY57" fmla="*/ 610645 h 919581"/>
                <a:gd name="connsiteX58" fmla="*/ 861768 w 920484"/>
                <a:gd name="connsiteY58" fmla="*/ 590772 h 919581"/>
                <a:gd name="connsiteX59" fmla="*/ 861768 w 920484"/>
                <a:gd name="connsiteY59" fmla="*/ 590772 h 919581"/>
                <a:gd name="connsiteX60" fmla="*/ 639552 w 920484"/>
                <a:gd name="connsiteY60" fmla="*/ 635035 h 919581"/>
                <a:gd name="connsiteX61" fmla="*/ 685621 w 920484"/>
                <a:gd name="connsiteY61" fmla="*/ 584449 h 919581"/>
                <a:gd name="connsiteX62" fmla="*/ 710914 w 920484"/>
                <a:gd name="connsiteY62" fmla="*/ 579933 h 919581"/>
                <a:gd name="connsiteX63" fmla="*/ 784986 w 920484"/>
                <a:gd name="connsiteY63" fmla="*/ 654005 h 919581"/>
                <a:gd name="connsiteX64" fmla="*/ 710914 w 920484"/>
                <a:gd name="connsiteY64" fmla="*/ 728077 h 919581"/>
                <a:gd name="connsiteX65" fmla="*/ 636842 w 920484"/>
                <a:gd name="connsiteY65" fmla="*/ 654005 h 919581"/>
                <a:gd name="connsiteX66" fmla="*/ 639552 w 920484"/>
                <a:gd name="connsiteY66" fmla="*/ 635035 h 919581"/>
                <a:gd name="connsiteX67" fmla="*/ 639552 w 920484"/>
                <a:gd name="connsiteY67" fmla="*/ 635035 h 919581"/>
                <a:gd name="connsiteX68" fmla="*/ 657618 w 920484"/>
                <a:gd name="connsiteY68" fmla="*/ 283643 h 919581"/>
                <a:gd name="connsiteX69" fmla="*/ 726270 w 920484"/>
                <a:gd name="connsiteY69" fmla="*/ 214990 h 919581"/>
                <a:gd name="connsiteX70" fmla="*/ 779566 w 920484"/>
                <a:gd name="connsiteY70" fmla="*/ 268287 h 919581"/>
                <a:gd name="connsiteX71" fmla="*/ 700074 w 920484"/>
                <a:gd name="connsiteY71" fmla="*/ 347779 h 919581"/>
                <a:gd name="connsiteX72" fmla="*/ 657618 w 920484"/>
                <a:gd name="connsiteY72" fmla="*/ 283643 h 919581"/>
                <a:gd name="connsiteX73" fmla="*/ 672975 w 920484"/>
                <a:gd name="connsiteY73" fmla="*/ 120142 h 919581"/>
                <a:gd name="connsiteX74" fmla="*/ 696461 w 920484"/>
                <a:gd name="connsiteY74" fmla="*/ 96656 h 919581"/>
                <a:gd name="connsiteX75" fmla="*/ 823829 w 920484"/>
                <a:gd name="connsiteY75" fmla="*/ 224024 h 919581"/>
                <a:gd name="connsiteX76" fmla="*/ 800343 w 920484"/>
                <a:gd name="connsiteY76" fmla="*/ 247510 h 919581"/>
                <a:gd name="connsiteX77" fmla="*/ 672975 w 920484"/>
                <a:gd name="connsiteY77" fmla="*/ 120142 h 919581"/>
                <a:gd name="connsiteX78" fmla="*/ 799440 w 920484"/>
                <a:gd name="connsiteY78" fmla="*/ 30713 h 919581"/>
                <a:gd name="connsiteX79" fmla="*/ 889772 w 920484"/>
                <a:gd name="connsiteY79" fmla="*/ 121045 h 919581"/>
                <a:gd name="connsiteX80" fmla="*/ 863575 w 920484"/>
                <a:gd name="connsiteY80" fmla="*/ 184278 h 919581"/>
                <a:gd name="connsiteX81" fmla="*/ 845509 w 920484"/>
                <a:gd name="connsiteY81" fmla="*/ 202344 h 919581"/>
                <a:gd name="connsiteX82" fmla="*/ 718141 w 920484"/>
                <a:gd name="connsiteY82" fmla="*/ 74976 h 919581"/>
                <a:gd name="connsiteX83" fmla="*/ 736207 w 920484"/>
                <a:gd name="connsiteY83" fmla="*/ 56909 h 919581"/>
                <a:gd name="connsiteX84" fmla="*/ 799440 w 920484"/>
                <a:gd name="connsiteY84" fmla="*/ 30713 h 919581"/>
                <a:gd name="connsiteX85" fmla="*/ 799440 w 920484"/>
                <a:gd name="connsiteY85" fmla="*/ 30713 h 919581"/>
                <a:gd name="connsiteX86" fmla="*/ 652198 w 920484"/>
                <a:gd name="connsiteY86" fmla="*/ 140918 h 919581"/>
                <a:gd name="connsiteX87" fmla="*/ 705494 w 920484"/>
                <a:gd name="connsiteY87" fmla="*/ 194214 h 919581"/>
                <a:gd name="connsiteX88" fmla="*/ 636842 w 920484"/>
                <a:gd name="connsiteY88" fmla="*/ 262866 h 919581"/>
                <a:gd name="connsiteX89" fmla="*/ 572706 w 920484"/>
                <a:gd name="connsiteY89" fmla="*/ 220411 h 919581"/>
                <a:gd name="connsiteX90" fmla="*/ 652198 w 920484"/>
                <a:gd name="connsiteY90" fmla="*/ 140918 h 919581"/>
                <a:gd name="connsiteX91" fmla="*/ 696461 w 920484"/>
                <a:gd name="connsiteY91" fmla="*/ 460694 h 919581"/>
                <a:gd name="connsiteX92" fmla="*/ 616065 w 920484"/>
                <a:gd name="connsiteY92" fmla="*/ 616065 h 919581"/>
                <a:gd name="connsiteX93" fmla="*/ 541993 w 920484"/>
                <a:gd name="connsiteY93" fmla="*/ 713624 h 919581"/>
                <a:gd name="connsiteX94" fmla="*/ 532960 w 920484"/>
                <a:gd name="connsiteY94" fmla="*/ 712721 h 919581"/>
                <a:gd name="connsiteX95" fmla="*/ 473340 w 920484"/>
                <a:gd name="connsiteY95" fmla="*/ 712721 h 919581"/>
                <a:gd name="connsiteX96" fmla="*/ 473340 w 920484"/>
                <a:gd name="connsiteY96" fmla="*/ 638648 h 919581"/>
                <a:gd name="connsiteX97" fmla="*/ 429078 w 920484"/>
                <a:gd name="connsiteY97" fmla="*/ 594385 h 919581"/>
                <a:gd name="connsiteX98" fmla="*/ 399268 w 920484"/>
                <a:gd name="connsiteY98" fmla="*/ 594385 h 919581"/>
                <a:gd name="connsiteX99" fmla="*/ 384815 w 920484"/>
                <a:gd name="connsiteY99" fmla="*/ 579933 h 919581"/>
                <a:gd name="connsiteX100" fmla="*/ 399268 w 920484"/>
                <a:gd name="connsiteY100" fmla="*/ 565479 h 919581"/>
                <a:gd name="connsiteX101" fmla="*/ 547413 w 920484"/>
                <a:gd name="connsiteY101" fmla="*/ 565479 h 919581"/>
                <a:gd name="connsiteX102" fmla="*/ 591676 w 920484"/>
                <a:gd name="connsiteY102" fmla="*/ 521217 h 919581"/>
                <a:gd name="connsiteX103" fmla="*/ 547413 w 920484"/>
                <a:gd name="connsiteY103" fmla="*/ 476954 h 919581"/>
                <a:gd name="connsiteX104" fmla="*/ 429078 w 920484"/>
                <a:gd name="connsiteY104" fmla="*/ 476954 h 919581"/>
                <a:gd name="connsiteX105" fmla="*/ 414624 w 920484"/>
                <a:gd name="connsiteY105" fmla="*/ 462501 h 919581"/>
                <a:gd name="connsiteX106" fmla="*/ 414624 w 920484"/>
                <a:gd name="connsiteY106" fmla="*/ 418238 h 919581"/>
                <a:gd name="connsiteX107" fmla="*/ 488697 w 920484"/>
                <a:gd name="connsiteY107" fmla="*/ 418238 h 919581"/>
                <a:gd name="connsiteX108" fmla="*/ 562769 w 920484"/>
                <a:gd name="connsiteY108" fmla="*/ 344165 h 919581"/>
                <a:gd name="connsiteX109" fmla="*/ 488697 w 920484"/>
                <a:gd name="connsiteY109" fmla="*/ 270093 h 919581"/>
                <a:gd name="connsiteX110" fmla="*/ 487794 w 920484"/>
                <a:gd name="connsiteY110" fmla="*/ 270093 h 919581"/>
                <a:gd name="connsiteX111" fmla="*/ 488697 w 920484"/>
                <a:gd name="connsiteY111" fmla="*/ 254737 h 919581"/>
                <a:gd name="connsiteX112" fmla="*/ 485084 w 920484"/>
                <a:gd name="connsiteY112" fmla="*/ 226733 h 919581"/>
                <a:gd name="connsiteX113" fmla="*/ 696461 w 920484"/>
                <a:gd name="connsiteY113" fmla="*/ 460694 h 919581"/>
                <a:gd name="connsiteX114" fmla="*/ 696461 w 920484"/>
                <a:gd name="connsiteY114" fmla="*/ 460694 h 919581"/>
                <a:gd name="connsiteX115" fmla="*/ 370362 w 920484"/>
                <a:gd name="connsiteY115" fmla="*/ 756983 h 919581"/>
                <a:gd name="connsiteX116" fmla="*/ 384815 w 920484"/>
                <a:gd name="connsiteY116" fmla="*/ 742530 h 919581"/>
                <a:gd name="connsiteX117" fmla="*/ 532960 w 920484"/>
                <a:gd name="connsiteY117" fmla="*/ 742530 h 919581"/>
                <a:gd name="connsiteX118" fmla="*/ 547413 w 920484"/>
                <a:gd name="connsiteY118" fmla="*/ 756983 h 919581"/>
                <a:gd name="connsiteX119" fmla="*/ 532960 w 920484"/>
                <a:gd name="connsiteY119" fmla="*/ 771437 h 919581"/>
                <a:gd name="connsiteX120" fmla="*/ 384815 w 920484"/>
                <a:gd name="connsiteY120" fmla="*/ 771437 h 919581"/>
                <a:gd name="connsiteX121" fmla="*/ 370362 w 920484"/>
                <a:gd name="connsiteY121" fmla="*/ 756983 h 919581"/>
                <a:gd name="connsiteX122" fmla="*/ 184277 w 920484"/>
                <a:gd name="connsiteY122" fmla="*/ 756983 h 919581"/>
                <a:gd name="connsiteX123" fmla="*/ 293579 w 920484"/>
                <a:gd name="connsiteY123" fmla="*/ 647682 h 919581"/>
                <a:gd name="connsiteX124" fmla="*/ 341455 w 920484"/>
                <a:gd name="connsiteY124" fmla="*/ 706398 h 919581"/>
                <a:gd name="connsiteX125" fmla="*/ 237573 w 920484"/>
                <a:gd name="connsiteY125" fmla="*/ 810279 h 919581"/>
                <a:gd name="connsiteX126" fmla="*/ 184277 w 920484"/>
                <a:gd name="connsiteY126" fmla="*/ 756983 h 919581"/>
                <a:gd name="connsiteX127" fmla="*/ 29809 w 920484"/>
                <a:gd name="connsiteY127" fmla="*/ 327906 h 919581"/>
                <a:gd name="connsiteX128" fmla="*/ 89428 w 920484"/>
                <a:gd name="connsiteY128" fmla="*/ 268287 h 919581"/>
                <a:gd name="connsiteX129" fmla="*/ 149048 w 920484"/>
                <a:gd name="connsiteY129" fmla="*/ 327906 h 919581"/>
                <a:gd name="connsiteX130" fmla="*/ 178858 w 920484"/>
                <a:gd name="connsiteY130" fmla="*/ 327906 h 919581"/>
                <a:gd name="connsiteX131" fmla="*/ 93945 w 920484"/>
                <a:gd name="connsiteY131" fmla="*/ 239380 h 919581"/>
                <a:gd name="connsiteX132" fmla="*/ 90332 w 920484"/>
                <a:gd name="connsiteY132" fmla="*/ 209571 h 919581"/>
                <a:gd name="connsiteX133" fmla="*/ 208667 w 920484"/>
                <a:gd name="connsiteY133" fmla="*/ 91235 h 919581"/>
                <a:gd name="connsiteX134" fmla="*/ 311646 w 920484"/>
                <a:gd name="connsiteY134" fmla="*/ 151758 h 919581"/>
                <a:gd name="connsiteX135" fmla="*/ 253833 w 920484"/>
                <a:gd name="connsiteY135" fmla="*/ 241187 h 919581"/>
                <a:gd name="connsiteX136" fmla="*/ 208667 w 920484"/>
                <a:gd name="connsiteY136" fmla="*/ 298999 h 919581"/>
                <a:gd name="connsiteX137" fmla="*/ 238477 w 920484"/>
                <a:gd name="connsiteY137" fmla="*/ 298999 h 919581"/>
                <a:gd name="connsiteX138" fmla="*/ 268287 w 920484"/>
                <a:gd name="connsiteY138" fmla="*/ 269190 h 919581"/>
                <a:gd name="connsiteX139" fmla="*/ 298096 w 920484"/>
                <a:gd name="connsiteY139" fmla="*/ 298999 h 919581"/>
                <a:gd name="connsiteX140" fmla="*/ 327906 w 920484"/>
                <a:gd name="connsiteY140" fmla="*/ 298999 h 919581"/>
                <a:gd name="connsiteX141" fmla="*/ 284546 w 920484"/>
                <a:gd name="connsiteY141" fmla="*/ 242090 h 919581"/>
                <a:gd name="connsiteX142" fmla="*/ 372169 w 920484"/>
                <a:gd name="connsiteY142" fmla="*/ 165308 h 919581"/>
                <a:gd name="connsiteX143" fmla="*/ 460694 w 920484"/>
                <a:gd name="connsiteY143" fmla="*/ 253833 h 919581"/>
                <a:gd name="connsiteX144" fmla="*/ 457080 w 920484"/>
                <a:gd name="connsiteY144" fmla="*/ 276416 h 919581"/>
                <a:gd name="connsiteX145" fmla="*/ 415528 w 920484"/>
                <a:gd name="connsiteY145" fmla="*/ 342359 h 919581"/>
                <a:gd name="connsiteX146" fmla="*/ 445337 w 920484"/>
                <a:gd name="connsiteY146" fmla="*/ 342359 h 919581"/>
                <a:gd name="connsiteX147" fmla="*/ 489600 w 920484"/>
                <a:gd name="connsiteY147" fmla="*/ 298096 h 919581"/>
                <a:gd name="connsiteX148" fmla="*/ 533863 w 920484"/>
                <a:gd name="connsiteY148" fmla="*/ 342359 h 919581"/>
                <a:gd name="connsiteX149" fmla="*/ 489600 w 920484"/>
                <a:gd name="connsiteY149" fmla="*/ 386621 h 919581"/>
                <a:gd name="connsiteX150" fmla="*/ 88525 w 920484"/>
                <a:gd name="connsiteY150" fmla="*/ 386621 h 919581"/>
                <a:gd name="connsiteX151" fmla="*/ 29809 w 920484"/>
                <a:gd name="connsiteY151" fmla="*/ 327906 h 919581"/>
                <a:gd name="connsiteX152" fmla="*/ 384815 w 920484"/>
                <a:gd name="connsiteY152" fmla="*/ 416431 h 919581"/>
                <a:gd name="connsiteX153" fmla="*/ 384815 w 920484"/>
                <a:gd name="connsiteY153" fmla="*/ 460694 h 919581"/>
                <a:gd name="connsiteX154" fmla="*/ 429078 w 920484"/>
                <a:gd name="connsiteY154" fmla="*/ 504957 h 919581"/>
                <a:gd name="connsiteX155" fmla="*/ 547413 w 920484"/>
                <a:gd name="connsiteY155" fmla="*/ 504957 h 919581"/>
                <a:gd name="connsiteX156" fmla="*/ 561866 w 920484"/>
                <a:gd name="connsiteY156" fmla="*/ 519410 h 919581"/>
                <a:gd name="connsiteX157" fmla="*/ 547413 w 920484"/>
                <a:gd name="connsiteY157" fmla="*/ 533863 h 919581"/>
                <a:gd name="connsiteX158" fmla="*/ 399268 w 920484"/>
                <a:gd name="connsiteY158" fmla="*/ 533863 h 919581"/>
                <a:gd name="connsiteX159" fmla="*/ 355005 w 920484"/>
                <a:gd name="connsiteY159" fmla="*/ 578126 h 919581"/>
                <a:gd name="connsiteX160" fmla="*/ 399268 w 920484"/>
                <a:gd name="connsiteY160" fmla="*/ 622389 h 919581"/>
                <a:gd name="connsiteX161" fmla="*/ 429078 w 920484"/>
                <a:gd name="connsiteY161" fmla="*/ 622389 h 919581"/>
                <a:gd name="connsiteX162" fmla="*/ 443531 w 920484"/>
                <a:gd name="connsiteY162" fmla="*/ 636842 h 919581"/>
                <a:gd name="connsiteX163" fmla="*/ 443531 w 920484"/>
                <a:gd name="connsiteY163" fmla="*/ 710914 h 919581"/>
                <a:gd name="connsiteX164" fmla="*/ 383912 w 920484"/>
                <a:gd name="connsiteY164" fmla="*/ 710914 h 919581"/>
                <a:gd name="connsiteX165" fmla="*/ 374878 w 920484"/>
                <a:gd name="connsiteY165" fmla="*/ 711817 h 919581"/>
                <a:gd name="connsiteX166" fmla="*/ 300806 w 920484"/>
                <a:gd name="connsiteY166" fmla="*/ 614259 h 919581"/>
                <a:gd name="connsiteX167" fmla="*/ 220410 w 920484"/>
                <a:gd name="connsiteY167" fmla="*/ 458887 h 919581"/>
                <a:gd name="connsiteX168" fmla="*/ 224927 w 920484"/>
                <a:gd name="connsiteY168" fmla="*/ 414625 h 919581"/>
                <a:gd name="connsiteX169" fmla="*/ 384815 w 920484"/>
                <a:gd name="connsiteY169" fmla="*/ 414625 h 919581"/>
                <a:gd name="connsiteX170" fmla="*/ 271900 w 920484"/>
                <a:gd name="connsiteY170" fmla="*/ 627808 h 919581"/>
                <a:gd name="connsiteX171" fmla="*/ 163501 w 920484"/>
                <a:gd name="connsiteY171" fmla="*/ 736207 h 919581"/>
                <a:gd name="connsiteX172" fmla="*/ 110205 w 920484"/>
                <a:gd name="connsiteY172" fmla="*/ 682911 h 919581"/>
                <a:gd name="connsiteX173" fmla="*/ 223121 w 920484"/>
                <a:gd name="connsiteY173" fmla="*/ 569996 h 919581"/>
                <a:gd name="connsiteX174" fmla="*/ 271900 w 920484"/>
                <a:gd name="connsiteY174" fmla="*/ 627808 h 919581"/>
                <a:gd name="connsiteX175" fmla="*/ 271900 w 920484"/>
                <a:gd name="connsiteY175" fmla="*/ 627808 h 919581"/>
                <a:gd name="connsiteX176" fmla="*/ 94849 w 920484"/>
                <a:gd name="connsiteY176" fmla="*/ 710010 h 919581"/>
                <a:gd name="connsiteX177" fmla="*/ 210474 w 920484"/>
                <a:gd name="connsiteY177" fmla="*/ 825636 h 919581"/>
                <a:gd name="connsiteX178" fmla="*/ 112012 w 920484"/>
                <a:gd name="connsiteY178" fmla="*/ 863575 h 919581"/>
                <a:gd name="connsiteX179" fmla="*/ 56909 w 920484"/>
                <a:gd name="connsiteY179" fmla="*/ 808473 h 919581"/>
                <a:gd name="connsiteX180" fmla="*/ 94849 w 920484"/>
                <a:gd name="connsiteY180" fmla="*/ 710010 h 919581"/>
                <a:gd name="connsiteX181" fmla="*/ 43359 w 920484"/>
                <a:gd name="connsiteY181" fmla="*/ 889772 h 919581"/>
                <a:gd name="connsiteX182" fmla="*/ 29809 w 920484"/>
                <a:gd name="connsiteY182" fmla="*/ 879835 h 919581"/>
                <a:gd name="connsiteX183" fmla="*/ 30713 w 920484"/>
                <a:gd name="connsiteY183" fmla="*/ 876222 h 919581"/>
                <a:gd name="connsiteX184" fmla="*/ 45166 w 920484"/>
                <a:gd name="connsiteY184" fmla="*/ 837379 h 919581"/>
                <a:gd name="connsiteX185" fmla="*/ 82202 w 920484"/>
                <a:gd name="connsiteY185" fmla="*/ 874415 h 919581"/>
                <a:gd name="connsiteX186" fmla="*/ 43359 w 920484"/>
                <a:gd name="connsiteY186" fmla="*/ 889772 h 919581"/>
                <a:gd name="connsiteX187" fmla="*/ 458887 w 920484"/>
                <a:gd name="connsiteY187" fmla="*/ 890675 h 919581"/>
                <a:gd name="connsiteX188" fmla="*/ 406495 w 920484"/>
                <a:gd name="connsiteY188" fmla="*/ 860865 h 919581"/>
                <a:gd name="connsiteX189" fmla="*/ 511280 w 920484"/>
                <a:gd name="connsiteY189" fmla="*/ 860865 h 919581"/>
                <a:gd name="connsiteX190" fmla="*/ 458887 w 920484"/>
                <a:gd name="connsiteY190" fmla="*/ 890675 h 919581"/>
                <a:gd name="connsiteX191" fmla="*/ 458887 w 920484"/>
                <a:gd name="connsiteY191" fmla="*/ 890675 h 919581"/>
                <a:gd name="connsiteX192" fmla="*/ 533863 w 920484"/>
                <a:gd name="connsiteY192" fmla="*/ 831056 h 919581"/>
                <a:gd name="connsiteX193" fmla="*/ 385718 w 920484"/>
                <a:gd name="connsiteY193" fmla="*/ 831056 h 919581"/>
                <a:gd name="connsiteX194" fmla="*/ 371265 w 920484"/>
                <a:gd name="connsiteY194" fmla="*/ 816603 h 919581"/>
                <a:gd name="connsiteX195" fmla="*/ 385718 w 920484"/>
                <a:gd name="connsiteY195" fmla="*/ 802149 h 919581"/>
                <a:gd name="connsiteX196" fmla="*/ 533863 w 920484"/>
                <a:gd name="connsiteY196" fmla="*/ 802149 h 919581"/>
                <a:gd name="connsiteX197" fmla="*/ 548316 w 920484"/>
                <a:gd name="connsiteY197" fmla="*/ 816603 h 919581"/>
                <a:gd name="connsiteX198" fmla="*/ 533863 w 920484"/>
                <a:gd name="connsiteY198" fmla="*/ 831056 h 919581"/>
                <a:gd name="connsiteX199" fmla="*/ 888868 w 920484"/>
                <a:gd name="connsiteY199" fmla="*/ 668458 h 919581"/>
                <a:gd name="connsiteX200" fmla="*/ 888868 w 920484"/>
                <a:gd name="connsiteY200" fmla="*/ 668458 h 919581"/>
                <a:gd name="connsiteX201" fmla="*/ 834669 w 920484"/>
                <a:gd name="connsiteY201" fmla="*/ 704591 h 919581"/>
                <a:gd name="connsiteX202" fmla="*/ 847315 w 920484"/>
                <a:gd name="connsiteY202" fmla="*/ 767823 h 919581"/>
                <a:gd name="connsiteX203" fmla="*/ 848219 w 920484"/>
                <a:gd name="connsiteY203" fmla="*/ 768726 h 919581"/>
                <a:gd name="connsiteX204" fmla="*/ 827442 w 920484"/>
                <a:gd name="connsiteY204" fmla="*/ 789503 h 919581"/>
                <a:gd name="connsiteX205" fmla="*/ 826539 w 920484"/>
                <a:gd name="connsiteY205" fmla="*/ 788600 h 919581"/>
                <a:gd name="connsiteX206" fmla="*/ 762403 w 920484"/>
                <a:gd name="connsiteY206" fmla="*/ 775953 h 919581"/>
                <a:gd name="connsiteX207" fmla="*/ 726270 w 920484"/>
                <a:gd name="connsiteY207" fmla="*/ 829249 h 919581"/>
                <a:gd name="connsiteX208" fmla="*/ 726270 w 920484"/>
                <a:gd name="connsiteY208" fmla="*/ 830153 h 919581"/>
                <a:gd name="connsiteX209" fmla="*/ 696461 w 920484"/>
                <a:gd name="connsiteY209" fmla="*/ 830153 h 919581"/>
                <a:gd name="connsiteX210" fmla="*/ 696461 w 920484"/>
                <a:gd name="connsiteY210" fmla="*/ 831056 h 919581"/>
                <a:gd name="connsiteX211" fmla="*/ 660328 w 920484"/>
                <a:gd name="connsiteY211" fmla="*/ 776856 h 919581"/>
                <a:gd name="connsiteX212" fmla="*/ 597095 w 920484"/>
                <a:gd name="connsiteY212" fmla="*/ 789503 h 919581"/>
                <a:gd name="connsiteX213" fmla="*/ 596192 w 920484"/>
                <a:gd name="connsiteY213" fmla="*/ 790406 h 919581"/>
                <a:gd name="connsiteX214" fmla="*/ 576319 w 920484"/>
                <a:gd name="connsiteY214" fmla="*/ 770533 h 919581"/>
                <a:gd name="connsiteX215" fmla="*/ 578126 w 920484"/>
                <a:gd name="connsiteY215" fmla="*/ 757887 h 919581"/>
                <a:gd name="connsiteX216" fmla="*/ 568189 w 920484"/>
                <a:gd name="connsiteY216" fmla="*/ 729884 h 919581"/>
                <a:gd name="connsiteX217" fmla="*/ 608838 w 920484"/>
                <a:gd name="connsiteY217" fmla="*/ 666651 h 919581"/>
                <a:gd name="connsiteX218" fmla="*/ 711817 w 920484"/>
                <a:gd name="connsiteY218" fmla="*/ 757887 h 919581"/>
                <a:gd name="connsiteX219" fmla="*/ 815699 w 920484"/>
                <a:gd name="connsiteY219" fmla="*/ 654005 h 919581"/>
                <a:gd name="connsiteX220" fmla="*/ 711817 w 920484"/>
                <a:gd name="connsiteY220" fmla="*/ 550123 h 919581"/>
                <a:gd name="connsiteX221" fmla="*/ 707301 w 920484"/>
                <a:gd name="connsiteY221" fmla="*/ 550123 h 919581"/>
                <a:gd name="connsiteX222" fmla="*/ 726270 w 920484"/>
                <a:gd name="connsiteY222" fmla="*/ 476051 h 919581"/>
                <a:gd name="connsiteX223" fmla="*/ 727174 w 920484"/>
                <a:gd name="connsiteY223" fmla="*/ 476051 h 919581"/>
                <a:gd name="connsiteX224" fmla="*/ 727174 w 920484"/>
                <a:gd name="connsiteY224" fmla="*/ 476954 h 919581"/>
                <a:gd name="connsiteX225" fmla="*/ 763307 w 920484"/>
                <a:gd name="connsiteY225" fmla="*/ 531153 h 919581"/>
                <a:gd name="connsiteX226" fmla="*/ 826539 w 920484"/>
                <a:gd name="connsiteY226" fmla="*/ 518507 h 919581"/>
                <a:gd name="connsiteX227" fmla="*/ 827442 w 920484"/>
                <a:gd name="connsiteY227" fmla="*/ 517603 h 919581"/>
                <a:gd name="connsiteX228" fmla="*/ 848219 w 920484"/>
                <a:gd name="connsiteY228" fmla="*/ 538379 h 919581"/>
                <a:gd name="connsiteX229" fmla="*/ 847315 w 920484"/>
                <a:gd name="connsiteY229" fmla="*/ 539283 h 919581"/>
                <a:gd name="connsiteX230" fmla="*/ 834669 w 920484"/>
                <a:gd name="connsiteY230" fmla="*/ 603419 h 919581"/>
                <a:gd name="connsiteX231" fmla="*/ 887965 w 920484"/>
                <a:gd name="connsiteY231" fmla="*/ 639552 h 919581"/>
                <a:gd name="connsiteX232" fmla="*/ 888868 w 920484"/>
                <a:gd name="connsiteY232" fmla="*/ 639552 h 919581"/>
                <a:gd name="connsiteX233" fmla="*/ 888868 w 920484"/>
                <a:gd name="connsiteY233" fmla="*/ 668458 h 919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920484" h="919581">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16" name="Rounded Rectangle 15">
            <a:extLst>
              <a:ext uri="{FF2B5EF4-FFF2-40B4-BE49-F238E27FC236}">
                <a16:creationId xmlns:a16="http://schemas.microsoft.com/office/drawing/2014/main" id="{59067209-C119-B2C5-FB79-1AF7B5988695}"/>
              </a:ext>
            </a:extLst>
          </p:cNvPr>
          <p:cNvSpPr/>
          <p:nvPr/>
        </p:nvSpPr>
        <p:spPr>
          <a:xfrm>
            <a:off x="2961233" y="4431134"/>
            <a:ext cx="8723906" cy="2159882"/>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30">
            <a:extLst>
              <a:ext uri="{FF2B5EF4-FFF2-40B4-BE49-F238E27FC236}">
                <a16:creationId xmlns:a16="http://schemas.microsoft.com/office/drawing/2014/main" id="{39FED494-E446-EB90-1D11-8DB3504E518A}"/>
              </a:ext>
            </a:extLst>
          </p:cNvPr>
          <p:cNvSpPr/>
          <p:nvPr/>
        </p:nvSpPr>
        <p:spPr>
          <a:xfrm flipH="1">
            <a:off x="5085348" y="1182362"/>
            <a:ext cx="6811978" cy="1908215"/>
          </a:xfrm>
          <a:prstGeom prst="rect">
            <a:avLst/>
          </a:prstGeom>
        </p:spPr>
        <p:txBody>
          <a:bodyPr wrap="square">
            <a:spAutoFit/>
          </a:bodyPr>
          <a:lstStyle/>
          <a:p>
            <a:pPr>
              <a:buClr>
                <a:srgbClr val="62A844"/>
              </a:buClr>
            </a:pPr>
            <a:r>
              <a:rPr lang="de-DE" sz="2000" b="1">
                <a:solidFill>
                  <a:srgbClr val="0289AE"/>
                </a:solidFill>
              </a:rPr>
              <a:t>ZENTRALE HEBEL:</a:t>
            </a:r>
          </a:p>
          <a:p>
            <a:pPr>
              <a:buClr>
                <a:srgbClr val="62A844"/>
              </a:buClr>
            </a:pPr>
            <a:endParaRPr lang="en-US" sz="800" dirty="0">
              <a:solidFill>
                <a:srgbClr val="0289AE"/>
              </a:solidFill>
            </a:endParaRPr>
          </a:p>
          <a:p>
            <a:pPr marL="342900" indent="-342900">
              <a:buClr>
                <a:srgbClr val="62A844"/>
              </a:buClr>
              <a:buFont typeface="Arial" panose="020B0604020202020204" pitchFamily="34" charset="0"/>
              <a:buChar char="•"/>
            </a:pPr>
            <a:r>
              <a:rPr lang="de-DE" b="1">
                <a:solidFill>
                  <a:srgbClr val="262626"/>
                </a:solidFill>
              </a:rPr>
              <a:t>Sichtbare Unterstützung der Führung</a:t>
            </a:r>
            <a:r>
              <a:rPr lang="de-DE">
                <a:solidFill>
                  <a:srgbClr val="262626"/>
                </a:solidFill>
              </a:rPr>
              <a:t> – Führungskräfte leben Datennutzung vor</a:t>
            </a:r>
          </a:p>
          <a:p>
            <a:pPr marL="342900" indent="-342900">
              <a:buClr>
                <a:srgbClr val="62A844"/>
              </a:buClr>
              <a:buFont typeface="Arial" panose="020B0604020202020204" pitchFamily="34" charset="0"/>
              <a:buChar char="•"/>
            </a:pPr>
            <a:r>
              <a:rPr lang="de-DE" b="1">
                <a:solidFill>
                  <a:srgbClr val="262626"/>
                </a:solidFill>
              </a:rPr>
              <a:t>Einfache gemeinsame Dashboards</a:t>
            </a:r>
            <a:r>
              <a:rPr lang="de-DE">
                <a:solidFill>
                  <a:srgbClr val="262626"/>
                </a:solidFill>
              </a:rPr>
              <a:t> – leicht verständlich</a:t>
            </a:r>
          </a:p>
          <a:p>
            <a:pPr marL="342900" indent="-342900">
              <a:buClr>
                <a:srgbClr val="62A844"/>
              </a:buClr>
              <a:buFont typeface="Arial" panose="020B0604020202020204" pitchFamily="34" charset="0"/>
              <a:buChar char="•"/>
            </a:pPr>
            <a:r>
              <a:rPr lang="de-DE" b="1">
                <a:solidFill>
                  <a:srgbClr val="262626"/>
                </a:solidFill>
              </a:rPr>
              <a:t>Regelmäßige Team-Meetings</a:t>
            </a:r>
            <a:r>
              <a:rPr lang="de-DE">
                <a:solidFill>
                  <a:srgbClr val="262626"/>
                </a:solidFill>
              </a:rPr>
              <a:t> – KPIs gemeinsam besprechen</a:t>
            </a:r>
          </a:p>
          <a:p>
            <a:pPr marL="342900" indent="-342900">
              <a:buClr>
                <a:srgbClr val="62A844"/>
              </a:buClr>
              <a:buFont typeface="Arial" panose="020B0604020202020204" pitchFamily="34" charset="0"/>
              <a:buChar char="•"/>
            </a:pPr>
            <a:r>
              <a:rPr lang="de-DE" b="1">
                <a:solidFill>
                  <a:srgbClr val="262626"/>
                </a:solidFill>
              </a:rPr>
              <a:t>Klare Routinen</a:t>
            </a:r>
            <a:r>
              <a:rPr lang="de-DE">
                <a:solidFill>
                  <a:srgbClr val="262626"/>
                </a:solidFill>
              </a:rPr>
              <a:t> – Tägliche Kurzrunden, wöchentliche Reviews (</a:t>
            </a:r>
            <a:r>
              <a:rPr lang="en-US" i="1" dirty="0">
                <a:solidFill>
                  <a:srgbClr val="262626"/>
                </a:solidFill>
              </a:rPr>
              <a:t>Revfine, 2025; HospitalityNet, 2023)</a:t>
            </a:r>
            <a:endParaRPr lang="en-US" dirty="0">
              <a:solidFill>
                <a:srgbClr val="262626"/>
              </a:solidFill>
            </a:endParaRPr>
          </a:p>
        </p:txBody>
      </p:sp>
      <p:sp>
        <p:nvSpPr>
          <p:cNvPr id="18" name="Rectangle 30">
            <a:extLst>
              <a:ext uri="{FF2B5EF4-FFF2-40B4-BE49-F238E27FC236}">
                <a16:creationId xmlns:a16="http://schemas.microsoft.com/office/drawing/2014/main" id="{491062B4-0B98-DBB4-F2AA-78AE6A3181E3}"/>
              </a:ext>
            </a:extLst>
          </p:cNvPr>
          <p:cNvSpPr/>
          <p:nvPr/>
        </p:nvSpPr>
        <p:spPr>
          <a:xfrm flipH="1">
            <a:off x="3223450" y="4236524"/>
            <a:ext cx="8294152" cy="2354491"/>
          </a:xfrm>
          <a:prstGeom prst="rect">
            <a:avLst/>
          </a:prstGeom>
        </p:spPr>
        <p:txBody>
          <a:bodyPr wrap="square">
            <a:spAutoFit/>
          </a:bodyPr>
          <a:lstStyle/>
          <a:p>
            <a:r>
              <a:rPr lang="de-DE" sz="2400" b="1">
                <a:solidFill>
                  <a:schemeClr val="bg1"/>
                </a:solidFill>
                <a:highlight>
                  <a:srgbClr val="0289AE"/>
                </a:highlight>
              </a:rPr>
              <a:t>  ÜBUNG</a:t>
            </a:r>
            <a:r>
              <a:rPr lang="en-US" sz="2400" b="1" dirty="0">
                <a:solidFill>
                  <a:srgbClr val="0289AE"/>
                </a:solidFill>
                <a:highlight>
                  <a:srgbClr val="0289AE"/>
                </a:highlight>
              </a:rPr>
              <a:t>..:</a:t>
            </a:r>
          </a:p>
          <a:p>
            <a:pPr>
              <a:lnSpc>
                <a:spcPts val="2100"/>
              </a:lnSpc>
            </a:pPr>
            <a:br>
              <a:rPr lang="en-US" sz="800" b="1" dirty="0"/>
            </a:br>
            <a:r>
              <a:rPr lang="de-DE" sz="2000">
                <a:solidFill>
                  <a:srgbClr val="262626"/>
                </a:solidFill>
              </a:rPr>
              <a:t>Nennen Sie zwei Hürden, die Datennutzung in Ihrem Betrieb erschweren (z. B. keine Zeit für Berichte, unklare KPIs, komplexe Systeme), und zwei vorhandene Stärken (z. B. ein wöchentliches Meeting, eine motivierte Kollegin, eine klare Abfall-Erfassungsroutine). Schreiben Sie einen Satz dazu, wie Sie eine Hürde verkleinern oder eine Stärke ausbauen könnten</a:t>
            </a:r>
          </a:p>
          <a:p>
            <a:endParaRPr lang="en-US" dirty="0">
              <a:solidFill>
                <a:srgbClr val="262626"/>
              </a:solidFill>
            </a:endParaRPr>
          </a:p>
        </p:txBody>
      </p:sp>
      <p:sp>
        <p:nvSpPr>
          <p:cNvPr id="19" name="Rounded Rectangle 18">
            <a:extLst>
              <a:ext uri="{FF2B5EF4-FFF2-40B4-BE49-F238E27FC236}">
                <a16:creationId xmlns:a16="http://schemas.microsoft.com/office/drawing/2014/main" id="{827B5ACC-814E-02F4-4448-DFF1ABEE2641}"/>
              </a:ext>
            </a:extLst>
          </p:cNvPr>
          <p:cNvSpPr/>
          <p:nvPr/>
        </p:nvSpPr>
        <p:spPr>
          <a:xfrm>
            <a:off x="7422945" y="3377502"/>
            <a:ext cx="4191652"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8AFE4542-191A-1EFF-3E6F-4E8D72B9CD85}"/>
              </a:ext>
            </a:extLst>
          </p:cNvPr>
          <p:cNvSpPr txBox="1"/>
          <p:nvPr/>
        </p:nvSpPr>
        <p:spPr>
          <a:xfrm>
            <a:off x="7548943" y="3440780"/>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21" name="TextBox 20">
            <a:extLst>
              <a:ext uri="{FF2B5EF4-FFF2-40B4-BE49-F238E27FC236}">
                <a16:creationId xmlns:a16="http://schemas.microsoft.com/office/drawing/2014/main" id="{9041CB66-AA27-2169-D897-4AFA44A7424B}"/>
              </a:ext>
            </a:extLst>
          </p:cNvPr>
          <p:cNvSpPr txBox="1"/>
          <p:nvPr/>
        </p:nvSpPr>
        <p:spPr>
          <a:xfrm>
            <a:off x="8304944" y="3440780"/>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C3 M</a:t>
            </a:r>
            <a:r>
              <a:rPr lang="en-IE" sz="1400" b="1" dirty="0">
                <a:solidFill>
                  <a:srgbClr val="262626"/>
                </a:solidFill>
                <a:latin typeface="Calibri" panose="020F0502020204030204" pitchFamily="34" charset="0"/>
                <a:cs typeface="Calibri" panose="020F0502020204030204" pitchFamily="34" charset="0"/>
              </a:rPr>
              <a:t>1</a:t>
            </a:r>
            <a:endParaRPr sz="1400" b="1" i="0" dirty="0">
              <a:solidFill>
                <a:srgbClr val="262626"/>
              </a:solidFill>
              <a:latin typeface="Calibri" panose="020F0502020204030204" pitchFamily="34" charset="0"/>
              <a:cs typeface="Calibri" panose="020F0502020204030204" pitchFamily="34" charset="0"/>
            </a:endParaRPr>
          </a:p>
        </p:txBody>
      </p:sp>
      <p:sp>
        <p:nvSpPr>
          <p:cNvPr id="22" name="TextBox 21">
            <a:extLst>
              <a:ext uri="{FF2B5EF4-FFF2-40B4-BE49-F238E27FC236}">
                <a16:creationId xmlns:a16="http://schemas.microsoft.com/office/drawing/2014/main" id="{1EBB16A6-D38D-6D18-6C37-69B9A3B5197D}"/>
              </a:ext>
            </a:extLst>
          </p:cNvPr>
          <p:cNvSpPr txBox="1"/>
          <p:nvPr/>
        </p:nvSpPr>
        <p:spPr>
          <a:xfrm>
            <a:off x="8898943" y="3440780"/>
            <a:ext cx="3492000" cy="215444"/>
          </a:xfrm>
          <a:prstGeom prst="rect">
            <a:avLst/>
          </a:prstGeom>
          <a:noFill/>
        </p:spPr>
        <p:txBody>
          <a:bodyPr wrap="square" lIns="0" tIns="0" rIns="0" bIns="0" anchor="ctr">
            <a:spAutoFit/>
          </a:bodyPr>
          <a:lstStyle/>
          <a:p>
            <a:r>
              <a:rPr lang="de-DE" sz="1400" b="0" i="0">
                <a:solidFill>
                  <a:srgbClr val="262626"/>
                </a:solidFill>
                <a:latin typeface="Calibri" panose="020F0502020204030204" pitchFamily="34" charset="0"/>
                <a:cs typeface="Calibri" panose="020F0502020204030204" pitchFamily="34" charset="0"/>
              </a:rPr>
              <a:t>- Führung im grünen und digitalen Wandel</a:t>
            </a:r>
          </a:p>
        </p:txBody>
      </p:sp>
    </p:spTree>
    <p:extLst>
      <p:ext uri="{BB962C8B-B14F-4D97-AF65-F5344CB8AC3E}">
        <p14:creationId xmlns:p14="http://schemas.microsoft.com/office/powerpoint/2010/main" val="42323870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E65DA1F-DE30-23AD-CC3E-F67D4D96BE96}"/>
              </a:ext>
            </a:extLst>
          </p:cNvPr>
          <p:cNvSpPr/>
          <p:nvPr/>
        </p:nvSpPr>
        <p:spPr>
          <a:xfrm>
            <a:off x="8229" y="4236842"/>
            <a:ext cx="12183771" cy="2621158"/>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Graphic 20">
            <a:extLst>
              <a:ext uri="{FF2B5EF4-FFF2-40B4-BE49-F238E27FC236}">
                <a16:creationId xmlns:a16="http://schemas.microsoft.com/office/drawing/2014/main" id="{A1C681DA-A796-125E-3F9C-708F2919BB62}"/>
              </a:ext>
            </a:extLst>
          </p:cNvPr>
          <p:cNvPicPr>
            <a:picLocks noChangeAspect="1"/>
          </p:cNvPicPr>
          <p:nvPr/>
        </p:nvPicPr>
        <p:blipFill>
          <a:blip>
            <a:extLst>
              <a:ext uri="{96DAC541-7B7A-43D3-8B79-37D633B846F1}">
                <asvg:svgBlip xmlns:asvg="http://schemas.microsoft.com/office/drawing/2016/SVG/main" r:embed="rId3"/>
              </a:ext>
            </a:extLst>
          </a:blip>
          <a:srcRect l="32264" t="48938" r="39869" b="41538"/>
          <a:stretch>
            <a:fillRect/>
          </a:stretch>
        </p:blipFill>
        <p:spPr>
          <a:xfrm rot="10800000">
            <a:off x="-1" y="4236841"/>
            <a:ext cx="5348384" cy="2588153"/>
          </a:xfrm>
          <a:prstGeom prst="rect">
            <a:avLst/>
          </a:prstGeom>
        </p:spPr>
      </p:pic>
      <p:sp>
        <p:nvSpPr>
          <p:cNvPr id="22" name="Text Placeholder 11">
            <a:extLst>
              <a:ext uri="{FF2B5EF4-FFF2-40B4-BE49-F238E27FC236}">
                <a16:creationId xmlns:a16="http://schemas.microsoft.com/office/drawing/2014/main" id="{686D6D03-3BB8-9A1E-7402-6BB1A709444E}"/>
              </a:ext>
            </a:extLst>
          </p:cNvPr>
          <p:cNvSpPr txBox="1">
            <a:spLocks/>
          </p:cNvSpPr>
          <p:nvPr/>
        </p:nvSpPr>
        <p:spPr>
          <a:xfrm>
            <a:off x="429115" y="341940"/>
            <a:ext cx="741852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Einfache Routinen und Rollen für KPIs</a:t>
            </a:r>
          </a:p>
          <a:p>
            <a:pPr marL="0" indent="0">
              <a:lnSpc>
                <a:spcPts val="3520"/>
              </a:lnSpc>
              <a:spcBef>
                <a:spcPts val="0"/>
              </a:spcBef>
              <a:buNone/>
            </a:pPr>
            <a:endParaRPr lang="en-US" sz="3400" b="1" dirty="0">
              <a:solidFill>
                <a:srgbClr val="262626"/>
              </a:solidFill>
              <a:cs typeface="Times New Roman" panose="02020603050405020304" pitchFamily="18" charset="0"/>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23" name="Straight Connector 22">
            <a:extLst>
              <a:ext uri="{FF2B5EF4-FFF2-40B4-BE49-F238E27FC236}">
                <a16:creationId xmlns:a16="http://schemas.microsoft.com/office/drawing/2014/main" id="{5D5952FC-59F8-4220-D3BF-C61E6E23A659}"/>
              </a:ext>
            </a:extLst>
          </p:cNvPr>
          <p:cNvCxnSpPr>
            <a:cxnSpLocks/>
          </p:cNvCxnSpPr>
          <p:nvPr/>
        </p:nvCxnSpPr>
        <p:spPr>
          <a:xfrm>
            <a:off x="0" y="1049307"/>
            <a:ext cx="7548943"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4" name="Rectangle 30">
            <a:extLst>
              <a:ext uri="{FF2B5EF4-FFF2-40B4-BE49-F238E27FC236}">
                <a16:creationId xmlns:a16="http://schemas.microsoft.com/office/drawing/2014/main" id="{A10CDC3C-6023-5818-66BB-3F470ABA6A19}"/>
              </a:ext>
            </a:extLst>
          </p:cNvPr>
          <p:cNvSpPr/>
          <p:nvPr/>
        </p:nvSpPr>
        <p:spPr>
          <a:xfrm flipH="1">
            <a:off x="429109" y="1785070"/>
            <a:ext cx="5932905" cy="2185214"/>
          </a:xfrm>
          <a:prstGeom prst="rect">
            <a:avLst/>
          </a:prstGeom>
        </p:spPr>
        <p:txBody>
          <a:bodyPr wrap="square">
            <a:spAutoFit/>
          </a:bodyPr>
          <a:lstStyle/>
          <a:p>
            <a:pPr>
              <a:buClr>
                <a:srgbClr val="62A844"/>
              </a:buClr>
            </a:pPr>
            <a:r>
              <a:rPr lang="de-DE" sz="2000" b="1">
                <a:solidFill>
                  <a:srgbClr val="0289AE"/>
                </a:solidFill>
              </a:rPr>
              <a:t>IDEEN FÜR ROUTINEN:</a:t>
            </a:r>
          </a:p>
          <a:p>
            <a:pPr>
              <a:buClr>
                <a:srgbClr val="62A844"/>
              </a:buClr>
            </a:pPr>
            <a:endParaRPr lang="en-US" sz="800" dirty="0">
              <a:solidFill>
                <a:srgbClr val="0289AE"/>
              </a:solidFill>
            </a:endParaRPr>
          </a:p>
          <a:p>
            <a:pPr marL="285750" indent="-285750">
              <a:buClr>
                <a:srgbClr val="62A844"/>
              </a:buClr>
              <a:buFont typeface="Arial" panose="020B0604020202020204" pitchFamily="34" charset="0"/>
              <a:buChar char="•"/>
            </a:pPr>
            <a:r>
              <a:rPr lang="de-DE" b="1">
                <a:solidFill>
                  <a:srgbClr val="262626"/>
                </a:solidFill>
              </a:rPr>
              <a:t>Tägliche Kurzrunde (5–10 Min.)</a:t>
            </a:r>
            <a:r>
              <a:rPr lang="de-DE">
                <a:solidFill>
                  <a:srgbClr val="262626"/>
                </a:solidFill>
              </a:rPr>
              <a:t>- Blick auf </a:t>
            </a:r>
            <a:r>
              <a:rPr lang="de-DE" b="1">
                <a:solidFill>
                  <a:srgbClr val="262626"/>
                </a:solidFill>
              </a:rPr>
              <a:t>3 Kern-KPIs</a:t>
            </a:r>
            <a:r>
              <a:rPr lang="de-DE">
                <a:solidFill>
                  <a:srgbClr val="262626"/>
                </a:solidFill>
              </a:rPr>
              <a:t> von gestern: Auslastung, ADR, Abfall pro Gedeck</a:t>
            </a:r>
          </a:p>
          <a:p>
            <a:pPr marL="285750" indent="-285750">
              <a:buClr>
                <a:srgbClr val="62A844"/>
              </a:buClr>
              <a:buFont typeface="Arial" panose="020B0604020202020204" pitchFamily="34" charset="0"/>
              <a:buChar char="•"/>
            </a:pPr>
            <a:r>
              <a:rPr lang="de-DE" b="1">
                <a:solidFill>
                  <a:srgbClr val="262626"/>
                </a:solidFill>
              </a:rPr>
              <a:t>Wöchentlicher Abfall-Check (15 Min.)</a:t>
            </a:r>
            <a:r>
              <a:rPr lang="de-DE">
                <a:solidFill>
                  <a:srgbClr val="262626"/>
                </a:solidFill>
              </a:rPr>
              <a:t>- Küchenteam prüft Abfalldaten, plant Anpassungen</a:t>
            </a:r>
          </a:p>
          <a:p>
            <a:pPr marL="285750" indent="-285750">
              <a:buClr>
                <a:srgbClr val="62A844"/>
              </a:buClr>
              <a:buFont typeface="Arial" panose="020B0604020202020204" pitchFamily="34" charset="0"/>
              <a:buChar char="•"/>
            </a:pPr>
            <a:r>
              <a:rPr lang="de-DE" b="1">
                <a:solidFill>
                  <a:srgbClr val="262626"/>
                </a:solidFill>
              </a:rPr>
              <a:t>Monatliches Meeting aller Abteilungen (30 Min.)</a:t>
            </a:r>
            <a:r>
              <a:rPr lang="de-DE">
                <a:solidFill>
                  <a:srgbClr val="262626"/>
                </a:solidFill>
              </a:rPr>
              <a:t>- Auslastung, Umsatz und Nachhaltigkeitswerte gemeinsam betrachten</a:t>
            </a:r>
          </a:p>
        </p:txBody>
      </p:sp>
      <p:pic>
        <p:nvPicPr>
          <p:cNvPr id="25" name="Graphic 24">
            <a:extLst>
              <a:ext uri="{FF2B5EF4-FFF2-40B4-BE49-F238E27FC236}">
                <a16:creationId xmlns:a16="http://schemas.microsoft.com/office/drawing/2014/main" id="{ACE97C8F-548A-1335-2981-5A30307C71AD}"/>
              </a:ext>
            </a:extLst>
          </p:cNvPr>
          <p:cNvPicPr>
            <a:picLocks noChangeAspect="1"/>
          </p:cNvPicPr>
          <p:nvPr/>
        </p:nvPicPr>
        <p:blipFill>
          <a:blip>
            <a:extLst>
              <a:ext uri="{96DAC541-7B7A-43D3-8B79-37D633B846F1}">
                <asvg:svgBlip xmlns:asvg="http://schemas.microsoft.com/office/drawing/2016/SVG/main" r:embed="rId3"/>
              </a:ext>
            </a:extLst>
          </a:blip>
          <a:srcRect l="30548" t="53508" r="41585" b="29979"/>
          <a:stretch>
            <a:fillRect/>
          </a:stretch>
        </p:blipFill>
        <p:spPr>
          <a:xfrm>
            <a:off x="7106653" y="-29847"/>
            <a:ext cx="5085347" cy="4266689"/>
          </a:xfrm>
          <a:prstGeom prst="rect">
            <a:avLst/>
          </a:prstGeom>
        </p:spPr>
      </p:pic>
      <p:grpSp>
        <p:nvGrpSpPr>
          <p:cNvPr id="26" name="Graphic 2">
            <a:extLst>
              <a:ext uri="{FF2B5EF4-FFF2-40B4-BE49-F238E27FC236}">
                <a16:creationId xmlns:a16="http://schemas.microsoft.com/office/drawing/2014/main" id="{DBE21B21-DAD0-13FE-8471-865F0BF913EC}"/>
              </a:ext>
            </a:extLst>
          </p:cNvPr>
          <p:cNvGrpSpPr/>
          <p:nvPr/>
        </p:nvGrpSpPr>
        <p:grpSpPr>
          <a:xfrm>
            <a:off x="982442" y="5078708"/>
            <a:ext cx="1198372" cy="1197197"/>
            <a:chOff x="10376768" y="2334933"/>
            <a:chExt cx="920484" cy="919581"/>
          </a:xfrm>
          <a:solidFill>
            <a:schemeClr val="bg1"/>
          </a:solidFill>
        </p:grpSpPr>
        <p:sp>
          <p:nvSpPr>
            <p:cNvPr id="27" name="Freeform 26">
              <a:extLst>
                <a:ext uri="{FF2B5EF4-FFF2-40B4-BE49-F238E27FC236}">
                  <a16:creationId xmlns:a16="http://schemas.microsoft.com/office/drawing/2014/main" id="{8BD839C5-F498-5AE5-6AD0-BAF2059057EE}"/>
                </a:ext>
              </a:extLst>
            </p:cNvPr>
            <p:cNvSpPr/>
            <p:nvPr/>
          </p:nvSpPr>
          <p:spPr>
            <a:xfrm>
              <a:off x="11043419" y="2944675"/>
              <a:ext cx="88525" cy="88525"/>
            </a:xfrm>
            <a:custGeom>
              <a:avLst/>
              <a:gdLst>
                <a:gd name="connsiteX0" fmla="*/ 44263 w 88525"/>
                <a:gd name="connsiteY0" fmla="*/ 88525 h 88525"/>
                <a:gd name="connsiteX1" fmla="*/ 88525 w 88525"/>
                <a:gd name="connsiteY1" fmla="*/ 44263 h 88525"/>
                <a:gd name="connsiteX2" fmla="*/ 44263 w 88525"/>
                <a:gd name="connsiteY2" fmla="*/ 0 h 88525"/>
                <a:gd name="connsiteX3" fmla="*/ 0 w 88525"/>
                <a:gd name="connsiteY3" fmla="*/ 44263 h 88525"/>
                <a:gd name="connsiteX4" fmla="*/ 44263 w 88525"/>
                <a:gd name="connsiteY4" fmla="*/ 88525 h 88525"/>
                <a:gd name="connsiteX5" fmla="*/ 44263 w 88525"/>
                <a:gd name="connsiteY5" fmla="*/ 28906 h 88525"/>
                <a:gd name="connsiteX6" fmla="*/ 58716 w 88525"/>
                <a:gd name="connsiteY6" fmla="*/ 43359 h 88525"/>
                <a:gd name="connsiteX7" fmla="*/ 44263 w 88525"/>
                <a:gd name="connsiteY7" fmla="*/ 57813 h 88525"/>
                <a:gd name="connsiteX8" fmla="*/ 29809 w 88525"/>
                <a:gd name="connsiteY8" fmla="*/ 43359 h 88525"/>
                <a:gd name="connsiteX9" fmla="*/ 44263 w 88525"/>
                <a:gd name="connsiteY9" fmla="*/ 28906 h 8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25" h="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8" name="Freeform 27">
              <a:extLst>
                <a:ext uri="{FF2B5EF4-FFF2-40B4-BE49-F238E27FC236}">
                  <a16:creationId xmlns:a16="http://schemas.microsoft.com/office/drawing/2014/main" id="{CD04AE95-9DBB-2C71-7130-8CBB94568842}"/>
                </a:ext>
              </a:extLst>
            </p:cNvPr>
            <p:cNvSpPr/>
            <p:nvPr/>
          </p:nvSpPr>
          <p:spPr>
            <a:xfrm>
              <a:off x="10376768" y="2334933"/>
              <a:ext cx="920484" cy="919581"/>
            </a:xfrm>
            <a:custGeom>
              <a:avLst/>
              <a:gdLst>
                <a:gd name="connsiteX0" fmla="*/ 861768 w 920484"/>
                <a:gd name="connsiteY0" fmla="*/ 590772 h 919581"/>
                <a:gd name="connsiteX1" fmla="*/ 868092 w 920484"/>
                <a:gd name="connsiteY1" fmla="*/ 559156 h 919581"/>
                <a:gd name="connsiteX2" fmla="*/ 889772 w 920484"/>
                <a:gd name="connsiteY2" fmla="*/ 537476 h 919581"/>
                <a:gd name="connsiteX3" fmla="*/ 826539 w 920484"/>
                <a:gd name="connsiteY3" fmla="*/ 474244 h 919581"/>
                <a:gd name="connsiteX4" fmla="*/ 804859 w 920484"/>
                <a:gd name="connsiteY4" fmla="*/ 495924 h 919581"/>
                <a:gd name="connsiteX5" fmla="*/ 773243 w 920484"/>
                <a:gd name="connsiteY5" fmla="*/ 501343 h 919581"/>
                <a:gd name="connsiteX6" fmla="*/ 756080 w 920484"/>
                <a:gd name="connsiteY6" fmla="*/ 475147 h 919581"/>
                <a:gd name="connsiteX7" fmla="*/ 756080 w 920484"/>
                <a:gd name="connsiteY7" fmla="*/ 444434 h 919581"/>
                <a:gd name="connsiteX8" fmla="*/ 725367 w 920484"/>
                <a:gd name="connsiteY8" fmla="*/ 444434 h 919581"/>
                <a:gd name="connsiteX9" fmla="*/ 711817 w 920484"/>
                <a:gd name="connsiteY9" fmla="*/ 375782 h 919581"/>
                <a:gd name="connsiteX10" fmla="*/ 883448 w 920484"/>
                <a:gd name="connsiteY10" fmla="*/ 204150 h 919581"/>
                <a:gd name="connsiteX11" fmla="*/ 918678 w 920484"/>
                <a:gd name="connsiteY11" fmla="*/ 119239 h 919581"/>
                <a:gd name="connsiteX12" fmla="*/ 799440 w 920484"/>
                <a:gd name="connsiteY12" fmla="*/ 0 h 919581"/>
                <a:gd name="connsiteX13" fmla="*/ 714527 w 920484"/>
                <a:gd name="connsiteY13" fmla="*/ 35230 h 919581"/>
                <a:gd name="connsiteX14" fmla="*/ 542896 w 920484"/>
                <a:gd name="connsiteY14" fmla="*/ 206861 h 919581"/>
                <a:gd name="connsiteX15" fmla="*/ 473340 w 920484"/>
                <a:gd name="connsiteY15" fmla="*/ 194214 h 919581"/>
                <a:gd name="connsiteX16" fmla="*/ 370362 w 920484"/>
                <a:gd name="connsiteY16" fmla="*/ 134595 h 919581"/>
                <a:gd name="connsiteX17" fmla="*/ 337842 w 920484"/>
                <a:gd name="connsiteY17" fmla="*/ 139112 h 919581"/>
                <a:gd name="connsiteX18" fmla="*/ 207764 w 920484"/>
                <a:gd name="connsiteY18" fmla="*/ 60523 h 919581"/>
                <a:gd name="connsiteX19" fmla="*/ 59619 w 920484"/>
                <a:gd name="connsiteY19" fmla="*/ 208667 h 919581"/>
                <a:gd name="connsiteX20" fmla="*/ 63233 w 920484"/>
                <a:gd name="connsiteY20" fmla="*/ 242090 h 919581"/>
                <a:gd name="connsiteX21" fmla="*/ 0 w 920484"/>
                <a:gd name="connsiteY21" fmla="*/ 327002 h 919581"/>
                <a:gd name="connsiteX22" fmla="*/ 88525 w 920484"/>
                <a:gd name="connsiteY22" fmla="*/ 415528 h 919581"/>
                <a:gd name="connsiteX23" fmla="*/ 196021 w 920484"/>
                <a:gd name="connsiteY23" fmla="*/ 415528 h 919581"/>
                <a:gd name="connsiteX24" fmla="*/ 192407 w 920484"/>
                <a:gd name="connsiteY24" fmla="*/ 459791 h 919581"/>
                <a:gd name="connsiteX25" fmla="*/ 207764 w 920484"/>
                <a:gd name="connsiteY25" fmla="*/ 541993 h 919581"/>
                <a:gd name="connsiteX26" fmla="*/ 75879 w 920484"/>
                <a:gd name="connsiteY26" fmla="*/ 673878 h 919581"/>
                <a:gd name="connsiteX27" fmla="*/ 2710 w 920484"/>
                <a:gd name="connsiteY27" fmla="*/ 865382 h 919581"/>
                <a:gd name="connsiteX28" fmla="*/ 0 w 920484"/>
                <a:gd name="connsiteY28" fmla="*/ 879835 h 919581"/>
                <a:gd name="connsiteX29" fmla="*/ 39746 w 920484"/>
                <a:gd name="connsiteY29" fmla="*/ 919581 h 919581"/>
                <a:gd name="connsiteX30" fmla="*/ 54199 w 920484"/>
                <a:gd name="connsiteY30" fmla="*/ 916871 h 919581"/>
                <a:gd name="connsiteX31" fmla="*/ 245704 w 920484"/>
                <a:gd name="connsiteY31" fmla="*/ 843702 h 919581"/>
                <a:gd name="connsiteX32" fmla="*/ 342359 w 920484"/>
                <a:gd name="connsiteY32" fmla="*/ 747047 h 919581"/>
                <a:gd name="connsiteX33" fmla="*/ 341455 w 920484"/>
                <a:gd name="connsiteY33" fmla="*/ 756983 h 919581"/>
                <a:gd name="connsiteX34" fmla="*/ 353198 w 920484"/>
                <a:gd name="connsiteY34" fmla="*/ 786793 h 919581"/>
                <a:gd name="connsiteX35" fmla="*/ 341455 w 920484"/>
                <a:gd name="connsiteY35" fmla="*/ 816603 h 919581"/>
                <a:gd name="connsiteX36" fmla="*/ 374878 w 920484"/>
                <a:gd name="connsiteY36" fmla="*/ 859059 h 919581"/>
                <a:gd name="connsiteX37" fmla="*/ 460694 w 920484"/>
                <a:gd name="connsiteY37" fmla="*/ 919581 h 919581"/>
                <a:gd name="connsiteX38" fmla="*/ 546510 w 920484"/>
                <a:gd name="connsiteY38" fmla="*/ 859059 h 919581"/>
                <a:gd name="connsiteX39" fmla="*/ 579933 w 920484"/>
                <a:gd name="connsiteY39" fmla="*/ 816603 h 919581"/>
                <a:gd name="connsiteX40" fmla="*/ 579933 w 920484"/>
                <a:gd name="connsiteY40" fmla="*/ 812989 h 919581"/>
                <a:gd name="connsiteX41" fmla="*/ 597999 w 920484"/>
                <a:gd name="connsiteY41" fmla="*/ 831056 h 919581"/>
                <a:gd name="connsiteX42" fmla="*/ 619678 w 920484"/>
                <a:gd name="connsiteY42" fmla="*/ 809376 h 919581"/>
                <a:gd name="connsiteX43" fmla="*/ 651295 w 920484"/>
                <a:gd name="connsiteY43" fmla="*/ 803956 h 919581"/>
                <a:gd name="connsiteX44" fmla="*/ 668458 w 920484"/>
                <a:gd name="connsiteY44" fmla="*/ 830153 h 919581"/>
                <a:gd name="connsiteX45" fmla="*/ 668458 w 920484"/>
                <a:gd name="connsiteY45" fmla="*/ 860865 h 919581"/>
                <a:gd name="connsiteX46" fmla="*/ 756983 w 920484"/>
                <a:gd name="connsiteY46" fmla="*/ 860865 h 919581"/>
                <a:gd name="connsiteX47" fmla="*/ 756983 w 920484"/>
                <a:gd name="connsiteY47" fmla="*/ 831056 h 919581"/>
                <a:gd name="connsiteX48" fmla="*/ 775050 w 920484"/>
                <a:gd name="connsiteY48" fmla="*/ 804859 h 919581"/>
                <a:gd name="connsiteX49" fmla="*/ 805763 w 920484"/>
                <a:gd name="connsiteY49" fmla="*/ 811183 h 919581"/>
                <a:gd name="connsiteX50" fmla="*/ 827442 w 920484"/>
                <a:gd name="connsiteY50" fmla="*/ 832863 h 919581"/>
                <a:gd name="connsiteX51" fmla="*/ 890675 w 920484"/>
                <a:gd name="connsiteY51" fmla="*/ 769630 h 919581"/>
                <a:gd name="connsiteX52" fmla="*/ 868995 w 920484"/>
                <a:gd name="connsiteY52" fmla="*/ 747950 h 919581"/>
                <a:gd name="connsiteX53" fmla="*/ 863575 w 920484"/>
                <a:gd name="connsiteY53" fmla="*/ 716334 h 919581"/>
                <a:gd name="connsiteX54" fmla="*/ 889772 w 920484"/>
                <a:gd name="connsiteY54" fmla="*/ 699171 h 919581"/>
                <a:gd name="connsiteX55" fmla="*/ 920484 w 920484"/>
                <a:gd name="connsiteY55" fmla="*/ 699171 h 919581"/>
                <a:gd name="connsiteX56" fmla="*/ 920484 w 920484"/>
                <a:gd name="connsiteY56" fmla="*/ 610645 h 919581"/>
                <a:gd name="connsiteX57" fmla="*/ 889772 w 920484"/>
                <a:gd name="connsiteY57" fmla="*/ 610645 h 919581"/>
                <a:gd name="connsiteX58" fmla="*/ 861768 w 920484"/>
                <a:gd name="connsiteY58" fmla="*/ 590772 h 919581"/>
                <a:gd name="connsiteX59" fmla="*/ 861768 w 920484"/>
                <a:gd name="connsiteY59" fmla="*/ 590772 h 919581"/>
                <a:gd name="connsiteX60" fmla="*/ 639552 w 920484"/>
                <a:gd name="connsiteY60" fmla="*/ 635035 h 919581"/>
                <a:gd name="connsiteX61" fmla="*/ 685621 w 920484"/>
                <a:gd name="connsiteY61" fmla="*/ 584449 h 919581"/>
                <a:gd name="connsiteX62" fmla="*/ 710914 w 920484"/>
                <a:gd name="connsiteY62" fmla="*/ 579933 h 919581"/>
                <a:gd name="connsiteX63" fmla="*/ 784986 w 920484"/>
                <a:gd name="connsiteY63" fmla="*/ 654005 h 919581"/>
                <a:gd name="connsiteX64" fmla="*/ 710914 w 920484"/>
                <a:gd name="connsiteY64" fmla="*/ 728077 h 919581"/>
                <a:gd name="connsiteX65" fmla="*/ 636842 w 920484"/>
                <a:gd name="connsiteY65" fmla="*/ 654005 h 919581"/>
                <a:gd name="connsiteX66" fmla="*/ 639552 w 920484"/>
                <a:gd name="connsiteY66" fmla="*/ 635035 h 919581"/>
                <a:gd name="connsiteX67" fmla="*/ 639552 w 920484"/>
                <a:gd name="connsiteY67" fmla="*/ 635035 h 919581"/>
                <a:gd name="connsiteX68" fmla="*/ 657618 w 920484"/>
                <a:gd name="connsiteY68" fmla="*/ 283643 h 919581"/>
                <a:gd name="connsiteX69" fmla="*/ 726270 w 920484"/>
                <a:gd name="connsiteY69" fmla="*/ 214990 h 919581"/>
                <a:gd name="connsiteX70" fmla="*/ 779566 w 920484"/>
                <a:gd name="connsiteY70" fmla="*/ 268287 h 919581"/>
                <a:gd name="connsiteX71" fmla="*/ 700074 w 920484"/>
                <a:gd name="connsiteY71" fmla="*/ 347779 h 919581"/>
                <a:gd name="connsiteX72" fmla="*/ 657618 w 920484"/>
                <a:gd name="connsiteY72" fmla="*/ 283643 h 919581"/>
                <a:gd name="connsiteX73" fmla="*/ 672975 w 920484"/>
                <a:gd name="connsiteY73" fmla="*/ 120142 h 919581"/>
                <a:gd name="connsiteX74" fmla="*/ 696461 w 920484"/>
                <a:gd name="connsiteY74" fmla="*/ 96656 h 919581"/>
                <a:gd name="connsiteX75" fmla="*/ 823829 w 920484"/>
                <a:gd name="connsiteY75" fmla="*/ 224024 h 919581"/>
                <a:gd name="connsiteX76" fmla="*/ 800343 w 920484"/>
                <a:gd name="connsiteY76" fmla="*/ 247510 h 919581"/>
                <a:gd name="connsiteX77" fmla="*/ 672975 w 920484"/>
                <a:gd name="connsiteY77" fmla="*/ 120142 h 919581"/>
                <a:gd name="connsiteX78" fmla="*/ 799440 w 920484"/>
                <a:gd name="connsiteY78" fmla="*/ 30713 h 919581"/>
                <a:gd name="connsiteX79" fmla="*/ 889772 w 920484"/>
                <a:gd name="connsiteY79" fmla="*/ 121045 h 919581"/>
                <a:gd name="connsiteX80" fmla="*/ 863575 w 920484"/>
                <a:gd name="connsiteY80" fmla="*/ 184278 h 919581"/>
                <a:gd name="connsiteX81" fmla="*/ 845509 w 920484"/>
                <a:gd name="connsiteY81" fmla="*/ 202344 h 919581"/>
                <a:gd name="connsiteX82" fmla="*/ 718141 w 920484"/>
                <a:gd name="connsiteY82" fmla="*/ 74976 h 919581"/>
                <a:gd name="connsiteX83" fmla="*/ 736207 w 920484"/>
                <a:gd name="connsiteY83" fmla="*/ 56909 h 919581"/>
                <a:gd name="connsiteX84" fmla="*/ 799440 w 920484"/>
                <a:gd name="connsiteY84" fmla="*/ 30713 h 919581"/>
                <a:gd name="connsiteX85" fmla="*/ 799440 w 920484"/>
                <a:gd name="connsiteY85" fmla="*/ 30713 h 919581"/>
                <a:gd name="connsiteX86" fmla="*/ 652198 w 920484"/>
                <a:gd name="connsiteY86" fmla="*/ 140918 h 919581"/>
                <a:gd name="connsiteX87" fmla="*/ 705494 w 920484"/>
                <a:gd name="connsiteY87" fmla="*/ 194214 h 919581"/>
                <a:gd name="connsiteX88" fmla="*/ 636842 w 920484"/>
                <a:gd name="connsiteY88" fmla="*/ 262866 h 919581"/>
                <a:gd name="connsiteX89" fmla="*/ 572706 w 920484"/>
                <a:gd name="connsiteY89" fmla="*/ 220411 h 919581"/>
                <a:gd name="connsiteX90" fmla="*/ 652198 w 920484"/>
                <a:gd name="connsiteY90" fmla="*/ 140918 h 919581"/>
                <a:gd name="connsiteX91" fmla="*/ 696461 w 920484"/>
                <a:gd name="connsiteY91" fmla="*/ 460694 h 919581"/>
                <a:gd name="connsiteX92" fmla="*/ 616065 w 920484"/>
                <a:gd name="connsiteY92" fmla="*/ 616065 h 919581"/>
                <a:gd name="connsiteX93" fmla="*/ 541993 w 920484"/>
                <a:gd name="connsiteY93" fmla="*/ 713624 h 919581"/>
                <a:gd name="connsiteX94" fmla="*/ 532960 w 920484"/>
                <a:gd name="connsiteY94" fmla="*/ 712721 h 919581"/>
                <a:gd name="connsiteX95" fmla="*/ 473340 w 920484"/>
                <a:gd name="connsiteY95" fmla="*/ 712721 h 919581"/>
                <a:gd name="connsiteX96" fmla="*/ 473340 w 920484"/>
                <a:gd name="connsiteY96" fmla="*/ 638648 h 919581"/>
                <a:gd name="connsiteX97" fmla="*/ 429078 w 920484"/>
                <a:gd name="connsiteY97" fmla="*/ 594385 h 919581"/>
                <a:gd name="connsiteX98" fmla="*/ 399268 w 920484"/>
                <a:gd name="connsiteY98" fmla="*/ 594385 h 919581"/>
                <a:gd name="connsiteX99" fmla="*/ 384815 w 920484"/>
                <a:gd name="connsiteY99" fmla="*/ 579933 h 919581"/>
                <a:gd name="connsiteX100" fmla="*/ 399268 w 920484"/>
                <a:gd name="connsiteY100" fmla="*/ 565479 h 919581"/>
                <a:gd name="connsiteX101" fmla="*/ 547413 w 920484"/>
                <a:gd name="connsiteY101" fmla="*/ 565479 h 919581"/>
                <a:gd name="connsiteX102" fmla="*/ 591676 w 920484"/>
                <a:gd name="connsiteY102" fmla="*/ 521217 h 919581"/>
                <a:gd name="connsiteX103" fmla="*/ 547413 w 920484"/>
                <a:gd name="connsiteY103" fmla="*/ 476954 h 919581"/>
                <a:gd name="connsiteX104" fmla="*/ 429078 w 920484"/>
                <a:gd name="connsiteY104" fmla="*/ 476954 h 919581"/>
                <a:gd name="connsiteX105" fmla="*/ 414624 w 920484"/>
                <a:gd name="connsiteY105" fmla="*/ 462501 h 919581"/>
                <a:gd name="connsiteX106" fmla="*/ 414624 w 920484"/>
                <a:gd name="connsiteY106" fmla="*/ 418238 h 919581"/>
                <a:gd name="connsiteX107" fmla="*/ 488697 w 920484"/>
                <a:gd name="connsiteY107" fmla="*/ 418238 h 919581"/>
                <a:gd name="connsiteX108" fmla="*/ 562769 w 920484"/>
                <a:gd name="connsiteY108" fmla="*/ 344165 h 919581"/>
                <a:gd name="connsiteX109" fmla="*/ 488697 w 920484"/>
                <a:gd name="connsiteY109" fmla="*/ 270093 h 919581"/>
                <a:gd name="connsiteX110" fmla="*/ 487794 w 920484"/>
                <a:gd name="connsiteY110" fmla="*/ 270093 h 919581"/>
                <a:gd name="connsiteX111" fmla="*/ 488697 w 920484"/>
                <a:gd name="connsiteY111" fmla="*/ 254737 h 919581"/>
                <a:gd name="connsiteX112" fmla="*/ 485084 w 920484"/>
                <a:gd name="connsiteY112" fmla="*/ 226733 h 919581"/>
                <a:gd name="connsiteX113" fmla="*/ 696461 w 920484"/>
                <a:gd name="connsiteY113" fmla="*/ 460694 h 919581"/>
                <a:gd name="connsiteX114" fmla="*/ 696461 w 920484"/>
                <a:gd name="connsiteY114" fmla="*/ 460694 h 919581"/>
                <a:gd name="connsiteX115" fmla="*/ 370362 w 920484"/>
                <a:gd name="connsiteY115" fmla="*/ 756983 h 919581"/>
                <a:gd name="connsiteX116" fmla="*/ 384815 w 920484"/>
                <a:gd name="connsiteY116" fmla="*/ 742530 h 919581"/>
                <a:gd name="connsiteX117" fmla="*/ 532960 w 920484"/>
                <a:gd name="connsiteY117" fmla="*/ 742530 h 919581"/>
                <a:gd name="connsiteX118" fmla="*/ 547413 w 920484"/>
                <a:gd name="connsiteY118" fmla="*/ 756983 h 919581"/>
                <a:gd name="connsiteX119" fmla="*/ 532960 w 920484"/>
                <a:gd name="connsiteY119" fmla="*/ 771437 h 919581"/>
                <a:gd name="connsiteX120" fmla="*/ 384815 w 920484"/>
                <a:gd name="connsiteY120" fmla="*/ 771437 h 919581"/>
                <a:gd name="connsiteX121" fmla="*/ 370362 w 920484"/>
                <a:gd name="connsiteY121" fmla="*/ 756983 h 919581"/>
                <a:gd name="connsiteX122" fmla="*/ 184277 w 920484"/>
                <a:gd name="connsiteY122" fmla="*/ 756983 h 919581"/>
                <a:gd name="connsiteX123" fmla="*/ 293579 w 920484"/>
                <a:gd name="connsiteY123" fmla="*/ 647682 h 919581"/>
                <a:gd name="connsiteX124" fmla="*/ 341455 w 920484"/>
                <a:gd name="connsiteY124" fmla="*/ 706398 h 919581"/>
                <a:gd name="connsiteX125" fmla="*/ 237573 w 920484"/>
                <a:gd name="connsiteY125" fmla="*/ 810279 h 919581"/>
                <a:gd name="connsiteX126" fmla="*/ 184277 w 920484"/>
                <a:gd name="connsiteY126" fmla="*/ 756983 h 919581"/>
                <a:gd name="connsiteX127" fmla="*/ 29809 w 920484"/>
                <a:gd name="connsiteY127" fmla="*/ 327906 h 919581"/>
                <a:gd name="connsiteX128" fmla="*/ 89428 w 920484"/>
                <a:gd name="connsiteY128" fmla="*/ 268287 h 919581"/>
                <a:gd name="connsiteX129" fmla="*/ 149048 w 920484"/>
                <a:gd name="connsiteY129" fmla="*/ 327906 h 919581"/>
                <a:gd name="connsiteX130" fmla="*/ 178858 w 920484"/>
                <a:gd name="connsiteY130" fmla="*/ 327906 h 919581"/>
                <a:gd name="connsiteX131" fmla="*/ 93945 w 920484"/>
                <a:gd name="connsiteY131" fmla="*/ 239380 h 919581"/>
                <a:gd name="connsiteX132" fmla="*/ 90332 w 920484"/>
                <a:gd name="connsiteY132" fmla="*/ 209571 h 919581"/>
                <a:gd name="connsiteX133" fmla="*/ 208667 w 920484"/>
                <a:gd name="connsiteY133" fmla="*/ 91235 h 919581"/>
                <a:gd name="connsiteX134" fmla="*/ 311646 w 920484"/>
                <a:gd name="connsiteY134" fmla="*/ 151758 h 919581"/>
                <a:gd name="connsiteX135" fmla="*/ 253833 w 920484"/>
                <a:gd name="connsiteY135" fmla="*/ 241187 h 919581"/>
                <a:gd name="connsiteX136" fmla="*/ 208667 w 920484"/>
                <a:gd name="connsiteY136" fmla="*/ 298999 h 919581"/>
                <a:gd name="connsiteX137" fmla="*/ 238477 w 920484"/>
                <a:gd name="connsiteY137" fmla="*/ 298999 h 919581"/>
                <a:gd name="connsiteX138" fmla="*/ 268287 w 920484"/>
                <a:gd name="connsiteY138" fmla="*/ 269190 h 919581"/>
                <a:gd name="connsiteX139" fmla="*/ 298096 w 920484"/>
                <a:gd name="connsiteY139" fmla="*/ 298999 h 919581"/>
                <a:gd name="connsiteX140" fmla="*/ 327906 w 920484"/>
                <a:gd name="connsiteY140" fmla="*/ 298999 h 919581"/>
                <a:gd name="connsiteX141" fmla="*/ 284546 w 920484"/>
                <a:gd name="connsiteY141" fmla="*/ 242090 h 919581"/>
                <a:gd name="connsiteX142" fmla="*/ 372169 w 920484"/>
                <a:gd name="connsiteY142" fmla="*/ 165308 h 919581"/>
                <a:gd name="connsiteX143" fmla="*/ 460694 w 920484"/>
                <a:gd name="connsiteY143" fmla="*/ 253833 h 919581"/>
                <a:gd name="connsiteX144" fmla="*/ 457080 w 920484"/>
                <a:gd name="connsiteY144" fmla="*/ 276416 h 919581"/>
                <a:gd name="connsiteX145" fmla="*/ 415528 w 920484"/>
                <a:gd name="connsiteY145" fmla="*/ 342359 h 919581"/>
                <a:gd name="connsiteX146" fmla="*/ 445337 w 920484"/>
                <a:gd name="connsiteY146" fmla="*/ 342359 h 919581"/>
                <a:gd name="connsiteX147" fmla="*/ 489600 w 920484"/>
                <a:gd name="connsiteY147" fmla="*/ 298096 h 919581"/>
                <a:gd name="connsiteX148" fmla="*/ 533863 w 920484"/>
                <a:gd name="connsiteY148" fmla="*/ 342359 h 919581"/>
                <a:gd name="connsiteX149" fmla="*/ 489600 w 920484"/>
                <a:gd name="connsiteY149" fmla="*/ 386621 h 919581"/>
                <a:gd name="connsiteX150" fmla="*/ 88525 w 920484"/>
                <a:gd name="connsiteY150" fmla="*/ 386621 h 919581"/>
                <a:gd name="connsiteX151" fmla="*/ 29809 w 920484"/>
                <a:gd name="connsiteY151" fmla="*/ 327906 h 919581"/>
                <a:gd name="connsiteX152" fmla="*/ 384815 w 920484"/>
                <a:gd name="connsiteY152" fmla="*/ 416431 h 919581"/>
                <a:gd name="connsiteX153" fmla="*/ 384815 w 920484"/>
                <a:gd name="connsiteY153" fmla="*/ 460694 h 919581"/>
                <a:gd name="connsiteX154" fmla="*/ 429078 w 920484"/>
                <a:gd name="connsiteY154" fmla="*/ 504957 h 919581"/>
                <a:gd name="connsiteX155" fmla="*/ 547413 w 920484"/>
                <a:gd name="connsiteY155" fmla="*/ 504957 h 919581"/>
                <a:gd name="connsiteX156" fmla="*/ 561866 w 920484"/>
                <a:gd name="connsiteY156" fmla="*/ 519410 h 919581"/>
                <a:gd name="connsiteX157" fmla="*/ 547413 w 920484"/>
                <a:gd name="connsiteY157" fmla="*/ 533863 h 919581"/>
                <a:gd name="connsiteX158" fmla="*/ 399268 w 920484"/>
                <a:gd name="connsiteY158" fmla="*/ 533863 h 919581"/>
                <a:gd name="connsiteX159" fmla="*/ 355005 w 920484"/>
                <a:gd name="connsiteY159" fmla="*/ 578126 h 919581"/>
                <a:gd name="connsiteX160" fmla="*/ 399268 w 920484"/>
                <a:gd name="connsiteY160" fmla="*/ 622389 h 919581"/>
                <a:gd name="connsiteX161" fmla="*/ 429078 w 920484"/>
                <a:gd name="connsiteY161" fmla="*/ 622389 h 919581"/>
                <a:gd name="connsiteX162" fmla="*/ 443531 w 920484"/>
                <a:gd name="connsiteY162" fmla="*/ 636842 h 919581"/>
                <a:gd name="connsiteX163" fmla="*/ 443531 w 920484"/>
                <a:gd name="connsiteY163" fmla="*/ 710914 h 919581"/>
                <a:gd name="connsiteX164" fmla="*/ 383912 w 920484"/>
                <a:gd name="connsiteY164" fmla="*/ 710914 h 919581"/>
                <a:gd name="connsiteX165" fmla="*/ 374878 w 920484"/>
                <a:gd name="connsiteY165" fmla="*/ 711817 h 919581"/>
                <a:gd name="connsiteX166" fmla="*/ 300806 w 920484"/>
                <a:gd name="connsiteY166" fmla="*/ 614259 h 919581"/>
                <a:gd name="connsiteX167" fmla="*/ 220410 w 920484"/>
                <a:gd name="connsiteY167" fmla="*/ 458887 h 919581"/>
                <a:gd name="connsiteX168" fmla="*/ 224927 w 920484"/>
                <a:gd name="connsiteY168" fmla="*/ 414625 h 919581"/>
                <a:gd name="connsiteX169" fmla="*/ 384815 w 920484"/>
                <a:gd name="connsiteY169" fmla="*/ 414625 h 919581"/>
                <a:gd name="connsiteX170" fmla="*/ 271900 w 920484"/>
                <a:gd name="connsiteY170" fmla="*/ 627808 h 919581"/>
                <a:gd name="connsiteX171" fmla="*/ 163501 w 920484"/>
                <a:gd name="connsiteY171" fmla="*/ 736207 h 919581"/>
                <a:gd name="connsiteX172" fmla="*/ 110205 w 920484"/>
                <a:gd name="connsiteY172" fmla="*/ 682911 h 919581"/>
                <a:gd name="connsiteX173" fmla="*/ 223121 w 920484"/>
                <a:gd name="connsiteY173" fmla="*/ 569996 h 919581"/>
                <a:gd name="connsiteX174" fmla="*/ 271900 w 920484"/>
                <a:gd name="connsiteY174" fmla="*/ 627808 h 919581"/>
                <a:gd name="connsiteX175" fmla="*/ 271900 w 920484"/>
                <a:gd name="connsiteY175" fmla="*/ 627808 h 919581"/>
                <a:gd name="connsiteX176" fmla="*/ 94849 w 920484"/>
                <a:gd name="connsiteY176" fmla="*/ 710010 h 919581"/>
                <a:gd name="connsiteX177" fmla="*/ 210474 w 920484"/>
                <a:gd name="connsiteY177" fmla="*/ 825636 h 919581"/>
                <a:gd name="connsiteX178" fmla="*/ 112012 w 920484"/>
                <a:gd name="connsiteY178" fmla="*/ 863575 h 919581"/>
                <a:gd name="connsiteX179" fmla="*/ 56909 w 920484"/>
                <a:gd name="connsiteY179" fmla="*/ 808473 h 919581"/>
                <a:gd name="connsiteX180" fmla="*/ 94849 w 920484"/>
                <a:gd name="connsiteY180" fmla="*/ 710010 h 919581"/>
                <a:gd name="connsiteX181" fmla="*/ 43359 w 920484"/>
                <a:gd name="connsiteY181" fmla="*/ 889772 h 919581"/>
                <a:gd name="connsiteX182" fmla="*/ 29809 w 920484"/>
                <a:gd name="connsiteY182" fmla="*/ 879835 h 919581"/>
                <a:gd name="connsiteX183" fmla="*/ 30713 w 920484"/>
                <a:gd name="connsiteY183" fmla="*/ 876222 h 919581"/>
                <a:gd name="connsiteX184" fmla="*/ 45166 w 920484"/>
                <a:gd name="connsiteY184" fmla="*/ 837379 h 919581"/>
                <a:gd name="connsiteX185" fmla="*/ 82202 w 920484"/>
                <a:gd name="connsiteY185" fmla="*/ 874415 h 919581"/>
                <a:gd name="connsiteX186" fmla="*/ 43359 w 920484"/>
                <a:gd name="connsiteY186" fmla="*/ 889772 h 919581"/>
                <a:gd name="connsiteX187" fmla="*/ 458887 w 920484"/>
                <a:gd name="connsiteY187" fmla="*/ 890675 h 919581"/>
                <a:gd name="connsiteX188" fmla="*/ 406495 w 920484"/>
                <a:gd name="connsiteY188" fmla="*/ 860865 h 919581"/>
                <a:gd name="connsiteX189" fmla="*/ 511280 w 920484"/>
                <a:gd name="connsiteY189" fmla="*/ 860865 h 919581"/>
                <a:gd name="connsiteX190" fmla="*/ 458887 w 920484"/>
                <a:gd name="connsiteY190" fmla="*/ 890675 h 919581"/>
                <a:gd name="connsiteX191" fmla="*/ 458887 w 920484"/>
                <a:gd name="connsiteY191" fmla="*/ 890675 h 919581"/>
                <a:gd name="connsiteX192" fmla="*/ 533863 w 920484"/>
                <a:gd name="connsiteY192" fmla="*/ 831056 h 919581"/>
                <a:gd name="connsiteX193" fmla="*/ 385718 w 920484"/>
                <a:gd name="connsiteY193" fmla="*/ 831056 h 919581"/>
                <a:gd name="connsiteX194" fmla="*/ 371265 w 920484"/>
                <a:gd name="connsiteY194" fmla="*/ 816603 h 919581"/>
                <a:gd name="connsiteX195" fmla="*/ 385718 w 920484"/>
                <a:gd name="connsiteY195" fmla="*/ 802149 h 919581"/>
                <a:gd name="connsiteX196" fmla="*/ 533863 w 920484"/>
                <a:gd name="connsiteY196" fmla="*/ 802149 h 919581"/>
                <a:gd name="connsiteX197" fmla="*/ 548316 w 920484"/>
                <a:gd name="connsiteY197" fmla="*/ 816603 h 919581"/>
                <a:gd name="connsiteX198" fmla="*/ 533863 w 920484"/>
                <a:gd name="connsiteY198" fmla="*/ 831056 h 919581"/>
                <a:gd name="connsiteX199" fmla="*/ 888868 w 920484"/>
                <a:gd name="connsiteY199" fmla="*/ 668458 h 919581"/>
                <a:gd name="connsiteX200" fmla="*/ 888868 w 920484"/>
                <a:gd name="connsiteY200" fmla="*/ 668458 h 919581"/>
                <a:gd name="connsiteX201" fmla="*/ 834669 w 920484"/>
                <a:gd name="connsiteY201" fmla="*/ 704591 h 919581"/>
                <a:gd name="connsiteX202" fmla="*/ 847315 w 920484"/>
                <a:gd name="connsiteY202" fmla="*/ 767823 h 919581"/>
                <a:gd name="connsiteX203" fmla="*/ 848219 w 920484"/>
                <a:gd name="connsiteY203" fmla="*/ 768726 h 919581"/>
                <a:gd name="connsiteX204" fmla="*/ 827442 w 920484"/>
                <a:gd name="connsiteY204" fmla="*/ 789503 h 919581"/>
                <a:gd name="connsiteX205" fmla="*/ 826539 w 920484"/>
                <a:gd name="connsiteY205" fmla="*/ 788600 h 919581"/>
                <a:gd name="connsiteX206" fmla="*/ 762403 w 920484"/>
                <a:gd name="connsiteY206" fmla="*/ 775953 h 919581"/>
                <a:gd name="connsiteX207" fmla="*/ 726270 w 920484"/>
                <a:gd name="connsiteY207" fmla="*/ 829249 h 919581"/>
                <a:gd name="connsiteX208" fmla="*/ 726270 w 920484"/>
                <a:gd name="connsiteY208" fmla="*/ 830153 h 919581"/>
                <a:gd name="connsiteX209" fmla="*/ 696461 w 920484"/>
                <a:gd name="connsiteY209" fmla="*/ 830153 h 919581"/>
                <a:gd name="connsiteX210" fmla="*/ 696461 w 920484"/>
                <a:gd name="connsiteY210" fmla="*/ 831056 h 919581"/>
                <a:gd name="connsiteX211" fmla="*/ 660328 w 920484"/>
                <a:gd name="connsiteY211" fmla="*/ 776856 h 919581"/>
                <a:gd name="connsiteX212" fmla="*/ 597095 w 920484"/>
                <a:gd name="connsiteY212" fmla="*/ 789503 h 919581"/>
                <a:gd name="connsiteX213" fmla="*/ 596192 w 920484"/>
                <a:gd name="connsiteY213" fmla="*/ 790406 h 919581"/>
                <a:gd name="connsiteX214" fmla="*/ 576319 w 920484"/>
                <a:gd name="connsiteY214" fmla="*/ 770533 h 919581"/>
                <a:gd name="connsiteX215" fmla="*/ 578126 w 920484"/>
                <a:gd name="connsiteY215" fmla="*/ 757887 h 919581"/>
                <a:gd name="connsiteX216" fmla="*/ 568189 w 920484"/>
                <a:gd name="connsiteY216" fmla="*/ 729884 h 919581"/>
                <a:gd name="connsiteX217" fmla="*/ 608838 w 920484"/>
                <a:gd name="connsiteY217" fmla="*/ 666651 h 919581"/>
                <a:gd name="connsiteX218" fmla="*/ 711817 w 920484"/>
                <a:gd name="connsiteY218" fmla="*/ 757887 h 919581"/>
                <a:gd name="connsiteX219" fmla="*/ 815699 w 920484"/>
                <a:gd name="connsiteY219" fmla="*/ 654005 h 919581"/>
                <a:gd name="connsiteX220" fmla="*/ 711817 w 920484"/>
                <a:gd name="connsiteY220" fmla="*/ 550123 h 919581"/>
                <a:gd name="connsiteX221" fmla="*/ 707301 w 920484"/>
                <a:gd name="connsiteY221" fmla="*/ 550123 h 919581"/>
                <a:gd name="connsiteX222" fmla="*/ 726270 w 920484"/>
                <a:gd name="connsiteY222" fmla="*/ 476051 h 919581"/>
                <a:gd name="connsiteX223" fmla="*/ 727174 w 920484"/>
                <a:gd name="connsiteY223" fmla="*/ 476051 h 919581"/>
                <a:gd name="connsiteX224" fmla="*/ 727174 w 920484"/>
                <a:gd name="connsiteY224" fmla="*/ 476954 h 919581"/>
                <a:gd name="connsiteX225" fmla="*/ 763307 w 920484"/>
                <a:gd name="connsiteY225" fmla="*/ 531153 h 919581"/>
                <a:gd name="connsiteX226" fmla="*/ 826539 w 920484"/>
                <a:gd name="connsiteY226" fmla="*/ 518507 h 919581"/>
                <a:gd name="connsiteX227" fmla="*/ 827442 w 920484"/>
                <a:gd name="connsiteY227" fmla="*/ 517603 h 919581"/>
                <a:gd name="connsiteX228" fmla="*/ 848219 w 920484"/>
                <a:gd name="connsiteY228" fmla="*/ 538379 h 919581"/>
                <a:gd name="connsiteX229" fmla="*/ 847315 w 920484"/>
                <a:gd name="connsiteY229" fmla="*/ 539283 h 919581"/>
                <a:gd name="connsiteX230" fmla="*/ 834669 w 920484"/>
                <a:gd name="connsiteY230" fmla="*/ 603419 h 919581"/>
                <a:gd name="connsiteX231" fmla="*/ 887965 w 920484"/>
                <a:gd name="connsiteY231" fmla="*/ 639552 h 919581"/>
                <a:gd name="connsiteX232" fmla="*/ 888868 w 920484"/>
                <a:gd name="connsiteY232" fmla="*/ 639552 h 919581"/>
                <a:gd name="connsiteX233" fmla="*/ 888868 w 920484"/>
                <a:gd name="connsiteY233" fmla="*/ 668458 h 919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920484" h="919581">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29" name="Rounded Rectangle 28">
            <a:extLst>
              <a:ext uri="{FF2B5EF4-FFF2-40B4-BE49-F238E27FC236}">
                <a16:creationId xmlns:a16="http://schemas.microsoft.com/office/drawing/2014/main" id="{61B2A394-D35F-1832-84DA-C6C5E8B32BED}"/>
              </a:ext>
            </a:extLst>
          </p:cNvPr>
          <p:cNvSpPr/>
          <p:nvPr/>
        </p:nvSpPr>
        <p:spPr>
          <a:xfrm>
            <a:off x="2779779" y="4696801"/>
            <a:ext cx="9064863" cy="1861637"/>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30">
            <a:extLst>
              <a:ext uri="{FF2B5EF4-FFF2-40B4-BE49-F238E27FC236}">
                <a16:creationId xmlns:a16="http://schemas.microsoft.com/office/drawing/2014/main" id="{0027F44D-E0AF-76BF-C617-0F71EFEA1108}"/>
              </a:ext>
            </a:extLst>
          </p:cNvPr>
          <p:cNvSpPr/>
          <p:nvPr/>
        </p:nvSpPr>
        <p:spPr>
          <a:xfrm flipH="1">
            <a:off x="7422944" y="1785070"/>
            <a:ext cx="4024418" cy="1631216"/>
          </a:xfrm>
          <a:prstGeom prst="rect">
            <a:avLst/>
          </a:prstGeom>
        </p:spPr>
        <p:txBody>
          <a:bodyPr wrap="square">
            <a:spAutoFit/>
          </a:bodyPr>
          <a:lstStyle/>
          <a:p>
            <a:pPr>
              <a:buClr>
                <a:srgbClr val="62A844"/>
              </a:buClr>
            </a:pPr>
            <a:r>
              <a:rPr lang="de-DE" sz="2000" b="1">
                <a:solidFill>
                  <a:srgbClr val="0289AE"/>
                </a:solidFill>
              </a:rPr>
              <a:t>KLARE ROLLEN:</a:t>
            </a:r>
          </a:p>
          <a:p>
            <a:pPr>
              <a:buClr>
                <a:srgbClr val="62A844"/>
              </a:buClr>
            </a:pPr>
            <a:endParaRPr lang="en-US" sz="800" b="1" dirty="0">
              <a:solidFill>
                <a:srgbClr val="0289AE"/>
              </a:solidFill>
            </a:endParaRPr>
          </a:p>
          <a:p>
            <a:pPr marL="285750" indent="-285750">
              <a:buClr>
                <a:srgbClr val="62A844"/>
              </a:buClr>
              <a:buFont typeface="Arial" panose="020B0604020202020204" pitchFamily="34" charset="0"/>
              <a:buChar char="•"/>
            </a:pPr>
            <a:r>
              <a:rPr lang="de-DE" b="1">
                <a:solidFill>
                  <a:srgbClr val="262626"/>
                </a:solidFill>
              </a:rPr>
              <a:t>Data Champion</a:t>
            </a:r>
            <a:r>
              <a:rPr lang="de-DE">
                <a:solidFill>
                  <a:srgbClr val="262626"/>
                </a:solidFill>
              </a:rPr>
              <a:t> – Hält das KPI-Blatt aktuell</a:t>
            </a:r>
          </a:p>
          <a:p>
            <a:pPr marL="285750" indent="-285750">
              <a:buClr>
                <a:srgbClr val="62A844"/>
              </a:buClr>
              <a:buFont typeface="Arial" panose="020B0604020202020204" pitchFamily="34" charset="0"/>
              <a:buChar char="•"/>
            </a:pPr>
            <a:r>
              <a:rPr lang="de-DE" b="1">
                <a:solidFill>
                  <a:srgbClr val="262626"/>
                </a:solidFill>
              </a:rPr>
              <a:t>Kommunikator</a:t>
            </a:r>
            <a:r>
              <a:rPr lang="de-DE">
                <a:solidFill>
                  <a:srgbClr val="262626"/>
                </a:solidFill>
              </a:rPr>
              <a:t> – Bringt die Kernbotschaften ins Team</a:t>
            </a:r>
          </a:p>
        </p:txBody>
      </p:sp>
      <p:sp>
        <p:nvSpPr>
          <p:cNvPr id="31" name="Rectangle 30">
            <a:extLst>
              <a:ext uri="{FF2B5EF4-FFF2-40B4-BE49-F238E27FC236}">
                <a16:creationId xmlns:a16="http://schemas.microsoft.com/office/drawing/2014/main" id="{99E26C88-A0C1-D046-B5AD-0C20D7E7F0E4}"/>
              </a:ext>
            </a:extLst>
          </p:cNvPr>
          <p:cNvSpPr/>
          <p:nvPr/>
        </p:nvSpPr>
        <p:spPr>
          <a:xfrm flipH="1">
            <a:off x="3041997" y="4502191"/>
            <a:ext cx="8647316" cy="2354491"/>
          </a:xfrm>
          <a:prstGeom prst="rect">
            <a:avLst/>
          </a:prstGeom>
        </p:spPr>
        <p:txBody>
          <a:bodyPr wrap="square">
            <a:spAutoFit/>
          </a:bodyPr>
          <a:lstStyle/>
          <a:p>
            <a:r>
              <a:rPr lang="de-DE" sz="2400" b="1">
                <a:solidFill>
                  <a:schemeClr val="bg1"/>
                </a:solidFill>
                <a:highlight>
                  <a:srgbClr val="0289AE"/>
                </a:highlight>
              </a:rPr>
              <a:t>  ÜBUNG</a:t>
            </a:r>
            <a:r>
              <a:rPr lang="en-US" sz="2400" b="1" dirty="0">
                <a:solidFill>
                  <a:srgbClr val="0289AE"/>
                </a:solidFill>
                <a:highlight>
                  <a:srgbClr val="0289AE"/>
                </a:highlight>
              </a:rPr>
              <a:t>..:</a:t>
            </a:r>
          </a:p>
          <a:p>
            <a:pPr>
              <a:lnSpc>
                <a:spcPts val="2100"/>
              </a:lnSpc>
            </a:pPr>
            <a:br>
              <a:rPr lang="en-US" sz="800" b="1" dirty="0"/>
            </a:br>
            <a:r>
              <a:rPr lang="de-DE" sz="2000">
                <a:solidFill>
                  <a:srgbClr val="262626"/>
                </a:solidFill>
              </a:rPr>
              <a:t>Entwerfen Sie eine realistische KPI-Routine für Ihren Kontext. Zum Beispiel: „Jeden Montagmorgen prüfen Duty Manager und Abteilungsleitung 15 Minuten lang Auslastung %, RevPAR und Abfall pro Gedeck der Vorwoche.“ Notieren Sie, wer teilnimmt, welche 2–3 KPIs geprüft werden und wie lange die Routine dauert.</a:t>
            </a:r>
          </a:p>
          <a:p>
            <a:pPr>
              <a:lnSpc>
                <a:spcPts val="2100"/>
              </a:lnSpc>
            </a:pPr>
            <a:endParaRPr lang="en-US" sz="2000" dirty="0">
              <a:solidFill>
                <a:srgbClr val="262626"/>
              </a:solidFill>
            </a:endParaRPr>
          </a:p>
          <a:p>
            <a:endParaRPr lang="en-US" dirty="0">
              <a:solidFill>
                <a:srgbClr val="262626"/>
              </a:solidFill>
            </a:endParaRPr>
          </a:p>
        </p:txBody>
      </p:sp>
      <p:sp>
        <p:nvSpPr>
          <p:cNvPr id="37" name="TextBox 36">
            <a:extLst>
              <a:ext uri="{FF2B5EF4-FFF2-40B4-BE49-F238E27FC236}">
                <a16:creationId xmlns:a16="http://schemas.microsoft.com/office/drawing/2014/main" id="{4729E2B0-7A2E-7932-2F7C-F93F0F4343D4}"/>
              </a:ext>
            </a:extLst>
          </p:cNvPr>
          <p:cNvSpPr txBox="1"/>
          <p:nvPr/>
        </p:nvSpPr>
        <p:spPr>
          <a:xfrm>
            <a:off x="429110" y="1149064"/>
            <a:ext cx="11788814" cy="430887"/>
          </a:xfrm>
          <a:prstGeom prst="rect">
            <a:avLst/>
          </a:prstGeom>
          <a:noFill/>
        </p:spPr>
        <p:txBody>
          <a:bodyPr wrap="square">
            <a:spAutoFit/>
          </a:bodyPr>
          <a:lstStyle/>
          <a:p>
            <a:r>
              <a:rPr lang="de-DE" sz="2200">
                <a:solidFill>
                  <a:srgbClr val="262626"/>
                </a:solidFill>
              </a:rPr>
              <a:t>Eine starke Datenkultur entsteht durch </a:t>
            </a:r>
            <a:r>
              <a:rPr lang="de-DE" sz="2200" b="1">
                <a:solidFill>
                  <a:srgbClr val="262626"/>
                </a:solidFill>
              </a:rPr>
              <a:t>einfache, wiederholte Routinen</a:t>
            </a:r>
            <a:r>
              <a:rPr lang="de-DE" sz="2200">
                <a:solidFill>
                  <a:srgbClr val="262626"/>
                </a:solidFill>
              </a:rPr>
              <a:t> – nicht durch Einmalprojekte.</a:t>
            </a:r>
          </a:p>
        </p:txBody>
      </p:sp>
    </p:spTree>
    <p:extLst>
      <p:ext uri="{BB962C8B-B14F-4D97-AF65-F5344CB8AC3E}">
        <p14:creationId xmlns:p14="http://schemas.microsoft.com/office/powerpoint/2010/main" val="19552146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F184A76-A3C7-3DF5-D3C6-6A7E108953ED}"/>
              </a:ext>
            </a:extLst>
          </p:cNvPr>
          <p:cNvSpPr txBox="1"/>
          <p:nvPr/>
        </p:nvSpPr>
        <p:spPr>
          <a:xfrm>
            <a:off x="12644264" y="259644"/>
            <a:ext cx="10939112" cy="5878532"/>
          </a:xfrm>
          <a:prstGeom prst="rect">
            <a:avLst/>
          </a:prstGeom>
          <a:noFill/>
        </p:spPr>
        <p:txBody>
          <a:bodyPr wrap="square">
            <a:spAutoFit/>
          </a:bodyPr>
          <a:lstStyle/>
          <a:p>
            <a:pPr algn="ctr">
              <a:buNone/>
            </a:pPr>
            <a:r>
              <a:rPr lang="de-DE" sz="2800" b="1"/>
              <a:t>Datenmaßnahmen planen</a:t>
            </a:r>
          </a:p>
          <a:p>
            <a:pPr>
              <a:buNone/>
            </a:pPr>
            <a:endParaRPr lang="en-US" b="1" dirty="0"/>
          </a:p>
          <a:p>
            <a:pPr>
              <a:buNone/>
            </a:pPr>
            <a:r>
              <a:rPr lang="de-DE" sz="2200">
                <a:solidFill>
                  <a:srgbClr val="262626"/>
                </a:solidFill>
              </a:rPr>
              <a:t>Europäische Berichte zu Tourismusdaten und -kompetenzen betonen den Wert kleiner, praktischer Schritte, die sich summieren. </a:t>
            </a:r>
            <a:br>
              <a:rPr lang="en-US" sz="2200" dirty="0">
                <a:solidFill>
                  <a:srgbClr val="262626"/>
                </a:solidFill>
              </a:rPr>
            </a:br>
            <a:br>
              <a:rPr lang="en-US" sz="2200" dirty="0">
                <a:solidFill>
                  <a:srgbClr val="262626"/>
                </a:solidFill>
              </a:rPr>
            </a:br>
            <a:r>
              <a:rPr lang="de-DE" sz="2200">
                <a:solidFill>
                  <a:srgbClr val="262626"/>
                </a:solidFill>
              </a:rPr>
              <a:t>In der EcoSmart Hospitality heißt das: mit ein, zwei Prioritäts-KPIs und einem experimentierfreudigen Team starten. Ein Aktionsplan klärt, womit Sie beginnen, wer beteiligt ist und wann Sie den Fortschritt prüfen.</a:t>
            </a:r>
          </a:p>
          <a:p>
            <a:pPr algn="just">
              <a:buNone/>
            </a:pPr>
            <a:endParaRPr lang="en-US" sz="2200" dirty="0">
              <a:solidFill>
                <a:srgbClr val="262626"/>
              </a:solidFill>
            </a:endParaRPr>
          </a:p>
          <a:p>
            <a:pPr algn="just">
              <a:buNone/>
            </a:pPr>
            <a:r>
              <a:rPr lang="de-DE" sz="2200" b="1" u="sng"/>
              <a:t>Übung: </a:t>
            </a:r>
          </a:p>
          <a:p>
            <a:pPr algn="just">
              <a:buNone/>
            </a:pPr>
            <a:endParaRPr lang="en-US" sz="2200" u="sng" dirty="0">
              <a:solidFill>
                <a:srgbClr val="262626"/>
              </a:solidFill>
            </a:endParaRPr>
          </a:p>
          <a:p>
            <a:pPr algn="just">
              <a:buNone/>
            </a:pPr>
            <a:r>
              <a:rPr lang="de-DE" sz="2200">
                <a:solidFill>
                  <a:srgbClr val="262626"/>
                </a:solidFill>
              </a:rPr>
              <a:t>Entwerfen Sie einen kurzen EcoSmart-Datenaktionsplan mit drei Elementen:</a:t>
            </a:r>
          </a:p>
          <a:p>
            <a:pPr marL="285750" indent="-285750" algn="just">
              <a:buFont typeface="Wingdings" panose="05000000000000000000" pitchFamily="2" charset="2"/>
              <a:buChar char="Ø"/>
            </a:pPr>
            <a:r>
              <a:rPr lang="de-DE" sz="2200">
                <a:solidFill>
                  <a:srgbClr val="262626"/>
                </a:solidFill>
              </a:rPr>
              <a:t>Ein KPI-Fokus (z. B. Abfall pro Gedeck, Personalkostenquote oder Auslastung % und ADR je Wochentag).</a:t>
            </a:r>
          </a:p>
          <a:p>
            <a:pPr marL="285750" indent="-285750" algn="just">
              <a:buFont typeface="Wingdings" panose="05000000000000000000" pitchFamily="2" charset="2"/>
              <a:buChar char="Ø"/>
            </a:pPr>
            <a:r>
              <a:rPr lang="de-DE" sz="2200">
                <a:solidFill>
                  <a:srgbClr val="262626"/>
                </a:solidFill>
              </a:rPr>
              <a:t>Eine neue oder verbesserte Routine zu diesem KPI.</a:t>
            </a:r>
          </a:p>
          <a:p>
            <a:pPr marL="285750" indent="-285750" algn="just">
              <a:buFont typeface="Wingdings" panose="05000000000000000000" pitchFamily="2" charset="2"/>
              <a:buChar char="Ø"/>
            </a:pPr>
            <a:r>
              <a:rPr lang="de-DE" sz="2200">
                <a:solidFill>
                  <a:srgbClr val="262626"/>
                </a:solidFill>
              </a:rPr>
              <a:t>Ein Prüfpunkt (z. B. nach 4 Wochen), an dem Sie die Daten sichten und entscheiden: fortführen, anpassen oder ausweiten</a:t>
            </a:r>
            <a:r>
              <a:rPr lang="en-US" sz="2200" dirty="0"/>
              <a:t>.</a:t>
            </a:r>
          </a:p>
        </p:txBody>
      </p:sp>
      <p:sp>
        <p:nvSpPr>
          <p:cNvPr id="2" name="Rectangle 1">
            <a:extLst>
              <a:ext uri="{FF2B5EF4-FFF2-40B4-BE49-F238E27FC236}">
                <a16:creationId xmlns:a16="http://schemas.microsoft.com/office/drawing/2014/main" id="{6DFA909E-9CC4-E22F-27F1-5CD2FC769E62}"/>
              </a:ext>
            </a:extLst>
          </p:cNvPr>
          <p:cNvSpPr/>
          <p:nvPr/>
        </p:nvSpPr>
        <p:spPr>
          <a:xfrm>
            <a:off x="8229" y="3669498"/>
            <a:ext cx="12183771" cy="3188501"/>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id="{E4A0B257-8B79-6DDB-D750-C6B4F75FB4DE}"/>
              </a:ext>
            </a:extLst>
          </p:cNvPr>
          <p:cNvPicPr>
            <a:picLocks noChangeAspect="1"/>
          </p:cNvPicPr>
          <p:nvPr/>
        </p:nvPicPr>
        <p:blipFill>
          <a:blip>
            <a:extLst>
              <a:ext uri="{96DAC541-7B7A-43D3-8B79-37D633B846F1}">
                <asvg:svgBlip xmlns:asvg="http://schemas.microsoft.com/office/drawing/2016/SVG/main" r:embed="rId3"/>
              </a:ext>
            </a:extLst>
          </a:blip>
          <a:srcRect l="32264" t="48938" r="39869" b="41538"/>
          <a:stretch>
            <a:fillRect/>
          </a:stretch>
        </p:blipFill>
        <p:spPr>
          <a:xfrm rot="10800000">
            <a:off x="-1" y="4236841"/>
            <a:ext cx="5348384" cy="2588153"/>
          </a:xfrm>
          <a:prstGeom prst="rect">
            <a:avLst/>
          </a:prstGeom>
        </p:spPr>
      </p:pic>
      <p:sp>
        <p:nvSpPr>
          <p:cNvPr id="4" name="Text Placeholder 11">
            <a:extLst>
              <a:ext uri="{FF2B5EF4-FFF2-40B4-BE49-F238E27FC236}">
                <a16:creationId xmlns:a16="http://schemas.microsoft.com/office/drawing/2014/main" id="{8A8B6D02-CAE9-2823-DEB0-EF156130CD3A}"/>
              </a:ext>
            </a:extLst>
          </p:cNvPr>
          <p:cNvSpPr txBox="1">
            <a:spLocks/>
          </p:cNvSpPr>
          <p:nvPr/>
        </p:nvSpPr>
        <p:spPr>
          <a:xfrm>
            <a:off x="429115" y="341940"/>
            <a:ext cx="435122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Datenmaßnahmen planen</a:t>
            </a:r>
          </a:p>
          <a:p>
            <a:pPr marL="0" indent="0">
              <a:lnSpc>
                <a:spcPts val="3520"/>
              </a:lnSpc>
              <a:spcBef>
                <a:spcPts val="0"/>
              </a:spcBef>
              <a:buNone/>
            </a:pPr>
            <a:endParaRPr lang="en-US" sz="3400" b="1" dirty="0">
              <a:solidFill>
                <a:srgbClr val="262626"/>
              </a:solidFill>
              <a:cs typeface="Times New Roman" panose="02020603050405020304" pitchFamily="18" charset="0"/>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6" name="Straight Connector 5">
            <a:extLst>
              <a:ext uri="{FF2B5EF4-FFF2-40B4-BE49-F238E27FC236}">
                <a16:creationId xmlns:a16="http://schemas.microsoft.com/office/drawing/2014/main" id="{DB378582-8DF7-25E5-D85C-8F22BB1F6797}"/>
              </a:ext>
            </a:extLst>
          </p:cNvPr>
          <p:cNvCxnSpPr>
            <a:cxnSpLocks/>
          </p:cNvCxnSpPr>
          <p:nvPr/>
        </p:nvCxnSpPr>
        <p:spPr>
          <a:xfrm>
            <a:off x="0" y="1442906"/>
            <a:ext cx="508128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85876637-9A0F-249D-BBD6-84CFB36EB653}"/>
              </a:ext>
            </a:extLst>
          </p:cNvPr>
          <p:cNvPicPr>
            <a:picLocks noChangeAspect="1"/>
          </p:cNvPicPr>
          <p:nvPr/>
        </p:nvPicPr>
        <p:blipFill>
          <a:blip>
            <a:extLst>
              <a:ext uri="{96DAC541-7B7A-43D3-8B79-37D633B846F1}">
                <asvg:svgBlip xmlns:asvg="http://schemas.microsoft.com/office/drawing/2016/SVG/main" r:embed="rId3"/>
              </a:ext>
            </a:extLst>
          </a:blip>
          <a:srcRect l="30276" t="43877" r="41857" b="39610"/>
          <a:stretch>
            <a:fillRect/>
          </a:stretch>
        </p:blipFill>
        <p:spPr>
          <a:xfrm>
            <a:off x="7106653" y="-29847"/>
            <a:ext cx="5085347" cy="4266689"/>
          </a:xfrm>
          <a:prstGeom prst="rect">
            <a:avLst/>
          </a:prstGeom>
        </p:spPr>
      </p:pic>
      <p:grpSp>
        <p:nvGrpSpPr>
          <p:cNvPr id="9" name="Graphic 2">
            <a:extLst>
              <a:ext uri="{FF2B5EF4-FFF2-40B4-BE49-F238E27FC236}">
                <a16:creationId xmlns:a16="http://schemas.microsoft.com/office/drawing/2014/main" id="{92898C35-719E-145D-3612-CEB68C30D684}"/>
              </a:ext>
            </a:extLst>
          </p:cNvPr>
          <p:cNvGrpSpPr/>
          <p:nvPr/>
        </p:nvGrpSpPr>
        <p:grpSpPr>
          <a:xfrm>
            <a:off x="982442" y="5078708"/>
            <a:ext cx="1198372" cy="1197197"/>
            <a:chOff x="10376768" y="2334933"/>
            <a:chExt cx="920484" cy="919581"/>
          </a:xfrm>
          <a:solidFill>
            <a:schemeClr val="bg1"/>
          </a:solidFill>
        </p:grpSpPr>
        <p:sp>
          <p:nvSpPr>
            <p:cNvPr id="10" name="Freeform 9">
              <a:extLst>
                <a:ext uri="{FF2B5EF4-FFF2-40B4-BE49-F238E27FC236}">
                  <a16:creationId xmlns:a16="http://schemas.microsoft.com/office/drawing/2014/main" id="{18D0CE1D-5A01-08C8-F1B0-D8C1F9C731BC}"/>
                </a:ext>
              </a:extLst>
            </p:cNvPr>
            <p:cNvSpPr/>
            <p:nvPr/>
          </p:nvSpPr>
          <p:spPr>
            <a:xfrm>
              <a:off x="11043419" y="2944675"/>
              <a:ext cx="88525" cy="88525"/>
            </a:xfrm>
            <a:custGeom>
              <a:avLst/>
              <a:gdLst>
                <a:gd name="connsiteX0" fmla="*/ 44263 w 88525"/>
                <a:gd name="connsiteY0" fmla="*/ 88525 h 88525"/>
                <a:gd name="connsiteX1" fmla="*/ 88525 w 88525"/>
                <a:gd name="connsiteY1" fmla="*/ 44263 h 88525"/>
                <a:gd name="connsiteX2" fmla="*/ 44263 w 88525"/>
                <a:gd name="connsiteY2" fmla="*/ 0 h 88525"/>
                <a:gd name="connsiteX3" fmla="*/ 0 w 88525"/>
                <a:gd name="connsiteY3" fmla="*/ 44263 h 88525"/>
                <a:gd name="connsiteX4" fmla="*/ 44263 w 88525"/>
                <a:gd name="connsiteY4" fmla="*/ 88525 h 88525"/>
                <a:gd name="connsiteX5" fmla="*/ 44263 w 88525"/>
                <a:gd name="connsiteY5" fmla="*/ 28906 h 88525"/>
                <a:gd name="connsiteX6" fmla="*/ 58716 w 88525"/>
                <a:gd name="connsiteY6" fmla="*/ 43359 h 88525"/>
                <a:gd name="connsiteX7" fmla="*/ 44263 w 88525"/>
                <a:gd name="connsiteY7" fmla="*/ 57813 h 88525"/>
                <a:gd name="connsiteX8" fmla="*/ 29809 w 88525"/>
                <a:gd name="connsiteY8" fmla="*/ 43359 h 88525"/>
                <a:gd name="connsiteX9" fmla="*/ 44263 w 88525"/>
                <a:gd name="connsiteY9" fmla="*/ 28906 h 8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25" h="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 name="Freeform 10">
              <a:extLst>
                <a:ext uri="{FF2B5EF4-FFF2-40B4-BE49-F238E27FC236}">
                  <a16:creationId xmlns:a16="http://schemas.microsoft.com/office/drawing/2014/main" id="{96026C0D-2C3D-B2F1-554E-97A975CBF527}"/>
                </a:ext>
              </a:extLst>
            </p:cNvPr>
            <p:cNvSpPr/>
            <p:nvPr/>
          </p:nvSpPr>
          <p:spPr>
            <a:xfrm>
              <a:off x="10376768" y="2334933"/>
              <a:ext cx="920484" cy="919581"/>
            </a:xfrm>
            <a:custGeom>
              <a:avLst/>
              <a:gdLst>
                <a:gd name="connsiteX0" fmla="*/ 861768 w 920484"/>
                <a:gd name="connsiteY0" fmla="*/ 590772 h 919581"/>
                <a:gd name="connsiteX1" fmla="*/ 868092 w 920484"/>
                <a:gd name="connsiteY1" fmla="*/ 559156 h 919581"/>
                <a:gd name="connsiteX2" fmla="*/ 889772 w 920484"/>
                <a:gd name="connsiteY2" fmla="*/ 537476 h 919581"/>
                <a:gd name="connsiteX3" fmla="*/ 826539 w 920484"/>
                <a:gd name="connsiteY3" fmla="*/ 474244 h 919581"/>
                <a:gd name="connsiteX4" fmla="*/ 804859 w 920484"/>
                <a:gd name="connsiteY4" fmla="*/ 495924 h 919581"/>
                <a:gd name="connsiteX5" fmla="*/ 773243 w 920484"/>
                <a:gd name="connsiteY5" fmla="*/ 501343 h 919581"/>
                <a:gd name="connsiteX6" fmla="*/ 756080 w 920484"/>
                <a:gd name="connsiteY6" fmla="*/ 475147 h 919581"/>
                <a:gd name="connsiteX7" fmla="*/ 756080 w 920484"/>
                <a:gd name="connsiteY7" fmla="*/ 444434 h 919581"/>
                <a:gd name="connsiteX8" fmla="*/ 725367 w 920484"/>
                <a:gd name="connsiteY8" fmla="*/ 444434 h 919581"/>
                <a:gd name="connsiteX9" fmla="*/ 711817 w 920484"/>
                <a:gd name="connsiteY9" fmla="*/ 375782 h 919581"/>
                <a:gd name="connsiteX10" fmla="*/ 883448 w 920484"/>
                <a:gd name="connsiteY10" fmla="*/ 204150 h 919581"/>
                <a:gd name="connsiteX11" fmla="*/ 918678 w 920484"/>
                <a:gd name="connsiteY11" fmla="*/ 119239 h 919581"/>
                <a:gd name="connsiteX12" fmla="*/ 799440 w 920484"/>
                <a:gd name="connsiteY12" fmla="*/ 0 h 919581"/>
                <a:gd name="connsiteX13" fmla="*/ 714527 w 920484"/>
                <a:gd name="connsiteY13" fmla="*/ 35230 h 919581"/>
                <a:gd name="connsiteX14" fmla="*/ 542896 w 920484"/>
                <a:gd name="connsiteY14" fmla="*/ 206861 h 919581"/>
                <a:gd name="connsiteX15" fmla="*/ 473340 w 920484"/>
                <a:gd name="connsiteY15" fmla="*/ 194214 h 919581"/>
                <a:gd name="connsiteX16" fmla="*/ 370362 w 920484"/>
                <a:gd name="connsiteY16" fmla="*/ 134595 h 919581"/>
                <a:gd name="connsiteX17" fmla="*/ 337842 w 920484"/>
                <a:gd name="connsiteY17" fmla="*/ 139112 h 919581"/>
                <a:gd name="connsiteX18" fmla="*/ 207764 w 920484"/>
                <a:gd name="connsiteY18" fmla="*/ 60523 h 919581"/>
                <a:gd name="connsiteX19" fmla="*/ 59619 w 920484"/>
                <a:gd name="connsiteY19" fmla="*/ 208667 h 919581"/>
                <a:gd name="connsiteX20" fmla="*/ 63233 w 920484"/>
                <a:gd name="connsiteY20" fmla="*/ 242090 h 919581"/>
                <a:gd name="connsiteX21" fmla="*/ 0 w 920484"/>
                <a:gd name="connsiteY21" fmla="*/ 327002 h 919581"/>
                <a:gd name="connsiteX22" fmla="*/ 88525 w 920484"/>
                <a:gd name="connsiteY22" fmla="*/ 415528 h 919581"/>
                <a:gd name="connsiteX23" fmla="*/ 196021 w 920484"/>
                <a:gd name="connsiteY23" fmla="*/ 415528 h 919581"/>
                <a:gd name="connsiteX24" fmla="*/ 192407 w 920484"/>
                <a:gd name="connsiteY24" fmla="*/ 459791 h 919581"/>
                <a:gd name="connsiteX25" fmla="*/ 207764 w 920484"/>
                <a:gd name="connsiteY25" fmla="*/ 541993 h 919581"/>
                <a:gd name="connsiteX26" fmla="*/ 75879 w 920484"/>
                <a:gd name="connsiteY26" fmla="*/ 673878 h 919581"/>
                <a:gd name="connsiteX27" fmla="*/ 2710 w 920484"/>
                <a:gd name="connsiteY27" fmla="*/ 865382 h 919581"/>
                <a:gd name="connsiteX28" fmla="*/ 0 w 920484"/>
                <a:gd name="connsiteY28" fmla="*/ 879835 h 919581"/>
                <a:gd name="connsiteX29" fmla="*/ 39746 w 920484"/>
                <a:gd name="connsiteY29" fmla="*/ 919581 h 919581"/>
                <a:gd name="connsiteX30" fmla="*/ 54199 w 920484"/>
                <a:gd name="connsiteY30" fmla="*/ 916871 h 919581"/>
                <a:gd name="connsiteX31" fmla="*/ 245704 w 920484"/>
                <a:gd name="connsiteY31" fmla="*/ 843702 h 919581"/>
                <a:gd name="connsiteX32" fmla="*/ 342359 w 920484"/>
                <a:gd name="connsiteY32" fmla="*/ 747047 h 919581"/>
                <a:gd name="connsiteX33" fmla="*/ 341455 w 920484"/>
                <a:gd name="connsiteY33" fmla="*/ 756983 h 919581"/>
                <a:gd name="connsiteX34" fmla="*/ 353198 w 920484"/>
                <a:gd name="connsiteY34" fmla="*/ 786793 h 919581"/>
                <a:gd name="connsiteX35" fmla="*/ 341455 w 920484"/>
                <a:gd name="connsiteY35" fmla="*/ 816603 h 919581"/>
                <a:gd name="connsiteX36" fmla="*/ 374878 w 920484"/>
                <a:gd name="connsiteY36" fmla="*/ 859059 h 919581"/>
                <a:gd name="connsiteX37" fmla="*/ 460694 w 920484"/>
                <a:gd name="connsiteY37" fmla="*/ 919581 h 919581"/>
                <a:gd name="connsiteX38" fmla="*/ 546510 w 920484"/>
                <a:gd name="connsiteY38" fmla="*/ 859059 h 919581"/>
                <a:gd name="connsiteX39" fmla="*/ 579933 w 920484"/>
                <a:gd name="connsiteY39" fmla="*/ 816603 h 919581"/>
                <a:gd name="connsiteX40" fmla="*/ 579933 w 920484"/>
                <a:gd name="connsiteY40" fmla="*/ 812989 h 919581"/>
                <a:gd name="connsiteX41" fmla="*/ 597999 w 920484"/>
                <a:gd name="connsiteY41" fmla="*/ 831056 h 919581"/>
                <a:gd name="connsiteX42" fmla="*/ 619678 w 920484"/>
                <a:gd name="connsiteY42" fmla="*/ 809376 h 919581"/>
                <a:gd name="connsiteX43" fmla="*/ 651295 w 920484"/>
                <a:gd name="connsiteY43" fmla="*/ 803956 h 919581"/>
                <a:gd name="connsiteX44" fmla="*/ 668458 w 920484"/>
                <a:gd name="connsiteY44" fmla="*/ 830153 h 919581"/>
                <a:gd name="connsiteX45" fmla="*/ 668458 w 920484"/>
                <a:gd name="connsiteY45" fmla="*/ 860865 h 919581"/>
                <a:gd name="connsiteX46" fmla="*/ 756983 w 920484"/>
                <a:gd name="connsiteY46" fmla="*/ 860865 h 919581"/>
                <a:gd name="connsiteX47" fmla="*/ 756983 w 920484"/>
                <a:gd name="connsiteY47" fmla="*/ 831056 h 919581"/>
                <a:gd name="connsiteX48" fmla="*/ 775050 w 920484"/>
                <a:gd name="connsiteY48" fmla="*/ 804859 h 919581"/>
                <a:gd name="connsiteX49" fmla="*/ 805763 w 920484"/>
                <a:gd name="connsiteY49" fmla="*/ 811183 h 919581"/>
                <a:gd name="connsiteX50" fmla="*/ 827442 w 920484"/>
                <a:gd name="connsiteY50" fmla="*/ 832863 h 919581"/>
                <a:gd name="connsiteX51" fmla="*/ 890675 w 920484"/>
                <a:gd name="connsiteY51" fmla="*/ 769630 h 919581"/>
                <a:gd name="connsiteX52" fmla="*/ 868995 w 920484"/>
                <a:gd name="connsiteY52" fmla="*/ 747950 h 919581"/>
                <a:gd name="connsiteX53" fmla="*/ 863575 w 920484"/>
                <a:gd name="connsiteY53" fmla="*/ 716334 h 919581"/>
                <a:gd name="connsiteX54" fmla="*/ 889772 w 920484"/>
                <a:gd name="connsiteY54" fmla="*/ 699171 h 919581"/>
                <a:gd name="connsiteX55" fmla="*/ 920484 w 920484"/>
                <a:gd name="connsiteY55" fmla="*/ 699171 h 919581"/>
                <a:gd name="connsiteX56" fmla="*/ 920484 w 920484"/>
                <a:gd name="connsiteY56" fmla="*/ 610645 h 919581"/>
                <a:gd name="connsiteX57" fmla="*/ 889772 w 920484"/>
                <a:gd name="connsiteY57" fmla="*/ 610645 h 919581"/>
                <a:gd name="connsiteX58" fmla="*/ 861768 w 920484"/>
                <a:gd name="connsiteY58" fmla="*/ 590772 h 919581"/>
                <a:gd name="connsiteX59" fmla="*/ 861768 w 920484"/>
                <a:gd name="connsiteY59" fmla="*/ 590772 h 919581"/>
                <a:gd name="connsiteX60" fmla="*/ 639552 w 920484"/>
                <a:gd name="connsiteY60" fmla="*/ 635035 h 919581"/>
                <a:gd name="connsiteX61" fmla="*/ 685621 w 920484"/>
                <a:gd name="connsiteY61" fmla="*/ 584449 h 919581"/>
                <a:gd name="connsiteX62" fmla="*/ 710914 w 920484"/>
                <a:gd name="connsiteY62" fmla="*/ 579933 h 919581"/>
                <a:gd name="connsiteX63" fmla="*/ 784986 w 920484"/>
                <a:gd name="connsiteY63" fmla="*/ 654005 h 919581"/>
                <a:gd name="connsiteX64" fmla="*/ 710914 w 920484"/>
                <a:gd name="connsiteY64" fmla="*/ 728077 h 919581"/>
                <a:gd name="connsiteX65" fmla="*/ 636842 w 920484"/>
                <a:gd name="connsiteY65" fmla="*/ 654005 h 919581"/>
                <a:gd name="connsiteX66" fmla="*/ 639552 w 920484"/>
                <a:gd name="connsiteY66" fmla="*/ 635035 h 919581"/>
                <a:gd name="connsiteX67" fmla="*/ 639552 w 920484"/>
                <a:gd name="connsiteY67" fmla="*/ 635035 h 919581"/>
                <a:gd name="connsiteX68" fmla="*/ 657618 w 920484"/>
                <a:gd name="connsiteY68" fmla="*/ 283643 h 919581"/>
                <a:gd name="connsiteX69" fmla="*/ 726270 w 920484"/>
                <a:gd name="connsiteY69" fmla="*/ 214990 h 919581"/>
                <a:gd name="connsiteX70" fmla="*/ 779566 w 920484"/>
                <a:gd name="connsiteY70" fmla="*/ 268287 h 919581"/>
                <a:gd name="connsiteX71" fmla="*/ 700074 w 920484"/>
                <a:gd name="connsiteY71" fmla="*/ 347779 h 919581"/>
                <a:gd name="connsiteX72" fmla="*/ 657618 w 920484"/>
                <a:gd name="connsiteY72" fmla="*/ 283643 h 919581"/>
                <a:gd name="connsiteX73" fmla="*/ 672975 w 920484"/>
                <a:gd name="connsiteY73" fmla="*/ 120142 h 919581"/>
                <a:gd name="connsiteX74" fmla="*/ 696461 w 920484"/>
                <a:gd name="connsiteY74" fmla="*/ 96656 h 919581"/>
                <a:gd name="connsiteX75" fmla="*/ 823829 w 920484"/>
                <a:gd name="connsiteY75" fmla="*/ 224024 h 919581"/>
                <a:gd name="connsiteX76" fmla="*/ 800343 w 920484"/>
                <a:gd name="connsiteY76" fmla="*/ 247510 h 919581"/>
                <a:gd name="connsiteX77" fmla="*/ 672975 w 920484"/>
                <a:gd name="connsiteY77" fmla="*/ 120142 h 919581"/>
                <a:gd name="connsiteX78" fmla="*/ 799440 w 920484"/>
                <a:gd name="connsiteY78" fmla="*/ 30713 h 919581"/>
                <a:gd name="connsiteX79" fmla="*/ 889772 w 920484"/>
                <a:gd name="connsiteY79" fmla="*/ 121045 h 919581"/>
                <a:gd name="connsiteX80" fmla="*/ 863575 w 920484"/>
                <a:gd name="connsiteY80" fmla="*/ 184278 h 919581"/>
                <a:gd name="connsiteX81" fmla="*/ 845509 w 920484"/>
                <a:gd name="connsiteY81" fmla="*/ 202344 h 919581"/>
                <a:gd name="connsiteX82" fmla="*/ 718141 w 920484"/>
                <a:gd name="connsiteY82" fmla="*/ 74976 h 919581"/>
                <a:gd name="connsiteX83" fmla="*/ 736207 w 920484"/>
                <a:gd name="connsiteY83" fmla="*/ 56909 h 919581"/>
                <a:gd name="connsiteX84" fmla="*/ 799440 w 920484"/>
                <a:gd name="connsiteY84" fmla="*/ 30713 h 919581"/>
                <a:gd name="connsiteX85" fmla="*/ 799440 w 920484"/>
                <a:gd name="connsiteY85" fmla="*/ 30713 h 919581"/>
                <a:gd name="connsiteX86" fmla="*/ 652198 w 920484"/>
                <a:gd name="connsiteY86" fmla="*/ 140918 h 919581"/>
                <a:gd name="connsiteX87" fmla="*/ 705494 w 920484"/>
                <a:gd name="connsiteY87" fmla="*/ 194214 h 919581"/>
                <a:gd name="connsiteX88" fmla="*/ 636842 w 920484"/>
                <a:gd name="connsiteY88" fmla="*/ 262866 h 919581"/>
                <a:gd name="connsiteX89" fmla="*/ 572706 w 920484"/>
                <a:gd name="connsiteY89" fmla="*/ 220411 h 919581"/>
                <a:gd name="connsiteX90" fmla="*/ 652198 w 920484"/>
                <a:gd name="connsiteY90" fmla="*/ 140918 h 919581"/>
                <a:gd name="connsiteX91" fmla="*/ 696461 w 920484"/>
                <a:gd name="connsiteY91" fmla="*/ 460694 h 919581"/>
                <a:gd name="connsiteX92" fmla="*/ 616065 w 920484"/>
                <a:gd name="connsiteY92" fmla="*/ 616065 h 919581"/>
                <a:gd name="connsiteX93" fmla="*/ 541993 w 920484"/>
                <a:gd name="connsiteY93" fmla="*/ 713624 h 919581"/>
                <a:gd name="connsiteX94" fmla="*/ 532960 w 920484"/>
                <a:gd name="connsiteY94" fmla="*/ 712721 h 919581"/>
                <a:gd name="connsiteX95" fmla="*/ 473340 w 920484"/>
                <a:gd name="connsiteY95" fmla="*/ 712721 h 919581"/>
                <a:gd name="connsiteX96" fmla="*/ 473340 w 920484"/>
                <a:gd name="connsiteY96" fmla="*/ 638648 h 919581"/>
                <a:gd name="connsiteX97" fmla="*/ 429078 w 920484"/>
                <a:gd name="connsiteY97" fmla="*/ 594385 h 919581"/>
                <a:gd name="connsiteX98" fmla="*/ 399268 w 920484"/>
                <a:gd name="connsiteY98" fmla="*/ 594385 h 919581"/>
                <a:gd name="connsiteX99" fmla="*/ 384815 w 920484"/>
                <a:gd name="connsiteY99" fmla="*/ 579933 h 919581"/>
                <a:gd name="connsiteX100" fmla="*/ 399268 w 920484"/>
                <a:gd name="connsiteY100" fmla="*/ 565479 h 919581"/>
                <a:gd name="connsiteX101" fmla="*/ 547413 w 920484"/>
                <a:gd name="connsiteY101" fmla="*/ 565479 h 919581"/>
                <a:gd name="connsiteX102" fmla="*/ 591676 w 920484"/>
                <a:gd name="connsiteY102" fmla="*/ 521217 h 919581"/>
                <a:gd name="connsiteX103" fmla="*/ 547413 w 920484"/>
                <a:gd name="connsiteY103" fmla="*/ 476954 h 919581"/>
                <a:gd name="connsiteX104" fmla="*/ 429078 w 920484"/>
                <a:gd name="connsiteY104" fmla="*/ 476954 h 919581"/>
                <a:gd name="connsiteX105" fmla="*/ 414624 w 920484"/>
                <a:gd name="connsiteY105" fmla="*/ 462501 h 919581"/>
                <a:gd name="connsiteX106" fmla="*/ 414624 w 920484"/>
                <a:gd name="connsiteY106" fmla="*/ 418238 h 919581"/>
                <a:gd name="connsiteX107" fmla="*/ 488697 w 920484"/>
                <a:gd name="connsiteY107" fmla="*/ 418238 h 919581"/>
                <a:gd name="connsiteX108" fmla="*/ 562769 w 920484"/>
                <a:gd name="connsiteY108" fmla="*/ 344165 h 919581"/>
                <a:gd name="connsiteX109" fmla="*/ 488697 w 920484"/>
                <a:gd name="connsiteY109" fmla="*/ 270093 h 919581"/>
                <a:gd name="connsiteX110" fmla="*/ 487794 w 920484"/>
                <a:gd name="connsiteY110" fmla="*/ 270093 h 919581"/>
                <a:gd name="connsiteX111" fmla="*/ 488697 w 920484"/>
                <a:gd name="connsiteY111" fmla="*/ 254737 h 919581"/>
                <a:gd name="connsiteX112" fmla="*/ 485084 w 920484"/>
                <a:gd name="connsiteY112" fmla="*/ 226733 h 919581"/>
                <a:gd name="connsiteX113" fmla="*/ 696461 w 920484"/>
                <a:gd name="connsiteY113" fmla="*/ 460694 h 919581"/>
                <a:gd name="connsiteX114" fmla="*/ 696461 w 920484"/>
                <a:gd name="connsiteY114" fmla="*/ 460694 h 919581"/>
                <a:gd name="connsiteX115" fmla="*/ 370362 w 920484"/>
                <a:gd name="connsiteY115" fmla="*/ 756983 h 919581"/>
                <a:gd name="connsiteX116" fmla="*/ 384815 w 920484"/>
                <a:gd name="connsiteY116" fmla="*/ 742530 h 919581"/>
                <a:gd name="connsiteX117" fmla="*/ 532960 w 920484"/>
                <a:gd name="connsiteY117" fmla="*/ 742530 h 919581"/>
                <a:gd name="connsiteX118" fmla="*/ 547413 w 920484"/>
                <a:gd name="connsiteY118" fmla="*/ 756983 h 919581"/>
                <a:gd name="connsiteX119" fmla="*/ 532960 w 920484"/>
                <a:gd name="connsiteY119" fmla="*/ 771437 h 919581"/>
                <a:gd name="connsiteX120" fmla="*/ 384815 w 920484"/>
                <a:gd name="connsiteY120" fmla="*/ 771437 h 919581"/>
                <a:gd name="connsiteX121" fmla="*/ 370362 w 920484"/>
                <a:gd name="connsiteY121" fmla="*/ 756983 h 919581"/>
                <a:gd name="connsiteX122" fmla="*/ 184277 w 920484"/>
                <a:gd name="connsiteY122" fmla="*/ 756983 h 919581"/>
                <a:gd name="connsiteX123" fmla="*/ 293579 w 920484"/>
                <a:gd name="connsiteY123" fmla="*/ 647682 h 919581"/>
                <a:gd name="connsiteX124" fmla="*/ 341455 w 920484"/>
                <a:gd name="connsiteY124" fmla="*/ 706398 h 919581"/>
                <a:gd name="connsiteX125" fmla="*/ 237573 w 920484"/>
                <a:gd name="connsiteY125" fmla="*/ 810279 h 919581"/>
                <a:gd name="connsiteX126" fmla="*/ 184277 w 920484"/>
                <a:gd name="connsiteY126" fmla="*/ 756983 h 919581"/>
                <a:gd name="connsiteX127" fmla="*/ 29809 w 920484"/>
                <a:gd name="connsiteY127" fmla="*/ 327906 h 919581"/>
                <a:gd name="connsiteX128" fmla="*/ 89428 w 920484"/>
                <a:gd name="connsiteY128" fmla="*/ 268287 h 919581"/>
                <a:gd name="connsiteX129" fmla="*/ 149048 w 920484"/>
                <a:gd name="connsiteY129" fmla="*/ 327906 h 919581"/>
                <a:gd name="connsiteX130" fmla="*/ 178858 w 920484"/>
                <a:gd name="connsiteY130" fmla="*/ 327906 h 919581"/>
                <a:gd name="connsiteX131" fmla="*/ 93945 w 920484"/>
                <a:gd name="connsiteY131" fmla="*/ 239380 h 919581"/>
                <a:gd name="connsiteX132" fmla="*/ 90332 w 920484"/>
                <a:gd name="connsiteY132" fmla="*/ 209571 h 919581"/>
                <a:gd name="connsiteX133" fmla="*/ 208667 w 920484"/>
                <a:gd name="connsiteY133" fmla="*/ 91235 h 919581"/>
                <a:gd name="connsiteX134" fmla="*/ 311646 w 920484"/>
                <a:gd name="connsiteY134" fmla="*/ 151758 h 919581"/>
                <a:gd name="connsiteX135" fmla="*/ 253833 w 920484"/>
                <a:gd name="connsiteY135" fmla="*/ 241187 h 919581"/>
                <a:gd name="connsiteX136" fmla="*/ 208667 w 920484"/>
                <a:gd name="connsiteY136" fmla="*/ 298999 h 919581"/>
                <a:gd name="connsiteX137" fmla="*/ 238477 w 920484"/>
                <a:gd name="connsiteY137" fmla="*/ 298999 h 919581"/>
                <a:gd name="connsiteX138" fmla="*/ 268287 w 920484"/>
                <a:gd name="connsiteY138" fmla="*/ 269190 h 919581"/>
                <a:gd name="connsiteX139" fmla="*/ 298096 w 920484"/>
                <a:gd name="connsiteY139" fmla="*/ 298999 h 919581"/>
                <a:gd name="connsiteX140" fmla="*/ 327906 w 920484"/>
                <a:gd name="connsiteY140" fmla="*/ 298999 h 919581"/>
                <a:gd name="connsiteX141" fmla="*/ 284546 w 920484"/>
                <a:gd name="connsiteY141" fmla="*/ 242090 h 919581"/>
                <a:gd name="connsiteX142" fmla="*/ 372169 w 920484"/>
                <a:gd name="connsiteY142" fmla="*/ 165308 h 919581"/>
                <a:gd name="connsiteX143" fmla="*/ 460694 w 920484"/>
                <a:gd name="connsiteY143" fmla="*/ 253833 h 919581"/>
                <a:gd name="connsiteX144" fmla="*/ 457080 w 920484"/>
                <a:gd name="connsiteY144" fmla="*/ 276416 h 919581"/>
                <a:gd name="connsiteX145" fmla="*/ 415528 w 920484"/>
                <a:gd name="connsiteY145" fmla="*/ 342359 h 919581"/>
                <a:gd name="connsiteX146" fmla="*/ 445337 w 920484"/>
                <a:gd name="connsiteY146" fmla="*/ 342359 h 919581"/>
                <a:gd name="connsiteX147" fmla="*/ 489600 w 920484"/>
                <a:gd name="connsiteY147" fmla="*/ 298096 h 919581"/>
                <a:gd name="connsiteX148" fmla="*/ 533863 w 920484"/>
                <a:gd name="connsiteY148" fmla="*/ 342359 h 919581"/>
                <a:gd name="connsiteX149" fmla="*/ 489600 w 920484"/>
                <a:gd name="connsiteY149" fmla="*/ 386621 h 919581"/>
                <a:gd name="connsiteX150" fmla="*/ 88525 w 920484"/>
                <a:gd name="connsiteY150" fmla="*/ 386621 h 919581"/>
                <a:gd name="connsiteX151" fmla="*/ 29809 w 920484"/>
                <a:gd name="connsiteY151" fmla="*/ 327906 h 919581"/>
                <a:gd name="connsiteX152" fmla="*/ 384815 w 920484"/>
                <a:gd name="connsiteY152" fmla="*/ 416431 h 919581"/>
                <a:gd name="connsiteX153" fmla="*/ 384815 w 920484"/>
                <a:gd name="connsiteY153" fmla="*/ 460694 h 919581"/>
                <a:gd name="connsiteX154" fmla="*/ 429078 w 920484"/>
                <a:gd name="connsiteY154" fmla="*/ 504957 h 919581"/>
                <a:gd name="connsiteX155" fmla="*/ 547413 w 920484"/>
                <a:gd name="connsiteY155" fmla="*/ 504957 h 919581"/>
                <a:gd name="connsiteX156" fmla="*/ 561866 w 920484"/>
                <a:gd name="connsiteY156" fmla="*/ 519410 h 919581"/>
                <a:gd name="connsiteX157" fmla="*/ 547413 w 920484"/>
                <a:gd name="connsiteY157" fmla="*/ 533863 h 919581"/>
                <a:gd name="connsiteX158" fmla="*/ 399268 w 920484"/>
                <a:gd name="connsiteY158" fmla="*/ 533863 h 919581"/>
                <a:gd name="connsiteX159" fmla="*/ 355005 w 920484"/>
                <a:gd name="connsiteY159" fmla="*/ 578126 h 919581"/>
                <a:gd name="connsiteX160" fmla="*/ 399268 w 920484"/>
                <a:gd name="connsiteY160" fmla="*/ 622389 h 919581"/>
                <a:gd name="connsiteX161" fmla="*/ 429078 w 920484"/>
                <a:gd name="connsiteY161" fmla="*/ 622389 h 919581"/>
                <a:gd name="connsiteX162" fmla="*/ 443531 w 920484"/>
                <a:gd name="connsiteY162" fmla="*/ 636842 h 919581"/>
                <a:gd name="connsiteX163" fmla="*/ 443531 w 920484"/>
                <a:gd name="connsiteY163" fmla="*/ 710914 h 919581"/>
                <a:gd name="connsiteX164" fmla="*/ 383912 w 920484"/>
                <a:gd name="connsiteY164" fmla="*/ 710914 h 919581"/>
                <a:gd name="connsiteX165" fmla="*/ 374878 w 920484"/>
                <a:gd name="connsiteY165" fmla="*/ 711817 h 919581"/>
                <a:gd name="connsiteX166" fmla="*/ 300806 w 920484"/>
                <a:gd name="connsiteY166" fmla="*/ 614259 h 919581"/>
                <a:gd name="connsiteX167" fmla="*/ 220410 w 920484"/>
                <a:gd name="connsiteY167" fmla="*/ 458887 h 919581"/>
                <a:gd name="connsiteX168" fmla="*/ 224927 w 920484"/>
                <a:gd name="connsiteY168" fmla="*/ 414625 h 919581"/>
                <a:gd name="connsiteX169" fmla="*/ 384815 w 920484"/>
                <a:gd name="connsiteY169" fmla="*/ 414625 h 919581"/>
                <a:gd name="connsiteX170" fmla="*/ 271900 w 920484"/>
                <a:gd name="connsiteY170" fmla="*/ 627808 h 919581"/>
                <a:gd name="connsiteX171" fmla="*/ 163501 w 920484"/>
                <a:gd name="connsiteY171" fmla="*/ 736207 h 919581"/>
                <a:gd name="connsiteX172" fmla="*/ 110205 w 920484"/>
                <a:gd name="connsiteY172" fmla="*/ 682911 h 919581"/>
                <a:gd name="connsiteX173" fmla="*/ 223121 w 920484"/>
                <a:gd name="connsiteY173" fmla="*/ 569996 h 919581"/>
                <a:gd name="connsiteX174" fmla="*/ 271900 w 920484"/>
                <a:gd name="connsiteY174" fmla="*/ 627808 h 919581"/>
                <a:gd name="connsiteX175" fmla="*/ 271900 w 920484"/>
                <a:gd name="connsiteY175" fmla="*/ 627808 h 919581"/>
                <a:gd name="connsiteX176" fmla="*/ 94849 w 920484"/>
                <a:gd name="connsiteY176" fmla="*/ 710010 h 919581"/>
                <a:gd name="connsiteX177" fmla="*/ 210474 w 920484"/>
                <a:gd name="connsiteY177" fmla="*/ 825636 h 919581"/>
                <a:gd name="connsiteX178" fmla="*/ 112012 w 920484"/>
                <a:gd name="connsiteY178" fmla="*/ 863575 h 919581"/>
                <a:gd name="connsiteX179" fmla="*/ 56909 w 920484"/>
                <a:gd name="connsiteY179" fmla="*/ 808473 h 919581"/>
                <a:gd name="connsiteX180" fmla="*/ 94849 w 920484"/>
                <a:gd name="connsiteY180" fmla="*/ 710010 h 919581"/>
                <a:gd name="connsiteX181" fmla="*/ 43359 w 920484"/>
                <a:gd name="connsiteY181" fmla="*/ 889772 h 919581"/>
                <a:gd name="connsiteX182" fmla="*/ 29809 w 920484"/>
                <a:gd name="connsiteY182" fmla="*/ 879835 h 919581"/>
                <a:gd name="connsiteX183" fmla="*/ 30713 w 920484"/>
                <a:gd name="connsiteY183" fmla="*/ 876222 h 919581"/>
                <a:gd name="connsiteX184" fmla="*/ 45166 w 920484"/>
                <a:gd name="connsiteY184" fmla="*/ 837379 h 919581"/>
                <a:gd name="connsiteX185" fmla="*/ 82202 w 920484"/>
                <a:gd name="connsiteY185" fmla="*/ 874415 h 919581"/>
                <a:gd name="connsiteX186" fmla="*/ 43359 w 920484"/>
                <a:gd name="connsiteY186" fmla="*/ 889772 h 919581"/>
                <a:gd name="connsiteX187" fmla="*/ 458887 w 920484"/>
                <a:gd name="connsiteY187" fmla="*/ 890675 h 919581"/>
                <a:gd name="connsiteX188" fmla="*/ 406495 w 920484"/>
                <a:gd name="connsiteY188" fmla="*/ 860865 h 919581"/>
                <a:gd name="connsiteX189" fmla="*/ 511280 w 920484"/>
                <a:gd name="connsiteY189" fmla="*/ 860865 h 919581"/>
                <a:gd name="connsiteX190" fmla="*/ 458887 w 920484"/>
                <a:gd name="connsiteY190" fmla="*/ 890675 h 919581"/>
                <a:gd name="connsiteX191" fmla="*/ 458887 w 920484"/>
                <a:gd name="connsiteY191" fmla="*/ 890675 h 919581"/>
                <a:gd name="connsiteX192" fmla="*/ 533863 w 920484"/>
                <a:gd name="connsiteY192" fmla="*/ 831056 h 919581"/>
                <a:gd name="connsiteX193" fmla="*/ 385718 w 920484"/>
                <a:gd name="connsiteY193" fmla="*/ 831056 h 919581"/>
                <a:gd name="connsiteX194" fmla="*/ 371265 w 920484"/>
                <a:gd name="connsiteY194" fmla="*/ 816603 h 919581"/>
                <a:gd name="connsiteX195" fmla="*/ 385718 w 920484"/>
                <a:gd name="connsiteY195" fmla="*/ 802149 h 919581"/>
                <a:gd name="connsiteX196" fmla="*/ 533863 w 920484"/>
                <a:gd name="connsiteY196" fmla="*/ 802149 h 919581"/>
                <a:gd name="connsiteX197" fmla="*/ 548316 w 920484"/>
                <a:gd name="connsiteY197" fmla="*/ 816603 h 919581"/>
                <a:gd name="connsiteX198" fmla="*/ 533863 w 920484"/>
                <a:gd name="connsiteY198" fmla="*/ 831056 h 919581"/>
                <a:gd name="connsiteX199" fmla="*/ 888868 w 920484"/>
                <a:gd name="connsiteY199" fmla="*/ 668458 h 919581"/>
                <a:gd name="connsiteX200" fmla="*/ 888868 w 920484"/>
                <a:gd name="connsiteY200" fmla="*/ 668458 h 919581"/>
                <a:gd name="connsiteX201" fmla="*/ 834669 w 920484"/>
                <a:gd name="connsiteY201" fmla="*/ 704591 h 919581"/>
                <a:gd name="connsiteX202" fmla="*/ 847315 w 920484"/>
                <a:gd name="connsiteY202" fmla="*/ 767823 h 919581"/>
                <a:gd name="connsiteX203" fmla="*/ 848219 w 920484"/>
                <a:gd name="connsiteY203" fmla="*/ 768726 h 919581"/>
                <a:gd name="connsiteX204" fmla="*/ 827442 w 920484"/>
                <a:gd name="connsiteY204" fmla="*/ 789503 h 919581"/>
                <a:gd name="connsiteX205" fmla="*/ 826539 w 920484"/>
                <a:gd name="connsiteY205" fmla="*/ 788600 h 919581"/>
                <a:gd name="connsiteX206" fmla="*/ 762403 w 920484"/>
                <a:gd name="connsiteY206" fmla="*/ 775953 h 919581"/>
                <a:gd name="connsiteX207" fmla="*/ 726270 w 920484"/>
                <a:gd name="connsiteY207" fmla="*/ 829249 h 919581"/>
                <a:gd name="connsiteX208" fmla="*/ 726270 w 920484"/>
                <a:gd name="connsiteY208" fmla="*/ 830153 h 919581"/>
                <a:gd name="connsiteX209" fmla="*/ 696461 w 920484"/>
                <a:gd name="connsiteY209" fmla="*/ 830153 h 919581"/>
                <a:gd name="connsiteX210" fmla="*/ 696461 w 920484"/>
                <a:gd name="connsiteY210" fmla="*/ 831056 h 919581"/>
                <a:gd name="connsiteX211" fmla="*/ 660328 w 920484"/>
                <a:gd name="connsiteY211" fmla="*/ 776856 h 919581"/>
                <a:gd name="connsiteX212" fmla="*/ 597095 w 920484"/>
                <a:gd name="connsiteY212" fmla="*/ 789503 h 919581"/>
                <a:gd name="connsiteX213" fmla="*/ 596192 w 920484"/>
                <a:gd name="connsiteY213" fmla="*/ 790406 h 919581"/>
                <a:gd name="connsiteX214" fmla="*/ 576319 w 920484"/>
                <a:gd name="connsiteY214" fmla="*/ 770533 h 919581"/>
                <a:gd name="connsiteX215" fmla="*/ 578126 w 920484"/>
                <a:gd name="connsiteY215" fmla="*/ 757887 h 919581"/>
                <a:gd name="connsiteX216" fmla="*/ 568189 w 920484"/>
                <a:gd name="connsiteY216" fmla="*/ 729884 h 919581"/>
                <a:gd name="connsiteX217" fmla="*/ 608838 w 920484"/>
                <a:gd name="connsiteY217" fmla="*/ 666651 h 919581"/>
                <a:gd name="connsiteX218" fmla="*/ 711817 w 920484"/>
                <a:gd name="connsiteY218" fmla="*/ 757887 h 919581"/>
                <a:gd name="connsiteX219" fmla="*/ 815699 w 920484"/>
                <a:gd name="connsiteY219" fmla="*/ 654005 h 919581"/>
                <a:gd name="connsiteX220" fmla="*/ 711817 w 920484"/>
                <a:gd name="connsiteY220" fmla="*/ 550123 h 919581"/>
                <a:gd name="connsiteX221" fmla="*/ 707301 w 920484"/>
                <a:gd name="connsiteY221" fmla="*/ 550123 h 919581"/>
                <a:gd name="connsiteX222" fmla="*/ 726270 w 920484"/>
                <a:gd name="connsiteY222" fmla="*/ 476051 h 919581"/>
                <a:gd name="connsiteX223" fmla="*/ 727174 w 920484"/>
                <a:gd name="connsiteY223" fmla="*/ 476051 h 919581"/>
                <a:gd name="connsiteX224" fmla="*/ 727174 w 920484"/>
                <a:gd name="connsiteY224" fmla="*/ 476954 h 919581"/>
                <a:gd name="connsiteX225" fmla="*/ 763307 w 920484"/>
                <a:gd name="connsiteY225" fmla="*/ 531153 h 919581"/>
                <a:gd name="connsiteX226" fmla="*/ 826539 w 920484"/>
                <a:gd name="connsiteY226" fmla="*/ 518507 h 919581"/>
                <a:gd name="connsiteX227" fmla="*/ 827442 w 920484"/>
                <a:gd name="connsiteY227" fmla="*/ 517603 h 919581"/>
                <a:gd name="connsiteX228" fmla="*/ 848219 w 920484"/>
                <a:gd name="connsiteY228" fmla="*/ 538379 h 919581"/>
                <a:gd name="connsiteX229" fmla="*/ 847315 w 920484"/>
                <a:gd name="connsiteY229" fmla="*/ 539283 h 919581"/>
                <a:gd name="connsiteX230" fmla="*/ 834669 w 920484"/>
                <a:gd name="connsiteY230" fmla="*/ 603419 h 919581"/>
                <a:gd name="connsiteX231" fmla="*/ 887965 w 920484"/>
                <a:gd name="connsiteY231" fmla="*/ 639552 h 919581"/>
                <a:gd name="connsiteX232" fmla="*/ 888868 w 920484"/>
                <a:gd name="connsiteY232" fmla="*/ 639552 h 919581"/>
                <a:gd name="connsiteX233" fmla="*/ 888868 w 920484"/>
                <a:gd name="connsiteY233" fmla="*/ 668458 h 919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920484" h="919581">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12" name="Rounded Rectangle 11">
            <a:extLst>
              <a:ext uri="{FF2B5EF4-FFF2-40B4-BE49-F238E27FC236}">
                <a16:creationId xmlns:a16="http://schemas.microsoft.com/office/drawing/2014/main" id="{E896D0A4-D68F-19EE-04BE-518A511D342E}"/>
              </a:ext>
            </a:extLst>
          </p:cNvPr>
          <p:cNvSpPr/>
          <p:nvPr/>
        </p:nvSpPr>
        <p:spPr>
          <a:xfrm>
            <a:off x="2779779" y="4058552"/>
            <a:ext cx="9064863" cy="2557982"/>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E899376-A467-E159-B901-AB8ADA4624A2}"/>
              </a:ext>
            </a:extLst>
          </p:cNvPr>
          <p:cNvSpPr/>
          <p:nvPr/>
        </p:nvSpPr>
        <p:spPr>
          <a:xfrm flipH="1">
            <a:off x="3041997" y="3863942"/>
            <a:ext cx="8647316" cy="3100849"/>
          </a:xfrm>
          <a:prstGeom prst="rect">
            <a:avLst/>
          </a:prstGeom>
        </p:spPr>
        <p:txBody>
          <a:bodyPr wrap="square">
            <a:spAutoFit/>
          </a:bodyPr>
          <a:lstStyle/>
          <a:p>
            <a:r>
              <a:rPr lang="de-DE" sz="2400" b="1">
                <a:solidFill>
                  <a:schemeClr val="bg1"/>
                </a:solidFill>
                <a:highlight>
                  <a:srgbClr val="0289AE"/>
                </a:highlight>
              </a:rPr>
              <a:t>  ÜBUNG</a:t>
            </a:r>
            <a:r>
              <a:rPr lang="en-US" sz="2400" b="1" dirty="0">
                <a:solidFill>
                  <a:srgbClr val="0289AE"/>
                </a:solidFill>
                <a:highlight>
                  <a:srgbClr val="0289AE"/>
                </a:highlight>
              </a:rPr>
              <a:t>..:</a:t>
            </a:r>
          </a:p>
          <a:p>
            <a:pPr algn="just">
              <a:buNone/>
            </a:pPr>
            <a:br>
              <a:rPr lang="en-US" sz="800" b="1" dirty="0"/>
            </a:br>
            <a:r>
              <a:rPr lang="de-DE" sz="2000" b="1">
                <a:solidFill>
                  <a:srgbClr val="262626"/>
                </a:solidFill>
              </a:rPr>
              <a:t>Entwerfen Sie einen kurzen EcoSmart-Datenaktionsplan mit drei Elementen:</a:t>
            </a:r>
          </a:p>
          <a:p>
            <a:pPr algn="just">
              <a:buNone/>
            </a:pPr>
            <a:endParaRPr lang="en-US" sz="800" b="1" dirty="0">
              <a:solidFill>
                <a:srgbClr val="262626"/>
              </a:solidFill>
            </a:endParaRPr>
          </a:p>
          <a:p>
            <a:pPr marL="342900" indent="-342900" algn="just">
              <a:buClr>
                <a:srgbClr val="62A844"/>
              </a:buClr>
              <a:buFont typeface="Arial" panose="020B0604020202020204" pitchFamily="34" charset="0"/>
              <a:buChar char="•"/>
            </a:pPr>
            <a:r>
              <a:rPr lang="de-DE" sz="2000">
                <a:solidFill>
                  <a:srgbClr val="262626"/>
                </a:solidFill>
              </a:rPr>
              <a:t>Ein KPI-Fokus (z. B. Abfall pro Gedeck, Personalkostenquote oder Auslastung % und ADR je Wochentag).</a:t>
            </a:r>
          </a:p>
          <a:p>
            <a:pPr marL="342900" indent="-342900" algn="just">
              <a:buClr>
                <a:srgbClr val="62A844"/>
              </a:buClr>
              <a:buFont typeface="Arial" panose="020B0604020202020204" pitchFamily="34" charset="0"/>
              <a:buChar char="•"/>
            </a:pPr>
            <a:r>
              <a:rPr lang="de-DE" sz="2000">
                <a:solidFill>
                  <a:srgbClr val="262626"/>
                </a:solidFill>
              </a:rPr>
              <a:t>Eine neue oder verbesserte Routine zu diesem KPI.</a:t>
            </a:r>
          </a:p>
          <a:p>
            <a:pPr marL="342900" indent="-342900" algn="just">
              <a:buClr>
                <a:srgbClr val="62A844"/>
              </a:buClr>
              <a:buFont typeface="Arial" panose="020B0604020202020204" pitchFamily="34" charset="0"/>
              <a:buChar char="•"/>
            </a:pPr>
            <a:r>
              <a:rPr lang="de-DE" sz="2000">
                <a:solidFill>
                  <a:srgbClr val="262626"/>
                </a:solidFill>
              </a:rPr>
              <a:t>Ein Prüfpunkt (z. B. nach 4 Wochen), an dem Sie die Daten sichten und entscheiden: fortführen, anpassen oder ausweiten</a:t>
            </a:r>
            <a:r>
              <a:rPr lang="en-US" sz="2000" dirty="0"/>
              <a:t>.</a:t>
            </a:r>
          </a:p>
          <a:p>
            <a:pPr marL="342900" indent="-342900">
              <a:lnSpc>
                <a:spcPts val="2100"/>
              </a:lnSpc>
              <a:buClr>
                <a:srgbClr val="62A844"/>
              </a:buClr>
              <a:buFont typeface="Arial" panose="020B0604020202020204" pitchFamily="34" charset="0"/>
              <a:buChar char="•"/>
            </a:pPr>
            <a:endParaRPr lang="en-US" sz="2000" dirty="0">
              <a:solidFill>
                <a:srgbClr val="262626"/>
              </a:solidFill>
            </a:endParaRPr>
          </a:p>
          <a:p>
            <a:endParaRPr lang="en-US" dirty="0">
              <a:solidFill>
                <a:srgbClr val="262626"/>
              </a:solidFill>
            </a:endParaRPr>
          </a:p>
        </p:txBody>
      </p:sp>
      <p:sp>
        <p:nvSpPr>
          <p:cNvPr id="15" name="TextBox 14">
            <a:extLst>
              <a:ext uri="{FF2B5EF4-FFF2-40B4-BE49-F238E27FC236}">
                <a16:creationId xmlns:a16="http://schemas.microsoft.com/office/drawing/2014/main" id="{2DE1A70B-AC60-41B1-51C9-DBAE0F63154C}"/>
              </a:ext>
            </a:extLst>
          </p:cNvPr>
          <p:cNvSpPr txBox="1"/>
          <p:nvPr/>
        </p:nvSpPr>
        <p:spPr>
          <a:xfrm>
            <a:off x="429110" y="1524917"/>
            <a:ext cx="7731042" cy="1877437"/>
          </a:xfrm>
          <a:prstGeom prst="rect">
            <a:avLst/>
          </a:prstGeom>
          <a:noFill/>
        </p:spPr>
        <p:txBody>
          <a:bodyPr wrap="square">
            <a:spAutoFit/>
          </a:bodyPr>
          <a:lstStyle/>
          <a:p>
            <a:pPr>
              <a:buNone/>
            </a:pPr>
            <a:r>
              <a:rPr lang="de-DE" sz="2200">
                <a:solidFill>
                  <a:srgbClr val="262626"/>
                </a:solidFill>
              </a:rPr>
              <a:t>Europäische Berichte zu Tourismusdaten und -kompetenzen betonen den Wert kleiner, praktischer Schritte, die sich summieren. </a:t>
            </a:r>
            <a:br>
              <a:rPr lang="en-US" dirty="0">
                <a:solidFill>
                  <a:srgbClr val="262626"/>
                </a:solidFill>
              </a:rPr>
            </a:br>
            <a:br>
              <a:rPr lang="en-US" dirty="0">
                <a:solidFill>
                  <a:srgbClr val="262626"/>
                </a:solidFill>
              </a:rPr>
            </a:br>
            <a:r>
              <a:rPr lang="de-DE">
                <a:solidFill>
                  <a:srgbClr val="262626"/>
                </a:solidFill>
              </a:rPr>
              <a:t>In der EcoSmart Hospitality heißt das: mit ein, zwei Prioritäts-KPIs und einem experimentierfreudigen Team starten. Ein Aktionsplan klärt, womit Sie beginnen, wer beteiligt ist und wann Sie den Fortschritt prüfen.</a:t>
            </a:r>
          </a:p>
        </p:txBody>
      </p:sp>
    </p:spTree>
    <p:extLst>
      <p:ext uri="{BB962C8B-B14F-4D97-AF65-F5344CB8AC3E}">
        <p14:creationId xmlns:p14="http://schemas.microsoft.com/office/powerpoint/2010/main" val="40855578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3D842-20AC-EC93-046F-11F667BCC2B1}"/>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1C624777-2BCB-CD7C-069C-3150BE015BCA}"/>
              </a:ext>
            </a:extLst>
          </p:cNvPr>
          <p:cNvSpPr txBox="1">
            <a:spLocks/>
          </p:cNvSpPr>
          <p:nvPr/>
        </p:nvSpPr>
        <p:spPr>
          <a:xfrm>
            <a:off x="429115" y="1648211"/>
            <a:ext cx="391730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Fazit Einheit 4</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0E6FF8A0-3847-195F-27A8-58CD0B65782F}"/>
              </a:ext>
            </a:extLst>
          </p:cNvPr>
          <p:cNvCxnSpPr>
            <a:cxnSpLocks/>
          </p:cNvCxnSpPr>
          <p:nvPr/>
        </p:nvCxnSpPr>
        <p:spPr>
          <a:xfrm>
            <a:off x="0" y="2408299"/>
            <a:ext cx="391309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89808269-FE32-3F38-5D76-9608FB910F69}"/>
              </a:ext>
            </a:extLst>
          </p:cNvPr>
          <p:cNvSpPr/>
          <p:nvPr/>
        </p:nvSpPr>
        <p:spPr>
          <a:xfrm flipH="1">
            <a:off x="586932" y="3186581"/>
            <a:ext cx="6392092" cy="3847207"/>
          </a:xfrm>
          <a:prstGeom prst="rect">
            <a:avLst/>
          </a:prstGeom>
        </p:spPr>
        <p:txBody>
          <a:bodyPr wrap="square" numCol="1" spcCol="360000">
            <a:spAutoFit/>
          </a:bodyPr>
          <a:lstStyle/>
          <a:p>
            <a:r>
              <a:rPr lang="de-DE" sz="2000" b="1">
                <a:solidFill>
                  <a:srgbClr val="0289AE"/>
                </a:solidFill>
              </a:rPr>
              <a:t>DAS HABEN SIE GELERNT:</a:t>
            </a:r>
            <a:br>
              <a:rPr lang="en-US" b="1" dirty="0">
                <a:solidFill>
                  <a:srgbClr val="262626"/>
                </a:solidFill>
              </a:rPr>
            </a:br>
            <a:endParaRPr lang="en-US" sz="800" dirty="0">
              <a:solidFill>
                <a:srgbClr val="262626"/>
              </a:solidFill>
            </a:endParaRPr>
          </a:p>
          <a:p>
            <a:pPr marL="342900" indent="-342900">
              <a:buClr>
                <a:srgbClr val="62A844"/>
              </a:buClr>
              <a:buFont typeface="Arial" panose="020B0604020202020204" pitchFamily="34" charset="0"/>
              <a:buChar char="•"/>
            </a:pPr>
            <a:r>
              <a:rPr lang="de-DE" b="1">
                <a:solidFill>
                  <a:srgbClr val="262626"/>
                </a:solidFill>
              </a:rPr>
              <a:t>Datenkultur definiert</a:t>
            </a:r>
            <a:r>
              <a:rPr lang="de-DE">
                <a:solidFill>
                  <a:srgbClr val="262626"/>
                </a:solidFill>
              </a:rPr>
              <a:t> – Gemeinsame Verhaltensweisen und Routinen machen Daten zum Alltag</a:t>
            </a:r>
          </a:p>
          <a:p>
            <a:pPr marL="342900" indent="-342900">
              <a:buClr>
                <a:srgbClr val="62A844"/>
              </a:buClr>
              <a:buFont typeface="Arial" panose="020B0604020202020204" pitchFamily="34" charset="0"/>
              <a:buChar char="•"/>
            </a:pPr>
            <a:r>
              <a:rPr lang="de-DE" b="1">
                <a:solidFill>
                  <a:srgbClr val="262626"/>
                </a:solidFill>
              </a:rPr>
              <a:t>Grün + digital</a:t>
            </a:r>
            <a:r>
              <a:rPr lang="de-DE">
                <a:solidFill>
                  <a:srgbClr val="262626"/>
                </a:solidFill>
              </a:rPr>
              <a:t> – Verbundene Kompetenzen für die Twin Transition</a:t>
            </a:r>
          </a:p>
          <a:p>
            <a:pPr marL="342900" indent="-342900">
              <a:buClr>
                <a:srgbClr val="62A844"/>
              </a:buClr>
              <a:buFont typeface="Arial" panose="020B0604020202020204" pitchFamily="34" charset="0"/>
              <a:buChar char="•"/>
            </a:pPr>
            <a:r>
              <a:rPr lang="de-DE" b="1">
                <a:solidFill>
                  <a:srgbClr val="262626"/>
                </a:solidFill>
              </a:rPr>
              <a:t>Datenflüsse abbilden</a:t>
            </a:r>
            <a:r>
              <a:rPr lang="de-DE">
                <a:solidFill>
                  <a:srgbClr val="262626"/>
                </a:solidFill>
              </a:rPr>
              <a:t> – Verstehen, woher Daten kommen und wer sie nutzt</a:t>
            </a:r>
          </a:p>
          <a:p>
            <a:pPr marL="342900" indent="-342900">
              <a:buClr>
                <a:srgbClr val="62A844"/>
              </a:buClr>
              <a:buFont typeface="Arial" panose="020B0604020202020204" pitchFamily="34" charset="0"/>
              <a:buChar char="•"/>
            </a:pPr>
            <a:r>
              <a:rPr lang="de-DE" b="1">
                <a:solidFill>
                  <a:srgbClr val="262626"/>
                </a:solidFill>
              </a:rPr>
              <a:t>Hürden &amp; Hebel</a:t>
            </a:r>
            <a:r>
              <a:rPr lang="de-DE">
                <a:solidFill>
                  <a:srgbClr val="262626"/>
                </a:solidFill>
              </a:rPr>
              <a:t> – Was Datennutzung bremst, was sie fördert</a:t>
            </a:r>
          </a:p>
          <a:p>
            <a:pPr marL="342900" indent="-342900">
              <a:buClr>
                <a:srgbClr val="62A844"/>
              </a:buClr>
              <a:buFont typeface="Arial" panose="020B0604020202020204" pitchFamily="34" charset="0"/>
              <a:buChar char="•"/>
            </a:pPr>
            <a:r>
              <a:rPr lang="de-DE" b="1">
                <a:solidFill>
                  <a:srgbClr val="262626"/>
                </a:solidFill>
              </a:rPr>
              <a:t>Einfache Routinen</a:t>
            </a:r>
            <a:r>
              <a:rPr lang="de-DE">
                <a:solidFill>
                  <a:srgbClr val="262626"/>
                </a:solidFill>
              </a:rPr>
              <a:t> – Tägliche Kurzrunden, wöchentliche Reviews, klare Rollen</a:t>
            </a:r>
          </a:p>
          <a:p>
            <a:pPr marL="342900" indent="-342900">
              <a:buClr>
                <a:srgbClr val="62A844"/>
              </a:buClr>
              <a:buFont typeface="Arial" panose="020B0604020202020204" pitchFamily="34" charset="0"/>
              <a:buChar char="•"/>
            </a:pPr>
            <a:r>
              <a:rPr lang="de-DE" b="1">
                <a:solidFill>
                  <a:srgbClr val="262626"/>
                </a:solidFill>
              </a:rPr>
              <a:t>Ihr Aktionsplan</a:t>
            </a:r>
            <a:r>
              <a:rPr lang="de-DE">
                <a:solidFill>
                  <a:srgbClr val="262626"/>
                </a:solidFill>
              </a:rPr>
              <a:t> – Praktische Schritte für mehr Datennutzung im Betrieb</a:t>
            </a:r>
          </a:p>
          <a:p>
            <a:br>
              <a:rPr lang="en-US" b="1" dirty="0">
                <a:solidFill>
                  <a:srgbClr val="262626"/>
                </a:solidFill>
              </a:rPr>
            </a:br>
            <a:endParaRPr lang="en-US" dirty="0">
              <a:solidFill>
                <a:srgbClr val="262626"/>
              </a:solidFill>
            </a:endParaRPr>
          </a:p>
        </p:txBody>
      </p:sp>
      <p:pic>
        <p:nvPicPr>
          <p:cNvPr id="6" name="Graphic 5">
            <a:extLst>
              <a:ext uri="{FF2B5EF4-FFF2-40B4-BE49-F238E27FC236}">
                <a16:creationId xmlns:a16="http://schemas.microsoft.com/office/drawing/2014/main" id="{824887ED-ECD9-6C8F-7007-0C87D2F1EC8F}"/>
              </a:ext>
            </a:extLst>
          </p:cNvPr>
          <p:cNvPicPr>
            <a:picLocks noChangeAspect="1"/>
          </p:cNvPicPr>
          <p:nvPr/>
        </p:nvPicPr>
        <p:blipFill>
          <a:blip>
            <a:extLst>
              <a:ext uri="{96DAC541-7B7A-43D3-8B79-37D633B846F1}">
                <asvg:svgBlip xmlns:asvg="http://schemas.microsoft.com/office/drawing/2016/SVG/main" r:embed="rId2"/>
              </a:ext>
            </a:extLst>
          </a:blip>
          <a:srcRect l="32264" t="48938" r="39869" b="38542"/>
          <a:stretch>
            <a:fillRect/>
          </a:stretch>
        </p:blipFill>
        <p:spPr>
          <a:xfrm>
            <a:off x="6442347" y="0"/>
            <a:ext cx="5749653" cy="3657600"/>
          </a:xfrm>
          <a:prstGeom prst="rect">
            <a:avLst/>
          </a:prstGeom>
        </p:spPr>
      </p:pic>
      <p:sp>
        <p:nvSpPr>
          <p:cNvPr id="5" name="Rectangle 30">
            <a:extLst>
              <a:ext uri="{FF2B5EF4-FFF2-40B4-BE49-F238E27FC236}">
                <a16:creationId xmlns:a16="http://schemas.microsoft.com/office/drawing/2014/main" id="{009F3F28-5DEE-3FE1-B93B-04B0A076B8DE}"/>
              </a:ext>
            </a:extLst>
          </p:cNvPr>
          <p:cNvSpPr/>
          <p:nvPr/>
        </p:nvSpPr>
        <p:spPr>
          <a:xfrm flipH="1">
            <a:off x="7301752" y="3186581"/>
            <a:ext cx="4007224" cy="2462213"/>
          </a:xfrm>
          <a:prstGeom prst="rect">
            <a:avLst/>
          </a:prstGeom>
        </p:spPr>
        <p:txBody>
          <a:bodyPr wrap="square" numCol="1" spcCol="360000">
            <a:spAutoFit/>
          </a:bodyPr>
          <a:lstStyle/>
          <a:p>
            <a:r>
              <a:rPr lang="de-DE" sz="2000" b="1">
                <a:solidFill>
                  <a:srgbClr val="0289AE"/>
                </a:solidFill>
              </a:rPr>
              <a:t>ECOSMART-BEZUG:</a:t>
            </a:r>
          </a:p>
          <a:p>
            <a:br>
              <a:rPr lang="en-US" sz="800" dirty="0">
                <a:solidFill>
                  <a:srgbClr val="262626"/>
                </a:solidFill>
              </a:rPr>
            </a:br>
            <a:r>
              <a:rPr lang="de-DE" i="1">
                <a:solidFill>
                  <a:srgbClr val="262626"/>
                </a:solidFill>
              </a:rPr>
              <a:t>Zusammen mit den Einheiten 1–3 haben Sie nun einen </a:t>
            </a:r>
            <a:r>
              <a:rPr lang="de-DE" b="1" i="1">
                <a:solidFill>
                  <a:srgbClr val="262626"/>
                </a:solidFill>
              </a:rPr>
              <a:t>vollständigen Pfad</a:t>
            </a:r>
            <a:r>
              <a:rPr lang="de-DE" i="1">
                <a:solidFill>
                  <a:srgbClr val="262626"/>
                </a:solidFill>
              </a:rPr>
              <a:t>: Daten und KPIs verstehen, in Tabellen bearbeiten, auf Entscheidungen anwenden und in der Teamkultur verankern (</a:t>
            </a:r>
            <a:r>
              <a:rPr lang="en-US" dirty="0">
                <a:solidFill>
                  <a:srgbClr val="262626"/>
                </a:solidFill>
              </a:rPr>
              <a:t>UNESCO-UNEVOC, 2024; Revfine, 2025)</a:t>
            </a:r>
          </a:p>
        </p:txBody>
      </p:sp>
    </p:spTree>
    <p:extLst>
      <p:ext uri="{BB962C8B-B14F-4D97-AF65-F5344CB8AC3E}">
        <p14:creationId xmlns:p14="http://schemas.microsoft.com/office/powerpoint/2010/main" val="202568085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E4898-037B-A7E4-0FF9-C91BFE34BFDF}"/>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EC534344-2487-4059-5B74-A440EDEF7B54}"/>
              </a:ext>
            </a:extLst>
          </p:cNvPr>
          <p:cNvSpPr/>
          <p:nvPr/>
        </p:nvSpPr>
        <p:spPr>
          <a:xfrm flipH="1" flipV="1">
            <a:off x="0" y="9127"/>
            <a:ext cx="12185500" cy="1527692"/>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pic>
        <p:nvPicPr>
          <p:cNvPr id="11" name="Graphic 10">
            <a:extLst>
              <a:ext uri="{FF2B5EF4-FFF2-40B4-BE49-F238E27FC236}">
                <a16:creationId xmlns:a16="http://schemas.microsoft.com/office/drawing/2014/main" id="{5825CAA2-0CE5-9083-3A5B-E0E3CD2B2E46}"/>
              </a:ext>
            </a:extLst>
          </p:cNvPr>
          <p:cNvPicPr>
            <a:picLocks noChangeAspect="1"/>
          </p:cNvPicPr>
          <p:nvPr/>
        </p:nvPicPr>
        <p:blipFill>
          <a:blip>
            <a:extLst>
              <a:ext uri="{96DAC541-7B7A-43D3-8B79-37D633B846F1}">
                <asvg:svgBlip xmlns:asvg="http://schemas.microsoft.com/office/drawing/2016/SVG/main" r:embed="rId3"/>
              </a:ext>
            </a:extLst>
          </a:blip>
          <a:srcRect l="32264" t="48938" r="39869" b="39981"/>
          <a:stretch>
            <a:fillRect/>
          </a:stretch>
        </p:blipFill>
        <p:spPr>
          <a:xfrm>
            <a:off x="7355540" y="10568"/>
            <a:ext cx="4821213" cy="2714449"/>
          </a:xfrm>
          <a:prstGeom prst="rect">
            <a:avLst/>
          </a:prstGeom>
        </p:spPr>
      </p:pic>
      <p:sp>
        <p:nvSpPr>
          <p:cNvPr id="2" name="Text Placeholder 11">
            <a:extLst>
              <a:ext uri="{FF2B5EF4-FFF2-40B4-BE49-F238E27FC236}">
                <a16:creationId xmlns:a16="http://schemas.microsoft.com/office/drawing/2014/main" id="{C3C1EC79-E949-A1B2-49BD-14296CE7045A}"/>
              </a:ext>
            </a:extLst>
          </p:cNvPr>
          <p:cNvSpPr txBox="1">
            <a:spLocks/>
          </p:cNvSpPr>
          <p:nvPr/>
        </p:nvSpPr>
        <p:spPr>
          <a:xfrm>
            <a:off x="429115" y="421381"/>
            <a:ext cx="566688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chemeClr val="bg1"/>
                </a:solidFill>
                <a:cs typeface="Times New Roman" panose="02020603050405020304" pitchFamily="18" charset="0"/>
              </a:rPr>
              <a:t>Vertiefung: Datenkultur im Hotel schaffen</a:t>
            </a:r>
          </a:p>
          <a:p>
            <a:pPr marL="0" indent="0">
              <a:lnSpc>
                <a:spcPts val="3520"/>
              </a:lnSpc>
              <a:spcBef>
                <a:spcPts val="0"/>
              </a:spcBef>
              <a:buNone/>
            </a:pPr>
            <a:endParaRPr lang="en-US" sz="3400" b="1" dirty="0">
              <a:solidFill>
                <a:schemeClr val="bg1"/>
              </a:solidFill>
              <a:cs typeface="Times New Roman" panose="02020603050405020304" pitchFamily="18" charset="0"/>
            </a:endParaRPr>
          </a:p>
        </p:txBody>
      </p:sp>
      <p:sp>
        <p:nvSpPr>
          <p:cNvPr id="4" name="Rectangle 30">
            <a:extLst>
              <a:ext uri="{FF2B5EF4-FFF2-40B4-BE49-F238E27FC236}">
                <a16:creationId xmlns:a16="http://schemas.microsoft.com/office/drawing/2014/main" id="{6CA0262B-2FBD-0713-6E1C-BD69DD1B7CC4}"/>
              </a:ext>
            </a:extLst>
          </p:cNvPr>
          <p:cNvSpPr/>
          <p:nvPr/>
        </p:nvSpPr>
        <p:spPr>
          <a:xfrm flipH="1">
            <a:off x="586941" y="1838697"/>
            <a:ext cx="5666886" cy="4503797"/>
          </a:xfrm>
          <a:prstGeom prst="rect">
            <a:avLst/>
          </a:prstGeom>
        </p:spPr>
        <p:txBody>
          <a:bodyPr wrap="square">
            <a:spAutoFit/>
          </a:bodyPr>
          <a:lstStyle/>
          <a:p>
            <a:pPr>
              <a:lnSpc>
                <a:spcPts val="2160"/>
              </a:lnSpc>
              <a:buClr>
                <a:srgbClr val="62A844"/>
              </a:buClr>
            </a:pPr>
            <a:r>
              <a:rPr lang="en-US" sz="2200" i="1" dirty="0">
                <a:solidFill>
                  <a:srgbClr val="262626"/>
                </a:solidFill>
              </a:rPr>
              <a:t>Revfine (2025). Creating a Data-Driven Culture in Hotels: What it Takes Beyond a BI Platform.</a:t>
            </a:r>
          </a:p>
          <a:p>
            <a:pPr>
              <a:lnSpc>
                <a:spcPts val="1960"/>
              </a:lnSpc>
              <a:buClr>
                <a:srgbClr val="62A844"/>
              </a:buClr>
            </a:pPr>
            <a:endParaRPr lang="en-US" dirty="0">
              <a:solidFill>
                <a:srgbClr val="262626"/>
              </a:solidFill>
            </a:endParaRPr>
          </a:p>
          <a:p>
            <a:pPr>
              <a:lnSpc>
                <a:spcPts val="1960"/>
              </a:lnSpc>
              <a:buClr>
                <a:srgbClr val="62A844"/>
              </a:buClr>
            </a:pPr>
            <a:r>
              <a:rPr lang="de-DE">
                <a:solidFill>
                  <a:srgbClr val="262626"/>
                </a:solidFill>
              </a:rPr>
              <a:t>Der Artikel erörtert, warum viele Hotels trotz Investitionen in Business-Intelligence-Tools weiter mit datengestützten Entscheidungen ringen. Er erklärt, wie Führungsverhalten, bereichsübergreifende Zusammenarbeit und einfache, gemeinsame KPIs helfen, Daten in Handeln zu übersetzen – mit praktischen Schritten für eine stärkere Datenkultur in Revenue, Betrieb und Marketing.</a:t>
            </a:r>
          </a:p>
          <a:p>
            <a:pPr>
              <a:lnSpc>
                <a:spcPts val="1960"/>
              </a:lnSpc>
              <a:buClr>
                <a:srgbClr val="62A844"/>
              </a:buClr>
            </a:pPr>
            <a:endParaRPr lang="en-US" dirty="0">
              <a:solidFill>
                <a:srgbClr val="262626"/>
              </a:solidFill>
            </a:endParaRPr>
          </a:p>
          <a:p>
            <a:pPr>
              <a:lnSpc>
                <a:spcPts val="1960"/>
              </a:lnSpc>
              <a:buClr>
                <a:srgbClr val="62A844"/>
              </a:buClr>
            </a:pPr>
            <a:r>
              <a:rPr lang="de-DE">
                <a:solidFill>
                  <a:srgbClr val="262626"/>
                </a:solidFill>
              </a:rPr>
              <a:t>Leseauftrag: Notieren Sie beim Lesen eine Idee für Ihren Betrieb (z. B. ein regelmäßiges KPI-Meeting, ein gemeinsames Dashboard oder klarere Verantwortliche für Berichte) und überlegen Sie, wie sie Ihren Aktionsplan aus Einheit 4 stützt.</a:t>
            </a:r>
          </a:p>
          <a:p>
            <a:pPr>
              <a:lnSpc>
                <a:spcPts val="1960"/>
              </a:lnSpc>
              <a:buClr>
                <a:srgbClr val="62A844"/>
              </a:buClr>
            </a:pPr>
            <a:endParaRPr lang="en-US" dirty="0">
              <a:solidFill>
                <a:srgbClr val="262626"/>
              </a:solidFill>
            </a:endParaRPr>
          </a:p>
        </p:txBody>
      </p:sp>
      <p:pic>
        <p:nvPicPr>
          <p:cNvPr id="15" name="Picture 14">
            <a:extLst>
              <a:ext uri="{FF2B5EF4-FFF2-40B4-BE49-F238E27FC236}">
                <a16:creationId xmlns:a16="http://schemas.microsoft.com/office/drawing/2014/main" id="{8189EA8C-65E5-C2FD-70BE-96565F5BAE4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761" t="12298" r="29196" b="16922"/>
          <a:stretch>
            <a:fillRect/>
          </a:stretch>
        </p:blipFill>
        <p:spPr>
          <a:xfrm>
            <a:off x="5834250" y="876353"/>
            <a:ext cx="6347083" cy="4885527"/>
          </a:xfrm>
          <a:prstGeom prst="rect">
            <a:avLst/>
          </a:prstGeom>
        </p:spPr>
      </p:pic>
      <p:pic>
        <p:nvPicPr>
          <p:cNvPr id="6" name="Picture Placeholder 5">
            <a:hlinkClick r:id="rId5"/>
            <a:extLst>
              <a:ext uri="{FF2B5EF4-FFF2-40B4-BE49-F238E27FC236}">
                <a16:creationId xmlns:a16="http://schemas.microsoft.com/office/drawing/2014/main" id="{ADACC806-31EC-7B99-A24A-3463453B8015}"/>
              </a:ext>
            </a:extLst>
          </p:cNvPr>
          <p:cNvPicPr>
            <a:picLocks noChangeAspect="1"/>
          </p:cNvPicPr>
          <p:nvPr/>
        </p:nvPicPr>
        <p:blipFill>
          <a:blip r:embed="rId6" cstate="email">
            <a:extLst>
              <a:ext uri="{28A0092B-C50C-407E-A947-70E740481C1C}">
                <a14:useLocalDpi xmlns:a14="http://schemas.microsoft.com/office/drawing/2010/main"/>
              </a:ext>
            </a:extLst>
          </a:blip>
          <a:srcRect t="3793" b="3793"/>
          <a:stretch/>
        </p:blipFill>
        <p:spPr>
          <a:xfrm>
            <a:off x="7366000" y="1252514"/>
            <a:ext cx="4815333" cy="3913188"/>
          </a:xfrm>
          <a:prstGeom prst="rect">
            <a:avLst/>
          </a:prstGeom>
          <a:solidFill>
            <a:srgbClr val="FFFFFF">
              <a:lumMod val="85000"/>
            </a:srgbClr>
          </a:solidFill>
        </p:spPr>
      </p:pic>
      <p:grpSp>
        <p:nvGrpSpPr>
          <p:cNvPr id="7" name="Group 6">
            <a:extLst>
              <a:ext uri="{FF2B5EF4-FFF2-40B4-BE49-F238E27FC236}">
                <a16:creationId xmlns:a16="http://schemas.microsoft.com/office/drawing/2014/main" id="{D2E416A5-6417-810F-189B-1E44601F6D29}"/>
              </a:ext>
            </a:extLst>
          </p:cNvPr>
          <p:cNvGrpSpPr/>
          <p:nvPr/>
        </p:nvGrpSpPr>
        <p:grpSpPr>
          <a:xfrm rot="21145702">
            <a:off x="7441863" y="5058577"/>
            <a:ext cx="1456095" cy="1406604"/>
            <a:chOff x="7777737" y="4274827"/>
            <a:chExt cx="1456095" cy="1406604"/>
          </a:xfrm>
        </p:grpSpPr>
        <p:sp>
          <p:nvSpPr>
            <p:cNvPr id="8" name="Oval 7">
              <a:extLst>
                <a:ext uri="{FF2B5EF4-FFF2-40B4-BE49-F238E27FC236}">
                  <a16:creationId xmlns:a16="http://schemas.microsoft.com/office/drawing/2014/main" id="{91EBD49A-3C05-CDF9-2CC5-BD2B3A63E1B7}"/>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BBA8BA3-BE33-9C84-C5E3-E76E43B298BA}"/>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de-DE" sz="2400" b="1">
                  <a:solidFill>
                    <a:schemeClr val="bg1"/>
                  </a:solidFill>
                </a:rPr>
                <a:t>HIER </a:t>
              </a:r>
              <a:r>
                <a:rPr lang="de-DE" sz="2400" b="1">
                  <a:solidFill>
                    <a:schemeClr val="bg1"/>
                  </a:solidFill>
                  <a:hlinkClick r:id="rId5">
                    <a:extLst>
                      <a:ext uri="{A12FA001-AC4F-418D-AE19-62706E023703}">
                        <ahyp:hlinkClr xmlns:ahyp="http://schemas.microsoft.com/office/drawing/2018/hyperlinkcolor" val="tx"/>
                      </a:ext>
                    </a:extLst>
                  </a:hlinkClick>
                </a:rPr>
                <a:t>KLICKEN</a:t>
              </a:r>
              <a:endParaRPr lang="de-DE" sz="2400" b="1" dirty="0">
                <a:solidFill>
                  <a:schemeClr val="bg1"/>
                </a:solidFill>
              </a:endParaRPr>
            </a:p>
          </p:txBody>
        </p:sp>
      </p:grpSp>
    </p:spTree>
    <p:extLst>
      <p:ext uri="{BB962C8B-B14F-4D97-AF65-F5344CB8AC3E}">
        <p14:creationId xmlns:p14="http://schemas.microsoft.com/office/powerpoint/2010/main" val="277879328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25394" y="2543046"/>
            <a:ext cx="5040000" cy="1476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 name="Rectangle 7"/>
          <p:cNvSpPr/>
          <p:nvPr/>
        </p:nvSpPr>
        <p:spPr>
          <a:xfrm>
            <a:off x="525394" y="2543045"/>
            <a:ext cx="144000" cy="147600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 name="TextBox 8"/>
          <p:cNvSpPr txBox="1"/>
          <p:nvPr/>
        </p:nvSpPr>
        <p:spPr>
          <a:xfrm>
            <a:off x="813394" y="2651046"/>
            <a:ext cx="4980000" cy="246221"/>
          </a:xfrm>
          <a:prstGeom prst="rect">
            <a:avLst/>
          </a:prstGeom>
          <a:noFill/>
        </p:spPr>
        <p:txBody>
          <a:bodyPr wrap="square" lIns="0" tIns="0" rIns="0" bIns="0" anchor="t">
            <a:spAutoFit/>
          </a:bodyPr>
          <a:lstStyle/>
          <a:p>
            <a:r>
              <a:rPr lang="en-IE" sz="1600" b="1" i="0" dirty="0">
                <a:solidFill>
                  <a:srgbClr val="0289AE"/>
                </a:solidFill>
                <a:latin typeface="Calibri" panose="020F0502020204030204" pitchFamily="34" charset="0"/>
                <a:cs typeface="Calibri" panose="020F0502020204030204" pitchFamily="34" charset="0"/>
              </a:rPr>
              <a:t>Coco Hotel –</a:t>
            </a:r>
            <a:r>
              <a:rPr lang="de-DE" sz="1600" i="1">
                <a:solidFill>
                  <a:srgbClr val="262626"/>
                </a:solidFill>
                <a:latin typeface="Calibri" panose="020F0502020204030204" pitchFamily="34" charset="0"/>
                <a:cs typeface="Calibri" panose="020F0502020204030204" pitchFamily="34" charset="0"/>
              </a:rPr>
              <a:t> Dänemark </a:t>
            </a:r>
          </a:p>
        </p:txBody>
      </p:sp>
      <p:sp>
        <p:nvSpPr>
          <p:cNvPr id="11" name="TextBox 10"/>
          <p:cNvSpPr txBox="1"/>
          <p:nvPr/>
        </p:nvSpPr>
        <p:spPr>
          <a:xfrm>
            <a:off x="813394" y="3007391"/>
            <a:ext cx="4596000" cy="359073"/>
          </a:xfrm>
          <a:prstGeom prst="rect">
            <a:avLst/>
          </a:prstGeom>
          <a:noFill/>
        </p:spPr>
        <p:txBody>
          <a:bodyPr wrap="square" lIns="0" tIns="0" rIns="0" bIns="0" anchor="t">
            <a:spAutoFit/>
          </a:bodyPr>
          <a:lstStyle/>
          <a:p>
            <a:pPr>
              <a:lnSpc>
                <a:spcPts val="1440"/>
              </a:lnSpc>
            </a:pPr>
            <a:r>
              <a:rPr lang="de-DE" sz="1300">
                <a:solidFill>
                  <a:srgbClr val="262626"/>
                </a:solidFill>
              </a:rPr>
              <a:t>Betriebs-, Gäste- und Nachhaltigkeitsdaten für bessere Entscheidungen, Leistungsüberwachung und Business Intelligence nutzen.</a:t>
            </a:r>
            <a:endParaRPr lang="en-IE" sz="1300" b="0" i="0" dirty="0">
              <a:solidFill>
                <a:srgbClr val="262626"/>
              </a:solidFill>
              <a:latin typeface="Calibri" panose="020F0502020204030204" pitchFamily="34" charset="0"/>
              <a:cs typeface="Calibri" panose="020F0502020204030204" pitchFamily="34" charset="0"/>
            </a:endParaRPr>
          </a:p>
        </p:txBody>
      </p:sp>
      <p:sp>
        <p:nvSpPr>
          <p:cNvPr id="12" name="Rectangle 11"/>
          <p:cNvSpPr/>
          <p:nvPr/>
        </p:nvSpPr>
        <p:spPr>
          <a:xfrm>
            <a:off x="813394" y="3588430"/>
            <a:ext cx="4316390" cy="270000"/>
          </a:xfrm>
          <a:prstGeom prst="rect">
            <a:avLst/>
          </a:prstGeom>
          <a:solidFill>
            <a:srgbClr val="62A844">
              <a:alpha val="3686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4" name="Rectangle 13"/>
          <p:cNvSpPr/>
          <p:nvPr/>
        </p:nvSpPr>
        <p:spPr>
          <a:xfrm>
            <a:off x="6280697" y="2543046"/>
            <a:ext cx="5040000" cy="1476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5" name="Rectangle 14"/>
          <p:cNvSpPr/>
          <p:nvPr/>
        </p:nvSpPr>
        <p:spPr>
          <a:xfrm>
            <a:off x="6280697" y="2543045"/>
            <a:ext cx="144000" cy="147600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6" name="TextBox 15"/>
          <p:cNvSpPr txBox="1"/>
          <p:nvPr/>
        </p:nvSpPr>
        <p:spPr>
          <a:xfrm>
            <a:off x="6568697" y="2651046"/>
            <a:ext cx="4980000" cy="492443"/>
          </a:xfrm>
          <a:prstGeom prst="rect">
            <a:avLst/>
          </a:prstGeom>
          <a:noFill/>
        </p:spPr>
        <p:txBody>
          <a:bodyPr wrap="square" lIns="0" tIns="0" rIns="0" bIns="0" anchor="t">
            <a:spAutoFit/>
          </a:bodyPr>
          <a:lstStyle/>
          <a:p>
            <a:r>
              <a:rPr lang="en-IE" sz="1600" b="1" dirty="0">
                <a:solidFill>
                  <a:srgbClr val="0289AE"/>
                </a:solidFill>
                <a:latin typeface="Calibri" panose="020F0502020204030204" pitchFamily="34" charset="0"/>
                <a:cs typeface="Calibri" panose="020F0502020204030204" pitchFamily="34" charset="0"/>
              </a:rPr>
              <a:t>Hotel Luise –</a:t>
            </a:r>
            <a:r>
              <a:rPr lang="de-DE" sz="1600" i="1">
                <a:solidFill>
                  <a:srgbClr val="262626"/>
                </a:solidFill>
                <a:latin typeface="Calibri" panose="020F0502020204030204" pitchFamily="34" charset="0"/>
                <a:cs typeface="Calibri" panose="020F0502020204030204" pitchFamily="34" charset="0"/>
              </a:rPr>
              <a:t> Deutschland</a:t>
            </a:r>
          </a:p>
          <a:p>
            <a:pPr algn="l"/>
            <a:endParaRPr sz="1600" b="1" i="0" dirty="0">
              <a:solidFill>
                <a:srgbClr val="0289AE"/>
              </a:solidFill>
              <a:latin typeface="Calibri" panose="020F0502020204030204" pitchFamily="34" charset="0"/>
              <a:cs typeface="Calibri" panose="020F0502020204030204" pitchFamily="34" charset="0"/>
            </a:endParaRPr>
          </a:p>
        </p:txBody>
      </p:sp>
      <p:sp>
        <p:nvSpPr>
          <p:cNvPr id="18" name="TextBox 17"/>
          <p:cNvSpPr txBox="1"/>
          <p:nvPr/>
        </p:nvSpPr>
        <p:spPr>
          <a:xfrm>
            <a:off x="6568697" y="3007391"/>
            <a:ext cx="4236960" cy="359073"/>
          </a:xfrm>
          <a:prstGeom prst="rect">
            <a:avLst/>
          </a:prstGeom>
          <a:noFill/>
        </p:spPr>
        <p:txBody>
          <a:bodyPr wrap="square" lIns="0" tIns="0" rIns="0" bIns="0" anchor="t">
            <a:spAutoFit/>
          </a:bodyPr>
          <a:lstStyle/>
          <a:p>
            <a:pPr>
              <a:lnSpc>
                <a:spcPts val="1440"/>
              </a:lnSpc>
            </a:pPr>
            <a:r>
              <a:rPr lang="de-DE" sz="1200">
                <a:solidFill>
                  <a:srgbClr val="262626"/>
                </a:solidFill>
              </a:rPr>
              <a:t>Energie-, Wasser- und Abfalldaten in aussagekräftige KPIs verwandeln – für stetige Verbesserung und Benchmarking.</a:t>
            </a:r>
            <a:endParaRPr sz="1200" b="0" i="0" dirty="0">
              <a:solidFill>
                <a:srgbClr val="262626"/>
              </a:solidFill>
              <a:latin typeface="Calibri" panose="020F0502020204030204" pitchFamily="34" charset="0"/>
              <a:cs typeface="Calibri" panose="020F0502020204030204" pitchFamily="34" charset="0"/>
            </a:endParaRPr>
          </a:p>
        </p:txBody>
      </p:sp>
      <p:sp>
        <p:nvSpPr>
          <p:cNvPr id="19" name="Rectangle 18"/>
          <p:cNvSpPr/>
          <p:nvPr/>
        </p:nvSpPr>
        <p:spPr>
          <a:xfrm>
            <a:off x="6568697" y="3588430"/>
            <a:ext cx="4176000" cy="270000"/>
          </a:xfrm>
          <a:prstGeom prst="rect">
            <a:avLst/>
          </a:prstGeom>
          <a:solidFill>
            <a:srgbClr val="62A844">
              <a:alpha val="3686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2" name="Rectangle 51">
            <a:extLst>
              <a:ext uri="{FF2B5EF4-FFF2-40B4-BE49-F238E27FC236}">
                <a16:creationId xmlns:a16="http://schemas.microsoft.com/office/drawing/2014/main" id="{A674710B-0B65-B27F-2774-01DCFEAF97F6}"/>
              </a:ext>
            </a:extLst>
          </p:cNvPr>
          <p:cNvSpPr/>
          <p:nvPr/>
        </p:nvSpPr>
        <p:spPr>
          <a:xfrm flipH="1" flipV="1">
            <a:off x="0" y="-2629"/>
            <a:ext cx="12185500" cy="1291490"/>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sp>
        <p:nvSpPr>
          <p:cNvPr id="53" name="Graphic 4">
            <a:extLst>
              <a:ext uri="{FF2B5EF4-FFF2-40B4-BE49-F238E27FC236}">
                <a16:creationId xmlns:a16="http://schemas.microsoft.com/office/drawing/2014/main" id="{30D998EF-0B55-3BDD-53D1-BC1C903495FF}"/>
              </a:ext>
            </a:extLst>
          </p:cNvPr>
          <p:cNvSpPr/>
          <p:nvPr/>
        </p:nvSpPr>
        <p:spPr>
          <a:xfrm rot="5400000">
            <a:off x="1314218" y="459752"/>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pic>
        <p:nvPicPr>
          <p:cNvPr id="54" name="Graphic 53">
            <a:extLst>
              <a:ext uri="{FF2B5EF4-FFF2-40B4-BE49-F238E27FC236}">
                <a16:creationId xmlns:a16="http://schemas.microsoft.com/office/drawing/2014/main" id="{0D59586C-CFB7-EDB3-5910-12C251C48014}"/>
              </a:ext>
            </a:extLst>
          </p:cNvPr>
          <p:cNvPicPr>
            <a:picLocks noChangeAspect="1"/>
          </p:cNvPicPr>
          <p:nvPr/>
        </p:nvPicPr>
        <p:blipFill>
          <a:blip>
            <a:extLst>
              <a:ext uri="{96DAC541-7B7A-43D3-8B79-37D633B846F1}">
                <asvg:svgBlip xmlns:asvg="http://schemas.microsoft.com/office/drawing/2016/SVG/main" r:embed="rId3"/>
              </a:ext>
            </a:extLst>
          </a:blip>
          <a:srcRect l="32264" t="48938" r="39869" b="39981"/>
          <a:stretch>
            <a:fillRect/>
          </a:stretch>
        </p:blipFill>
        <p:spPr>
          <a:xfrm>
            <a:off x="7355540" y="21551"/>
            <a:ext cx="4821213" cy="2714449"/>
          </a:xfrm>
          <a:prstGeom prst="rect">
            <a:avLst/>
          </a:prstGeom>
        </p:spPr>
      </p:pic>
      <p:sp>
        <p:nvSpPr>
          <p:cNvPr id="55" name="Text Placeholder 11">
            <a:extLst>
              <a:ext uri="{FF2B5EF4-FFF2-40B4-BE49-F238E27FC236}">
                <a16:creationId xmlns:a16="http://schemas.microsoft.com/office/drawing/2014/main" id="{F7B6976D-DEBF-4A31-EECD-8D0EE7C95798}"/>
              </a:ext>
            </a:extLst>
          </p:cNvPr>
          <p:cNvSpPr txBox="1">
            <a:spLocks/>
          </p:cNvSpPr>
          <p:nvPr/>
        </p:nvSpPr>
        <p:spPr>
          <a:xfrm>
            <a:off x="579276" y="666106"/>
            <a:ext cx="6928403"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3600" b="1">
                <a:solidFill>
                  <a:schemeClr val="bg1"/>
                </a:solidFill>
                <a:latin typeface="Calibri" panose="020F0502020204030204" pitchFamily="34" charset="0"/>
                <a:cs typeface="Calibri" panose="020F0502020204030204" pitchFamily="34" charset="0"/>
              </a:rPr>
              <a:t>Alle Fallstudien herunterladen</a:t>
            </a:r>
          </a:p>
        </p:txBody>
      </p:sp>
      <p:sp>
        <p:nvSpPr>
          <p:cNvPr id="56" name="TextBox 55">
            <a:extLst>
              <a:ext uri="{FF2B5EF4-FFF2-40B4-BE49-F238E27FC236}">
                <a16:creationId xmlns:a16="http://schemas.microsoft.com/office/drawing/2014/main" id="{179BC40F-B196-AEAF-D5A4-1BB9E7F619BD}"/>
              </a:ext>
            </a:extLst>
          </p:cNvPr>
          <p:cNvSpPr txBox="1"/>
          <p:nvPr/>
        </p:nvSpPr>
        <p:spPr>
          <a:xfrm>
            <a:off x="720000" y="432661"/>
            <a:ext cx="7920000" cy="215444"/>
          </a:xfrm>
          <a:prstGeom prst="rect">
            <a:avLst/>
          </a:prstGeom>
          <a:noFill/>
        </p:spPr>
        <p:txBody>
          <a:bodyPr wrap="square" lIns="0" tIns="0" rIns="0" bIns="0" anchor="t">
            <a:spAutoFit/>
          </a:bodyPr>
          <a:lstStyle/>
          <a:p>
            <a:r>
              <a:rPr lang="de-DE" sz="1400" b="1">
                <a:solidFill>
                  <a:schemeClr val="bg1"/>
                </a:solidFill>
              </a:rPr>
              <a:t>C2 M2 · Fallstudien-Paket</a:t>
            </a:r>
          </a:p>
        </p:txBody>
      </p:sp>
      <p:sp>
        <p:nvSpPr>
          <p:cNvPr id="57" name="TextBox 56">
            <a:extLst>
              <a:ext uri="{FF2B5EF4-FFF2-40B4-BE49-F238E27FC236}">
                <a16:creationId xmlns:a16="http://schemas.microsoft.com/office/drawing/2014/main" id="{2AB7CC2A-02C6-E872-5733-001903472508}"/>
              </a:ext>
            </a:extLst>
          </p:cNvPr>
          <p:cNvSpPr txBox="1"/>
          <p:nvPr/>
        </p:nvSpPr>
        <p:spPr>
          <a:xfrm>
            <a:off x="895554" y="3644750"/>
            <a:ext cx="4692000" cy="400110"/>
          </a:xfrm>
          <a:prstGeom prst="rect">
            <a:avLst/>
          </a:prstGeom>
          <a:noFill/>
        </p:spPr>
        <p:txBody>
          <a:bodyPr wrap="square" lIns="0" tIns="0" rIns="0" bIns="0" anchor="t">
            <a:spAutoFit/>
          </a:bodyPr>
          <a:lstStyle/>
          <a:p>
            <a:r>
              <a:rPr lang="de-DE" sz="1300" b="1">
                <a:solidFill>
                  <a:srgbClr val="262626"/>
                </a:solidFill>
              </a:rPr>
              <a:t>Fallstudie herunterladen  ·  {{CASE_URL_COCOHOTEL}}</a:t>
            </a:r>
          </a:p>
          <a:p>
            <a:endParaRPr lang="en-IE" sz="1300" b="1" dirty="0">
              <a:solidFill>
                <a:srgbClr val="262626"/>
              </a:solidFill>
            </a:endParaRPr>
          </a:p>
        </p:txBody>
      </p:sp>
      <p:sp>
        <p:nvSpPr>
          <p:cNvPr id="58" name="TextBox 57">
            <a:extLst>
              <a:ext uri="{FF2B5EF4-FFF2-40B4-BE49-F238E27FC236}">
                <a16:creationId xmlns:a16="http://schemas.microsoft.com/office/drawing/2014/main" id="{A7A22A32-7576-79B5-CF18-7DEE597C65F3}"/>
              </a:ext>
            </a:extLst>
          </p:cNvPr>
          <p:cNvSpPr txBox="1"/>
          <p:nvPr/>
        </p:nvSpPr>
        <p:spPr>
          <a:xfrm>
            <a:off x="6650857" y="3644750"/>
            <a:ext cx="4692000" cy="400110"/>
          </a:xfrm>
          <a:prstGeom prst="rect">
            <a:avLst/>
          </a:prstGeom>
          <a:noFill/>
        </p:spPr>
        <p:txBody>
          <a:bodyPr wrap="square" lIns="0" tIns="0" rIns="0" bIns="0" anchor="t">
            <a:spAutoFit/>
          </a:bodyPr>
          <a:lstStyle/>
          <a:p>
            <a:r>
              <a:rPr lang="de-DE" sz="1300" b="1">
                <a:solidFill>
                  <a:srgbClr val="262626"/>
                </a:solidFill>
              </a:rPr>
              <a:t>Fallstudie herunterladen  ·  {{CASE_URL_HOTELLUISE}}</a:t>
            </a:r>
          </a:p>
          <a:p>
            <a:endParaRPr lang="en-IE" sz="1300" b="1" dirty="0">
              <a:solidFill>
                <a:srgbClr val="262626"/>
              </a:solidFill>
            </a:endParaRPr>
          </a:p>
        </p:txBody>
      </p:sp>
      <p:sp>
        <p:nvSpPr>
          <p:cNvPr id="24" name="TextBox 23">
            <a:extLst>
              <a:ext uri="{FF2B5EF4-FFF2-40B4-BE49-F238E27FC236}">
                <a16:creationId xmlns:a16="http://schemas.microsoft.com/office/drawing/2014/main" id="{2B56BE17-6E95-D0B0-9F54-866B4BBDD80D}"/>
              </a:ext>
            </a:extLst>
          </p:cNvPr>
          <p:cNvSpPr txBox="1"/>
          <p:nvPr/>
        </p:nvSpPr>
        <p:spPr>
          <a:xfrm>
            <a:off x="576000" y="1761910"/>
            <a:ext cx="11302594" cy="553998"/>
          </a:xfrm>
          <a:prstGeom prst="rect">
            <a:avLst/>
          </a:prstGeom>
          <a:noFill/>
        </p:spPr>
        <p:txBody>
          <a:bodyPr wrap="square" lIns="0" tIns="0" rIns="0" bIns="0" anchor="t">
            <a:spAutoFit/>
          </a:bodyPr>
          <a:lstStyle/>
          <a:p>
            <a:r>
              <a:rPr lang="de-DE" b="0" i="1">
                <a:solidFill>
                  <a:srgbClr val="262626"/>
                </a:solidFill>
                <a:latin typeface="Calibri" panose="020F0502020204030204" pitchFamily="34" charset="0"/>
                <a:cs typeface="Calibri" panose="020F0502020204030204" pitchFamily="34" charset="0"/>
              </a:rPr>
              <a:t>Zu jedem Betrieb gibt es eine vollständige Fallstudie. Über die Links unten öffnen Sie die Studien.</a:t>
            </a:r>
          </a:p>
          <a:p>
            <a:endParaRPr lang="en-IE" b="0" i="1" dirty="0">
              <a:solidFill>
                <a:srgbClr val="262626"/>
              </a:solidFill>
              <a:latin typeface="Calibri" panose="020F0502020204030204" pitchFamily="34" charset="0"/>
              <a:cs typeface="Calibri" panose="020F0502020204030204" pitchFamily="34" charset="0"/>
            </a:endParaRPr>
          </a:p>
        </p:txBody>
      </p:sp>
      <p:sp>
        <p:nvSpPr>
          <p:cNvPr id="75" name="Rectangle 74">
            <a:extLst>
              <a:ext uri="{FF2B5EF4-FFF2-40B4-BE49-F238E27FC236}">
                <a16:creationId xmlns:a16="http://schemas.microsoft.com/office/drawing/2014/main" id="{29F92629-65B5-DA8B-6B01-4B084DC67E7E}"/>
              </a:ext>
            </a:extLst>
          </p:cNvPr>
          <p:cNvSpPr/>
          <p:nvPr/>
        </p:nvSpPr>
        <p:spPr>
          <a:xfrm>
            <a:off x="525394" y="4193439"/>
            <a:ext cx="5040000" cy="1476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6" name="Rectangle 75">
            <a:extLst>
              <a:ext uri="{FF2B5EF4-FFF2-40B4-BE49-F238E27FC236}">
                <a16:creationId xmlns:a16="http://schemas.microsoft.com/office/drawing/2014/main" id="{F07769D7-DD54-C073-DB33-54FFA37F17BB}"/>
              </a:ext>
            </a:extLst>
          </p:cNvPr>
          <p:cNvSpPr/>
          <p:nvPr/>
        </p:nvSpPr>
        <p:spPr>
          <a:xfrm>
            <a:off x="525394" y="4193438"/>
            <a:ext cx="144000" cy="147600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7" name="TextBox 76">
            <a:extLst>
              <a:ext uri="{FF2B5EF4-FFF2-40B4-BE49-F238E27FC236}">
                <a16:creationId xmlns:a16="http://schemas.microsoft.com/office/drawing/2014/main" id="{5CF19AE3-A34F-8662-48E5-8F7A44A11CA0}"/>
              </a:ext>
            </a:extLst>
          </p:cNvPr>
          <p:cNvSpPr txBox="1"/>
          <p:nvPr/>
        </p:nvSpPr>
        <p:spPr>
          <a:xfrm>
            <a:off x="813394" y="4301439"/>
            <a:ext cx="4980000" cy="492443"/>
          </a:xfrm>
          <a:prstGeom prst="rect">
            <a:avLst/>
          </a:prstGeom>
          <a:noFill/>
        </p:spPr>
        <p:txBody>
          <a:bodyPr wrap="square" lIns="0" tIns="0" rIns="0" bIns="0" anchor="t">
            <a:spAutoFit/>
          </a:bodyPr>
          <a:lstStyle/>
          <a:p>
            <a:r>
              <a:rPr lang="en-IE" sz="1600" b="1" i="0" dirty="0">
                <a:solidFill>
                  <a:srgbClr val="0289AE"/>
                </a:solidFill>
                <a:latin typeface="Calibri" panose="020F0502020204030204" pitchFamily="34" charset="0"/>
                <a:cs typeface="Calibri" panose="020F0502020204030204" pitchFamily="34" charset="0"/>
              </a:rPr>
              <a:t>Sham Hanifa Group–</a:t>
            </a:r>
            <a:r>
              <a:rPr lang="de-DE" sz="1600" i="1">
                <a:solidFill>
                  <a:srgbClr val="262626"/>
                </a:solidFill>
                <a:latin typeface="Calibri" panose="020F0502020204030204" pitchFamily="34" charset="0"/>
                <a:cs typeface="Calibri" panose="020F0502020204030204" pitchFamily="34" charset="0"/>
              </a:rPr>
              <a:t>  Irland</a:t>
            </a:r>
          </a:p>
          <a:p>
            <a:pPr algn="l"/>
            <a:endParaRPr sz="1600" b="1" i="0" dirty="0">
              <a:solidFill>
                <a:srgbClr val="0289AE"/>
              </a:solidFill>
              <a:latin typeface="Calibri" panose="020F0502020204030204" pitchFamily="34" charset="0"/>
              <a:cs typeface="Calibri" panose="020F0502020204030204" pitchFamily="34" charset="0"/>
            </a:endParaRPr>
          </a:p>
        </p:txBody>
      </p:sp>
      <p:sp>
        <p:nvSpPr>
          <p:cNvPr id="78" name="TextBox 77">
            <a:extLst>
              <a:ext uri="{FF2B5EF4-FFF2-40B4-BE49-F238E27FC236}">
                <a16:creationId xmlns:a16="http://schemas.microsoft.com/office/drawing/2014/main" id="{E79CB6BA-3694-A034-AE33-1931D0CCEA0B}"/>
              </a:ext>
            </a:extLst>
          </p:cNvPr>
          <p:cNvSpPr txBox="1"/>
          <p:nvPr/>
        </p:nvSpPr>
        <p:spPr>
          <a:xfrm>
            <a:off x="813394" y="4657784"/>
            <a:ext cx="4596000" cy="359073"/>
          </a:xfrm>
          <a:prstGeom prst="rect">
            <a:avLst/>
          </a:prstGeom>
          <a:noFill/>
        </p:spPr>
        <p:txBody>
          <a:bodyPr wrap="square" lIns="0" tIns="0" rIns="0" bIns="0" anchor="t">
            <a:spAutoFit/>
          </a:bodyPr>
          <a:lstStyle/>
          <a:p>
            <a:pPr>
              <a:lnSpc>
                <a:spcPts val="1440"/>
              </a:lnSpc>
            </a:pPr>
            <a:r>
              <a:rPr lang="de-DE" sz="1200">
                <a:solidFill>
                  <a:srgbClr val="262626"/>
                </a:solidFill>
              </a:rPr>
              <a:t>Verkaufs-, Reservierungs- und Betriebsdaten für Prognosen, weniger Abfall und bessere Alltagsentscheidungen nutzen.</a:t>
            </a:r>
            <a:endParaRPr lang="en-IE" sz="1200" b="0" i="0" dirty="0">
              <a:solidFill>
                <a:srgbClr val="262626"/>
              </a:solidFill>
              <a:latin typeface="Calibri" panose="020F0502020204030204" pitchFamily="34" charset="0"/>
              <a:cs typeface="Calibri" panose="020F0502020204030204" pitchFamily="34" charset="0"/>
            </a:endParaRPr>
          </a:p>
        </p:txBody>
      </p:sp>
      <p:sp>
        <p:nvSpPr>
          <p:cNvPr id="79" name="Rectangle 78">
            <a:extLst>
              <a:ext uri="{FF2B5EF4-FFF2-40B4-BE49-F238E27FC236}">
                <a16:creationId xmlns:a16="http://schemas.microsoft.com/office/drawing/2014/main" id="{FC026415-AE9B-EFAC-5578-421F45672DEE}"/>
              </a:ext>
            </a:extLst>
          </p:cNvPr>
          <p:cNvSpPr/>
          <p:nvPr/>
        </p:nvSpPr>
        <p:spPr>
          <a:xfrm>
            <a:off x="813394" y="5238823"/>
            <a:ext cx="4316390" cy="270000"/>
          </a:xfrm>
          <a:prstGeom prst="rect">
            <a:avLst/>
          </a:prstGeom>
          <a:solidFill>
            <a:srgbClr val="62A844">
              <a:alpha val="3686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0" name="TextBox 79">
            <a:extLst>
              <a:ext uri="{FF2B5EF4-FFF2-40B4-BE49-F238E27FC236}">
                <a16:creationId xmlns:a16="http://schemas.microsoft.com/office/drawing/2014/main" id="{0613D3CB-CEBB-9239-D851-25AB33EF59BF}"/>
              </a:ext>
            </a:extLst>
          </p:cNvPr>
          <p:cNvSpPr txBox="1"/>
          <p:nvPr/>
        </p:nvSpPr>
        <p:spPr>
          <a:xfrm>
            <a:off x="895554" y="5295143"/>
            <a:ext cx="4692000" cy="200055"/>
          </a:xfrm>
          <a:prstGeom prst="rect">
            <a:avLst/>
          </a:prstGeom>
          <a:noFill/>
        </p:spPr>
        <p:txBody>
          <a:bodyPr wrap="square" lIns="0" tIns="0" rIns="0" bIns="0" anchor="t">
            <a:spAutoFit/>
          </a:bodyPr>
          <a:lstStyle/>
          <a:p>
            <a:r>
              <a:rPr lang="de-DE" sz="1300" b="1">
                <a:solidFill>
                  <a:srgbClr val="262626"/>
                </a:solidFill>
              </a:rPr>
              <a:t>Fallstudie herunterladen  ·  {{CASE_URL_SHAMHANIFA}}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63F5366-F7F9-CB65-EFAB-9436949AC54B}"/>
              </a:ext>
            </a:extLst>
          </p:cNvPr>
          <p:cNvSpPr txBox="1"/>
          <p:nvPr/>
        </p:nvSpPr>
        <p:spPr>
          <a:xfrm>
            <a:off x="5683169" y="787874"/>
            <a:ext cx="6024421" cy="3990836"/>
          </a:xfrm>
          <a:prstGeom prst="rect">
            <a:avLst/>
          </a:prstGeom>
          <a:noFill/>
        </p:spPr>
        <p:txBody>
          <a:bodyPr wrap="square" rtlCol="0">
            <a:spAutoFit/>
          </a:bodyPr>
          <a:lstStyle/>
          <a:p>
            <a:pPr algn="ctr"/>
            <a:r>
              <a:rPr lang="de-DE" sz="3600" b="1">
                <a:solidFill>
                  <a:schemeClr val="bg1"/>
                </a:solidFill>
                <a:cs typeface="Times New Roman" panose="02020603050405020304" pitchFamily="18" charset="0"/>
              </a:rPr>
              <a:t>Vielen Dank für Ihr Engagement </a:t>
            </a:r>
          </a:p>
          <a:p>
            <a:pPr algn="ctr"/>
            <a:endParaRPr lang="en-US" sz="2200" b="1" dirty="0">
              <a:solidFill>
                <a:schemeClr val="bg1"/>
              </a:solidFill>
              <a:cs typeface="Times New Roman" panose="02020603050405020304" pitchFamily="18" charset="0"/>
            </a:endParaRPr>
          </a:p>
          <a:p>
            <a:pPr algn="ctr"/>
            <a:endParaRPr lang="en-US" sz="2200" b="1" dirty="0">
              <a:solidFill>
                <a:schemeClr val="bg1"/>
              </a:solidFill>
              <a:cs typeface="Times New Roman" panose="02020603050405020304" pitchFamily="18" charset="0"/>
            </a:endParaRPr>
          </a:p>
          <a:p>
            <a:pPr algn="ctr">
              <a:lnSpc>
                <a:spcPts val="2580"/>
              </a:lnSpc>
            </a:pPr>
            <a:r>
              <a:rPr lang="de-DE" sz="2400">
                <a:solidFill>
                  <a:schemeClr val="bg1"/>
                </a:solidFill>
                <a:cs typeface="Times New Roman" panose="02020603050405020304" pitchFamily="18" charset="0"/>
              </a:rPr>
              <a:t>Wir hoffen, dieses Modul hat Ihr Wissen bereichert und Ihre Praxis geschärft.</a:t>
            </a:r>
            <a:br>
              <a:rPr lang="en-US" sz="2400" dirty="0">
                <a:solidFill>
                  <a:schemeClr val="bg1"/>
                </a:solidFill>
                <a:cs typeface="Times New Roman" panose="02020603050405020304" pitchFamily="18" charset="0"/>
              </a:rPr>
            </a:br>
            <a:r>
              <a:rPr lang="de-DE" sz="2400">
                <a:solidFill>
                  <a:schemeClr val="bg1"/>
                </a:solidFill>
                <a:cs typeface="Times New Roman" panose="02020603050405020304" pitchFamily="18" charset="0"/>
              </a:rPr>
              <a:t>Vielen Dank für Ihren Einsatz für eine intelligente, nachhaltige und menschenzentrierte Hospitality.  Tragen Sie diese Erkenntnisse in Ihre Arbeit, führen Sie mit Ethik und Empathie – und lassen Sie Technologie den Menschen mit Sorgfalt dienen.</a:t>
            </a:r>
          </a:p>
          <a:p>
            <a:pPr algn="ctr">
              <a:lnSpc>
                <a:spcPts val="2580"/>
              </a:lnSpc>
            </a:pPr>
            <a:endParaRPr lang="en-GB" sz="2400" dirty="0">
              <a:solidFill>
                <a:schemeClr val="bg1"/>
              </a:solidFill>
              <a:cs typeface="Times New Roman" panose="02020603050405020304" pitchFamily="18" charset="0"/>
            </a:endParaRPr>
          </a:p>
        </p:txBody>
      </p:sp>
      <p:pic>
        <p:nvPicPr>
          <p:cNvPr id="10" name="Picture 9">
            <a:extLst>
              <a:ext uri="{FF2B5EF4-FFF2-40B4-BE49-F238E27FC236}">
                <a16:creationId xmlns:a16="http://schemas.microsoft.com/office/drawing/2014/main" id="{3F48199E-AB42-2BE6-083E-CED89758DD3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2337" y="627673"/>
            <a:ext cx="4125188" cy="2499202"/>
          </a:xfrm>
          <a:prstGeom prst="rect">
            <a:avLst/>
          </a:prstGeom>
        </p:spPr>
      </p:pic>
      <p:pic>
        <p:nvPicPr>
          <p:cNvPr id="11" name="Picture 10">
            <a:extLst>
              <a:ext uri="{FF2B5EF4-FFF2-40B4-BE49-F238E27FC236}">
                <a16:creationId xmlns:a16="http://schemas.microsoft.com/office/drawing/2014/main" id="{34416DB7-F888-9CB1-E2B1-2B5B4B9AE61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86214" y="5846608"/>
            <a:ext cx="6024421" cy="606937"/>
          </a:xfrm>
          <a:prstGeom prst="rect">
            <a:avLst/>
          </a:prstGeom>
        </p:spPr>
      </p:pic>
      <p:sp>
        <p:nvSpPr>
          <p:cNvPr id="13" name="Text Placeholder 2">
            <a:extLst>
              <a:ext uri="{FF2B5EF4-FFF2-40B4-BE49-F238E27FC236}">
                <a16:creationId xmlns:a16="http://schemas.microsoft.com/office/drawing/2014/main" id="{C250D63B-60D5-992F-A81F-18121CBAE278}"/>
              </a:ext>
            </a:extLst>
          </p:cNvPr>
          <p:cNvSpPr txBox="1">
            <a:spLocks/>
          </p:cNvSpPr>
          <p:nvPr/>
        </p:nvSpPr>
        <p:spPr>
          <a:xfrm flipH="1">
            <a:off x="-71237" y="4675239"/>
            <a:ext cx="5754406" cy="711462"/>
          </a:xfrm>
          <a:prstGeom prst="rect">
            <a:avLst/>
          </a:prstGeom>
          <a:solidFill>
            <a:srgbClr val="0289AE"/>
          </a:solid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rPr>
              <a:t>       </a:t>
            </a:r>
            <a:r>
              <a:rPr lang="en-US" dirty="0">
                <a:solidFill>
                  <a:schemeClr val="bg1"/>
                </a:solidFill>
                <a:hlinkClick r:id="rId4">
                  <a:extLst>
                    <a:ext uri="{A12FA001-AC4F-418D-AE19-62706E023703}">
                      <ahyp:hlinkClr xmlns:ahyp="http://schemas.microsoft.com/office/drawing/2018/hyperlinkcolor" val="tx"/>
                    </a:ext>
                  </a:extLst>
                </a:hlinkClick>
              </a:rPr>
              <a:t> www.</a:t>
            </a:r>
            <a:r>
              <a:rPr lang="en-US" b="1" dirty="0">
                <a:solidFill>
                  <a:schemeClr val="bg1"/>
                </a:solidFill>
                <a:hlinkClick r:id="rId4">
                  <a:extLst>
                    <a:ext uri="{A12FA001-AC4F-418D-AE19-62706E023703}">
                      <ahyp:hlinkClr xmlns:ahyp="http://schemas.microsoft.com/office/drawing/2018/hyperlinkcolor" val="tx"/>
                    </a:ext>
                  </a:extLst>
                </a:hlinkClick>
              </a:rPr>
              <a:t>ecosmartproject</a:t>
            </a:r>
            <a:r>
              <a:rPr lang="en-US" dirty="0">
                <a:solidFill>
                  <a:schemeClr val="bg1"/>
                </a:solidFill>
                <a:hlinkClick r:id="rId4">
                  <a:extLst>
                    <a:ext uri="{A12FA001-AC4F-418D-AE19-62706E023703}">
                      <ahyp:hlinkClr xmlns:ahyp="http://schemas.microsoft.com/office/drawing/2018/hyperlinkcolor" val="tx"/>
                    </a:ext>
                  </a:extLst>
                </a:hlinkClick>
              </a:rPr>
              <a:t>.eu</a:t>
            </a:r>
            <a:endParaRPr lang="en-US" dirty="0">
              <a:solidFill>
                <a:schemeClr val="bg1"/>
              </a:solidFill>
            </a:endParaRPr>
          </a:p>
        </p:txBody>
      </p:sp>
    </p:spTree>
    <p:extLst>
      <p:ext uri="{BB962C8B-B14F-4D97-AF65-F5344CB8AC3E}">
        <p14:creationId xmlns:p14="http://schemas.microsoft.com/office/powerpoint/2010/main" val="77811509"/>
      </p:ext>
    </p:extLst>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rviving digital -  landscape powerpoint.potx" id="{1D4B4119-D1A6-FE49-944E-44D0450B8D70}" vid="{BE5704CA-28D9-BF4E-9D78-EE5BB38933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A5D448FF4D9854492C17C5187EF5566" ma:contentTypeVersion="12" ma:contentTypeDescription="Create a new document." ma:contentTypeScope="" ma:versionID="e51c7bef96f5b722fb941898f17a50a1">
  <xsd:schema xmlns:xsd="http://www.w3.org/2001/XMLSchema" xmlns:xs="http://www.w3.org/2001/XMLSchema" xmlns:p="http://schemas.microsoft.com/office/2006/metadata/properties" xmlns:ns2="5ef36c65-2ebb-4adf-9d59-815159be37b0" xmlns:ns3="23b2737a-dcf8-4a07-819b-0c656bac1781" targetNamespace="http://schemas.microsoft.com/office/2006/metadata/properties" ma:root="true" ma:fieldsID="49dd165fdf916d6e7a8350a132dd72fd" ns2:_="" ns3:_="">
    <xsd:import namespace="5ef36c65-2ebb-4adf-9d59-815159be37b0"/>
    <xsd:import namespace="23b2737a-dcf8-4a07-819b-0c656bac178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f36c65-2ebb-4adf-9d59-815159be37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2ebe027-fa64-4e30-bdb2-92b74caeb8c0"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3b2737a-dcf8-4a07-819b-0c656bac178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362a160-b759-4121-9b0f-25f399baeb7c}" ma:internalName="TaxCatchAll" ma:showField="CatchAllData" ma:web="23b2737a-dcf8-4a07-819b-0c656bac178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23b2737a-dcf8-4a07-819b-0c656bac1781" xsi:nil="true"/>
    <lcf76f155ced4ddcb4097134ff3c332f xmlns="5ef36c65-2ebb-4adf-9d59-815159be37b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C0F32AE-F2D1-4495-AA85-0573007D47E6}"/>
</file>

<file path=customXml/itemProps2.xml><?xml version="1.0" encoding="utf-8"?>
<ds:datastoreItem xmlns:ds="http://schemas.openxmlformats.org/officeDocument/2006/customXml" ds:itemID="{D375A3CB-9CE1-47A4-A161-C5B0DE4BE3D3}">
  <ds:schemaRefs>
    <ds:schemaRef ds:uri="http://schemas.microsoft.com/sharepoint/v3/contenttype/forms"/>
  </ds:schemaRefs>
</ds:datastoreItem>
</file>

<file path=customXml/itemProps3.xml><?xml version="1.0" encoding="utf-8"?>
<ds:datastoreItem xmlns:ds="http://schemas.openxmlformats.org/officeDocument/2006/customXml" ds:itemID="{86223608-AB81-4FD1-84CA-235C34DB5B62}">
  <ds:schemaRefs>
    <ds:schemaRef ds:uri="23b2737a-dcf8-4a07-819b-0c656bac1781"/>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5ef36c65-2ebb-4adf-9d59-815159be37b0"/>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8493</Words>
  <Application>Microsoft Office PowerPoint</Application>
  <PresentationFormat>Breitbild</PresentationFormat>
  <Paragraphs>982</Paragraphs>
  <Slides>61</Slides>
  <Notes>51</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61</vt:i4>
      </vt:variant>
    </vt:vector>
  </HeadingPairs>
  <TitlesOfParts>
    <vt:vector size="70" baseType="lpstr">
      <vt:lpstr>Arial</vt:lpstr>
      <vt:lpstr>Calibri</vt:lpstr>
      <vt:lpstr>Calibri Light</vt:lpstr>
      <vt:lpstr>Century Gothic</vt:lpstr>
      <vt:lpstr>Montserrat</vt:lpstr>
      <vt:lpstr>Montserrat Light</vt:lpstr>
      <vt:lpstr>Times New Roman</vt:lpstr>
      <vt:lpstr>Wingdings</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lastModifiedBy>David Blunck</cp:lastModifiedBy>
  <cp:revision>220</cp:revision>
  <dcterms:created xsi:type="dcterms:W3CDTF">2022-05-09T10:29:33Z</dcterms:created>
  <dcterms:modified xsi:type="dcterms:W3CDTF">2026-08-25T13:07:28Z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0x0101007A5D448FF4D9854492C17C5187EF5566</vt:lpwstr>
  </property>
  <property fmtid="{D5CDD505-2E9C-101B-9397-08002B2CF9AE}" pid="3" name="MediaServiceImageTags">
    <vt:lpwstr/>
  </property>
</Properties>
</file>