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74"/>
  </p:notesMasterIdLst>
  <p:handoutMasterIdLst>
    <p:handoutMasterId r:id="rId75"/>
  </p:handoutMasterIdLst>
  <p:sldIdLst>
    <p:sldId id="4453" r:id="rId5"/>
    <p:sldId id="4449" r:id="rId6"/>
    <p:sldId id="4632" r:id="rId7"/>
    <p:sldId id="4454" r:id="rId8"/>
    <p:sldId id="4549" r:id="rId9"/>
    <p:sldId id="4306" r:id="rId10"/>
    <p:sldId id="4550" r:id="rId11"/>
    <p:sldId id="4593" r:id="rId12"/>
    <p:sldId id="4455" r:id="rId13"/>
    <p:sldId id="4594" r:id="rId14"/>
    <p:sldId id="4595" r:id="rId15"/>
    <p:sldId id="4596" r:id="rId16"/>
    <p:sldId id="4597" r:id="rId17"/>
    <p:sldId id="4598" r:id="rId18"/>
    <p:sldId id="4600" r:id="rId19"/>
    <p:sldId id="4601" r:id="rId20"/>
    <p:sldId id="4590" r:id="rId21"/>
    <p:sldId id="4602" r:id="rId22"/>
    <p:sldId id="4551" r:id="rId23"/>
    <p:sldId id="4603" r:id="rId24"/>
    <p:sldId id="4604" r:id="rId25"/>
    <p:sldId id="4605" r:id="rId26"/>
    <p:sldId id="4606" r:id="rId27"/>
    <p:sldId id="4633" r:id="rId28"/>
    <p:sldId id="4476" r:id="rId29"/>
    <p:sldId id="4591" r:id="rId30"/>
    <p:sldId id="4607" r:id="rId31"/>
    <p:sldId id="4608" r:id="rId32"/>
    <p:sldId id="4552" r:id="rId33"/>
    <p:sldId id="4610" r:id="rId34"/>
    <p:sldId id="4611" r:id="rId35"/>
    <p:sldId id="4406" r:id="rId36"/>
    <p:sldId id="4614" r:id="rId37"/>
    <p:sldId id="4616" r:id="rId38"/>
    <p:sldId id="4617" r:id="rId39"/>
    <p:sldId id="4345" r:id="rId40"/>
    <p:sldId id="4618" r:id="rId41"/>
    <p:sldId id="4619" r:id="rId42"/>
    <p:sldId id="4620" r:id="rId43"/>
    <p:sldId id="4621" r:id="rId44"/>
    <p:sldId id="4592" r:id="rId45"/>
    <p:sldId id="4622" r:id="rId46"/>
    <p:sldId id="4553" r:id="rId47"/>
    <p:sldId id="4623" r:id="rId48"/>
    <p:sldId id="4624" r:id="rId49"/>
    <p:sldId id="4625" r:id="rId50"/>
    <p:sldId id="4626" r:id="rId51"/>
    <p:sldId id="4627" r:id="rId52"/>
    <p:sldId id="4628" r:id="rId53"/>
    <p:sldId id="4514" r:id="rId54"/>
    <p:sldId id="4574" r:id="rId55"/>
    <p:sldId id="4629" r:id="rId56"/>
    <p:sldId id="4630" r:id="rId57"/>
    <p:sldId id="4589" r:id="rId58"/>
    <p:sldId id="4631" r:id="rId59"/>
    <p:sldId id="4554" r:id="rId60"/>
    <p:sldId id="4587" r:id="rId61"/>
    <p:sldId id="4588" r:id="rId62"/>
    <p:sldId id="4558" r:id="rId63"/>
    <p:sldId id="4559" r:id="rId64"/>
    <p:sldId id="4560" r:id="rId65"/>
    <p:sldId id="4568" r:id="rId66"/>
    <p:sldId id="4561" r:id="rId67"/>
    <p:sldId id="4609" r:id="rId68"/>
    <p:sldId id="4569" r:id="rId69"/>
    <p:sldId id="4480" r:id="rId70"/>
    <p:sldId id="4586" r:id="rId71"/>
    <p:sldId id="4556" r:id="rId72"/>
    <p:sldId id="4555"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A844"/>
    <a:srgbClr val="000000"/>
    <a:srgbClr val="0289AE"/>
    <a:srgbClr val="EABB22"/>
    <a:srgbClr val="06677F"/>
    <a:srgbClr val="3D8241"/>
    <a:srgbClr val="E1E5DF"/>
    <a:srgbClr val="262626"/>
    <a:srgbClr val="0000FF"/>
    <a:srgbClr val="00B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64"/>
    <p:restoredTop sz="96000" autoAdjust="0"/>
  </p:normalViewPr>
  <p:slideViewPr>
    <p:cSldViewPr snapToGrid="0" snapToObjects="1">
      <p:cViewPr varScale="1">
        <p:scale>
          <a:sx n="107" d="100"/>
          <a:sy n="107" d="100"/>
        </p:scale>
        <p:origin x="2124"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8" d="100"/>
          <a:sy n="88" d="100"/>
        </p:scale>
        <p:origin x="3872" y="20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94271C-A971-4782-B698-8F8CC1AA57E4}" type="doc">
      <dgm:prSet loTypeId="urn:microsoft.com/office/officeart/2005/8/layout/venn1" loCatId="relationship" qsTypeId="urn:microsoft.com/office/officeart/2005/8/quickstyle/simple1#1" qsCatId="simple" csTypeId="urn:microsoft.com/office/officeart/2005/8/colors/colorful1#1" csCatId="colorful" phldr="1"/>
      <dgm:spPr/>
    </dgm:pt>
    <dgm:pt modelId="{CA356840-0964-4473-BFDC-700E1AC31426}">
      <dgm:prSet phldrT="[Text]" custT="1"/>
      <dgm:spPr>
        <a:solidFill>
          <a:srgbClr val="06677F">
            <a:alpha val="85979"/>
          </a:srgbClr>
        </a:solidFill>
      </dgm:spPr>
      <dgm:t>
        <a:bodyPr/>
        <a:lstStyle/>
        <a:p>
          <a:endParaRPr lang="en-US" sz="1400" dirty="0">
            <a:solidFill>
              <a:schemeClr val="bg1"/>
            </a:solidFill>
          </a:endParaRPr>
        </a:p>
      </dgm:t>
    </dgm:pt>
    <dgm:pt modelId="{70FFC624-B24D-4B69-93DF-6FD91BAB81C3}" type="parTrans" cxnId="{FFDF4946-CCE4-42BD-ADBA-341D70042734}">
      <dgm:prSet/>
      <dgm:spPr/>
      <dgm:t>
        <a:bodyPr/>
        <a:lstStyle/>
        <a:p>
          <a:endParaRPr lang="en-US"/>
        </a:p>
      </dgm:t>
    </dgm:pt>
    <dgm:pt modelId="{E33A5098-C629-4F2A-977F-5ED303B46FA4}" type="sibTrans" cxnId="{FFDF4946-CCE4-42BD-ADBA-341D70042734}">
      <dgm:prSet/>
      <dgm:spPr/>
      <dgm:t>
        <a:bodyPr/>
        <a:lstStyle/>
        <a:p>
          <a:endParaRPr lang="en-US"/>
        </a:p>
      </dgm:t>
    </dgm:pt>
    <dgm:pt modelId="{60C47D97-D5AD-44F0-A509-94878A19ED66}">
      <dgm:prSet phldrT="[Text]" custT="1"/>
      <dgm:spPr>
        <a:solidFill>
          <a:srgbClr val="0289AE">
            <a:alpha val="73000"/>
          </a:srgbClr>
        </a:solidFill>
      </dgm:spPr>
      <dgm:t>
        <a:bodyPr/>
        <a:lstStyle/>
        <a:p>
          <a:endParaRPr lang="en-US" sz="1600" dirty="0">
            <a:solidFill>
              <a:schemeClr val="bg1"/>
            </a:solidFill>
          </a:endParaRPr>
        </a:p>
      </dgm:t>
    </dgm:pt>
    <dgm:pt modelId="{B7F21AE9-A8D3-4403-AE1F-B5915F5A5848}" type="parTrans" cxnId="{16EC6911-934E-4EBF-BC57-BBD38593422C}">
      <dgm:prSet/>
      <dgm:spPr/>
      <dgm:t>
        <a:bodyPr/>
        <a:lstStyle/>
        <a:p>
          <a:endParaRPr lang="en-US"/>
        </a:p>
      </dgm:t>
    </dgm:pt>
    <dgm:pt modelId="{344F1373-E931-4DC5-9BA1-538C76E22009}" type="sibTrans" cxnId="{16EC6911-934E-4EBF-BC57-BBD38593422C}">
      <dgm:prSet/>
      <dgm:spPr/>
      <dgm:t>
        <a:bodyPr/>
        <a:lstStyle/>
        <a:p>
          <a:endParaRPr lang="en-US"/>
        </a:p>
      </dgm:t>
    </dgm:pt>
    <dgm:pt modelId="{C71FB9C6-A453-7445-BA63-A0881D9ED8A5}">
      <dgm:prSet phldrT="[Text]"/>
      <dgm:spPr>
        <a:solidFill>
          <a:srgbClr val="3D8241">
            <a:alpha val="76000"/>
          </a:srgbClr>
        </a:solidFill>
      </dgm:spPr>
      <dgm:t>
        <a:bodyPr/>
        <a:lstStyle/>
        <a:p>
          <a:endParaRPr lang="en-US" dirty="0">
            <a:solidFill>
              <a:schemeClr val="bg1"/>
            </a:solidFill>
          </a:endParaRPr>
        </a:p>
      </dgm:t>
    </dgm:pt>
    <dgm:pt modelId="{4AC0959D-4757-EE47-8AF6-796393030525}" type="parTrans" cxnId="{641BC51B-8323-8541-90E2-C52EF4FDB89A}">
      <dgm:prSet/>
      <dgm:spPr/>
      <dgm:t>
        <a:bodyPr/>
        <a:lstStyle/>
        <a:p>
          <a:endParaRPr lang="en-GB"/>
        </a:p>
      </dgm:t>
    </dgm:pt>
    <dgm:pt modelId="{8BD1CE39-F261-5143-BB44-9310E7C91699}" type="sibTrans" cxnId="{641BC51B-8323-8541-90E2-C52EF4FDB89A}">
      <dgm:prSet/>
      <dgm:spPr/>
      <dgm:t>
        <a:bodyPr/>
        <a:lstStyle/>
        <a:p>
          <a:endParaRPr lang="en-GB"/>
        </a:p>
      </dgm:t>
    </dgm:pt>
    <dgm:pt modelId="{43A40D73-27B5-4928-BF27-D8C308D12D49}" type="pres">
      <dgm:prSet presAssocID="{8B94271C-A971-4782-B698-8F8CC1AA57E4}" presName="compositeShape" presStyleCnt="0">
        <dgm:presLayoutVars>
          <dgm:chMax val="7"/>
          <dgm:dir/>
          <dgm:resizeHandles val="exact"/>
        </dgm:presLayoutVars>
      </dgm:prSet>
      <dgm:spPr/>
    </dgm:pt>
    <dgm:pt modelId="{A938E9C1-DF8D-C04E-930E-3ADAC0C24B2C}" type="pres">
      <dgm:prSet presAssocID="{CA356840-0964-4473-BFDC-700E1AC31426}" presName="circ1" presStyleLbl="vennNode1" presStyleIdx="0" presStyleCnt="3"/>
      <dgm:spPr/>
    </dgm:pt>
    <dgm:pt modelId="{9BFCF1A8-5879-AD42-AEFB-C48E897F3213}" type="pres">
      <dgm:prSet presAssocID="{CA356840-0964-4473-BFDC-700E1AC31426}" presName="circ1Tx" presStyleLbl="revTx" presStyleIdx="0" presStyleCnt="0">
        <dgm:presLayoutVars>
          <dgm:chMax val="0"/>
          <dgm:chPref val="0"/>
          <dgm:bulletEnabled val="1"/>
        </dgm:presLayoutVars>
      </dgm:prSet>
      <dgm:spPr/>
    </dgm:pt>
    <dgm:pt modelId="{15C2414C-16B5-2C4E-AAF9-840FD6236B0C}" type="pres">
      <dgm:prSet presAssocID="{C71FB9C6-A453-7445-BA63-A0881D9ED8A5}" presName="circ2" presStyleLbl="vennNode1" presStyleIdx="1" presStyleCnt="3"/>
      <dgm:spPr/>
    </dgm:pt>
    <dgm:pt modelId="{BD569454-90F6-7244-8DE5-2C9E73DDEC9C}" type="pres">
      <dgm:prSet presAssocID="{C71FB9C6-A453-7445-BA63-A0881D9ED8A5}" presName="circ2Tx" presStyleLbl="revTx" presStyleIdx="0" presStyleCnt="0">
        <dgm:presLayoutVars>
          <dgm:chMax val="0"/>
          <dgm:chPref val="0"/>
          <dgm:bulletEnabled val="1"/>
        </dgm:presLayoutVars>
      </dgm:prSet>
      <dgm:spPr/>
    </dgm:pt>
    <dgm:pt modelId="{34A53942-EE3A-6E4F-96A2-ACB6EAEB5EB5}" type="pres">
      <dgm:prSet presAssocID="{60C47D97-D5AD-44F0-A509-94878A19ED66}" presName="circ3" presStyleLbl="vennNode1" presStyleIdx="2" presStyleCnt="3"/>
      <dgm:spPr/>
    </dgm:pt>
    <dgm:pt modelId="{E1A09AFF-29E5-8049-A61A-B94E01FD419A}" type="pres">
      <dgm:prSet presAssocID="{60C47D97-D5AD-44F0-A509-94878A19ED66}" presName="circ3Tx" presStyleLbl="revTx" presStyleIdx="0" presStyleCnt="0">
        <dgm:presLayoutVars>
          <dgm:chMax val="0"/>
          <dgm:chPref val="0"/>
          <dgm:bulletEnabled val="1"/>
        </dgm:presLayoutVars>
      </dgm:prSet>
      <dgm:spPr/>
    </dgm:pt>
  </dgm:ptLst>
  <dgm:cxnLst>
    <dgm:cxn modelId="{5B8D430D-A037-8049-84F2-C6746DAA3C0E}" type="presOf" srcId="{60C47D97-D5AD-44F0-A509-94878A19ED66}" destId="{E1A09AFF-29E5-8049-A61A-B94E01FD419A}" srcOrd="1" destOrd="0" presId="urn:microsoft.com/office/officeart/2005/8/layout/venn1"/>
    <dgm:cxn modelId="{16EC6911-934E-4EBF-BC57-BBD38593422C}" srcId="{8B94271C-A971-4782-B698-8F8CC1AA57E4}" destId="{60C47D97-D5AD-44F0-A509-94878A19ED66}" srcOrd="2" destOrd="0" parTransId="{B7F21AE9-A8D3-4403-AE1F-B5915F5A5848}" sibTransId="{344F1373-E931-4DC5-9BA1-538C76E22009}"/>
    <dgm:cxn modelId="{641BC51B-8323-8541-90E2-C52EF4FDB89A}" srcId="{8B94271C-A971-4782-B698-8F8CC1AA57E4}" destId="{C71FB9C6-A453-7445-BA63-A0881D9ED8A5}" srcOrd="1" destOrd="0" parTransId="{4AC0959D-4757-EE47-8AF6-796393030525}" sibTransId="{8BD1CE39-F261-5143-BB44-9310E7C91699}"/>
    <dgm:cxn modelId="{D7E91A31-B04D-4B7B-9B00-E8F2FF7375AB}" type="presOf" srcId="{8B94271C-A971-4782-B698-8F8CC1AA57E4}" destId="{43A40D73-27B5-4928-BF27-D8C308D12D49}" srcOrd="0" destOrd="0" presId="urn:microsoft.com/office/officeart/2005/8/layout/venn1"/>
    <dgm:cxn modelId="{FFDF4946-CCE4-42BD-ADBA-341D70042734}" srcId="{8B94271C-A971-4782-B698-8F8CC1AA57E4}" destId="{CA356840-0964-4473-BFDC-700E1AC31426}" srcOrd="0" destOrd="0" parTransId="{70FFC624-B24D-4B69-93DF-6FD91BAB81C3}" sibTransId="{E33A5098-C629-4F2A-977F-5ED303B46FA4}"/>
    <dgm:cxn modelId="{61FE2599-B845-2B4E-AE05-99E89336B2E1}" type="presOf" srcId="{60C47D97-D5AD-44F0-A509-94878A19ED66}" destId="{34A53942-EE3A-6E4F-96A2-ACB6EAEB5EB5}" srcOrd="0" destOrd="0" presId="urn:microsoft.com/office/officeart/2005/8/layout/venn1"/>
    <dgm:cxn modelId="{65461BA3-A601-4346-8192-ACF546BFC0F3}" type="presOf" srcId="{CA356840-0964-4473-BFDC-700E1AC31426}" destId="{9BFCF1A8-5879-AD42-AEFB-C48E897F3213}" srcOrd="1" destOrd="0" presId="urn:microsoft.com/office/officeart/2005/8/layout/venn1"/>
    <dgm:cxn modelId="{227155C0-8668-A042-A382-2EFBC6F7718D}" type="presOf" srcId="{CA356840-0964-4473-BFDC-700E1AC31426}" destId="{A938E9C1-DF8D-C04E-930E-3ADAC0C24B2C}" srcOrd="0" destOrd="0" presId="urn:microsoft.com/office/officeart/2005/8/layout/venn1"/>
    <dgm:cxn modelId="{CEAEA9CA-7EAC-0649-A616-10C436EA1779}" type="presOf" srcId="{C71FB9C6-A453-7445-BA63-A0881D9ED8A5}" destId="{15C2414C-16B5-2C4E-AAF9-840FD6236B0C}" srcOrd="0" destOrd="0" presId="urn:microsoft.com/office/officeart/2005/8/layout/venn1"/>
    <dgm:cxn modelId="{DC9ABAD3-4ADC-CC45-A2C4-DE79680F22D4}" type="presOf" srcId="{C71FB9C6-A453-7445-BA63-A0881D9ED8A5}" destId="{BD569454-90F6-7244-8DE5-2C9E73DDEC9C}" srcOrd="1" destOrd="0" presId="urn:microsoft.com/office/officeart/2005/8/layout/venn1"/>
    <dgm:cxn modelId="{A59816E9-8321-BF4A-A6A6-C0A263F8EC89}" type="presParOf" srcId="{43A40D73-27B5-4928-BF27-D8C308D12D49}" destId="{A938E9C1-DF8D-C04E-930E-3ADAC0C24B2C}" srcOrd="0" destOrd="0" presId="urn:microsoft.com/office/officeart/2005/8/layout/venn1"/>
    <dgm:cxn modelId="{13A9A57C-6126-6B40-9E6B-3C8335F6BB92}" type="presParOf" srcId="{43A40D73-27B5-4928-BF27-D8C308D12D49}" destId="{9BFCF1A8-5879-AD42-AEFB-C48E897F3213}" srcOrd="1" destOrd="0" presId="urn:microsoft.com/office/officeart/2005/8/layout/venn1"/>
    <dgm:cxn modelId="{A2D55955-2DB5-A240-88FA-27741484AA45}" type="presParOf" srcId="{43A40D73-27B5-4928-BF27-D8C308D12D49}" destId="{15C2414C-16B5-2C4E-AAF9-840FD6236B0C}" srcOrd="2" destOrd="0" presId="urn:microsoft.com/office/officeart/2005/8/layout/venn1"/>
    <dgm:cxn modelId="{D830B3A9-9A2E-504A-9AF9-8D7B0B3CA905}" type="presParOf" srcId="{43A40D73-27B5-4928-BF27-D8C308D12D49}" destId="{BD569454-90F6-7244-8DE5-2C9E73DDEC9C}" srcOrd="3" destOrd="0" presId="urn:microsoft.com/office/officeart/2005/8/layout/venn1"/>
    <dgm:cxn modelId="{06896F09-EFE3-6A4B-968B-F4E667267FFC}" type="presParOf" srcId="{43A40D73-27B5-4928-BF27-D8C308D12D49}" destId="{34A53942-EE3A-6E4F-96A2-ACB6EAEB5EB5}" srcOrd="4" destOrd="0" presId="urn:microsoft.com/office/officeart/2005/8/layout/venn1"/>
    <dgm:cxn modelId="{2AFD7E9D-FBE7-394A-ABB4-CD0516BBCCDD}" type="presParOf" srcId="{43A40D73-27B5-4928-BF27-D8C308D12D49}" destId="{E1A09AFF-29E5-8049-A61A-B94E01FD419A}"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38E9C1-DF8D-C04E-930E-3ADAC0C24B2C}">
      <dsp:nvSpPr>
        <dsp:cNvPr id="0" name=""/>
        <dsp:cNvSpPr/>
      </dsp:nvSpPr>
      <dsp:spPr>
        <a:xfrm>
          <a:off x="1460758" y="53744"/>
          <a:ext cx="2579750" cy="2579750"/>
        </a:xfrm>
        <a:prstGeom prst="ellipse">
          <a:avLst/>
        </a:prstGeom>
        <a:solidFill>
          <a:srgbClr val="06677F">
            <a:alpha val="85979"/>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solidFill>
              <a:schemeClr val="bg1"/>
            </a:solidFill>
          </a:endParaRPr>
        </a:p>
      </dsp:txBody>
      <dsp:txXfrm>
        <a:off x="1804725" y="505201"/>
        <a:ext cx="1891816" cy="1160887"/>
      </dsp:txXfrm>
    </dsp:sp>
    <dsp:sp modelId="{15C2414C-16B5-2C4E-AAF9-840FD6236B0C}">
      <dsp:nvSpPr>
        <dsp:cNvPr id="0" name=""/>
        <dsp:cNvSpPr/>
      </dsp:nvSpPr>
      <dsp:spPr>
        <a:xfrm>
          <a:off x="2391618" y="1666088"/>
          <a:ext cx="2579750" cy="2579750"/>
        </a:xfrm>
        <a:prstGeom prst="ellipse">
          <a:avLst/>
        </a:prstGeom>
        <a:solidFill>
          <a:srgbClr val="3D8241">
            <a:alpha val="76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2889250">
            <a:lnSpc>
              <a:spcPct val="90000"/>
            </a:lnSpc>
            <a:spcBef>
              <a:spcPct val="0"/>
            </a:spcBef>
            <a:spcAft>
              <a:spcPct val="35000"/>
            </a:spcAft>
            <a:buNone/>
          </a:pPr>
          <a:endParaRPr lang="en-US" sz="6500" kern="1200" dirty="0">
            <a:solidFill>
              <a:schemeClr val="bg1"/>
            </a:solidFill>
          </a:endParaRPr>
        </a:p>
      </dsp:txBody>
      <dsp:txXfrm>
        <a:off x="3180591" y="2332524"/>
        <a:ext cx="1547850" cy="1418862"/>
      </dsp:txXfrm>
    </dsp:sp>
    <dsp:sp modelId="{34A53942-EE3A-6E4F-96A2-ACB6EAEB5EB5}">
      <dsp:nvSpPr>
        <dsp:cNvPr id="0" name=""/>
        <dsp:cNvSpPr/>
      </dsp:nvSpPr>
      <dsp:spPr>
        <a:xfrm>
          <a:off x="529898" y="1666088"/>
          <a:ext cx="2579750" cy="2579750"/>
        </a:xfrm>
        <a:prstGeom prst="ellipse">
          <a:avLst/>
        </a:prstGeom>
        <a:solidFill>
          <a:srgbClr val="0289AE">
            <a:alpha val="73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dirty="0">
            <a:solidFill>
              <a:schemeClr val="bg1"/>
            </a:solidFill>
          </a:endParaRPr>
        </a:p>
      </dsp:txBody>
      <dsp:txXfrm>
        <a:off x="772824" y="2332524"/>
        <a:ext cx="1547850" cy="141886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CA55AD-336F-2841-9E44-8096CEA2A7BD}" type="datetimeFigureOut">
              <a:rPr lang="en-US" smtClean="0"/>
              <a:t>8/25/2026</a:t>
            </a:fld>
            <a:endParaRPr lang="en-US"/>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32C195-42C6-9347-A20E-4343730EB34C}" type="slidenum">
              <a:rPr lang="en-US" smtClean="0"/>
              <a:t>‹Nr.›</a:t>
            </a:fld>
            <a:endParaRPr lang="en-US"/>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‹Nr.›</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qloapps.com/ai-agents-smarter-hotel-bookings/?utm_source=chatgpt.com"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qloapps.com/ai-agents-smarter-hotel-bookings/?utm_source=chatgpt.com"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qloapps.com/ai-agents-smarter-hotel-bookings/?utm_source=chatgpt.com"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E917-7624-D489-E0AF-DCF42DC96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81734-39EE-A6A5-09BE-7972AD19A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495E6-E674-8B18-3BC9-0160C99984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A6459-00D8-4C95-17DD-94F63DB46861}"/>
              </a:ext>
            </a:extLst>
          </p:cNvPr>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642207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1E708-015D-C956-C613-7E44CECB38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0FCCA7-5259-DEB5-AC6F-AF93840392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FB811D-5325-DE46-225A-1CD1F3A437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0E1A4F-184B-8CAB-1092-E0F4CFC5D4E9}"/>
              </a:ext>
            </a:extLst>
          </p:cNvPr>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1414138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9</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F3147-4AB7-DD21-A77D-14EA9D3CD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DD6580-316F-7222-9D7F-0D9988B99F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F5D2F3-E74E-E914-CDD0-254FE096E4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CA7A98-4152-8AA9-7F24-52EB04572459}"/>
              </a:ext>
            </a:extLst>
          </p:cNvPr>
          <p:cNvSpPr>
            <a:spLocks noGrp="1"/>
          </p:cNvSpPr>
          <p:nvPr>
            <p:ph type="sldNum" sz="quarter" idx="5"/>
          </p:nvPr>
        </p:nvSpPr>
        <p:spPr/>
        <p:txBody>
          <a:bodyPr/>
          <a:lstStyle/>
          <a:p>
            <a:fld id="{4BE5DE82-CF29-044D-9158-06A811149881}" type="slidenum">
              <a:rPr lang="en-US" smtClean="0"/>
              <a:t>10</a:t>
            </a:fld>
            <a:endParaRPr lang="en-US"/>
          </a:p>
        </p:txBody>
      </p:sp>
    </p:spTree>
    <p:extLst>
      <p:ext uri="{BB962C8B-B14F-4D97-AF65-F5344CB8AC3E}">
        <p14:creationId xmlns:p14="http://schemas.microsoft.com/office/powerpoint/2010/main" val="3535759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948AF-53F9-6BD0-9130-97F475FA2A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CFBD5-6276-58A2-BD06-7475E9758D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59B1BB-D60B-C509-B2B1-1D4F4AE92A9C}"/>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F89F43FF-9B5A-E356-8CF0-06286B11F055}"/>
              </a:ext>
            </a:extLst>
          </p:cNvPr>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2303906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645A4-A30A-8338-A9DC-42E0FFF8D6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3E6A62-FB9F-6EDE-EC99-26A9FD004E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A59F91-080D-8E5B-1D9A-3BF42916CA3B}"/>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4FD52563-3179-D5A7-439A-49D8BDB78A13}"/>
              </a:ext>
            </a:extLst>
          </p:cNvPr>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42443786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15968-C803-FA70-60FA-8C41A92792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4CF3C3-9D07-3F6F-841C-AE2F569AC6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E102A2-69C5-8B85-8A18-610F9C99B5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E4370C-9D2E-FCEF-7FA2-BFAD7E7B4086}"/>
              </a:ext>
            </a:extLst>
          </p:cNvPr>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233327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8D0DC-0C4C-466D-B6B2-6CD55B04D1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F9916F-561B-93E7-E5EA-612872E813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371C70-955A-AE7C-A719-8DF5F32CA3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3535E1-580B-84E3-D5E8-38AA1FBEF941}"/>
              </a:ext>
            </a:extLst>
          </p:cNvPr>
          <p:cNvSpPr>
            <a:spLocks noGrp="1"/>
          </p:cNvSpPr>
          <p:nvPr>
            <p:ph type="sldNum" sz="quarter" idx="5"/>
          </p:nvPr>
        </p:nvSpPr>
        <p:spPr/>
        <p:txBody>
          <a:bodyPr/>
          <a:lstStyle/>
          <a:p>
            <a:fld id="{4BE5DE82-CF29-044D-9158-06A811149881}" type="slidenum">
              <a:rPr lang="en-US" smtClean="0"/>
              <a:t>14</a:t>
            </a:fld>
            <a:endParaRPr lang="en-US"/>
          </a:p>
        </p:txBody>
      </p:sp>
    </p:spTree>
    <p:extLst>
      <p:ext uri="{BB962C8B-B14F-4D97-AF65-F5344CB8AC3E}">
        <p14:creationId xmlns:p14="http://schemas.microsoft.com/office/powerpoint/2010/main" val="556583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0F229-9E42-A56B-FF98-F6AD744B9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966FA-ED8F-88B1-AB08-FD21391D16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747B94-BC86-5153-0C06-CEE77289B6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69CACE-FBDB-9A56-5A5D-450CA40EF9C4}"/>
              </a:ext>
            </a:extLst>
          </p:cNvPr>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3387249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2ED20-115B-B030-0F4E-D8FC94585A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5152A-545A-9007-FB8C-D9A6E3A5F8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1B4895-AD48-A9D2-69E0-62FF6307CA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BF1543-E6C4-0F3E-2874-04DF949BEF21}"/>
              </a:ext>
            </a:extLst>
          </p:cNvPr>
          <p:cNvSpPr>
            <a:spLocks noGrp="1"/>
          </p:cNvSpPr>
          <p:nvPr>
            <p:ph type="sldNum" sz="quarter" idx="5"/>
          </p:nvPr>
        </p:nvSpPr>
        <p:spPr/>
        <p:txBody>
          <a:bodyPr/>
          <a:lstStyle/>
          <a:p>
            <a:fld id="{4BE5DE82-CF29-044D-9158-06A811149881}" type="slidenum">
              <a:rPr lang="en-US" smtClean="0"/>
              <a:t>17</a:t>
            </a:fld>
            <a:endParaRPr lang="en-US"/>
          </a:p>
        </p:txBody>
      </p:sp>
    </p:spTree>
    <p:extLst>
      <p:ext uri="{BB962C8B-B14F-4D97-AF65-F5344CB8AC3E}">
        <p14:creationId xmlns:p14="http://schemas.microsoft.com/office/powerpoint/2010/main" val="278094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FFBF9-69B6-B615-0C53-22697F26E9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C0A15-5963-17E0-A0FD-606CF86F9C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1A6739-9165-C946-1D9D-6B1AC5D20B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E2211B-874A-1353-9CC3-6E5EA7636D56}"/>
              </a:ext>
            </a:extLst>
          </p:cNvPr>
          <p:cNvSpPr>
            <a:spLocks noGrp="1"/>
          </p:cNvSpPr>
          <p:nvPr>
            <p:ph type="sldNum" sz="quarter" idx="5"/>
          </p:nvPr>
        </p:nvSpPr>
        <p:spPr/>
        <p:txBody>
          <a:bodyPr/>
          <a:lstStyle/>
          <a:p>
            <a:fld id="{4BE5DE82-CF29-044D-9158-06A811149881}" type="slidenum">
              <a:rPr lang="en-US" smtClean="0"/>
              <a:t>18</a:t>
            </a:fld>
            <a:endParaRPr lang="en-US"/>
          </a:p>
        </p:txBody>
      </p:sp>
    </p:spTree>
    <p:extLst>
      <p:ext uri="{BB962C8B-B14F-4D97-AF65-F5344CB8AC3E}">
        <p14:creationId xmlns:p14="http://schemas.microsoft.com/office/powerpoint/2010/main" val="2194190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C558F-983F-75AE-07E2-32F135BB4A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169022-94D9-5946-A50C-D6980776B2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E32C71-ECEE-9F69-A312-253EAD8242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38F902-6EF4-3FBE-B3E1-264E1683963C}"/>
              </a:ext>
            </a:extLst>
          </p:cNvPr>
          <p:cNvSpPr>
            <a:spLocks noGrp="1"/>
          </p:cNvSpPr>
          <p:nvPr>
            <p:ph type="sldNum" sz="quarter" idx="5"/>
          </p:nvPr>
        </p:nvSpPr>
        <p:spPr/>
        <p:txBody>
          <a:bodyPr/>
          <a:lstStyle/>
          <a:p>
            <a:fld id="{4BE5DE82-CF29-044D-9158-06A811149881}" type="slidenum">
              <a:rPr lang="en-US" smtClean="0"/>
              <a:t>19</a:t>
            </a:fld>
            <a:endParaRPr lang="en-US"/>
          </a:p>
        </p:txBody>
      </p:sp>
    </p:spTree>
    <p:extLst>
      <p:ext uri="{BB962C8B-B14F-4D97-AF65-F5344CB8AC3E}">
        <p14:creationId xmlns:p14="http://schemas.microsoft.com/office/powerpoint/2010/main" val="2421750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63A78-97EE-B21F-DEBA-C3D873AFED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47E695-C450-9856-8CE8-E38620BF1F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CE057-64C9-9B0A-1FAF-395B3BB99E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844D94-A0D3-E811-0BAC-7BCAFFDE928D}"/>
              </a:ext>
            </a:extLst>
          </p:cNvPr>
          <p:cNvSpPr>
            <a:spLocks noGrp="1"/>
          </p:cNvSpPr>
          <p:nvPr>
            <p:ph type="sldNum" sz="quarter" idx="5"/>
          </p:nvPr>
        </p:nvSpPr>
        <p:spPr/>
        <p:txBody>
          <a:bodyPr/>
          <a:lstStyle/>
          <a:p>
            <a:fld id="{4BE5DE82-CF29-044D-9158-06A811149881}" type="slidenum">
              <a:rPr lang="en-US" smtClean="0"/>
              <a:t>21</a:t>
            </a:fld>
            <a:endParaRPr lang="en-US"/>
          </a:p>
        </p:txBody>
      </p:sp>
    </p:spTree>
    <p:extLst>
      <p:ext uri="{BB962C8B-B14F-4D97-AF65-F5344CB8AC3E}">
        <p14:creationId xmlns:p14="http://schemas.microsoft.com/office/powerpoint/2010/main" val="17485131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D91E3-D888-2315-D609-F4FDFF1A06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6DAA9-43C5-C704-503F-9B0F6A837C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0ACBE1-48BA-F097-DADF-C9B8AC729953}"/>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6599F5C8-57A8-21EF-880D-79895EED5ED4}"/>
              </a:ext>
            </a:extLst>
          </p:cNvPr>
          <p:cNvSpPr>
            <a:spLocks noGrp="1"/>
          </p:cNvSpPr>
          <p:nvPr>
            <p:ph type="sldNum" sz="quarter" idx="5"/>
          </p:nvPr>
        </p:nvSpPr>
        <p:spPr/>
        <p:txBody>
          <a:bodyPr/>
          <a:lstStyle/>
          <a:p>
            <a:fld id="{4BE5DE82-CF29-044D-9158-06A811149881}" type="slidenum">
              <a:rPr lang="en-US" smtClean="0"/>
              <a:t>22</a:t>
            </a:fld>
            <a:endParaRPr lang="en-US"/>
          </a:p>
        </p:txBody>
      </p:sp>
    </p:spTree>
    <p:extLst>
      <p:ext uri="{BB962C8B-B14F-4D97-AF65-F5344CB8AC3E}">
        <p14:creationId xmlns:p14="http://schemas.microsoft.com/office/powerpoint/2010/main" val="1715151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E5229-9EBD-CC19-FAB5-AFD257E796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6553C-96D5-C943-8F84-EF4CB2B42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6DDAF0-C0FE-B944-390E-C31413D7BC6F}"/>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F9CC54BE-C2F6-0BAC-574C-11EBF6A1ECE9}"/>
              </a:ext>
            </a:extLst>
          </p:cNvPr>
          <p:cNvSpPr>
            <a:spLocks noGrp="1"/>
          </p:cNvSpPr>
          <p:nvPr>
            <p:ph type="sldNum" sz="quarter" idx="5"/>
          </p:nvPr>
        </p:nvSpPr>
        <p:spPr/>
        <p:txBody>
          <a:bodyPr/>
          <a:lstStyle/>
          <a:p>
            <a:fld id="{4BE5DE82-CF29-044D-9158-06A811149881}" type="slidenum">
              <a:rPr lang="en-US" smtClean="0"/>
              <a:t>23</a:t>
            </a:fld>
            <a:endParaRPr lang="en-US"/>
          </a:p>
        </p:txBody>
      </p:sp>
    </p:spTree>
    <p:extLst>
      <p:ext uri="{BB962C8B-B14F-4D97-AF65-F5344CB8AC3E}">
        <p14:creationId xmlns:p14="http://schemas.microsoft.com/office/powerpoint/2010/main" val="28980298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A0F2B-6BC5-6409-EA1B-F103A9600D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408BBD-3CEC-E84D-E1EA-E05DA1FC959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A987F5A-8904-1BDF-E679-99F520F40F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1766BB-E55F-DE1D-D1D0-B69D79053F2C}"/>
              </a:ext>
            </a:extLst>
          </p:cNvPr>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1423453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B7474-9F7A-29B8-0670-AC9E56B110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5C3A20-7392-B566-F000-50B8FCE64D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C4E52E-BF94-5722-237F-357C4B7BF3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6635F5-5893-CA2E-98BE-DE7268EDE477}"/>
              </a:ext>
            </a:extLst>
          </p:cNvPr>
          <p:cNvSpPr>
            <a:spLocks noGrp="1"/>
          </p:cNvSpPr>
          <p:nvPr>
            <p:ph type="sldNum" sz="quarter" idx="5"/>
          </p:nvPr>
        </p:nvSpPr>
        <p:spPr/>
        <p:txBody>
          <a:bodyPr/>
          <a:lstStyle/>
          <a:p>
            <a:fld id="{4BE5DE82-CF29-044D-9158-06A811149881}" type="slidenum">
              <a:rPr lang="en-US" smtClean="0"/>
              <a:t>25</a:t>
            </a:fld>
            <a:endParaRPr lang="en-US"/>
          </a:p>
        </p:txBody>
      </p:sp>
    </p:spTree>
    <p:extLst>
      <p:ext uri="{BB962C8B-B14F-4D97-AF65-F5344CB8AC3E}">
        <p14:creationId xmlns:p14="http://schemas.microsoft.com/office/powerpoint/2010/main" val="2500802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2E195-2F61-F2E7-2B34-FF81D0C2B5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19A360-F873-5717-3411-977FFB097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E76DB4-29DA-DBF1-F4E1-CDCA458096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CC48ED-073C-3F75-6D20-009D2E4C769F}"/>
              </a:ext>
            </a:extLst>
          </p:cNvPr>
          <p:cNvSpPr>
            <a:spLocks noGrp="1"/>
          </p:cNvSpPr>
          <p:nvPr>
            <p:ph type="sldNum" sz="quarter" idx="5"/>
          </p:nvPr>
        </p:nvSpPr>
        <p:spPr/>
        <p:txBody>
          <a:bodyPr/>
          <a:lstStyle/>
          <a:p>
            <a:fld id="{4BE5DE82-CF29-044D-9158-06A811149881}" type="slidenum">
              <a:rPr lang="en-US" smtClean="0"/>
              <a:t>26</a:t>
            </a:fld>
            <a:endParaRPr lang="en-US"/>
          </a:p>
        </p:txBody>
      </p:sp>
    </p:spTree>
    <p:extLst>
      <p:ext uri="{BB962C8B-B14F-4D97-AF65-F5344CB8AC3E}">
        <p14:creationId xmlns:p14="http://schemas.microsoft.com/office/powerpoint/2010/main" val="22542075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E3260-BE16-A8B2-BB55-0BE40602FF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CE934C-1D06-6F15-7CA1-FD65119DE2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DBF884-D5DE-DE73-6698-FAAB4F2EBE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4B254C-4C3B-E636-2C60-A61B2CC58989}"/>
              </a:ext>
            </a:extLst>
          </p:cNvPr>
          <p:cNvSpPr>
            <a:spLocks noGrp="1"/>
          </p:cNvSpPr>
          <p:nvPr>
            <p:ph type="sldNum" sz="quarter" idx="5"/>
          </p:nvPr>
        </p:nvSpPr>
        <p:spPr/>
        <p:txBody>
          <a:bodyPr/>
          <a:lstStyle/>
          <a:p>
            <a:fld id="{4BE5DE82-CF29-044D-9158-06A811149881}" type="slidenum">
              <a:rPr lang="en-US" smtClean="0"/>
              <a:t>27</a:t>
            </a:fld>
            <a:endParaRPr lang="en-US"/>
          </a:p>
        </p:txBody>
      </p:sp>
    </p:spTree>
    <p:extLst>
      <p:ext uri="{BB962C8B-B14F-4D97-AF65-F5344CB8AC3E}">
        <p14:creationId xmlns:p14="http://schemas.microsoft.com/office/powerpoint/2010/main" val="29242252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67D09-C98D-03D4-C73B-793FEDAAF1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18BEF9-09D6-58A5-6AB1-7FC298D70C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3095E6-513B-06A8-D915-B9F00B9B67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23060D-3672-96DE-88C8-852898FEB67C}"/>
              </a:ext>
            </a:extLst>
          </p:cNvPr>
          <p:cNvSpPr>
            <a:spLocks noGrp="1"/>
          </p:cNvSpPr>
          <p:nvPr>
            <p:ph type="sldNum" sz="quarter" idx="5"/>
          </p:nvPr>
        </p:nvSpPr>
        <p:spPr/>
        <p:txBody>
          <a:bodyPr/>
          <a:lstStyle/>
          <a:p>
            <a:fld id="{4BE5DE82-CF29-044D-9158-06A811149881}" type="slidenum">
              <a:rPr lang="en-US" smtClean="0"/>
              <a:t>28</a:t>
            </a:fld>
            <a:endParaRPr lang="en-US"/>
          </a:p>
        </p:txBody>
      </p:sp>
    </p:spTree>
    <p:extLst>
      <p:ext uri="{BB962C8B-B14F-4D97-AF65-F5344CB8AC3E}">
        <p14:creationId xmlns:p14="http://schemas.microsoft.com/office/powerpoint/2010/main" val="2972284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9E7E5-17CD-1C18-0CA1-CBC7305CD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3303A1-40C4-5B37-CC99-B6400F159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8AF025-FB0B-9A8F-2793-8E6BC1FF40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3945F6-4D74-D3EC-7463-4E727CBAE07E}"/>
              </a:ext>
            </a:extLst>
          </p:cNvPr>
          <p:cNvSpPr>
            <a:spLocks noGrp="1"/>
          </p:cNvSpPr>
          <p:nvPr>
            <p:ph type="sldNum" sz="quarter" idx="5"/>
          </p:nvPr>
        </p:nvSpPr>
        <p:spPr/>
        <p:txBody>
          <a:bodyPr/>
          <a:lstStyle/>
          <a:p>
            <a:fld id="{4BE5DE82-CF29-044D-9158-06A811149881}" type="slidenum">
              <a:rPr lang="en-US" smtClean="0"/>
              <a:t>29</a:t>
            </a:fld>
            <a:endParaRPr lang="en-US"/>
          </a:p>
        </p:txBody>
      </p:sp>
    </p:spTree>
    <p:extLst>
      <p:ext uri="{BB962C8B-B14F-4D97-AF65-F5344CB8AC3E}">
        <p14:creationId xmlns:p14="http://schemas.microsoft.com/office/powerpoint/2010/main" val="39362413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8A6AC-0C7F-E48D-F65C-2A15845A34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32C215-A2CA-8B1E-31B2-2FD0860FEF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7AFFE-14F8-23C4-F8EE-9D05FFF007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14B564-77F9-9C82-BB54-05F7DD159113}"/>
              </a:ext>
            </a:extLst>
          </p:cNvPr>
          <p:cNvSpPr>
            <a:spLocks noGrp="1"/>
          </p:cNvSpPr>
          <p:nvPr>
            <p:ph type="sldNum" sz="quarter" idx="5"/>
          </p:nvPr>
        </p:nvSpPr>
        <p:spPr/>
        <p:txBody>
          <a:bodyPr/>
          <a:lstStyle/>
          <a:p>
            <a:fld id="{4BE5DE82-CF29-044D-9158-06A811149881}" type="slidenum">
              <a:rPr lang="en-US" smtClean="0"/>
              <a:t>30</a:t>
            </a:fld>
            <a:endParaRPr lang="en-US"/>
          </a:p>
        </p:txBody>
      </p:sp>
    </p:spTree>
    <p:extLst>
      <p:ext uri="{BB962C8B-B14F-4D97-AF65-F5344CB8AC3E}">
        <p14:creationId xmlns:p14="http://schemas.microsoft.com/office/powerpoint/2010/main" val="7186587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0AB7E-BAB7-2FB0-0D5B-34647950E9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62FCF7-2924-F336-A463-12AC480E0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14158D-378D-2384-694F-CA9F8C0169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4EA256-5763-2E31-5C0C-372E26574AE4}"/>
              </a:ext>
            </a:extLst>
          </p:cNvPr>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7917448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QloApps</a:t>
            </a:r>
            <a:r>
              <a:rPr lang="en-US" dirty="0"/>
              <a:t>. (2025, April 25). </a:t>
            </a:r>
            <a:r>
              <a:rPr lang="en-US" i="1" dirty="0"/>
              <a:t>How AI Agents are transforming hotel bookings</a:t>
            </a:r>
            <a:r>
              <a:rPr lang="en-US" dirty="0"/>
              <a:t> [Image]. </a:t>
            </a:r>
            <a:r>
              <a:rPr lang="en-US" dirty="0" err="1"/>
              <a:t>QloApps</a:t>
            </a:r>
            <a:r>
              <a:rPr lang="en-US" dirty="0"/>
              <a:t>. Retrieved from </a:t>
            </a:r>
            <a:r>
              <a:rPr lang="en-US" dirty="0">
                <a:hlinkClick r:id="rId3"/>
              </a:rPr>
              <a:t>https://qloapps.com/ai-agents-smarter-hotel-bookings/</a:t>
            </a:r>
            <a:endParaRPr lang="en-US" dirty="0"/>
          </a:p>
        </p:txBody>
      </p:sp>
      <p:sp>
        <p:nvSpPr>
          <p:cNvPr id="4" name="Slide Number Placeholder 3"/>
          <p:cNvSpPr>
            <a:spLocks noGrp="1"/>
          </p:cNvSpPr>
          <p:nvPr>
            <p:ph type="sldNum" sz="quarter" idx="10"/>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19558268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1326768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B3620-A76D-5A48-922F-C1DA931F05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01B84D-8861-3F1B-88D3-C53F5732CC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E04338-BF04-ED7E-C449-C2CFCD4D47F8}"/>
              </a:ext>
            </a:extLst>
          </p:cNvPr>
          <p:cNvSpPr>
            <a:spLocks noGrp="1"/>
          </p:cNvSpPr>
          <p:nvPr>
            <p:ph type="body" idx="1"/>
          </p:nvPr>
        </p:nvSpPr>
        <p:spPr/>
        <p:txBody>
          <a:bodyPr/>
          <a:lstStyle/>
          <a:p>
            <a:r>
              <a:rPr lang="en-US" dirty="0" err="1"/>
              <a:t>QloApps</a:t>
            </a:r>
            <a:r>
              <a:rPr lang="en-US" dirty="0"/>
              <a:t>. (2025, April 25). </a:t>
            </a:r>
            <a:r>
              <a:rPr lang="en-US" i="1" dirty="0"/>
              <a:t>How AI Agents are transforming hotel bookings</a:t>
            </a:r>
            <a:r>
              <a:rPr lang="en-US" dirty="0"/>
              <a:t> [Image]. </a:t>
            </a:r>
            <a:r>
              <a:rPr lang="en-US" dirty="0" err="1"/>
              <a:t>QloApps</a:t>
            </a:r>
            <a:r>
              <a:rPr lang="en-US" dirty="0"/>
              <a:t>. Retrieved from </a:t>
            </a:r>
            <a:r>
              <a:rPr lang="en-US" dirty="0">
                <a:hlinkClick r:id="rId3"/>
              </a:rPr>
              <a:t>https://qloapps.com/ai-agents-smarter-hotel-bookings/</a:t>
            </a:r>
            <a:endParaRPr lang="en-US" dirty="0"/>
          </a:p>
        </p:txBody>
      </p:sp>
      <p:sp>
        <p:nvSpPr>
          <p:cNvPr id="4" name="Slide Number Placeholder 3">
            <a:extLst>
              <a:ext uri="{FF2B5EF4-FFF2-40B4-BE49-F238E27FC236}">
                <a16:creationId xmlns:a16="http://schemas.microsoft.com/office/drawing/2014/main" id="{53BF3614-BDAD-A298-FB7D-46EFCCBD1228}"/>
              </a:ext>
            </a:extLst>
          </p:cNvPr>
          <p:cNvSpPr>
            <a:spLocks noGrp="1"/>
          </p:cNvSpPr>
          <p:nvPr>
            <p:ph type="sldNum" sz="quarter" idx="10"/>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4786514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7152C-C056-AC03-20B0-03CF82C9B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0F0FAD-5EE0-5160-C5C0-17DBC57DBA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252FE7-82AE-0A41-680D-A73DBDD922EF}"/>
              </a:ext>
            </a:extLst>
          </p:cNvPr>
          <p:cNvSpPr>
            <a:spLocks noGrp="1"/>
          </p:cNvSpPr>
          <p:nvPr>
            <p:ph type="body" idx="1"/>
          </p:nvPr>
        </p:nvSpPr>
        <p:spPr/>
        <p:txBody>
          <a:bodyPr/>
          <a:lstStyle/>
          <a:p>
            <a:r>
              <a:rPr lang="en-US" dirty="0" err="1"/>
              <a:t>QloApps</a:t>
            </a:r>
            <a:r>
              <a:rPr lang="en-US" dirty="0"/>
              <a:t>. (2025, April 25). </a:t>
            </a:r>
            <a:r>
              <a:rPr lang="en-US" i="1" dirty="0"/>
              <a:t>How AI Agents are transforming hotel bookings</a:t>
            </a:r>
            <a:r>
              <a:rPr lang="en-US" dirty="0"/>
              <a:t> [Image]. </a:t>
            </a:r>
            <a:r>
              <a:rPr lang="en-US" dirty="0" err="1"/>
              <a:t>QloApps</a:t>
            </a:r>
            <a:r>
              <a:rPr lang="en-US" dirty="0"/>
              <a:t>. Retrieved from </a:t>
            </a:r>
            <a:r>
              <a:rPr lang="en-US" dirty="0">
                <a:hlinkClick r:id="rId3"/>
              </a:rPr>
              <a:t>https://qloapps.com/ai-agents-smarter-hotel-bookings/</a:t>
            </a:r>
            <a:endParaRPr lang="en-US" dirty="0"/>
          </a:p>
        </p:txBody>
      </p:sp>
      <p:sp>
        <p:nvSpPr>
          <p:cNvPr id="4" name="Slide Number Placeholder 3">
            <a:extLst>
              <a:ext uri="{FF2B5EF4-FFF2-40B4-BE49-F238E27FC236}">
                <a16:creationId xmlns:a16="http://schemas.microsoft.com/office/drawing/2014/main" id="{F5836AA4-5376-E1F0-E28A-3C151A3B4FAC}"/>
              </a:ext>
            </a:extLst>
          </p:cNvPr>
          <p:cNvSpPr>
            <a:spLocks noGrp="1"/>
          </p:cNvSpPr>
          <p:nvPr>
            <p:ph type="sldNum" sz="quarter" idx="10"/>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31035388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24015-CDFD-4D24-21C1-9376BAA66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9FB1CF-DFE2-15A1-55B8-FBE131CAE8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58745C-D04D-68DC-B860-9A318389B7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7D552F-56D4-DCBE-62B8-E2B9C71687E7}"/>
              </a:ext>
            </a:extLst>
          </p:cNvPr>
          <p:cNvSpPr>
            <a:spLocks noGrp="1"/>
          </p:cNvSpPr>
          <p:nvPr>
            <p:ph type="sldNum" sz="quarter" idx="5"/>
          </p:nvPr>
        </p:nvSpPr>
        <p:spPr/>
        <p:txBody>
          <a:bodyPr/>
          <a:lstStyle/>
          <a:p>
            <a:fld id="{4BE5DE82-CF29-044D-9158-06A811149881}" type="slidenum">
              <a:rPr lang="en-US" smtClean="0"/>
              <a:t>37</a:t>
            </a:fld>
            <a:endParaRPr lang="en-US"/>
          </a:p>
        </p:txBody>
      </p:sp>
    </p:spTree>
    <p:extLst>
      <p:ext uri="{BB962C8B-B14F-4D97-AF65-F5344CB8AC3E}">
        <p14:creationId xmlns:p14="http://schemas.microsoft.com/office/powerpoint/2010/main" val="1584883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60283-1329-0FBA-0BE8-E0B408595E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99DE42-028D-8F96-EB34-772C89CB6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4AEE8-FBEB-EEAF-4B0E-AFB880AE5F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1170A1-6CDF-1446-5F08-AE9945F9BD27}"/>
              </a:ext>
            </a:extLst>
          </p:cNvPr>
          <p:cNvSpPr>
            <a:spLocks noGrp="1"/>
          </p:cNvSpPr>
          <p:nvPr>
            <p:ph type="sldNum" sz="quarter" idx="5"/>
          </p:nvPr>
        </p:nvSpPr>
        <p:spPr/>
        <p:txBody>
          <a:bodyPr/>
          <a:lstStyle/>
          <a:p>
            <a:fld id="{4BE5DE82-CF29-044D-9158-06A811149881}" type="slidenum">
              <a:rPr lang="en-US" smtClean="0"/>
              <a:t>38</a:t>
            </a:fld>
            <a:endParaRPr lang="en-US"/>
          </a:p>
        </p:txBody>
      </p:sp>
    </p:spTree>
    <p:extLst>
      <p:ext uri="{BB962C8B-B14F-4D97-AF65-F5344CB8AC3E}">
        <p14:creationId xmlns:p14="http://schemas.microsoft.com/office/powerpoint/2010/main" val="26946879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D371B-13B9-082D-AC99-95408C5DDF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6AF931-2B64-9FB8-41A6-BB987D7D4F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59E0AF-CDF5-4CC7-5281-B118D08C45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AAC020-38B1-E7C3-6A74-6AE589576B2E}"/>
              </a:ext>
            </a:extLst>
          </p:cNvPr>
          <p:cNvSpPr>
            <a:spLocks noGrp="1"/>
          </p:cNvSpPr>
          <p:nvPr>
            <p:ph type="sldNum" sz="quarter" idx="5"/>
          </p:nvPr>
        </p:nvSpPr>
        <p:spPr/>
        <p:txBody>
          <a:bodyPr/>
          <a:lstStyle/>
          <a:p>
            <a:fld id="{4BE5DE82-CF29-044D-9158-06A811149881}" type="slidenum">
              <a:rPr lang="en-US" smtClean="0"/>
              <a:t>39</a:t>
            </a:fld>
            <a:endParaRPr lang="en-US"/>
          </a:p>
        </p:txBody>
      </p:sp>
    </p:spTree>
    <p:extLst>
      <p:ext uri="{BB962C8B-B14F-4D97-AF65-F5344CB8AC3E}">
        <p14:creationId xmlns:p14="http://schemas.microsoft.com/office/powerpoint/2010/main" val="27863691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75811-F6BE-5EDE-597C-CDB52BCA7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EF0E46-BC77-96D5-FF55-6C54DAA07D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EB4EB1-3F89-4D09-4E59-3C336FF063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C5C7DA-ED0F-0FD8-F4FE-E9E892BC434E}"/>
              </a:ext>
            </a:extLst>
          </p:cNvPr>
          <p:cNvSpPr>
            <a:spLocks noGrp="1"/>
          </p:cNvSpPr>
          <p:nvPr>
            <p:ph type="sldNum" sz="quarter" idx="5"/>
          </p:nvPr>
        </p:nvSpPr>
        <p:spPr/>
        <p:txBody>
          <a:bodyPr/>
          <a:lstStyle/>
          <a:p>
            <a:fld id="{4BE5DE82-CF29-044D-9158-06A811149881}" type="slidenum">
              <a:rPr lang="en-US" smtClean="0"/>
              <a:t>40</a:t>
            </a:fld>
            <a:endParaRPr lang="en-US"/>
          </a:p>
        </p:txBody>
      </p:sp>
    </p:spTree>
    <p:extLst>
      <p:ext uri="{BB962C8B-B14F-4D97-AF65-F5344CB8AC3E}">
        <p14:creationId xmlns:p14="http://schemas.microsoft.com/office/powerpoint/2010/main" val="23529924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19C29-7149-1BC5-8E2F-8AA926885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0E5A4B-D96A-57A2-69F7-A2DF382D6C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325C1D-7DCD-E7B9-9E59-7341BE029D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F1588B-8AAB-8195-778D-07928499E865}"/>
              </a:ext>
            </a:extLst>
          </p:cNvPr>
          <p:cNvSpPr>
            <a:spLocks noGrp="1"/>
          </p:cNvSpPr>
          <p:nvPr>
            <p:ph type="sldNum" sz="quarter" idx="5"/>
          </p:nvPr>
        </p:nvSpPr>
        <p:spPr/>
        <p:txBody>
          <a:bodyPr/>
          <a:lstStyle/>
          <a:p>
            <a:fld id="{4BE5DE82-CF29-044D-9158-06A811149881}" type="slidenum">
              <a:rPr lang="en-US" smtClean="0"/>
              <a:t>41</a:t>
            </a:fld>
            <a:endParaRPr lang="en-US"/>
          </a:p>
        </p:txBody>
      </p:sp>
    </p:spTree>
    <p:extLst>
      <p:ext uri="{BB962C8B-B14F-4D97-AF65-F5344CB8AC3E}">
        <p14:creationId xmlns:p14="http://schemas.microsoft.com/office/powerpoint/2010/main" val="14795228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1D7EE-D1BF-2894-A900-0C03D5D62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44EC2F-B2B1-4A78-EFCE-1E1E0E5AF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C2F9B-5FAD-1430-1907-35F284BF4D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2DB81F-27D9-7CFB-BB87-2945D99FC6AD}"/>
              </a:ext>
            </a:extLst>
          </p:cNvPr>
          <p:cNvSpPr>
            <a:spLocks noGrp="1"/>
          </p:cNvSpPr>
          <p:nvPr>
            <p:ph type="sldNum" sz="quarter" idx="5"/>
          </p:nvPr>
        </p:nvSpPr>
        <p:spPr/>
        <p:txBody>
          <a:bodyPr/>
          <a:lstStyle/>
          <a:p>
            <a:fld id="{4BE5DE82-CF29-044D-9158-06A811149881}" type="slidenum">
              <a:rPr lang="en-US" smtClean="0"/>
              <a:t>42</a:t>
            </a:fld>
            <a:endParaRPr lang="en-US"/>
          </a:p>
        </p:txBody>
      </p:sp>
    </p:spTree>
    <p:extLst>
      <p:ext uri="{BB962C8B-B14F-4D97-AF65-F5344CB8AC3E}">
        <p14:creationId xmlns:p14="http://schemas.microsoft.com/office/powerpoint/2010/main" val="29379583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9F7EE-0D5E-3969-890D-F5E1A13F4F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220E6D-7C67-5759-014A-D17D39B367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4516C8-C311-79E6-5751-FBC0E58AD7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B7A0030-F8D5-CC40-E9E8-CD13EE3B6ED5}"/>
              </a:ext>
            </a:extLst>
          </p:cNvPr>
          <p:cNvSpPr>
            <a:spLocks noGrp="1"/>
          </p:cNvSpPr>
          <p:nvPr>
            <p:ph type="sldNum" sz="quarter" idx="5"/>
          </p:nvPr>
        </p:nvSpPr>
        <p:spPr/>
        <p:txBody>
          <a:bodyPr/>
          <a:lstStyle/>
          <a:p>
            <a:fld id="{4BE5DE82-CF29-044D-9158-06A811149881}" type="slidenum">
              <a:rPr lang="en-US" smtClean="0"/>
              <a:t>43</a:t>
            </a:fld>
            <a:endParaRPr lang="en-US"/>
          </a:p>
        </p:txBody>
      </p:sp>
    </p:spTree>
    <p:extLst>
      <p:ext uri="{BB962C8B-B14F-4D97-AF65-F5344CB8AC3E}">
        <p14:creationId xmlns:p14="http://schemas.microsoft.com/office/powerpoint/2010/main" val="5277496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1A189-1B35-9665-0AEC-A8AADCB4BA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8EA456-8E0E-4299-C79E-9FEA471A30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0F9581-888C-CB7B-4916-71834BA7F5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6A0DAC-CC39-3991-CB46-97400F59BA5C}"/>
              </a:ext>
            </a:extLst>
          </p:cNvPr>
          <p:cNvSpPr>
            <a:spLocks noGrp="1"/>
          </p:cNvSpPr>
          <p:nvPr>
            <p:ph type="sldNum" sz="quarter" idx="5"/>
          </p:nvPr>
        </p:nvSpPr>
        <p:spPr/>
        <p:txBody>
          <a:bodyPr/>
          <a:lstStyle/>
          <a:p>
            <a:fld id="{4BE5DE82-CF29-044D-9158-06A811149881}" type="slidenum">
              <a:rPr lang="en-US" smtClean="0"/>
              <a:t>44</a:t>
            </a:fld>
            <a:endParaRPr lang="en-US"/>
          </a:p>
        </p:txBody>
      </p:sp>
    </p:spTree>
    <p:extLst>
      <p:ext uri="{BB962C8B-B14F-4D97-AF65-F5344CB8AC3E}">
        <p14:creationId xmlns:p14="http://schemas.microsoft.com/office/powerpoint/2010/main" val="12821570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6FF60-BCEF-9951-FA67-EA00D7B19E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E6799-A2E6-C75F-D6F5-8DBC2CC764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4ED279-B25B-E599-06EE-C4005300D0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C87B59-555F-4B1C-EFED-8AB2243952CA}"/>
              </a:ext>
            </a:extLst>
          </p:cNvPr>
          <p:cNvSpPr>
            <a:spLocks noGrp="1"/>
          </p:cNvSpPr>
          <p:nvPr>
            <p:ph type="sldNum" sz="quarter" idx="5"/>
          </p:nvPr>
        </p:nvSpPr>
        <p:spPr/>
        <p:txBody>
          <a:bodyPr/>
          <a:lstStyle/>
          <a:p>
            <a:fld id="{4BE5DE82-CF29-044D-9158-06A811149881}" type="slidenum">
              <a:rPr lang="en-US" smtClean="0"/>
              <a:t>45</a:t>
            </a:fld>
            <a:endParaRPr lang="en-US"/>
          </a:p>
        </p:txBody>
      </p:sp>
    </p:spTree>
    <p:extLst>
      <p:ext uri="{BB962C8B-B14F-4D97-AF65-F5344CB8AC3E}">
        <p14:creationId xmlns:p14="http://schemas.microsoft.com/office/powerpoint/2010/main" val="30786345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25E29-179C-4A6E-62AD-7BC37E1263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E529F-2876-BDCF-1134-A247CE16EB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53DEF5-A6AD-7712-CE3B-9AF5663B3E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A9FA1B-73FC-0CD0-6C66-550561AA4894}"/>
              </a:ext>
            </a:extLst>
          </p:cNvPr>
          <p:cNvSpPr>
            <a:spLocks noGrp="1"/>
          </p:cNvSpPr>
          <p:nvPr>
            <p:ph type="sldNum" sz="quarter" idx="5"/>
          </p:nvPr>
        </p:nvSpPr>
        <p:spPr/>
        <p:txBody>
          <a:bodyPr/>
          <a:lstStyle/>
          <a:p>
            <a:fld id="{4BE5DE82-CF29-044D-9158-06A811149881}" type="slidenum">
              <a:rPr lang="en-US" smtClean="0"/>
              <a:t>46</a:t>
            </a:fld>
            <a:endParaRPr lang="en-US"/>
          </a:p>
        </p:txBody>
      </p:sp>
    </p:spTree>
    <p:extLst>
      <p:ext uri="{BB962C8B-B14F-4D97-AF65-F5344CB8AC3E}">
        <p14:creationId xmlns:p14="http://schemas.microsoft.com/office/powerpoint/2010/main" val="40743368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5C7BD-84E7-9A28-9F3D-A6578911AF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883A6B-3205-C9E3-F13D-419A88DF69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1463F3-C3E1-DAB0-19A0-13EEACB79A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5C221A-BFB4-F4B8-0295-875BC487DEAC}"/>
              </a:ext>
            </a:extLst>
          </p:cNvPr>
          <p:cNvSpPr>
            <a:spLocks noGrp="1"/>
          </p:cNvSpPr>
          <p:nvPr>
            <p:ph type="sldNum" sz="quarter" idx="5"/>
          </p:nvPr>
        </p:nvSpPr>
        <p:spPr/>
        <p:txBody>
          <a:bodyPr/>
          <a:lstStyle/>
          <a:p>
            <a:fld id="{4BE5DE82-CF29-044D-9158-06A811149881}" type="slidenum">
              <a:rPr lang="en-US" smtClean="0"/>
              <a:t>47</a:t>
            </a:fld>
            <a:endParaRPr lang="en-US"/>
          </a:p>
        </p:txBody>
      </p:sp>
    </p:spTree>
    <p:extLst>
      <p:ext uri="{BB962C8B-B14F-4D97-AF65-F5344CB8AC3E}">
        <p14:creationId xmlns:p14="http://schemas.microsoft.com/office/powerpoint/2010/main" val="34911222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81C8E-B524-4D81-D8AD-F96B25EE1C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C702F2-D509-519E-66C3-0D6B930BE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97AA84-74FA-7611-2A12-73D4551B61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226E42-83C8-8FED-1CDC-1EDB23BDB8CE}"/>
              </a:ext>
            </a:extLst>
          </p:cNvPr>
          <p:cNvSpPr>
            <a:spLocks noGrp="1"/>
          </p:cNvSpPr>
          <p:nvPr>
            <p:ph type="sldNum" sz="quarter" idx="5"/>
          </p:nvPr>
        </p:nvSpPr>
        <p:spPr/>
        <p:txBody>
          <a:bodyPr/>
          <a:lstStyle/>
          <a:p>
            <a:fld id="{4BE5DE82-CF29-044D-9158-06A811149881}" type="slidenum">
              <a:rPr lang="en-US" smtClean="0"/>
              <a:t>48</a:t>
            </a:fld>
            <a:endParaRPr lang="en-US"/>
          </a:p>
        </p:txBody>
      </p:sp>
    </p:spTree>
    <p:extLst>
      <p:ext uri="{BB962C8B-B14F-4D97-AF65-F5344CB8AC3E}">
        <p14:creationId xmlns:p14="http://schemas.microsoft.com/office/powerpoint/2010/main" val="31613378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21680-894F-456B-6419-20C92E286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EDBCEC-EA27-1136-3DC8-1F0641F23D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10DB4B-344D-7734-ABC4-12F8AA82AF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76C2EA-7EF8-388B-484F-61EF2A0FAEAB}"/>
              </a:ext>
            </a:extLst>
          </p:cNvPr>
          <p:cNvSpPr>
            <a:spLocks noGrp="1"/>
          </p:cNvSpPr>
          <p:nvPr>
            <p:ph type="sldNum" sz="quarter" idx="5"/>
          </p:nvPr>
        </p:nvSpPr>
        <p:spPr/>
        <p:txBody>
          <a:bodyPr/>
          <a:lstStyle/>
          <a:p>
            <a:fld id="{4BE5DE82-CF29-044D-9158-06A811149881}" type="slidenum">
              <a:rPr lang="en-US" smtClean="0"/>
              <a:t>49</a:t>
            </a:fld>
            <a:endParaRPr lang="en-US"/>
          </a:p>
        </p:txBody>
      </p:sp>
    </p:spTree>
    <p:extLst>
      <p:ext uri="{BB962C8B-B14F-4D97-AF65-F5344CB8AC3E}">
        <p14:creationId xmlns:p14="http://schemas.microsoft.com/office/powerpoint/2010/main" val="21379131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50</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862F3-6FF7-2A89-5033-F0B8F6B8C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354F71-D41E-7375-6293-1ACA99DB190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D23E0CA-2A62-3961-46BB-7692733707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44610E-0124-77EC-49A8-A721836E26DC}"/>
              </a:ext>
            </a:extLst>
          </p:cNvPr>
          <p:cNvSpPr>
            <a:spLocks noGrp="1"/>
          </p:cNvSpPr>
          <p:nvPr>
            <p:ph type="sldNum" sz="quarter" idx="5"/>
          </p:nvPr>
        </p:nvSpPr>
        <p:spPr/>
        <p:txBody>
          <a:bodyPr/>
          <a:lstStyle/>
          <a:p>
            <a:fld id="{4BE5DE82-CF29-044D-9158-06A811149881}" type="slidenum">
              <a:rPr lang="en-US" smtClean="0"/>
              <a:t>51</a:t>
            </a:fld>
            <a:endParaRPr lang="en-US"/>
          </a:p>
        </p:txBody>
      </p:sp>
    </p:spTree>
    <p:extLst>
      <p:ext uri="{BB962C8B-B14F-4D97-AF65-F5344CB8AC3E}">
        <p14:creationId xmlns:p14="http://schemas.microsoft.com/office/powerpoint/2010/main" val="16905152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94444-AACC-2C93-EC47-E7F9BBABA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D558A1-680A-AFED-FF00-13FFAF1332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C36CF6-281F-9312-B219-2816860914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3D638E-D12B-2B3B-4572-427FDCD1C3ED}"/>
              </a:ext>
            </a:extLst>
          </p:cNvPr>
          <p:cNvSpPr>
            <a:spLocks noGrp="1"/>
          </p:cNvSpPr>
          <p:nvPr>
            <p:ph type="sldNum" sz="quarter" idx="5"/>
          </p:nvPr>
        </p:nvSpPr>
        <p:spPr/>
        <p:txBody>
          <a:bodyPr/>
          <a:lstStyle/>
          <a:p>
            <a:fld id="{4BE5DE82-CF29-044D-9158-06A811149881}" type="slidenum">
              <a:rPr lang="en-US" smtClean="0"/>
              <a:t>52</a:t>
            </a:fld>
            <a:endParaRPr lang="en-US"/>
          </a:p>
        </p:txBody>
      </p:sp>
    </p:spTree>
    <p:extLst>
      <p:ext uri="{BB962C8B-B14F-4D97-AF65-F5344CB8AC3E}">
        <p14:creationId xmlns:p14="http://schemas.microsoft.com/office/powerpoint/2010/main" val="11756007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76C49-0D06-20AA-A3A2-8797A368B4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D7DF7E-9261-E4E3-654C-60499DED45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818257-026B-85ED-148B-F1F48BFBB2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893635-6535-3210-DAB0-EF79B360D692}"/>
              </a:ext>
            </a:extLst>
          </p:cNvPr>
          <p:cNvSpPr>
            <a:spLocks noGrp="1"/>
          </p:cNvSpPr>
          <p:nvPr>
            <p:ph type="sldNum" sz="quarter" idx="5"/>
          </p:nvPr>
        </p:nvSpPr>
        <p:spPr/>
        <p:txBody>
          <a:bodyPr/>
          <a:lstStyle/>
          <a:p>
            <a:fld id="{4BE5DE82-CF29-044D-9158-06A811149881}" type="slidenum">
              <a:rPr lang="en-US" smtClean="0"/>
              <a:t>53</a:t>
            </a:fld>
            <a:endParaRPr lang="en-US"/>
          </a:p>
        </p:txBody>
      </p:sp>
    </p:spTree>
    <p:extLst>
      <p:ext uri="{BB962C8B-B14F-4D97-AF65-F5344CB8AC3E}">
        <p14:creationId xmlns:p14="http://schemas.microsoft.com/office/powerpoint/2010/main" val="12948511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0A793-E066-BB81-DADE-5EB8DFB02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C67D44-E934-69B5-E348-21D4F82821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0132CB-624D-79F1-203A-71B3DED08A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17912A-C7DD-819E-ECD6-3C4680027790}"/>
              </a:ext>
            </a:extLst>
          </p:cNvPr>
          <p:cNvSpPr>
            <a:spLocks noGrp="1"/>
          </p:cNvSpPr>
          <p:nvPr>
            <p:ph type="sldNum" sz="quarter" idx="5"/>
          </p:nvPr>
        </p:nvSpPr>
        <p:spPr/>
        <p:txBody>
          <a:bodyPr/>
          <a:lstStyle/>
          <a:p>
            <a:fld id="{4BE5DE82-CF29-044D-9158-06A811149881}" type="slidenum">
              <a:rPr lang="en-US" smtClean="0"/>
              <a:t>54</a:t>
            </a:fld>
            <a:endParaRPr lang="en-US"/>
          </a:p>
        </p:txBody>
      </p:sp>
    </p:spTree>
    <p:extLst>
      <p:ext uri="{BB962C8B-B14F-4D97-AF65-F5344CB8AC3E}">
        <p14:creationId xmlns:p14="http://schemas.microsoft.com/office/powerpoint/2010/main" val="230093346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6EE52-9F38-7951-2B87-200755B716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008ABB-088C-54A9-E4C4-B504F19588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EC6EB-DAD7-4F7B-1773-538FE2EEC6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D2439C-FC6E-4F8F-927B-BC17E72E1FC3}"/>
              </a:ext>
            </a:extLst>
          </p:cNvPr>
          <p:cNvSpPr>
            <a:spLocks noGrp="1"/>
          </p:cNvSpPr>
          <p:nvPr>
            <p:ph type="sldNum" sz="quarter" idx="5"/>
          </p:nvPr>
        </p:nvSpPr>
        <p:spPr/>
        <p:txBody>
          <a:bodyPr/>
          <a:lstStyle/>
          <a:p>
            <a:fld id="{4BE5DE82-CF29-044D-9158-06A811149881}" type="slidenum">
              <a:rPr lang="en-US" smtClean="0"/>
              <a:t>55</a:t>
            </a:fld>
            <a:endParaRPr lang="en-US"/>
          </a:p>
        </p:txBody>
      </p:sp>
    </p:spTree>
    <p:extLst>
      <p:ext uri="{BB962C8B-B14F-4D97-AF65-F5344CB8AC3E}">
        <p14:creationId xmlns:p14="http://schemas.microsoft.com/office/powerpoint/2010/main" val="6184619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3BACE-D9C1-04C8-6BD6-FAE64EC7CB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654B78-8D3B-2116-D6F1-C7D3CF6F1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AD03DE-2A4E-1271-9A8B-191F76E69F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94D843-F41E-93C8-CC07-F16265144370}"/>
              </a:ext>
            </a:extLst>
          </p:cNvPr>
          <p:cNvSpPr>
            <a:spLocks noGrp="1"/>
          </p:cNvSpPr>
          <p:nvPr>
            <p:ph type="sldNum" sz="quarter" idx="5"/>
          </p:nvPr>
        </p:nvSpPr>
        <p:spPr/>
        <p:txBody>
          <a:bodyPr/>
          <a:lstStyle/>
          <a:p>
            <a:fld id="{4BE5DE82-CF29-044D-9158-06A811149881}" type="slidenum">
              <a:rPr lang="en-US" smtClean="0"/>
              <a:t>56</a:t>
            </a:fld>
            <a:endParaRPr lang="en-US"/>
          </a:p>
        </p:txBody>
      </p:sp>
    </p:spTree>
    <p:extLst>
      <p:ext uri="{BB962C8B-B14F-4D97-AF65-F5344CB8AC3E}">
        <p14:creationId xmlns:p14="http://schemas.microsoft.com/office/powerpoint/2010/main" val="792451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E6D9A-A62D-B9B3-875A-01737EE493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532F9-CAC1-37C5-894E-3BF6FE93B4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607AF5-AB1A-9E66-2D53-3BDFBD886B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3C47A1-669E-B85B-41EB-8BEAE53C555A}"/>
              </a:ext>
            </a:extLst>
          </p:cNvPr>
          <p:cNvSpPr>
            <a:spLocks noGrp="1"/>
          </p:cNvSpPr>
          <p:nvPr>
            <p:ph type="sldNum" sz="quarter" idx="5"/>
          </p:nvPr>
        </p:nvSpPr>
        <p:spPr/>
        <p:txBody>
          <a:bodyPr/>
          <a:lstStyle/>
          <a:p>
            <a:fld id="{4BE5DE82-CF29-044D-9158-06A811149881}" type="slidenum">
              <a:rPr lang="en-US" smtClean="0"/>
              <a:t>57</a:t>
            </a:fld>
            <a:endParaRPr lang="en-US"/>
          </a:p>
        </p:txBody>
      </p:sp>
    </p:spTree>
    <p:extLst>
      <p:ext uri="{BB962C8B-B14F-4D97-AF65-F5344CB8AC3E}">
        <p14:creationId xmlns:p14="http://schemas.microsoft.com/office/powerpoint/2010/main" val="21614307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43431-078A-31C2-CE11-EFC6CB552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0F7402-F7F6-C632-D639-BD77DA8A2E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171861-6428-168A-FCFC-768A69FB50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16F9FF-A2FD-B4B7-2D24-1656C7CF6911}"/>
              </a:ext>
            </a:extLst>
          </p:cNvPr>
          <p:cNvSpPr>
            <a:spLocks noGrp="1"/>
          </p:cNvSpPr>
          <p:nvPr>
            <p:ph type="sldNum" sz="quarter" idx="5"/>
          </p:nvPr>
        </p:nvSpPr>
        <p:spPr/>
        <p:txBody>
          <a:bodyPr/>
          <a:lstStyle/>
          <a:p>
            <a:fld id="{4BE5DE82-CF29-044D-9158-06A811149881}" type="slidenum">
              <a:rPr lang="en-US" smtClean="0"/>
              <a:t>58</a:t>
            </a:fld>
            <a:endParaRPr lang="en-US"/>
          </a:p>
        </p:txBody>
      </p:sp>
    </p:spTree>
    <p:extLst>
      <p:ext uri="{BB962C8B-B14F-4D97-AF65-F5344CB8AC3E}">
        <p14:creationId xmlns:p14="http://schemas.microsoft.com/office/powerpoint/2010/main" val="37868795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59</a:t>
            </a:fld>
            <a:endParaRPr lang="en-US"/>
          </a:p>
        </p:txBody>
      </p:sp>
    </p:spTree>
    <p:extLst>
      <p:ext uri="{BB962C8B-B14F-4D97-AF65-F5344CB8AC3E}">
        <p14:creationId xmlns:p14="http://schemas.microsoft.com/office/powerpoint/2010/main" val="25587443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2A316-3365-C8B0-B81B-8809BD191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D5990-CC5E-500E-4DA7-16C4CF94B0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E87A0F-50CA-F5EE-CB68-620FAD3742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9F6660-EB6E-B455-1722-79E46AEA0E2B}"/>
              </a:ext>
            </a:extLst>
          </p:cNvPr>
          <p:cNvSpPr>
            <a:spLocks noGrp="1"/>
          </p:cNvSpPr>
          <p:nvPr>
            <p:ph type="sldNum" sz="quarter" idx="5"/>
          </p:nvPr>
        </p:nvSpPr>
        <p:spPr/>
        <p:txBody>
          <a:bodyPr/>
          <a:lstStyle/>
          <a:p>
            <a:fld id="{4BE5DE82-CF29-044D-9158-06A811149881}" type="slidenum">
              <a:rPr lang="en-US" smtClean="0"/>
              <a:t>60</a:t>
            </a:fld>
            <a:endParaRPr lang="en-US"/>
          </a:p>
        </p:txBody>
      </p:sp>
    </p:spTree>
    <p:extLst>
      <p:ext uri="{BB962C8B-B14F-4D97-AF65-F5344CB8AC3E}">
        <p14:creationId xmlns:p14="http://schemas.microsoft.com/office/powerpoint/2010/main" val="22820314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E7B08-DAE3-EF57-432B-3512F0A21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AB79B-7313-35A0-6F7D-62559E5865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8A3A75-A891-B8F3-9BDF-BC894C482C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DB7B45-94EC-5FE0-06C7-B5C0F79F8686}"/>
              </a:ext>
            </a:extLst>
          </p:cNvPr>
          <p:cNvSpPr>
            <a:spLocks noGrp="1"/>
          </p:cNvSpPr>
          <p:nvPr>
            <p:ph type="sldNum" sz="quarter" idx="5"/>
          </p:nvPr>
        </p:nvSpPr>
        <p:spPr/>
        <p:txBody>
          <a:bodyPr/>
          <a:lstStyle/>
          <a:p>
            <a:fld id="{4BE5DE82-CF29-044D-9158-06A811149881}" type="slidenum">
              <a:rPr lang="en-US" smtClean="0"/>
              <a:t>61</a:t>
            </a:fld>
            <a:endParaRPr lang="en-US"/>
          </a:p>
        </p:txBody>
      </p:sp>
    </p:spTree>
    <p:extLst>
      <p:ext uri="{BB962C8B-B14F-4D97-AF65-F5344CB8AC3E}">
        <p14:creationId xmlns:p14="http://schemas.microsoft.com/office/powerpoint/2010/main" val="6212951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D461-7E27-E42A-952B-197551D242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3A12F-B207-1610-71E6-7E8D434618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665EF6-0CE3-70CC-6ADE-DD1169E216F6}"/>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F00D3B81-4440-30B9-7A07-48108543A490}"/>
              </a:ext>
            </a:extLst>
          </p:cNvPr>
          <p:cNvSpPr>
            <a:spLocks noGrp="1"/>
          </p:cNvSpPr>
          <p:nvPr>
            <p:ph type="sldNum" sz="quarter" idx="5"/>
          </p:nvPr>
        </p:nvSpPr>
        <p:spPr/>
        <p:txBody>
          <a:bodyPr/>
          <a:lstStyle/>
          <a:p>
            <a:fld id="{4BE5DE82-CF29-044D-9158-06A811149881}" type="slidenum">
              <a:rPr lang="en-US" smtClean="0"/>
              <a:t>62</a:t>
            </a:fld>
            <a:endParaRPr lang="en-US"/>
          </a:p>
        </p:txBody>
      </p:sp>
    </p:spTree>
    <p:extLst>
      <p:ext uri="{BB962C8B-B14F-4D97-AF65-F5344CB8AC3E}">
        <p14:creationId xmlns:p14="http://schemas.microsoft.com/office/powerpoint/2010/main" val="14421663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D8D33-EFDE-BDEA-996E-58EA91163A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61EADC-3DB9-AE8B-2840-96F2A84C01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46C3E5-9E05-A5B7-A5FD-6C71CBB254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B91DE0-D43A-00DE-9450-4D92DFBC1F3E}"/>
              </a:ext>
            </a:extLst>
          </p:cNvPr>
          <p:cNvSpPr>
            <a:spLocks noGrp="1"/>
          </p:cNvSpPr>
          <p:nvPr>
            <p:ph type="sldNum" sz="quarter" idx="5"/>
          </p:nvPr>
        </p:nvSpPr>
        <p:spPr/>
        <p:txBody>
          <a:bodyPr/>
          <a:lstStyle/>
          <a:p>
            <a:fld id="{4BE5DE82-CF29-044D-9158-06A811149881}" type="slidenum">
              <a:rPr lang="en-US" smtClean="0"/>
              <a:t>63</a:t>
            </a:fld>
            <a:endParaRPr lang="en-US"/>
          </a:p>
        </p:txBody>
      </p:sp>
    </p:spTree>
    <p:extLst>
      <p:ext uri="{BB962C8B-B14F-4D97-AF65-F5344CB8AC3E}">
        <p14:creationId xmlns:p14="http://schemas.microsoft.com/office/powerpoint/2010/main" val="15034527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08283-002F-F4CD-ED53-39A5F486E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EDED08-EDD9-5335-B2E9-A98F69A04C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965814-6F56-9978-69E0-09E8529614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B0424B-0F44-CE19-8171-833AD8DF4590}"/>
              </a:ext>
            </a:extLst>
          </p:cNvPr>
          <p:cNvSpPr>
            <a:spLocks noGrp="1"/>
          </p:cNvSpPr>
          <p:nvPr>
            <p:ph type="sldNum" sz="quarter" idx="5"/>
          </p:nvPr>
        </p:nvSpPr>
        <p:spPr/>
        <p:txBody>
          <a:bodyPr/>
          <a:lstStyle/>
          <a:p>
            <a:fld id="{4BE5DE82-CF29-044D-9158-06A811149881}" type="slidenum">
              <a:rPr lang="en-US" smtClean="0"/>
              <a:t>64</a:t>
            </a:fld>
            <a:endParaRPr lang="en-US"/>
          </a:p>
        </p:txBody>
      </p:sp>
    </p:spTree>
    <p:extLst>
      <p:ext uri="{BB962C8B-B14F-4D97-AF65-F5344CB8AC3E}">
        <p14:creationId xmlns:p14="http://schemas.microsoft.com/office/powerpoint/2010/main" val="36987173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66</a:t>
            </a:fld>
            <a:endParaRPr lang="en-US"/>
          </a:p>
        </p:txBody>
      </p:sp>
    </p:spTree>
    <p:extLst>
      <p:ext uri="{BB962C8B-B14F-4D97-AF65-F5344CB8AC3E}">
        <p14:creationId xmlns:p14="http://schemas.microsoft.com/office/powerpoint/2010/main" val="4653582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B474D-E63F-F42E-1783-07051688E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C209B2-DB3C-BE4F-D652-CFFDD0690C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B1F4F2-54E2-01AB-5D81-A3F2E2E26A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D16A57-04F1-CFF2-D7B8-993ADE29992E}"/>
              </a:ext>
            </a:extLst>
          </p:cNvPr>
          <p:cNvSpPr>
            <a:spLocks noGrp="1"/>
          </p:cNvSpPr>
          <p:nvPr>
            <p:ph type="sldNum" sz="quarter" idx="5"/>
          </p:nvPr>
        </p:nvSpPr>
        <p:spPr/>
        <p:txBody>
          <a:bodyPr/>
          <a:lstStyle/>
          <a:p>
            <a:fld id="{4BE5DE82-CF29-044D-9158-06A811149881}" type="slidenum">
              <a:rPr lang="en-US" smtClean="0"/>
              <a:t>67</a:t>
            </a:fld>
            <a:endParaRPr lang="en-US"/>
          </a:p>
        </p:txBody>
      </p:sp>
    </p:spTree>
    <p:extLst>
      <p:ext uri="{BB962C8B-B14F-4D97-AF65-F5344CB8AC3E}">
        <p14:creationId xmlns:p14="http://schemas.microsoft.com/office/powerpoint/2010/main" val="102227117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68</a:t>
            </a:fld>
            <a:endParaRPr lang="en-US"/>
          </a:p>
        </p:txBody>
      </p:sp>
    </p:spTree>
    <p:extLst>
      <p:ext uri="{BB962C8B-B14F-4D97-AF65-F5344CB8AC3E}">
        <p14:creationId xmlns:p14="http://schemas.microsoft.com/office/powerpoint/2010/main" val="8305201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a:extLst>
              <a:ext uri="{96DAC541-7B7A-43D3-8B79-37D633B846F1}">
                <asvg:svgBlip xmlns:asvg="http://schemas.microsoft.com/office/drawing/2016/SVG/main" r:embed="rId2"/>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36127" y="561497"/>
            <a:ext cx="5982506" cy="4551482"/>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FDF18C4-339F-B954-0B2C-2D7E117265F0}"/>
              </a:ext>
            </a:extLst>
          </p:cNvPr>
          <p:cNvPicPr>
            <a:picLocks noChangeAspect="1"/>
          </p:cNvPicPr>
          <p:nvPr userDrawn="1"/>
        </p:nvPicPr>
        <p:blipFill>
          <a:blip>
            <a:extLst>
              <a:ext uri="{96DAC541-7B7A-43D3-8B79-37D633B846F1}">
                <asvg:svgBlip xmlns:asvg="http://schemas.microsoft.com/office/drawing/2016/SVG/main" r:embed="rId2"/>
              </a:ext>
            </a:extLst>
          </a:blip>
          <a:srcRect l="32264" t="48938" r="39869" b="43923"/>
          <a:stretch/>
        </p:blipFill>
        <p:spPr>
          <a:xfrm>
            <a:off x="8660921" y="14515"/>
            <a:ext cx="3531079" cy="1280818"/>
          </a:xfrm>
          <a:prstGeom prst="rect">
            <a:avLst/>
          </a:prstGeom>
        </p:spPr>
      </p:pic>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7636" y="5848192"/>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EEE38428-8214-C7E9-8FCD-10D2E8C0C056}"/>
              </a:ext>
            </a:extLst>
          </p:cNvPr>
          <p:cNvSpPr/>
          <p:nvPr userDrawn="1"/>
        </p:nvSpPr>
        <p:spPr>
          <a:xfrm>
            <a:off x="5774267" y="1175708"/>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chemeClr val="bg1"/>
          </a:solidFill>
          <a:ln w="306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09B317BE-B13D-C49C-8595-663ED1B0CFF4}"/>
              </a:ext>
            </a:extLst>
          </p:cNvPr>
          <p:cNvSpPr/>
          <p:nvPr userDrawn="1"/>
        </p:nvSpPr>
        <p:spPr>
          <a:xfrm>
            <a:off x="5360151" y="0"/>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Picture Placeholder 62">
            <a:extLst>
              <a:ext uri="{FF2B5EF4-FFF2-40B4-BE49-F238E27FC236}">
                <a16:creationId xmlns:a16="http://schemas.microsoft.com/office/drawing/2014/main" id="{5ECC7994-8814-36FA-9416-3871F3539886}"/>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8" name="Graphic 7">
            <a:extLst>
              <a:ext uri="{FF2B5EF4-FFF2-40B4-BE49-F238E27FC236}">
                <a16:creationId xmlns:a16="http://schemas.microsoft.com/office/drawing/2014/main" id="{E170647E-0318-C0CA-C21A-704944E48F7E}"/>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160541" y="2351418"/>
            <a:ext cx="3617343" cy="3252603"/>
          </a:xfrm>
          <a:prstGeom prst="rect">
            <a:avLst/>
          </a:prstGeom>
        </p:spPr>
      </p:pic>
      <p:sp>
        <p:nvSpPr>
          <p:cNvPr id="9" name="Text Placeholder 23">
            <a:extLst>
              <a:ext uri="{FF2B5EF4-FFF2-40B4-BE49-F238E27FC236}">
                <a16:creationId xmlns:a16="http://schemas.microsoft.com/office/drawing/2014/main" id="{34E6B916-F4F9-ED28-430F-9B55E5D82D1B}"/>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2483963"/>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a:extLst>
              <a:ext uri="{96DAC541-7B7A-43D3-8B79-37D633B846F1}">
                <asvg:svgBlip xmlns:asvg="http://schemas.microsoft.com/office/drawing/2016/SVG/main" r:embed="rId2"/>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18315" t="15976" r="29196" b="11083"/>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a:extLst>
              <a:ext uri="{96DAC541-7B7A-43D3-8B79-37D633B846F1}">
                <asvg:svgBlip xmlns:asvg="http://schemas.microsoft.com/office/drawing/2016/SVG/main" r:embed="rId2"/>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5933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14" cstate="email">
            <a:extLst>
              <a:ext uri="{28A0092B-C50C-407E-A947-70E740481C1C}">
                <a14:useLocalDpi xmlns:a14="http://schemas.microsoft.com/office/drawing/2010/main"/>
              </a:ext>
            </a:extLst>
          </a:blip>
          <a:srcRect l="6057" t="73356" r="7135" b="13558"/>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29" r:id="rId1"/>
    <p:sldLayoutId id="2147483842" r:id="rId2"/>
    <p:sldLayoutId id="2147483840" r:id="rId3"/>
    <p:sldLayoutId id="2147483880" r:id="rId4"/>
    <p:sldLayoutId id="2147483841" r:id="rId5"/>
    <p:sldLayoutId id="2147483879" r:id="rId6"/>
    <p:sldLayoutId id="2147483878" r:id="rId7"/>
    <p:sldLayoutId id="2147483861" r:id="rId8"/>
    <p:sldLayoutId id="2147483833" r:id="rId9"/>
    <p:sldLayoutId id="2147483847" r:id="rId10"/>
    <p:sldLayoutId id="2147483853" r:id="rId11"/>
    <p:sldLayoutId id="214748388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creativecommons.org/licenses/by/4.0/?ref=chooser-v1" TargetMode="External"/><Relationship Id="rId3" Type="http://schemas.openxmlformats.org/officeDocument/2006/relationships/image" Target="../media/image4.jpeg"/><Relationship Id="rId7"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hyperlink" Target="https://businessoutstanders.com/artificial-intelligence/ai-smart-kitchen-technology-transforming-restaurants" TargetMode="External"/><Relationship Id="rId5" Type="http://schemas.openxmlformats.org/officeDocument/2006/relationships/image" Target="../media/image8.png"/><Relationship Id="rId4" Type="http://schemas.openxmlformats.org/officeDocument/2006/relationships/hyperlink" Target="https://ecosmartproject.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5.svg"/><Relationship Id="rId5" Type="http://schemas.openxmlformats.org/officeDocument/2006/relationships/image" Target="../media/image14.jpe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hyperlink" Target="https://www.tandfonline.com/doi/full/10.1080/13683500.2023.2229480" TargetMode="Externa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15.svg"/><Relationship Id="rId5" Type="http://schemas.openxmlformats.org/officeDocument/2006/relationships/image" Target="../media/image17.jpe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18.jpe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hyperlink" Target="https://skift.com/insights/hospitality-in-2025-automated-intelligent-and-more-personal/"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hyperlink" Target="https://ejtr.vumk.eu/index.php/about/article/view/3387" TargetMode="Externa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24.jpe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28.svg"/><Relationship Id="rId5" Type="http://schemas.openxmlformats.org/officeDocument/2006/relationships/image" Target="../media/image27.sv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svg"/></Relationships>
</file>

<file path=ppt/slides/_rels/slide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hyperlink" Target="https://www.youtube.com/watch?v=UzbrAXMjEXQ&amp;t=5s" TargetMode="External"/><Relationship Id="rId5" Type="http://schemas.openxmlformats.org/officeDocument/2006/relationships/image" Target="../media/image34.png"/><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hyperlink" Target="https://www.researchgate.net/publication/385522269_AI_Impact_on_Hotel_Guest_Satisfaction_via_Tailor-Made_Services_A_Case_Study_of_Serbia_and_Hungary" TargetMode="External"/><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hyperlink" Target="Mahesh,%20H.%20(2025,%20December%203).%20What%20is%20Responsible%20AI?%20testRigor.%20Image%20illustrating%20core%20principles%20of%20Responsible%20AI.%20Retrieved%20from%20https:\\testrigor.com\blog\what-is-responsible-ai\"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5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7.xml"/><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hyperlink" Target="https://digital-skills-jobs.europa.eu/en/learning-space/training-catalogue/artificial-intelligence-ai-hospitality-challenges-business" TargetMode="External"/><Relationship Id="rId4" Type="http://schemas.openxmlformats.org/officeDocument/2006/relationships/image" Target="../media/image6.png"/></Relationships>
</file>

<file path=ppt/slides/_rels/slide5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8.xml"/><Relationship Id="rId1" Type="http://schemas.openxmlformats.org/officeDocument/2006/relationships/slideLayout" Target="../slideLayouts/slideLayout12.xml"/><Relationship Id="rId6" Type="http://schemas.openxmlformats.org/officeDocument/2006/relationships/image" Target="../media/image38.png"/><Relationship Id="rId5" Type="http://schemas.openxmlformats.org/officeDocument/2006/relationships/hyperlink" Target="https://www.youtube.com/watch?v=9BavI4Gowh8" TargetMode="External"/><Relationship Id="rId4" Type="http://schemas.openxmlformats.org/officeDocument/2006/relationships/image" Target="../media/image6.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1.xml"/><Relationship Id="rId1" Type="http://schemas.openxmlformats.org/officeDocument/2006/relationships/slideLayout" Target="../slideLayouts/slideLayout12.xml"/><Relationship Id="rId5" Type="http://schemas.openxmlformats.org/officeDocument/2006/relationships/image" Target="../media/image39.jpeg"/><Relationship Id="rId4"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2.xml"/><Relationship Id="rId1" Type="http://schemas.openxmlformats.org/officeDocument/2006/relationships/slideLayout" Target="../slideLayouts/slideLayout12.xml"/><Relationship Id="rId5" Type="http://schemas.openxmlformats.org/officeDocument/2006/relationships/image" Target="../media/image40.png"/><Relationship Id="rId4" Type="http://schemas.openxmlformats.org/officeDocument/2006/relationships/image" Target="../media/image7.png"/></Relationships>
</file>

<file path=ppt/slides/_rels/slide5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6.xml"/><Relationship Id="rId1" Type="http://schemas.openxmlformats.org/officeDocument/2006/relationships/slideLayout" Target="../slideLayouts/slideLayout12.xml"/><Relationship Id="rId5" Type="http://schemas.openxmlformats.org/officeDocument/2006/relationships/image" Target="../media/image41.jpeg"/><Relationship Id="rId4" Type="http://schemas.openxmlformats.org/officeDocument/2006/relationships/image" Target="../media/image7.png"/></Relationships>
</file>

<file path=ppt/slides/_rels/slide6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0.xml"/><Relationship Id="rId1" Type="http://schemas.openxmlformats.org/officeDocument/2006/relationships/slideLayout" Target="../slideLayouts/slideLayout12.xml"/><Relationship Id="rId5" Type="http://schemas.openxmlformats.org/officeDocument/2006/relationships/hyperlink" Target="https://www.youtube.com/watch?v=Db08y8gnv_E" TargetMode="External"/><Relationship Id="rId4" Type="http://schemas.openxmlformats.org/officeDocument/2006/relationships/image" Target="../media/image42.png"/></Relationships>
</file>

<file path=ppt/slides/_rels/slide6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3.xml"/><Relationship Id="rId4" Type="http://schemas.openxmlformats.org/officeDocument/2006/relationships/hyperlink" Target="https://ecosmartprojec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5F86D-D83C-DC74-2AFE-20EEDE38FC9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C29A21-6065-16A0-0238-05782C842D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231" y="781665"/>
            <a:ext cx="4125188" cy="2499202"/>
          </a:xfrm>
          <a:prstGeom prst="rect">
            <a:avLst/>
          </a:prstGeom>
        </p:spPr>
      </p:pic>
      <p:pic>
        <p:nvPicPr>
          <p:cNvPr id="11" name="Picture 10">
            <a:extLst>
              <a:ext uri="{FF2B5EF4-FFF2-40B4-BE49-F238E27FC236}">
                <a16:creationId xmlns:a16="http://schemas.microsoft.com/office/drawing/2014/main" id="{5BC0D6A0-D64A-58A0-9B01-8CEE86FFC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4478" y="5648790"/>
            <a:ext cx="6024421" cy="606937"/>
          </a:xfrm>
          <a:prstGeom prst="rect">
            <a:avLst/>
          </a:prstGeom>
        </p:spPr>
      </p:pic>
      <p:sp>
        <p:nvSpPr>
          <p:cNvPr id="13" name="Text Placeholder 2">
            <a:extLst>
              <a:ext uri="{FF2B5EF4-FFF2-40B4-BE49-F238E27FC236}">
                <a16:creationId xmlns:a16="http://schemas.microsoft.com/office/drawing/2014/main" id="{05D4BFD8-A2A4-BA25-BEB0-47D6F0F2D19B}"/>
              </a:ext>
            </a:extLst>
          </p:cNvPr>
          <p:cNvSpPr txBox="1">
            <a:spLocks/>
          </p:cNvSpPr>
          <p:nvPr/>
        </p:nvSpPr>
        <p:spPr>
          <a:xfrm flipH="1">
            <a:off x="-71237" y="5717101"/>
            <a:ext cx="5352590"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       </a:t>
            </a:r>
            <a:r>
              <a:rPr lang="en-US" dirty="0">
                <a:solidFill>
                  <a:schemeClr val="bg1"/>
                </a:solidFill>
                <a:hlinkClick r:id="rId4">
                  <a:extLst>
                    <a:ext uri="{A12FA001-AC4F-418D-AE19-62706E023703}">
                      <ahyp:hlinkClr xmlns:ahyp="http://schemas.microsoft.com/office/drawing/2018/hyperlinkcolor" val="tx"/>
                    </a:ext>
                  </a:extLst>
                </a:hlinkClick>
              </a:rPr>
              <a:t> www.</a:t>
            </a:r>
            <a:r>
              <a:rPr lang="en-US" b="1" dirty="0">
                <a:solidFill>
                  <a:schemeClr val="bg1"/>
                </a:solidFill>
                <a:hlinkClick r:id="rId4">
                  <a:extLst>
                    <a:ext uri="{A12FA001-AC4F-418D-AE19-62706E023703}">
                      <ahyp:hlinkClr xmlns:ahyp="http://schemas.microsoft.com/office/drawing/2018/hyperlinkcolor" val="tx"/>
                    </a:ext>
                  </a:extLst>
                </a:hlinkClick>
              </a:rPr>
              <a:t>ecosmartproject</a:t>
            </a:r>
            <a:r>
              <a:rPr lang="en-US" dirty="0">
                <a:solidFill>
                  <a:schemeClr val="bg1"/>
                </a:solidFill>
                <a:hlinkClick r:id="rId4">
                  <a:extLst>
                    <a:ext uri="{A12FA001-AC4F-418D-AE19-62706E023703}">
                      <ahyp:hlinkClr xmlns:ahyp="http://schemas.microsoft.com/office/drawing/2018/hyperlinkcolor" val="tx"/>
                    </a:ext>
                  </a:extLst>
                </a:hlinkClick>
              </a:rPr>
              <a:t>.eu</a:t>
            </a:r>
            <a:endParaRPr lang="en-US" dirty="0">
              <a:solidFill>
                <a:schemeClr val="bg1"/>
              </a:solidFill>
            </a:endParaRPr>
          </a:p>
        </p:txBody>
      </p:sp>
      <p:sp>
        <p:nvSpPr>
          <p:cNvPr id="3" name="TextBox 2">
            <a:extLst>
              <a:ext uri="{FF2B5EF4-FFF2-40B4-BE49-F238E27FC236}">
                <a16:creationId xmlns:a16="http://schemas.microsoft.com/office/drawing/2014/main" id="{3EAC2DB3-2523-7C88-33CB-77A8004C1C17}"/>
              </a:ext>
            </a:extLst>
          </p:cNvPr>
          <p:cNvSpPr txBox="1"/>
          <p:nvPr/>
        </p:nvSpPr>
        <p:spPr>
          <a:xfrm>
            <a:off x="257231" y="200460"/>
            <a:ext cx="4948678" cy="461665"/>
          </a:xfrm>
          <a:prstGeom prst="rect">
            <a:avLst/>
          </a:prstGeom>
          <a:solidFill>
            <a:srgbClr val="EABB22"/>
          </a:solidFill>
        </p:spPr>
        <p:txBody>
          <a:bodyPr wrap="square">
            <a:spAutoFit/>
          </a:bodyPr>
          <a:lstStyle/>
          <a:p>
            <a:r>
              <a:rPr lang="en-US" sz="2150" b="1" dirty="0">
                <a:solidFill>
                  <a:schemeClr val="bg1"/>
                </a:solidFill>
                <a:cs typeface="Times New Roman" panose="02020603050405020304" pitchFamily="18" charset="0"/>
              </a:rPr>
              <a:t>C2 </a:t>
            </a:r>
            <a:r>
              <a:rPr lang="de-DE" sz="2400">
                <a:solidFill>
                  <a:schemeClr val="bg1"/>
                </a:solidFill>
                <a:cs typeface="Times New Roman" panose="02020603050405020304" pitchFamily="18" charset="0"/>
              </a:rPr>
              <a:t>Digitale Transformation in der Hospitality</a:t>
            </a:r>
          </a:p>
        </p:txBody>
      </p:sp>
      <p:sp>
        <p:nvSpPr>
          <p:cNvPr id="6" name="TextBox 5">
            <a:extLst>
              <a:ext uri="{FF2B5EF4-FFF2-40B4-BE49-F238E27FC236}">
                <a16:creationId xmlns:a16="http://schemas.microsoft.com/office/drawing/2014/main" id="{43181136-1144-F465-AE64-DE74D0344973}"/>
              </a:ext>
            </a:extLst>
          </p:cNvPr>
          <p:cNvSpPr txBox="1"/>
          <p:nvPr/>
        </p:nvSpPr>
        <p:spPr>
          <a:xfrm>
            <a:off x="329738" y="3232687"/>
            <a:ext cx="4805854" cy="2369880"/>
          </a:xfrm>
          <a:prstGeom prst="rect">
            <a:avLst/>
          </a:prstGeom>
          <a:noFill/>
        </p:spPr>
        <p:txBody>
          <a:bodyPr wrap="square">
            <a:spAutoFit/>
          </a:bodyPr>
          <a:lstStyle/>
          <a:p>
            <a:pPr marL="0" indent="0">
              <a:buNone/>
            </a:pPr>
            <a:r>
              <a:rPr lang="de-DE" sz="4400" b="1">
                <a:solidFill>
                  <a:srgbClr val="06677F"/>
                </a:solidFill>
                <a:cs typeface="Times New Roman" panose="02020603050405020304" pitchFamily="18" charset="0"/>
              </a:rPr>
              <a:t>Modul 1: </a:t>
            </a:r>
          </a:p>
          <a:p>
            <a:pPr>
              <a:lnSpc>
                <a:spcPts val="3620"/>
              </a:lnSpc>
            </a:pPr>
            <a:r>
              <a:rPr lang="de-DE" sz="3200">
                <a:solidFill>
                  <a:srgbClr val="0289AE"/>
                </a:solidFill>
                <a:cs typeface="Times New Roman" panose="02020603050405020304" pitchFamily="18" charset="0"/>
              </a:rPr>
              <a:t>KI für Effizienz und Gästeerlebnis</a:t>
            </a:r>
          </a:p>
          <a:p>
            <a:pPr marL="0" indent="0">
              <a:buNone/>
            </a:pPr>
            <a:endParaRPr lang="en-US" sz="4400" b="1" dirty="0">
              <a:solidFill>
                <a:srgbClr val="06677F"/>
              </a:solidFill>
              <a:cs typeface="Times New Roman" panose="02020603050405020304" pitchFamily="18" charset="0"/>
            </a:endParaRPr>
          </a:p>
        </p:txBody>
      </p:sp>
      <p:pic>
        <p:nvPicPr>
          <p:cNvPr id="4" name="Picture 3">
            <a:extLst>
              <a:ext uri="{FF2B5EF4-FFF2-40B4-BE49-F238E27FC236}">
                <a16:creationId xmlns:a16="http://schemas.microsoft.com/office/drawing/2014/main" id="{04CA8BDC-7B0C-0BE9-97E4-2356E1E8C75A}"/>
              </a:ext>
            </a:extLst>
          </p:cNvPr>
          <p:cNvPicPr>
            <a:picLocks noChangeAspect="1"/>
          </p:cNvPicPr>
          <p:nvPr/>
        </p:nvPicPr>
        <p:blipFill>
          <a:blip r:embed="rId5" cstate="screen">
            <a:extLst>
              <a:ext uri="{28A0092B-C50C-407E-A947-70E740481C1C}">
                <a14:useLocalDpi xmlns:a14="http://schemas.microsoft.com/office/drawing/2010/main"/>
              </a:ext>
              <a:ext uri="{837473B0-CC2E-450A-ABE3-18F120FF3D39}">
                <a1611:picAttrSrcUrl xmlns:a1611="http://schemas.microsoft.com/office/drawing/2016/11/main" r:id="rId6"/>
              </a:ext>
            </a:extLst>
          </a:blip>
          <a:srcRect b="16554"/>
          <a:stretch>
            <a:fillRect/>
          </a:stretch>
        </p:blipFill>
        <p:spPr>
          <a:xfrm>
            <a:off x="5366098" y="95366"/>
            <a:ext cx="6453783" cy="3029302"/>
          </a:xfrm>
          <a:prstGeom prst="rect">
            <a:avLst/>
          </a:prstGeom>
        </p:spPr>
      </p:pic>
      <p:sp>
        <p:nvSpPr>
          <p:cNvPr id="5" name="TextBox 4">
            <a:extLst>
              <a:ext uri="{FF2B5EF4-FFF2-40B4-BE49-F238E27FC236}">
                <a16:creationId xmlns:a16="http://schemas.microsoft.com/office/drawing/2014/main" id="{14B54E9D-1A2D-C1E0-8672-268296F86F38}"/>
              </a:ext>
            </a:extLst>
          </p:cNvPr>
          <p:cNvSpPr txBox="1"/>
          <p:nvPr/>
        </p:nvSpPr>
        <p:spPr>
          <a:xfrm>
            <a:off x="9289855" y="2816891"/>
            <a:ext cx="3567842" cy="307777"/>
          </a:xfrm>
          <a:prstGeom prst="rect">
            <a:avLst/>
          </a:prstGeom>
          <a:noFill/>
        </p:spPr>
        <p:txBody>
          <a:bodyPr wrap="square" rtlCol="0">
            <a:spAutoFit/>
          </a:bodyPr>
          <a:lstStyle/>
          <a:p>
            <a:r>
              <a:rPr lang="de-DE" sz="1400">
                <a:solidFill>
                  <a:schemeClr val="bg2"/>
                </a:solidFill>
              </a:rPr>
              <a:t>Bild KI-generiert als Beispiel</a:t>
            </a:r>
          </a:p>
        </p:txBody>
      </p:sp>
      <p:pic>
        <p:nvPicPr>
          <p:cNvPr id="2" name="Picture 1">
            <a:extLst>
              <a:ext uri="{FF2B5EF4-FFF2-40B4-BE49-F238E27FC236}">
                <a16:creationId xmlns:a16="http://schemas.microsoft.com/office/drawing/2014/main" id="{CA86BDDC-DD2D-F3D8-BFC2-E55F0204A9C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59496" y="6346807"/>
            <a:ext cx="1076208" cy="375819"/>
          </a:xfrm>
          <a:prstGeom prst="rect">
            <a:avLst/>
          </a:prstGeom>
        </p:spPr>
      </p:pic>
      <p:sp>
        <p:nvSpPr>
          <p:cNvPr id="7" name="TextBox 6">
            <a:extLst>
              <a:ext uri="{FF2B5EF4-FFF2-40B4-BE49-F238E27FC236}">
                <a16:creationId xmlns:a16="http://schemas.microsoft.com/office/drawing/2014/main" id="{37EEF185-0BF0-BA0B-9086-A862E374328C}"/>
              </a:ext>
            </a:extLst>
          </p:cNvPr>
          <p:cNvSpPr txBox="1"/>
          <p:nvPr/>
        </p:nvSpPr>
        <p:spPr>
          <a:xfrm>
            <a:off x="7002962" y="6428563"/>
            <a:ext cx="2470484" cy="186782"/>
          </a:xfrm>
          <a:prstGeom prst="rect">
            <a:avLst/>
          </a:prstGeom>
          <a:noFill/>
        </p:spPr>
        <p:txBody>
          <a:bodyPr wrap="square">
            <a:spAutoFit/>
          </a:bodyPr>
          <a:lstStyle/>
          <a:p>
            <a:pPr marL="0" marR="0" indent="0" algn="just" defTabSz="457200" rtl="0" eaLnBrk="1" fontAlgn="auto" latinLnBrk="0" hangingPunct="0">
              <a:lnSpc>
                <a:spcPts val="660"/>
              </a:lnSpc>
              <a:spcBef>
                <a:spcPts val="0"/>
              </a:spcBef>
              <a:spcAft>
                <a:spcPts val="0"/>
              </a:spcAft>
              <a:buClrTx/>
              <a:buSzTx/>
              <a:buFontTx/>
              <a:buNone/>
              <a:tabLst/>
              <a:defRPr/>
            </a:pPr>
            <a:r>
              <a:rPr lang="de-DE" sz="800">
                <a:solidFill>
                  <a:srgbClr val="3A3953"/>
                </a:solidFill>
                <a:latin typeface="Calibri" panose="020F0502020204030204" pitchFamily="34" charset="0"/>
                <a:ea typeface="Calibri" panose="020F0502020204030204" pitchFamily="34" charset="0"/>
                <a:cs typeface="Times New Roman" panose="02020603050405020304" pitchFamily="18" charset="0"/>
              </a:rPr>
              <a:t>EcoSmart-Materialien </a:t>
            </a:r>
            <a:r>
              <a:rPr lang="de-DE" sz="800">
                <a:solidFill>
                  <a:srgbClr val="3A3953"/>
                </a:solidFill>
                <a:effectLst/>
                <a:latin typeface="Calibri" panose="020F0502020204030204" pitchFamily="34" charset="0"/>
                <a:ea typeface="Calibri" panose="020F0502020204030204" pitchFamily="34" charset="0"/>
                <a:cs typeface="Times New Roman" panose="02020603050405020304" pitchFamily="18" charset="0"/>
              </a:rPr>
              <a:t>lizenziert unter </a:t>
            </a:r>
            <a:r>
              <a:rPr lang="en-US" sz="800" dirty="0">
                <a:solidFill>
                  <a:srgbClr val="3A3953"/>
                </a:solidFill>
                <a:effectLst/>
                <a:latin typeface="Calibri" panose="020F0502020204030204" pitchFamily="34" charset="0"/>
                <a:ea typeface="Calibri" panose="020F0502020204030204" pitchFamily="34" charset="0"/>
                <a:cs typeface="Times New Roman" panose="02020603050405020304" pitchFamily="18" charset="0"/>
                <a:hlinkClick r:id="rId8"/>
              </a:rPr>
              <a:t>CC BY 4.0 </a:t>
            </a:r>
            <a:endParaRPr lang="en-IE" sz="800" dirty="0">
              <a:solidFill>
                <a:srgbClr val="3A395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671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90AD0D50-9F6D-0272-B8FB-271DAEC16E23}"/>
              </a:ext>
            </a:extLst>
          </p:cNvPr>
          <p:cNvSpPr txBox="1"/>
          <p:nvPr/>
        </p:nvSpPr>
        <p:spPr>
          <a:xfrm>
            <a:off x="576000" y="312221"/>
            <a:ext cx="10952172" cy="615553"/>
          </a:xfrm>
          <a:prstGeom prst="rect">
            <a:avLst/>
          </a:prstGeom>
          <a:noFill/>
        </p:spPr>
        <p:txBody>
          <a:bodyPr wrap="square" lIns="0" tIns="0" rIns="0" bIns="0" anchor="t">
            <a:spAutoFit/>
          </a:bodyPr>
          <a:lstStyle/>
          <a:p>
            <a:r>
              <a:rPr lang="en-US" sz="1600" b="1" dirty="0">
                <a:solidFill>
                  <a:schemeClr val="bg1"/>
                </a:solidFill>
                <a:cs typeface="Times New Roman" panose="02020603050405020304" pitchFamily="18" charset="0"/>
              </a:rPr>
              <a:t>C2 </a:t>
            </a:r>
            <a:r>
              <a:rPr lang="de-DE" sz="1600">
                <a:solidFill>
                  <a:schemeClr val="bg1"/>
                </a:solidFill>
                <a:cs typeface="Times New Roman" panose="02020603050405020304" pitchFamily="18" charset="0"/>
              </a:rPr>
              <a:t>Digitale Transformation in der Hospitality          </a:t>
            </a:r>
            <a:r>
              <a:rPr lang="de-DE" sz="1600" b="1">
                <a:solidFill>
                  <a:schemeClr val="bg1"/>
                </a:solidFill>
              </a:rPr>
              <a:t>|   Modul 1 - </a:t>
            </a:r>
            <a:r>
              <a:rPr lang="de-DE" sz="1600">
                <a:solidFill>
                  <a:schemeClr val="bg1"/>
                </a:solidFill>
                <a:cs typeface="Times New Roman" panose="02020603050405020304" pitchFamily="18" charset="0"/>
              </a:rPr>
              <a:t>KI für Effizienz und Gästeerlebnis</a:t>
            </a:r>
          </a:p>
          <a:p>
            <a:endParaRPr lang="en-US" sz="2400" b="1" dirty="0">
              <a:solidFill>
                <a:schemeClr val="bg1"/>
              </a:solidFill>
              <a:cs typeface="Times New Roman" panose="02020603050405020304" pitchFamily="18" charset="0"/>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655653"/>
            <a:ext cx="10692000" cy="553998"/>
          </a:xfrm>
          <a:prstGeom prst="rect">
            <a:avLst/>
          </a:prstGeom>
          <a:noFill/>
        </p:spPr>
        <p:txBody>
          <a:bodyPr wrap="square" lIns="0" tIns="0" rIns="0" bIns="0" anchor="t">
            <a:spAutoFit/>
          </a:bodyPr>
          <a:lstStyle/>
          <a:p>
            <a:pPr algn="l"/>
            <a:r>
              <a:rPr lang="de-DE" sz="3600" b="1" i="0">
                <a:solidFill>
                  <a:schemeClr val="bg1"/>
                </a:solidFill>
                <a:latin typeface="Calibri"/>
              </a:rPr>
              <a:t>Warum dieses Modul für Ihr Unternehmen wichtig ist</a:t>
            </a:r>
          </a:p>
        </p:txBody>
      </p:sp>
      <p:sp>
        <p:nvSpPr>
          <p:cNvPr id="30" name="TextBox 29">
            <a:extLst>
              <a:ext uri="{FF2B5EF4-FFF2-40B4-BE49-F238E27FC236}">
                <a16:creationId xmlns:a16="http://schemas.microsoft.com/office/drawing/2014/main" id="{F4DE2CE2-DFA7-083A-8AF0-54CD1DB195EC}"/>
              </a:ext>
            </a:extLst>
          </p:cNvPr>
          <p:cNvSpPr txBox="1"/>
          <p:nvPr/>
        </p:nvSpPr>
        <p:spPr>
          <a:xfrm>
            <a:off x="576000" y="1541042"/>
            <a:ext cx="8852050" cy="830997"/>
          </a:xfrm>
          <a:prstGeom prst="rect">
            <a:avLst/>
          </a:prstGeom>
          <a:noFill/>
        </p:spPr>
        <p:txBody>
          <a:bodyPr wrap="square" lIns="0" tIns="0" rIns="0" bIns="0" anchor="t">
            <a:spAutoFit/>
          </a:bodyPr>
          <a:lstStyle/>
          <a:p>
            <a:r>
              <a:rPr lang="de-DE" i="1">
                <a:solidFill>
                  <a:srgbClr val="000000"/>
                </a:solidFill>
              </a:rPr>
              <a:t>Künstliche Intelligenz wird Teil des Hospitality-Alltags. Richtig eingesetzt, spart sie Zeit, verbessert Gästeerlebnisse, unterstützt Nachhaltigkeitsziele und führt zu besseren Entscheidungen – ohne die menschliche Note zu verlieren, die Hospitality ausmacht.</a:t>
            </a:r>
            <a:endParaRPr b="0" i="1" dirty="0">
              <a:solidFill>
                <a:srgbClr val="000000"/>
              </a:solidFill>
              <a:latin typeface="Calibri"/>
            </a:endParaRPr>
          </a:p>
        </p:txBody>
      </p:sp>
      <p:sp>
        <p:nvSpPr>
          <p:cNvPr id="31" name="Rectangle 30">
            <a:extLst>
              <a:ext uri="{FF2B5EF4-FFF2-40B4-BE49-F238E27FC236}">
                <a16:creationId xmlns:a16="http://schemas.microsoft.com/office/drawing/2014/main" id="{032490F0-BA0E-6731-E1F2-EADA1B15D19E}"/>
              </a:ext>
            </a:extLst>
          </p:cNvPr>
          <p:cNvSpPr/>
          <p:nvPr/>
        </p:nvSpPr>
        <p:spPr>
          <a:xfrm>
            <a:off x="576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a:extLst>
              <a:ext uri="{FF2B5EF4-FFF2-40B4-BE49-F238E27FC236}">
                <a16:creationId xmlns:a16="http://schemas.microsoft.com/office/drawing/2014/main" id="{2C14F9B1-40D7-D3EC-2E8F-52D6951DA84D}"/>
              </a:ext>
            </a:extLst>
          </p:cNvPr>
          <p:cNvSpPr/>
          <p:nvPr/>
        </p:nvSpPr>
        <p:spPr>
          <a:xfrm>
            <a:off x="576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a:extLst>
              <a:ext uri="{FF2B5EF4-FFF2-40B4-BE49-F238E27FC236}">
                <a16:creationId xmlns:a16="http://schemas.microsoft.com/office/drawing/2014/main" id="{D5B6B4BC-3F8C-E98F-F3C1-0960ACD3C519}"/>
              </a:ext>
            </a:extLst>
          </p:cNvPr>
          <p:cNvSpPr txBox="1"/>
          <p:nvPr/>
        </p:nvSpPr>
        <p:spPr>
          <a:xfrm>
            <a:off x="792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01</a:t>
            </a:r>
          </a:p>
        </p:txBody>
      </p:sp>
      <p:sp>
        <p:nvSpPr>
          <p:cNvPr id="34" name="TextBox 33">
            <a:extLst>
              <a:ext uri="{FF2B5EF4-FFF2-40B4-BE49-F238E27FC236}">
                <a16:creationId xmlns:a16="http://schemas.microsoft.com/office/drawing/2014/main" id="{06AE4A38-D46B-33BB-0D2A-AE75D6C02F34}"/>
              </a:ext>
            </a:extLst>
          </p:cNvPr>
          <p:cNvSpPr txBox="1"/>
          <p:nvPr/>
        </p:nvSpPr>
        <p:spPr>
          <a:xfrm>
            <a:off x="792000" y="3248649"/>
            <a:ext cx="2916000" cy="666849"/>
          </a:xfrm>
          <a:prstGeom prst="rect">
            <a:avLst/>
          </a:prstGeom>
          <a:noFill/>
        </p:spPr>
        <p:txBody>
          <a:bodyPr wrap="square" lIns="0" tIns="0" rIns="0" bIns="0" anchor="t">
            <a:spAutoFit/>
          </a:bodyPr>
          <a:lstStyle/>
          <a:p>
            <a:pPr>
              <a:lnSpc>
                <a:spcPts val="2580"/>
              </a:lnSpc>
            </a:pPr>
            <a:r>
              <a:rPr lang="de-DE" sz="2400" b="1">
                <a:solidFill>
                  <a:srgbClr val="62A844"/>
                </a:solidFill>
              </a:rPr>
              <a:t>Menschen gezielt einsetzen</a:t>
            </a:r>
            <a:endParaRPr sz="2400" b="1" i="0" dirty="0">
              <a:solidFill>
                <a:srgbClr val="62A844"/>
              </a:solidFill>
              <a:latin typeface="Calibri"/>
            </a:endParaRPr>
          </a:p>
        </p:txBody>
      </p:sp>
      <p:sp>
        <p:nvSpPr>
          <p:cNvPr id="35" name="TextBox 34">
            <a:extLst>
              <a:ext uri="{FF2B5EF4-FFF2-40B4-BE49-F238E27FC236}">
                <a16:creationId xmlns:a16="http://schemas.microsoft.com/office/drawing/2014/main" id="{A51CFEDB-A4EF-0544-47A4-7C9A5175BAF2}"/>
              </a:ext>
            </a:extLst>
          </p:cNvPr>
          <p:cNvSpPr txBox="1"/>
          <p:nvPr/>
        </p:nvSpPr>
        <p:spPr>
          <a:xfrm>
            <a:off x="792000" y="4094651"/>
            <a:ext cx="2916000" cy="823559"/>
          </a:xfrm>
          <a:prstGeom prst="rect">
            <a:avLst/>
          </a:prstGeom>
          <a:noFill/>
        </p:spPr>
        <p:txBody>
          <a:bodyPr wrap="square" lIns="0" tIns="0" rIns="0" bIns="0" anchor="t">
            <a:spAutoFit/>
          </a:bodyPr>
          <a:lstStyle/>
          <a:p>
            <a:pPr>
              <a:lnSpc>
                <a:spcPts val="1580"/>
              </a:lnSpc>
            </a:pPr>
            <a:r>
              <a:rPr lang="de-DE" sz="1600">
                <a:solidFill>
                  <a:srgbClr val="000000"/>
                </a:solidFill>
              </a:rPr>
              <a:t>Automatisieren Sie Routineaufgaben, reduzieren Sie Verwaltung – mehr Freiraum für Service, Problemlösung und Gästebeziehungen</a:t>
            </a:r>
            <a:r>
              <a:rPr lang="en-GB" sz="1600" dirty="0"/>
              <a:t>.</a:t>
            </a:r>
            <a:endParaRPr sz="1500" b="0" i="0" dirty="0">
              <a:solidFill>
                <a:srgbClr val="262626"/>
              </a:solidFill>
              <a:latin typeface="Calibri"/>
            </a:endParaRPr>
          </a:p>
        </p:txBody>
      </p:sp>
      <p:sp>
        <p:nvSpPr>
          <p:cNvPr id="36" name="Rectangle 35">
            <a:extLst>
              <a:ext uri="{FF2B5EF4-FFF2-40B4-BE49-F238E27FC236}">
                <a16:creationId xmlns:a16="http://schemas.microsoft.com/office/drawing/2014/main" id="{B7DEC51C-1BD9-EA40-C308-26AAF0A94E3B}"/>
              </a:ext>
            </a:extLst>
          </p:cNvPr>
          <p:cNvSpPr/>
          <p:nvPr/>
        </p:nvSpPr>
        <p:spPr>
          <a:xfrm>
            <a:off x="4248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a:extLst>
              <a:ext uri="{FF2B5EF4-FFF2-40B4-BE49-F238E27FC236}">
                <a16:creationId xmlns:a16="http://schemas.microsoft.com/office/drawing/2014/main" id="{258FB775-BBC3-EC26-119B-AEC4DFE649DD}"/>
              </a:ext>
            </a:extLst>
          </p:cNvPr>
          <p:cNvSpPr/>
          <p:nvPr/>
        </p:nvSpPr>
        <p:spPr>
          <a:xfrm>
            <a:off x="4248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a:extLst>
              <a:ext uri="{FF2B5EF4-FFF2-40B4-BE49-F238E27FC236}">
                <a16:creationId xmlns:a16="http://schemas.microsoft.com/office/drawing/2014/main" id="{52A52125-2C6F-0D6A-AE39-64001639D3F0}"/>
              </a:ext>
            </a:extLst>
          </p:cNvPr>
          <p:cNvSpPr txBox="1"/>
          <p:nvPr/>
        </p:nvSpPr>
        <p:spPr>
          <a:xfrm>
            <a:off x="4464000" y="2672649"/>
            <a:ext cx="1080000" cy="553998"/>
          </a:xfrm>
          <a:prstGeom prst="rect">
            <a:avLst/>
          </a:prstGeom>
          <a:noFill/>
        </p:spPr>
        <p:txBody>
          <a:bodyPr wrap="square" lIns="0" tIns="0" rIns="0" bIns="0" anchor="t">
            <a:spAutoFit/>
          </a:bodyPr>
          <a:lstStyle/>
          <a:p>
            <a:pPr algn="l"/>
            <a:r>
              <a:rPr sz="3600" b="1" i="0">
                <a:solidFill>
                  <a:srgbClr val="0289AE"/>
                </a:solidFill>
                <a:latin typeface="Calibri"/>
              </a:rPr>
              <a:t>02</a:t>
            </a:r>
          </a:p>
        </p:txBody>
      </p:sp>
      <p:sp>
        <p:nvSpPr>
          <p:cNvPr id="39" name="TextBox 38">
            <a:extLst>
              <a:ext uri="{FF2B5EF4-FFF2-40B4-BE49-F238E27FC236}">
                <a16:creationId xmlns:a16="http://schemas.microsoft.com/office/drawing/2014/main" id="{A05FD912-01B2-6F4A-451C-149DFAE260C2}"/>
              </a:ext>
            </a:extLst>
          </p:cNvPr>
          <p:cNvSpPr txBox="1"/>
          <p:nvPr/>
        </p:nvSpPr>
        <p:spPr>
          <a:xfrm>
            <a:off x="4464000" y="3248649"/>
            <a:ext cx="3008500" cy="333425"/>
          </a:xfrm>
          <a:prstGeom prst="rect">
            <a:avLst/>
          </a:prstGeom>
          <a:noFill/>
        </p:spPr>
        <p:txBody>
          <a:bodyPr wrap="square" lIns="0" tIns="0" rIns="0" bIns="0" anchor="t">
            <a:spAutoFit/>
          </a:bodyPr>
          <a:lstStyle/>
          <a:p>
            <a:pPr algn="l">
              <a:lnSpc>
                <a:spcPts val="2580"/>
              </a:lnSpc>
            </a:pPr>
            <a:r>
              <a:rPr lang="de-DE" sz="2400" b="1" i="0">
                <a:solidFill>
                  <a:srgbClr val="62A844"/>
                </a:solidFill>
                <a:latin typeface="Calibri"/>
              </a:rPr>
              <a:t>Besser entscheiden </a:t>
            </a:r>
            <a:endParaRPr sz="2400" b="1" i="0" dirty="0">
              <a:solidFill>
                <a:srgbClr val="62A844"/>
              </a:solidFill>
              <a:latin typeface="Calibri"/>
            </a:endParaRPr>
          </a:p>
        </p:txBody>
      </p:sp>
      <p:sp>
        <p:nvSpPr>
          <p:cNvPr id="40" name="TextBox 39">
            <a:extLst>
              <a:ext uri="{FF2B5EF4-FFF2-40B4-BE49-F238E27FC236}">
                <a16:creationId xmlns:a16="http://schemas.microsoft.com/office/drawing/2014/main" id="{83E45EC4-6137-98BB-77BC-4A941C0C469D}"/>
              </a:ext>
            </a:extLst>
          </p:cNvPr>
          <p:cNvSpPr txBox="1"/>
          <p:nvPr/>
        </p:nvSpPr>
        <p:spPr>
          <a:xfrm>
            <a:off x="4423743" y="3925459"/>
            <a:ext cx="2916000" cy="1028743"/>
          </a:xfrm>
          <a:prstGeom prst="rect">
            <a:avLst/>
          </a:prstGeom>
          <a:noFill/>
        </p:spPr>
        <p:txBody>
          <a:bodyPr wrap="square" lIns="0" tIns="0" rIns="0" bIns="0" anchor="t">
            <a:spAutoFit/>
          </a:bodyPr>
          <a:lstStyle/>
          <a:p>
            <a:pPr>
              <a:lnSpc>
                <a:spcPts val="1580"/>
              </a:lnSpc>
            </a:pPr>
            <a:r>
              <a:rPr lang="de-DE" sz="1600">
                <a:solidFill>
                  <a:srgbClr val="000000"/>
                </a:solidFill>
              </a:rPr>
              <a:t>Nutzen Sie KI-Tools, um Prognosen, Dienstpläne, Preise, Kommunikation und Planung sicherer und konsistenter zu gestalten.</a:t>
            </a:r>
            <a:endParaRPr sz="1500" b="0" i="0" dirty="0">
              <a:solidFill>
                <a:srgbClr val="000000"/>
              </a:solidFill>
              <a:latin typeface="Calibri"/>
            </a:endParaRPr>
          </a:p>
        </p:txBody>
      </p:sp>
      <p:sp>
        <p:nvSpPr>
          <p:cNvPr id="41" name="Rectangle 40">
            <a:extLst>
              <a:ext uri="{FF2B5EF4-FFF2-40B4-BE49-F238E27FC236}">
                <a16:creationId xmlns:a16="http://schemas.microsoft.com/office/drawing/2014/main" id="{79AE562B-EF8D-2247-0211-3717EFB752AD}"/>
              </a:ext>
            </a:extLst>
          </p:cNvPr>
          <p:cNvSpPr/>
          <p:nvPr/>
        </p:nvSpPr>
        <p:spPr>
          <a:xfrm>
            <a:off x="7920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a:extLst>
              <a:ext uri="{FF2B5EF4-FFF2-40B4-BE49-F238E27FC236}">
                <a16:creationId xmlns:a16="http://schemas.microsoft.com/office/drawing/2014/main" id="{A7FB6DF3-E1EE-7B75-5F9B-760C223B30C2}"/>
              </a:ext>
            </a:extLst>
          </p:cNvPr>
          <p:cNvSpPr/>
          <p:nvPr/>
        </p:nvSpPr>
        <p:spPr>
          <a:xfrm>
            <a:off x="7920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a:extLst>
              <a:ext uri="{FF2B5EF4-FFF2-40B4-BE49-F238E27FC236}">
                <a16:creationId xmlns:a16="http://schemas.microsoft.com/office/drawing/2014/main" id="{652DC228-5F2A-A6D3-328E-A3325181A137}"/>
              </a:ext>
            </a:extLst>
          </p:cNvPr>
          <p:cNvSpPr txBox="1"/>
          <p:nvPr/>
        </p:nvSpPr>
        <p:spPr>
          <a:xfrm>
            <a:off x="8136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03</a:t>
            </a:r>
          </a:p>
        </p:txBody>
      </p:sp>
      <p:sp>
        <p:nvSpPr>
          <p:cNvPr id="44" name="TextBox 43">
            <a:extLst>
              <a:ext uri="{FF2B5EF4-FFF2-40B4-BE49-F238E27FC236}">
                <a16:creationId xmlns:a16="http://schemas.microsoft.com/office/drawing/2014/main" id="{FE98743E-1D6C-305D-F152-3CEDBF2E2F11}"/>
              </a:ext>
            </a:extLst>
          </p:cNvPr>
          <p:cNvSpPr txBox="1"/>
          <p:nvPr/>
        </p:nvSpPr>
        <p:spPr>
          <a:xfrm>
            <a:off x="8135999" y="3248649"/>
            <a:ext cx="3084091" cy="666849"/>
          </a:xfrm>
          <a:prstGeom prst="rect">
            <a:avLst/>
          </a:prstGeom>
          <a:noFill/>
        </p:spPr>
        <p:txBody>
          <a:bodyPr wrap="square" lIns="0" tIns="0" rIns="0" bIns="0" anchor="t">
            <a:spAutoFit/>
          </a:bodyPr>
          <a:lstStyle/>
          <a:p>
            <a:pPr algn="l">
              <a:lnSpc>
                <a:spcPts val="2580"/>
              </a:lnSpc>
            </a:pPr>
            <a:r>
              <a:rPr lang="de-DE" sz="2400" b="1" i="0">
                <a:solidFill>
                  <a:srgbClr val="62A844"/>
                </a:solidFill>
                <a:latin typeface="Calibri"/>
              </a:rPr>
              <a:t>Gästeerlebnisse verbessern </a:t>
            </a:r>
            <a:endParaRPr sz="2400" b="1" i="0" dirty="0">
              <a:solidFill>
                <a:srgbClr val="62A844"/>
              </a:solidFill>
              <a:latin typeface="Calibri"/>
            </a:endParaRPr>
          </a:p>
        </p:txBody>
      </p:sp>
      <p:sp>
        <p:nvSpPr>
          <p:cNvPr id="45" name="TextBox 44">
            <a:extLst>
              <a:ext uri="{FF2B5EF4-FFF2-40B4-BE49-F238E27FC236}">
                <a16:creationId xmlns:a16="http://schemas.microsoft.com/office/drawing/2014/main" id="{02FD200A-362F-67B2-F9EE-20AFDF776FDF}"/>
              </a:ext>
            </a:extLst>
          </p:cNvPr>
          <p:cNvSpPr txBox="1"/>
          <p:nvPr/>
        </p:nvSpPr>
        <p:spPr>
          <a:xfrm>
            <a:off x="8136000" y="4094651"/>
            <a:ext cx="2916000" cy="823559"/>
          </a:xfrm>
          <a:prstGeom prst="rect">
            <a:avLst/>
          </a:prstGeom>
          <a:noFill/>
        </p:spPr>
        <p:txBody>
          <a:bodyPr wrap="square" lIns="0" tIns="0" rIns="0" bIns="0" anchor="t">
            <a:spAutoFit/>
          </a:bodyPr>
          <a:lstStyle/>
          <a:p>
            <a:pPr>
              <a:lnSpc>
                <a:spcPts val="1580"/>
              </a:lnSpc>
            </a:pPr>
            <a:r>
              <a:rPr lang="de-DE" sz="1600">
                <a:solidFill>
                  <a:srgbClr val="000000"/>
                </a:solidFill>
              </a:rPr>
              <a:t>Schaffen Sie schnellere, persönlichere und reaktionsschnellere Interaktionen – bei voller Authentizität, Vertrauen und menschlicher Nähe.</a:t>
            </a:r>
            <a:endParaRPr sz="1500" b="0" i="0" dirty="0">
              <a:solidFill>
                <a:srgbClr val="000000"/>
              </a:solidFill>
              <a:latin typeface="Calibri"/>
            </a:endParaRPr>
          </a:p>
        </p:txBody>
      </p:sp>
      <p:sp>
        <p:nvSpPr>
          <p:cNvPr id="46" name="Rectangle 45">
            <a:extLst>
              <a:ext uri="{FF2B5EF4-FFF2-40B4-BE49-F238E27FC236}">
                <a16:creationId xmlns:a16="http://schemas.microsoft.com/office/drawing/2014/main" id="{6FDC6AEE-213A-880B-6B40-7D3639C96D47}"/>
              </a:ext>
            </a:extLst>
          </p:cNvPr>
          <p:cNvSpPr/>
          <p:nvPr/>
        </p:nvSpPr>
        <p:spPr>
          <a:xfrm>
            <a:off x="-33000" y="5668074"/>
            <a:ext cx="10800000" cy="905150"/>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7" name="TextBox 46">
            <a:extLst>
              <a:ext uri="{FF2B5EF4-FFF2-40B4-BE49-F238E27FC236}">
                <a16:creationId xmlns:a16="http://schemas.microsoft.com/office/drawing/2014/main" id="{2EE53A5C-6A97-12D6-685A-893F2B6D4571}"/>
              </a:ext>
            </a:extLst>
          </p:cNvPr>
          <p:cNvSpPr txBox="1"/>
          <p:nvPr/>
        </p:nvSpPr>
        <p:spPr>
          <a:xfrm>
            <a:off x="576000" y="5274647"/>
            <a:ext cx="10800000" cy="307777"/>
          </a:xfrm>
          <a:prstGeom prst="rect">
            <a:avLst/>
          </a:prstGeom>
          <a:noFill/>
        </p:spPr>
        <p:txBody>
          <a:bodyPr wrap="square" lIns="0" tIns="0" rIns="0" bIns="0" anchor="t">
            <a:spAutoFit/>
          </a:bodyPr>
          <a:lstStyle/>
          <a:p>
            <a:pPr algn="l"/>
            <a:r>
              <a:rPr lang="de-DE" sz="2000" b="1" i="0">
                <a:solidFill>
                  <a:srgbClr val="262626"/>
                </a:solidFill>
                <a:latin typeface="Calibri"/>
              </a:rPr>
              <a:t>Die Unternehmen, von denen Sie in diesem Modul lernen</a:t>
            </a:r>
          </a:p>
        </p:txBody>
      </p:sp>
      <p:sp>
        <p:nvSpPr>
          <p:cNvPr id="48" name="TextBox 47">
            <a:extLst>
              <a:ext uri="{FF2B5EF4-FFF2-40B4-BE49-F238E27FC236}">
                <a16:creationId xmlns:a16="http://schemas.microsoft.com/office/drawing/2014/main" id="{87706A8E-E1F7-78E6-776F-B0F622218AF1}"/>
              </a:ext>
            </a:extLst>
          </p:cNvPr>
          <p:cNvSpPr txBox="1"/>
          <p:nvPr/>
        </p:nvSpPr>
        <p:spPr>
          <a:xfrm>
            <a:off x="576000" y="5902826"/>
            <a:ext cx="10800000" cy="215444"/>
          </a:xfrm>
          <a:prstGeom prst="rect">
            <a:avLst/>
          </a:prstGeom>
          <a:noFill/>
        </p:spPr>
        <p:txBody>
          <a:bodyPr wrap="square" lIns="0" tIns="0" rIns="0" bIns="0" anchor="t">
            <a:spAutoFit/>
          </a:bodyPr>
          <a:lstStyle/>
          <a:p>
            <a:pPr algn="l"/>
            <a:r>
              <a:rPr lang="de-DE" sz="1400" b="0" i="1">
                <a:solidFill>
                  <a:schemeClr val="bg1"/>
                </a:solidFill>
                <a:latin typeface="Calibri"/>
              </a:rPr>
              <a:t>Adrede (Madrid, Spanien) · Heritage Flavours (Bursa, Türkei) · Hotel Lücke (Rheine, Deutschland) · Casa Verde Bistro (Portugal – Lernaufgabe)</a:t>
            </a: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518838"/>
            <a:ext cx="10692000" cy="1231106"/>
          </a:xfrm>
          <a:prstGeom prst="rect">
            <a:avLst/>
          </a:prstGeom>
          <a:noFill/>
        </p:spPr>
        <p:txBody>
          <a:bodyPr wrap="square" lIns="0" tIns="0" rIns="0" bIns="0" anchor="t">
            <a:spAutoFit/>
          </a:bodyPr>
          <a:lstStyle/>
          <a:p>
            <a:r>
              <a:rPr lang="de-DE" sz="4000" b="1" i="0">
                <a:solidFill>
                  <a:schemeClr val="bg1"/>
                </a:solidFill>
                <a:latin typeface="Calibri"/>
              </a:rPr>
              <a:t>Einordnung dieses Moduls</a:t>
            </a:r>
          </a:p>
          <a:p>
            <a:endParaRPr lang="en-IE" sz="4000" b="1" i="0" dirty="0">
              <a:solidFill>
                <a:schemeClr val="bg1"/>
              </a:solidFill>
              <a:latin typeface="Calibri"/>
            </a:endParaRP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54342AD4-5ABF-FBEB-4EF3-937A52B0C8E5}"/>
              </a:ext>
            </a:extLst>
          </p:cNvPr>
          <p:cNvSpPr txBox="1"/>
          <p:nvPr/>
        </p:nvSpPr>
        <p:spPr>
          <a:xfrm>
            <a:off x="540000" y="260741"/>
            <a:ext cx="9197227" cy="738664"/>
          </a:xfrm>
          <a:prstGeom prst="rect">
            <a:avLst/>
          </a:prstGeom>
          <a:noFill/>
        </p:spPr>
        <p:txBody>
          <a:bodyPr wrap="square" lIns="0" tIns="0" rIns="0" bIns="0" anchor="t">
            <a:spAutoFit/>
          </a:bodyPr>
          <a:lstStyle/>
          <a:p>
            <a:r>
              <a:rPr lang="en-IE" sz="1600" b="1" dirty="0">
                <a:solidFill>
                  <a:schemeClr val="bg1"/>
                </a:solidFill>
              </a:rPr>
              <a:t> </a:t>
            </a:r>
            <a:r>
              <a:rPr lang="en-US" sz="1600" b="1" dirty="0">
                <a:solidFill>
                  <a:schemeClr val="bg1"/>
                </a:solidFill>
                <a:cs typeface="Times New Roman" panose="02020603050405020304" pitchFamily="18" charset="0"/>
              </a:rPr>
              <a:t>C2 </a:t>
            </a:r>
            <a:r>
              <a:rPr lang="de-DE" sz="1600">
                <a:solidFill>
                  <a:schemeClr val="bg1"/>
                </a:solidFill>
                <a:cs typeface="Times New Roman" panose="02020603050405020304" pitchFamily="18" charset="0"/>
              </a:rPr>
              <a:t>Digitale Transformation in der Hospitality          </a:t>
            </a:r>
            <a:r>
              <a:rPr lang="de-DE" sz="1600" b="1">
                <a:solidFill>
                  <a:schemeClr val="bg1"/>
                </a:solidFill>
              </a:rPr>
              <a:t>|   Modul 1 - </a:t>
            </a:r>
            <a:r>
              <a:rPr lang="de-DE" sz="1600">
                <a:solidFill>
                  <a:schemeClr val="bg1"/>
                </a:solidFill>
                <a:cs typeface="Times New Roman" panose="02020603050405020304" pitchFamily="18" charset="0"/>
              </a:rPr>
              <a:t>KI für Effizienz und Gästeerlebnis</a:t>
            </a:r>
          </a:p>
          <a:p>
            <a:endParaRPr lang="en-US" sz="1600" b="1" dirty="0">
              <a:solidFill>
                <a:schemeClr val="bg1"/>
              </a:solidFill>
              <a:cs typeface="Times New Roman" panose="02020603050405020304" pitchFamily="18" charset="0"/>
            </a:endParaRPr>
          </a:p>
          <a:p>
            <a:endParaRPr lang="en-IE" sz="1600" b="1" dirty="0">
              <a:solidFill>
                <a:schemeClr val="bg1"/>
              </a:solidFill>
            </a:endParaRPr>
          </a:p>
        </p:txBody>
      </p:sp>
      <p:sp>
        <p:nvSpPr>
          <p:cNvPr id="4" name="Rectangle 3">
            <a:extLst>
              <a:ext uri="{FF2B5EF4-FFF2-40B4-BE49-F238E27FC236}">
                <a16:creationId xmlns:a16="http://schemas.microsoft.com/office/drawing/2014/main" id="{84AFD1AE-0EC8-5461-EEE8-B120DD7A4531}"/>
              </a:ext>
            </a:extLst>
          </p:cNvPr>
          <p:cNvSpPr/>
          <p:nvPr/>
        </p:nvSpPr>
        <p:spPr>
          <a:xfrm>
            <a:off x="397267" y="1637913"/>
            <a:ext cx="3777466" cy="11215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91B2E93A-B112-6C57-8EE9-B7AD6B863D38}"/>
              </a:ext>
            </a:extLst>
          </p:cNvPr>
          <p:cNvSpPr txBox="1"/>
          <p:nvPr/>
        </p:nvSpPr>
        <p:spPr>
          <a:xfrm>
            <a:off x="468000" y="1688263"/>
            <a:ext cx="3636000" cy="984885"/>
          </a:xfrm>
          <a:prstGeom prst="rect">
            <a:avLst/>
          </a:prstGeom>
          <a:noFill/>
        </p:spPr>
        <p:txBody>
          <a:bodyPr wrap="square" lIns="0" tIns="0" rIns="0" bIns="0" anchor="ctr">
            <a:spAutoFit/>
          </a:bodyPr>
          <a:lstStyle/>
          <a:p>
            <a:r>
              <a:rPr lang="de-DE" sz="1600" b="1" i="0">
                <a:solidFill>
                  <a:schemeClr val="bg1"/>
                </a:solidFill>
                <a:latin typeface="Calibri"/>
              </a:rPr>
              <a:t>Rolle: </a:t>
            </a:r>
            <a:r>
              <a:rPr lang="de-DE" sz="1600">
                <a:solidFill>
                  <a:schemeClr val="bg1"/>
                </a:solidFill>
              </a:rPr>
              <a:t>Grundlagenmodul zum Verstehen, Bewerten und Anwenden von KI-Tools in Betrieb, Gästeerlebnis und Geschäftsentscheidungen der Hospitality</a:t>
            </a:r>
            <a:endParaRPr lang="en-IE" sz="1600" b="0" i="0" dirty="0">
              <a:solidFill>
                <a:schemeClr val="bg1"/>
              </a:solidFill>
              <a:latin typeface="Calibri"/>
            </a:endParaRPr>
          </a:p>
        </p:txBody>
      </p:sp>
      <p:sp>
        <p:nvSpPr>
          <p:cNvPr id="7" name="Rectangle 6">
            <a:extLst>
              <a:ext uri="{FF2B5EF4-FFF2-40B4-BE49-F238E27FC236}">
                <a16:creationId xmlns:a16="http://schemas.microsoft.com/office/drawing/2014/main" id="{D4BDA831-F85D-8614-44C9-2C91665BFF37}"/>
              </a:ext>
            </a:extLst>
          </p:cNvPr>
          <p:cNvSpPr/>
          <p:nvPr/>
        </p:nvSpPr>
        <p:spPr>
          <a:xfrm>
            <a:off x="540000" y="2889382"/>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FF2B5EF4-FFF2-40B4-BE49-F238E27FC236}">
                <a16:creationId xmlns:a16="http://schemas.microsoft.com/office/drawing/2014/main" id="{66033DA3-EA77-9A0B-7C8C-FA4661183A54}"/>
              </a:ext>
            </a:extLst>
          </p:cNvPr>
          <p:cNvSpPr/>
          <p:nvPr/>
        </p:nvSpPr>
        <p:spPr>
          <a:xfrm>
            <a:off x="522000" y="3101533"/>
            <a:ext cx="3564000" cy="1534038"/>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8CB9C2A7-0A58-80C2-B05C-7C7C94D824F4}"/>
              </a:ext>
            </a:extLst>
          </p:cNvPr>
          <p:cNvSpPr txBox="1"/>
          <p:nvPr/>
        </p:nvSpPr>
        <p:spPr>
          <a:xfrm>
            <a:off x="611999" y="3539089"/>
            <a:ext cx="3434015" cy="1146468"/>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de-DE" sz="1600">
                <a:solidFill>
                  <a:srgbClr val="262626"/>
                </a:solidFill>
              </a:rPr>
              <a:t>C2 M2 (Datenkompetenz) </a:t>
            </a:r>
          </a:p>
          <a:p>
            <a:pPr marL="182563" indent="-182563">
              <a:lnSpc>
                <a:spcPts val="1720"/>
              </a:lnSpc>
              <a:buClr>
                <a:srgbClr val="62A844"/>
              </a:buClr>
              <a:buFont typeface="Arial" panose="020B0604020202020204" pitchFamily="34" charset="0"/>
              <a:buChar char="•"/>
            </a:pPr>
            <a:r>
              <a:rPr lang="de-DE" sz="1600">
                <a:solidFill>
                  <a:srgbClr val="262626"/>
                </a:solidFill>
              </a:rPr>
              <a:t>C3 M1 (digitalen Wandel führen) </a:t>
            </a:r>
          </a:p>
          <a:p>
            <a:pPr marL="182563" indent="-182563">
              <a:lnSpc>
                <a:spcPts val="1720"/>
              </a:lnSpc>
              <a:buClr>
                <a:srgbClr val="62A844"/>
              </a:buClr>
              <a:buFont typeface="Arial" panose="020B0604020202020204" pitchFamily="34" charset="0"/>
              <a:buChar char="•"/>
            </a:pPr>
            <a:r>
              <a:rPr lang="de-DE" sz="1600">
                <a:solidFill>
                  <a:srgbClr val="262626"/>
                </a:solidFill>
              </a:rPr>
              <a:t>C3 M2 (Marketing-KI)</a:t>
            </a:r>
          </a:p>
          <a:p>
            <a:br>
              <a:rPr lang="en-GB" sz="1600" dirty="0"/>
            </a:br>
            <a:endParaRPr sz="1600" b="0" i="0" dirty="0">
              <a:solidFill>
                <a:srgbClr val="262626"/>
              </a:solidFill>
              <a:latin typeface="Calibri"/>
            </a:endParaRPr>
          </a:p>
        </p:txBody>
      </p:sp>
      <p:sp>
        <p:nvSpPr>
          <p:cNvPr id="19" name="TextBox 18">
            <a:extLst>
              <a:ext uri="{FF2B5EF4-FFF2-40B4-BE49-F238E27FC236}">
                <a16:creationId xmlns:a16="http://schemas.microsoft.com/office/drawing/2014/main" id="{55356714-4BA8-D154-EE1D-9780C0EF6FB0}"/>
              </a:ext>
            </a:extLst>
          </p:cNvPr>
          <p:cNvSpPr txBox="1"/>
          <p:nvPr/>
        </p:nvSpPr>
        <p:spPr>
          <a:xfrm>
            <a:off x="612000" y="3171239"/>
            <a:ext cx="3276000" cy="302455"/>
          </a:xfrm>
          <a:prstGeom prst="rect">
            <a:avLst/>
          </a:prstGeom>
          <a:noFill/>
        </p:spPr>
        <p:txBody>
          <a:bodyPr wrap="square" lIns="0" tIns="0" rIns="0" bIns="0" anchor="t">
            <a:spAutoFit/>
          </a:bodyPr>
          <a:lstStyle/>
          <a:p>
            <a:pPr>
              <a:lnSpc>
                <a:spcPts val="2300"/>
              </a:lnSpc>
            </a:pPr>
            <a:r>
              <a:rPr lang="de-DE" sz="2400" b="1" i="0">
                <a:solidFill>
                  <a:srgbClr val="0289AE"/>
                </a:solidFill>
                <a:latin typeface="Calibri"/>
              </a:rPr>
              <a:t>Erweitert / verknüpft mit</a:t>
            </a:r>
          </a:p>
        </p:txBody>
      </p:sp>
      <p:pic>
        <p:nvPicPr>
          <p:cNvPr id="12" name="Picture 11">
            <a:extLst>
              <a:ext uri="{FF2B5EF4-FFF2-40B4-BE49-F238E27FC236}">
                <a16:creationId xmlns:a16="http://schemas.microsoft.com/office/drawing/2014/main" id="{C53F5F1D-69B9-7677-AE53-2AE29D9CD64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63169" y="1879426"/>
            <a:ext cx="3564000" cy="710162"/>
          </a:xfrm>
          <a:prstGeom prst="rect">
            <a:avLst/>
          </a:prstGeom>
        </p:spPr>
      </p:pic>
      <p:pic>
        <p:nvPicPr>
          <p:cNvPr id="6" name="Picture 5">
            <a:extLst>
              <a:ext uri="{FF2B5EF4-FFF2-40B4-BE49-F238E27FC236}">
                <a16:creationId xmlns:a16="http://schemas.microsoft.com/office/drawing/2014/main" id="{959007D5-EF1D-A574-33DE-ADABA313F9A9}"/>
              </a:ext>
            </a:extLst>
          </p:cNvPr>
          <p:cNvPicPr>
            <a:picLocks noChangeAspect="1"/>
          </p:cNvPicPr>
          <p:nvPr/>
        </p:nvPicPr>
        <p:blipFill>
          <a:blip r:embed="rId5"/>
          <a:stretch>
            <a:fillRect/>
          </a:stretch>
        </p:blipFill>
        <p:spPr>
          <a:xfrm>
            <a:off x="8217366" y="2663058"/>
            <a:ext cx="3506634" cy="2022499"/>
          </a:xfrm>
          <a:prstGeom prst="rect">
            <a:avLst/>
          </a:prstGeom>
        </p:spPr>
      </p:pic>
      <p:pic>
        <p:nvPicPr>
          <p:cNvPr id="11" name="Picture 10">
            <a:extLst>
              <a:ext uri="{FF2B5EF4-FFF2-40B4-BE49-F238E27FC236}">
                <a16:creationId xmlns:a16="http://schemas.microsoft.com/office/drawing/2014/main" id="{7D695BC4-A4B2-3E0D-6207-E854D9B9FAC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245466" y="2708259"/>
            <a:ext cx="3877914" cy="1977298"/>
          </a:xfrm>
          <a:prstGeom prst="rect">
            <a:avLst/>
          </a:prstGeom>
        </p:spPr>
      </p:pic>
      <p:sp>
        <p:nvSpPr>
          <p:cNvPr id="15" name="TextBox 14">
            <a:extLst>
              <a:ext uri="{FF2B5EF4-FFF2-40B4-BE49-F238E27FC236}">
                <a16:creationId xmlns:a16="http://schemas.microsoft.com/office/drawing/2014/main" id="{BDC509B7-2CF4-4A08-EE21-25A8387A78EF}"/>
              </a:ext>
            </a:extLst>
          </p:cNvPr>
          <p:cNvSpPr txBox="1"/>
          <p:nvPr/>
        </p:nvSpPr>
        <p:spPr>
          <a:xfrm>
            <a:off x="326974" y="4707605"/>
            <a:ext cx="11397026" cy="2062103"/>
          </a:xfrm>
          <a:prstGeom prst="rect">
            <a:avLst/>
          </a:prstGeom>
          <a:noFill/>
        </p:spPr>
        <p:txBody>
          <a:bodyPr wrap="square">
            <a:spAutoFit/>
          </a:bodyPr>
          <a:lstStyle/>
          <a:p>
            <a:pPr>
              <a:buNone/>
            </a:pPr>
            <a:r>
              <a:rPr lang="de-DE" sz="1400">
                <a:solidFill>
                  <a:srgbClr val="000000"/>
                </a:solidFill>
              </a:rPr>
              <a:t>Dieses Modul stützt sich zudem auf führende internationale Hospitality-Marken, die Künstliche Intelligenz bereits im großen Maßstab einsetzen. Ihre Erfahrungen zeigen praxisnah, wie KI Gästekommunikation verbessert, Services personalisiert, Abläufe optimiert, Abfall reduziert, Nachhaltigkeitsziele unterstützt und die Geschäftsleistung stärkt. Zu den Beispielen zählen:</a:t>
            </a:r>
            <a:endParaRPr lang="en-GB" sz="1400" dirty="0">
              <a:solidFill>
                <a:srgbClr val="000000"/>
              </a:solidFill>
            </a:endParaRPr>
          </a:p>
          <a:p>
            <a:pPr>
              <a:buNone/>
            </a:pPr>
            <a:endParaRPr lang="en-GB" sz="200" dirty="0">
              <a:solidFill>
                <a:srgbClr val="000000"/>
              </a:solidFill>
            </a:endParaRPr>
          </a:p>
          <a:p>
            <a:pPr algn="ctr"/>
            <a:r>
              <a:rPr lang="en-GB" sz="1400" b="1" dirty="0">
                <a:solidFill>
                  <a:srgbClr val="000000"/>
                </a:solidFill>
              </a:rPr>
              <a:t>Hilton Hotels</a:t>
            </a:r>
            <a:r>
              <a:rPr lang="de-DE" sz="1400">
                <a:solidFill>
                  <a:srgbClr val="000000"/>
                </a:solidFill>
              </a:rPr>
              <a:t> – KI-gestützte Gästeservices und betriebliche Effizienz 	</a:t>
            </a:r>
          </a:p>
          <a:p>
            <a:pPr algn="ctr"/>
            <a:r>
              <a:rPr lang="en-GB" sz="1400" b="1" dirty="0" err="1">
                <a:solidFill>
                  <a:srgbClr val="000000"/>
                </a:solidFill>
              </a:rPr>
              <a:t>citizenM Hotels</a:t>
            </a:r>
            <a:r>
              <a:rPr lang="de-DE" sz="1400">
                <a:solidFill>
                  <a:srgbClr val="000000"/>
                </a:solidFill>
              </a:rPr>
              <a:t> – KI-First-Hospitality, Automatisierung und Nachhaltigkeit </a:t>
            </a:r>
          </a:p>
          <a:p>
            <a:pPr algn="ctr"/>
            <a:r>
              <a:rPr lang="en-GB" sz="1400" b="1" dirty="0">
                <a:solidFill>
                  <a:srgbClr val="000000"/>
                </a:solidFill>
              </a:rPr>
              <a:t>Accor Group</a:t>
            </a:r>
            <a:r>
              <a:rPr lang="de-DE" sz="1400">
                <a:solidFill>
                  <a:srgbClr val="000000"/>
                </a:solidFill>
              </a:rPr>
              <a:t> – ethische KI, Engagement und verantwortliche Innovation 	</a:t>
            </a:r>
            <a:r>
              <a:rPr lang="en-GB" sz="1400" b="1" dirty="0">
                <a:solidFill>
                  <a:srgbClr val="000000"/>
                </a:solidFill>
              </a:rPr>
              <a:t>Scandic Hotels</a:t>
            </a:r>
            <a:r>
              <a:rPr lang="de-DE" sz="1400">
                <a:solidFill>
                  <a:srgbClr val="000000"/>
                </a:solidFill>
              </a:rPr>
              <a:t> – smarte Steuerung für Komfort und Nachhaltigkeit </a:t>
            </a:r>
          </a:p>
          <a:p>
            <a:pPr algn="ctr"/>
            <a:r>
              <a:rPr lang="en-GB" sz="1400" b="1" dirty="0">
                <a:solidFill>
                  <a:srgbClr val="000000"/>
                </a:solidFill>
              </a:rPr>
              <a:t>Marriott International</a:t>
            </a:r>
            <a:r>
              <a:rPr lang="de-DE" sz="1400">
                <a:solidFill>
                  <a:srgbClr val="000000"/>
                </a:solidFill>
              </a:rPr>
              <a:t> – prädiktive Analysen, weniger Lebensmittelabfall und intelligente Abläufe </a:t>
            </a:r>
          </a:p>
          <a:p>
            <a:pPr algn="ctr"/>
            <a:r>
              <a:rPr lang="en-GB" sz="1400" b="1" dirty="0">
                <a:solidFill>
                  <a:srgbClr val="000000"/>
                </a:solidFill>
              </a:rPr>
              <a:t>Meliá Hotels International</a:t>
            </a:r>
            <a:r>
              <a:rPr lang="de-DE" sz="1400">
                <a:solidFill>
                  <a:srgbClr val="000000"/>
                </a:solidFill>
              </a:rPr>
              <a:t> – intelligentes Gebäudemanagement und Energieoptimierung </a:t>
            </a:r>
          </a:p>
          <a:p>
            <a:pPr algn="ctr"/>
            <a:r>
              <a:rPr lang="en-GB" sz="1400" b="1" dirty="0">
                <a:solidFill>
                  <a:srgbClr val="000000"/>
                </a:solidFill>
              </a:rPr>
              <a:t>NH Hotel Group</a:t>
            </a:r>
            <a:r>
              <a:rPr lang="de-DE" sz="1400">
                <a:solidFill>
                  <a:srgbClr val="000000"/>
                </a:solidFill>
              </a:rPr>
              <a:t> – personalisierte Gästekommunikation und digitale Interaktion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3597-17A7-6EFA-9463-E305EF5FF4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951C5-80D3-8EF5-559E-3B8C6E6C21B3}"/>
              </a:ext>
            </a:extLst>
          </p:cNvPr>
          <p:cNvSpPr/>
          <p:nvPr/>
        </p:nvSpPr>
        <p:spPr>
          <a:xfrm flipH="1" flipV="1">
            <a:off x="0" y="-11486"/>
            <a:ext cx="12185500" cy="11290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8129A0DF-DA4E-4610-D9D3-4699A070C6EE}"/>
              </a:ext>
            </a:extLst>
          </p:cNvPr>
          <p:cNvSpPr txBox="1">
            <a:spLocks/>
          </p:cNvSpPr>
          <p:nvPr/>
        </p:nvSpPr>
        <p:spPr>
          <a:xfrm>
            <a:off x="579276" y="1563461"/>
            <a:ext cx="2508481"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500" b="1">
                <a:solidFill>
                  <a:srgbClr val="0289AE"/>
                </a:solidFill>
              </a:rPr>
              <a:t>Am Ende dieses Moduls können Sie:</a:t>
            </a:r>
            <a:br>
              <a:rPr lang="en-US" sz="2500" b="1" dirty="0">
                <a:solidFill>
                  <a:srgbClr val="0289AE"/>
                </a:solidFill>
              </a:rPr>
            </a:br>
            <a:endParaRPr lang="en-US" sz="2500" b="1" dirty="0">
              <a:solidFill>
                <a:srgbClr val="0289AE"/>
              </a:solidFill>
            </a:endParaRPr>
          </a:p>
          <a:p>
            <a:pPr marL="0" indent="0">
              <a:buNone/>
            </a:pPr>
            <a:endParaRPr lang="en-US" sz="2500" b="1" dirty="0">
              <a:solidFill>
                <a:srgbClr val="0289AE"/>
              </a:solidFill>
            </a:endParaRPr>
          </a:p>
        </p:txBody>
      </p:sp>
      <p:sp>
        <p:nvSpPr>
          <p:cNvPr id="14" name="Graphic 4">
            <a:extLst>
              <a:ext uri="{FF2B5EF4-FFF2-40B4-BE49-F238E27FC236}">
                <a16:creationId xmlns:a16="http://schemas.microsoft.com/office/drawing/2014/main" id="{2F5F693F-1D36-7999-3A79-2FB84E8BEA9A}"/>
              </a:ext>
            </a:extLst>
          </p:cNvPr>
          <p:cNvSpPr/>
          <p:nvPr/>
        </p:nvSpPr>
        <p:spPr>
          <a:xfrm rot="5400000">
            <a:off x="1314218" y="276245"/>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1A8D13BD-4CEA-01D7-B9B1-5B109881C65E}"/>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553671"/>
            <a:ext cx="3531079" cy="1671210"/>
          </a:xfrm>
          <a:prstGeom prst="rect">
            <a:avLst/>
          </a:prstGeom>
        </p:spPr>
      </p:pic>
      <p:sp>
        <p:nvSpPr>
          <p:cNvPr id="16" name="Text Placeholder 11">
            <a:extLst>
              <a:ext uri="{FF2B5EF4-FFF2-40B4-BE49-F238E27FC236}">
                <a16:creationId xmlns:a16="http://schemas.microsoft.com/office/drawing/2014/main" id="{B44ED0CF-8901-584D-D8B6-323F9E11B180}"/>
              </a:ext>
            </a:extLst>
          </p:cNvPr>
          <p:cNvSpPr txBox="1">
            <a:spLocks/>
          </p:cNvSpPr>
          <p:nvPr/>
        </p:nvSpPr>
        <p:spPr>
          <a:xfrm>
            <a:off x="579276" y="281934"/>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cs typeface="Times New Roman" panose="02020603050405020304" pitchFamily="18" charset="0"/>
              </a:rPr>
              <a:t>Lernziele</a:t>
            </a:r>
          </a:p>
        </p:txBody>
      </p:sp>
      <p:sp>
        <p:nvSpPr>
          <p:cNvPr id="17" name="Text Placeholder 2">
            <a:extLst>
              <a:ext uri="{FF2B5EF4-FFF2-40B4-BE49-F238E27FC236}">
                <a16:creationId xmlns:a16="http://schemas.microsoft.com/office/drawing/2014/main" id="{E8664189-7583-9064-A80F-0D293C5970EC}"/>
              </a:ext>
            </a:extLst>
          </p:cNvPr>
          <p:cNvSpPr txBox="1">
            <a:spLocks/>
          </p:cNvSpPr>
          <p:nvPr/>
        </p:nvSpPr>
        <p:spPr>
          <a:xfrm>
            <a:off x="3684594" y="1563460"/>
            <a:ext cx="7646169" cy="4723039"/>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rgbClr val="62A844"/>
              </a:buClr>
              <a:buNone/>
            </a:pPr>
            <a:r>
              <a:rPr lang="de-DE" sz="2200" b="1">
                <a:solidFill>
                  <a:srgbClr val="262626"/>
                </a:solidFill>
              </a:rPr>
              <a:t>Grundlagen:</a:t>
            </a:r>
          </a:p>
          <a:p>
            <a:pPr>
              <a:spcBef>
                <a:spcPts val="0"/>
              </a:spcBef>
              <a:buClr>
                <a:srgbClr val="62A844"/>
              </a:buClr>
            </a:pPr>
            <a:r>
              <a:rPr lang="de-DE" sz="2200">
                <a:solidFill>
                  <a:srgbClr val="262626"/>
                </a:solidFill>
              </a:rPr>
              <a:t>KI praxisnah für die Hospitality definieren</a:t>
            </a:r>
          </a:p>
          <a:p>
            <a:pPr>
              <a:spcBef>
                <a:spcPts val="0"/>
              </a:spcBef>
              <a:buClr>
                <a:srgbClr val="62A844"/>
              </a:buClr>
            </a:pPr>
            <a:r>
              <a:rPr lang="de-DE" sz="2200">
                <a:solidFill>
                  <a:srgbClr val="262626"/>
                </a:solidFill>
              </a:rPr>
              <a:t>erklären, wie Automatisierung Betrieb &amp; Nachhaltigkeit stützt</a:t>
            </a:r>
          </a:p>
          <a:p>
            <a:pPr marL="0" indent="0">
              <a:spcBef>
                <a:spcPts val="0"/>
              </a:spcBef>
              <a:buClr>
                <a:srgbClr val="62A844"/>
              </a:buClr>
              <a:buNone/>
            </a:pPr>
            <a:endParaRPr lang="en-US" sz="2200" b="1" dirty="0">
              <a:solidFill>
                <a:srgbClr val="262626"/>
              </a:solidFill>
            </a:endParaRPr>
          </a:p>
          <a:p>
            <a:pPr marL="0" indent="0">
              <a:spcBef>
                <a:spcPts val="0"/>
              </a:spcBef>
              <a:buClr>
                <a:srgbClr val="62A844"/>
              </a:buClr>
              <a:buNone/>
            </a:pPr>
            <a:r>
              <a:rPr lang="de-DE" sz="2200" b="1">
                <a:solidFill>
                  <a:srgbClr val="262626"/>
                </a:solidFill>
              </a:rPr>
              <a:t>Anwendung:</a:t>
            </a:r>
          </a:p>
          <a:p>
            <a:pPr>
              <a:spcBef>
                <a:spcPts val="0"/>
              </a:spcBef>
              <a:buClr>
                <a:srgbClr val="62A844"/>
              </a:buClr>
            </a:pPr>
            <a:r>
              <a:rPr lang="de-DE" sz="2200">
                <a:solidFill>
                  <a:srgbClr val="262626"/>
                </a:solidFill>
              </a:rPr>
              <a:t>erkennen, wo KI das Gästeerlebnis personalisiert</a:t>
            </a:r>
          </a:p>
          <a:p>
            <a:pPr>
              <a:spcBef>
                <a:spcPts val="0"/>
              </a:spcBef>
              <a:buClr>
                <a:srgbClr val="62A844"/>
              </a:buClr>
            </a:pPr>
            <a:r>
              <a:rPr lang="de-DE" sz="2200">
                <a:solidFill>
                  <a:srgbClr val="262626"/>
                </a:solidFill>
              </a:rPr>
              <a:t>die ethische Einführung für Ihr Team bewerten</a:t>
            </a:r>
          </a:p>
          <a:p>
            <a:pPr marL="0" indent="0">
              <a:spcBef>
                <a:spcPts val="0"/>
              </a:spcBef>
              <a:buClr>
                <a:srgbClr val="62A844"/>
              </a:buClr>
              <a:buNone/>
            </a:pPr>
            <a:endParaRPr lang="en-US" sz="2200" b="1" dirty="0">
              <a:solidFill>
                <a:srgbClr val="262626"/>
              </a:solidFill>
            </a:endParaRPr>
          </a:p>
          <a:p>
            <a:pPr marL="0" indent="0">
              <a:spcBef>
                <a:spcPts val="0"/>
              </a:spcBef>
              <a:buClr>
                <a:srgbClr val="62A844"/>
              </a:buClr>
              <a:buNone/>
            </a:pPr>
            <a:r>
              <a:rPr lang="de-DE" sz="2200" b="1">
                <a:solidFill>
                  <a:srgbClr val="262626"/>
                </a:solidFill>
              </a:rPr>
              <a:t>Umsetzung:</a:t>
            </a:r>
          </a:p>
          <a:p>
            <a:pPr>
              <a:spcBef>
                <a:spcPts val="0"/>
              </a:spcBef>
              <a:buClr>
                <a:srgbClr val="62A844"/>
              </a:buClr>
            </a:pPr>
            <a:r>
              <a:rPr lang="de-DE" sz="2200">
                <a:solidFill>
                  <a:srgbClr val="262626"/>
                </a:solidFill>
              </a:rPr>
              <a:t>aus realen Fallstudien Lehren ziehen</a:t>
            </a:r>
          </a:p>
          <a:p>
            <a:pPr>
              <a:spcBef>
                <a:spcPts val="0"/>
              </a:spcBef>
              <a:buClr>
                <a:srgbClr val="62A844"/>
              </a:buClr>
            </a:pPr>
            <a:r>
              <a:rPr lang="de-DE" sz="2200">
                <a:solidFill>
                  <a:srgbClr val="262626"/>
                </a:solidFill>
              </a:rPr>
              <a:t>einen eigenen KI-Einführungsplan erstellen</a:t>
            </a:r>
          </a:p>
          <a:p>
            <a:pPr marL="0" indent="0">
              <a:spcBef>
                <a:spcPts val="0"/>
              </a:spcBef>
              <a:buClr>
                <a:srgbClr val="62A844"/>
              </a:buClr>
              <a:buNone/>
            </a:pPr>
            <a:endParaRPr lang="en-US" sz="2200" dirty="0">
              <a:solidFill>
                <a:srgbClr val="262626"/>
              </a:solidFill>
            </a:endParaRPr>
          </a:p>
          <a:p>
            <a:pPr marL="0" indent="0">
              <a:spcBef>
                <a:spcPts val="0"/>
              </a:spcBef>
              <a:buClr>
                <a:srgbClr val="62A844"/>
              </a:buClr>
              <a:buNone/>
            </a:pPr>
            <a:r>
              <a:rPr lang="de-DE" sz="2200" b="1">
                <a:solidFill>
                  <a:srgbClr val="262626"/>
                </a:solidFill>
              </a:rPr>
              <a:t>Gesamtergebnis:</a:t>
            </a:r>
            <a:br>
              <a:rPr lang="en-US" sz="2200" dirty="0">
                <a:solidFill>
                  <a:srgbClr val="262626"/>
                </a:solidFill>
              </a:rPr>
            </a:br>
            <a:r>
              <a:rPr lang="de-DE" sz="2200" i="1">
                <a:solidFill>
                  <a:srgbClr val="262626"/>
                </a:solidFill>
              </a:rPr>
              <a:t>Sie gewinnen Sicherheit und praktische Werkzeuge, um KI in Ihrem Betrieb verantwortungsvoll einzuführen.</a:t>
            </a:r>
            <a:endParaRPr lang="en-US" sz="2200" dirty="0">
              <a:solidFill>
                <a:srgbClr val="262626"/>
              </a:solidFill>
            </a:endParaRPr>
          </a:p>
          <a:p>
            <a:pPr>
              <a:spcBef>
                <a:spcPts val="0"/>
              </a:spcBef>
              <a:buClr>
                <a:srgbClr val="62A844"/>
              </a:buClr>
            </a:pPr>
            <a:endParaRPr lang="en-US" sz="2200" dirty="0">
              <a:solidFill>
                <a:srgbClr val="262626"/>
              </a:solidFill>
            </a:endParaRPr>
          </a:p>
        </p:txBody>
      </p:sp>
      <p:sp>
        <p:nvSpPr>
          <p:cNvPr id="2" name="Freeform 1">
            <a:extLst>
              <a:ext uri="{FF2B5EF4-FFF2-40B4-BE49-F238E27FC236}">
                <a16:creationId xmlns:a16="http://schemas.microsoft.com/office/drawing/2014/main" id="{A2578FAE-62D8-717E-B68E-0FECCA34D4E3}"/>
              </a:ext>
            </a:extLst>
          </p:cNvPr>
          <p:cNvSpPr/>
          <p:nvPr/>
        </p:nvSpPr>
        <p:spPr>
          <a:xfrm>
            <a:off x="1633841" y="2772712"/>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10821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07FBA8BB-3A2A-D5A2-6B6E-E238D3C19ECC}"/>
              </a:ext>
            </a:extLst>
          </p:cNvPr>
          <p:cNvSpPr txBox="1"/>
          <p:nvPr/>
        </p:nvSpPr>
        <p:spPr>
          <a:xfrm>
            <a:off x="540000" y="1568474"/>
            <a:ext cx="10800000" cy="307777"/>
          </a:xfrm>
          <a:prstGeom prst="rect">
            <a:avLst/>
          </a:prstGeom>
          <a:noFill/>
        </p:spPr>
        <p:txBody>
          <a:bodyPr wrap="square" lIns="0" tIns="0" rIns="0" bIns="0" anchor="t">
            <a:spAutoFit/>
          </a:bodyPr>
          <a:lstStyle/>
          <a:p>
            <a:pPr algn="l"/>
            <a:r>
              <a:rPr lang="de-DE" sz="2000" b="0" i="1">
                <a:solidFill>
                  <a:srgbClr val="262626"/>
                </a:solidFill>
                <a:latin typeface="Calibri"/>
              </a:rPr>
              <a:t>Sieben Begriffe, die im gesamten Programm verwendet werden. Dieselben Definitionen in jedem Modul.</a:t>
            </a:r>
          </a:p>
        </p:txBody>
      </p:sp>
      <p:sp>
        <p:nvSpPr>
          <p:cNvPr id="44" name="Rectangle 43">
            <a:extLst>
              <a:ext uri="{FF2B5EF4-FFF2-40B4-BE49-F238E27FC236}">
                <a16:creationId xmlns:a16="http://schemas.microsoft.com/office/drawing/2014/main" id="{6919B249-1F8C-F1AC-6E92-F4203127C8B1}"/>
              </a:ext>
            </a:extLst>
          </p:cNvPr>
          <p:cNvSpPr/>
          <p:nvPr/>
        </p:nvSpPr>
        <p:spPr>
          <a:xfrm>
            <a:off x="468000" y="2020529"/>
            <a:ext cx="10908000" cy="427148"/>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2862810D-576D-EEFE-56DB-96E19BDB5988}"/>
              </a:ext>
            </a:extLst>
          </p:cNvPr>
          <p:cNvSpPr/>
          <p:nvPr/>
        </p:nvSpPr>
        <p:spPr>
          <a:xfrm>
            <a:off x="468000" y="2447676"/>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8D37495D-8960-81BB-BF6C-7C80E8467DEA}"/>
              </a:ext>
            </a:extLst>
          </p:cNvPr>
          <p:cNvSpPr txBox="1"/>
          <p:nvPr/>
        </p:nvSpPr>
        <p:spPr>
          <a:xfrm>
            <a:off x="540000" y="2576565"/>
            <a:ext cx="1476000" cy="246221"/>
          </a:xfrm>
          <a:prstGeom prst="rect">
            <a:avLst/>
          </a:prstGeom>
          <a:noFill/>
        </p:spPr>
        <p:txBody>
          <a:bodyPr wrap="square" lIns="0" tIns="0" rIns="0" bIns="0" anchor="ctr">
            <a:spAutoFit/>
          </a:bodyPr>
          <a:lstStyle/>
          <a:p>
            <a:pPr algn="l"/>
            <a:r>
              <a:rPr sz="1600" b="1" i="0" dirty="0">
                <a:solidFill>
                  <a:srgbClr val="62A844"/>
                </a:solidFill>
                <a:latin typeface="Calibri" panose="020F0502020204030204" pitchFamily="34" charset="0"/>
                <a:cs typeface="Calibri" panose="020F0502020204030204" pitchFamily="34" charset="0"/>
              </a:rPr>
              <a:t>Greenwashing</a:t>
            </a:r>
          </a:p>
        </p:txBody>
      </p:sp>
      <p:sp>
        <p:nvSpPr>
          <p:cNvPr id="50" name="TextBox 49">
            <a:extLst>
              <a:ext uri="{FF2B5EF4-FFF2-40B4-BE49-F238E27FC236}">
                <a16:creationId xmlns:a16="http://schemas.microsoft.com/office/drawing/2014/main" id="{3E863F19-DF01-9E78-8985-7CBD5A7B8C64}"/>
              </a:ext>
            </a:extLst>
          </p:cNvPr>
          <p:cNvSpPr txBox="1"/>
          <p:nvPr/>
        </p:nvSpPr>
        <p:spPr>
          <a:xfrm>
            <a:off x="2232000" y="2507316"/>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Nachhaltigkeitsaussagen, die übertrieben, nicht überprüfbar oder unbelegt sind – absichtlich oder durch Weglassen.</a:t>
            </a:r>
          </a:p>
        </p:txBody>
      </p:sp>
      <p:sp>
        <p:nvSpPr>
          <p:cNvPr id="51" name="TextBox 50">
            <a:extLst>
              <a:ext uri="{FF2B5EF4-FFF2-40B4-BE49-F238E27FC236}">
                <a16:creationId xmlns:a16="http://schemas.microsoft.com/office/drawing/2014/main" id="{B78BA18F-975B-7FBA-A8E0-076DAC5F441F}"/>
              </a:ext>
            </a:extLst>
          </p:cNvPr>
          <p:cNvSpPr txBox="1"/>
          <p:nvPr/>
        </p:nvSpPr>
        <p:spPr>
          <a:xfrm>
            <a:off x="9774900" y="2591954"/>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M2</a:t>
            </a:r>
          </a:p>
        </p:txBody>
      </p:sp>
      <p:sp>
        <p:nvSpPr>
          <p:cNvPr id="52" name="TextBox 51">
            <a:extLst>
              <a:ext uri="{FF2B5EF4-FFF2-40B4-BE49-F238E27FC236}">
                <a16:creationId xmlns:a16="http://schemas.microsoft.com/office/drawing/2014/main" id="{ABF3863A-FF99-8A1F-B187-32D1E505F2AF}"/>
              </a:ext>
            </a:extLst>
          </p:cNvPr>
          <p:cNvSpPr txBox="1"/>
          <p:nvPr/>
        </p:nvSpPr>
        <p:spPr>
          <a:xfrm>
            <a:off x="540000" y="3080564"/>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ESG</a:t>
            </a:r>
          </a:p>
        </p:txBody>
      </p:sp>
      <p:sp>
        <p:nvSpPr>
          <p:cNvPr id="53" name="TextBox 52">
            <a:extLst>
              <a:ext uri="{FF2B5EF4-FFF2-40B4-BE49-F238E27FC236}">
                <a16:creationId xmlns:a16="http://schemas.microsoft.com/office/drawing/2014/main" id="{D357BDF8-51BE-4B56-0657-B9F127E518B8}"/>
              </a:ext>
            </a:extLst>
          </p:cNvPr>
          <p:cNvSpPr txBox="1"/>
          <p:nvPr/>
        </p:nvSpPr>
        <p:spPr>
          <a:xfrm>
            <a:off x="2232000" y="3011314"/>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Environmental, Social &amp; Governance – die drei Säulen, mit denen die nichtfinanzielle Leistung eines Unternehmens und seine breitere Wirkung bewertet werden.</a:t>
            </a:r>
          </a:p>
        </p:txBody>
      </p:sp>
      <p:sp>
        <p:nvSpPr>
          <p:cNvPr id="54" name="TextBox 53">
            <a:extLst>
              <a:ext uri="{FF2B5EF4-FFF2-40B4-BE49-F238E27FC236}">
                <a16:creationId xmlns:a16="http://schemas.microsoft.com/office/drawing/2014/main" id="{80A952C2-04B0-09E9-BC8D-A2158CDF4607}"/>
              </a:ext>
            </a:extLst>
          </p:cNvPr>
          <p:cNvSpPr txBox="1"/>
          <p:nvPr/>
        </p:nvSpPr>
        <p:spPr>
          <a:xfrm>
            <a:off x="9774900" y="3095953"/>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55" name="Rectangle 54">
            <a:extLst>
              <a:ext uri="{FF2B5EF4-FFF2-40B4-BE49-F238E27FC236}">
                <a16:creationId xmlns:a16="http://schemas.microsoft.com/office/drawing/2014/main" id="{37A1C817-5231-9CEB-B4BC-806DEC3905E8}"/>
              </a:ext>
            </a:extLst>
          </p:cNvPr>
          <p:cNvSpPr/>
          <p:nvPr/>
        </p:nvSpPr>
        <p:spPr>
          <a:xfrm>
            <a:off x="468000" y="3455674"/>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3F8A4F40-0AC4-DBE2-F0D4-39A75EBA0C09}"/>
              </a:ext>
            </a:extLst>
          </p:cNvPr>
          <p:cNvSpPr txBox="1"/>
          <p:nvPr/>
        </p:nvSpPr>
        <p:spPr>
          <a:xfrm>
            <a:off x="540000" y="3584563"/>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Nudge</a:t>
            </a:r>
          </a:p>
        </p:txBody>
      </p:sp>
      <p:sp>
        <p:nvSpPr>
          <p:cNvPr id="57" name="TextBox 56">
            <a:extLst>
              <a:ext uri="{FF2B5EF4-FFF2-40B4-BE49-F238E27FC236}">
                <a16:creationId xmlns:a16="http://schemas.microsoft.com/office/drawing/2014/main" id="{23703233-6E94-FA37-101B-9D0B39AAD819}"/>
              </a:ext>
            </a:extLst>
          </p:cNvPr>
          <p:cNvSpPr txBox="1"/>
          <p:nvPr/>
        </p:nvSpPr>
        <p:spPr>
          <a:xfrm>
            <a:off x="2232000" y="3515313"/>
            <a:ext cx="6984000" cy="384721"/>
          </a:xfrm>
          <a:prstGeom prst="rect">
            <a:avLst/>
          </a:prstGeom>
          <a:noFill/>
        </p:spPr>
        <p:txBody>
          <a:bodyPr wrap="square" lIns="0" tIns="0" rIns="0" bIns="0" anchor="ctr">
            <a:spAutoFit/>
          </a:bodyPr>
          <a:lstStyle/>
          <a:p>
            <a:pPr>
              <a:lnSpc>
                <a:spcPts val="1480"/>
              </a:lnSpc>
            </a:pPr>
            <a:r>
              <a:rPr lang="de-DE" sz="1300" b="0" i="0">
                <a:solidFill>
                  <a:srgbClr val="1C1C1C"/>
                </a:solidFill>
                <a:latin typeface="Calibri" panose="020F0502020204030204" pitchFamily="34" charset="0"/>
                <a:cs typeface="Calibri" panose="020F0502020204030204" pitchFamily="34" charset="0"/>
              </a:rPr>
              <a:t>Eine kleine Änderung in der Präsentation einer Wahl (ein Standard, eine Erinnerung, der physische Aufbau), die Verhalten verändert, ohne die Wahlfreiheit einzuschränken.</a:t>
            </a:r>
          </a:p>
        </p:txBody>
      </p:sp>
      <p:sp>
        <p:nvSpPr>
          <p:cNvPr id="58" name="TextBox 57">
            <a:extLst>
              <a:ext uri="{FF2B5EF4-FFF2-40B4-BE49-F238E27FC236}">
                <a16:creationId xmlns:a16="http://schemas.microsoft.com/office/drawing/2014/main" id="{553D6E73-6195-8D6C-8098-49461CFD902C}"/>
              </a:ext>
            </a:extLst>
          </p:cNvPr>
          <p:cNvSpPr txBox="1"/>
          <p:nvPr/>
        </p:nvSpPr>
        <p:spPr>
          <a:xfrm>
            <a:off x="9774900" y="3599952"/>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M3</a:t>
            </a:r>
          </a:p>
        </p:txBody>
      </p:sp>
      <p:sp>
        <p:nvSpPr>
          <p:cNvPr id="59" name="TextBox 58">
            <a:extLst>
              <a:ext uri="{FF2B5EF4-FFF2-40B4-BE49-F238E27FC236}">
                <a16:creationId xmlns:a16="http://schemas.microsoft.com/office/drawing/2014/main" id="{337B4D55-D10D-6359-0494-0ADB71DE78BC}"/>
              </a:ext>
            </a:extLst>
          </p:cNvPr>
          <p:cNvSpPr txBox="1"/>
          <p:nvPr/>
        </p:nvSpPr>
        <p:spPr>
          <a:xfrm>
            <a:off x="540000" y="4088562"/>
            <a:ext cx="1476000" cy="246221"/>
          </a:xfrm>
          <a:prstGeom prst="rect">
            <a:avLst/>
          </a:prstGeom>
          <a:noFill/>
        </p:spPr>
        <p:txBody>
          <a:bodyPr wrap="square" lIns="0" tIns="0" rIns="0" bIns="0" anchor="ctr">
            <a:spAutoFit/>
          </a:bodyPr>
          <a:lstStyle/>
          <a:p>
            <a:pPr algn="l"/>
            <a:r>
              <a:rPr lang="de-DE" sz="1600" b="1" i="0">
                <a:solidFill>
                  <a:srgbClr val="62A844"/>
                </a:solidFill>
                <a:latin typeface="Calibri" panose="020F0502020204030204" pitchFamily="34" charset="0"/>
                <a:cs typeface="Calibri" panose="020F0502020204030204" pitchFamily="34" charset="0"/>
              </a:rPr>
              <a:t>Twin Transition</a:t>
            </a:r>
          </a:p>
        </p:txBody>
      </p:sp>
      <p:sp>
        <p:nvSpPr>
          <p:cNvPr id="60" name="TextBox 59">
            <a:extLst>
              <a:ext uri="{FF2B5EF4-FFF2-40B4-BE49-F238E27FC236}">
                <a16:creationId xmlns:a16="http://schemas.microsoft.com/office/drawing/2014/main" id="{F92C47C3-7239-554E-952E-D53C135BFE5E}"/>
              </a:ext>
            </a:extLst>
          </p:cNvPr>
          <p:cNvSpPr txBox="1"/>
          <p:nvPr/>
        </p:nvSpPr>
        <p:spPr>
          <a:xfrm>
            <a:off x="2232000" y="4019313"/>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Digitale Transformation und grünen Wandel gemeinsam voranbringen, sodass sich beide in KMU gegenseitig verstärken.</a:t>
            </a:r>
          </a:p>
        </p:txBody>
      </p:sp>
      <p:sp>
        <p:nvSpPr>
          <p:cNvPr id="61" name="TextBox 60">
            <a:extLst>
              <a:ext uri="{FF2B5EF4-FFF2-40B4-BE49-F238E27FC236}">
                <a16:creationId xmlns:a16="http://schemas.microsoft.com/office/drawing/2014/main" id="{408C6F8D-EAEA-F45E-D65E-8C43188B7E82}"/>
              </a:ext>
            </a:extLst>
          </p:cNvPr>
          <p:cNvSpPr txBox="1"/>
          <p:nvPr/>
        </p:nvSpPr>
        <p:spPr>
          <a:xfrm>
            <a:off x="9774900" y="4103951"/>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62" name="Rectangle 61">
            <a:extLst>
              <a:ext uri="{FF2B5EF4-FFF2-40B4-BE49-F238E27FC236}">
                <a16:creationId xmlns:a16="http://schemas.microsoft.com/office/drawing/2014/main" id="{1F065190-8AE8-D8B4-0325-03ED0ADE6C2A}"/>
              </a:ext>
            </a:extLst>
          </p:cNvPr>
          <p:cNvSpPr/>
          <p:nvPr/>
        </p:nvSpPr>
        <p:spPr>
          <a:xfrm>
            <a:off x="468000" y="4463672"/>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BADCD283-99DD-2F64-5699-22F0096DD3F4}"/>
              </a:ext>
            </a:extLst>
          </p:cNvPr>
          <p:cNvSpPr txBox="1"/>
          <p:nvPr/>
        </p:nvSpPr>
        <p:spPr>
          <a:xfrm>
            <a:off x="540000" y="4592561"/>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KPI</a:t>
            </a:r>
          </a:p>
        </p:txBody>
      </p:sp>
      <p:sp>
        <p:nvSpPr>
          <p:cNvPr id="64" name="TextBox 63">
            <a:extLst>
              <a:ext uri="{FF2B5EF4-FFF2-40B4-BE49-F238E27FC236}">
                <a16:creationId xmlns:a16="http://schemas.microsoft.com/office/drawing/2014/main" id="{74C72A43-F303-250A-D93E-B009A5C33A4A}"/>
              </a:ext>
            </a:extLst>
          </p:cNvPr>
          <p:cNvSpPr txBox="1"/>
          <p:nvPr/>
        </p:nvSpPr>
        <p:spPr>
          <a:xfrm>
            <a:off x="2232000" y="4523312"/>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Key Performance Indicator – ein messbarer Wert, der zeigt, wie wirksam ein Unternehmen ein definiertes Ziel erreicht.</a:t>
            </a:r>
          </a:p>
        </p:txBody>
      </p:sp>
      <p:sp>
        <p:nvSpPr>
          <p:cNvPr id="65" name="TextBox 64">
            <a:extLst>
              <a:ext uri="{FF2B5EF4-FFF2-40B4-BE49-F238E27FC236}">
                <a16:creationId xmlns:a16="http://schemas.microsoft.com/office/drawing/2014/main" id="{D9B3F70F-34FC-0179-451D-C31062F402E0}"/>
              </a:ext>
            </a:extLst>
          </p:cNvPr>
          <p:cNvSpPr txBox="1"/>
          <p:nvPr/>
        </p:nvSpPr>
        <p:spPr>
          <a:xfrm>
            <a:off x="9774900" y="4607950"/>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C2 M2</a:t>
            </a:r>
          </a:p>
        </p:txBody>
      </p:sp>
      <p:sp>
        <p:nvSpPr>
          <p:cNvPr id="66" name="TextBox 65">
            <a:extLst>
              <a:ext uri="{FF2B5EF4-FFF2-40B4-BE49-F238E27FC236}">
                <a16:creationId xmlns:a16="http://schemas.microsoft.com/office/drawing/2014/main" id="{D22486A3-2885-3FAB-FF85-4F3C4FC1214C}"/>
              </a:ext>
            </a:extLst>
          </p:cNvPr>
          <p:cNvSpPr txBox="1"/>
          <p:nvPr/>
        </p:nvSpPr>
        <p:spPr>
          <a:xfrm>
            <a:off x="540000" y="5096560"/>
            <a:ext cx="1476000" cy="246221"/>
          </a:xfrm>
          <a:prstGeom prst="rect">
            <a:avLst/>
          </a:prstGeom>
          <a:noFill/>
        </p:spPr>
        <p:txBody>
          <a:bodyPr wrap="square" lIns="0" tIns="0" rIns="0" bIns="0" anchor="ctr">
            <a:spAutoFit/>
          </a:bodyPr>
          <a:lstStyle/>
          <a:p>
            <a:pPr algn="l"/>
            <a:r>
              <a:rPr lang="de-DE" sz="1600" b="1" i="0">
                <a:solidFill>
                  <a:srgbClr val="62A844"/>
                </a:solidFill>
                <a:latin typeface="Calibri" panose="020F0502020204030204" pitchFamily="34" charset="0"/>
                <a:cs typeface="Calibri" panose="020F0502020204030204" pitchFamily="34" charset="0"/>
              </a:rPr>
              <a:t>Kreislauf­wirtschaft</a:t>
            </a:r>
          </a:p>
        </p:txBody>
      </p:sp>
      <p:sp>
        <p:nvSpPr>
          <p:cNvPr id="67" name="TextBox 66">
            <a:extLst>
              <a:ext uri="{FF2B5EF4-FFF2-40B4-BE49-F238E27FC236}">
                <a16:creationId xmlns:a16="http://schemas.microsoft.com/office/drawing/2014/main" id="{DFEE83F1-6AA3-82CD-D265-880FD1D49EAE}"/>
              </a:ext>
            </a:extLst>
          </p:cNvPr>
          <p:cNvSpPr txBox="1"/>
          <p:nvPr/>
        </p:nvSpPr>
        <p:spPr>
          <a:xfrm>
            <a:off x="2232000" y="5027310"/>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Ein Ansatz, der Materialien und Produkte so lange wie möglich in Nutzung hält – durch Reduzieren, Wiederverwenden, Reparieren, Aufarbeiten und Recyceln –, sodass Abfall zur Ressource wird.</a:t>
            </a:r>
          </a:p>
        </p:txBody>
      </p:sp>
      <p:sp>
        <p:nvSpPr>
          <p:cNvPr id="68" name="TextBox 67">
            <a:extLst>
              <a:ext uri="{FF2B5EF4-FFF2-40B4-BE49-F238E27FC236}">
                <a16:creationId xmlns:a16="http://schemas.microsoft.com/office/drawing/2014/main" id="{9B92B941-9A06-4154-563A-4794D05C2593}"/>
              </a:ext>
            </a:extLst>
          </p:cNvPr>
          <p:cNvSpPr txBox="1"/>
          <p:nvPr/>
        </p:nvSpPr>
        <p:spPr>
          <a:xfrm>
            <a:off x="9774900" y="5111949"/>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M2</a:t>
            </a:r>
          </a:p>
        </p:txBody>
      </p:sp>
      <p:sp>
        <p:nvSpPr>
          <p:cNvPr id="69" name="Rectangle 68">
            <a:extLst>
              <a:ext uri="{FF2B5EF4-FFF2-40B4-BE49-F238E27FC236}">
                <a16:creationId xmlns:a16="http://schemas.microsoft.com/office/drawing/2014/main" id="{7E0CDA54-3AEF-95E0-9FA4-46DF41464F28}"/>
              </a:ext>
            </a:extLst>
          </p:cNvPr>
          <p:cNvSpPr/>
          <p:nvPr/>
        </p:nvSpPr>
        <p:spPr>
          <a:xfrm>
            <a:off x="468000" y="5471670"/>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4CC72C5E-6EF8-B031-127D-F7C7D428E46E}"/>
              </a:ext>
            </a:extLst>
          </p:cNvPr>
          <p:cNvSpPr txBox="1"/>
          <p:nvPr/>
        </p:nvSpPr>
        <p:spPr>
          <a:xfrm>
            <a:off x="540000" y="5600559"/>
            <a:ext cx="1476000" cy="246221"/>
          </a:xfrm>
          <a:prstGeom prst="rect">
            <a:avLst/>
          </a:prstGeom>
          <a:noFill/>
        </p:spPr>
        <p:txBody>
          <a:bodyPr wrap="square" lIns="0" tIns="0" rIns="0" bIns="0" anchor="ctr">
            <a:spAutoFit/>
          </a:bodyPr>
          <a:lstStyle/>
          <a:p>
            <a:pPr algn="l"/>
            <a:r>
              <a:rPr lang="de-DE" sz="1600" b="1" i="0">
                <a:solidFill>
                  <a:srgbClr val="62A844"/>
                </a:solidFill>
                <a:latin typeface="Calibri" panose="020F0502020204030204" pitchFamily="34" charset="0"/>
                <a:cs typeface="Calibri" panose="020F0502020204030204" pitchFamily="34" charset="0"/>
              </a:rPr>
              <a:t>Guest Journey</a:t>
            </a:r>
          </a:p>
        </p:txBody>
      </p:sp>
      <p:sp>
        <p:nvSpPr>
          <p:cNvPr id="71" name="TextBox 70">
            <a:extLst>
              <a:ext uri="{FF2B5EF4-FFF2-40B4-BE49-F238E27FC236}">
                <a16:creationId xmlns:a16="http://schemas.microsoft.com/office/drawing/2014/main" id="{38AF8727-F06A-5C3F-68AD-D984D9B703E9}"/>
              </a:ext>
            </a:extLst>
          </p:cNvPr>
          <p:cNvSpPr txBox="1"/>
          <p:nvPr/>
        </p:nvSpPr>
        <p:spPr>
          <a:xfrm>
            <a:off x="2232000" y="5531309"/>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Alle Interaktionen eines Gastes mit einem Betrieb – von Aufmerksamkeit über Buchung und Aufenthalt bis zum Nachkontakt – genutzt, um Nachhaltigkeits- und digitale Touchpoints stimmig zu gestalten.</a:t>
            </a:r>
          </a:p>
        </p:txBody>
      </p:sp>
      <p:sp>
        <p:nvSpPr>
          <p:cNvPr id="72" name="TextBox 71">
            <a:extLst>
              <a:ext uri="{FF2B5EF4-FFF2-40B4-BE49-F238E27FC236}">
                <a16:creationId xmlns:a16="http://schemas.microsoft.com/office/drawing/2014/main" id="{4A0EAD9D-4B88-B023-1A93-40D24FC6816B}"/>
              </a:ext>
            </a:extLst>
          </p:cNvPr>
          <p:cNvSpPr txBox="1"/>
          <p:nvPr/>
        </p:nvSpPr>
        <p:spPr>
          <a:xfrm>
            <a:off x="9774900" y="5615948"/>
            <a:ext cx="2016000" cy="215444"/>
          </a:xfrm>
          <a:prstGeom prst="rect">
            <a:avLst/>
          </a:prstGeom>
          <a:noFill/>
        </p:spPr>
        <p:txBody>
          <a:bodyPr wrap="square" lIns="0" tIns="0" rIns="0" bIns="0" anchor="ctr">
            <a:spAutoFit/>
          </a:bodyPr>
          <a:lstStyle/>
          <a:p>
            <a:pPr algn="l"/>
            <a:r>
              <a:rPr sz="1400" b="0" i="1" dirty="0">
                <a:solidFill>
                  <a:srgbClr val="555555"/>
                </a:solidFill>
                <a:latin typeface="Calibri" panose="020F0502020204030204" pitchFamily="34" charset="0"/>
                <a:cs typeface="Calibri" panose="020F0502020204030204" pitchFamily="34" charset="0"/>
              </a:rPr>
              <a:t>C1 M3</a:t>
            </a:r>
          </a:p>
        </p:txBody>
      </p:sp>
      <p:sp>
        <p:nvSpPr>
          <p:cNvPr id="74" name="TextBox 73">
            <a:extLst>
              <a:ext uri="{FF2B5EF4-FFF2-40B4-BE49-F238E27FC236}">
                <a16:creationId xmlns:a16="http://schemas.microsoft.com/office/drawing/2014/main" id="{005400A9-9C62-E674-7AAF-E4607B1E23B3}"/>
              </a:ext>
            </a:extLst>
          </p:cNvPr>
          <p:cNvSpPr txBox="1"/>
          <p:nvPr/>
        </p:nvSpPr>
        <p:spPr>
          <a:xfrm>
            <a:off x="522000" y="6135335"/>
            <a:ext cx="10800000" cy="215444"/>
          </a:xfrm>
          <a:prstGeom prst="rect">
            <a:avLst/>
          </a:prstGeom>
          <a:noFill/>
        </p:spPr>
        <p:txBody>
          <a:bodyPr wrap="square" lIns="0" tIns="0" rIns="0" bIns="0" anchor="t">
            <a:spAutoFit/>
          </a:bodyPr>
          <a:lstStyle/>
          <a:p>
            <a:pPr algn="l"/>
            <a:r>
              <a:rPr lang="de-DE" sz="1400" b="1" i="0">
                <a:solidFill>
                  <a:srgbClr val="0289AE"/>
                </a:solidFill>
                <a:latin typeface="Calibri"/>
              </a:rPr>
              <a:t>EcoSmart Hospitality – WP3   ·   Gemeinsames Glossar   ·   identisch in allen 7 Modulen</a:t>
            </a:r>
          </a:p>
        </p:txBody>
      </p:sp>
      <p:sp>
        <p:nvSpPr>
          <p:cNvPr id="79" name="Rectangle 78">
            <a:extLst>
              <a:ext uri="{FF2B5EF4-FFF2-40B4-BE49-F238E27FC236}">
                <a16:creationId xmlns:a16="http://schemas.microsoft.com/office/drawing/2014/main" id="{7D5A05A6-0B57-0EF6-4E29-148FB7F12ECC}"/>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80" name="Graphic 4">
            <a:extLst>
              <a:ext uri="{FF2B5EF4-FFF2-40B4-BE49-F238E27FC236}">
                <a16:creationId xmlns:a16="http://schemas.microsoft.com/office/drawing/2014/main" id="{BC4B6BB3-D7F5-D822-D851-626C0F52BC76}"/>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81" name="Graphic 80">
            <a:extLst>
              <a:ext uri="{FF2B5EF4-FFF2-40B4-BE49-F238E27FC236}">
                <a16:creationId xmlns:a16="http://schemas.microsoft.com/office/drawing/2014/main" id="{60EE09C8-1789-41F8-540B-A46D2D5356B4}"/>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82" name="Text Placeholder 11">
            <a:extLst>
              <a:ext uri="{FF2B5EF4-FFF2-40B4-BE49-F238E27FC236}">
                <a16:creationId xmlns:a16="http://schemas.microsoft.com/office/drawing/2014/main" id="{E686BB53-CC7E-1F96-7824-760E0F18889F}"/>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cs typeface="Times New Roman" panose="02020603050405020304" pitchFamily="18" charset="0"/>
              </a:rPr>
              <a:t>Gemeinsames Glossar</a:t>
            </a:r>
          </a:p>
        </p:txBody>
      </p:sp>
      <p:sp>
        <p:nvSpPr>
          <p:cNvPr id="83" name="TextBox 82">
            <a:extLst>
              <a:ext uri="{FF2B5EF4-FFF2-40B4-BE49-F238E27FC236}">
                <a16:creationId xmlns:a16="http://schemas.microsoft.com/office/drawing/2014/main" id="{905C3AE5-7030-4A73-3C62-BFDCFEF53C39}"/>
              </a:ext>
            </a:extLst>
          </p:cNvPr>
          <p:cNvSpPr txBox="1"/>
          <p:nvPr/>
        </p:nvSpPr>
        <p:spPr>
          <a:xfrm>
            <a:off x="540000" y="2122367"/>
            <a:ext cx="1476000" cy="246221"/>
          </a:xfrm>
          <a:prstGeom prst="rect">
            <a:avLst/>
          </a:prstGeom>
          <a:noFill/>
        </p:spPr>
        <p:txBody>
          <a:bodyPr wrap="square" lIns="0" tIns="0" rIns="0" bIns="0" anchor="ctr">
            <a:spAutoFit/>
          </a:bodyPr>
          <a:lstStyle/>
          <a:p>
            <a:pPr algn="l"/>
            <a:r>
              <a:rPr lang="de-DE" sz="1600" b="1" i="0">
                <a:solidFill>
                  <a:srgbClr val="FFFFFF"/>
                </a:solidFill>
                <a:latin typeface="Calibri" panose="020F0502020204030204" pitchFamily="34" charset="0"/>
                <a:cs typeface="Calibri" panose="020F0502020204030204" pitchFamily="34" charset="0"/>
              </a:rPr>
              <a:t>Begriff</a:t>
            </a:r>
          </a:p>
        </p:txBody>
      </p:sp>
      <p:sp>
        <p:nvSpPr>
          <p:cNvPr id="84" name="TextBox 83">
            <a:extLst>
              <a:ext uri="{FF2B5EF4-FFF2-40B4-BE49-F238E27FC236}">
                <a16:creationId xmlns:a16="http://schemas.microsoft.com/office/drawing/2014/main" id="{F522218D-71C8-CF58-91CE-B7E0DF67D88F}"/>
              </a:ext>
            </a:extLst>
          </p:cNvPr>
          <p:cNvSpPr txBox="1"/>
          <p:nvPr/>
        </p:nvSpPr>
        <p:spPr>
          <a:xfrm>
            <a:off x="2232000" y="2122367"/>
            <a:ext cx="6984000" cy="246221"/>
          </a:xfrm>
          <a:prstGeom prst="rect">
            <a:avLst/>
          </a:prstGeom>
          <a:noFill/>
        </p:spPr>
        <p:txBody>
          <a:bodyPr wrap="square" lIns="0" tIns="0" rIns="0" bIns="0" anchor="ctr">
            <a:spAutoFit/>
          </a:bodyPr>
          <a:lstStyle/>
          <a:p>
            <a:pPr algn="l"/>
            <a:r>
              <a:rPr lang="de-DE" sz="1600" b="1" i="0">
                <a:solidFill>
                  <a:srgbClr val="FFFFFF"/>
                </a:solidFill>
                <a:latin typeface="Calibri" panose="020F0502020204030204" pitchFamily="34" charset="0"/>
                <a:cs typeface="Calibri" panose="020F0502020204030204" pitchFamily="34" charset="0"/>
              </a:rPr>
              <a:t>Verbindliche Definition</a:t>
            </a:r>
          </a:p>
        </p:txBody>
      </p:sp>
      <p:sp>
        <p:nvSpPr>
          <p:cNvPr id="85" name="TextBox 84">
            <a:extLst>
              <a:ext uri="{FF2B5EF4-FFF2-40B4-BE49-F238E27FC236}">
                <a16:creationId xmlns:a16="http://schemas.microsoft.com/office/drawing/2014/main" id="{1EC027A6-AFAE-956D-9389-B528CF1E4025}"/>
              </a:ext>
            </a:extLst>
          </p:cNvPr>
          <p:cNvSpPr txBox="1"/>
          <p:nvPr/>
        </p:nvSpPr>
        <p:spPr>
          <a:xfrm>
            <a:off x="9774900" y="2122367"/>
            <a:ext cx="2016000" cy="246221"/>
          </a:xfrm>
          <a:prstGeom prst="rect">
            <a:avLst/>
          </a:prstGeom>
          <a:noFill/>
        </p:spPr>
        <p:txBody>
          <a:bodyPr wrap="square" lIns="0" tIns="0" rIns="0" bIns="0" anchor="ctr">
            <a:spAutoFit/>
          </a:bodyPr>
          <a:lstStyle/>
          <a:p>
            <a:pPr algn="l"/>
            <a:r>
              <a:rPr lang="de-DE" sz="1600" b="1" i="0">
                <a:solidFill>
                  <a:srgbClr val="FFFFFF"/>
                </a:solidFill>
                <a:latin typeface="Calibri" panose="020F0502020204030204" pitchFamily="34" charset="0"/>
                <a:cs typeface="Calibri" panose="020F0502020204030204" pitchFamily="34" charset="0"/>
              </a:rPr>
              <a:t>Ausführlich 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C8CA0EC-3203-874B-818E-A3951341F2E9}"/>
              </a:ext>
            </a:extLst>
          </p:cNvPr>
          <p:cNvSpPr>
            <a:spLocks noGrp="1"/>
          </p:cNvSpPr>
          <p:nvPr>
            <p:ph type="body" sz="quarter" idx="15"/>
          </p:nvPr>
        </p:nvSpPr>
        <p:spPr/>
        <p:txBody>
          <a:bodyPr/>
          <a:lstStyle/>
          <a:p>
            <a:r>
              <a:rPr lang="en-US" dirty="0"/>
              <a:t>01</a:t>
            </a:r>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p:txBody>
          <a:bodyPr/>
          <a:lstStyle/>
          <a:p>
            <a:r>
              <a:rPr lang="de-DE" sz="2400">
                <a:cs typeface="Times New Roman" panose="02020603050405020304" pitchFamily="18" charset="0"/>
              </a:rPr>
              <a:t>KI in der Hospitality verstehen </a:t>
            </a:r>
          </a:p>
        </p:txBody>
      </p:sp>
      <p:sp>
        <p:nvSpPr>
          <p:cNvPr id="19" name="Text Placeholder 18">
            <a:extLst>
              <a:ext uri="{FF2B5EF4-FFF2-40B4-BE49-F238E27FC236}">
                <a16:creationId xmlns:a16="http://schemas.microsoft.com/office/drawing/2014/main" id="{5B018A2C-261B-FE40-8CCB-12ABA36272E0}"/>
              </a:ext>
            </a:extLst>
          </p:cNvPr>
          <p:cNvSpPr>
            <a:spLocks noGrp="1"/>
          </p:cNvSpPr>
          <p:nvPr>
            <p:ph type="body" sz="quarter" idx="29"/>
          </p:nvPr>
        </p:nvSpPr>
        <p:spPr/>
        <p:txBody>
          <a:bodyPr/>
          <a:lstStyle/>
          <a:p>
            <a:r>
              <a:rPr lang="en-US" dirty="0"/>
              <a:t>02</a:t>
            </a:r>
          </a:p>
        </p:txBody>
      </p:sp>
      <p:sp>
        <p:nvSpPr>
          <p:cNvPr id="20" name="Text Placeholder 19">
            <a:extLst>
              <a:ext uri="{FF2B5EF4-FFF2-40B4-BE49-F238E27FC236}">
                <a16:creationId xmlns:a16="http://schemas.microsoft.com/office/drawing/2014/main" id="{F1085800-9569-4843-B00A-CC81BB1D9B93}"/>
              </a:ext>
            </a:extLst>
          </p:cNvPr>
          <p:cNvSpPr>
            <a:spLocks noGrp="1"/>
          </p:cNvSpPr>
          <p:nvPr>
            <p:ph type="body" sz="quarter" idx="30"/>
          </p:nvPr>
        </p:nvSpPr>
        <p:spPr>
          <a:xfrm>
            <a:off x="1608004" y="2516115"/>
            <a:ext cx="6874660" cy="689519"/>
          </a:xfrm>
        </p:spPr>
        <p:txBody>
          <a:bodyPr/>
          <a:lstStyle/>
          <a:p>
            <a:r>
              <a:rPr lang="de-DE" sz="2400">
                <a:cs typeface="Times New Roman" panose="02020603050405020304" pitchFamily="18" charset="0"/>
              </a:rPr>
              <a:t>Routineabläufe automatisieren </a:t>
            </a:r>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1"/>
          </p:nvPr>
        </p:nvSpPr>
        <p:spPr/>
        <p:txBody>
          <a:bodyPr/>
          <a:lstStyle/>
          <a:p>
            <a:r>
              <a:rPr lang="en-US" dirty="0"/>
              <a:t>03</a:t>
            </a:r>
          </a:p>
        </p:txBody>
      </p:sp>
      <p:sp>
        <p:nvSpPr>
          <p:cNvPr id="22" name="Text Placeholder 21">
            <a:extLst>
              <a:ext uri="{FF2B5EF4-FFF2-40B4-BE49-F238E27FC236}">
                <a16:creationId xmlns:a16="http://schemas.microsoft.com/office/drawing/2014/main" id="{4AB945CA-DD37-8744-AC8D-A87A2B36C598}"/>
              </a:ext>
            </a:extLst>
          </p:cNvPr>
          <p:cNvSpPr>
            <a:spLocks noGrp="1"/>
          </p:cNvSpPr>
          <p:nvPr>
            <p:ph type="body" sz="quarter" idx="32"/>
          </p:nvPr>
        </p:nvSpPr>
        <p:spPr/>
        <p:txBody>
          <a:bodyPr/>
          <a:lstStyle/>
          <a:p>
            <a:r>
              <a:rPr lang="de-DE" sz="2400">
                <a:cs typeface="Times New Roman" panose="02020603050405020304" pitchFamily="18" charset="0"/>
              </a:rPr>
              <a:t>Das Gästeerlebnis verbessern </a:t>
            </a:r>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3"/>
          </p:nvPr>
        </p:nvSpPr>
        <p:spPr/>
        <p:txBody>
          <a:bodyPr/>
          <a:lstStyle/>
          <a:p>
            <a:r>
              <a:rPr lang="en-US" dirty="0"/>
              <a:t>04</a:t>
            </a:r>
          </a:p>
        </p:txBody>
      </p:sp>
      <p:sp>
        <p:nvSpPr>
          <p:cNvPr id="24" name="Text Placeholder 23">
            <a:extLst>
              <a:ext uri="{FF2B5EF4-FFF2-40B4-BE49-F238E27FC236}">
                <a16:creationId xmlns:a16="http://schemas.microsoft.com/office/drawing/2014/main" id="{5691577C-B257-3147-BB4B-29D2F40873AE}"/>
              </a:ext>
            </a:extLst>
          </p:cNvPr>
          <p:cNvSpPr>
            <a:spLocks noGrp="1"/>
          </p:cNvSpPr>
          <p:nvPr>
            <p:ph type="body" sz="quarter" idx="34"/>
          </p:nvPr>
        </p:nvSpPr>
        <p:spPr/>
        <p:txBody>
          <a:bodyPr/>
          <a:lstStyle/>
          <a:p>
            <a:r>
              <a:rPr lang="de-DE" sz="2400">
                <a:cs typeface="Times New Roman" panose="02020603050405020304" pitchFamily="18" charset="0"/>
              </a:rPr>
              <a:t>Ethik, Engagement und verantwortungsvolle KI </a:t>
            </a:r>
          </a:p>
        </p:txBody>
      </p:sp>
      <p:sp>
        <p:nvSpPr>
          <p:cNvPr id="25" name="Text Placeholder 24">
            <a:extLst>
              <a:ext uri="{FF2B5EF4-FFF2-40B4-BE49-F238E27FC236}">
                <a16:creationId xmlns:a16="http://schemas.microsoft.com/office/drawing/2014/main" id="{C649836C-4763-0A4B-8068-8B6B3A14D501}"/>
              </a:ext>
            </a:extLst>
          </p:cNvPr>
          <p:cNvSpPr>
            <a:spLocks noGrp="1"/>
          </p:cNvSpPr>
          <p:nvPr>
            <p:ph type="body" sz="quarter" idx="35"/>
          </p:nvPr>
        </p:nvSpPr>
        <p:spPr/>
        <p:txBody>
          <a:bodyPr/>
          <a:lstStyle/>
          <a:p>
            <a:r>
              <a:rPr lang="en-US" dirty="0"/>
              <a:t>05</a:t>
            </a:r>
          </a:p>
        </p:txBody>
      </p:sp>
      <p:sp>
        <p:nvSpPr>
          <p:cNvPr id="26" name="Text Placeholder 25">
            <a:extLst>
              <a:ext uri="{FF2B5EF4-FFF2-40B4-BE49-F238E27FC236}">
                <a16:creationId xmlns:a16="http://schemas.microsoft.com/office/drawing/2014/main" id="{AF2A8952-1670-2F4B-B3F8-033CA2659F15}"/>
              </a:ext>
            </a:extLst>
          </p:cNvPr>
          <p:cNvSpPr>
            <a:spLocks noGrp="1"/>
          </p:cNvSpPr>
          <p:nvPr>
            <p:ph type="body" sz="quarter" idx="36"/>
          </p:nvPr>
        </p:nvSpPr>
        <p:spPr/>
        <p:txBody>
          <a:bodyPr/>
          <a:lstStyle/>
          <a:p>
            <a:r>
              <a:rPr lang="de-DE" sz="2400">
                <a:cs typeface="Times New Roman" panose="02020603050405020304" pitchFamily="18" charset="0"/>
              </a:rPr>
              <a:t>Fallstudien und angewandte Praxis </a:t>
            </a:r>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27"/>
          </p:nvPr>
        </p:nvSpPr>
        <p:spPr>
          <a:xfrm>
            <a:off x="539627" y="319716"/>
            <a:ext cx="5041923" cy="720752"/>
          </a:xfrm>
          <a:prstGeom prst="rect">
            <a:avLst/>
          </a:prstGeom>
        </p:spPr>
        <p:txBody>
          <a:bodyPr/>
          <a:lstStyle/>
          <a:p>
            <a:r>
              <a:rPr lang="de-DE" sz="2800" b="1">
                <a:cs typeface="Times New Roman" panose="02020603050405020304" pitchFamily="18" charset="0"/>
              </a:rPr>
              <a:t>Inhalt</a:t>
            </a:r>
          </a:p>
        </p:txBody>
      </p:sp>
    </p:spTree>
    <p:extLst>
      <p:ext uri="{BB962C8B-B14F-4D97-AF65-F5344CB8AC3E}">
        <p14:creationId xmlns:p14="http://schemas.microsoft.com/office/powerpoint/2010/main" val="30286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03E4-AA5A-43EC-1893-EB045DA7CA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6A0546-7E32-1A0D-1EED-24B528423571}"/>
              </a:ext>
            </a:extLst>
          </p:cNvPr>
          <p:cNvSpPr>
            <a:spLocks noGrp="1"/>
          </p:cNvSpPr>
          <p:nvPr>
            <p:ph type="body" sz="quarter" idx="16"/>
          </p:nvPr>
        </p:nvSpPr>
        <p:spPr>
          <a:xfrm>
            <a:off x="4223369" y="1073150"/>
            <a:ext cx="6279531" cy="4711700"/>
          </a:xfrm>
        </p:spPr>
        <p:txBody>
          <a:bodyPr>
            <a:normAutofit/>
          </a:bodyPr>
          <a:lstStyle/>
          <a:p>
            <a:pPr fontAlgn="t">
              <a:lnSpc>
                <a:spcPts val="4960"/>
              </a:lnSpc>
              <a:spcBef>
                <a:spcPts val="0"/>
              </a:spcBef>
            </a:pPr>
            <a:r>
              <a:rPr lang="de-DE" b="1"/>
              <a:t>KI in der Hospitality </a:t>
            </a:r>
          </a:p>
          <a:p>
            <a:pPr fontAlgn="t">
              <a:lnSpc>
                <a:spcPts val="4960"/>
              </a:lnSpc>
              <a:spcBef>
                <a:spcPts val="0"/>
              </a:spcBef>
            </a:pPr>
            <a:r>
              <a:rPr lang="de-DE" b="1"/>
              <a:t>verstehen</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de-DE" sz="2400"/>
              <a:t>Grundlagen, Anwendungen und menschliche Dimension von KI in der europäischen Hospitality. Sie lernen das Konzept der Künstlichen Intelligenz kennen und betrachten ihre strategische und ethische Rolle in einer nachhaltigen Hospitality.</a:t>
            </a:r>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66A93D97-AB5F-0538-D1CA-85A9C32F776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01</a:t>
            </a:r>
          </a:p>
        </p:txBody>
      </p:sp>
    </p:spTree>
    <p:extLst>
      <p:ext uri="{BB962C8B-B14F-4D97-AF65-F5344CB8AC3E}">
        <p14:creationId xmlns:p14="http://schemas.microsoft.com/office/powerpoint/2010/main" val="1973858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213C6-311E-56D9-641A-0F8D0E6C443E}"/>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686DA530-CB4C-A161-57B1-0109082C2462}"/>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0800000" flipH="1">
            <a:off x="7821519" y="0"/>
            <a:ext cx="4370480" cy="3929800"/>
          </a:xfrm>
          <a:prstGeom prst="rect">
            <a:avLst/>
          </a:prstGeom>
        </p:spPr>
      </p:pic>
      <p:cxnSp>
        <p:nvCxnSpPr>
          <p:cNvPr id="3" name="Straight Connector 2">
            <a:extLst>
              <a:ext uri="{FF2B5EF4-FFF2-40B4-BE49-F238E27FC236}">
                <a16:creationId xmlns:a16="http://schemas.microsoft.com/office/drawing/2014/main" id="{E9CC8301-8A31-CE5E-4416-905380B7AD9A}"/>
              </a:ext>
            </a:extLst>
          </p:cNvPr>
          <p:cNvCxnSpPr>
            <a:cxnSpLocks/>
          </p:cNvCxnSpPr>
          <p:nvPr/>
        </p:nvCxnSpPr>
        <p:spPr>
          <a:xfrm>
            <a:off x="0" y="979211"/>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D654A4A9-EDFC-20A1-D42A-DCA841C249BD}"/>
              </a:ext>
            </a:extLst>
          </p:cNvPr>
          <p:cNvSpPr txBox="1">
            <a:spLocks/>
          </p:cNvSpPr>
          <p:nvPr/>
        </p:nvSpPr>
        <p:spPr>
          <a:xfrm>
            <a:off x="429114" y="352212"/>
            <a:ext cx="725647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Künstliche Intelligenz verstehen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14" name="Rectangle 30">
            <a:extLst>
              <a:ext uri="{FF2B5EF4-FFF2-40B4-BE49-F238E27FC236}">
                <a16:creationId xmlns:a16="http://schemas.microsoft.com/office/drawing/2014/main" id="{42FAB9A2-0FDF-C6A0-2E2C-E474DCD48E5E}"/>
              </a:ext>
            </a:extLst>
          </p:cNvPr>
          <p:cNvSpPr/>
          <p:nvPr/>
        </p:nvSpPr>
        <p:spPr>
          <a:xfrm flipH="1">
            <a:off x="9329070" y="3531225"/>
            <a:ext cx="2236188" cy="1477328"/>
          </a:xfrm>
          <a:prstGeom prst="rect">
            <a:avLst/>
          </a:prstGeom>
        </p:spPr>
        <p:txBody>
          <a:bodyPr wrap="square">
            <a:spAutoFit/>
          </a:bodyPr>
          <a:lstStyle/>
          <a:p>
            <a:pPr>
              <a:defRPr/>
            </a:pPr>
            <a:r>
              <a:rPr lang="de-DE" b="1" i="1">
                <a:solidFill>
                  <a:srgbClr val="262626"/>
                </a:solidFill>
                <a:cs typeface="Times New Roman" panose="02020603050405020304" pitchFamily="18" charset="0"/>
              </a:rPr>
              <a:t>Anders als klassische Automatisierung passt sich KI an und wird mit der Zeit besser.</a:t>
            </a:r>
          </a:p>
          <a:p>
            <a:pPr>
              <a:defRPr/>
            </a:pPr>
            <a:endParaRPr lang="en-US" b="1" dirty="0">
              <a:solidFill>
                <a:srgbClr val="262626"/>
              </a:solidFill>
              <a:cs typeface="Times New Roman" panose="02020603050405020304" pitchFamily="18" charset="0"/>
            </a:endParaRPr>
          </a:p>
        </p:txBody>
      </p:sp>
      <p:sp>
        <p:nvSpPr>
          <p:cNvPr id="10" name="Google Shape;252;p20">
            <a:extLst>
              <a:ext uri="{FF2B5EF4-FFF2-40B4-BE49-F238E27FC236}">
                <a16:creationId xmlns:a16="http://schemas.microsoft.com/office/drawing/2014/main" id="{86AD65BA-F150-3E6B-15F9-CBFB1BB14A4E}"/>
              </a:ext>
            </a:extLst>
          </p:cNvPr>
          <p:cNvSpPr/>
          <p:nvPr/>
        </p:nvSpPr>
        <p:spPr>
          <a:xfrm>
            <a:off x="385835" y="2496482"/>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53;p20">
            <a:extLst>
              <a:ext uri="{FF2B5EF4-FFF2-40B4-BE49-F238E27FC236}">
                <a16:creationId xmlns:a16="http://schemas.microsoft.com/office/drawing/2014/main" id="{B1BD6D38-5B3D-54F9-E036-5420A4BFE310}"/>
              </a:ext>
            </a:extLst>
          </p:cNvPr>
          <p:cNvSpPr/>
          <p:nvPr/>
        </p:nvSpPr>
        <p:spPr>
          <a:xfrm>
            <a:off x="2215483" y="5120199"/>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54;p20">
            <a:extLst>
              <a:ext uri="{FF2B5EF4-FFF2-40B4-BE49-F238E27FC236}">
                <a16:creationId xmlns:a16="http://schemas.microsoft.com/office/drawing/2014/main" id="{EBA4D30F-8039-0867-DC4E-D4D9A55B5CF2}"/>
              </a:ext>
            </a:extLst>
          </p:cNvPr>
          <p:cNvSpPr/>
          <p:nvPr/>
        </p:nvSpPr>
        <p:spPr>
          <a:xfrm>
            <a:off x="1337157" y="2199534"/>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55;p20">
            <a:extLst>
              <a:ext uri="{FF2B5EF4-FFF2-40B4-BE49-F238E27FC236}">
                <a16:creationId xmlns:a16="http://schemas.microsoft.com/office/drawing/2014/main" id="{E2A26F9F-FE29-9EE2-2E77-601FDE7CA3BB}"/>
              </a:ext>
            </a:extLst>
          </p:cNvPr>
          <p:cNvSpPr/>
          <p:nvPr/>
        </p:nvSpPr>
        <p:spPr>
          <a:xfrm>
            <a:off x="1264352" y="2125885"/>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56;p20">
            <a:extLst>
              <a:ext uri="{FF2B5EF4-FFF2-40B4-BE49-F238E27FC236}">
                <a16:creationId xmlns:a16="http://schemas.microsoft.com/office/drawing/2014/main" id="{D918A5F9-8546-D82C-292C-F75075422AE0}"/>
              </a:ext>
            </a:extLst>
          </p:cNvPr>
          <p:cNvSpPr/>
          <p:nvPr/>
        </p:nvSpPr>
        <p:spPr>
          <a:xfrm>
            <a:off x="6966864" y="3627481"/>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57;p20">
            <a:extLst>
              <a:ext uri="{FF2B5EF4-FFF2-40B4-BE49-F238E27FC236}">
                <a16:creationId xmlns:a16="http://schemas.microsoft.com/office/drawing/2014/main" id="{7FB85B00-2A2A-FF9A-0269-CFB47E27BB59}"/>
              </a:ext>
            </a:extLst>
          </p:cNvPr>
          <p:cNvSpPr/>
          <p:nvPr/>
        </p:nvSpPr>
        <p:spPr>
          <a:xfrm>
            <a:off x="8792159" y="3505254"/>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58;p20">
            <a:extLst>
              <a:ext uri="{FF2B5EF4-FFF2-40B4-BE49-F238E27FC236}">
                <a16:creationId xmlns:a16="http://schemas.microsoft.com/office/drawing/2014/main" id="{A09C5A24-41C2-FA51-6688-797FC779DA6E}"/>
              </a:ext>
            </a:extLst>
          </p:cNvPr>
          <p:cNvSpPr/>
          <p:nvPr/>
        </p:nvSpPr>
        <p:spPr>
          <a:xfrm>
            <a:off x="7918121" y="5796560"/>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59;p20">
            <a:extLst>
              <a:ext uri="{FF2B5EF4-FFF2-40B4-BE49-F238E27FC236}">
                <a16:creationId xmlns:a16="http://schemas.microsoft.com/office/drawing/2014/main" id="{EDDE322B-9055-E4DF-93EF-28E1BCEFC549}"/>
              </a:ext>
            </a:extLst>
          </p:cNvPr>
          <p:cNvSpPr/>
          <p:nvPr/>
        </p:nvSpPr>
        <p:spPr>
          <a:xfrm>
            <a:off x="7845316" y="5722780"/>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60;p20">
            <a:extLst>
              <a:ext uri="{FF2B5EF4-FFF2-40B4-BE49-F238E27FC236}">
                <a16:creationId xmlns:a16="http://schemas.microsoft.com/office/drawing/2014/main" id="{EE877FB4-05D0-E10D-4800-FFCD4D4BD4E1}"/>
              </a:ext>
            </a:extLst>
          </p:cNvPr>
          <p:cNvSpPr/>
          <p:nvPr/>
        </p:nvSpPr>
        <p:spPr>
          <a:xfrm>
            <a:off x="2582322" y="3627481"/>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61;p20">
            <a:extLst>
              <a:ext uri="{FF2B5EF4-FFF2-40B4-BE49-F238E27FC236}">
                <a16:creationId xmlns:a16="http://schemas.microsoft.com/office/drawing/2014/main" id="{E8469892-0935-8B4F-1709-2988847ED3A6}"/>
              </a:ext>
            </a:extLst>
          </p:cNvPr>
          <p:cNvSpPr/>
          <p:nvPr/>
        </p:nvSpPr>
        <p:spPr>
          <a:xfrm>
            <a:off x="4373286" y="3505254"/>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62;p20">
            <a:extLst>
              <a:ext uri="{FF2B5EF4-FFF2-40B4-BE49-F238E27FC236}">
                <a16:creationId xmlns:a16="http://schemas.microsoft.com/office/drawing/2014/main" id="{8F80FC9E-3F4E-AB88-CE34-1155F0A2C854}"/>
              </a:ext>
            </a:extLst>
          </p:cNvPr>
          <p:cNvSpPr/>
          <p:nvPr/>
        </p:nvSpPr>
        <p:spPr>
          <a:xfrm>
            <a:off x="3533720" y="5796560"/>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63;p20">
            <a:extLst>
              <a:ext uri="{FF2B5EF4-FFF2-40B4-BE49-F238E27FC236}">
                <a16:creationId xmlns:a16="http://schemas.microsoft.com/office/drawing/2014/main" id="{84D7E04C-00ED-34F1-0A78-12D75C6CE324}"/>
              </a:ext>
            </a:extLst>
          </p:cNvPr>
          <p:cNvSpPr/>
          <p:nvPr/>
        </p:nvSpPr>
        <p:spPr>
          <a:xfrm>
            <a:off x="3460723" y="5722780"/>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68;p20">
            <a:extLst>
              <a:ext uri="{FF2B5EF4-FFF2-40B4-BE49-F238E27FC236}">
                <a16:creationId xmlns:a16="http://schemas.microsoft.com/office/drawing/2014/main" id="{5210686B-3F98-3301-8038-2E06D556849D}"/>
              </a:ext>
            </a:extLst>
          </p:cNvPr>
          <p:cNvSpPr/>
          <p:nvPr/>
        </p:nvSpPr>
        <p:spPr>
          <a:xfrm>
            <a:off x="4774592" y="2496482"/>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69;p20">
            <a:extLst>
              <a:ext uri="{FF2B5EF4-FFF2-40B4-BE49-F238E27FC236}">
                <a16:creationId xmlns:a16="http://schemas.microsoft.com/office/drawing/2014/main" id="{865A0410-763E-5993-9FFE-77E82281A9D2}"/>
              </a:ext>
            </a:extLst>
          </p:cNvPr>
          <p:cNvSpPr/>
          <p:nvPr/>
        </p:nvSpPr>
        <p:spPr>
          <a:xfrm>
            <a:off x="6531088" y="4838484"/>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70;p20">
            <a:extLst>
              <a:ext uri="{FF2B5EF4-FFF2-40B4-BE49-F238E27FC236}">
                <a16:creationId xmlns:a16="http://schemas.microsoft.com/office/drawing/2014/main" id="{3B9691E4-2DAE-28B7-A266-D31BBAB13F3D}"/>
              </a:ext>
            </a:extLst>
          </p:cNvPr>
          <p:cNvSpPr/>
          <p:nvPr/>
        </p:nvSpPr>
        <p:spPr>
          <a:xfrm>
            <a:off x="5725914" y="2199534"/>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1;p20">
            <a:extLst>
              <a:ext uri="{FF2B5EF4-FFF2-40B4-BE49-F238E27FC236}">
                <a16:creationId xmlns:a16="http://schemas.microsoft.com/office/drawing/2014/main" id="{78E2B373-4A2E-C325-2359-7DFB76202DCA}"/>
              </a:ext>
            </a:extLst>
          </p:cNvPr>
          <p:cNvSpPr/>
          <p:nvPr/>
        </p:nvSpPr>
        <p:spPr>
          <a:xfrm>
            <a:off x="5653046" y="2125885"/>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TextBox 28">
            <a:extLst>
              <a:ext uri="{FF2B5EF4-FFF2-40B4-BE49-F238E27FC236}">
                <a16:creationId xmlns:a16="http://schemas.microsoft.com/office/drawing/2014/main" id="{12D54BB5-BD1F-7A61-90EB-8E75CADB5D98}"/>
              </a:ext>
            </a:extLst>
          </p:cNvPr>
          <p:cNvSpPr txBox="1"/>
          <p:nvPr/>
        </p:nvSpPr>
        <p:spPr>
          <a:xfrm>
            <a:off x="711908" y="3121883"/>
            <a:ext cx="2025322" cy="1359346"/>
          </a:xfrm>
          <a:prstGeom prst="rect">
            <a:avLst/>
          </a:prstGeom>
          <a:noFill/>
        </p:spPr>
        <p:txBody>
          <a:bodyPr wrap="square">
            <a:spAutoFit/>
          </a:bodyPr>
          <a:lstStyle/>
          <a:p>
            <a:pPr>
              <a:lnSpc>
                <a:spcPts val="2340"/>
              </a:lnSpc>
            </a:pPr>
            <a:r>
              <a:rPr lang="de-DE" sz="2200" b="1">
                <a:solidFill>
                  <a:srgbClr val="0289AE"/>
                </a:solidFill>
                <a:cs typeface="Times New Roman" panose="02020603050405020304" pitchFamily="18" charset="0"/>
              </a:rPr>
              <a:t>Lernt aus Daten </a:t>
            </a:r>
            <a:endParaRPr lang="en-US" sz="2200" dirty="0">
              <a:solidFill>
                <a:srgbClr val="0289AE"/>
              </a:solidFill>
              <a:cs typeface="Times New Roman" panose="02020603050405020304" pitchFamily="18" charset="0"/>
            </a:endParaRPr>
          </a:p>
          <a:p>
            <a:endParaRPr lang="en-US" sz="800" dirty="0">
              <a:solidFill>
                <a:srgbClr val="0289AE"/>
              </a:solidFill>
              <a:cs typeface="Times New Roman" panose="02020603050405020304" pitchFamily="18" charset="0"/>
            </a:endParaRPr>
          </a:p>
          <a:p>
            <a:r>
              <a:rPr lang="de-DE">
                <a:solidFill>
                  <a:srgbClr val="262626"/>
                </a:solidFill>
                <a:cs typeface="Times New Roman" panose="02020603050405020304" pitchFamily="18" charset="0"/>
              </a:rPr>
              <a:t>Verbessert sich durch Feedback, nicht starr </a:t>
            </a:r>
          </a:p>
        </p:txBody>
      </p:sp>
      <p:sp>
        <p:nvSpPr>
          <p:cNvPr id="29" name="TextBox 28">
            <a:extLst>
              <a:ext uri="{FF2B5EF4-FFF2-40B4-BE49-F238E27FC236}">
                <a16:creationId xmlns:a16="http://schemas.microsoft.com/office/drawing/2014/main" id="{A462B5BC-3780-4E0B-3106-84EED99729E5}"/>
              </a:ext>
            </a:extLst>
          </p:cNvPr>
          <p:cNvSpPr txBox="1"/>
          <p:nvPr/>
        </p:nvSpPr>
        <p:spPr>
          <a:xfrm>
            <a:off x="2876668" y="4061201"/>
            <a:ext cx="1889244" cy="1636345"/>
          </a:xfrm>
          <a:prstGeom prst="rect">
            <a:avLst/>
          </a:prstGeom>
          <a:noFill/>
        </p:spPr>
        <p:txBody>
          <a:bodyPr wrap="square">
            <a:spAutoFit/>
          </a:bodyPr>
          <a:lstStyle/>
          <a:p>
            <a:pPr>
              <a:lnSpc>
                <a:spcPts val="2340"/>
              </a:lnSpc>
            </a:pPr>
            <a:r>
              <a:rPr lang="de-DE" sz="2200" b="1">
                <a:solidFill>
                  <a:srgbClr val="06677F"/>
                </a:solidFill>
                <a:cs typeface="Times New Roman" panose="02020603050405020304" pitchFamily="18" charset="0"/>
              </a:rPr>
              <a:t>Verarbeitet Sprache </a:t>
            </a:r>
            <a:endParaRPr lang="en-US" sz="2200" dirty="0">
              <a:solidFill>
                <a:srgbClr val="06677F"/>
              </a:solidFill>
              <a:cs typeface="Times New Roman" panose="02020603050405020304" pitchFamily="18" charset="0"/>
            </a:endParaRPr>
          </a:p>
          <a:p>
            <a:endParaRPr lang="en-US" sz="800" dirty="0">
              <a:solidFill>
                <a:srgbClr val="262626"/>
              </a:solidFill>
              <a:cs typeface="Times New Roman" panose="02020603050405020304" pitchFamily="18" charset="0"/>
            </a:endParaRPr>
          </a:p>
          <a:p>
            <a:r>
              <a:rPr lang="de-DE">
                <a:solidFill>
                  <a:srgbClr val="262626"/>
                </a:solidFill>
                <a:cs typeface="Times New Roman" panose="02020603050405020304" pitchFamily="18" charset="0"/>
              </a:rPr>
              <a:t>Versteht Sprache und Text</a:t>
            </a:r>
          </a:p>
          <a:p>
            <a:endParaRPr lang="en-US" dirty="0">
              <a:solidFill>
                <a:srgbClr val="262626"/>
              </a:solidFill>
              <a:cs typeface="Times New Roman" panose="02020603050405020304" pitchFamily="18" charset="0"/>
            </a:endParaRPr>
          </a:p>
        </p:txBody>
      </p:sp>
      <p:sp>
        <p:nvSpPr>
          <p:cNvPr id="30" name="TextBox 28">
            <a:extLst>
              <a:ext uri="{FF2B5EF4-FFF2-40B4-BE49-F238E27FC236}">
                <a16:creationId xmlns:a16="http://schemas.microsoft.com/office/drawing/2014/main" id="{BB27DAC6-28AD-3D8E-4AAF-F047F7C784D5}"/>
              </a:ext>
            </a:extLst>
          </p:cNvPr>
          <p:cNvSpPr txBox="1"/>
          <p:nvPr/>
        </p:nvSpPr>
        <p:spPr>
          <a:xfrm>
            <a:off x="5031139" y="3121883"/>
            <a:ext cx="1935725" cy="1636345"/>
          </a:xfrm>
          <a:prstGeom prst="rect">
            <a:avLst/>
          </a:prstGeom>
          <a:noFill/>
        </p:spPr>
        <p:txBody>
          <a:bodyPr wrap="square">
            <a:spAutoFit/>
          </a:bodyPr>
          <a:lstStyle/>
          <a:p>
            <a:pPr>
              <a:lnSpc>
                <a:spcPts val="2340"/>
              </a:lnSpc>
            </a:pPr>
            <a:r>
              <a:rPr lang="de-DE" sz="2200" b="1">
                <a:solidFill>
                  <a:srgbClr val="62A844"/>
                </a:solidFill>
                <a:cs typeface="Times New Roman" panose="02020603050405020304" pitchFamily="18" charset="0"/>
              </a:rPr>
              <a:t>Erkennt Muster </a:t>
            </a:r>
            <a:endParaRPr lang="en-US" sz="2200" dirty="0">
              <a:solidFill>
                <a:srgbClr val="62A844"/>
              </a:solidFill>
              <a:cs typeface="Times New Roman" panose="02020603050405020304" pitchFamily="18" charset="0"/>
            </a:endParaRPr>
          </a:p>
          <a:p>
            <a:endParaRPr lang="en-US" sz="800" dirty="0">
              <a:solidFill>
                <a:srgbClr val="62A844"/>
              </a:solidFill>
              <a:cs typeface="Times New Roman" panose="02020603050405020304" pitchFamily="18" charset="0"/>
            </a:endParaRPr>
          </a:p>
          <a:p>
            <a:r>
              <a:rPr lang="de-DE">
                <a:solidFill>
                  <a:srgbClr val="262626"/>
                </a:solidFill>
                <a:cs typeface="Times New Roman" panose="02020603050405020304" pitchFamily="18" charset="0"/>
              </a:rPr>
              <a:t>Findet Trends in großen Datenmengen</a:t>
            </a:r>
          </a:p>
          <a:p>
            <a:endParaRPr lang="en-US" dirty="0">
              <a:solidFill>
                <a:srgbClr val="262626"/>
              </a:solidFill>
              <a:cs typeface="Times New Roman" panose="02020603050405020304" pitchFamily="18" charset="0"/>
            </a:endParaRPr>
          </a:p>
        </p:txBody>
      </p:sp>
      <p:sp>
        <p:nvSpPr>
          <p:cNvPr id="31" name="TextBox 28">
            <a:extLst>
              <a:ext uri="{FF2B5EF4-FFF2-40B4-BE49-F238E27FC236}">
                <a16:creationId xmlns:a16="http://schemas.microsoft.com/office/drawing/2014/main" id="{B7190D2C-CD26-7152-F601-613B7C9D8635}"/>
              </a:ext>
            </a:extLst>
          </p:cNvPr>
          <p:cNvSpPr txBox="1"/>
          <p:nvPr/>
        </p:nvSpPr>
        <p:spPr>
          <a:xfrm>
            <a:off x="7247465" y="4061201"/>
            <a:ext cx="1924887" cy="1359346"/>
          </a:xfrm>
          <a:prstGeom prst="rect">
            <a:avLst/>
          </a:prstGeom>
          <a:noFill/>
        </p:spPr>
        <p:txBody>
          <a:bodyPr wrap="square">
            <a:spAutoFit/>
          </a:bodyPr>
          <a:lstStyle/>
          <a:p>
            <a:pPr>
              <a:lnSpc>
                <a:spcPts val="2340"/>
              </a:lnSpc>
            </a:pPr>
            <a:r>
              <a:rPr lang="de-DE" sz="2200" b="1">
                <a:solidFill>
                  <a:srgbClr val="3D8241"/>
                </a:solidFill>
                <a:cs typeface="Times New Roman" panose="02020603050405020304" pitchFamily="18" charset="0"/>
              </a:rPr>
              <a:t>Trifft Prognosen </a:t>
            </a:r>
            <a:endParaRPr lang="en-US" sz="2200" dirty="0">
              <a:solidFill>
                <a:srgbClr val="3D8241"/>
              </a:solidFill>
              <a:cs typeface="Times New Roman" panose="02020603050405020304" pitchFamily="18" charset="0"/>
            </a:endParaRPr>
          </a:p>
          <a:p>
            <a:endParaRPr lang="en-US" sz="800" dirty="0">
              <a:solidFill>
                <a:srgbClr val="3D8241"/>
              </a:solidFill>
              <a:cs typeface="Times New Roman" panose="02020603050405020304" pitchFamily="18" charset="0"/>
            </a:endParaRPr>
          </a:p>
          <a:p>
            <a:r>
              <a:rPr lang="de-DE">
                <a:solidFill>
                  <a:srgbClr val="262626"/>
                </a:solidFill>
                <a:cs typeface="Times New Roman" panose="02020603050405020304" pitchFamily="18" charset="0"/>
              </a:rPr>
              <a:t>Vorhersagen trotz Unsicherheit</a:t>
            </a:r>
          </a:p>
        </p:txBody>
      </p:sp>
      <p:sp>
        <p:nvSpPr>
          <p:cNvPr id="32" name="TextBox 26">
            <a:extLst>
              <a:ext uri="{FF2B5EF4-FFF2-40B4-BE49-F238E27FC236}">
                <a16:creationId xmlns:a16="http://schemas.microsoft.com/office/drawing/2014/main" id="{A3510122-E1FE-D113-406D-04DC9EFF6001}"/>
              </a:ext>
            </a:extLst>
          </p:cNvPr>
          <p:cNvSpPr txBox="1"/>
          <p:nvPr/>
        </p:nvSpPr>
        <p:spPr bwMode="auto">
          <a:xfrm>
            <a:off x="7938549" y="5854157"/>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33" name="TextBox 26">
            <a:extLst>
              <a:ext uri="{FF2B5EF4-FFF2-40B4-BE49-F238E27FC236}">
                <a16:creationId xmlns:a16="http://schemas.microsoft.com/office/drawing/2014/main" id="{D6A3362A-A956-F10F-CE9F-6CAE26B69826}"/>
              </a:ext>
            </a:extLst>
          </p:cNvPr>
          <p:cNvSpPr txBox="1"/>
          <p:nvPr/>
        </p:nvSpPr>
        <p:spPr bwMode="auto">
          <a:xfrm>
            <a:off x="3533720" y="584464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34" name="TextBox 26">
            <a:extLst>
              <a:ext uri="{FF2B5EF4-FFF2-40B4-BE49-F238E27FC236}">
                <a16:creationId xmlns:a16="http://schemas.microsoft.com/office/drawing/2014/main" id="{853FDCAB-A26E-E67C-739B-6DD99F70DAB4}"/>
              </a:ext>
            </a:extLst>
          </p:cNvPr>
          <p:cNvSpPr txBox="1"/>
          <p:nvPr/>
        </p:nvSpPr>
        <p:spPr bwMode="auto">
          <a:xfrm>
            <a:off x="1357600" y="224760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35" name="TextBox 26">
            <a:extLst>
              <a:ext uri="{FF2B5EF4-FFF2-40B4-BE49-F238E27FC236}">
                <a16:creationId xmlns:a16="http://schemas.microsoft.com/office/drawing/2014/main" id="{0D1DEF4A-EF9B-ECB9-A35B-47C8A9AF642A}"/>
              </a:ext>
            </a:extLst>
          </p:cNvPr>
          <p:cNvSpPr txBox="1"/>
          <p:nvPr/>
        </p:nvSpPr>
        <p:spPr bwMode="auto">
          <a:xfrm>
            <a:off x="5736063" y="224760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36" name="TextBox 28">
            <a:extLst>
              <a:ext uri="{FF2B5EF4-FFF2-40B4-BE49-F238E27FC236}">
                <a16:creationId xmlns:a16="http://schemas.microsoft.com/office/drawing/2014/main" id="{68D07302-A044-C042-21F8-A7DC891C0F3B}"/>
              </a:ext>
            </a:extLst>
          </p:cNvPr>
          <p:cNvSpPr txBox="1"/>
          <p:nvPr/>
        </p:nvSpPr>
        <p:spPr>
          <a:xfrm>
            <a:off x="567180" y="1170739"/>
            <a:ext cx="4352062" cy="1015663"/>
          </a:xfrm>
          <a:prstGeom prst="rect">
            <a:avLst/>
          </a:prstGeom>
          <a:noFill/>
        </p:spPr>
        <p:txBody>
          <a:bodyPr wrap="square">
            <a:spAutoFit/>
          </a:bodyPr>
          <a:lstStyle/>
          <a:p>
            <a:r>
              <a:rPr lang="de-DE" sz="2000">
                <a:solidFill>
                  <a:srgbClr val="262626"/>
                </a:solidFill>
                <a:cs typeface="Times New Roman" panose="02020603050405020304" pitchFamily="18" charset="0"/>
              </a:rPr>
              <a:t>KI = digitale Systeme, die Aufgaben übernehmen, die menschenähnliche Intelligenz erfordern</a:t>
            </a:r>
          </a:p>
          <a:p>
            <a:endParaRPr lang="en-US" sz="2000" dirty="0">
              <a:solidFill>
                <a:srgbClr val="262626"/>
              </a:solidFill>
              <a:cs typeface="Times New Roman" panose="02020603050405020304" pitchFamily="18" charset="0"/>
            </a:endParaRPr>
          </a:p>
        </p:txBody>
      </p:sp>
      <p:sp>
        <p:nvSpPr>
          <p:cNvPr id="37" name="Freeform 36">
            <a:extLst>
              <a:ext uri="{FF2B5EF4-FFF2-40B4-BE49-F238E27FC236}">
                <a16:creationId xmlns:a16="http://schemas.microsoft.com/office/drawing/2014/main" id="{08C1C80A-2C0E-C8D7-D3D6-65F3A3B8CA30}"/>
              </a:ext>
            </a:extLst>
          </p:cNvPr>
          <p:cNvSpPr/>
          <p:nvPr/>
        </p:nvSpPr>
        <p:spPr>
          <a:xfrm rot="15325054" flipH="1">
            <a:off x="4752939" y="1532332"/>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2270215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848B462-D44F-EF96-F043-4A4BC329FF6B}"/>
              </a:ext>
            </a:extLst>
          </p:cNvPr>
          <p:cNvGrpSpPr/>
          <p:nvPr/>
        </p:nvGrpSpPr>
        <p:grpSpPr>
          <a:xfrm>
            <a:off x="4696982" y="386543"/>
            <a:ext cx="6863434" cy="6049273"/>
            <a:chOff x="9515475" y="838200"/>
            <a:chExt cx="12553120"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517C0526-D459-C8FA-D48B-81292B92539D}"/>
                </a:ext>
              </a:extLst>
            </p:cNvPr>
            <p:cNvCxnSpPr>
              <a:cxnSpLocks/>
            </p:cNvCxnSpPr>
            <p:nvPr/>
          </p:nvCxnSpPr>
          <p:spPr>
            <a:xfrm>
              <a:off x="13245571" y="6324599"/>
              <a:ext cx="8823024"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04167662-5CC5-69D6-FE2A-9F98993436DA}"/>
                </a:ext>
              </a:extLst>
            </p:cNvPr>
            <p:cNvCxnSpPr>
              <a:cxnSpLocks/>
            </p:cNvCxnSpPr>
            <p:nvPr/>
          </p:nvCxnSpPr>
          <p:spPr>
            <a:xfrm>
              <a:off x="12768265" y="9996488"/>
              <a:ext cx="8823025"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85B073B7-A59F-EBC7-4BA4-4618A8B02846}"/>
                </a:ext>
              </a:extLst>
            </p:cNvPr>
            <p:cNvCxnSpPr>
              <a:cxnSpLocks/>
            </p:cNvCxnSpPr>
            <p:nvPr/>
          </p:nvCxnSpPr>
          <p:spPr>
            <a:xfrm>
              <a:off x="13079187" y="2376489"/>
              <a:ext cx="882302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AA9D64B9-8E74-720D-3108-6D3A98A2EA96}"/>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1CE8F319-9A3F-02DD-2F5C-323E561D6EA9}"/>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13A24DB1-46A1-31E7-3F26-4714B5350A0F}"/>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6E880D6E-58DB-60BC-F3F0-3F16F3F6977D}"/>
              </a:ext>
            </a:extLst>
          </p:cNvPr>
          <p:cNvSpPr txBox="1">
            <a:spLocks/>
          </p:cNvSpPr>
          <p:nvPr/>
        </p:nvSpPr>
        <p:spPr>
          <a:xfrm>
            <a:off x="429116" y="609471"/>
            <a:ext cx="383995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Warum KI in der Hospitality wichtig ist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EB6A5DA-22CA-4B6B-ECA1-668DC633740C}"/>
              </a:ext>
            </a:extLst>
          </p:cNvPr>
          <p:cNvCxnSpPr>
            <a:cxnSpLocks/>
          </p:cNvCxnSpPr>
          <p:nvPr/>
        </p:nvCxnSpPr>
        <p:spPr>
          <a:xfrm>
            <a:off x="-27709" y="2176542"/>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05CEFEA9-2190-ED2E-C414-5C12F0FB1160}"/>
              </a:ext>
            </a:extLst>
          </p:cNvPr>
          <p:cNvPicPr>
            <a:picLocks noChangeAspect="1"/>
          </p:cNvPicPr>
          <p:nvPr/>
        </p:nvPicPr>
        <p:blipFill>
          <a:blip>
            <a:extLst>
              <a:ext uri="{96DAC541-7B7A-43D3-8B79-37D633B846F1}">
                <asvg:svgBlip xmlns:asvg="http://schemas.microsoft.com/office/drawing/2016/SVG/main" r:embed="rId3"/>
              </a:ext>
            </a:extLst>
          </a:blip>
          <a:srcRect l="32756" t="48939" r="39869" b="37216"/>
          <a:stretch>
            <a:fillRect/>
          </a:stretch>
        </p:blipFill>
        <p:spPr>
          <a:xfrm rot="10800000">
            <a:off x="-30672" y="3809280"/>
            <a:ext cx="4279059" cy="3064365"/>
          </a:xfrm>
          <a:prstGeom prst="rect">
            <a:avLst/>
          </a:prstGeom>
        </p:spPr>
      </p:pic>
      <p:sp>
        <p:nvSpPr>
          <p:cNvPr id="9" name="TextBox 34">
            <a:extLst>
              <a:ext uri="{FF2B5EF4-FFF2-40B4-BE49-F238E27FC236}">
                <a16:creationId xmlns:a16="http://schemas.microsoft.com/office/drawing/2014/main" id="{CD6E0B36-27DA-7E06-490A-CC72E8CCFC1E}"/>
              </a:ext>
            </a:extLst>
          </p:cNvPr>
          <p:cNvSpPr txBox="1"/>
          <p:nvPr/>
        </p:nvSpPr>
        <p:spPr>
          <a:xfrm>
            <a:off x="7463094" y="5116914"/>
            <a:ext cx="4215762" cy="823302"/>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EABB22"/>
              </a:buClr>
              <a:buNone/>
            </a:pPr>
            <a:r>
              <a:rPr lang="de-DE" sz="1800">
                <a:solidFill>
                  <a:srgbClr val="000000"/>
                </a:solidFill>
                <a:latin typeface="Calibri" panose="020F0502020204030204" pitchFamily="34" charset="0"/>
                <a:cs typeface="Calibri" panose="020F0502020204030204" pitchFamily="34" charset="0"/>
              </a:rPr>
              <a:t>Setzt Personal für komplexen, empathischen Service frei → </a:t>
            </a:r>
            <a:r>
              <a:rPr lang="de-DE" sz="1800" b="1">
                <a:solidFill>
                  <a:srgbClr val="000000"/>
                </a:solidFill>
                <a:latin typeface="Calibri" panose="020F0502020204030204" pitchFamily="34" charset="0"/>
                <a:cs typeface="Calibri" panose="020F0502020204030204" pitchFamily="34" charset="0"/>
              </a:rPr>
              <a:t>54 % schnellere Gästekommunikation</a:t>
            </a:r>
            <a:br>
              <a:rPr lang="en-US" sz="1800" b="1" dirty="0">
                <a:solidFill>
                  <a:srgbClr val="000000"/>
                </a:solidFill>
                <a:latin typeface="Calibri" panose="020F0502020204030204" pitchFamily="34" charset="0"/>
                <a:cs typeface="Calibri" panose="020F0502020204030204" pitchFamily="34" charset="0"/>
              </a:rPr>
            </a:br>
            <a:r>
              <a:rPr lang="de-DE" sz="1800" i="1">
                <a:solidFill>
                  <a:srgbClr val="000000"/>
                </a:solidFill>
                <a:latin typeface="Calibri" panose="020F0502020204030204" pitchFamily="34" charset="0"/>
                <a:cs typeface="Calibri" panose="020F0502020204030204" pitchFamily="34" charset="0"/>
              </a:rPr>
              <a:t>(HospitalityNet Industry Report, 2024)</a:t>
            </a:r>
            <a:endParaRPr lang="de-DE" altLang="de-DE" sz="1800" dirty="0">
              <a:solidFill>
                <a:srgbClr val="000000"/>
              </a:solidFill>
              <a:latin typeface="Calibri" panose="020F0502020204030204" pitchFamily="34" charset="0"/>
              <a:cs typeface="Calibri" panose="020F0502020204030204" pitchFamily="34" charset="0"/>
            </a:endParaRPr>
          </a:p>
        </p:txBody>
      </p:sp>
      <p:sp>
        <p:nvSpPr>
          <p:cNvPr id="11" name="TextBox 36">
            <a:extLst>
              <a:ext uri="{FF2B5EF4-FFF2-40B4-BE49-F238E27FC236}">
                <a16:creationId xmlns:a16="http://schemas.microsoft.com/office/drawing/2014/main" id="{F0CBE63A-F926-7756-71AF-F1C12BD593BA}"/>
              </a:ext>
            </a:extLst>
          </p:cNvPr>
          <p:cNvSpPr txBox="1"/>
          <p:nvPr/>
        </p:nvSpPr>
        <p:spPr>
          <a:xfrm>
            <a:off x="7463093" y="1198646"/>
            <a:ext cx="3968167" cy="106695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0289AE"/>
              </a:buClr>
              <a:buNone/>
            </a:pPr>
            <a:r>
              <a:rPr lang="de-DE" sz="1800">
                <a:solidFill>
                  <a:srgbClr val="000000"/>
                </a:solidFill>
                <a:latin typeface="Calibri" panose="020F0502020204030204" pitchFamily="34" charset="0"/>
                <a:cs typeface="Calibri" panose="020F0502020204030204" pitchFamily="34" charset="0"/>
              </a:rPr>
              <a:t>Automatisiert Check-in, Dienstplanung &amp; Kommunikation → </a:t>
            </a:r>
            <a:r>
              <a:rPr lang="de-DE" sz="1800" b="1">
                <a:solidFill>
                  <a:srgbClr val="000000"/>
                </a:solidFill>
                <a:latin typeface="Calibri" panose="020F0502020204030204" pitchFamily="34" charset="0"/>
                <a:cs typeface="Calibri" panose="020F0502020204030204" pitchFamily="34" charset="0"/>
              </a:rPr>
              <a:t>76 % Zeitersparnis</a:t>
            </a:r>
          </a:p>
          <a:p>
            <a:pPr marL="0" indent="0">
              <a:lnSpc>
                <a:spcPts val="1940"/>
              </a:lnSpc>
              <a:buClr>
                <a:srgbClr val="0289AE"/>
              </a:buClr>
              <a:buNone/>
            </a:pPr>
            <a:r>
              <a:rPr lang="de-DE" sz="1800">
                <a:solidFill>
                  <a:srgbClr val="000000"/>
                </a:solidFill>
                <a:latin typeface="Calibri" panose="020F0502020204030204" pitchFamily="34" charset="0"/>
                <a:cs typeface="Calibri" panose="020F0502020204030204" pitchFamily="34" charset="0"/>
              </a:rPr>
              <a:t> bei Routineaufgaben berichtet </a:t>
            </a:r>
          </a:p>
          <a:p>
            <a:pPr marL="0" indent="0">
              <a:lnSpc>
                <a:spcPts val="1940"/>
              </a:lnSpc>
              <a:buClr>
                <a:srgbClr val="0289AE"/>
              </a:buClr>
              <a:buNone/>
            </a:pPr>
            <a:r>
              <a:rPr lang="en-US" sz="1800" i="1" dirty="0">
                <a:solidFill>
                  <a:srgbClr val="000000"/>
                </a:solidFill>
                <a:latin typeface="Calibri" panose="020F0502020204030204" pitchFamily="34" charset="0"/>
                <a:cs typeface="Calibri" panose="020F0502020204030204" pitchFamily="34" charset="0"/>
              </a:rPr>
              <a:t>(EcoSmart Project Research, 2024)</a:t>
            </a:r>
            <a:endParaRPr lang="de-DE" altLang="de-DE" sz="1800" dirty="0">
              <a:solidFill>
                <a:srgbClr val="000000"/>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3C814F27-A90A-6D48-2E68-B0345939C1C1}"/>
              </a:ext>
            </a:extLst>
          </p:cNvPr>
          <p:cNvSpPr txBox="1"/>
          <p:nvPr/>
        </p:nvSpPr>
        <p:spPr>
          <a:xfrm>
            <a:off x="7463093" y="3259994"/>
            <a:ext cx="3968167" cy="106695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62A844"/>
              </a:buClr>
              <a:buNone/>
            </a:pPr>
            <a:r>
              <a:rPr lang="de-DE" sz="1800">
                <a:solidFill>
                  <a:srgbClr val="000000"/>
                </a:solidFill>
                <a:latin typeface="Calibri" panose="020F0502020204030204" pitchFamily="34" charset="0"/>
                <a:cs typeface="Calibri" panose="020F0502020204030204" pitchFamily="34" charset="0"/>
              </a:rPr>
              <a:t>Energiemonitoring &amp; vorausschauende Wartung → </a:t>
            </a:r>
            <a:r>
              <a:rPr lang="de-DE" sz="1800" b="1">
                <a:solidFill>
                  <a:srgbClr val="000000"/>
                </a:solidFill>
                <a:latin typeface="Calibri" panose="020F0502020204030204" pitchFamily="34" charset="0"/>
                <a:cs typeface="Calibri" panose="020F0502020204030204" pitchFamily="34" charset="0"/>
              </a:rPr>
              <a:t>~20 % weniger Energieverbrauch</a:t>
            </a:r>
            <a:r>
              <a:rPr lang="de-DE" sz="1800">
                <a:solidFill>
                  <a:srgbClr val="000000"/>
                </a:solidFill>
                <a:latin typeface="Calibri" panose="020F0502020204030204" pitchFamily="34" charset="0"/>
                <a:cs typeface="Calibri" panose="020F0502020204030204" pitchFamily="34" charset="0"/>
              </a:rPr>
              <a:t> im Hotelbetrieb  </a:t>
            </a:r>
          </a:p>
          <a:p>
            <a:pPr marL="0" indent="0">
              <a:lnSpc>
                <a:spcPts val="1940"/>
              </a:lnSpc>
              <a:buClr>
                <a:srgbClr val="62A844"/>
              </a:buClr>
              <a:buNone/>
            </a:pPr>
            <a:r>
              <a:rPr lang="en-US" sz="1800" i="1" dirty="0">
                <a:solidFill>
                  <a:srgbClr val="000000"/>
                </a:solidFill>
                <a:latin typeface="Calibri" panose="020F0502020204030204" pitchFamily="34" charset="0"/>
                <a:cs typeface="Calibri" panose="020F0502020204030204" pitchFamily="34" charset="0"/>
              </a:rPr>
              <a:t>(CBRE Hospitality Analytics, 2024)</a:t>
            </a:r>
            <a:endParaRPr lang="en-US" sz="1800" dirty="0">
              <a:solidFill>
                <a:srgbClr val="000000"/>
              </a:solidFill>
              <a:latin typeface="Calibri" panose="020F0502020204030204" pitchFamily="34" charset="0"/>
              <a:cs typeface="Calibri" panose="020F0502020204030204" pitchFamily="34" charset="0"/>
            </a:endParaRPr>
          </a:p>
        </p:txBody>
      </p:sp>
      <p:sp>
        <p:nvSpPr>
          <p:cNvPr id="5" name="TextBox 35">
            <a:extLst>
              <a:ext uri="{FF2B5EF4-FFF2-40B4-BE49-F238E27FC236}">
                <a16:creationId xmlns:a16="http://schemas.microsoft.com/office/drawing/2014/main" id="{42149E8B-65F0-3A17-4688-467FB355037A}"/>
              </a:ext>
            </a:extLst>
          </p:cNvPr>
          <p:cNvSpPr txBox="1"/>
          <p:nvPr/>
        </p:nvSpPr>
        <p:spPr>
          <a:xfrm>
            <a:off x="7463094" y="2672694"/>
            <a:ext cx="5352028" cy="507318"/>
          </a:xfrm>
          <a:prstGeom prst="rect">
            <a:avLst/>
          </a:prstGeom>
          <a:noFill/>
        </p:spPr>
        <p:txBody>
          <a:bodyPr wrap="square">
            <a:spAutoFit/>
          </a:bodyPr>
          <a:lstStyle/>
          <a:p>
            <a:pPr>
              <a:lnSpc>
                <a:spcPts val="3380"/>
              </a:lnSpc>
              <a:defRPr/>
            </a:pPr>
            <a:r>
              <a:rPr lang="de-DE" sz="2600" b="1">
                <a:solidFill>
                  <a:srgbClr val="62A844"/>
                </a:solidFill>
                <a:latin typeface="Calibri" panose="020F0502020204030204" pitchFamily="34" charset="0"/>
                <a:ea typeface="Roboto Cn" pitchFamily="2" charset="0"/>
                <a:cs typeface="Calibri" panose="020F0502020204030204" pitchFamily="34" charset="0"/>
              </a:rPr>
              <a:t>Nachhaltigkeit &amp; Kosten</a:t>
            </a:r>
          </a:p>
        </p:txBody>
      </p:sp>
      <p:sp>
        <p:nvSpPr>
          <p:cNvPr id="6" name="TextBox 38">
            <a:extLst>
              <a:ext uri="{FF2B5EF4-FFF2-40B4-BE49-F238E27FC236}">
                <a16:creationId xmlns:a16="http://schemas.microsoft.com/office/drawing/2014/main" id="{8A52546D-BDD9-F990-474E-80AA1C7C5512}"/>
              </a:ext>
            </a:extLst>
          </p:cNvPr>
          <p:cNvSpPr txBox="1"/>
          <p:nvPr/>
        </p:nvSpPr>
        <p:spPr>
          <a:xfrm>
            <a:off x="7463093" y="609471"/>
            <a:ext cx="4888507" cy="507318"/>
          </a:xfrm>
          <a:prstGeom prst="rect">
            <a:avLst/>
          </a:prstGeom>
          <a:noFill/>
        </p:spPr>
        <p:txBody>
          <a:bodyPr wrap="square">
            <a:spAutoFit/>
          </a:bodyPr>
          <a:lstStyle/>
          <a:p>
            <a:pPr>
              <a:lnSpc>
                <a:spcPts val="3380"/>
              </a:lnSpc>
              <a:defRPr/>
            </a:pPr>
            <a:r>
              <a:rPr lang="de-DE" sz="2600" b="1">
                <a:solidFill>
                  <a:srgbClr val="0289AE"/>
                </a:solidFill>
                <a:latin typeface="Calibri" panose="020F0502020204030204" pitchFamily="34" charset="0"/>
                <a:ea typeface="Roboto Cn" pitchFamily="2" charset="0"/>
                <a:cs typeface="Calibri" panose="020F0502020204030204" pitchFamily="34" charset="0"/>
              </a:rPr>
              <a:t>Effizienz im Alltag</a:t>
            </a:r>
          </a:p>
        </p:txBody>
      </p:sp>
      <p:sp>
        <p:nvSpPr>
          <p:cNvPr id="15" name="TextBox 39">
            <a:extLst>
              <a:ext uri="{FF2B5EF4-FFF2-40B4-BE49-F238E27FC236}">
                <a16:creationId xmlns:a16="http://schemas.microsoft.com/office/drawing/2014/main" id="{2F69EB65-F13D-8090-BF29-59905556037A}"/>
              </a:ext>
            </a:extLst>
          </p:cNvPr>
          <p:cNvSpPr txBox="1"/>
          <p:nvPr/>
        </p:nvSpPr>
        <p:spPr>
          <a:xfrm>
            <a:off x="7463093" y="4472635"/>
            <a:ext cx="5776225" cy="507318"/>
          </a:xfrm>
          <a:prstGeom prst="rect">
            <a:avLst/>
          </a:prstGeom>
          <a:noFill/>
        </p:spPr>
        <p:txBody>
          <a:bodyPr wrap="square">
            <a:spAutoFit/>
          </a:bodyPr>
          <a:lstStyle/>
          <a:p>
            <a:pPr>
              <a:lnSpc>
                <a:spcPts val="3380"/>
              </a:lnSpc>
              <a:defRPr/>
            </a:pPr>
            <a:r>
              <a:rPr lang="de-DE" sz="2600" b="1">
                <a:solidFill>
                  <a:srgbClr val="EABB22"/>
                </a:solidFill>
                <a:latin typeface="Calibri" panose="020F0502020204030204" pitchFamily="34" charset="0"/>
                <a:ea typeface="Roboto Cn" pitchFamily="2" charset="0"/>
                <a:cs typeface="Calibri" panose="020F0502020204030204" pitchFamily="34" charset="0"/>
              </a:rPr>
              <a:t>Gäste- &amp; Teamerlebnis </a:t>
            </a:r>
          </a:p>
        </p:txBody>
      </p:sp>
      <p:sp>
        <p:nvSpPr>
          <p:cNvPr id="16" name="TextBox 6">
            <a:extLst>
              <a:ext uri="{FF2B5EF4-FFF2-40B4-BE49-F238E27FC236}">
                <a16:creationId xmlns:a16="http://schemas.microsoft.com/office/drawing/2014/main" id="{F98ED886-52D1-AC21-3545-428D9B91FCF2}"/>
              </a:ext>
            </a:extLst>
          </p:cNvPr>
          <p:cNvSpPr txBox="1"/>
          <p:nvPr/>
        </p:nvSpPr>
        <p:spPr>
          <a:xfrm>
            <a:off x="417922" y="2341256"/>
            <a:ext cx="3158655" cy="1107996"/>
          </a:xfrm>
          <a:prstGeom prst="rect">
            <a:avLst/>
          </a:prstGeom>
          <a:noFill/>
        </p:spPr>
        <p:txBody>
          <a:bodyPr wrap="square" lIns="91440" tIns="45720" rIns="91440" bIns="45720" rtlCol="0" anchor="t">
            <a:spAutoFit/>
          </a:bodyPr>
          <a:lstStyle/>
          <a:p>
            <a:pPr>
              <a:buClr>
                <a:srgbClr val="62A844"/>
              </a:buClr>
            </a:pPr>
            <a:r>
              <a:rPr lang="de-DE" sz="2200" b="1">
                <a:solidFill>
                  <a:srgbClr val="262626"/>
                </a:solidFill>
              </a:rPr>
              <a:t>Drei Wege, wie KI den Hospitality-Betrieb verändert</a:t>
            </a:r>
            <a:r>
              <a:rPr lang="en-US" sz="2200" dirty="0">
                <a:solidFill>
                  <a:srgbClr val="262626"/>
                </a:solidFill>
              </a:rPr>
              <a:t>:</a:t>
            </a:r>
          </a:p>
          <a:p>
            <a:pPr>
              <a:buClr>
                <a:srgbClr val="62A844"/>
              </a:buClr>
            </a:pPr>
            <a:endParaRPr lang="en-US" sz="2200" dirty="0">
              <a:solidFill>
                <a:srgbClr val="262626"/>
              </a:solidFill>
            </a:endParaRPr>
          </a:p>
        </p:txBody>
      </p:sp>
      <p:sp>
        <p:nvSpPr>
          <p:cNvPr id="4" name="Rectangle 30">
            <a:extLst>
              <a:ext uri="{FF2B5EF4-FFF2-40B4-BE49-F238E27FC236}">
                <a16:creationId xmlns:a16="http://schemas.microsoft.com/office/drawing/2014/main" id="{1A50CA45-03D9-1E8F-C996-FF29C572BE4E}"/>
              </a:ext>
            </a:extLst>
          </p:cNvPr>
          <p:cNvSpPr/>
          <p:nvPr/>
        </p:nvSpPr>
        <p:spPr>
          <a:xfrm flipH="1">
            <a:off x="429116" y="3572004"/>
            <a:ext cx="3158655" cy="900631"/>
          </a:xfrm>
          <a:prstGeom prst="rect">
            <a:avLst/>
          </a:prstGeom>
        </p:spPr>
        <p:txBody>
          <a:bodyPr wrap="square">
            <a:spAutoFit/>
          </a:bodyPr>
          <a:lstStyle/>
          <a:p>
            <a:pPr>
              <a:lnSpc>
                <a:spcPts val="2100"/>
              </a:lnSpc>
              <a:defRPr/>
            </a:pPr>
            <a:r>
              <a:rPr lang="de-DE" sz="2000" b="1" i="1">
                <a:solidFill>
                  <a:srgbClr val="0289AE"/>
                </a:solidFill>
                <a:cs typeface="Times New Roman" panose="02020603050405020304" pitchFamily="18" charset="0"/>
              </a:rPr>
              <a:t>KI stärkt Ihre Umweltbilanz und Ihr Betriebsergebnis zugleich.</a:t>
            </a:r>
            <a:endParaRPr lang="en-US" sz="2000" b="1" dirty="0">
              <a:solidFill>
                <a:srgbClr val="0289AE"/>
              </a:solidFill>
              <a:cs typeface="Times New Roman" panose="02020603050405020304" pitchFamily="18" charset="0"/>
            </a:endParaRPr>
          </a:p>
        </p:txBody>
      </p:sp>
      <p:sp>
        <p:nvSpPr>
          <p:cNvPr id="7" name="Freeform 6">
            <a:extLst>
              <a:ext uri="{FF2B5EF4-FFF2-40B4-BE49-F238E27FC236}">
                <a16:creationId xmlns:a16="http://schemas.microsoft.com/office/drawing/2014/main" id="{1B86A162-C55C-015E-E19D-72277F964550}"/>
              </a:ext>
            </a:extLst>
          </p:cNvPr>
          <p:cNvSpPr/>
          <p:nvPr/>
        </p:nvSpPr>
        <p:spPr>
          <a:xfrm rot="1428797">
            <a:off x="3620411" y="2568354"/>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4028929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52967-4E56-D3D0-2BA5-D584BA8CEE00}"/>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B71AB955-0773-43C3-F7D3-5BDF72794BFE}"/>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991097" y="176364"/>
            <a:ext cx="3416682" cy="3072174"/>
          </a:xfrm>
          <a:prstGeom prst="rect">
            <a:avLst/>
          </a:prstGeom>
        </p:spPr>
      </p:pic>
      <p:cxnSp>
        <p:nvCxnSpPr>
          <p:cNvPr id="3" name="Straight Connector 2">
            <a:extLst>
              <a:ext uri="{FF2B5EF4-FFF2-40B4-BE49-F238E27FC236}">
                <a16:creationId xmlns:a16="http://schemas.microsoft.com/office/drawing/2014/main" id="{82F94C81-E007-2DD9-3D64-75E1CB0DA63E}"/>
              </a:ext>
            </a:extLst>
          </p:cNvPr>
          <p:cNvCxnSpPr>
            <a:cxnSpLocks/>
          </p:cNvCxnSpPr>
          <p:nvPr/>
        </p:nvCxnSpPr>
        <p:spPr>
          <a:xfrm>
            <a:off x="0" y="979211"/>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7CAC75AC-B103-ADF3-9D7F-A4F40176DD20}"/>
              </a:ext>
            </a:extLst>
          </p:cNvPr>
          <p:cNvSpPr txBox="1">
            <a:spLocks/>
          </p:cNvSpPr>
          <p:nvPr/>
        </p:nvSpPr>
        <p:spPr>
          <a:xfrm>
            <a:off x="429114" y="352212"/>
            <a:ext cx="725647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Künstliche Intelligenz im Einsatz</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14" name="Rectangle 30">
            <a:extLst>
              <a:ext uri="{FF2B5EF4-FFF2-40B4-BE49-F238E27FC236}">
                <a16:creationId xmlns:a16="http://schemas.microsoft.com/office/drawing/2014/main" id="{631D2EC7-08EC-2670-17DB-24F4FBD04E59}"/>
              </a:ext>
            </a:extLst>
          </p:cNvPr>
          <p:cNvSpPr/>
          <p:nvPr/>
        </p:nvSpPr>
        <p:spPr>
          <a:xfrm flipH="1">
            <a:off x="9262096" y="2428814"/>
            <a:ext cx="2803337" cy="2308324"/>
          </a:xfrm>
          <a:prstGeom prst="rect">
            <a:avLst/>
          </a:prstGeom>
        </p:spPr>
        <p:txBody>
          <a:bodyPr wrap="square">
            <a:spAutoFit/>
          </a:bodyPr>
          <a:lstStyle/>
          <a:p>
            <a:pPr>
              <a:defRPr/>
            </a:pPr>
            <a:r>
              <a:rPr lang="de-DE" b="1" i="1">
                <a:solidFill>
                  <a:srgbClr val="262626"/>
                </a:solidFill>
                <a:cs typeface="Times New Roman" panose="02020603050405020304" pitchFamily="18" charset="0"/>
              </a:rPr>
              <a:t>Viele Hotels starten mit klar umrissenen Anwendungen (digitale Kommunikation, dynamische Preise) und gehen dann zu anspruchsvolleren Lösungen über. </a:t>
            </a:r>
            <a:r>
              <a:rPr lang="en-US" dirty="0">
                <a:solidFill>
                  <a:srgbClr val="262626"/>
                </a:solidFill>
                <a:cs typeface="Times New Roman" panose="02020603050405020304" pitchFamily="18" charset="0"/>
              </a:rPr>
              <a:t>(HES SO Hospitality Research, 2025)</a:t>
            </a:r>
          </a:p>
          <a:p>
            <a:pPr>
              <a:defRPr/>
            </a:pPr>
            <a:endParaRPr lang="en-US" b="1" dirty="0">
              <a:solidFill>
                <a:srgbClr val="262626"/>
              </a:solidFill>
              <a:cs typeface="Times New Roman" panose="02020603050405020304" pitchFamily="18" charset="0"/>
            </a:endParaRPr>
          </a:p>
        </p:txBody>
      </p:sp>
      <p:sp>
        <p:nvSpPr>
          <p:cNvPr id="10" name="Google Shape;252;p20">
            <a:extLst>
              <a:ext uri="{FF2B5EF4-FFF2-40B4-BE49-F238E27FC236}">
                <a16:creationId xmlns:a16="http://schemas.microsoft.com/office/drawing/2014/main" id="{973ECFD0-6ADA-684B-5CE0-F7A4B034B7AA}"/>
              </a:ext>
            </a:extLst>
          </p:cNvPr>
          <p:cNvSpPr/>
          <p:nvPr/>
        </p:nvSpPr>
        <p:spPr>
          <a:xfrm>
            <a:off x="385835" y="2395136"/>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53;p20">
            <a:extLst>
              <a:ext uri="{FF2B5EF4-FFF2-40B4-BE49-F238E27FC236}">
                <a16:creationId xmlns:a16="http://schemas.microsoft.com/office/drawing/2014/main" id="{9E51FC66-2316-0433-8582-240642399E20}"/>
              </a:ext>
            </a:extLst>
          </p:cNvPr>
          <p:cNvSpPr/>
          <p:nvPr/>
        </p:nvSpPr>
        <p:spPr>
          <a:xfrm>
            <a:off x="2215483" y="5018853"/>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54;p20">
            <a:extLst>
              <a:ext uri="{FF2B5EF4-FFF2-40B4-BE49-F238E27FC236}">
                <a16:creationId xmlns:a16="http://schemas.microsoft.com/office/drawing/2014/main" id="{D232F174-8C4D-2FF4-B622-D7958DB8A1AC}"/>
              </a:ext>
            </a:extLst>
          </p:cNvPr>
          <p:cNvSpPr/>
          <p:nvPr/>
        </p:nvSpPr>
        <p:spPr>
          <a:xfrm>
            <a:off x="1337157" y="2098188"/>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55;p20">
            <a:extLst>
              <a:ext uri="{FF2B5EF4-FFF2-40B4-BE49-F238E27FC236}">
                <a16:creationId xmlns:a16="http://schemas.microsoft.com/office/drawing/2014/main" id="{81DC6BBD-5B8E-E8C1-E79C-6D46CDB64B21}"/>
              </a:ext>
            </a:extLst>
          </p:cNvPr>
          <p:cNvSpPr/>
          <p:nvPr/>
        </p:nvSpPr>
        <p:spPr>
          <a:xfrm>
            <a:off x="1264352" y="2024539"/>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56;p20">
            <a:extLst>
              <a:ext uri="{FF2B5EF4-FFF2-40B4-BE49-F238E27FC236}">
                <a16:creationId xmlns:a16="http://schemas.microsoft.com/office/drawing/2014/main" id="{9BBF0D70-A0E7-C10B-8D45-0229D58785C7}"/>
              </a:ext>
            </a:extLst>
          </p:cNvPr>
          <p:cNvSpPr/>
          <p:nvPr/>
        </p:nvSpPr>
        <p:spPr>
          <a:xfrm>
            <a:off x="6966864" y="3526135"/>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57;p20">
            <a:extLst>
              <a:ext uri="{FF2B5EF4-FFF2-40B4-BE49-F238E27FC236}">
                <a16:creationId xmlns:a16="http://schemas.microsoft.com/office/drawing/2014/main" id="{C1F0EECC-602C-6927-362A-62F2EE349C80}"/>
              </a:ext>
            </a:extLst>
          </p:cNvPr>
          <p:cNvSpPr/>
          <p:nvPr/>
        </p:nvSpPr>
        <p:spPr>
          <a:xfrm>
            <a:off x="8792159" y="3403908"/>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58;p20">
            <a:extLst>
              <a:ext uri="{FF2B5EF4-FFF2-40B4-BE49-F238E27FC236}">
                <a16:creationId xmlns:a16="http://schemas.microsoft.com/office/drawing/2014/main" id="{58790B4B-C91C-DDC4-2993-20B0FC5A0B24}"/>
              </a:ext>
            </a:extLst>
          </p:cNvPr>
          <p:cNvSpPr/>
          <p:nvPr/>
        </p:nvSpPr>
        <p:spPr>
          <a:xfrm>
            <a:off x="7918121" y="5695214"/>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59;p20">
            <a:extLst>
              <a:ext uri="{FF2B5EF4-FFF2-40B4-BE49-F238E27FC236}">
                <a16:creationId xmlns:a16="http://schemas.microsoft.com/office/drawing/2014/main" id="{1373D968-944C-40C8-D4E3-049D68999033}"/>
              </a:ext>
            </a:extLst>
          </p:cNvPr>
          <p:cNvSpPr/>
          <p:nvPr/>
        </p:nvSpPr>
        <p:spPr>
          <a:xfrm>
            <a:off x="7845316" y="5621434"/>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60;p20">
            <a:extLst>
              <a:ext uri="{FF2B5EF4-FFF2-40B4-BE49-F238E27FC236}">
                <a16:creationId xmlns:a16="http://schemas.microsoft.com/office/drawing/2014/main" id="{F9F36B46-78BE-3651-24F1-E42F818225CD}"/>
              </a:ext>
            </a:extLst>
          </p:cNvPr>
          <p:cNvSpPr/>
          <p:nvPr/>
        </p:nvSpPr>
        <p:spPr>
          <a:xfrm>
            <a:off x="2582322" y="3526135"/>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61;p20">
            <a:extLst>
              <a:ext uri="{FF2B5EF4-FFF2-40B4-BE49-F238E27FC236}">
                <a16:creationId xmlns:a16="http://schemas.microsoft.com/office/drawing/2014/main" id="{FF73284F-1EC9-1959-F028-324C18469AC3}"/>
              </a:ext>
            </a:extLst>
          </p:cNvPr>
          <p:cNvSpPr/>
          <p:nvPr/>
        </p:nvSpPr>
        <p:spPr>
          <a:xfrm>
            <a:off x="4373286" y="3403908"/>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62;p20">
            <a:extLst>
              <a:ext uri="{FF2B5EF4-FFF2-40B4-BE49-F238E27FC236}">
                <a16:creationId xmlns:a16="http://schemas.microsoft.com/office/drawing/2014/main" id="{B348174C-7996-4218-BABE-12E7C66958A9}"/>
              </a:ext>
            </a:extLst>
          </p:cNvPr>
          <p:cNvSpPr/>
          <p:nvPr/>
        </p:nvSpPr>
        <p:spPr>
          <a:xfrm>
            <a:off x="3533720" y="5695214"/>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63;p20">
            <a:extLst>
              <a:ext uri="{FF2B5EF4-FFF2-40B4-BE49-F238E27FC236}">
                <a16:creationId xmlns:a16="http://schemas.microsoft.com/office/drawing/2014/main" id="{31DCF700-695F-0805-0457-44318BA049E0}"/>
              </a:ext>
            </a:extLst>
          </p:cNvPr>
          <p:cNvSpPr/>
          <p:nvPr/>
        </p:nvSpPr>
        <p:spPr>
          <a:xfrm>
            <a:off x="3460723" y="5621434"/>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68;p20">
            <a:extLst>
              <a:ext uri="{FF2B5EF4-FFF2-40B4-BE49-F238E27FC236}">
                <a16:creationId xmlns:a16="http://schemas.microsoft.com/office/drawing/2014/main" id="{46A81B6F-9C97-9361-DC1F-8B628C6209B4}"/>
              </a:ext>
            </a:extLst>
          </p:cNvPr>
          <p:cNvSpPr/>
          <p:nvPr/>
        </p:nvSpPr>
        <p:spPr>
          <a:xfrm>
            <a:off x="4774592" y="2395136"/>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69;p20">
            <a:extLst>
              <a:ext uri="{FF2B5EF4-FFF2-40B4-BE49-F238E27FC236}">
                <a16:creationId xmlns:a16="http://schemas.microsoft.com/office/drawing/2014/main" id="{A342979F-B1EA-F03F-2128-8293F5483B3E}"/>
              </a:ext>
            </a:extLst>
          </p:cNvPr>
          <p:cNvSpPr/>
          <p:nvPr/>
        </p:nvSpPr>
        <p:spPr>
          <a:xfrm>
            <a:off x="6531088" y="4737138"/>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70;p20">
            <a:extLst>
              <a:ext uri="{FF2B5EF4-FFF2-40B4-BE49-F238E27FC236}">
                <a16:creationId xmlns:a16="http://schemas.microsoft.com/office/drawing/2014/main" id="{1F948B91-47EF-12E9-F0BA-B43B36E07FB0}"/>
              </a:ext>
            </a:extLst>
          </p:cNvPr>
          <p:cNvSpPr/>
          <p:nvPr/>
        </p:nvSpPr>
        <p:spPr>
          <a:xfrm>
            <a:off x="5725914" y="2098188"/>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1;p20">
            <a:extLst>
              <a:ext uri="{FF2B5EF4-FFF2-40B4-BE49-F238E27FC236}">
                <a16:creationId xmlns:a16="http://schemas.microsoft.com/office/drawing/2014/main" id="{C09B5903-BB51-7AE5-3940-F4CB55167018}"/>
              </a:ext>
            </a:extLst>
          </p:cNvPr>
          <p:cNvSpPr/>
          <p:nvPr/>
        </p:nvSpPr>
        <p:spPr>
          <a:xfrm>
            <a:off x="5653046" y="2024539"/>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TextBox 28">
            <a:extLst>
              <a:ext uri="{FF2B5EF4-FFF2-40B4-BE49-F238E27FC236}">
                <a16:creationId xmlns:a16="http://schemas.microsoft.com/office/drawing/2014/main" id="{745705D2-CB18-0286-3FF5-C184DADB0E64}"/>
              </a:ext>
            </a:extLst>
          </p:cNvPr>
          <p:cNvSpPr txBox="1"/>
          <p:nvPr/>
        </p:nvSpPr>
        <p:spPr>
          <a:xfrm>
            <a:off x="711908" y="2956486"/>
            <a:ext cx="2025322" cy="1341393"/>
          </a:xfrm>
          <a:prstGeom prst="rect">
            <a:avLst/>
          </a:prstGeom>
          <a:noFill/>
        </p:spPr>
        <p:txBody>
          <a:bodyPr wrap="square">
            <a:spAutoFit/>
          </a:bodyPr>
          <a:lstStyle/>
          <a:p>
            <a:pPr>
              <a:lnSpc>
                <a:spcPts val="2340"/>
              </a:lnSpc>
            </a:pPr>
            <a:r>
              <a:rPr lang="de-DE" sz="2200" b="1">
                <a:solidFill>
                  <a:srgbClr val="0289AE"/>
                </a:solidFill>
                <a:cs typeface="Times New Roman" panose="02020603050405020304" pitchFamily="18" charset="0"/>
              </a:rPr>
              <a:t>Chatbots - </a:t>
            </a:r>
            <a:endParaRPr lang="en-US" sz="2200" dirty="0">
              <a:solidFill>
                <a:srgbClr val="0289AE"/>
              </a:solidFill>
              <a:cs typeface="Times New Roman" panose="02020603050405020304" pitchFamily="18" charset="0"/>
            </a:endParaRPr>
          </a:p>
          <a:p>
            <a:endParaRPr lang="en-US" sz="800" dirty="0">
              <a:solidFill>
                <a:srgbClr val="0289AE"/>
              </a:solidFill>
              <a:cs typeface="Times New Roman" panose="02020603050405020304" pitchFamily="18" charset="0"/>
            </a:endParaRPr>
          </a:p>
          <a:p>
            <a:r>
              <a:rPr lang="de-DE">
                <a:solidFill>
                  <a:srgbClr val="262626"/>
                </a:solidFill>
                <a:cs typeface="Times New Roman" panose="02020603050405020304" pitchFamily="18" charset="0"/>
              </a:rPr>
              <a:t>Beantworten Routineanfragen 24/7</a:t>
            </a:r>
          </a:p>
          <a:p>
            <a:endParaRPr lang="en-US" dirty="0">
              <a:solidFill>
                <a:srgbClr val="262626"/>
              </a:solidFill>
              <a:cs typeface="Times New Roman" panose="02020603050405020304" pitchFamily="18" charset="0"/>
            </a:endParaRPr>
          </a:p>
        </p:txBody>
      </p:sp>
      <p:sp>
        <p:nvSpPr>
          <p:cNvPr id="29" name="TextBox 28">
            <a:extLst>
              <a:ext uri="{FF2B5EF4-FFF2-40B4-BE49-F238E27FC236}">
                <a16:creationId xmlns:a16="http://schemas.microsoft.com/office/drawing/2014/main" id="{D749A8B3-5A71-AA0A-132B-12A72F79F564}"/>
              </a:ext>
            </a:extLst>
          </p:cNvPr>
          <p:cNvSpPr txBox="1"/>
          <p:nvPr/>
        </p:nvSpPr>
        <p:spPr>
          <a:xfrm>
            <a:off x="2876668" y="3781184"/>
            <a:ext cx="1968048" cy="1636345"/>
          </a:xfrm>
          <a:prstGeom prst="rect">
            <a:avLst/>
          </a:prstGeom>
          <a:noFill/>
        </p:spPr>
        <p:txBody>
          <a:bodyPr wrap="square">
            <a:spAutoFit/>
          </a:bodyPr>
          <a:lstStyle/>
          <a:p>
            <a:pPr>
              <a:lnSpc>
                <a:spcPts val="2340"/>
              </a:lnSpc>
            </a:pPr>
            <a:r>
              <a:rPr lang="de-DE" sz="2200" b="1">
                <a:solidFill>
                  <a:srgbClr val="06677F"/>
                </a:solidFill>
                <a:cs typeface="Times New Roman" panose="02020603050405020304" pitchFamily="18" charset="0"/>
              </a:rPr>
              <a:t>Sentiment-Analyse </a:t>
            </a:r>
            <a:endParaRPr lang="en-US" sz="2200" dirty="0">
              <a:solidFill>
                <a:srgbClr val="06677F"/>
              </a:solidFill>
              <a:cs typeface="Times New Roman" panose="02020603050405020304" pitchFamily="18" charset="0"/>
            </a:endParaRPr>
          </a:p>
          <a:p>
            <a:endParaRPr lang="en-US" sz="800" dirty="0">
              <a:solidFill>
                <a:srgbClr val="262626"/>
              </a:solidFill>
              <a:cs typeface="Times New Roman" panose="02020603050405020304" pitchFamily="18" charset="0"/>
            </a:endParaRPr>
          </a:p>
          <a:p>
            <a:r>
              <a:rPr lang="de-DE">
                <a:solidFill>
                  <a:srgbClr val="262626"/>
                </a:solidFill>
                <a:cs typeface="Times New Roman" panose="02020603050405020304" pitchFamily="18" charset="0"/>
              </a:rPr>
              <a:t>Erkennt Themen in Gästebewertungen</a:t>
            </a:r>
          </a:p>
          <a:p>
            <a:endParaRPr lang="en-US" dirty="0">
              <a:solidFill>
                <a:srgbClr val="262626"/>
              </a:solidFill>
              <a:cs typeface="Times New Roman" panose="02020603050405020304" pitchFamily="18" charset="0"/>
            </a:endParaRPr>
          </a:p>
        </p:txBody>
      </p:sp>
      <p:sp>
        <p:nvSpPr>
          <p:cNvPr id="30" name="TextBox 28">
            <a:extLst>
              <a:ext uri="{FF2B5EF4-FFF2-40B4-BE49-F238E27FC236}">
                <a16:creationId xmlns:a16="http://schemas.microsoft.com/office/drawing/2014/main" id="{AF3EAD6F-6D83-816B-6E48-543B1A7B7274}"/>
              </a:ext>
            </a:extLst>
          </p:cNvPr>
          <p:cNvSpPr txBox="1"/>
          <p:nvPr/>
        </p:nvSpPr>
        <p:spPr>
          <a:xfrm>
            <a:off x="5031140" y="2956486"/>
            <a:ext cx="1606598" cy="1636345"/>
          </a:xfrm>
          <a:prstGeom prst="rect">
            <a:avLst/>
          </a:prstGeom>
          <a:noFill/>
        </p:spPr>
        <p:txBody>
          <a:bodyPr wrap="square">
            <a:spAutoFit/>
          </a:bodyPr>
          <a:lstStyle/>
          <a:p>
            <a:pPr>
              <a:lnSpc>
                <a:spcPts val="2340"/>
              </a:lnSpc>
            </a:pPr>
            <a:r>
              <a:rPr lang="de-DE" sz="2200" b="1">
                <a:solidFill>
                  <a:srgbClr val="62A844"/>
                </a:solidFill>
                <a:cs typeface="Times New Roman" panose="02020603050405020304" pitchFamily="18" charset="0"/>
              </a:rPr>
              <a:t>Prognose­modelle -</a:t>
            </a:r>
            <a:endParaRPr lang="en-US" sz="2200" dirty="0">
              <a:solidFill>
                <a:srgbClr val="62A844"/>
              </a:solidFill>
              <a:cs typeface="Times New Roman" panose="02020603050405020304" pitchFamily="18" charset="0"/>
            </a:endParaRPr>
          </a:p>
          <a:p>
            <a:endParaRPr lang="en-US" sz="800" dirty="0">
              <a:solidFill>
                <a:srgbClr val="62A844"/>
              </a:solidFill>
              <a:cs typeface="Times New Roman" panose="02020603050405020304" pitchFamily="18" charset="0"/>
            </a:endParaRPr>
          </a:p>
          <a:p>
            <a:r>
              <a:rPr lang="de-DE">
                <a:solidFill>
                  <a:srgbClr val="262626"/>
                </a:solidFill>
                <a:cs typeface="Times New Roman" panose="02020603050405020304" pitchFamily="18" charset="0"/>
              </a:rPr>
              <a:t>Passen Preise &amp; Personal in Echtzeit an</a:t>
            </a:r>
          </a:p>
        </p:txBody>
      </p:sp>
      <p:sp>
        <p:nvSpPr>
          <p:cNvPr id="31" name="TextBox 28">
            <a:extLst>
              <a:ext uri="{FF2B5EF4-FFF2-40B4-BE49-F238E27FC236}">
                <a16:creationId xmlns:a16="http://schemas.microsoft.com/office/drawing/2014/main" id="{1EF49E39-278C-CAF2-E0A9-51031060244A}"/>
              </a:ext>
            </a:extLst>
          </p:cNvPr>
          <p:cNvSpPr txBox="1"/>
          <p:nvPr/>
        </p:nvSpPr>
        <p:spPr>
          <a:xfrm>
            <a:off x="7247465" y="3781184"/>
            <a:ext cx="2353059" cy="2128788"/>
          </a:xfrm>
          <a:prstGeom prst="rect">
            <a:avLst/>
          </a:prstGeom>
          <a:noFill/>
        </p:spPr>
        <p:txBody>
          <a:bodyPr wrap="square">
            <a:spAutoFit/>
          </a:bodyPr>
          <a:lstStyle/>
          <a:p>
            <a:pPr>
              <a:lnSpc>
                <a:spcPts val="2340"/>
              </a:lnSpc>
            </a:pPr>
            <a:r>
              <a:rPr lang="de-DE" sz="2200" b="1">
                <a:solidFill>
                  <a:srgbClr val="3D8241"/>
                </a:solidFill>
                <a:cs typeface="Times New Roman" panose="02020603050405020304" pitchFamily="18" charset="0"/>
              </a:rPr>
              <a:t>Smartes Housekeeping -</a:t>
            </a:r>
            <a:endParaRPr lang="en-US" sz="2200" dirty="0">
              <a:solidFill>
                <a:srgbClr val="3D8241"/>
              </a:solidFill>
              <a:cs typeface="Times New Roman" panose="02020603050405020304" pitchFamily="18" charset="0"/>
            </a:endParaRPr>
          </a:p>
          <a:p>
            <a:endParaRPr lang="en-US" sz="800" dirty="0">
              <a:solidFill>
                <a:srgbClr val="3D8241"/>
              </a:solidFill>
              <a:cs typeface="Times New Roman" panose="02020603050405020304" pitchFamily="18" charset="0"/>
            </a:endParaRPr>
          </a:p>
          <a:p>
            <a:r>
              <a:rPr lang="de-DE">
                <a:solidFill>
                  <a:srgbClr val="262626"/>
                </a:solidFill>
                <a:cs typeface="Times New Roman" panose="02020603050405020304" pitchFamily="18" charset="0"/>
              </a:rPr>
              <a:t>Richtet Reinigung an Abreisen aus  </a:t>
            </a:r>
            <a:r>
              <a:rPr lang="en-US" sz="1600" i="1" dirty="0">
                <a:solidFill>
                  <a:srgbClr val="262626"/>
                </a:solidFill>
                <a:cs typeface="Times New Roman" panose="02020603050405020304" pitchFamily="18" charset="0"/>
              </a:rPr>
              <a:t>(CBRE European Hospitality Report, 2024)</a:t>
            </a:r>
          </a:p>
          <a:p>
            <a:endParaRPr lang="en-US" dirty="0">
              <a:solidFill>
                <a:srgbClr val="262626"/>
              </a:solidFill>
              <a:cs typeface="Times New Roman" panose="02020603050405020304" pitchFamily="18" charset="0"/>
            </a:endParaRPr>
          </a:p>
        </p:txBody>
      </p:sp>
      <p:sp>
        <p:nvSpPr>
          <p:cNvPr id="32" name="TextBox 26">
            <a:extLst>
              <a:ext uri="{FF2B5EF4-FFF2-40B4-BE49-F238E27FC236}">
                <a16:creationId xmlns:a16="http://schemas.microsoft.com/office/drawing/2014/main" id="{A29A3F98-7368-9275-CF3C-0E53D2E9514E}"/>
              </a:ext>
            </a:extLst>
          </p:cNvPr>
          <p:cNvSpPr txBox="1"/>
          <p:nvPr/>
        </p:nvSpPr>
        <p:spPr bwMode="auto">
          <a:xfrm>
            <a:off x="7938549" y="5752811"/>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33" name="TextBox 26">
            <a:extLst>
              <a:ext uri="{FF2B5EF4-FFF2-40B4-BE49-F238E27FC236}">
                <a16:creationId xmlns:a16="http://schemas.microsoft.com/office/drawing/2014/main" id="{701B8491-1472-5F33-FD38-897576C4BBA0}"/>
              </a:ext>
            </a:extLst>
          </p:cNvPr>
          <p:cNvSpPr txBox="1"/>
          <p:nvPr/>
        </p:nvSpPr>
        <p:spPr bwMode="auto">
          <a:xfrm>
            <a:off x="3533720" y="5743299"/>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34" name="TextBox 26">
            <a:extLst>
              <a:ext uri="{FF2B5EF4-FFF2-40B4-BE49-F238E27FC236}">
                <a16:creationId xmlns:a16="http://schemas.microsoft.com/office/drawing/2014/main" id="{A564EE97-6014-813C-3930-77AF1F5DA962}"/>
              </a:ext>
            </a:extLst>
          </p:cNvPr>
          <p:cNvSpPr txBox="1"/>
          <p:nvPr/>
        </p:nvSpPr>
        <p:spPr bwMode="auto">
          <a:xfrm>
            <a:off x="1357600" y="2146254"/>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35" name="TextBox 26">
            <a:extLst>
              <a:ext uri="{FF2B5EF4-FFF2-40B4-BE49-F238E27FC236}">
                <a16:creationId xmlns:a16="http://schemas.microsoft.com/office/drawing/2014/main" id="{19CF080A-52E2-50BF-70A5-5DB30754C0E4}"/>
              </a:ext>
            </a:extLst>
          </p:cNvPr>
          <p:cNvSpPr txBox="1"/>
          <p:nvPr/>
        </p:nvSpPr>
        <p:spPr bwMode="auto">
          <a:xfrm>
            <a:off x="5736063" y="2146254"/>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36" name="TextBox 28">
            <a:extLst>
              <a:ext uri="{FF2B5EF4-FFF2-40B4-BE49-F238E27FC236}">
                <a16:creationId xmlns:a16="http://schemas.microsoft.com/office/drawing/2014/main" id="{6B45FC0E-8EE9-F4DC-71A9-884A223FE809}"/>
              </a:ext>
            </a:extLst>
          </p:cNvPr>
          <p:cNvSpPr txBox="1"/>
          <p:nvPr/>
        </p:nvSpPr>
        <p:spPr>
          <a:xfrm>
            <a:off x="567180" y="1170739"/>
            <a:ext cx="4352062" cy="1015663"/>
          </a:xfrm>
          <a:prstGeom prst="rect">
            <a:avLst/>
          </a:prstGeom>
          <a:noFill/>
        </p:spPr>
        <p:txBody>
          <a:bodyPr wrap="square">
            <a:spAutoFit/>
          </a:bodyPr>
          <a:lstStyle/>
          <a:p>
            <a:r>
              <a:rPr lang="de-DE" sz="2000">
                <a:solidFill>
                  <a:srgbClr val="262626"/>
                </a:solidFill>
                <a:cs typeface="Times New Roman" panose="02020603050405020304" pitchFamily="18" charset="0"/>
              </a:rPr>
              <a:t>KI ist heute fest in Hotelmanagement und Gästeerlebnis verankert:</a:t>
            </a:r>
          </a:p>
          <a:p>
            <a:endParaRPr lang="en-US" sz="2000" dirty="0">
              <a:solidFill>
                <a:srgbClr val="262626"/>
              </a:solidFill>
              <a:cs typeface="Times New Roman" panose="02020603050405020304" pitchFamily="18" charset="0"/>
            </a:endParaRPr>
          </a:p>
        </p:txBody>
      </p:sp>
      <p:sp>
        <p:nvSpPr>
          <p:cNvPr id="37" name="Freeform 36">
            <a:extLst>
              <a:ext uri="{FF2B5EF4-FFF2-40B4-BE49-F238E27FC236}">
                <a16:creationId xmlns:a16="http://schemas.microsoft.com/office/drawing/2014/main" id="{E29BFCE8-4A55-ECAF-E7AF-2F116C6A13DA}"/>
              </a:ext>
            </a:extLst>
          </p:cNvPr>
          <p:cNvSpPr/>
          <p:nvPr/>
        </p:nvSpPr>
        <p:spPr>
          <a:xfrm rot="15325054" flipH="1">
            <a:off x="4312049" y="1489283"/>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2222991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AD97C-D779-7AE1-9252-7FCE98FFDD26}"/>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33B1CFB1-1F4F-98A4-59D4-CCB8204B4173}"/>
              </a:ext>
            </a:extLst>
          </p:cNvPr>
          <p:cNvSpPr/>
          <p:nvPr/>
        </p:nvSpPr>
        <p:spPr>
          <a:xfrm>
            <a:off x="0" y="381965"/>
            <a:ext cx="12192000" cy="134061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Graphic 4">
            <a:extLst>
              <a:ext uri="{FF2B5EF4-FFF2-40B4-BE49-F238E27FC236}">
                <a16:creationId xmlns:a16="http://schemas.microsoft.com/office/drawing/2014/main" id="{F951C480-863D-CE33-57F2-6075F1D23E5D}"/>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D1C653A6-8E9D-76AD-88FC-DE6CCC87FAE2}"/>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pic>
        <p:nvPicPr>
          <p:cNvPr id="21" name="Picture 20" descr="iPhone6_mockup_front_white.png">
            <a:extLst>
              <a:ext uri="{FF2B5EF4-FFF2-40B4-BE49-F238E27FC236}">
                <a16:creationId xmlns:a16="http://schemas.microsoft.com/office/drawing/2014/main" id="{538CCC0E-936D-3F36-5E7F-A1BDE14DBD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45340" y="381965"/>
            <a:ext cx="4094254" cy="6404164"/>
          </a:xfrm>
          <a:prstGeom prst="rect">
            <a:avLst/>
          </a:prstGeom>
        </p:spPr>
      </p:pic>
      <p:sp>
        <p:nvSpPr>
          <p:cNvPr id="7" name="TextBox 6">
            <a:extLst>
              <a:ext uri="{FF2B5EF4-FFF2-40B4-BE49-F238E27FC236}">
                <a16:creationId xmlns:a16="http://schemas.microsoft.com/office/drawing/2014/main" id="{F48E7A2A-D118-66DF-D0BA-A844506EB01B}"/>
              </a:ext>
            </a:extLst>
          </p:cNvPr>
          <p:cNvSpPr txBox="1"/>
          <p:nvPr/>
        </p:nvSpPr>
        <p:spPr>
          <a:xfrm>
            <a:off x="676179" y="2289657"/>
            <a:ext cx="5967689" cy="3754874"/>
          </a:xfrm>
          <a:prstGeom prst="rect">
            <a:avLst/>
          </a:prstGeom>
          <a:noFill/>
        </p:spPr>
        <p:txBody>
          <a:bodyPr wrap="square" rtlCol="0">
            <a:spAutoFit/>
          </a:bodyPr>
          <a:lstStyle/>
          <a:p>
            <a:r>
              <a:rPr lang="de-DE" sz="2000" b="1">
                <a:solidFill>
                  <a:srgbClr val="0289AE"/>
                </a:solidFill>
                <a:cs typeface="Times New Roman" panose="02020603050405020304" pitchFamily="18" charset="0"/>
              </a:rPr>
              <a:t>Hilton: KI-Concierge „Connie“</a:t>
            </a:r>
            <a:br>
              <a:rPr lang="en-US" dirty="0">
                <a:solidFill>
                  <a:srgbClr val="000000"/>
                </a:solidFill>
              </a:rPr>
            </a:br>
            <a:r>
              <a:rPr lang="de-DE" i="1">
                <a:solidFill>
                  <a:srgbClr val="000000"/>
                </a:solidFill>
                <a:cs typeface="Times New Roman" panose="02020603050405020304" pitchFamily="18" charset="0"/>
              </a:rPr>
              <a:t>Assistent auf Basis von IBM Watson in Hotellobbys</a:t>
            </a:r>
          </a:p>
          <a:p>
            <a:pPr marL="285750" indent="-285750">
              <a:buClr>
                <a:srgbClr val="62A844"/>
              </a:buClr>
              <a:buFont typeface="Arial" panose="020B0604020202020204" pitchFamily="34" charset="0"/>
              <a:buChar char="•"/>
            </a:pPr>
            <a:r>
              <a:rPr lang="de-DE">
                <a:solidFill>
                  <a:srgbClr val="000000"/>
                </a:solidFill>
                <a:cs typeface="Times New Roman" panose="02020603050405020304" pitchFamily="18" charset="0"/>
              </a:rPr>
              <a:t>Reduziert Routineanfragen</a:t>
            </a:r>
          </a:p>
          <a:p>
            <a:pPr marL="285750" indent="-285750">
              <a:buClr>
                <a:srgbClr val="62A844"/>
              </a:buClr>
              <a:buFont typeface="Arial" panose="020B0604020202020204" pitchFamily="34" charset="0"/>
              <a:buChar char="•"/>
            </a:pPr>
            <a:r>
              <a:rPr lang="de-DE">
                <a:solidFill>
                  <a:srgbClr val="000000"/>
                </a:solidFill>
                <a:cs typeface="Times New Roman" panose="02020603050405020304" pitchFamily="18" charset="0"/>
              </a:rPr>
              <a:t>Mehr Zeit für persönliche Betreuung</a:t>
            </a:r>
          </a:p>
          <a:p>
            <a:pPr marL="285750" indent="-285750">
              <a:buClr>
                <a:srgbClr val="62A844"/>
              </a:buClr>
              <a:buFont typeface="Arial" panose="020B0604020202020204" pitchFamily="34" charset="0"/>
              <a:buChar char="•"/>
            </a:pPr>
            <a:r>
              <a:rPr lang="de-DE">
                <a:solidFill>
                  <a:srgbClr val="000000"/>
                </a:solidFill>
                <a:cs typeface="Times New Roman" panose="02020603050405020304" pitchFamily="18" charset="0"/>
              </a:rPr>
              <a:t>Höhere Gästezufriedenheitswerte</a:t>
            </a:r>
            <a:br>
              <a:rPr lang="en-US" dirty="0">
                <a:solidFill>
                  <a:srgbClr val="000000"/>
                </a:solidFill>
                <a:cs typeface="Times New Roman" panose="02020603050405020304" pitchFamily="18" charset="0"/>
              </a:rPr>
            </a:br>
            <a:r>
              <a:rPr lang="en-US" i="1" dirty="0">
                <a:solidFill>
                  <a:srgbClr val="000000"/>
                </a:solidFill>
              </a:rPr>
              <a:t>(Hilton Corporate Innovation Report, 2024)</a:t>
            </a:r>
            <a:endParaRPr lang="en-US" dirty="0">
              <a:solidFill>
                <a:srgbClr val="000000"/>
              </a:solidFill>
              <a:cs typeface="Times New Roman" panose="02020603050405020304" pitchFamily="18" charset="0"/>
            </a:endParaRPr>
          </a:p>
          <a:p>
            <a:br>
              <a:rPr lang="en-US" dirty="0">
                <a:solidFill>
                  <a:srgbClr val="000000"/>
                </a:solidFill>
              </a:rPr>
            </a:br>
            <a:r>
              <a:rPr lang="de-DE" sz="2000" b="1">
                <a:solidFill>
                  <a:srgbClr val="0289AE"/>
                </a:solidFill>
                <a:cs typeface="Times New Roman" panose="02020603050405020304" pitchFamily="18" charset="0"/>
              </a:rPr>
              <a:t>CitizenM: Nachhaltige Automatisierung</a:t>
            </a:r>
            <a:br>
              <a:rPr lang="en-US" dirty="0">
                <a:solidFill>
                  <a:srgbClr val="000000"/>
                </a:solidFill>
              </a:rPr>
            </a:br>
            <a:r>
              <a:rPr lang="de-DE" i="1">
                <a:solidFill>
                  <a:srgbClr val="000000"/>
                </a:solidFill>
                <a:cs typeface="Times New Roman" panose="02020603050405020304" pitchFamily="18" charset="0"/>
              </a:rPr>
              <a:t>Vorausschauendes Housekeeping &amp; Energiemanagement</a:t>
            </a:r>
          </a:p>
          <a:p>
            <a:pPr marL="285750" indent="-285750">
              <a:buClr>
                <a:srgbClr val="62A844"/>
              </a:buClr>
              <a:buFont typeface="Arial" panose="020B0604020202020204" pitchFamily="34" charset="0"/>
              <a:buChar char="•"/>
            </a:pPr>
            <a:r>
              <a:rPr lang="de-DE">
                <a:solidFill>
                  <a:srgbClr val="000000"/>
                </a:solidFill>
                <a:cs typeface="Times New Roman" panose="02020603050405020304" pitchFamily="18" charset="0"/>
              </a:rPr>
              <a:t>Passt sich der Belegung in Echtzeit an</a:t>
            </a:r>
          </a:p>
          <a:p>
            <a:pPr marL="285750" indent="-285750">
              <a:buClr>
                <a:srgbClr val="62A844"/>
              </a:buClr>
              <a:buFont typeface="Arial" panose="020B0604020202020204" pitchFamily="34" charset="0"/>
              <a:buChar char="•"/>
            </a:pPr>
            <a:r>
              <a:rPr lang="de-DE">
                <a:solidFill>
                  <a:srgbClr val="000000"/>
                </a:solidFill>
                <a:cs typeface="Times New Roman" panose="02020603050405020304" pitchFamily="18" charset="0"/>
              </a:rPr>
              <a:t>Senkt Energieverschwendung</a:t>
            </a:r>
          </a:p>
          <a:p>
            <a:pPr marL="285750" indent="-285750">
              <a:buClr>
                <a:srgbClr val="62A844"/>
              </a:buClr>
              <a:buFont typeface="Arial" panose="020B0604020202020204" pitchFamily="34" charset="0"/>
              <a:buChar char="•"/>
            </a:pPr>
            <a:r>
              <a:rPr lang="de-DE">
                <a:solidFill>
                  <a:srgbClr val="000000"/>
                </a:solidFill>
                <a:cs typeface="Times New Roman" panose="02020603050405020304" pitchFamily="18" charset="0"/>
              </a:rPr>
              <a:t>Passt zur EcoSmart-Mission</a:t>
            </a:r>
            <a:br>
              <a:rPr lang="en-US" dirty="0">
                <a:solidFill>
                  <a:srgbClr val="000000"/>
                </a:solidFill>
                <a:cs typeface="Times New Roman" panose="02020603050405020304" pitchFamily="18" charset="0"/>
              </a:rPr>
            </a:br>
            <a:r>
              <a:rPr lang="en-US" i="1" dirty="0">
                <a:solidFill>
                  <a:srgbClr val="000000"/>
                </a:solidFill>
              </a:rPr>
              <a:t>(CitizenM ESG &amp; Innovation Report, 2024)</a:t>
            </a:r>
            <a:endParaRPr lang="en-US" dirty="0">
              <a:solidFill>
                <a:srgbClr val="000000"/>
              </a:solidFill>
              <a:cs typeface="Times New Roman" panose="02020603050405020304" pitchFamily="18" charset="0"/>
            </a:endParaRPr>
          </a:p>
        </p:txBody>
      </p:sp>
      <p:sp>
        <p:nvSpPr>
          <p:cNvPr id="2" name="TextBox 1">
            <a:extLst>
              <a:ext uri="{FF2B5EF4-FFF2-40B4-BE49-F238E27FC236}">
                <a16:creationId xmlns:a16="http://schemas.microsoft.com/office/drawing/2014/main" id="{7857BBF5-6DC7-B7B4-9E33-B34F735E1E85}"/>
              </a:ext>
            </a:extLst>
          </p:cNvPr>
          <p:cNvSpPr txBox="1"/>
          <p:nvPr/>
        </p:nvSpPr>
        <p:spPr>
          <a:xfrm>
            <a:off x="711412" y="597147"/>
            <a:ext cx="5384588" cy="1477328"/>
          </a:xfrm>
          <a:prstGeom prst="rect">
            <a:avLst/>
          </a:prstGeom>
          <a:noFill/>
        </p:spPr>
        <p:txBody>
          <a:bodyPr wrap="square">
            <a:spAutoFit/>
          </a:bodyPr>
          <a:lstStyle/>
          <a:p>
            <a:pPr>
              <a:lnSpc>
                <a:spcPts val="3580"/>
              </a:lnSpc>
            </a:pPr>
            <a:r>
              <a:rPr lang="de-DE" sz="3400" b="1">
                <a:solidFill>
                  <a:schemeClr val="bg1"/>
                </a:solidFill>
                <a:cs typeface="Times New Roman" panose="02020603050405020304" pitchFamily="18" charset="0"/>
              </a:rPr>
              <a:t>KI bei führenden Hospitality-Marken</a:t>
            </a:r>
          </a:p>
          <a:p>
            <a:pPr>
              <a:lnSpc>
                <a:spcPts val="3580"/>
              </a:lnSpc>
            </a:pPr>
            <a:endParaRPr lang="en-US" sz="3400" b="1" dirty="0">
              <a:solidFill>
                <a:schemeClr val="bg1"/>
              </a:solidFill>
              <a:cs typeface="Times New Roman" panose="02020603050405020304" pitchFamily="18" charset="0"/>
            </a:endParaRPr>
          </a:p>
        </p:txBody>
      </p:sp>
      <p:pic>
        <p:nvPicPr>
          <p:cNvPr id="3" name="Picture Placeholder 8">
            <a:extLst>
              <a:ext uri="{FF2B5EF4-FFF2-40B4-BE49-F238E27FC236}">
                <a16:creationId xmlns:a16="http://schemas.microsoft.com/office/drawing/2014/main" id="{F913B65A-801F-6C19-7940-19A1FA0CB677}"/>
              </a:ext>
            </a:extLst>
          </p:cNvPr>
          <p:cNvPicPr>
            <a:picLocks noChangeAspect="1"/>
          </p:cNvPicPr>
          <p:nvPr/>
        </p:nvPicPr>
        <p:blipFill>
          <a:blip r:embed="rId5" cstate="email">
            <a:extLst>
              <a:ext uri="{28A0092B-C50C-407E-A947-70E740481C1C}">
                <a14:useLocalDpi xmlns:a14="http://schemas.microsoft.com/office/drawing/2010/main"/>
              </a:ext>
            </a:extLst>
          </a:blip>
          <a:srcRect l="21834" r="21834"/>
          <a:stretch>
            <a:fillRect/>
          </a:stretch>
        </p:blipFill>
        <p:spPr>
          <a:xfrm>
            <a:off x="7769256" y="1415553"/>
            <a:ext cx="2444127" cy="4336988"/>
          </a:xfrm>
          <a:prstGeom prst="rect">
            <a:avLst/>
          </a:prstGeom>
        </p:spPr>
      </p:pic>
    </p:spTree>
    <p:extLst>
      <p:ext uri="{BB962C8B-B14F-4D97-AF65-F5344CB8AC3E}">
        <p14:creationId xmlns:p14="http://schemas.microsoft.com/office/powerpoint/2010/main" val="977049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0C524-5ABA-0437-ACB3-36E46A2DCEEB}"/>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8B2F8B5F-4C11-17DE-474F-BF0E9440E678}"/>
              </a:ext>
            </a:extLst>
          </p:cNvPr>
          <p:cNvSpPr/>
          <p:nvPr/>
        </p:nvSpPr>
        <p:spPr>
          <a:xfrm>
            <a:off x="0" y="381965"/>
            <a:ext cx="12192000" cy="134061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Graphic 4">
            <a:extLst>
              <a:ext uri="{FF2B5EF4-FFF2-40B4-BE49-F238E27FC236}">
                <a16:creationId xmlns:a16="http://schemas.microsoft.com/office/drawing/2014/main" id="{BB765AEA-B0C8-03BF-F4FC-AF98466713E4}"/>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7F1061FC-B68F-E43A-869D-3D639D10D1A0}"/>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pic>
        <p:nvPicPr>
          <p:cNvPr id="21" name="Picture 20" descr="iPhone6_mockup_front_white.png">
            <a:extLst>
              <a:ext uri="{FF2B5EF4-FFF2-40B4-BE49-F238E27FC236}">
                <a16:creationId xmlns:a16="http://schemas.microsoft.com/office/drawing/2014/main" id="{B9651F19-6C9B-68D4-DC99-7C9DB4FCF9E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45340" y="381965"/>
            <a:ext cx="4094254" cy="6404164"/>
          </a:xfrm>
          <a:prstGeom prst="rect">
            <a:avLst/>
          </a:prstGeom>
        </p:spPr>
      </p:pic>
      <p:sp>
        <p:nvSpPr>
          <p:cNvPr id="7" name="TextBox 6">
            <a:extLst>
              <a:ext uri="{FF2B5EF4-FFF2-40B4-BE49-F238E27FC236}">
                <a16:creationId xmlns:a16="http://schemas.microsoft.com/office/drawing/2014/main" id="{A3402CD0-8A58-4FB6-C5F6-A51763BB5E3E}"/>
              </a:ext>
            </a:extLst>
          </p:cNvPr>
          <p:cNvSpPr txBox="1"/>
          <p:nvPr/>
        </p:nvSpPr>
        <p:spPr>
          <a:xfrm>
            <a:off x="676179" y="2289657"/>
            <a:ext cx="5967689" cy="4196020"/>
          </a:xfrm>
          <a:prstGeom prst="rect">
            <a:avLst/>
          </a:prstGeom>
          <a:noFill/>
        </p:spPr>
        <p:txBody>
          <a:bodyPr wrap="square" rtlCol="0">
            <a:spAutoFit/>
          </a:bodyPr>
          <a:lstStyle/>
          <a:p>
            <a:pPr>
              <a:lnSpc>
                <a:spcPts val="1960"/>
              </a:lnSpc>
              <a:buClr>
                <a:srgbClr val="62A844"/>
              </a:buClr>
            </a:pPr>
            <a:r>
              <a:rPr lang="de-DE" sz="2000" b="1">
                <a:solidFill>
                  <a:srgbClr val="0289AE"/>
                </a:solidFill>
                <a:cs typeface="Times New Roman" panose="02020603050405020304" pitchFamily="18" charset="0"/>
              </a:rPr>
              <a:t>Accor Group: Gäste-Sentiment-Analyse</a:t>
            </a:r>
            <a:br>
              <a:rPr lang="en-US" sz="2000" dirty="0">
                <a:solidFill>
                  <a:srgbClr val="0289AE"/>
                </a:solidFill>
              </a:rPr>
            </a:br>
            <a:r>
              <a:rPr lang="de-DE" i="1">
                <a:solidFill>
                  <a:srgbClr val="000000"/>
                </a:solidFill>
                <a:cs typeface="Times New Roman" panose="02020603050405020304" pitchFamily="18" charset="0"/>
              </a:rPr>
              <a:t>KI analysiert täglich Tausende Bewertungen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Erkennt wiederkehrende Themen (Sauberkeit, Serviceton)</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20 % schnellere Beschwerdelösung</a:t>
            </a:r>
            <a:r>
              <a:rPr lang="en-US" dirty="0">
                <a:solidFill>
                  <a:srgbClr val="000000"/>
                </a:solidFill>
                <a:cs typeface="Times New Roman" panose="02020603050405020304" pitchFamily="18" charset="0"/>
              </a:rPr>
              <a:t> </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Mehr Konsistenz über alle Häuser hinweg</a:t>
            </a:r>
            <a:br>
              <a:rPr lang="en-US" dirty="0">
                <a:solidFill>
                  <a:srgbClr val="000000"/>
                </a:solidFill>
                <a:cs typeface="Times New Roman" panose="02020603050405020304" pitchFamily="18" charset="0"/>
              </a:rPr>
            </a:br>
            <a:r>
              <a:rPr lang="en-US" sz="1600" i="1" dirty="0">
                <a:solidFill>
                  <a:srgbClr val="000000"/>
                </a:solidFill>
              </a:rPr>
              <a:t>(Accor Group Digital Transformation Report, 2024)</a:t>
            </a:r>
          </a:p>
          <a:p>
            <a:pPr>
              <a:lnSpc>
                <a:spcPts val="1960"/>
              </a:lnSpc>
              <a:buClr>
                <a:srgbClr val="62A844"/>
              </a:buClr>
            </a:pPr>
            <a:br>
              <a:rPr lang="en-US" dirty="0">
                <a:solidFill>
                  <a:srgbClr val="000000"/>
                </a:solidFill>
              </a:rPr>
            </a:br>
            <a:r>
              <a:rPr lang="de-DE" sz="2000" b="1">
                <a:solidFill>
                  <a:srgbClr val="0289AE"/>
                </a:solidFill>
                <a:cs typeface="Times New Roman" panose="02020603050405020304" pitchFamily="18" charset="0"/>
              </a:rPr>
              <a:t>Marriott International: Vorausschauende Analysen</a:t>
            </a:r>
            <a:br>
              <a:rPr lang="en-US" dirty="0">
                <a:solidFill>
                  <a:srgbClr val="000000"/>
                </a:solidFill>
              </a:rPr>
            </a:br>
            <a:r>
              <a:rPr lang="de-DE" i="1">
                <a:solidFill>
                  <a:srgbClr val="000000"/>
                </a:solidFill>
                <a:cs typeface="Times New Roman" panose="02020603050405020304" pitchFamily="18" charset="0"/>
              </a:rPr>
              <a:t>KI-gestützte Belegungsprognosen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Optimiert die Dienstplanung</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15 % höhere betriebliche Effizienz</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Höhere Gästezufriedenheit &amp; Kostenkontrolle </a:t>
            </a:r>
            <a:r>
              <a:rPr lang="en-US" i="1" dirty="0">
                <a:solidFill>
                  <a:srgbClr val="000000"/>
                </a:solidFill>
              </a:rPr>
              <a:t>(                           </a:t>
            </a:r>
            <a:r>
              <a:rPr lang="en-US" sz="1600" i="1" dirty="0">
                <a:solidFill>
                  <a:srgbClr val="000000"/>
                </a:solidFill>
              </a:rPr>
              <a:t>Marriott International Operations Review, 2023)</a:t>
            </a:r>
            <a:br>
              <a:rPr lang="en-US" dirty="0">
                <a:solidFill>
                  <a:srgbClr val="000000"/>
                </a:solidFill>
              </a:rPr>
            </a:br>
            <a:endParaRPr lang="en-US" dirty="0">
              <a:solidFill>
                <a:srgbClr val="000000"/>
              </a:solidFill>
            </a:endParaRPr>
          </a:p>
          <a:p>
            <a:pPr>
              <a:lnSpc>
                <a:spcPts val="1960"/>
              </a:lnSpc>
              <a:buClr>
                <a:srgbClr val="62A844"/>
              </a:buClr>
            </a:pPr>
            <a:r>
              <a:rPr lang="de-DE" b="1" i="1">
                <a:solidFill>
                  <a:srgbClr val="62A844"/>
                </a:solidFill>
              </a:rPr>
              <a:t>Europaweit nutzen rund 41 % der Hotels KI, 68 % planen die Einführung in Kürze. (HospitalityNet Industry Survey, 2025)</a:t>
            </a:r>
            <a:endParaRPr lang="en-US" b="1" dirty="0">
              <a:solidFill>
                <a:srgbClr val="62A844"/>
              </a:solidFill>
            </a:endParaRPr>
          </a:p>
        </p:txBody>
      </p:sp>
      <p:sp>
        <p:nvSpPr>
          <p:cNvPr id="2" name="TextBox 1">
            <a:extLst>
              <a:ext uri="{FF2B5EF4-FFF2-40B4-BE49-F238E27FC236}">
                <a16:creationId xmlns:a16="http://schemas.microsoft.com/office/drawing/2014/main" id="{7875DEDF-E820-CF0C-8991-4C047BCAE3F9}"/>
              </a:ext>
            </a:extLst>
          </p:cNvPr>
          <p:cNvSpPr txBox="1"/>
          <p:nvPr/>
        </p:nvSpPr>
        <p:spPr>
          <a:xfrm>
            <a:off x="711412" y="597147"/>
            <a:ext cx="5384588" cy="1477328"/>
          </a:xfrm>
          <a:prstGeom prst="rect">
            <a:avLst/>
          </a:prstGeom>
          <a:noFill/>
        </p:spPr>
        <p:txBody>
          <a:bodyPr wrap="square">
            <a:spAutoFit/>
          </a:bodyPr>
          <a:lstStyle/>
          <a:p>
            <a:pPr>
              <a:lnSpc>
                <a:spcPts val="3580"/>
              </a:lnSpc>
            </a:pPr>
            <a:r>
              <a:rPr lang="de-DE" sz="3400" b="1">
                <a:solidFill>
                  <a:schemeClr val="bg1"/>
                </a:solidFill>
                <a:cs typeface="Times New Roman" panose="02020603050405020304" pitchFamily="18" charset="0"/>
              </a:rPr>
              <a:t>KI bei führenden Hospitality-Marken</a:t>
            </a:r>
          </a:p>
          <a:p>
            <a:pPr>
              <a:lnSpc>
                <a:spcPts val="3580"/>
              </a:lnSpc>
            </a:pPr>
            <a:endParaRPr lang="en-US" sz="3400" b="1" dirty="0">
              <a:solidFill>
                <a:schemeClr val="bg1"/>
              </a:solidFill>
              <a:cs typeface="Times New Roman" panose="02020603050405020304" pitchFamily="18" charset="0"/>
            </a:endParaRPr>
          </a:p>
        </p:txBody>
      </p:sp>
      <p:pic>
        <p:nvPicPr>
          <p:cNvPr id="4" name="Picture Placeholder 8">
            <a:extLst>
              <a:ext uri="{FF2B5EF4-FFF2-40B4-BE49-F238E27FC236}">
                <a16:creationId xmlns:a16="http://schemas.microsoft.com/office/drawing/2014/main" id="{531F7537-2C0E-B1A1-775F-F5F73963BE2B}"/>
              </a:ext>
            </a:extLst>
          </p:cNvPr>
          <p:cNvPicPr>
            <a:picLocks noChangeAspect="1"/>
          </p:cNvPicPr>
          <p:nvPr/>
        </p:nvPicPr>
        <p:blipFill>
          <a:blip r:embed="rId5" cstate="email">
            <a:extLst>
              <a:ext uri="{28A0092B-C50C-407E-A947-70E740481C1C}">
                <a14:useLocalDpi xmlns:a14="http://schemas.microsoft.com/office/drawing/2010/main"/>
              </a:ext>
            </a:extLst>
          </a:blip>
          <a:srcRect l="31216" r="31216"/>
          <a:stretch/>
        </p:blipFill>
        <p:spPr>
          <a:xfrm>
            <a:off x="7770185" y="1398738"/>
            <a:ext cx="2444127" cy="4336988"/>
          </a:xfrm>
          <a:prstGeom prst="rect">
            <a:avLst/>
          </a:prstGeom>
        </p:spPr>
      </p:pic>
      <p:pic>
        <p:nvPicPr>
          <p:cNvPr id="5" name="Graphic 4">
            <a:extLst>
              <a:ext uri="{FF2B5EF4-FFF2-40B4-BE49-F238E27FC236}">
                <a16:creationId xmlns:a16="http://schemas.microsoft.com/office/drawing/2014/main" id="{241DD6B5-102E-16FB-F0A9-00D08CC652AA}"/>
              </a:ext>
            </a:extLst>
          </p:cNvPr>
          <p:cNvPicPr>
            <a:picLocks noChangeAspect="1"/>
          </p:cNvPicPr>
          <p:nvPr/>
        </p:nvPicPr>
        <p:blipFill>
          <a:blip>
            <a:extLst>
              <a:ext uri="{96DAC541-7B7A-43D3-8B79-37D633B846F1}">
                <asvg:svgBlip xmlns:asvg="http://schemas.microsoft.com/office/drawing/2016/SVG/main" r:embed="rId6"/>
              </a:ext>
            </a:extLst>
          </a:blip>
          <a:srcRect l="49952" t="41010" r="28995" b="44546"/>
          <a:stretch/>
        </p:blipFill>
        <p:spPr>
          <a:xfrm rot="3559137">
            <a:off x="7487385" y="2959310"/>
            <a:ext cx="5325749" cy="5173579"/>
          </a:xfrm>
          <a:prstGeom prst="rect">
            <a:avLst/>
          </a:prstGeom>
        </p:spPr>
      </p:pic>
    </p:spTree>
    <p:extLst>
      <p:ext uri="{BB962C8B-B14F-4D97-AF65-F5344CB8AC3E}">
        <p14:creationId xmlns:p14="http://schemas.microsoft.com/office/powerpoint/2010/main" val="1106168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9D23F-33A2-E0A3-AD0C-41A7443FC0B9}"/>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0E2EE807-08F0-44AE-6184-CF4A6E5BA46C}"/>
              </a:ext>
            </a:extLst>
          </p:cNvPr>
          <p:cNvGrpSpPr/>
          <p:nvPr/>
        </p:nvGrpSpPr>
        <p:grpSpPr>
          <a:xfrm>
            <a:off x="4696982" y="386543"/>
            <a:ext cx="6863434" cy="6049273"/>
            <a:chOff x="9515475" y="838200"/>
            <a:chExt cx="12553120" cy="12065000"/>
          </a:xfrm>
        </p:grpSpPr>
        <p:sp>
          <p:nvSpPr>
            <p:cNvPr id="19" name="Oval 10">
              <a:extLst>
                <a:ext uri="{FF2B5EF4-FFF2-40B4-BE49-F238E27FC236}">
                  <a16:creationId xmlns:a16="http://schemas.microsoft.com/office/drawing/2014/main" id="{2F90BADC-7F5D-FD79-DBC3-A1B0837AA412}"/>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59D0C03F-2401-0FB9-D107-451CC576E5C9}"/>
                </a:ext>
              </a:extLst>
            </p:cNvPr>
            <p:cNvCxnSpPr>
              <a:cxnSpLocks/>
            </p:cNvCxnSpPr>
            <p:nvPr/>
          </p:nvCxnSpPr>
          <p:spPr>
            <a:xfrm>
              <a:off x="13245571" y="6324599"/>
              <a:ext cx="8823024"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D168EC18-BF06-1838-98C3-73B953645631}"/>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20909CC5-5071-447C-86FC-91AECD3A93D0}"/>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646A69A3-F6C1-6A68-F5E9-5DA0CF73412D}"/>
                </a:ext>
              </a:extLst>
            </p:cNvPr>
            <p:cNvCxnSpPr>
              <a:cxnSpLocks/>
            </p:cNvCxnSpPr>
            <p:nvPr/>
          </p:nvCxnSpPr>
          <p:spPr>
            <a:xfrm>
              <a:off x="12768265" y="9996488"/>
              <a:ext cx="8823025"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EF506A26-693C-B5F2-54D3-27B181DD562D}"/>
                </a:ext>
              </a:extLst>
            </p:cNvPr>
            <p:cNvCxnSpPr>
              <a:cxnSpLocks/>
            </p:cNvCxnSpPr>
            <p:nvPr/>
          </p:nvCxnSpPr>
          <p:spPr>
            <a:xfrm>
              <a:off x="13079187" y="2376489"/>
              <a:ext cx="882302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63EFEFE6-D757-64EC-5F57-6EDA82B46FCE}"/>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2A19DE4E-20B0-CDA4-0057-FCCF7AF4D3BC}"/>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03D881C3-B168-25BC-3476-01C8073AC28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E637FF5C-D213-4E4A-7D1D-CC8B9563F08D}"/>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2AB73758-9DDB-B27B-2561-247FEFB2D9BE}"/>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F4E4729D-4A4A-B196-EBD1-8CDD99A44BE8}"/>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875520DC-8364-6A4C-D208-3B0F25161EFA}"/>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2C0AC8CD-48E7-0C4B-4BFC-AFCE92F4FBA2}"/>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BEC6196A-510D-F283-0681-D59CCD78D642}"/>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3638B776-875E-AEEE-BE29-4C1C000FBAD3}"/>
              </a:ext>
            </a:extLst>
          </p:cNvPr>
          <p:cNvSpPr txBox="1">
            <a:spLocks/>
          </p:cNvSpPr>
          <p:nvPr/>
        </p:nvSpPr>
        <p:spPr>
          <a:xfrm>
            <a:off x="429116" y="609471"/>
            <a:ext cx="383995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Die Rolle von Mensch und Technik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CA0B9739-D73E-2616-FF0C-F65A10E597A9}"/>
              </a:ext>
            </a:extLst>
          </p:cNvPr>
          <p:cNvCxnSpPr>
            <a:cxnSpLocks/>
          </p:cNvCxnSpPr>
          <p:nvPr/>
        </p:nvCxnSpPr>
        <p:spPr>
          <a:xfrm>
            <a:off x="-27709" y="1679112"/>
            <a:ext cx="427609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5D090F65-7B83-9ADA-495F-247AB4BFE0BC}"/>
              </a:ext>
            </a:extLst>
          </p:cNvPr>
          <p:cNvPicPr>
            <a:picLocks noChangeAspect="1"/>
          </p:cNvPicPr>
          <p:nvPr/>
        </p:nvPicPr>
        <p:blipFill>
          <a:blip>
            <a:extLst>
              <a:ext uri="{96DAC541-7B7A-43D3-8B79-37D633B846F1}">
                <asvg:svgBlip xmlns:asvg="http://schemas.microsoft.com/office/drawing/2016/SVG/main" r:embed="rId3"/>
              </a:ext>
            </a:extLst>
          </a:blip>
          <a:srcRect l="32756" t="48939" r="39869" b="37216"/>
          <a:stretch>
            <a:fillRect/>
          </a:stretch>
        </p:blipFill>
        <p:spPr>
          <a:xfrm rot="10800000">
            <a:off x="-30672" y="3809280"/>
            <a:ext cx="4279059" cy="3064365"/>
          </a:xfrm>
          <a:prstGeom prst="rect">
            <a:avLst/>
          </a:prstGeom>
        </p:spPr>
      </p:pic>
      <p:sp>
        <p:nvSpPr>
          <p:cNvPr id="9" name="TextBox 34">
            <a:extLst>
              <a:ext uri="{FF2B5EF4-FFF2-40B4-BE49-F238E27FC236}">
                <a16:creationId xmlns:a16="http://schemas.microsoft.com/office/drawing/2014/main" id="{260DE46D-36F0-3AD4-0BB7-3E349647E789}"/>
              </a:ext>
            </a:extLst>
          </p:cNvPr>
          <p:cNvSpPr txBox="1"/>
          <p:nvPr/>
        </p:nvSpPr>
        <p:spPr>
          <a:xfrm>
            <a:off x="7463094" y="5116914"/>
            <a:ext cx="3836355" cy="1066959"/>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EABB22"/>
              </a:buClr>
              <a:buNone/>
            </a:pPr>
            <a:r>
              <a:rPr lang="de-DE" sz="1800">
                <a:solidFill>
                  <a:srgbClr val="000000"/>
                </a:solidFill>
                <a:latin typeface="Calibri" panose="020F0502020204030204" pitchFamily="34" charset="0"/>
                <a:cs typeface="Calibri" panose="020F0502020204030204" pitchFamily="34" charset="0"/>
              </a:rPr>
              <a:t>Hotels, die KI-Tools mit geschultem Personal kombinieren, erreichen höhere Gästezufriedenheit und stärkeres Mitarbeiterengagement.</a:t>
            </a:r>
          </a:p>
          <a:p>
            <a:pPr>
              <a:lnSpc>
                <a:spcPts val="1940"/>
              </a:lnSpc>
              <a:buClr>
                <a:srgbClr val="EABB22"/>
              </a:buClr>
              <a:buNone/>
            </a:pPr>
            <a:endParaRPr lang="de-DE" altLang="de-DE" sz="1800" dirty="0">
              <a:solidFill>
                <a:srgbClr val="000000"/>
              </a:solidFill>
              <a:latin typeface="Calibri" panose="020F0502020204030204" pitchFamily="34" charset="0"/>
              <a:cs typeface="Calibri" panose="020F0502020204030204" pitchFamily="34" charset="0"/>
            </a:endParaRPr>
          </a:p>
        </p:txBody>
      </p:sp>
      <p:sp>
        <p:nvSpPr>
          <p:cNvPr id="11" name="TextBox 36">
            <a:extLst>
              <a:ext uri="{FF2B5EF4-FFF2-40B4-BE49-F238E27FC236}">
                <a16:creationId xmlns:a16="http://schemas.microsoft.com/office/drawing/2014/main" id="{B061EA36-FB86-302D-A23F-4FAFA9B476B8}"/>
              </a:ext>
            </a:extLst>
          </p:cNvPr>
          <p:cNvSpPr txBox="1"/>
          <p:nvPr/>
        </p:nvSpPr>
        <p:spPr>
          <a:xfrm>
            <a:off x="7463093" y="1198646"/>
            <a:ext cx="3968167" cy="1310615"/>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0289AE"/>
              </a:buClr>
            </a:pPr>
            <a:r>
              <a:rPr lang="de-DE" sz="1800">
                <a:solidFill>
                  <a:srgbClr val="000000"/>
                </a:solidFill>
                <a:latin typeface="Calibri" panose="020F0502020204030204" pitchFamily="34" charset="0"/>
                <a:cs typeface="Calibri" panose="020F0502020204030204" pitchFamily="34" charset="0"/>
              </a:rPr>
              <a:t>Empathie </a:t>
            </a:r>
          </a:p>
          <a:p>
            <a:pPr>
              <a:lnSpc>
                <a:spcPts val="1940"/>
              </a:lnSpc>
              <a:buClr>
                <a:srgbClr val="0289AE"/>
              </a:buClr>
            </a:pPr>
            <a:r>
              <a:rPr lang="de-DE" sz="1800">
                <a:solidFill>
                  <a:srgbClr val="000000"/>
                </a:solidFill>
                <a:latin typeface="Calibri" panose="020F0502020204030204" pitchFamily="34" charset="0"/>
                <a:cs typeface="Calibri" panose="020F0502020204030204" pitchFamily="34" charset="0"/>
              </a:rPr>
              <a:t>Kulturelles Verständnis </a:t>
            </a:r>
          </a:p>
          <a:p>
            <a:pPr>
              <a:lnSpc>
                <a:spcPts val="1940"/>
              </a:lnSpc>
              <a:buClr>
                <a:srgbClr val="0289AE"/>
              </a:buClr>
            </a:pPr>
            <a:r>
              <a:rPr lang="de-DE" sz="1800">
                <a:solidFill>
                  <a:srgbClr val="000000"/>
                </a:solidFill>
                <a:latin typeface="Calibri" panose="020F0502020204030204" pitchFamily="34" charset="0"/>
                <a:cs typeface="Calibri" panose="020F0502020204030204" pitchFamily="34" charset="0"/>
              </a:rPr>
              <a:t>Echte Verbundenheit</a:t>
            </a:r>
            <a:br>
              <a:rPr lang="en-US" sz="1800" dirty="0">
                <a:solidFill>
                  <a:srgbClr val="000000"/>
                </a:solidFill>
                <a:latin typeface="Calibri" panose="020F0502020204030204" pitchFamily="34" charset="0"/>
                <a:cs typeface="Calibri" panose="020F0502020204030204" pitchFamily="34" charset="0"/>
              </a:rPr>
            </a:br>
            <a:r>
              <a:rPr lang="en-US" sz="1800" b="1" dirty="0">
                <a:solidFill>
                  <a:srgbClr val="0289AE"/>
                </a:solidFill>
                <a:latin typeface="Calibri" panose="020F0502020204030204" pitchFamily="34" charset="0"/>
                <a:cs typeface="Calibri" panose="020F0502020204030204" pitchFamily="34" charset="0"/>
              </a:rPr>
              <a:t>→</a:t>
            </a:r>
            <a:r>
              <a:rPr lang="de-DE" sz="1800">
                <a:solidFill>
                  <a:srgbClr val="000000"/>
                </a:solidFill>
                <a:latin typeface="Calibri" panose="020F0502020204030204" pitchFamily="34" charset="0"/>
                <a:cs typeface="Calibri" panose="020F0502020204030204" pitchFamily="34" charset="0"/>
              </a:rPr>
              <a:t> Schafft Vertrauen und dauerhafte Bindung</a:t>
            </a:r>
          </a:p>
          <a:p>
            <a:pPr marL="0" indent="0">
              <a:lnSpc>
                <a:spcPts val="1940"/>
              </a:lnSpc>
              <a:buClr>
                <a:srgbClr val="0289AE"/>
              </a:buClr>
              <a:buNone/>
            </a:pPr>
            <a:endParaRPr lang="de-DE" altLang="de-DE" sz="1800" dirty="0">
              <a:solidFill>
                <a:srgbClr val="000000"/>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BF039095-D112-3E68-4C3F-359A68154595}"/>
              </a:ext>
            </a:extLst>
          </p:cNvPr>
          <p:cNvSpPr txBox="1"/>
          <p:nvPr/>
        </p:nvSpPr>
        <p:spPr>
          <a:xfrm>
            <a:off x="7463093" y="3259994"/>
            <a:ext cx="4310985" cy="106695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62A844"/>
              </a:buClr>
            </a:pPr>
            <a:r>
              <a:rPr lang="de-DE" sz="1800">
                <a:solidFill>
                  <a:srgbClr val="000000"/>
                </a:solidFill>
                <a:latin typeface="Calibri" panose="020F0502020204030204" pitchFamily="34" charset="0"/>
                <a:cs typeface="Calibri" panose="020F0502020204030204" pitchFamily="34" charset="0"/>
              </a:rPr>
              <a:t>Erledigt datenintensive Aufgaben </a:t>
            </a:r>
          </a:p>
          <a:p>
            <a:pPr>
              <a:lnSpc>
                <a:spcPts val="1940"/>
              </a:lnSpc>
              <a:buClr>
                <a:srgbClr val="62A844"/>
              </a:buClr>
            </a:pPr>
            <a:r>
              <a:rPr lang="de-DE" sz="1800">
                <a:solidFill>
                  <a:srgbClr val="000000"/>
                </a:solidFill>
                <a:latin typeface="Calibri" panose="020F0502020204030204" pitchFamily="34" charset="0"/>
                <a:cs typeface="Calibri" panose="020F0502020204030204" pitchFamily="34" charset="0"/>
              </a:rPr>
              <a:t>Unterstützt Entscheidungen</a:t>
            </a:r>
            <a:br>
              <a:rPr lang="en-US" sz="1800" dirty="0">
                <a:solidFill>
                  <a:srgbClr val="000000"/>
                </a:solidFill>
                <a:latin typeface="Calibri" panose="020F0502020204030204" pitchFamily="34" charset="0"/>
                <a:cs typeface="Calibri" panose="020F0502020204030204" pitchFamily="34" charset="0"/>
              </a:rPr>
            </a:br>
            <a:r>
              <a:rPr lang="en-US" sz="1800" b="1" dirty="0">
                <a:solidFill>
                  <a:srgbClr val="62A844"/>
                </a:solidFill>
                <a:latin typeface="Calibri" panose="020F0502020204030204" pitchFamily="34" charset="0"/>
                <a:cs typeface="Calibri" panose="020F0502020204030204" pitchFamily="34" charset="0"/>
              </a:rPr>
              <a:t>→</a:t>
            </a:r>
            <a:r>
              <a:rPr lang="de-DE" sz="1800">
                <a:solidFill>
                  <a:srgbClr val="000000"/>
                </a:solidFill>
                <a:latin typeface="Calibri" panose="020F0502020204030204" pitchFamily="34" charset="0"/>
                <a:cs typeface="Calibri" panose="020F0502020204030204" pitchFamily="34" charset="0"/>
              </a:rPr>
              <a:t> Mehr Zeit für echte Interaktion</a:t>
            </a:r>
          </a:p>
          <a:p>
            <a:pPr marL="0" indent="0">
              <a:lnSpc>
                <a:spcPts val="1940"/>
              </a:lnSpc>
              <a:buClr>
                <a:srgbClr val="62A844"/>
              </a:buClr>
              <a:buNone/>
            </a:pPr>
            <a:endParaRPr lang="en-US" sz="1800" dirty="0">
              <a:solidFill>
                <a:srgbClr val="000000"/>
              </a:solidFill>
              <a:latin typeface="Calibri" panose="020F0502020204030204" pitchFamily="34" charset="0"/>
              <a:cs typeface="Calibri" panose="020F0502020204030204" pitchFamily="34" charset="0"/>
            </a:endParaRPr>
          </a:p>
        </p:txBody>
      </p:sp>
      <p:sp>
        <p:nvSpPr>
          <p:cNvPr id="5" name="TextBox 35">
            <a:extLst>
              <a:ext uri="{FF2B5EF4-FFF2-40B4-BE49-F238E27FC236}">
                <a16:creationId xmlns:a16="http://schemas.microsoft.com/office/drawing/2014/main" id="{078232A2-4DD6-B8DC-255B-E343AF3F87D1}"/>
              </a:ext>
            </a:extLst>
          </p:cNvPr>
          <p:cNvSpPr txBox="1"/>
          <p:nvPr/>
        </p:nvSpPr>
        <p:spPr>
          <a:xfrm>
            <a:off x="7463094" y="2672694"/>
            <a:ext cx="5352028" cy="514115"/>
          </a:xfrm>
          <a:prstGeom prst="rect">
            <a:avLst/>
          </a:prstGeom>
          <a:noFill/>
        </p:spPr>
        <p:txBody>
          <a:bodyPr wrap="square">
            <a:spAutoFit/>
          </a:bodyPr>
          <a:lstStyle/>
          <a:p>
            <a:pPr>
              <a:lnSpc>
                <a:spcPts val="3380"/>
              </a:lnSpc>
              <a:defRPr/>
            </a:pPr>
            <a:r>
              <a:rPr lang="de-DE" sz="2600" b="1">
                <a:solidFill>
                  <a:srgbClr val="62A844"/>
                </a:solidFill>
                <a:latin typeface="Calibri" panose="020F0502020204030204" pitchFamily="34" charset="0"/>
                <a:ea typeface="Roboto Cn" pitchFamily="2" charset="0"/>
                <a:cs typeface="Calibri" panose="020F0502020204030204" pitchFamily="34" charset="0"/>
              </a:rPr>
              <a:t>Was Technik leistet:</a:t>
            </a:r>
          </a:p>
        </p:txBody>
      </p:sp>
      <p:sp>
        <p:nvSpPr>
          <p:cNvPr id="6" name="TextBox 38">
            <a:extLst>
              <a:ext uri="{FF2B5EF4-FFF2-40B4-BE49-F238E27FC236}">
                <a16:creationId xmlns:a16="http://schemas.microsoft.com/office/drawing/2014/main" id="{BEF07891-32AE-2ABE-3D7E-322A0B84F519}"/>
              </a:ext>
            </a:extLst>
          </p:cNvPr>
          <p:cNvSpPr txBox="1"/>
          <p:nvPr/>
        </p:nvSpPr>
        <p:spPr>
          <a:xfrm>
            <a:off x="7463093" y="609471"/>
            <a:ext cx="4888507" cy="507318"/>
          </a:xfrm>
          <a:prstGeom prst="rect">
            <a:avLst/>
          </a:prstGeom>
          <a:noFill/>
        </p:spPr>
        <p:txBody>
          <a:bodyPr wrap="square">
            <a:spAutoFit/>
          </a:bodyPr>
          <a:lstStyle/>
          <a:p>
            <a:pPr>
              <a:lnSpc>
                <a:spcPts val="3380"/>
              </a:lnSpc>
              <a:defRPr/>
            </a:pPr>
            <a:r>
              <a:rPr lang="de-DE" sz="2600" b="1">
                <a:solidFill>
                  <a:srgbClr val="0289AE"/>
                </a:solidFill>
                <a:latin typeface="Calibri" panose="020F0502020204030204" pitchFamily="34" charset="0"/>
                <a:ea typeface="Roboto Cn" pitchFamily="2" charset="0"/>
                <a:cs typeface="Calibri" panose="020F0502020204030204" pitchFamily="34" charset="0"/>
              </a:rPr>
              <a:t>Menschliche Stärken:</a:t>
            </a:r>
          </a:p>
        </p:txBody>
      </p:sp>
      <p:sp>
        <p:nvSpPr>
          <p:cNvPr id="15" name="TextBox 39">
            <a:extLst>
              <a:ext uri="{FF2B5EF4-FFF2-40B4-BE49-F238E27FC236}">
                <a16:creationId xmlns:a16="http://schemas.microsoft.com/office/drawing/2014/main" id="{A5B0DE1B-4878-8964-8E9F-FFDDB6EF30B4}"/>
              </a:ext>
            </a:extLst>
          </p:cNvPr>
          <p:cNvSpPr txBox="1"/>
          <p:nvPr/>
        </p:nvSpPr>
        <p:spPr>
          <a:xfrm>
            <a:off x="7463093" y="4472635"/>
            <a:ext cx="5776225" cy="514115"/>
          </a:xfrm>
          <a:prstGeom prst="rect">
            <a:avLst/>
          </a:prstGeom>
          <a:noFill/>
        </p:spPr>
        <p:txBody>
          <a:bodyPr wrap="square">
            <a:spAutoFit/>
          </a:bodyPr>
          <a:lstStyle/>
          <a:p>
            <a:pPr>
              <a:lnSpc>
                <a:spcPts val="3380"/>
              </a:lnSpc>
              <a:defRPr/>
            </a:pPr>
            <a:r>
              <a:rPr lang="de-DE" sz="2600" b="1">
                <a:solidFill>
                  <a:srgbClr val="EABB22"/>
                </a:solidFill>
                <a:latin typeface="Calibri" panose="020F0502020204030204" pitchFamily="34" charset="0"/>
                <a:ea typeface="Roboto Cn" pitchFamily="2" charset="0"/>
                <a:cs typeface="Calibri" panose="020F0502020204030204" pitchFamily="34" charset="0"/>
              </a:rPr>
              <a:t>Forschungsbefund:</a:t>
            </a:r>
          </a:p>
        </p:txBody>
      </p:sp>
      <p:sp>
        <p:nvSpPr>
          <p:cNvPr id="16" name="TextBox 6">
            <a:extLst>
              <a:ext uri="{FF2B5EF4-FFF2-40B4-BE49-F238E27FC236}">
                <a16:creationId xmlns:a16="http://schemas.microsoft.com/office/drawing/2014/main" id="{84338D2A-AEB6-E8B4-26B6-E16AD837271E}"/>
              </a:ext>
            </a:extLst>
          </p:cNvPr>
          <p:cNvSpPr txBox="1"/>
          <p:nvPr/>
        </p:nvSpPr>
        <p:spPr>
          <a:xfrm>
            <a:off x="417922" y="1824073"/>
            <a:ext cx="3420639" cy="1506887"/>
          </a:xfrm>
          <a:prstGeom prst="rect">
            <a:avLst/>
          </a:prstGeom>
          <a:noFill/>
        </p:spPr>
        <p:txBody>
          <a:bodyPr wrap="square" lIns="91440" tIns="45720" rIns="91440" bIns="45720" rtlCol="0" anchor="t">
            <a:spAutoFit/>
          </a:bodyPr>
          <a:lstStyle/>
          <a:p>
            <a:pPr>
              <a:lnSpc>
                <a:spcPts val="2240"/>
              </a:lnSpc>
              <a:buClr>
                <a:srgbClr val="62A844"/>
              </a:buClr>
            </a:pPr>
            <a:r>
              <a:rPr lang="de-DE" sz="2200" b="1">
                <a:solidFill>
                  <a:srgbClr val="262626"/>
                </a:solidFill>
              </a:rPr>
              <a:t>Wahre Gastlichkeit ist menschlich. Technologie soll echte Verbundenheit stärken, nicht ersetzen.</a:t>
            </a:r>
          </a:p>
          <a:p>
            <a:pPr>
              <a:lnSpc>
                <a:spcPts val="2240"/>
              </a:lnSpc>
              <a:buClr>
                <a:srgbClr val="62A844"/>
              </a:buClr>
            </a:pPr>
            <a:endParaRPr lang="en-US" sz="2200" dirty="0">
              <a:solidFill>
                <a:srgbClr val="262626"/>
              </a:solidFill>
            </a:endParaRPr>
          </a:p>
        </p:txBody>
      </p:sp>
      <p:sp>
        <p:nvSpPr>
          <p:cNvPr id="7" name="Freeform 6">
            <a:extLst>
              <a:ext uri="{FF2B5EF4-FFF2-40B4-BE49-F238E27FC236}">
                <a16:creationId xmlns:a16="http://schemas.microsoft.com/office/drawing/2014/main" id="{E9E271C0-C5F5-C508-9685-705A7364AE88}"/>
              </a:ext>
            </a:extLst>
          </p:cNvPr>
          <p:cNvSpPr/>
          <p:nvPr/>
        </p:nvSpPr>
        <p:spPr>
          <a:xfrm rot="1428797">
            <a:off x="3620411" y="2568354"/>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13" name="Rectangle 30">
            <a:extLst>
              <a:ext uri="{FF2B5EF4-FFF2-40B4-BE49-F238E27FC236}">
                <a16:creationId xmlns:a16="http://schemas.microsoft.com/office/drawing/2014/main" id="{E831E494-6318-AC98-00F7-234E4597E34B}"/>
              </a:ext>
            </a:extLst>
          </p:cNvPr>
          <p:cNvSpPr/>
          <p:nvPr/>
        </p:nvSpPr>
        <p:spPr>
          <a:xfrm flipH="1">
            <a:off x="429116" y="3572004"/>
            <a:ext cx="3158655" cy="1169936"/>
          </a:xfrm>
          <a:prstGeom prst="rect">
            <a:avLst/>
          </a:prstGeom>
        </p:spPr>
        <p:txBody>
          <a:bodyPr wrap="square">
            <a:spAutoFit/>
          </a:bodyPr>
          <a:lstStyle/>
          <a:p>
            <a:pPr>
              <a:lnSpc>
                <a:spcPts val="2100"/>
              </a:lnSpc>
              <a:defRPr/>
            </a:pPr>
            <a:r>
              <a:rPr lang="de-DE" sz="2000" b="1" i="1">
                <a:solidFill>
                  <a:srgbClr val="0289AE"/>
                </a:solidFill>
                <a:cs typeface="Times New Roman" panose="02020603050405020304" pitchFamily="18" charset="0"/>
              </a:rPr>
              <a:t>Balance erfordert Planung und Schulung. Mitarbeitende müssen wissen, wann Daten helfen und wann Empathie führt.</a:t>
            </a:r>
            <a:endParaRPr lang="en-US" sz="2000" b="1" dirty="0">
              <a:solidFill>
                <a:srgbClr val="0289AE"/>
              </a:solidFill>
              <a:cs typeface="Times New Roman" panose="02020603050405020304" pitchFamily="18" charset="0"/>
            </a:endParaRPr>
          </a:p>
        </p:txBody>
      </p:sp>
      <p:sp>
        <p:nvSpPr>
          <p:cNvPr id="14" name="Rounded Rectangle 13">
            <a:extLst>
              <a:ext uri="{FF2B5EF4-FFF2-40B4-BE49-F238E27FC236}">
                <a16:creationId xmlns:a16="http://schemas.microsoft.com/office/drawing/2014/main" id="{75B50FB7-BAED-3094-4926-80140FA21CB0}"/>
              </a:ext>
            </a:extLst>
          </p:cNvPr>
          <p:cNvSpPr/>
          <p:nvPr/>
        </p:nvSpPr>
        <p:spPr>
          <a:xfrm>
            <a:off x="418099" y="6073710"/>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783BF4BC-563C-13F0-FDC1-7C001484135F}"/>
              </a:ext>
            </a:extLst>
          </p:cNvPr>
          <p:cNvSpPr txBox="1"/>
          <p:nvPr/>
        </p:nvSpPr>
        <p:spPr>
          <a:xfrm>
            <a:off x="544098" y="6136988"/>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21" name="TextBox 20">
            <a:extLst>
              <a:ext uri="{FF2B5EF4-FFF2-40B4-BE49-F238E27FC236}">
                <a16:creationId xmlns:a16="http://schemas.microsoft.com/office/drawing/2014/main" id="{BAE99CEA-A711-FA9B-5CCA-01D13F225CFE}"/>
              </a:ext>
            </a:extLst>
          </p:cNvPr>
          <p:cNvSpPr txBox="1"/>
          <p:nvPr/>
        </p:nvSpPr>
        <p:spPr>
          <a:xfrm>
            <a:off x="1300099" y="6136988"/>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7B32E269-A83F-F683-0704-429A86B64237}"/>
              </a:ext>
            </a:extLst>
          </p:cNvPr>
          <p:cNvSpPr txBox="1"/>
          <p:nvPr/>
        </p:nvSpPr>
        <p:spPr>
          <a:xfrm>
            <a:off x="1894098" y="6136988"/>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Führung im grünen und digitalen Wandel</a:t>
            </a:r>
          </a:p>
        </p:txBody>
      </p:sp>
    </p:spTree>
    <p:extLst>
      <p:ext uri="{BB962C8B-B14F-4D97-AF65-F5344CB8AC3E}">
        <p14:creationId xmlns:p14="http://schemas.microsoft.com/office/powerpoint/2010/main" val="3963772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60E59-6E3B-D3F3-3306-CCDABBC937CC}"/>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2D37C9B6-F177-C4BA-5E62-4EED2F9B2925}"/>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991097" y="176364"/>
            <a:ext cx="3416682" cy="3072174"/>
          </a:xfrm>
          <a:prstGeom prst="rect">
            <a:avLst/>
          </a:prstGeom>
        </p:spPr>
      </p:pic>
      <p:cxnSp>
        <p:nvCxnSpPr>
          <p:cNvPr id="3" name="Straight Connector 2">
            <a:extLst>
              <a:ext uri="{FF2B5EF4-FFF2-40B4-BE49-F238E27FC236}">
                <a16:creationId xmlns:a16="http://schemas.microsoft.com/office/drawing/2014/main" id="{016D3388-4FC9-FD84-2C76-8FA163500E2F}"/>
              </a:ext>
            </a:extLst>
          </p:cNvPr>
          <p:cNvCxnSpPr>
            <a:cxnSpLocks/>
          </p:cNvCxnSpPr>
          <p:nvPr/>
        </p:nvCxnSpPr>
        <p:spPr>
          <a:xfrm>
            <a:off x="0" y="979211"/>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C5FFB557-BE93-FF7D-84B0-FE2A5329519E}"/>
              </a:ext>
            </a:extLst>
          </p:cNvPr>
          <p:cNvSpPr txBox="1">
            <a:spLocks/>
          </p:cNvSpPr>
          <p:nvPr/>
        </p:nvSpPr>
        <p:spPr>
          <a:xfrm>
            <a:off x="429114" y="352212"/>
            <a:ext cx="725647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Künstliche Intelligenz im Einsatz</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14" name="Rectangle 30">
            <a:extLst>
              <a:ext uri="{FF2B5EF4-FFF2-40B4-BE49-F238E27FC236}">
                <a16:creationId xmlns:a16="http://schemas.microsoft.com/office/drawing/2014/main" id="{695DBAF7-D3E8-7339-A624-9C5570A97BA0}"/>
              </a:ext>
            </a:extLst>
          </p:cNvPr>
          <p:cNvSpPr/>
          <p:nvPr/>
        </p:nvSpPr>
        <p:spPr>
          <a:xfrm flipH="1">
            <a:off x="9262096" y="2428814"/>
            <a:ext cx="2803337" cy="2308324"/>
          </a:xfrm>
          <a:prstGeom prst="rect">
            <a:avLst/>
          </a:prstGeom>
        </p:spPr>
        <p:txBody>
          <a:bodyPr wrap="square">
            <a:spAutoFit/>
          </a:bodyPr>
          <a:lstStyle/>
          <a:p>
            <a:pPr>
              <a:defRPr/>
            </a:pPr>
            <a:r>
              <a:rPr lang="de-DE" b="1" i="1">
                <a:solidFill>
                  <a:srgbClr val="262626"/>
                </a:solidFill>
                <a:cs typeface="Times New Roman" panose="02020603050405020304" pitchFamily="18" charset="0"/>
              </a:rPr>
              <a:t>Viele Hotels starten mit klar umrissenen Anwendungen (digitale Kommunikation, dynamische Preise) und gehen dann zu anspruchsvolleren Lösungen über. </a:t>
            </a:r>
            <a:r>
              <a:rPr lang="en-US" dirty="0">
                <a:solidFill>
                  <a:srgbClr val="262626"/>
                </a:solidFill>
                <a:cs typeface="Times New Roman" panose="02020603050405020304" pitchFamily="18" charset="0"/>
              </a:rPr>
              <a:t>(HES SO Hospitality Research, 2025)</a:t>
            </a:r>
          </a:p>
          <a:p>
            <a:pPr>
              <a:defRPr/>
            </a:pPr>
            <a:endParaRPr lang="en-US" b="1" dirty="0">
              <a:solidFill>
                <a:srgbClr val="262626"/>
              </a:solidFill>
              <a:cs typeface="Times New Roman" panose="02020603050405020304" pitchFamily="18" charset="0"/>
            </a:endParaRPr>
          </a:p>
        </p:txBody>
      </p:sp>
      <p:sp>
        <p:nvSpPr>
          <p:cNvPr id="10" name="Google Shape;252;p20">
            <a:extLst>
              <a:ext uri="{FF2B5EF4-FFF2-40B4-BE49-F238E27FC236}">
                <a16:creationId xmlns:a16="http://schemas.microsoft.com/office/drawing/2014/main" id="{E9591745-739A-FA4A-6D43-D7B5D2B5282C}"/>
              </a:ext>
            </a:extLst>
          </p:cNvPr>
          <p:cNvSpPr/>
          <p:nvPr/>
        </p:nvSpPr>
        <p:spPr>
          <a:xfrm>
            <a:off x="385835" y="2395136"/>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53;p20">
            <a:extLst>
              <a:ext uri="{FF2B5EF4-FFF2-40B4-BE49-F238E27FC236}">
                <a16:creationId xmlns:a16="http://schemas.microsoft.com/office/drawing/2014/main" id="{80365A8F-04C8-5A54-B85A-FD7520C70101}"/>
              </a:ext>
            </a:extLst>
          </p:cNvPr>
          <p:cNvSpPr/>
          <p:nvPr/>
        </p:nvSpPr>
        <p:spPr>
          <a:xfrm>
            <a:off x="2215483" y="5018853"/>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54;p20">
            <a:extLst>
              <a:ext uri="{FF2B5EF4-FFF2-40B4-BE49-F238E27FC236}">
                <a16:creationId xmlns:a16="http://schemas.microsoft.com/office/drawing/2014/main" id="{110B7C19-B7B4-5939-A4FC-EFFBCCF562BD}"/>
              </a:ext>
            </a:extLst>
          </p:cNvPr>
          <p:cNvSpPr/>
          <p:nvPr/>
        </p:nvSpPr>
        <p:spPr>
          <a:xfrm>
            <a:off x="1337157" y="2098188"/>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55;p20">
            <a:extLst>
              <a:ext uri="{FF2B5EF4-FFF2-40B4-BE49-F238E27FC236}">
                <a16:creationId xmlns:a16="http://schemas.microsoft.com/office/drawing/2014/main" id="{74D3C780-4D8C-9FD4-D86A-32C106618625}"/>
              </a:ext>
            </a:extLst>
          </p:cNvPr>
          <p:cNvSpPr/>
          <p:nvPr/>
        </p:nvSpPr>
        <p:spPr>
          <a:xfrm>
            <a:off x="1264352" y="2024539"/>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56;p20">
            <a:extLst>
              <a:ext uri="{FF2B5EF4-FFF2-40B4-BE49-F238E27FC236}">
                <a16:creationId xmlns:a16="http://schemas.microsoft.com/office/drawing/2014/main" id="{E371A28B-B10B-46D5-581B-5CDB2A4D6024}"/>
              </a:ext>
            </a:extLst>
          </p:cNvPr>
          <p:cNvSpPr/>
          <p:nvPr/>
        </p:nvSpPr>
        <p:spPr>
          <a:xfrm>
            <a:off x="6966864" y="3526135"/>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57;p20">
            <a:extLst>
              <a:ext uri="{FF2B5EF4-FFF2-40B4-BE49-F238E27FC236}">
                <a16:creationId xmlns:a16="http://schemas.microsoft.com/office/drawing/2014/main" id="{A4D1C6B0-77F7-799E-9815-DD4360B2E4C4}"/>
              </a:ext>
            </a:extLst>
          </p:cNvPr>
          <p:cNvSpPr/>
          <p:nvPr/>
        </p:nvSpPr>
        <p:spPr>
          <a:xfrm>
            <a:off x="8792159" y="3403908"/>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58;p20">
            <a:extLst>
              <a:ext uri="{FF2B5EF4-FFF2-40B4-BE49-F238E27FC236}">
                <a16:creationId xmlns:a16="http://schemas.microsoft.com/office/drawing/2014/main" id="{DE727900-CD63-90F0-F3F0-06F5EB8B4153}"/>
              </a:ext>
            </a:extLst>
          </p:cNvPr>
          <p:cNvSpPr/>
          <p:nvPr/>
        </p:nvSpPr>
        <p:spPr>
          <a:xfrm>
            <a:off x="7918121" y="5695214"/>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59;p20">
            <a:extLst>
              <a:ext uri="{FF2B5EF4-FFF2-40B4-BE49-F238E27FC236}">
                <a16:creationId xmlns:a16="http://schemas.microsoft.com/office/drawing/2014/main" id="{36EE7028-D0AB-9EA2-88E1-FC9F4359260D}"/>
              </a:ext>
            </a:extLst>
          </p:cNvPr>
          <p:cNvSpPr/>
          <p:nvPr/>
        </p:nvSpPr>
        <p:spPr>
          <a:xfrm>
            <a:off x="7845316" y="5621434"/>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60;p20">
            <a:extLst>
              <a:ext uri="{FF2B5EF4-FFF2-40B4-BE49-F238E27FC236}">
                <a16:creationId xmlns:a16="http://schemas.microsoft.com/office/drawing/2014/main" id="{D7C2057A-746D-8CD7-CB0F-BE449D3C0F31}"/>
              </a:ext>
            </a:extLst>
          </p:cNvPr>
          <p:cNvSpPr/>
          <p:nvPr/>
        </p:nvSpPr>
        <p:spPr>
          <a:xfrm>
            <a:off x="2582322" y="3526135"/>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61;p20">
            <a:extLst>
              <a:ext uri="{FF2B5EF4-FFF2-40B4-BE49-F238E27FC236}">
                <a16:creationId xmlns:a16="http://schemas.microsoft.com/office/drawing/2014/main" id="{00E8C0FE-DE12-AF9F-7F68-101130766E8E}"/>
              </a:ext>
            </a:extLst>
          </p:cNvPr>
          <p:cNvSpPr/>
          <p:nvPr/>
        </p:nvSpPr>
        <p:spPr>
          <a:xfrm>
            <a:off x="4373286" y="3403908"/>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62;p20">
            <a:extLst>
              <a:ext uri="{FF2B5EF4-FFF2-40B4-BE49-F238E27FC236}">
                <a16:creationId xmlns:a16="http://schemas.microsoft.com/office/drawing/2014/main" id="{9D391B34-66A4-A0D3-AE5B-8D3DF7852754}"/>
              </a:ext>
            </a:extLst>
          </p:cNvPr>
          <p:cNvSpPr/>
          <p:nvPr/>
        </p:nvSpPr>
        <p:spPr>
          <a:xfrm>
            <a:off x="3533720" y="5695214"/>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63;p20">
            <a:extLst>
              <a:ext uri="{FF2B5EF4-FFF2-40B4-BE49-F238E27FC236}">
                <a16:creationId xmlns:a16="http://schemas.microsoft.com/office/drawing/2014/main" id="{D8D9349D-C239-95EF-334E-8862B3331F15}"/>
              </a:ext>
            </a:extLst>
          </p:cNvPr>
          <p:cNvSpPr/>
          <p:nvPr/>
        </p:nvSpPr>
        <p:spPr>
          <a:xfrm>
            <a:off x="3460723" y="5621434"/>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68;p20">
            <a:extLst>
              <a:ext uri="{FF2B5EF4-FFF2-40B4-BE49-F238E27FC236}">
                <a16:creationId xmlns:a16="http://schemas.microsoft.com/office/drawing/2014/main" id="{FC7B4817-A352-211B-6C27-BB49B43AEA4B}"/>
              </a:ext>
            </a:extLst>
          </p:cNvPr>
          <p:cNvSpPr/>
          <p:nvPr/>
        </p:nvSpPr>
        <p:spPr>
          <a:xfrm>
            <a:off x="4774592" y="2395136"/>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69;p20">
            <a:extLst>
              <a:ext uri="{FF2B5EF4-FFF2-40B4-BE49-F238E27FC236}">
                <a16:creationId xmlns:a16="http://schemas.microsoft.com/office/drawing/2014/main" id="{C70FA073-FDBB-65EA-F230-B9EB85BE19E6}"/>
              </a:ext>
            </a:extLst>
          </p:cNvPr>
          <p:cNvSpPr/>
          <p:nvPr/>
        </p:nvSpPr>
        <p:spPr>
          <a:xfrm>
            <a:off x="6531088" y="4737138"/>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70;p20">
            <a:extLst>
              <a:ext uri="{FF2B5EF4-FFF2-40B4-BE49-F238E27FC236}">
                <a16:creationId xmlns:a16="http://schemas.microsoft.com/office/drawing/2014/main" id="{BF1BA9B2-C64E-C89C-52BB-2C33DC19A760}"/>
              </a:ext>
            </a:extLst>
          </p:cNvPr>
          <p:cNvSpPr/>
          <p:nvPr/>
        </p:nvSpPr>
        <p:spPr>
          <a:xfrm>
            <a:off x="5725914" y="2098188"/>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1;p20">
            <a:extLst>
              <a:ext uri="{FF2B5EF4-FFF2-40B4-BE49-F238E27FC236}">
                <a16:creationId xmlns:a16="http://schemas.microsoft.com/office/drawing/2014/main" id="{1101690E-2CD1-A619-6DD8-3452702AC7C1}"/>
              </a:ext>
            </a:extLst>
          </p:cNvPr>
          <p:cNvSpPr/>
          <p:nvPr/>
        </p:nvSpPr>
        <p:spPr>
          <a:xfrm>
            <a:off x="5653046" y="2024539"/>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TextBox 28">
            <a:extLst>
              <a:ext uri="{FF2B5EF4-FFF2-40B4-BE49-F238E27FC236}">
                <a16:creationId xmlns:a16="http://schemas.microsoft.com/office/drawing/2014/main" id="{A06F0B29-3E58-A082-E2E6-243369EE7612}"/>
              </a:ext>
            </a:extLst>
          </p:cNvPr>
          <p:cNvSpPr txBox="1"/>
          <p:nvPr/>
        </p:nvSpPr>
        <p:spPr>
          <a:xfrm>
            <a:off x="711908" y="2956486"/>
            <a:ext cx="2025322" cy="1341393"/>
          </a:xfrm>
          <a:prstGeom prst="rect">
            <a:avLst/>
          </a:prstGeom>
          <a:noFill/>
        </p:spPr>
        <p:txBody>
          <a:bodyPr wrap="square">
            <a:spAutoFit/>
          </a:bodyPr>
          <a:lstStyle/>
          <a:p>
            <a:pPr>
              <a:lnSpc>
                <a:spcPts val="2340"/>
              </a:lnSpc>
            </a:pPr>
            <a:r>
              <a:rPr lang="de-DE" sz="2200" b="1">
                <a:solidFill>
                  <a:srgbClr val="0289AE"/>
                </a:solidFill>
                <a:cs typeface="Times New Roman" panose="02020603050405020304" pitchFamily="18" charset="0"/>
              </a:rPr>
              <a:t>Chatbots - </a:t>
            </a:r>
            <a:endParaRPr lang="en-US" sz="2200" dirty="0">
              <a:solidFill>
                <a:srgbClr val="0289AE"/>
              </a:solidFill>
              <a:cs typeface="Times New Roman" panose="02020603050405020304" pitchFamily="18" charset="0"/>
            </a:endParaRPr>
          </a:p>
          <a:p>
            <a:endParaRPr lang="en-US" sz="800" dirty="0">
              <a:solidFill>
                <a:srgbClr val="0289AE"/>
              </a:solidFill>
              <a:cs typeface="Times New Roman" panose="02020603050405020304" pitchFamily="18" charset="0"/>
            </a:endParaRPr>
          </a:p>
          <a:p>
            <a:r>
              <a:rPr lang="de-DE">
                <a:solidFill>
                  <a:srgbClr val="262626"/>
                </a:solidFill>
                <a:cs typeface="Times New Roman" panose="02020603050405020304" pitchFamily="18" charset="0"/>
              </a:rPr>
              <a:t>Beantworten Routineanfragen 24/7</a:t>
            </a:r>
          </a:p>
          <a:p>
            <a:endParaRPr lang="en-US" dirty="0">
              <a:solidFill>
                <a:srgbClr val="262626"/>
              </a:solidFill>
              <a:cs typeface="Times New Roman" panose="02020603050405020304" pitchFamily="18" charset="0"/>
            </a:endParaRPr>
          </a:p>
        </p:txBody>
      </p:sp>
      <p:sp>
        <p:nvSpPr>
          <p:cNvPr id="29" name="TextBox 28">
            <a:extLst>
              <a:ext uri="{FF2B5EF4-FFF2-40B4-BE49-F238E27FC236}">
                <a16:creationId xmlns:a16="http://schemas.microsoft.com/office/drawing/2014/main" id="{0409EDE5-878F-55DA-D7E2-A27290B53D33}"/>
              </a:ext>
            </a:extLst>
          </p:cNvPr>
          <p:cNvSpPr txBox="1"/>
          <p:nvPr/>
        </p:nvSpPr>
        <p:spPr>
          <a:xfrm>
            <a:off x="2876668" y="3781184"/>
            <a:ext cx="1968048" cy="1636345"/>
          </a:xfrm>
          <a:prstGeom prst="rect">
            <a:avLst/>
          </a:prstGeom>
          <a:noFill/>
        </p:spPr>
        <p:txBody>
          <a:bodyPr wrap="square">
            <a:spAutoFit/>
          </a:bodyPr>
          <a:lstStyle/>
          <a:p>
            <a:pPr>
              <a:lnSpc>
                <a:spcPts val="2340"/>
              </a:lnSpc>
            </a:pPr>
            <a:r>
              <a:rPr lang="de-DE" sz="2200" b="1">
                <a:solidFill>
                  <a:srgbClr val="06677F"/>
                </a:solidFill>
                <a:cs typeface="Times New Roman" panose="02020603050405020304" pitchFamily="18" charset="0"/>
              </a:rPr>
              <a:t>Sentiment-Analyse </a:t>
            </a:r>
            <a:endParaRPr lang="en-US" sz="2200" dirty="0">
              <a:solidFill>
                <a:srgbClr val="06677F"/>
              </a:solidFill>
              <a:cs typeface="Times New Roman" panose="02020603050405020304" pitchFamily="18" charset="0"/>
            </a:endParaRPr>
          </a:p>
          <a:p>
            <a:endParaRPr lang="en-US" sz="800" dirty="0">
              <a:solidFill>
                <a:srgbClr val="262626"/>
              </a:solidFill>
              <a:cs typeface="Times New Roman" panose="02020603050405020304" pitchFamily="18" charset="0"/>
            </a:endParaRPr>
          </a:p>
          <a:p>
            <a:r>
              <a:rPr lang="de-DE">
                <a:solidFill>
                  <a:srgbClr val="262626"/>
                </a:solidFill>
                <a:cs typeface="Times New Roman" panose="02020603050405020304" pitchFamily="18" charset="0"/>
              </a:rPr>
              <a:t>Erkennt Themen in Gästebewertungen</a:t>
            </a:r>
          </a:p>
          <a:p>
            <a:endParaRPr lang="en-US" dirty="0">
              <a:solidFill>
                <a:srgbClr val="262626"/>
              </a:solidFill>
              <a:cs typeface="Times New Roman" panose="02020603050405020304" pitchFamily="18" charset="0"/>
            </a:endParaRPr>
          </a:p>
        </p:txBody>
      </p:sp>
      <p:sp>
        <p:nvSpPr>
          <p:cNvPr id="30" name="TextBox 28">
            <a:extLst>
              <a:ext uri="{FF2B5EF4-FFF2-40B4-BE49-F238E27FC236}">
                <a16:creationId xmlns:a16="http://schemas.microsoft.com/office/drawing/2014/main" id="{295E720F-E7F6-23D2-088B-B1E201E429BE}"/>
              </a:ext>
            </a:extLst>
          </p:cNvPr>
          <p:cNvSpPr txBox="1"/>
          <p:nvPr/>
        </p:nvSpPr>
        <p:spPr>
          <a:xfrm>
            <a:off x="5031140" y="2956486"/>
            <a:ext cx="1606598" cy="1636345"/>
          </a:xfrm>
          <a:prstGeom prst="rect">
            <a:avLst/>
          </a:prstGeom>
          <a:noFill/>
        </p:spPr>
        <p:txBody>
          <a:bodyPr wrap="square">
            <a:spAutoFit/>
          </a:bodyPr>
          <a:lstStyle/>
          <a:p>
            <a:pPr>
              <a:lnSpc>
                <a:spcPts val="2340"/>
              </a:lnSpc>
            </a:pPr>
            <a:r>
              <a:rPr lang="de-DE" sz="2200" b="1">
                <a:solidFill>
                  <a:srgbClr val="62A844"/>
                </a:solidFill>
                <a:cs typeface="Times New Roman" panose="02020603050405020304" pitchFamily="18" charset="0"/>
              </a:rPr>
              <a:t>Prognose­modelle -</a:t>
            </a:r>
            <a:endParaRPr lang="en-US" sz="2200" dirty="0">
              <a:solidFill>
                <a:srgbClr val="62A844"/>
              </a:solidFill>
              <a:cs typeface="Times New Roman" panose="02020603050405020304" pitchFamily="18" charset="0"/>
            </a:endParaRPr>
          </a:p>
          <a:p>
            <a:endParaRPr lang="en-US" sz="800" dirty="0">
              <a:solidFill>
                <a:srgbClr val="62A844"/>
              </a:solidFill>
              <a:cs typeface="Times New Roman" panose="02020603050405020304" pitchFamily="18" charset="0"/>
            </a:endParaRPr>
          </a:p>
          <a:p>
            <a:r>
              <a:rPr lang="de-DE">
                <a:solidFill>
                  <a:srgbClr val="262626"/>
                </a:solidFill>
                <a:cs typeface="Times New Roman" panose="02020603050405020304" pitchFamily="18" charset="0"/>
              </a:rPr>
              <a:t>Passen Preise &amp; Personal in Echtzeit an</a:t>
            </a:r>
          </a:p>
        </p:txBody>
      </p:sp>
      <p:sp>
        <p:nvSpPr>
          <p:cNvPr id="31" name="TextBox 28">
            <a:extLst>
              <a:ext uri="{FF2B5EF4-FFF2-40B4-BE49-F238E27FC236}">
                <a16:creationId xmlns:a16="http://schemas.microsoft.com/office/drawing/2014/main" id="{AFA9FDFB-6BDC-3531-3276-187B94582C67}"/>
              </a:ext>
            </a:extLst>
          </p:cNvPr>
          <p:cNvSpPr txBox="1"/>
          <p:nvPr/>
        </p:nvSpPr>
        <p:spPr>
          <a:xfrm>
            <a:off x="7247465" y="3781184"/>
            <a:ext cx="2353059" cy="2128788"/>
          </a:xfrm>
          <a:prstGeom prst="rect">
            <a:avLst/>
          </a:prstGeom>
          <a:noFill/>
        </p:spPr>
        <p:txBody>
          <a:bodyPr wrap="square">
            <a:spAutoFit/>
          </a:bodyPr>
          <a:lstStyle/>
          <a:p>
            <a:pPr>
              <a:lnSpc>
                <a:spcPts val="2340"/>
              </a:lnSpc>
            </a:pPr>
            <a:r>
              <a:rPr lang="de-DE" sz="2200" b="1">
                <a:solidFill>
                  <a:srgbClr val="3D8241"/>
                </a:solidFill>
                <a:cs typeface="Times New Roman" panose="02020603050405020304" pitchFamily="18" charset="0"/>
              </a:rPr>
              <a:t>Smartes Housekeeping -</a:t>
            </a:r>
            <a:endParaRPr lang="en-US" sz="2200" dirty="0">
              <a:solidFill>
                <a:srgbClr val="3D8241"/>
              </a:solidFill>
              <a:cs typeface="Times New Roman" panose="02020603050405020304" pitchFamily="18" charset="0"/>
            </a:endParaRPr>
          </a:p>
          <a:p>
            <a:endParaRPr lang="en-US" sz="800" dirty="0">
              <a:solidFill>
                <a:srgbClr val="3D8241"/>
              </a:solidFill>
              <a:cs typeface="Times New Roman" panose="02020603050405020304" pitchFamily="18" charset="0"/>
            </a:endParaRPr>
          </a:p>
          <a:p>
            <a:r>
              <a:rPr lang="de-DE">
                <a:solidFill>
                  <a:srgbClr val="262626"/>
                </a:solidFill>
                <a:cs typeface="Times New Roman" panose="02020603050405020304" pitchFamily="18" charset="0"/>
              </a:rPr>
              <a:t>Richtet Reinigung an Abreisen aus  </a:t>
            </a:r>
            <a:r>
              <a:rPr lang="en-US" sz="1600" i="1" dirty="0">
                <a:solidFill>
                  <a:srgbClr val="262626"/>
                </a:solidFill>
                <a:cs typeface="Times New Roman" panose="02020603050405020304" pitchFamily="18" charset="0"/>
              </a:rPr>
              <a:t>(CBRE European Hospitality Report, 2024)</a:t>
            </a:r>
          </a:p>
          <a:p>
            <a:endParaRPr lang="en-US" dirty="0">
              <a:solidFill>
                <a:srgbClr val="262626"/>
              </a:solidFill>
              <a:cs typeface="Times New Roman" panose="02020603050405020304" pitchFamily="18" charset="0"/>
            </a:endParaRPr>
          </a:p>
        </p:txBody>
      </p:sp>
      <p:sp>
        <p:nvSpPr>
          <p:cNvPr id="32" name="TextBox 26">
            <a:extLst>
              <a:ext uri="{FF2B5EF4-FFF2-40B4-BE49-F238E27FC236}">
                <a16:creationId xmlns:a16="http://schemas.microsoft.com/office/drawing/2014/main" id="{ED8B428A-93DD-BF2C-731F-148E54CCC6AB}"/>
              </a:ext>
            </a:extLst>
          </p:cNvPr>
          <p:cNvSpPr txBox="1"/>
          <p:nvPr/>
        </p:nvSpPr>
        <p:spPr bwMode="auto">
          <a:xfrm>
            <a:off x="7938549" y="5752811"/>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33" name="TextBox 26">
            <a:extLst>
              <a:ext uri="{FF2B5EF4-FFF2-40B4-BE49-F238E27FC236}">
                <a16:creationId xmlns:a16="http://schemas.microsoft.com/office/drawing/2014/main" id="{482DD4A1-A06E-709E-8E11-C8E67A3C28FF}"/>
              </a:ext>
            </a:extLst>
          </p:cNvPr>
          <p:cNvSpPr txBox="1"/>
          <p:nvPr/>
        </p:nvSpPr>
        <p:spPr bwMode="auto">
          <a:xfrm>
            <a:off x="3533720" y="5743299"/>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34" name="TextBox 26">
            <a:extLst>
              <a:ext uri="{FF2B5EF4-FFF2-40B4-BE49-F238E27FC236}">
                <a16:creationId xmlns:a16="http://schemas.microsoft.com/office/drawing/2014/main" id="{F92090D4-B589-83E7-F674-BF97843F4315}"/>
              </a:ext>
            </a:extLst>
          </p:cNvPr>
          <p:cNvSpPr txBox="1"/>
          <p:nvPr/>
        </p:nvSpPr>
        <p:spPr bwMode="auto">
          <a:xfrm>
            <a:off x="1357600" y="2146254"/>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35" name="TextBox 26">
            <a:extLst>
              <a:ext uri="{FF2B5EF4-FFF2-40B4-BE49-F238E27FC236}">
                <a16:creationId xmlns:a16="http://schemas.microsoft.com/office/drawing/2014/main" id="{DD861BE0-D0B8-E2AE-854D-DF0A0C35AA4C}"/>
              </a:ext>
            </a:extLst>
          </p:cNvPr>
          <p:cNvSpPr txBox="1"/>
          <p:nvPr/>
        </p:nvSpPr>
        <p:spPr bwMode="auto">
          <a:xfrm>
            <a:off x="5736063" y="2146254"/>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36" name="TextBox 28">
            <a:extLst>
              <a:ext uri="{FF2B5EF4-FFF2-40B4-BE49-F238E27FC236}">
                <a16:creationId xmlns:a16="http://schemas.microsoft.com/office/drawing/2014/main" id="{7BCEE964-74EB-2021-5DFA-811935563D3D}"/>
              </a:ext>
            </a:extLst>
          </p:cNvPr>
          <p:cNvSpPr txBox="1"/>
          <p:nvPr/>
        </p:nvSpPr>
        <p:spPr>
          <a:xfrm>
            <a:off x="567180" y="1170739"/>
            <a:ext cx="4352062" cy="1015663"/>
          </a:xfrm>
          <a:prstGeom prst="rect">
            <a:avLst/>
          </a:prstGeom>
          <a:noFill/>
        </p:spPr>
        <p:txBody>
          <a:bodyPr wrap="square">
            <a:spAutoFit/>
          </a:bodyPr>
          <a:lstStyle/>
          <a:p>
            <a:r>
              <a:rPr lang="de-DE" sz="2000">
                <a:solidFill>
                  <a:srgbClr val="262626"/>
                </a:solidFill>
                <a:cs typeface="Times New Roman" panose="02020603050405020304" pitchFamily="18" charset="0"/>
              </a:rPr>
              <a:t>KI ist heute fest in Hotelmanagement und Gästeerlebnis verankert:</a:t>
            </a:r>
          </a:p>
          <a:p>
            <a:endParaRPr lang="en-US" sz="2000" dirty="0">
              <a:solidFill>
                <a:srgbClr val="262626"/>
              </a:solidFill>
              <a:cs typeface="Times New Roman" panose="02020603050405020304" pitchFamily="18" charset="0"/>
            </a:endParaRPr>
          </a:p>
        </p:txBody>
      </p:sp>
      <p:sp>
        <p:nvSpPr>
          <p:cNvPr id="37" name="Freeform 36">
            <a:extLst>
              <a:ext uri="{FF2B5EF4-FFF2-40B4-BE49-F238E27FC236}">
                <a16:creationId xmlns:a16="http://schemas.microsoft.com/office/drawing/2014/main" id="{1965CF90-D184-0AC7-BC52-CC8A86C2E541}"/>
              </a:ext>
            </a:extLst>
          </p:cNvPr>
          <p:cNvSpPr/>
          <p:nvPr/>
        </p:nvSpPr>
        <p:spPr>
          <a:xfrm rot="15325054" flipH="1">
            <a:off x="4312049" y="1489283"/>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928248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05;p19">
            <a:extLst>
              <a:ext uri="{FF2B5EF4-FFF2-40B4-BE49-F238E27FC236}">
                <a16:creationId xmlns:a16="http://schemas.microsoft.com/office/drawing/2014/main" id="{E238F6D1-929E-F108-F422-906B9F79973B}"/>
              </a:ext>
            </a:extLst>
          </p:cNvPr>
          <p:cNvSpPr/>
          <p:nvPr/>
        </p:nvSpPr>
        <p:spPr>
          <a:xfrm>
            <a:off x="6626394" y="3295708"/>
            <a:ext cx="3304499" cy="3252317"/>
          </a:xfrm>
          <a:custGeom>
            <a:avLst/>
            <a:gdLst/>
            <a:ahLst/>
            <a:cxnLst/>
            <a:rect l="l" t="t" r="r" b="b"/>
            <a:pathLst>
              <a:path w="37870" h="37272" extrusionOk="0">
                <a:moveTo>
                  <a:pt x="18935" y="1"/>
                </a:moveTo>
                <a:cubicBezTo>
                  <a:pt x="18152" y="1"/>
                  <a:pt x="17368" y="300"/>
                  <a:pt x="16770" y="898"/>
                </a:cubicBezTo>
                <a:lnTo>
                  <a:pt x="1197" y="16471"/>
                </a:lnTo>
                <a:cubicBezTo>
                  <a:pt x="1" y="17667"/>
                  <a:pt x="1" y="19606"/>
                  <a:pt x="1197" y="20802"/>
                </a:cubicBezTo>
                <a:lnTo>
                  <a:pt x="16769" y="36375"/>
                </a:lnTo>
                <a:cubicBezTo>
                  <a:pt x="17367" y="36973"/>
                  <a:pt x="18151" y="37271"/>
                  <a:pt x="18935" y="37271"/>
                </a:cubicBezTo>
                <a:cubicBezTo>
                  <a:pt x="19719" y="37271"/>
                  <a:pt x="20503" y="36973"/>
                  <a:pt x="21100" y="36375"/>
                </a:cubicBezTo>
                <a:lnTo>
                  <a:pt x="36673" y="20802"/>
                </a:lnTo>
                <a:cubicBezTo>
                  <a:pt x="37869" y="19606"/>
                  <a:pt x="37869" y="17667"/>
                  <a:pt x="36673" y="16471"/>
                </a:cubicBezTo>
                <a:lnTo>
                  <a:pt x="21100" y="898"/>
                </a:lnTo>
                <a:cubicBezTo>
                  <a:pt x="20503" y="300"/>
                  <a:pt x="19719" y="1"/>
                  <a:pt x="1893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 name="Google Shape;214;p19">
            <a:extLst>
              <a:ext uri="{FF2B5EF4-FFF2-40B4-BE49-F238E27FC236}">
                <a16:creationId xmlns:a16="http://schemas.microsoft.com/office/drawing/2014/main" id="{1ADAB6DC-6430-6FBE-60D9-3008A82368A3}"/>
              </a:ext>
            </a:extLst>
          </p:cNvPr>
          <p:cNvGrpSpPr/>
          <p:nvPr/>
        </p:nvGrpSpPr>
        <p:grpSpPr>
          <a:xfrm>
            <a:off x="4709654" y="1437762"/>
            <a:ext cx="3306418" cy="3252229"/>
            <a:chOff x="826069" y="1203890"/>
            <a:chExt cx="2261395" cy="2224333"/>
          </a:xfrm>
          <a:solidFill>
            <a:srgbClr val="62A844"/>
          </a:solidFill>
        </p:grpSpPr>
        <p:sp>
          <p:nvSpPr>
            <p:cNvPr id="4" name="Google Shape;215;p19">
              <a:extLst>
                <a:ext uri="{FF2B5EF4-FFF2-40B4-BE49-F238E27FC236}">
                  <a16:creationId xmlns:a16="http://schemas.microsoft.com/office/drawing/2014/main" id="{B470DC17-7CE4-6351-0A8D-CD5B635B48CF}"/>
                </a:ext>
              </a:extLst>
            </p:cNvPr>
            <p:cNvSpPr/>
            <p:nvPr/>
          </p:nvSpPr>
          <p:spPr>
            <a:xfrm>
              <a:off x="827442" y="1203890"/>
              <a:ext cx="2260022" cy="2224333"/>
            </a:xfrm>
            <a:custGeom>
              <a:avLst/>
              <a:gdLst/>
              <a:ahLst/>
              <a:cxnLst/>
              <a:rect l="l" t="t" r="r" b="b"/>
              <a:pathLst>
                <a:path w="37869" h="37271" extrusionOk="0">
                  <a:moveTo>
                    <a:pt x="18935" y="1"/>
                  </a:moveTo>
                  <a:cubicBezTo>
                    <a:pt x="18152" y="1"/>
                    <a:pt x="17368" y="299"/>
                    <a:pt x="16770" y="897"/>
                  </a:cubicBezTo>
                  <a:lnTo>
                    <a:pt x="1197" y="16470"/>
                  </a:lnTo>
                  <a:cubicBezTo>
                    <a:pt x="1" y="17666"/>
                    <a:pt x="1" y="19605"/>
                    <a:pt x="1197" y="20801"/>
                  </a:cubicBezTo>
                  <a:lnTo>
                    <a:pt x="16769" y="36374"/>
                  </a:lnTo>
                  <a:cubicBezTo>
                    <a:pt x="17367" y="36972"/>
                    <a:pt x="18151" y="37271"/>
                    <a:pt x="18935" y="37271"/>
                  </a:cubicBezTo>
                  <a:cubicBezTo>
                    <a:pt x="19719" y="37271"/>
                    <a:pt x="20503" y="36972"/>
                    <a:pt x="21101" y="36374"/>
                  </a:cubicBezTo>
                  <a:lnTo>
                    <a:pt x="36674" y="20801"/>
                  </a:lnTo>
                  <a:cubicBezTo>
                    <a:pt x="37869" y="19605"/>
                    <a:pt x="37869" y="17666"/>
                    <a:pt x="36674" y="16470"/>
                  </a:cubicBezTo>
                  <a:lnTo>
                    <a:pt x="21101" y="897"/>
                  </a:lnTo>
                  <a:cubicBezTo>
                    <a:pt x="20503" y="299"/>
                    <a:pt x="19719" y="1"/>
                    <a:pt x="1893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5" name="Google Shape;216;p19">
              <a:extLst>
                <a:ext uri="{FF2B5EF4-FFF2-40B4-BE49-F238E27FC236}">
                  <a16:creationId xmlns:a16="http://schemas.microsoft.com/office/drawing/2014/main" id="{93687529-CD7C-168D-606C-F185FCF7E2C5}"/>
                </a:ext>
              </a:extLst>
            </p:cNvPr>
            <p:cNvSpPr/>
            <p:nvPr/>
          </p:nvSpPr>
          <p:spPr>
            <a:xfrm>
              <a:off x="826069" y="1216482"/>
              <a:ext cx="2091605" cy="2182080"/>
            </a:xfrm>
            <a:custGeom>
              <a:avLst/>
              <a:gdLst/>
              <a:ahLst/>
              <a:cxnLst/>
              <a:rect l="l" t="t" r="r" b="b"/>
              <a:pathLst>
                <a:path w="35047" h="36563" extrusionOk="0">
                  <a:moveTo>
                    <a:pt x="17781" y="0"/>
                  </a:moveTo>
                  <a:cubicBezTo>
                    <a:pt x="17442" y="147"/>
                    <a:pt x="17125" y="355"/>
                    <a:pt x="16848" y="632"/>
                  </a:cubicBezTo>
                  <a:lnTo>
                    <a:pt x="1165" y="16314"/>
                  </a:lnTo>
                  <a:cubicBezTo>
                    <a:pt x="0" y="17479"/>
                    <a:pt x="0" y="19369"/>
                    <a:pt x="1165" y="20535"/>
                  </a:cubicBezTo>
                  <a:lnTo>
                    <a:pt x="16848" y="36218"/>
                  </a:lnTo>
                  <a:cubicBezTo>
                    <a:pt x="16978" y="36348"/>
                    <a:pt x="17119" y="36462"/>
                    <a:pt x="17264" y="36563"/>
                  </a:cubicBezTo>
                  <a:cubicBezTo>
                    <a:pt x="17604" y="36418"/>
                    <a:pt x="17921" y="36209"/>
                    <a:pt x="18199" y="35933"/>
                  </a:cubicBezTo>
                  <a:lnTo>
                    <a:pt x="33881" y="20249"/>
                  </a:lnTo>
                  <a:cubicBezTo>
                    <a:pt x="35046" y="19085"/>
                    <a:pt x="35046" y="17194"/>
                    <a:pt x="33881" y="16029"/>
                  </a:cubicBezTo>
                  <a:lnTo>
                    <a:pt x="18199" y="346"/>
                  </a:lnTo>
                  <a:cubicBezTo>
                    <a:pt x="18068" y="215"/>
                    <a:pt x="17927" y="102"/>
                    <a:pt x="177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grpSp>
      <p:grpSp>
        <p:nvGrpSpPr>
          <p:cNvPr id="6" name="Google Shape;223;p19">
            <a:extLst>
              <a:ext uri="{FF2B5EF4-FFF2-40B4-BE49-F238E27FC236}">
                <a16:creationId xmlns:a16="http://schemas.microsoft.com/office/drawing/2014/main" id="{8CF3F8CB-19DF-0806-1FD4-339185AA0318}"/>
              </a:ext>
            </a:extLst>
          </p:cNvPr>
          <p:cNvGrpSpPr/>
          <p:nvPr/>
        </p:nvGrpSpPr>
        <p:grpSpPr>
          <a:xfrm>
            <a:off x="8569033" y="1437762"/>
            <a:ext cx="3306592" cy="3252229"/>
            <a:chOff x="3465656" y="1203890"/>
            <a:chExt cx="2261514" cy="2224333"/>
          </a:xfrm>
          <a:solidFill>
            <a:srgbClr val="EABB22"/>
          </a:solidFill>
        </p:grpSpPr>
        <p:sp>
          <p:nvSpPr>
            <p:cNvPr id="7" name="Google Shape;224;p19">
              <a:extLst>
                <a:ext uri="{FF2B5EF4-FFF2-40B4-BE49-F238E27FC236}">
                  <a16:creationId xmlns:a16="http://schemas.microsoft.com/office/drawing/2014/main" id="{A869B409-BDEA-1897-2976-86A0D33C70B3}"/>
                </a:ext>
              </a:extLst>
            </p:cNvPr>
            <p:cNvSpPr/>
            <p:nvPr/>
          </p:nvSpPr>
          <p:spPr>
            <a:xfrm>
              <a:off x="3467148" y="1203890"/>
              <a:ext cx="2260022" cy="2224333"/>
            </a:xfrm>
            <a:custGeom>
              <a:avLst/>
              <a:gdLst/>
              <a:ahLst/>
              <a:cxnLst/>
              <a:rect l="l" t="t" r="r" b="b"/>
              <a:pathLst>
                <a:path w="37869" h="37271" extrusionOk="0">
                  <a:moveTo>
                    <a:pt x="18934" y="1"/>
                  </a:moveTo>
                  <a:cubicBezTo>
                    <a:pt x="18150" y="1"/>
                    <a:pt x="17366" y="299"/>
                    <a:pt x="16768" y="897"/>
                  </a:cubicBezTo>
                  <a:lnTo>
                    <a:pt x="1196" y="16470"/>
                  </a:lnTo>
                  <a:cubicBezTo>
                    <a:pt x="0" y="17666"/>
                    <a:pt x="0" y="19605"/>
                    <a:pt x="1196" y="20801"/>
                  </a:cubicBezTo>
                  <a:lnTo>
                    <a:pt x="16767" y="36374"/>
                  </a:lnTo>
                  <a:cubicBezTo>
                    <a:pt x="17366" y="36972"/>
                    <a:pt x="18150" y="37271"/>
                    <a:pt x="18934" y="37271"/>
                  </a:cubicBezTo>
                  <a:cubicBezTo>
                    <a:pt x="19717" y="37271"/>
                    <a:pt x="20501" y="36972"/>
                    <a:pt x="21099" y="36374"/>
                  </a:cubicBezTo>
                  <a:lnTo>
                    <a:pt x="36672" y="20801"/>
                  </a:lnTo>
                  <a:cubicBezTo>
                    <a:pt x="37868" y="19605"/>
                    <a:pt x="37868" y="17666"/>
                    <a:pt x="36672" y="16470"/>
                  </a:cubicBezTo>
                  <a:lnTo>
                    <a:pt x="21099" y="897"/>
                  </a:lnTo>
                  <a:cubicBezTo>
                    <a:pt x="20501" y="299"/>
                    <a:pt x="19717" y="1"/>
                    <a:pt x="1893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sp>
          <p:nvSpPr>
            <p:cNvPr id="8" name="Google Shape;225;p19">
              <a:extLst>
                <a:ext uri="{FF2B5EF4-FFF2-40B4-BE49-F238E27FC236}">
                  <a16:creationId xmlns:a16="http://schemas.microsoft.com/office/drawing/2014/main" id="{34DA0DA5-060C-1183-0164-A9B43AA9FCC6}"/>
                </a:ext>
              </a:extLst>
            </p:cNvPr>
            <p:cNvSpPr/>
            <p:nvPr/>
          </p:nvSpPr>
          <p:spPr>
            <a:xfrm>
              <a:off x="3465656" y="1216482"/>
              <a:ext cx="2091665" cy="2182080"/>
            </a:xfrm>
            <a:custGeom>
              <a:avLst/>
              <a:gdLst/>
              <a:ahLst/>
              <a:cxnLst/>
              <a:rect l="l" t="t" r="r" b="b"/>
              <a:pathLst>
                <a:path w="35048" h="36563" extrusionOk="0">
                  <a:moveTo>
                    <a:pt x="17782" y="0"/>
                  </a:moveTo>
                  <a:cubicBezTo>
                    <a:pt x="17444" y="147"/>
                    <a:pt x="17126" y="355"/>
                    <a:pt x="16848" y="632"/>
                  </a:cubicBezTo>
                  <a:lnTo>
                    <a:pt x="1166" y="16314"/>
                  </a:lnTo>
                  <a:cubicBezTo>
                    <a:pt x="1" y="17479"/>
                    <a:pt x="1" y="19369"/>
                    <a:pt x="1166" y="20535"/>
                  </a:cubicBezTo>
                  <a:lnTo>
                    <a:pt x="16848" y="36218"/>
                  </a:lnTo>
                  <a:cubicBezTo>
                    <a:pt x="16979" y="36348"/>
                    <a:pt x="17119" y="36462"/>
                    <a:pt x="17266" y="36563"/>
                  </a:cubicBezTo>
                  <a:cubicBezTo>
                    <a:pt x="17604" y="36418"/>
                    <a:pt x="17922" y="36209"/>
                    <a:pt x="18199" y="35933"/>
                  </a:cubicBezTo>
                  <a:lnTo>
                    <a:pt x="33882" y="20249"/>
                  </a:lnTo>
                  <a:cubicBezTo>
                    <a:pt x="35048" y="19085"/>
                    <a:pt x="35048" y="17194"/>
                    <a:pt x="33882" y="16029"/>
                  </a:cubicBezTo>
                  <a:lnTo>
                    <a:pt x="18199" y="346"/>
                  </a:lnTo>
                  <a:cubicBezTo>
                    <a:pt x="18069" y="215"/>
                    <a:pt x="17928" y="102"/>
                    <a:pt x="177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Roboto"/>
                <a:ea typeface="Roboto"/>
                <a:cs typeface="Roboto"/>
                <a:sym typeface="Roboto"/>
              </a:endParaRPr>
            </a:p>
          </p:txBody>
        </p:sp>
      </p:grpSp>
      <p:sp>
        <p:nvSpPr>
          <p:cNvPr id="9" name="TextBox 36">
            <a:extLst>
              <a:ext uri="{FF2B5EF4-FFF2-40B4-BE49-F238E27FC236}">
                <a16:creationId xmlns:a16="http://schemas.microsoft.com/office/drawing/2014/main" id="{4F7B7F0E-E16B-BBCE-9215-C9A4910C099A}"/>
              </a:ext>
            </a:extLst>
          </p:cNvPr>
          <p:cNvSpPr txBox="1"/>
          <p:nvPr/>
        </p:nvSpPr>
        <p:spPr>
          <a:xfrm>
            <a:off x="5155097" y="2962846"/>
            <a:ext cx="2415533" cy="106695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gn="ctr">
              <a:lnSpc>
                <a:spcPts val="1940"/>
              </a:lnSpc>
              <a:buClr>
                <a:schemeClr val="bg1"/>
              </a:buClr>
            </a:pPr>
            <a:r>
              <a:rPr lang="de-DE" sz="1800">
                <a:solidFill>
                  <a:schemeClr val="bg1"/>
                </a:solidFill>
                <a:latin typeface="Calibri" panose="020F0502020204030204" pitchFamily="34" charset="0"/>
                <a:cs typeface="Calibri" panose="020F0502020204030204" pitchFamily="34" charset="0"/>
              </a:rPr>
              <a:t>War es effizient? </a:t>
            </a:r>
          </a:p>
          <a:p>
            <a:pPr algn="ctr">
              <a:lnSpc>
                <a:spcPts val="1940"/>
              </a:lnSpc>
              <a:buClr>
                <a:schemeClr val="bg1"/>
              </a:buClr>
            </a:pPr>
            <a:r>
              <a:rPr lang="de-DE" sz="1800">
                <a:solidFill>
                  <a:schemeClr val="bg1"/>
                </a:solidFill>
                <a:latin typeface="Calibri" panose="020F0502020204030204" pitchFamily="34" charset="0"/>
                <a:cs typeface="Calibri" panose="020F0502020204030204" pitchFamily="34" charset="0"/>
              </a:rPr>
              <a:t>Wirkte es persönlich?</a:t>
            </a:r>
          </a:p>
          <a:p>
            <a:pPr algn="ctr">
              <a:lnSpc>
                <a:spcPts val="1940"/>
              </a:lnSpc>
              <a:buClr>
                <a:schemeClr val="bg1"/>
              </a:buClr>
            </a:pPr>
            <a:r>
              <a:rPr lang="de-DE" sz="1800">
                <a:solidFill>
                  <a:schemeClr val="bg1"/>
                </a:solidFill>
                <a:latin typeface="Calibri" panose="020F0502020204030204" pitchFamily="34" charset="0"/>
                <a:cs typeface="Calibri" panose="020F0502020204030204" pitchFamily="34" charset="0"/>
              </a:rPr>
              <a:t>Klar?</a:t>
            </a:r>
          </a:p>
          <a:p>
            <a:pPr algn="ctr">
              <a:lnSpc>
                <a:spcPts val="1940"/>
              </a:lnSpc>
              <a:buClr>
                <a:schemeClr val="bg1"/>
              </a:buClr>
            </a:pPr>
            <a:endParaRPr lang="de-DE" altLang="de-DE" sz="1800" dirty="0">
              <a:solidFill>
                <a:schemeClr val="bg1"/>
              </a:solidFill>
              <a:latin typeface="Calibri" panose="020F0502020204030204" pitchFamily="34" charset="0"/>
              <a:cs typeface="Calibri" panose="020F0502020204030204" pitchFamily="34" charset="0"/>
            </a:endParaRPr>
          </a:p>
        </p:txBody>
      </p:sp>
      <p:sp>
        <p:nvSpPr>
          <p:cNvPr id="10" name="TextBox 38">
            <a:extLst>
              <a:ext uri="{FF2B5EF4-FFF2-40B4-BE49-F238E27FC236}">
                <a16:creationId xmlns:a16="http://schemas.microsoft.com/office/drawing/2014/main" id="{92983E35-4F76-0090-48B5-1DE749C71A31}"/>
              </a:ext>
            </a:extLst>
          </p:cNvPr>
          <p:cNvSpPr txBox="1"/>
          <p:nvPr/>
        </p:nvSpPr>
        <p:spPr>
          <a:xfrm>
            <a:off x="5336863" y="2079099"/>
            <a:ext cx="2052000" cy="763799"/>
          </a:xfrm>
          <a:prstGeom prst="rect">
            <a:avLst/>
          </a:prstGeom>
          <a:noFill/>
        </p:spPr>
        <p:txBody>
          <a:bodyPr wrap="square">
            <a:spAutoFit/>
          </a:bodyPr>
          <a:lstStyle/>
          <a:p>
            <a:pPr algn="ctr">
              <a:lnSpc>
                <a:spcPts val="2620"/>
              </a:lnSpc>
              <a:defRPr/>
            </a:pPr>
            <a:r>
              <a:rPr lang="de-DE" sz="2600" b="1">
                <a:solidFill>
                  <a:schemeClr val="bg1"/>
                </a:solidFill>
                <a:latin typeface="Calibri" panose="020F0502020204030204" pitchFamily="34" charset="0"/>
                <a:ea typeface="Roboto Cn" pitchFamily="2" charset="0"/>
                <a:cs typeface="Calibri" panose="020F0502020204030204" pitchFamily="34" charset="0"/>
              </a:rPr>
              <a:t>Gäste­perspektive</a:t>
            </a:r>
          </a:p>
        </p:txBody>
      </p:sp>
      <p:sp>
        <p:nvSpPr>
          <p:cNvPr id="11" name="TextBox 36">
            <a:extLst>
              <a:ext uri="{FF2B5EF4-FFF2-40B4-BE49-F238E27FC236}">
                <a16:creationId xmlns:a16="http://schemas.microsoft.com/office/drawing/2014/main" id="{4CE2EB5B-8BB9-4338-1E14-A91F71A9C0A5}"/>
              </a:ext>
            </a:extLst>
          </p:cNvPr>
          <p:cNvSpPr txBox="1"/>
          <p:nvPr/>
        </p:nvSpPr>
        <p:spPr>
          <a:xfrm>
            <a:off x="9196329" y="2962846"/>
            <a:ext cx="2052000" cy="106695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gn="ctr">
              <a:lnSpc>
                <a:spcPts val="1940"/>
              </a:lnSpc>
              <a:buClr>
                <a:srgbClr val="0289AE"/>
              </a:buClr>
              <a:buNone/>
            </a:pPr>
            <a:r>
              <a:rPr lang="de-DE" sz="1800">
                <a:solidFill>
                  <a:schemeClr val="bg1"/>
                </a:solidFill>
                <a:latin typeface="Calibri" panose="020F0502020204030204" pitchFamily="34" charset="0"/>
                <a:cs typeface="Calibri" panose="020F0502020204030204" pitchFamily="34" charset="0"/>
              </a:rPr>
              <a:t>Wo half Automatisierung – und wo brauchte es den Menschen?</a:t>
            </a:r>
            <a:endParaRPr lang="de-DE" altLang="de-DE" sz="1800" dirty="0">
              <a:solidFill>
                <a:schemeClr val="bg1"/>
              </a:solidFill>
              <a:latin typeface="Calibri" panose="020F0502020204030204" pitchFamily="34" charset="0"/>
              <a:cs typeface="Calibri" panose="020F0502020204030204" pitchFamily="34" charset="0"/>
            </a:endParaRPr>
          </a:p>
        </p:txBody>
      </p:sp>
      <p:sp>
        <p:nvSpPr>
          <p:cNvPr id="12" name="TextBox 38">
            <a:extLst>
              <a:ext uri="{FF2B5EF4-FFF2-40B4-BE49-F238E27FC236}">
                <a16:creationId xmlns:a16="http://schemas.microsoft.com/office/drawing/2014/main" id="{C714D3C2-6002-B9A0-37D0-CE08826C8737}"/>
              </a:ext>
            </a:extLst>
          </p:cNvPr>
          <p:cNvSpPr txBox="1"/>
          <p:nvPr/>
        </p:nvSpPr>
        <p:spPr>
          <a:xfrm>
            <a:off x="9196329" y="2079099"/>
            <a:ext cx="2052000" cy="763799"/>
          </a:xfrm>
          <a:prstGeom prst="rect">
            <a:avLst/>
          </a:prstGeom>
          <a:noFill/>
        </p:spPr>
        <p:txBody>
          <a:bodyPr wrap="square">
            <a:spAutoFit/>
          </a:bodyPr>
          <a:lstStyle/>
          <a:p>
            <a:pPr algn="ctr">
              <a:lnSpc>
                <a:spcPts val="2620"/>
              </a:lnSpc>
              <a:defRPr/>
            </a:pPr>
            <a:r>
              <a:rPr lang="de-DE" sz="2600" b="1">
                <a:solidFill>
                  <a:schemeClr val="bg1"/>
                </a:solidFill>
                <a:latin typeface="Calibri" panose="020F0502020204030204" pitchFamily="34" charset="0"/>
                <a:ea typeface="Roboto Cn" pitchFamily="2" charset="0"/>
                <a:cs typeface="Calibri" panose="020F0502020204030204" pitchFamily="34" charset="0"/>
              </a:rPr>
              <a:t>Die </a:t>
            </a:r>
          </a:p>
          <a:p>
            <a:pPr algn="ctr">
              <a:lnSpc>
                <a:spcPts val="2620"/>
              </a:lnSpc>
              <a:defRPr/>
            </a:pPr>
            <a:r>
              <a:rPr lang="de-DE" sz="2600" b="1">
                <a:solidFill>
                  <a:schemeClr val="bg1"/>
                </a:solidFill>
                <a:latin typeface="Calibri" panose="020F0502020204030204" pitchFamily="34" charset="0"/>
                <a:ea typeface="Roboto Cn" pitchFamily="2" charset="0"/>
                <a:cs typeface="Calibri" panose="020F0502020204030204" pitchFamily="34" charset="0"/>
              </a:rPr>
              <a:t>Balance</a:t>
            </a:r>
          </a:p>
        </p:txBody>
      </p:sp>
      <p:sp>
        <p:nvSpPr>
          <p:cNvPr id="13" name="TextBox 36">
            <a:extLst>
              <a:ext uri="{FF2B5EF4-FFF2-40B4-BE49-F238E27FC236}">
                <a16:creationId xmlns:a16="http://schemas.microsoft.com/office/drawing/2014/main" id="{9B600626-9009-3841-FEC9-6434BE199AA8}"/>
              </a:ext>
            </a:extLst>
          </p:cNvPr>
          <p:cNvSpPr txBox="1"/>
          <p:nvPr/>
        </p:nvSpPr>
        <p:spPr>
          <a:xfrm>
            <a:off x="6896932" y="4833050"/>
            <a:ext cx="2763423" cy="1554272"/>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gn="ctr">
              <a:lnSpc>
                <a:spcPts val="1940"/>
              </a:lnSpc>
              <a:buClr>
                <a:schemeClr val="bg1"/>
              </a:buClr>
            </a:pPr>
            <a:r>
              <a:rPr lang="de-DE" sz="1800">
                <a:solidFill>
                  <a:schemeClr val="bg1"/>
                </a:solidFill>
                <a:latin typeface="Calibri" panose="020F0502020204030204" pitchFamily="34" charset="0"/>
                <a:cs typeface="Calibri" panose="020F0502020204030204" pitchFamily="34" charset="0"/>
              </a:rPr>
              <a:t>Besserer Service?</a:t>
            </a:r>
          </a:p>
          <a:p>
            <a:pPr algn="ctr">
              <a:lnSpc>
                <a:spcPts val="1940"/>
              </a:lnSpc>
              <a:buClr>
                <a:schemeClr val="bg1"/>
              </a:buClr>
            </a:pPr>
            <a:r>
              <a:rPr lang="de-DE" sz="1800">
                <a:solidFill>
                  <a:schemeClr val="bg1"/>
                </a:solidFill>
                <a:latin typeface="Calibri" panose="020F0502020204030204" pitchFamily="34" charset="0"/>
                <a:cs typeface="Calibri" panose="020F0502020204030204" pitchFamily="34" charset="0"/>
              </a:rPr>
              <a:t>Sparte es Zeit? </a:t>
            </a:r>
          </a:p>
          <a:p>
            <a:pPr algn="ctr">
              <a:lnSpc>
                <a:spcPts val="1940"/>
              </a:lnSpc>
              <a:buClr>
                <a:schemeClr val="bg1"/>
              </a:buClr>
            </a:pPr>
            <a:r>
              <a:rPr lang="de-DE" sz="1800">
                <a:solidFill>
                  <a:schemeClr val="bg1"/>
                </a:solidFill>
                <a:latin typeface="Calibri" panose="020F0502020204030204" pitchFamily="34" charset="0"/>
                <a:cs typeface="Calibri" panose="020F0502020204030204" pitchFamily="34" charset="0"/>
              </a:rPr>
              <a:t>Gab es Verwirrung?</a:t>
            </a:r>
          </a:p>
          <a:p>
            <a:pPr algn="ctr">
              <a:lnSpc>
                <a:spcPts val="1940"/>
              </a:lnSpc>
              <a:buClr>
                <a:schemeClr val="bg1"/>
              </a:buClr>
            </a:pPr>
            <a:endParaRPr lang="en-US" sz="1800" dirty="0">
              <a:solidFill>
                <a:schemeClr val="bg1"/>
              </a:solidFill>
              <a:latin typeface="Calibri" panose="020F0502020204030204" pitchFamily="34" charset="0"/>
              <a:cs typeface="Calibri" panose="020F0502020204030204" pitchFamily="34" charset="0"/>
            </a:endParaRPr>
          </a:p>
          <a:p>
            <a:pPr algn="ctr">
              <a:lnSpc>
                <a:spcPts val="1940"/>
              </a:lnSpc>
              <a:buClr>
                <a:schemeClr val="bg1"/>
              </a:buClr>
            </a:pPr>
            <a:endParaRPr lang="en-US" sz="1800" dirty="0">
              <a:solidFill>
                <a:schemeClr val="bg1"/>
              </a:solidFill>
              <a:latin typeface="Calibri" panose="020F0502020204030204" pitchFamily="34" charset="0"/>
              <a:cs typeface="Calibri" panose="020F0502020204030204" pitchFamily="34" charset="0"/>
            </a:endParaRPr>
          </a:p>
          <a:p>
            <a:pPr algn="ctr">
              <a:lnSpc>
                <a:spcPts val="1940"/>
              </a:lnSpc>
              <a:buClr>
                <a:schemeClr val="bg1"/>
              </a:buClr>
            </a:pPr>
            <a:endParaRPr lang="de-DE" altLang="de-DE" sz="1800" dirty="0">
              <a:solidFill>
                <a:schemeClr val="bg1"/>
              </a:solidFill>
              <a:latin typeface="Calibri" panose="020F0502020204030204" pitchFamily="34" charset="0"/>
              <a:cs typeface="Calibri" panose="020F0502020204030204" pitchFamily="34" charset="0"/>
            </a:endParaRPr>
          </a:p>
        </p:txBody>
      </p:sp>
      <p:sp>
        <p:nvSpPr>
          <p:cNvPr id="14" name="TextBox 38">
            <a:extLst>
              <a:ext uri="{FF2B5EF4-FFF2-40B4-BE49-F238E27FC236}">
                <a16:creationId xmlns:a16="http://schemas.microsoft.com/office/drawing/2014/main" id="{E70A314A-40E3-8E8D-350A-2D540B0EE2EB}"/>
              </a:ext>
            </a:extLst>
          </p:cNvPr>
          <p:cNvSpPr txBox="1"/>
          <p:nvPr/>
        </p:nvSpPr>
        <p:spPr>
          <a:xfrm>
            <a:off x="7252643" y="4003276"/>
            <a:ext cx="2052000" cy="763799"/>
          </a:xfrm>
          <a:prstGeom prst="rect">
            <a:avLst/>
          </a:prstGeom>
          <a:noFill/>
        </p:spPr>
        <p:txBody>
          <a:bodyPr wrap="square">
            <a:spAutoFit/>
          </a:bodyPr>
          <a:lstStyle/>
          <a:p>
            <a:pPr algn="ctr">
              <a:lnSpc>
                <a:spcPts val="2620"/>
              </a:lnSpc>
              <a:defRPr/>
            </a:pPr>
            <a:r>
              <a:rPr lang="de-DE" sz="2600" b="1">
                <a:solidFill>
                  <a:schemeClr val="bg1"/>
                </a:solidFill>
                <a:latin typeface="Calibri" panose="020F0502020204030204" pitchFamily="34" charset="0"/>
                <a:ea typeface="Roboto Cn" pitchFamily="2" charset="0"/>
                <a:cs typeface="Calibri" panose="020F0502020204030204" pitchFamily="34" charset="0"/>
              </a:rPr>
              <a:t>Team­perspektive</a:t>
            </a:r>
          </a:p>
        </p:txBody>
      </p:sp>
      <p:grpSp>
        <p:nvGrpSpPr>
          <p:cNvPr id="16" name="Graphic 2">
            <a:extLst>
              <a:ext uri="{FF2B5EF4-FFF2-40B4-BE49-F238E27FC236}">
                <a16:creationId xmlns:a16="http://schemas.microsoft.com/office/drawing/2014/main" id="{8578E620-2D46-024A-A677-3F0547D775AC}"/>
              </a:ext>
            </a:extLst>
          </p:cNvPr>
          <p:cNvGrpSpPr/>
          <p:nvPr/>
        </p:nvGrpSpPr>
        <p:grpSpPr>
          <a:xfrm>
            <a:off x="7494225" y="844952"/>
            <a:ext cx="1728863" cy="1891489"/>
            <a:chOff x="9747610" y="2740378"/>
            <a:chExt cx="1207493" cy="1321076"/>
          </a:xfrm>
          <a:solidFill>
            <a:srgbClr val="3D8241"/>
          </a:solidFill>
        </p:grpSpPr>
        <p:sp>
          <p:nvSpPr>
            <p:cNvPr id="17" name="Freeform 16">
              <a:extLst>
                <a:ext uri="{FF2B5EF4-FFF2-40B4-BE49-F238E27FC236}">
                  <a16:creationId xmlns:a16="http://schemas.microsoft.com/office/drawing/2014/main" id="{46225064-A868-423D-6CCB-7EB27AD362D7}"/>
                </a:ext>
              </a:extLst>
            </p:cNvPr>
            <p:cNvSpPr/>
            <p:nvPr/>
          </p:nvSpPr>
          <p:spPr>
            <a:xfrm>
              <a:off x="10084656" y="3302389"/>
              <a:ext cx="196586" cy="196565"/>
            </a:xfrm>
            <a:custGeom>
              <a:avLst/>
              <a:gdLst>
                <a:gd name="connsiteX0" fmla="*/ 166112 w 196586"/>
                <a:gd name="connsiteY0" fmla="*/ 98283 h 196565"/>
                <a:gd name="connsiteX1" fmla="*/ 98282 w 196586"/>
                <a:gd name="connsiteY1" fmla="*/ 166112 h 196565"/>
                <a:gd name="connsiteX2" fmla="*/ 30454 w 196586"/>
                <a:gd name="connsiteY2" fmla="*/ 98283 h 196565"/>
                <a:gd name="connsiteX3" fmla="*/ 98282 w 196586"/>
                <a:gd name="connsiteY3" fmla="*/ 30454 h 196565"/>
                <a:gd name="connsiteX4" fmla="*/ 166112 w 196586"/>
                <a:gd name="connsiteY4" fmla="*/ 98283 h 196565"/>
                <a:gd name="connsiteX5" fmla="*/ 196566 w 196586"/>
                <a:gd name="connsiteY5" fmla="*/ 98283 h 196565"/>
                <a:gd name="connsiteX6" fmla="*/ 98282 w 196586"/>
                <a:gd name="connsiteY6" fmla="*/ 0 h 196565"/>
                <a:gd name="connsiteX7" fmla="*/ 0 w 196586"/>
                <a:gd name="connsiteY7" fmla="*/ 98283 h 196565"/>
                <a:gd name="connsiteX8" fmla="*/ 98282 w 196586"/>
                <a:gd name="connsiteY8" fmla="*/ 196565 h 196565"/>
                <a:gd name="connsiteX9" fmla="*/ 196566 w 196586"/>
                <a:gd name="connsiteY9" fmla="*/ 98283 h 196565"/>
                <a:gd name="connsiteX10" fmla="*/ 166112 w 196586"/>
                <a:gd name="connsiteY10" fmla="*/ 98283 h 19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586" h="196565">
                  <a:moveTo>
                    <a:pt x="166112" y="98283"/>
                  </a:moveTo>
                  <a:cubicBezTo>
                    <a:pt x="164728" y="135196"/>
                    <a:pt x="136581" y="166112"/>
                    <a:pt x="98282" y="166112"/>
                  </a:cubicBezTo>
                  <a:cubicBezTo>
                    <a:pt x="59985" y="166112"/>
                    <a:pt x="30454" y="135196"/>
                    <a:pt x="30454" y="98283"/>
                  </a:cubicBezTo>
                  <a:cubicBezTo>
                    <a:pt x="30454" y="61369"/>
                    <a:pt x="61368" y="30454"/>
                    <a:pt x="98282" y="30454"/>
                  </a:cubicBezTo>
                  <a:cubicBezTo>
                    <a:pt x="135195" y="30454"/>
                    <a:pt x="164728" y="61369"/>
                    <a:pt x="166112" y="98283"/>
                  </a:cubicBezTo>
                  <a:cubicBezTo>
                    <a:pt x="167035" y="117662"/>
                    <a:pt x="197487" y="118124"/>
                    <a:pt x="196566" y="98283"/>
                  </a:cubicBezTo>
                  <a:cubicBezTo>
                    <a:pt x="194721" y="44758"/>
                    <a:pt x="153193" y="0"/>
                    <a:pt x="98282" y="0"/>
                  </a:cubicBezTo>
                  <a:cubicBezTo>
                    <a:pt x="43373" y="0"/>
                    <a:pt x="0" y="44758"/>
                    <a:pt x="0" y="98283"/>
                  </a:cubicBezTo>
                  <a:cubicBezTo>
                    <a:pt x="0" y="151807"/>
                    <a:pt x="44759" y="196565"/>
                    <a:pt x="98282" y="196565"/>
                  </a:cubicBezTo>
                  <a:cubicBezTo>
                    <a:pt x="153193" y="196565"/>
                    <a:pt x="194721" y="151807"/>
                    <a:pt x="196566" y="98283"/>
                  </a:cubicBezTo>
                  <a:cubicBezTo>
                    <a:pt x="197487" y="78903"/>
                    <a:pt x="167035" y="78903"/>
                    <a:pt x="166112" y="98283"/>
                  </a:cubicBezTo>
                  <a:close/>
                </a:path>
              </a:pathLst>
            </a:custGeom>
            <a:grpFill/>
            <a:ln w="4613" cap="flat">
              <a:noFill/>
              <a:prstDash val="solid"/>
              <a:miter/>
            </a:ln>
          </p:spPr>
          <p:txBody>
            <a:bodyPr rtlCol="0" anchor="ctr"/>
            <a:lstStyle/>
            <a:p>
              <a:endParaRPr lang="en-US">
                <a:solidFill>
                  <a:srgbClr val="000000"/>
                </a:solidFill>
              </a:endParaRPr>
            </a:p>
          </p:txBody>
        </p:sp>
        <p:sp>
          <p:nvSpPr>
            <p:cNvPr id="18" name="Freeform 17">
              <a:extLst>
                <a:ext uri="{FF2B5EF4-FFF2-40B4-BE49-F238E27FC236}">
                  <a16:creationId xmlns:a16="http://schemas.microsoft.com/office/drawing/2014/main" id="{FA9571E6-A9B5-024E-F80B-22D8AC49A759}"/>
                </a:ext>
              </a:extLst>
            </p:cNvPr>
            <p:cNvSpPr/>
            <p:nvPr/>
          </p:nvSpPr>
          <p:spPr>
            <a:xfrm>
              <a:off x="10421493" y="3302389"/>
              <a:ext cx="196586" cy="196565"/>
            </a:xfrm>
            <a:custGeom>
              <a:avLst/>
              <a:gdLst>
                <a:gd name="connsiteX0" fmla="*/ 166112 w 196586"/>
                <a:gd name="connsiteY0" fmla="*/ 98283 h 196565"/>
                <a:gd name="connsiteX1" fmla="*/ 98282 w 196586"/>
                <a:gd name="connsiteY1" fmla="*/ 166112 h 196565"/>
                <a:gd name="connsiteX2" fmla="*/ 30454 w 196586"/>
                <a:gd name="connsiteY2" fmla="*/ 98283 h 196565"/>
                <a:gd name="connsiteX3" fmla="*/ 98282 w 196586"/>
                <a:gd name="connsiteY3" fmla="*/ 30454 h 196565"/>
                <a:gd name="connsiteX4" fmla="*/ 166112 w 196586"/>
                <a:gd name="connsiteY4" fmla="*/ 98283 h 196565"/>
                <a:gd name="connsiteX5" fmla="*/ 196566 w 196586"/>
                <a:gd name="connsiteY5" fmla="*/ 98283 h 196565"/>
                <a:gd name="connsiteX6" fmla="*/ 98282 w 196586"/>
                <a:gd name="connsiteY6" fmla="*/ 0 h 196565"/>
                <a:gd name="connsiteX7" fmla="*/ 0 w 196586"/>
                <a:gd name="connsiteY7" fmla="*/ 98283 h 196565"/>
                <a:gd name="connsiteX8" fmla="*/ 98282 w 196586"/>
                <a:gd name="connsiteY8" fmla="*/ 196565 h 196565"/>
                <a:gd name="connsiteX9" fmla="*/ 196566 w 196586"/>
                <a:gd name="connsiteY9" fmla="*/ 98283 h 196565"/>
                <a:gd name="connsiteX10" fmla="*/ 166112 w 196586"/>
                <a:gd name="connsiteY10" fmla="*/ 98283 h 19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6586" h="196565">
                  <a:moveTo>
                    <a:pt x="166112" y="98283"/>
                  </a:moveTo>
                  <a:cubicBezTo>
                    <a:pt x="164728" y="135196"/>
                    <a:pt x="136581" y="166112"/>
                    <a:pt x="98282" y="166112"/>
                  </a:cubicBezTo>
                  <a:cubicBezTo>
                    <a:pt x="59985" y="166112"/>
                    <a:pt x="30454" y="135196"/>
                    <a:pt x="30454" y="98283"/>
                  </a:cubicBezTo>
                  <a:cubicBezTo>
                    <a:pt x="30454" y="61369"/>
                    <a:pt x="61368" y="30454"/>
                    <a:pt x="98282" y="30454"/>
                  </a:cubicBezTo>
                  <a:cubicBezTo>
                    <a:pt x="135195" y="30454"/>
                    <a:pt x="164728" y="61369"/>
                    <a:pt x="166112" y="98283"/>
                  </a:cubicBezTo>
                  <a:cubicBezTo>
                    <a:pt x="167035" y="117662"/>
                    <a:pt x="197487" y="118124"/>
                    <a:pt x="196566" y="98283"/>
                  </a:cubicBezTo>
                  <a:cubicBezTo>
                    <a:pt x="194721" y="44758"/>
                    <a:pt x="153193" y="0"/>
                    <a:pt x="98282" y="0"/>
                  </a:cubicBezTo>
                  <a:cubicBezTo>
                    <a:pt x="43373" y="0"/>
                    <a:pt x="0" y="44758"/>
                    <a:pt x="0" y="98283"/>
                  </a:cubicBezTo>
                  <a:cubicBezTo>
                    <a:pt x="0" y="151807"/>
                    <a:pt x="44759" y="196565"/>
                    <a:pt x="98282" y="196565"/>
                  </a:cubicBezTo>
                  <a:cubicBezTo>
                    <a:pt x="153193" y="196565"/>
                    <a:pt x="194721" y="151807"/>
                    <a:pt x="196566" y="98283"/>
                  </a:cubicBezTo>
                  <a:cubicBezTo>
                    <a:pt x="197487" y="78903"/>
                    <a:pt x="167035" y="78903"/>
                    <a:pt x="166112" y="98283"/>
                  </a:cubicBezTo>
                  <a:close/>
                </a:path>
              </a:pathLst>
            </a:custGeom>
            <a:grpFill/>
            <a:ln w="4613" cap="flat">
              <a:noFill/>
              <a:prstDash val="solid"/>
              <a:miter/>
            </a:ln>
          </p:spPr>
          <p:txBody>
            <a:bodyPr rtlCol="0" anchor="ctr"/>
            <a:lstStyle/>
            <a:p>
              <a:endParaRPr lang="en-US">
                <a:solidFill>
                  <a:srgbClr val="000000"/>
                </a:solidFill>
              </a:endParaRPr>
            </a:p>
          </p:txBody>
        </p:sp>
        <p:sp>
          <p:nvSpPr>
            <p:cNvPr id="19" name="Freeform 18">
              <a:extLst>
                <a:ext uri="{FF2B5EF4-FFF2-40B4-BE49-F238E27FC236}">
                  <a16:creationId xmlns:a16="http://schemas.microsoft.com/office/drawing/2014/main" id="{0E3FDA4D-1EB5-C578-6D57-D66EB09F1CDC}"/>
                </a:ext>
              </a:extLst>
            </p:cNvPr>
            <p:cNvSpPr/>
            <p:nvPr/>
          </p:nvSpPr>
          <p:spPr>
            <a:xfrm>
              <a:off x="10252130" y="3670198"/>
              <a:ext cx="198452" cy="113913"/>
            </a:xfrm>
            <a:custGeom>
              <a:avLst/>
              <a:gdLst>
                <a:gd name="connsiteX0" fmla="*/ 167980 w 198452"/>
                <a:gd name="connsiteY0" fmla="*/ 14708 h 113913"/>
                <a:gd name="connsiteX1" fmla="*/ 99226 w 198452"/>
                <a:gd name="connsiteY1" fmla="*/ 83460 h 113913"/>
                <a:gd name="connsiteX2" fmla="*/ 30475 w 198452"/>
                <a:gd name="connsiteY2" fmla="*/ 14708 h 113913"/>
                <a:gd name="connsiteX3" fmla="*/ 20 w 198452"/>
                <a:gd name="connsiteY3" fmla="*/ 14708 h 113913"/>
                <a:gd name="connsiteX4" fmla="*/ 99226 w 198452"/>
                <a:gd name="connsiteY4" fmla="*/ 113914 h 113913"/>
                <a:gd name="connsiteX5" fmla="*/ 198431 w 198452"/>
                <a:gd name="connsiteY5" fmla="*/ 14708 h 113913"/>
                <a:gd name="connsiteX6" fmla="*/ 167980 w 198452"/>
                <a:gd name="connsiteY6" fmla="*/ 14708 h 113913"/>
                <a:gd name="connsiteX7" fmla="*/ 167980 w 198452"/>
                <a:gd name="connsiteY7" fmla="*/ 14708 h 11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452" h="113913">
                  <a:moveTo>
                    <a:pt x="167980" y="14708"/>
                  </a:moveTo>
                  <a:cubicBezTo>
                    <a:pt x="166594" y="52083"/>
                    <a:pt x="137987" y="83460"/>
                    <a:pt x="99226" y="83460"/>
                  </a:cubicBezTo>
                  <a:cubicBezTo>
                    <a:pt x="60467" y="83460"/>
                    <a:pt x="31860" y="52083"/>
                    <a:pt x="30475" y="14708"/>
                  </a:cubicBezTo>
                  <a:cubicBezTo>
                    <a:pt x="29553" y="-4671"/>
                    <a:pt x="-901" y="-5133"/>
                    <a:pt x="20" y="14708"/>
                  </a:cubicBezTo>
                  <a:cubicBezTo>
                    <a:pt x="1868" y="68694"/>
                    <a:pt x="43855" y="113914"/>
                    <a:pt x="99226" y="113914"/>
                  </a:cubicBezTo>
                  <a:cubicBezTo>
                    <a:pt x="154597" y="113914"/>
                    <a:pt x="196124" y="68694"/>
                    <a:pt x="198431" y="14708"/>
                  </a:cubicBezTo>
                  <a:cubicBezTo>
                    <a:pt x="199355" y="-4671"/>
                    <a:pt x="168901" y="-4671"/>
                    <a:pt x="167980" y="14708"/>
                  </a:cubicBezTo>
                  <a:lnTo>
                    <a:pt x="167980" y="14708"/>
                  </a:lnTo>
                  <a:close/>
                </a:path>
              </a:pathLst>
            </a:custGeom>
            <a:grpFill/>
            <a:ln w="4613" cap="flat">
              <a:noFill/>
              <a:prstDash val="solid"/>
              <a:miter/>
            </a:ln>
          </p:spPr>
          <p:txBody>
            <a:bodyPr rtlCol="0" anchor="ctr"/>
            <a:lstStyle/>
            <a:p>
              <a:endParaRPr lang="en-US">
                <a:solidFill>
                  <a:srgbClr val="000000"/>
                </a:solidFill>
              </a:endParaRPr>
            </a:p>
          </p:txBody>
        </p:sp>
        <p:sp>
          <p:nvSpPr>
            <p:cNvPr id="20" name="Freeform 19">
              <a:extLst>
                <a:ext uri="{FF2B5EF4-FFF2-40B4-BE49-F238E27FC236}">
                  <a16:creationId xmlns:a16="http://schemas.microsoft.com/office/drawing/2014/main" id="{608DEDBA-0FC0-A312-5DDF-4EF9C81E9E85}"/>
                </a:ext>
              </a:extLst>
            </p:cNvPr>
            <p:cNvSpPr/>
            <p:nvPr/>
          </p:nvSpPr>
          <p:spPr>
            <a:xfrm>
              <a:off x="9747610" y="3354026"/>
              <a:ext cx="137942" cy="240447"/>
            </a:xfrm>
            <a:custGeom>
              <a:avLst/>
              <a:gdLst>
                <a:gd name="connsiteX0" fmla="*/ 120177 w 137942"/>
                <a:gd name="connsiteY0" fmla="*/ 209989 h 240447"/>
                <a:gd name="connsiteX1" fmla="*/ 30662 w 137942"/>
                <a:gd name="connsiteY1" fmla="*/ 126471 h 240447"/>
                <a:gd name="connsiteX2" fmla="*/ 123408 w 137942"/>
                <a:gd name="connsiteY2" fmla="*/ 30496 h 240447"/>
                <a:gd name="connsiteX3" fmla="*/ 123408 w 137942"/>
                <a:gd name="connsiteY3" fmla="*/ 42 h 240447"/>
                <a:gd name="connsiteX4" fmla="*/ 208 w 137942"/>
                <a:gd name="connsiteY4" fmla="*/ 126471 h 240447"/>
                <a:gd name="connsiteX5" fmla="*/ 120177 w 137942"/>
                <a:gd name="connsiteY5" fmla="*/ 240442 h 240447"/>
                <a:gd name="connsiteX6" fmla="*/ 120177 w 137942"/>
                <a:gd name="connsiteY6" fmla="*/ 209989 h 240447"/>
                <a:gd name="connsiteX7" fmla="*/ 120177 w 137942"/>
                <a:gd name="connsiteY7" fmla="*/ 209989 h 240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7942" h="240447">
                  <a:moveTo>
                    <a:pt x="120177" y="209989"/>
                  </a:moveTo>
                  <a:cubicBezTo>
                    <a:pt x="73573" y="208604"/>
                    <a:pt x="33891" y="173998"/>
                    <a:pt x="30662" y="126471"/>
                  </a:cubicBezTo>
                  <a:cubicBezTo>
                    <a:pt x="26970" y="73408"/>
                    <a:pt x="70805" y="29112"/>
                    <a:pt x="123408" y="30496"/>
                  </a:cubicBezTo>
                  <a:cubicBezTo>
                    <a:pt x="142787" y="30957"/>
                    <a:pt x="142787" y="503"/>
                    <a:pt x="123408" y="42"/>
                  </a:cubicBezTo>
                  <a:cubicBezTo>
                    <a:pt x="54655" y="-1804"/>
                    <a:pt x="-3944" y="57258"/>
                    <a:pt x="208" y="126471"/>
                  </a:cubicBezTo>
                  <a:cubicBezTo>
                    <a:pt x="3898" y="190609"/>
                    <a:pt x="56962" y="238597"/>
                    <a:pt x="120177" y="240442"/>
                  </a:cubicBezTo>
                  <a:cubicBezTo>
                    <a:pt x="139558" y="240904"/>
                    <a:pt x="139558" y="210450"/>
                    <a:pt x="120177" y="209989"/>
                  </a:cubicBezTo>
                  <a:lnTo>
                    <a:pt x="120177" y="209989"/>
                  </a:lnTo>
                  <a:close/>
                </a:path>
              </a:pathLst>
            </a:custGeom>
            <a:grpFill/>
            <a:ln w="4613" cap="flat">
              <a:noFill/>
              <a:prstDash val="solid"/>
              <a:miter/>
            </a:ln>
          </p:spPr>
          <p:txBody>
            <a:bodyPr rtlCol="0" anchor="ctr"/>
            <a:lstStyle/>
            <a:p>
              <a:endParaRPr lang="en-US">
                <a:solidFill>
                  <a:srgbClr val="000000"/>
                </a:solidFill>
              </a:endParaRPr>
            </a:p>
          </p:txBody>
        </p:sp>
        <p:sp>
          <p:nvSpPr>
            <p:cNvPr id="21" name="Freeform 20">
              <a:extLst>
                <a:ext uri="{FF2B5EF4-FFF2-40B4-BE49-F238E27FC236}">
                  <a16:creationId xmlns:a16="http://schemas.microsoft.com/office/drawing/2014/main" id="{CAA36959-CD74-5978-23AA-7110165F6930}"/>
                </a:ext>
              </a:extLst>
            </p:cNvPr>
            <p:cNvSpPr/>
            <p:nvPr/>
          </p:nvSpPr>
          <p:spPr>
            <a:xfrm>
              <a:off x="10816988" y="3354487"/>
              <a:ext cx="138115" cy="240447"/>
            </a:xfrm>
            <a:custGeom>
              <a:avLst/>
              <a:gdLst>
                <a:gd name="connsiteX0" fmla="*/ 14707 w 138115"/>
                <a:gd name="connsiteY0" fmla="*/ 30496 h 240447"/>
                <a:gd name="connsiteX1" fmla="*/ 107454 w 138115"/>
                <a:gd name="connsiteY1" fmla="*/ 126472 h 240447"/>
                <a:gd name="connsiteX2" fmla="*/ 17938 w 138115"/>
                <a:gd name="connsiteY2" fmla="*/ 209989 h 240447"/>
                <a:gd name="connsiteX3" fmla="*/ 17938 w 138115"/>
                <a:gd name="connsiteY3" fmla="*/ 240442 h 240447"/>
                <a:gd name="connsiteX4" fmla="*/ 137908 w 138115"/>
                <a:gd name="connsiteY4" fmla="*/ 126472 h 240447"/>
                <a:gd name="connsiteX5" fmla="*/ 14707 w 138115"/>
                <a:gd name="connsiteY5" fmla="*/ 42 h 240447"/>
                <a:gd name="connsiteX6" fmla="*/ 14707 w 138115"/>
                <a:gd name="connsiteY6" fmla="*/ 30496 h 240447"/>
                <a:gd name="connsiteX7" fmla="*/ 14707 w 138115"/>
                <a:gd name="connsiteY7" fmla="*/ 30496 h 240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115" h="240447">
                  <a:moveTo>
                    <a:pt x="14707" y="30496"/>
                  </a:moveTo>
                  <a:cubicBezTo>
                    <a:pt x="67309" y="29112"/>
                    <a:pt x="111144" y="73408"/>
                    <a:pt x="107454" y="126472"/>
                  </a:cubicBezTo>
                  <a:cubicBezTo>
                    <a:pt x="104223" y="173998"/>
                    <a:pt x="64080" y="208604"/>
                    <a:pt x="17938" y="209989"/>
                  </a:cubicBezTo>
                  <a:cubicBezTo>
                    <a:pt x="-1442" y="210450"/>
                    <a:pt x="-1904" y="240904"/>
                    <a:pt x="17938" y="240442"/>
                  </a:cubicBezTo>
                  <a:cubicBezTo>
                    <a:pt x="81152" y="238597"/>
                    <a:pt x="134215" y="191071"/>
                    <a:pt x="137908" y="126472"/>
                  </a:cubicBezTo>
                  <a:cubicBezTo>
                    <a:pt x="142060" y="57258"/>
                    <a:pt x="83459" y="-1804"/>
                    <a:pt x="14707" y="42"/>
                  </a:cubicBezTo>
                  <a:cubicBezTo>
                    <a:pt x="-4671" y="503"/>
                    <a:pt x="-5133" y="30957"/>
                    <a:pt x="14707" y="30496"/>
                  </a:cubicBezTo>
                  <a:lnTo>
                    <a:pt x="14707" y="30496"/>
                  </a:lnTo>
                  <a:close/>
                </a:path>
              </a:pathLst>
            </a:custGeom>
            <a:grpFill/>
            <a:ln w="4613" cap="flat">
              <a:noFill/>
              <a:prstDash val="solid"/>
              <a:miter/>
            </a:ln>
          </p:spPr>
          <p:txBody>
            <a:bodyPr rtlCol="0" anchor="ctr"/>
            <a:lstStyle/>
            <a:p>
              <a:endParaRPr lang="en-US">
                <a:solidFill>
                  <a:srgbClr val="000000"/>
                </a:solidFill>
              </a:endParaRPr>
            </a:p>
          </p:txBody>
        </p:sp>
        <p:sp>
          <p:nvSpPr>
            <p:cNvPr id="22" name="Freeform 21">
              <a:extLst>
                <a:ext uri="{FF2B5EF4-FFF2-40B4-BE49-F238E27FC236}">
                  <a16:creationId xmlns:a16="http://schemas.microsoft.com/office/drawing/2014/main" id="{243A49DB-01E6-1EE0-73E7-158D6847FE71}"/>
                </a:ext>
              </a:extLst>
            </p:cNvPr>
            <p:cNvSpPr/>
            <p:nvPr/>
          </p:nvSpPr>
          <p:spPr>
            <a:xfrm>
              <a:off x="10041744" y="2740378"/>
              <a:ext cx="156903" cy="156883"/>
            </a:xfrm>
            <a:custGeom>
              <a:avLst/>
              <a:gdLst>
                <a:gd name="connsiteX0" fmla="*/ 126429 w 156903"/>
                <a:gd name="connsiteY0" fmla="*/ 78442 h 156883"/>
                <a:gd name="connsiteX1" fmla="*/ 30914 w 156903"/>
                <a:gd name="connsiteY1" fmla="*/ 78442 h 156883"/>
                <a:gd name="connsiteX2" fmla="*/ 126429 w 156903"/>
                <a:gd name="connsiteY2" fmla="*/ 78442 h 156883"/>
                <a:gd name="connsiteX3" fmla="*/ 156883 w 156903"/>
                <a:gd name="connsiteY3" fmla="*/ 78442 h 156883"/>
                <a:gd name="connsiteX4" fmla="*/ 78442 w 156903"/>
                <a:gd name="connsiteY4" fmla="*/ 0 h 156883"/>
                <a:gd name="connsiteX5" fmla="*/ 0 w 156903"/>
                <a:gd name="connsiteY5" fmla="*/ 78442 h 156883"/>
                <a:gd name="connsiteX6" fmla="*/ 78442 w 156903"/>
                <a:gd name="connsiteY6" fmla="*/ 156883 h 156883"/>
                <a:gd name="connsiteX7" fmla="*/ 156883 w 156903"/>
                <a:gd name="connsiteY7" fmla="*/ 78442 h 156883"/>
                <a:gd name="connsiteX8" fmla="*/ 126429 w 156903"/>
                <a:gd name="connsiteY8" fmla="*/ 78442 h 15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903" h="156883">
                  <a:moveTo>
                    <a:pt x="126429" y="78442"/>
                  </a:moveTo>
                  <a:cubicBezTo>
                    <a:pt x="123198" y="139349"/>
                    <a:pt x="30914" y="140272"/>
                    <a:pt x="30914" y="78442"/>
                  </a:cubicBezTo>
                  <a:cubicBezTo>
                    <a:pt x="30914" y="16611"/>
                    <a:pt x="123198" y="17534"/>
                    <a:pt x="126429" y="78442"/>
                  </a:cubicBezTo>
                  <a:cubicBezTo>
                    <a:pt x="127350" y="97821"/>
                    <a:pt x="157805" y="98283"/>
                    <a:pt x="156883" y="78442"/>
                  </a:cubicBezTo>
                  <a:cubicBezTo>
                    <a:pt x="154576" y="35991"/>
                    <a:pt x="122736" y="0"/>
                    <a:pt x="78442" y="0"/>
                  </a:cubicBezTo>
                  <a:cubicBezTo>
                    <a:pt x="34145" y="0"/>
                    <a:pt x="0" y="35529"/>
                    <a:pt x="0" y="78442"/>
                  </a:cubicBezTo>
                  <a:cubicBezTo>
                    <a:pt x="0" y="121354"/>
                    <a:pt x="35528" y="156883"/>
                    <a:pt x="78442" y="156883"/>
                  </a:cubicBezTo>
                  <a:cubicBezTo>
                    <a:pt x="121353" y="156883"/>
                    <a:pt x="154576" y="120892"/>
                    <a:pt x="156883" y="78442"/>
                  </a:cubicBezTo>
                  <a:cubicBezTo>
                    <a:pt x="157805" y="59062"/>
                    <a:pt x="127350" y="59062"/>
                    <a:pt x="126429" y="78442"/>
                  </a:cubicBezTo>
                  <a:close/>
                </a:path>
              </a:pathLst>
            </a:custGeom>
            <a:grpFill/>
            <a:ln w="4613" cap="flat">
              <a:noFill/>
              <a:prstDash val="solid"/>
              <a:miter/>
            </a:ln>
          </p:spPr>
          <p:txBody>
            <a:bodyPr rtlCol="0" anchor="ctr"/>
            <a:lstStyle/>
            <a:p>
              <a:endParaRPr lang="en-US">
                <a:solidFill>
                  <a:srgbClr val="000000"/>
                </a:solidFill>
              </a:endParaRPr>
            </a:p>
          </p:txBody>
        </p:sp>
        <p:sp>
          <p:nvSpPr>
            <p:cNvPr id="23" name="Freeform 22">
              <a:extLst>
                <a:ext uri="{FF2B5EF4-FFF2-40B4-BE49-F238E27FC236}">
                  <a16:creationId xmlns:a16="http://schemas.microsoft.com/office/drawing/2014/main" id="{1076EE07-4E97-D456-FAC8-764FFCA32C97}"/>
                </a:ext>
              </a:extLst>
            </p:cNvPr>
            <p:cNvSpPr/>
            <p:nvPr/>
          </p:nvSpPr>
          <p:spPr>
            <a:xfrm>
              <a:off x="9859863" y="3043788"/>
              <a:ext cx="982549" cy="1017667"/>
            </a:xfrm>
            <a:custGeom>
              <a:avLst/>
              <a:gdLst>
                <a:gd name="connsiteX0" fmla="*/ 717589 w 982549"/>
                <a:gd name="connsiteY0" fmla="*/ 829840 h 1017667"/>
                <a:gd name="connsiteX1" fmla="*/ 622077 w 982549"/>
                <a:gd name="connsiteY1" fmla="*/ 835377 h 1017667"/>
                <a:gd name="connsiteX2" fmla="*/ 572242 w 982549"/>
                <a:gd name="connsiteY2" fmla="*/ 858909 h 1017667"/>
                <a:gd name="connsiteX3" fmla="*/ 354914 w 982549"/>
                <a:gd name="connsiteY3" fmla="*/ 961345 h 1017667"/>
                <a:gd name="connsiteX4" fmla="*/ 294006 w 982549"/>
                <a:gd name="connsiteY4" fmla="*/ 989953 h 1017667"/>
                <a:gd name="connsiteX5" fmla="*/ 317077 w 982549"/>
                <a:gd name="connsiteY5" fmla="*/ 1002873 h 1017667"/>
                <a:gd name="connsiteX6" fmla="*/ 317077 w 982549"/>
                <a:gd name="connsiteY6" fmla="*/ 844605 h 1017667"/>
                <a:gd name="connsiteX7" fmla="*/ 301851 w 982549"/>
                <a:gd name="connsiteY7" fmla="*/ 829379 h 1017667"/>
                <a:gd name="connsiteX8" fmla="*/ 156963 w 982549"/>
                <a:gd name="connsiteY8" fmla="*/ 802616 h 1017667"/>
                <a:gd name="connsiteX9" fmla="*/ 41148 w 982549"/>
                <a:gd name="connsiteY9" fmla="*/ 662344 h 1017667"/>
                <a:gd name="connsiteX10" fmla="*/ 31458 w 982549"/>
                <a:gd name="connsiteY10" fmla="*/ 568214 h 1017667"/>
                <a:gd name="connsiteX11" fmla="*/ 31458 w 982549"/>
                <a:gd name="connsiteY11" fmla="*/ 455166 h 1017667"/>
                <a:gd name="connsiteX12" fmla="*/ 31458 w 982549"/>
                <a:gd name="connsiteY12" fmla="*/ 264599 h 1017667"/>
                <a:gd name="connsiteX13" fmla="*/ 265859 w 982549"/>
                <a:gd name="connsiteY13" fmla="*/ 30659 h 1017667"/>
                <a:gd name="connsiteX14" fmla="*/ 676523 w 982549"/>
                <a:gd name="connsiteY14" fmla="*/ 30659 h 1017667"/>
                <a:gd name="connsiteX15" fmla="*/ 730972 w 982549"/>
                <a:gd name="connsiteY15" fmla="*/ 30659 h 1017667"/>
                <a:gd name="connsiteX16" fmla="*/ 893853 w 982549"/>
                <a:gd name="connsiteY16" fmla="*/ 110023 h 1017667"/>
                <a:gd name="connsiteX17" fmla="*/ 951993 w 982549"/>
                <a:gd name="connsiteY17" fmla="*/ 265522 h 1017667"/>
                <a:gd name="connsiteX18" fmla="*/ 951993 w 982549"/>
                <a:gd name="connsiteY18" fmla="*/ 338427 h 1017667"/>
                <a:gd name="connsiteX19" fmla="*/ 951993 w 982549"/>
                <a:gd name="connsiteY19" fmla="*/ 575597 h 1017667"/>
                <a:gd name="connsiteX20" fmla="*/ 936305 w 982549"/>
                <a:gd name="connsiteY20" fmla="*/ 679878 h 1017667"/>
                <a:gd name="connsiteX21" fmla="*/ 812643 w 982549"/>
                <a:gd name="connsiteY21" fmla="*/ 809537 h 1017667"/>
                <a:gd name="connsiteX22" fmla="*/ 717589 w 982549"/>
                <a:gd name="connsiteY22" fmla="*/ 829379 h 1017667"/>
                <a:gd name="connsiteX23" fmla="*/ 717589 w 982549"/>
                <a:gd name="connsiteY23" fmla="*/ 859832 h 1017667"/>
                <a:gd name="connsiteX24" fmla="*/ 979678 w 982549"/>
                <a:gd name="connsiteY24" fmla="*/ 630968 h 1017667"/>
                <a:gd name="connsiteX25" fmla="*/ 982447 w 982549"/>
                <a:gd name="connsiteY25" fmla="*/ 546989 h 1017667"/>
                <a:gd name="connsiteX26" fmla="*/ 982447 w 982549"/>
                <a:gd name="connsiteY26" fmla="*/ 289055 h 1017667"/>
                <a:gd name="connsiteX27" fmla="*/ 968604 w 982549"/>
                <a:gd name="connsiteY27" fmla="*/ 180621 h 1017667"/>
                <a:gd name="connsiteX28" fmla="*/ 713899 w 982549"/>
                <a:gd name="connsiteY28" fmla="*/ 205 h 1017667"/>
                <a:gd name="connsiteX29" fmla="*/ 273704 w 982549"/>
                <a:gd name="connsiteY29" fmla="*/ 205 h 1017667"/>
                <a:gd name="connsiteX30" fmla="*/ 22230 w 982549"/>
                <a:gd name="connsiteY30" fmla="*/ 161702 h 1017667"/>
                <a:gd name="connsiteX31" fmla="*/ 1466 w 982549"/>
                <a:gd name="connsiteY31" fmla="*/ 395643 h 1017667"/>
                <a:gd name="connsiteX32" fmla="*/ 1466 w 982549"/>
                <a:gd name="connsiteY32" fmla="*/ 607897 h 1017667"/>
                <a:gd name="connsiteX33" fmla="*/ 240019 w 982549"/>
                <a:gd name="connsiteY33" fmla="*/ 858448 h 1017667"/>
                <a:gd name="connsiteX34" fmla="*/ 301851 w 982549"/>
                <a:gd name="connsiteY34" fmla="*/ 859832 h 1017667"/>
                <a:gd name="connsiteX35" fmla="*/ 286623 w 982549"/>
                <a:gd name="connsiteY35" fmla="*/ 844605 h 1017667"/>
                <a:gd name="connsiteX36" fmla="*/ 286623 w 982549"/>
                <a:gd name="connsiteY36" fmla="*/ 1002873 h 1017667"/>
                <a:gd name="connsiteX37" fmla="*/ 309694 w 982549"/>
                <a:gd name="connsiteY37" fmla="*/ 1015792 h 1017667"/>
                <a:gd name="connsiteX38" fmla="*/ 459194 w 982549"/>
                <a:gd name="connsiteY38" fmla="*/ 945195 h 1017667"/>
                <a:gd name="connsiteX39" fmla="*/ 634074 w 982549"/>
                <a:gd name="connsiteY39" fmla="*/ 862601 h 1017667"/>
                <a:gd name="connsiteX40" fmla="*/ 718051 w 982549"/>
                <a:gd name="connsiteY40" fmla="*/ 859371 h 1017667"/>
                <a:gd name="connsiteX41" fmla="*/ 718051 w 982549"/>
                <a:gd name="connsiteY41" fmla="*/ 828917 h 1017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82549" h="1017667">
                  <a:moveTo>
                    <a:pt x="717589" y="829840"/>
                  </a:moveTo>
                  <a:cubicBezTo>
                    <a:pt x="687597" y="829840"/>
                    <a:pt x="650224" y="823380"/>
                    <a:pt x="622077" y="835377"/>
                  </a:cubicBezTo>
                  <a:cubicBezTo>
                    <a:pt x="605465" y="842298"/>
                    <a:pt x="588853" y="851065"/>
                    <a:pt x="572242" y="858909"/>
                  </a:cubicBezTo>
                  <a:cubicBezTo>
                    <a:pt x="499800" y="893055"/>
                    <a:pt x="427356" y="927200"/>
                    <a:pt x="354914" y="961345"/>
                  </a:cubicBezTo>
                  <a:cubicBezTo>
                    <a:pt x="334610" y="971035"/>
                    <a:pt x="314308" y="980725"/>
                    <a:pt x="294006" y="989953"/>
                  </a:cubicBezTo>
                  <a:cubicBezTo>
                    <a:pt x="301851" y="994106"/>
                    <a:pt x="309232" y="998720"/>
                    <a:pt x="317077" y="1002873"/>
                  </a:cubicBezTo>
                  <a:lnTo>
                    <a:pt x="317077" y="844605"/>
                  </a:lnTo>
                  <a:cubicBezTo>
                    <a:pt x="317077" y="836300"/>
                    <a:pt x="310156" y="829379"/>
                    <a:pt x="301851" y="829379"/>
                  </a:cubicBezTo>
                  <a:cubicBezTo>
                    <a:pt x="251095" y="829379"/>
                    <a:pt x="203105" y="827071"/>
                    <a:pt x="156963" y="802616"/>
                  </a:cubicBezTo>
                  <a:cubicBezTo>
                    <a:pt x="101593" y="773546"/>
                    <a:pt x="59143" y="722329"/>
                    <a:pt x="41148" y="662344"/>
                  </a:cubicBezTo>
                  <a:cubicBezTo>
                    <a:pt x="31920" y="631429"/>
                    <a:pt x="31458" y="600052"/>
                    <a:pt x="31458" y="568214"/>
                  </a:cubicBezTo>
                  <a:lnTo>
                    <a:pt x="31458" y="455166"/>
                  </a:lnTo>
                  <a:cubicBezTo>
                    <a:pt x="31458" y="391490"/>
                    <a:pt x="30996" y="328275"/>
                    <a:pt x="31458" y="264599"/>
                  </a:cubicBezTo>
                  <a:cubicBezTo>
                    <a:pt x="32841" y="135863"/>
                    <a:pt x="137123" y="31582"/>
                    <a:pt x="265859" y="30659"/>
                  </a:cubicBezTo>
                  <a:cubicBezTo>
                    <a:pt x="402440" y="29275"/>
                    <a:pt x="539483" y="30659"/>
                    <a:pt x="676523" y="30659"/>
                  </a:cubicBezTo>
                  <a:cubicBezTo>
                    <a:pt x="813566" y="30659"/>
                    <a:pt x="712975" y="30198"/>
                    <a:pt x="730972" y="30659"/>
                  </a:cubicBezTo>
                  <a:cubicBezTo>
                    <a:pt x="793264" y="33889"/>
                    <a:pt x="852787" y="62958"/>
                    <a:pt x="893853" y="110023"/>
                  </a:cubicBezTo>
                  <a:cubicBezTo>
                    <a:pt x="931691" y="152935"/>
                    <a:pt x="951531" y="208306"/>
                    <a:pt x="951993" y="265522"/>
                  </a:cubicBezTo>
                  <a:cubicBezTo>
                    <a:pt x="951993" y="289977"/>
                    <a:pt x="951993" y="313971"/>
                    <a:pt x="951993" y="338427"/>
                  </a:cubicBezTo>
                  <a:lnTo>
                    <a:pt x="951993" y="575597"/>
                  </a:lnTo>
                  <a:cubicBezTo>
                    <a:pt x="951993" y="611126"/>
                    <a:pt x="949224" y="645733"/>
                    <a:pt x="936305" y="679878"/>
                  </a:cubicBezTo>
                  <a:cubicBezTo>
                    <a:pt x="914155" y="737094"/>
                    <a:pt x="868937" y="784621"/>
                    <a:pt x="812643" y="809537"/>
                  </a:cubicBezTo>
                  <a:cubicBezTo>
                    <a:pt x="782650" y="822919"/>
                    <a:pt x="750351" y="828917"/>
                    <a:pt x="717589" y="829379"/>
                  </a:cubicBezTo>
                  <a:cubicBezTo>
                    <a:pt x="698211" y="829379"/>
                    <a:pt x="697749" y="860294"/>
                    <a:pt x="717589" y="859832"/>
                  </a:cubicBezTo>
                  <a:cubicBezTo>
                    <a:pt x="848173" y="857986"/>
                    <a:pt x="961683" y="761550"/>
                    <a:pt x="979678" y="630968"/>
                  </a:cubicBezTo>
                  <a:cubicBezTo>
                    <a:pt x="983368" y="603282"/>
                    <a:pt x="982447" y="574674"/>
                    <a:pt x="982447" y="546989"/>
                  </a:cubicBezTo>
                  <a:lnTo>
                    <a:pt x="982447" y="289055"/>
                  </a:lnTo>
                  <a:cubicBezTo>
                    <a:pt x="982447" y="252141"/>
                    <a:pt x="980599" y="216150"/>
                    <a:pt x="968604" y="180621"/>
                  </a:cubicBezTo>
                  <a:cubicBezTo>
                    <a:pt x="931691" y="71264"/>
                    <a:pt x="828330" y="666"/>
                    <a:pt x="713899" y="205"/>
                  </a:cubicBezTo>
                  <a:cubicBezTo>
                    <a:pt x="567168" y="-256"/>
                    <a:pt x="420435" y="205"/>
                    <a:pt x="273704" y="205"/>
                  </a:cubicBezTo>
                  <a:cubicBezTo>
                    <a:pt x="164808" y="205"/>
                    <a:pt x="65141" y="60190"/>
                    <a:pt x="22230" y="161702"/>
                  </a:cubicBezTo>
                  <a:cubicBezTo>
                    <a:pt x="-8225" y="233684"/>
                    <a:pt x="1466" y="319047"/>
                    <a:pt x="1466" y="395643"/>
                  </a:cubicBezTo>
                  <a:cubicBezTo>
                    <a:pt x="1466" y="472239"/>
                    <a:pt x="-1765" y="537299"/>
                    <a:pt x="1466" y="607897"/>
                  </a:cubicBezTo>
                  <a:cubicBezTo>
                    <a:pt x="7925" y="738017"/>
                    <a:pt x="110821" y="845528"/>
                    <a:pt x="240019" y="858448"/>
                  </a:cubicBezTo>
                  <a:cubicBezTo>
                    <a:pt x="260323" y="860294"/>
                    <a:pt x="281087" y="859832"/>
                    <a:pt x="301851" y="859832"/>
                  </a:cubicBezTo>
                  <a:lnTo>
                    <a:pt x="286623" y="844605"/>
                  </a:lnTo>
                  <a:lnTo>
                    <a:pt x="286623" y="1002873"/>
                  </a:lnTo>
                  <a:cubicBezTo>
                    <a:pt x="286623" y="1015331"/>
                    <a:pt x="299544" y="1020868"/>
                    <a:pt x="309694" y="1015792"/>
                  </a:cubicBezTo>
                  <a:cubicBezTo>
                    <a:pt x="359529" y="992260"/>
                    <a:pt x="409361" y="968727"/>
                    <a:pt x="459194" y="945195"/>
                  </a:cubicBezTo>
                  <a:cubicBezTo>
                    <a:pt x="516871" y="917971"/>
                    <a:pt x="574549" y="885672"/>
                    <a:pt x="634074" y="862601"/>
                  </a:cubicBezTo>
                  <a:cubicBezTo>
                    <a:pt x="658529" y="853372"/>
                    <a:pt x="692211" y="859371"/>
                    <a:pt x="718051" y="859371"/>
                  </a:cubicBezTo>
                  <a:cubicBezTo>
                    <a:pt x="743891" y="859371"/>
                    <a:pt x="737894" y="828917"/>
                    <a:pt x="718051" y="828917"/>
                  </a:cubicBezTo>
                  <a:close/>
                </a:path>
              </a:pathLst>
            </a:custGeom>
            <a:grpFill/>
            <a:ln w="4613" cap="flat">
              <a:noFill/>
              <a:prstDash val="solid"/>
              <a:miter/>
            </a:ln>
          </p:spPr>
          <p:txBody>
            <a:bodyPr rtlCol="0" anchor="ctr"/>
            <a:lstStyle/>
            <a:p>
              <a:endParaRPr lang="en-US">
                <a:solidFill>
                  <a:srgbClr val="000000"/>
                </a:solidFill>
              </a:endParaRPr>
            </a:p>
          </p:txBody>
        </p:sp>
        <p:sp>
          <p:nvSpPr>
            <p:cNvPr id="24" name="Freeform 23">
              <a:extLst>
                <a:ext uri="{FF2B5EF4-FFF2-40B4-BE49-F238E27FC236}">
                  <a16:creationId xmlns:a16="http://schemas.microsoft.com/office/drawing/2014/main" id="{3396048C-3286-300B-57D3-0DAAD3015BA8}"/>
                </a:ext>
              </a:extLst>
            </p:cNvPr>
            <p:cNvSpPr/>
            <p:nvPr/>
          </p:nvSpPr>
          <p:spPr>
            <a:xfrm>
              <a:off x="10105420" y="2866865"/>
              <a:ext cx="30454" cy="207525"/>
            </a:xfrm>
            <a:custGeom>
              <a:avLst/>
              <a:gdLst>
                <a:gd name="connsiteX0" fmla="*/ 0 w 30454"/>
                <a:gd name="connsiteY0" fmla="*/ 14708 h 207525"/>
                <a:gd name="connsiteX1" fmla="*/ 0 w 30454"/>
                <a:gd name="connsiteY1" fmla="*/ 192817 h 207525"/>
                <a:gd name="connsiteX2" fmla="*/ 30454 w 30454"/>
                <a:gd name="connsiteY2" fmla="*/ 192817 h 207525"/>
                <a:gd name="connsiteX3" fmla="*/ 30454 w 30454"/>
                <a:gd name="connsiteY3" fmla="*/ 14708 h 207525"/>
                <a:gd name="connsiteX4" fmla="*/ 0 w 30454"/>
                <a:gd name="connsiteY4" fmla="*/ 14708 h 207525"/>
                <a:gd name="connsiteX5" fmla="*/ 0 w 30454"/>
                <a:gd name="connsiteY5" fmla="*/ 14708 h 2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207525">
                  <a:moveTo>
                    <a:pt x="0" y="14708"/>
                  </a:moveTo>
                  <a:lnTo>
                    <a:pt x="0" y="192817"/>
                  </a:lnTo>
                  <a:cubicBezTo>
                    <a:pt x="0" y="212196"/>
                    <a:pt x="30454" y="212658"/>
                    <a:pt x="30454" y="192817"/>
                  </a:cubicBezTo>
                  <a:lnTo>
                    <a:pt x="30454" y="14708"/>
                  </a:lnTo>
                  <a:cubicBezTo>
                    <a:pt x="30454" y="-4671"/>
                    <a:pt x="0" y="-5133"/>
                    <a:pt x="0" y="14708"/>
                  </a:cubicBezTo>
                  <a:lnTo>
                    <a:pt x="0" y="14708"/>
                  </a:lnTo>
                  <a:close/>
                </a:path>
              </a:pathLst>
            </a:custGeom>
            <a:grpFill/>
            <a:ln w="4613" cap="flat">
              <a:noFill/>
              <a:prstDash val="solid"/>
              <a:miter/>
            </a:ln>
          </p:spPr>
          <p:txBody>
            <a:bodyPr rtlCol="0" anchor="ctr"/>
            <a:lstStyle/>
            <a:p>
              <a:endParaRPr lang="en-US">
                <a:solidFill>
                  <a:srgbClr val="000000"/>
                </a:solidFill>
              </a:endParaRPr>
            </a:p>
          </p:txBody>
        </p:sp>
        <p:sp>
          <p:nvSpPr>
            <p:cNvPr id="25" name="Freeform 24">
              <a:extLst>
                <a:ext uri="{FF2B5EF4-FFF2-40B4-BE49-F238E27FC236}">
                  <a16:creationId xmlns:a16="http://schemas.microsoft.com/office/drawing/2014/main" id="{B02194C2-DF04-8B8A-BBD2-CEA271E6FC0A}"/>
                </a:ext>
              </a:extLst>
            </p:cNvPr>
            <p:cNvSpPr/>
            <p:nvPr/>
          </p:nvSpPr>
          <p:spPr>
            <a:xfrm>
              <a:off x="10504066" y="2740378"/>
              <a:ext cx="156903" cy="156883"/>
            </a:xfrm>
            <a:custGeom>
              <a:avLst/>
              <a:gdLst>
                <a:gd name="connsiteX0" fmla="*/ 20 w 156903"/>
                <a:gd name="connsiteY0" fmla="*/ 78442 h 156883"/>
                <a:gd name="connsiteX1" fmla="*/ 78462 w 156903"/>
                <a:gd name="connsiteY1" fmla="*/ 156883 h 156883"/>
                <a:gd name="connsiteX2" fmla="*/ 156904 w 156903"/>
                <a:gd name="connsiteY2" fmla="*/ 78442 h 156883"/>
                <a:gd name="connsiteX3" fmla="*/ 78462 w 156903"/>
                <a:gd name="connsiteY3" fmla="*/ 0 h 156883"/>
                <a:gd name="connsiteX4" fmla="*/ 20 w 156903"/>
                <a:gd name="connsiteY4" fmla="*/ 78442 h 156883"/>
                <a:gd name="connsiteX5" fmla="*/ 30475 w 156903"/>
                <a:gd name="connsiteY5" fmla="*/ 78442 h 156883"/>
                <a:gd name="connsiteX6" fmla="*/ 125990 w 156903"/>
                <a:gd name="connsiteY6" fmla="*/ 78442 h 156883"/>
                <a:gd name="connsiteX7" fmla="*/ 30475 w 156903"/>
                <a:gd name="connsiteY7" fmla="*/ 78442 h 156883"/>
                <a:gd name="connsiteX8" fmla="*/ 20 w 156903"/>
                <a:gd name="connsiteY8" fmla="*/ 78442 h 15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903" h="156883">
                  <a:moveTo>
                    <a:pt x="20" y="78442"/>
                  </a:moveTo>
                  <a:cubicBezTo>
                    <a:pt x="2328" y="120892"/>
                    <a:pt x="34165" y="156883"/>
                    <a:pt x="78462" y="156883"/>
                  </a:cubicBezTo>
                  <a:cubicBezTo>
                    <a:pt x="122759" y="156883"/>
                    <a:pt x="156904" y="121354"/>
                    <a:pt x="156904" y="78442"/>
                  </a:cubicBezTo>
                  <a:cubicBezTo>
                    <a:pt x="156904" y="35529"/>
                    <a:pt x="121376" y="0"/>
                    <a:pt x="78462" y="0"/>
                  </a:cubicBezTo>
                  <a:cubicBezTo>
                    <a:pt x="35551" y="0"/>
                    <a:pt x="2328" y="35991"/>
                    <a:pt x="20" y="78442"/>
                  </a:cubicBezTo>
                  <a:cubicBezTo>
                    <a:pt x="-901" y="97821"/>
                    <a:pt x="29551" y="97821"/>
                    <a:pt x="30475" y="78442"/>
                  </a:cubicBezTo>
                  <a:cubicBezTo>
                    <a:pt x="33706" y="17534"/>
                    <a:pt x="125990" y="16611"/>
                    <a:pt x="125990" y="78442"/>
                  </a:cubicBezTo>
                  <a:cubicBezTo>
                    <a:pt x="125990" y="140272"/>
                    <a:pt x="33706" y="139349"/>
                    <a:pt x="30475" y="78442"/>
                  </a:cubicBezTo>
                  <a:cubicBezTo>
                    <a:pt x="29551" y="59062"/>
                    <a:pt x="-901" y="58600"/>
                    <a:pt x="20" y="78442"/>
                  </a:cubicBezTo>
                  <a:close/>
                </a:path>
              </a:pathLst>
            </a:custGeom>
            <a:grpFill/>
            <a:ln w="4613" cap="flat">
              <a:noFill/>
              <a:prstDash val="solid"/>
              <a:miter/>
            </a:ln>
          </p:spPr>
          <p:txBody>
            <a:bodyPr rtlCol="0" anchor="ctr"/>
            <a:lstStyle/>
            <a:p>
              <a:endParaRPr lang="en-US">
                <a:solidFill>
                  <a:srgbClr val="000000"/>
                </a:solidFill>
              </a:endParaRPr>
            </a:p>
          </p:txBody>
        </p:sp>
        <p:sp>
          <p:nvSpPr>
            <p:cNvPr id="26" name="Freeform 25">
              <a:extLst>
                <a:ext uri="{FF2B5EF4-FFF2-40B4-BE49-F238E27FC236}">
                  <a16:creationId xmlns:a16="http://schemas.microsoft.com/office/drawing/2014/main" id="{71AAF748-2264-583F-2246-8C177BE77974}"/>
                </a:ext>
              </a:extLst>
            </p:cNvPr>
            <p:cNvSpPr/>
            <p:nvPr/>
          </p:nvSpPr>
          <p:spPr>
            <a:xfrm>
              <a:off x="10566841" y="2866865"/>
              <a:ext cx="30454" cy="207525"/>
            </a:xfrm>
            <a:custGeom>
              <a:avLst/>
              <a:gdLst>
                <a:gd name="connsiteX0" fmla="*/ 0 w 30454"/>
                <a:gd name="connsiteY0" fmla="*/ 14708 h 207525"/>
                <a:gd name="connsiteX1" fmla="*/ 0 w 30454"/>
                <a:gd name="connsiteY1" fmla="*/ 192817 h 207525"/>
                <a:gd name="connsiteX2" fmla="*/ 30454 w 30454"/>
                <a:gd name="connsiteY2" fmla="*/ 192817 h 207525"/>
                <a:gd name="connsiteX3" fmla="*/ 30454 w 30454"/>
                <a:gd name="connsiteY3" fmla="*/ 14708 h 207525"/>
                <a:gd name="connsiteX4" fmla="*/ 0 w 30454"/>
                <a:gd name="connsiteY4" fmla="*/ 14708 h 207525"/>
                <a:gd name="connsiteX5" fmla="*/ 0 w 30454"/>
                <a:gd name="connsiteY5" fmla="*/ 14708 h 20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207525">
                  <a:moveTo>
                    <a:pt x="0" y="14708"/>
                  </a:moveTo>
                  <a:lnTo>
                    <a:pt x="0" y="192817"/>
                  </a:lnTo>
                  <a:cubicBezTo>
                    <a:pt x="0" y="212196"/>
                    <a:pt x="30454" y="212658"/>
                    <a:pt x="30454" y="192817"/>
                  </a:cubicBezTo>
                  <a:lnTo>
                    <a:pt x="30454" y="14708"/>
                  </a:lnTo>
                  <a:cubicBezTo>
                    <a:pt x="30454" y="-4671"/>
                    <a:pt x="0" y="-5133"/>
                    <a:pt x="0" y="14708"/>
                  </a:cubicBezTo>
                  <a:lnTo>
                    <a:pt x="0" y="14708"/>
                  </a:lnTo>
                  <a:close/>
                </a:path>
              </a:pathLst>
            </a:custGeom>
            <a:grpFill/>
            <a:ln w="4613" cap="flat">
              <a:noFill/>
              <a:prstDash val="solid"/>
              <a:miter/>
            </a:ln>
          </p:spPr>
          <p:txBody>
            <a:bodyPr rtlCol="0" anchor="ctr"/>
            <a:lstStyle/>
            <a:p>
              <a:endParaRPr lang="en-US">
                <a:solidFill>
                  <a:srgbClr val="000000"/>
                </a:solidFill>
              </a:endParaRPr>
            </a:p>
          </p:txBody>
        </p:sp>
        <p:sp>
          <p:nvSpPr>
            <p:cNvPr id="27" name="Freeform 26">
              <a:extLst>
                <a:ext uri="{FF2B5EF4-FFF2-40B4-BE49-F238E27FC236}">
                  <a16:creationId xmlns:a16="http://schemas.microsoft.com/office/drawing/2014/main" id="{33635E1B-4F6C-0E9F-1132-499FF2AD831E}"/>
                </a:ext>
              </a:extLst>
            </p:cNvPr>
            <p:cNvSpPr/>
            <p:nvPr/>
          </p:nvSpPr>
          <p:spPr>
            <a:xfrm>
              <a:off x="9978118" y="3223896"/>
              <a:ext cx="746802" cy="355954"/>
            </a:xfrm>
            <a:custGeom>
              <a:avLst/>
              <a:gdLst>
                <a:gd name="connsiteX0" fmla="*/ 639940 w 746802"/>
                <a:gd name="connsiteY0" fmla="*/ 323046 h 355954"/>
                <a:gd name="connsiteX1" fmla="*/ 134223 w 746802"/>
                <a:gd name="connsiteY1" fmla="*/ 323046 h 355954"/>
                <a:gd name="connsiteX2" fmla="*/ 100540 w 746802"/>
                <a:gd name="connsiteY2" fmla="*/ 323046 h 355954"/>
                <a:gd name="connsiteX3" fmla="*/ 31327 w 746802"/>
                <a:gd name="connsiteY3" fmla="*/ 236299 h 355954"/>
                <a:gd name="connsiteX4" fmla="*/ 31327 w 746802"/>
                <a:gd name="connsiteY4" fmla="*/ 134325 h 355954"/>
                <a:gd name="connsiteX5" fmla="*/ 68700 w 746802"/>
                <a:gd name="connsiteY5" fmla="*/ 41579 h 355954"/>
                <a:gd name="connsiteX6" fmla="*/ 191900 w 746802"/>
                <a:gd name="connsiteY6" fmla="*/ 31428 h 355954"/>
                <a:gd name="connsiteX7" fmla="*/ 597951 w 746802"/>
                <a:gd name="connsiteY7" fmla="*/ 31428 h 355954"/>
                <a:gd name="connsiteX8" fmla="*/ 639940 w 746802"/>
                <a:gd name="connsiteY8" fmla="*/ 31428 h 355954"/>
                <a:gd name="connsiteX9" fmla="*/ 715613 w 746802"/>
                <a:gd name="connsiteY9" fmla="*/ 118175 h 355954"/>
                <a:gd name="connsiteX10" fmla="*/ 715613 w 746802"/>
                <a:gd name="connsiteY10" fmla="*/ 230762 h 355954"/>
                <a:gd name="connsiteX11" fmla="*/ 710999 w 746802"/>
                <a:gd name="connsiteY11" fmla="*/ 273674 h 355954"/>
                <a:gd name="connsiteX12" fmla="*/ 639940 w 746802"/>
                <a:gd name="connsiteY12" fmla="*/ 323507 h 355954"/>
                <a:gd name="connsiteX13" fmla="*/ 639940 w 746802"/>
                <a:gd name="connsiteY13" fmla="*/ 353961 h 355954"/>
                <a:gd name="connsiteX14" fmla="*/ 744682 w 746802"/>
                <a:gd name="connsiteY14" fmla="*/ 262138 h 355954"/>
                <a:gd name="connsiteX15" fmla="*/ 745605 w 746802"/>
                <a:gd name="connsiteY15" fmla="*/ 170777 h 355954"/>
                <a:gd name="connsiteX16" fmla="*/ 740067 w 746802"/>
                <a:gd name="connsiteY16" fmla="*/ 73417 h 355954"/>
                <a:gd name="connsiteX17" fmla="*/ 639017 w 746802"/>
                <a:gd name="connsiteY17" fmla="*/ 1436 h 355954"/>
                <a:gd name="connsiteX18" fmla="*/ 259268 w 746802"/>
                <a:gd name="connsiteY18" fmla="*/ 1436 h 355954"/>
                <a:gd name="connsiteX19" fmla="*/ 108844 w 746802"/>
                <a:gd name="connsiteY19" fmla="*/ 1436 h 355954"/>
                <a:gd name="connsiteX20" fmla="*/ 13329 w 746802"/>
                <a:gd name="connsiteY20" fmla="*/ 56345 h 355954"/>
                <a:gd name="connsiteX21" fmla="*/ 411 w 746802"/>
                <a:gd name="connsiteY21" fmla="*/ 155089 h 355954"/>
                <a:gd name="connsiteX22" fmla="*/ 411 w 746802"/>
                <a:gd name="connsiteY22" fmla="*/ 247834 h 355954"/>
                <a:gd name="connsiteX23" fmla="*/ 87157 w 746802"/>
                <a:gd name="connsiteY23" fmla="*/ 352115 h 355954"/>
                <a:gd name="connsiteX24" fmla="*/ 217278 w 746802"/>
                <a:gd name="connsiteY24" fmla="*/ 353961 h 355954"/>
                <a:gd name="connsiteX25" fmla="*/ 630712 w 746802"/>
                <a:gd name="connsiteY25" fmla="*/ 353961 h 355954"/>
                <a:gd name="connsiteX26" fmla="*/ 639940 w 746802"/>
                <a:gd name="connsiteY26" fmla="*/ 353961 h 355954"/>
                <a:gd name="connsiteX27" fmla="*/ 639940 w 746802"/>
                <a:gd name="connsiteY27" fmla="*/ 323507 h 355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46802" h="355954">
                  <a:moveTo>
                    <a:pt x="639940" y="323046"/>
                  </a:moveTo>
                  <a:lnTo>
                    <a:pt x="134223" y="323046"/>
                  </a:lnTo>
                  <a:cubicBezTo>
                    <a:pt x="123149" y="323046"/>
                    <a:pt x="111613" y="323969"/>
                    <a:pt x="100540" y="323046"/>
                  </a:cubicBezTo>
                  <a:cubicBezTo>
                    <a:pt x="53474" y="318893"/>
                    <a:pt x="31327" y="279211"/>
                    <a:pt x="31327" y="236299"/>
                  </a:cubicBezTo>
                  <a:lnTo>
                    <a:pt x="31327" y="134325"/>
                  </a:lnTo>
                  <a:cubicBezTo>
                    <a:pt x="31327" y="98334"/>
                    <a:pt x="33172" y="62343"/>
                    <a:pt x="68700" y="41579"/>
                  </a:cubicBezTo>
                  <a:cubicBezTo>
                    <a:pt x="101461" y="22661"/>
                    <a:pt x="155910" y="31428"/>
                    <a:pt x="191900" y="31428"/>
                  </a:cubicBezTo>
                  <a:lnTo>
                    <a:pt x="597951" y="31428"/>
                  </a:lnTo>
                  <a:cubicBezTo>
                    <a:pt x="611793" y="31428"/>
                    <a:pt x="626098" y="30967"/>
                    <a:pt x="639940" y="31428"/>
                  </a:cubicBezTo>
                  <a:cubicBezTo>
                    <a:pt x="689773" y="33274"/>
                    <a:pt x="715613" y="72033"/>
                    <a:pt x="715613" y="118175"/>
                  </a:cubicBezTo>
                  <a:lnTo>
                    <a:pt x="715613" y="230762"/>
                  </a:lnTo>
                  <a:cubicBezTo>
                    <a:pt x="715613" y="245066"/>
                    <a:pt x="716075" y="259831"/>
                    <a:pt x="710999" y="273674"/>
                  </a:cubicBezTo>
                  <a:cubicBezTo>
                    <a:pt x="699925" y="304128"/>
                    <a:pt x="671778" y="322584"/>
                    <a:pt x="639940" y="323507"/>
                  </a:cubicBezTo>
                  <a:cubicBezTo>
                    <a:pt x="620560" y="323969"/>
                    <a:pt x="620098" y="354423"/>
                    <a:pt x="639940" y="353961"/>
                  </a:cubicBezTo>
                  <a:cubicBezTo>
                    <a:pt x="692542" y="352115"/>
                    <a:pt x="737760" y="315202"/>
                    <a:pt x="744682" y="262138"/>
                  </a:cubicBezTo>
                  <a:cubicBezTo>
                    <a:pt x="748836" y="232146"/>
                    <a:pt x="745605" y="200769"/>
                    <a:pt x="745605" y="170777"/>
                  </a:cubicBezTo>
                  <a:cubicBezTo>
                    <a:pt x="745605" y="140785"/>
                    <a:pt x="750220" y="103409"/>
                    <a:pt x="740067" y="73417"/>
                  </a:cubicBezTo>
                  <a:cubicBezTo>
                    <a:pt x="725303" y="29582"/>
                    <a:pt x="684697" y="2358"/>
                    <a:pt x="639017" y="1436"/>
                  </a:cubicBezTo>
                  <a:cubicBezTo>
                    <a:pt x="512588" y="-1794"/>
                    <a:pt x="385697" y="1436"/>
                    <a:pt x="259268" y="1436"/>
                  </a:cubicBezTo>
                  <a:cubicBezTo>
                    <a:pt x="132839" y="1436"/>
                    <a:pt x="159139" y="513"/>
                    <a:pt x="108844" y="1436"/>
                  </a:cubicBezTo>
                  <a:cubicBezTo>
                    <a:pt x="69162" y="2358"/>
                    <a:pt x="32710" y="21277"/>
                    <a:pt x="13329" y="56345"/>
                  </a:cubicBezTo>
                  <a:cubicBezTo>
                    <a:pt x="-3280" y="86798"/>
                    <a:pt x="411" y="121866"/>
                    <a:pt x="411" y="155089"/>
                  </a:cubicBezTo>
                  <a:cubicBezTo>
                    <a:pt x="411" y="188311"/>
                    <a:pt x="-513" y="216919"/>
                    <a:pt x="411" y="247834"/>
                  </a:cubicBezTo>
                  <a:cubicBezTo>
                    <a:pt x="1794" y="298129"/>
                    <a:pt x="36400" y="342887"/>
                    <a:pt x="87157" y="352115"/>
                  </a:cubicBezTo>
                  <a:cubicBezTo>
                    <a:pt x="128685" y="359498"/>
                    <a:pt x="175289" y="353961"/>
                    <a:pt x="217278" y="353961"/>
                  </a:cubicBezTo>
                  <a:cubicBezTo>
                    <a:pt x="355243" y="353961"/>
                    <a:pt x="492748" y="355807"/>
                    <a:pt x="630712" y="353961"/>
                  </a:cubicBezTo>
                  <a:cubicBezTo>
                    <a:pt x="633941" y="353961"/>
                    <a:pt x="636710" y="353961"/>
                    <a:pt x="639940" y="353961"/>
                  </a:cubicBezTo>
                  <a:cubicBezTo>
                    <a:pt x="659319" y="353961"/>
                    <a:pt x="659781" y="323507"/>
                    <a:pt x="639940" y="323507"/>
                  </a:cubicBezTo>
                  <a:close/>
                </a:path>
              </a:pathLst>
            </a:custGeom>
            <a:grpFill/>
            <a:ln w="4613" cap="flat">
              <a:noFill/>
              <a:prstDash val="solid"/>
              <a:miter/>
            </a:ln>
          </p:spPr>
          <p:txBody>
            <a:bodyPr rtlCol="0" anchor="ctr"/>
            <a:lstStyle/>
            <a:p>
              <a:endParaRPr lang="en-US">
                <a:solidFill>
                  <a:srgbClr val="000000"/>
                </a:solidFill>
              </a:endParaRPr>
            </a:p>
          </p:txBody>
        </p:sp>
      </p:grpSp>
      <p:cxnSp>
        <p:nvCxnSpPr>
          <p:cNvPr id="28" name="Straight Connector 27">
            <a:extLst>
              <a:ext uri="{FF2B5EF4-FFF2-40B4-BE49-F238E27FC236}">
                <a16:creationId xmlns:a16="http://schemas.microsoft.com/office/drawing/2014/main" id="{51F28A69-3999-67A3-7AA4-4932D7C4FB9A}"/>
              </a:ext>
            </a:extLst>
          </p:cNvPr>
          <p:cNvCxnSpPr>
            <a:cxnSpLocks/>
          </p:cNvCxnSpPr>
          <p:nvPr/>
        </p:nvCxnSpPr>
        <p:spPr>
          <a:xfrm>
            <a:off x="0" y="979211"/>
            <a:ext cx="533686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9" name="Text Placeholder 11">
            <a:extLst>
              <a:ext uri="{FF2B5EF4-FFF2-40B4-BE49-F238E27FC236}">
                <a16:creationId xmlns:a16="http://schemas.microsoft.com/office/drawing/2014/main" id="{02D21AF3-3C69-F579-9793-A3CAB741EA1B}"/>
              </a:ext>
            </a:extLst>
          </p:cNvPr>
          <p:cNvSpPr txBox="1">
            <a:spLocks/>
          </p:cNvSpPr>
          <p:nvPr/>
        </p:nvSpPr>
        <p:spPr>
          <a:xfrm>
            <a:off x="429114" y="352212"/>
            <a:ext cx="725647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Reflexion und Diskussion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30" name="TextBox 28">
            <a:extLst>
              <a:ext uri="{FF2B5EF4-FFF2-40B4-BE49-F238E27FC236}">
                <a16:creationId xmlns:a16="http://schemas.microsoft.com/office/drawing/2014/main" id="{28C3429C-1604-C099-A36F-EAC39D07D817}"/>
              </a:ext>
            </a:extLst>
          </p:cNvPr>
          <p:cNvSpPr txBox="1"/>
          <p:nvPr/>
        </p:nvSpPr>
        <p:spPr>
          <a:xfrm>
            <a:off x="567180" y="1373089"/>
            <a:ext cx="3493667" cy="2646878"/>
          </a:xfrm>
          <a:prstGeom prst="rect">
            <a:avLst/>
          </a:prstGeom>
          <a:noFill/>
        </p:spPr>
        <p:txBody>
          <a:bodyPr wrap="square">
            <a:spAutoFit/>
          </a:bodyPr>
          <a:lstStyle/>
          <a:p>
            <a:r>
              <a:rPr lang="de-DE" sz="2000" b="1">
                <a:solidFill>
                  <a:srgbClr val="0289AE"/>
                </a:solidFill>
                <a:cs typeface="Times New Roman" panose="02020603050405020304" pitchFamily="18" charset="0"/>
              </a:rPr>
              <a:t>Ihre Erfahrungen mit KI</a:t>
            </a:r>
          </a:p>
          <a:p>
            <a:endParaRPr lang="en-US" sz="2000" b="1" dirty="0">
              <a:solidFill>
                <a:srgbClr val="0289AE"/>
              </a:solidFill>
              <a:cs typeface="Times New Roman" panose="02020603050405020304" pitchFamily="18" charset="0"/>
            </a:endParaRPr>
          </a:p>
          <a:p>
            <a:pPr marL="285750" indent="-285750">
              <a:buClr>
                <a:srgbClr val="62A844"/>
              </a:buClr>
              <a:buFont typeface="Arial" panose="020B0604020202020204" pitchFamily="34" charset="0"/>
              <a:buChar char="•"/>
            </a:pPr>
            <a:r>
              <a:rPr lang="de-DE" b="1">
                <a:solidFill>
                  <a:srgbClr val="000000"/>
                </a:solidFill>
                <a:cs typeface="Times New Roman" panose="02020603050405020304" pitchFamily="18" charset="0"/>
              </a:rPr>
              <a:t>Denken Sie an eine aktuelle Begegnung mit KI in der Hospitality:</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Chatbot bei der Buchung? </a:t>
            </a:r>
          </a:p>
          <a:p>
            <a:pPr marL="285750" indent="-285750">
              <a:buClr>
                <a:srgbClr val="62A844"/>
              </a:buClr>
              <a:buFont typeface="Arial" panose="020B0604020202020204" pitchFamily="34" charset="0"/>
              <a:buChar char="•"/>
            </a:pPr>
            <a:r>
              <a:rPr lang="de-DE">
                <a:solidFill>
                  <a:srgbClr val="000000"/>
                </a:solidFill>
                <a:cs typeface="Times New Roman" panose="02020603050405020304" pitchFamily="18" charset="0"/>
              </a:rPr>
              <a:t>Digitaler Check-in?</a:t>
            </a:r>
          </a:p>
          <a:p>
            <a:pPr marL="285750" indent="-285750">
              <a:buClr>
                <a:srgbClr val="62A844"/>
              </a:buClr>
              <a:buFont typeface="Arial" panose="020B0604020202020204" pitchFamily="34" charset="0"/>
              <a:buChar char="•"/>
            </a:pPr>
            <a:r>
              <a:rPr lang="de-DE">
                <a:solidFill>
                  <a:srgbClr val="000000"/>
                </a:solidFill>
                <a:cs typeface="Times New Roman" panose="02020603050405020304" pitchFamily="18" charset="0"/>
              </a:rPr>
              <a:t>Dynamische Preise? </a:t>
            </a:r>
          </a:p>
          <a:p>
            <a:pPr marL="285750" indent="-285750">
              <a:buClr>
                <a:srgbClr val="62A844"/>
              </a:buClr>
              <a:buFont typeface="Arial" panose="020B0604020202020204" pitchFamily="34" charset="0"/>
              <a:buChar char="•"/>
            </a:pPr>
            <a:r>
              <a:rPr lang="de-DE">
                <a:solidFill>
                  <a:srgbClr val="000000"/>
                </a:solidFill>
                <a:cs typeface="Times New Roman" panose="02020603050405020304" pitchFamily="18" charset="0"/>
              </a:rPr>
              <a:t>Automatische Nachrichten?</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p:txBody>
      </p:sp>
      <p:sp>
        <p:nvSpPr>
          <p:cNvPr id="32" name="TextBox 31">
            <a:extLst>
              <a:ext uri="{FF2B5EF4-FFF2-40B4-BE49-F238E27FC236}">
                <a16:creationId xmlns:a16="http://schemas.microsoft.com/office/drawing/2014/main" id="{C70A357E-4748-4A7D-17CB-92AE646420E6}"/>
              </a:ext>
            </a:extLst>
          </p:cNvPr>
          <p:cNvSpPr txBox="1"/>
          <p:nvPr/>
        </p:nvSpPr>
        <p:spPr>
          <a:xfrm>
            <a:off x="609163" y="4807784"/>
            <a:ext cx="6099858" cy="461665"/>
          </a:xfrm>
          <a:prstGeom prst="rect">
            <a:avLst/>
          </a:prstGeom>
          <a:noFill/>
        </p:spPr>
        <p:txBody>
          <a:bodyPr wrap="square">
            <a:spAutoFit/>
          </a:bodyPr>
          <a:lstStyle/>
          <a:p>
            <a:r>
              <a:rPr lang="de-DE" sz="2400" b="1">
                <a:solidFill>
                  <a:srgbClr val="62A844"/>
                </a:solidFill>
                <a:cs typeface="Times New Roman" panose="02020603050405020304" pitchFamily="18" charset="0"/>
              </a:rPr>
              <a:t>Denken Sie in 3 Dimensionen:</a:t>
            </a:r>
            <a:endParaRPr lang="en-US" sz="2400" dirty="0">
              <a:solidFill>
                <a:srgbClr val="62A844"/>
              </a:solidFill>
            </a:endParaRPr>
          </a:p>
        </p:txBody>
      </p:sp>
      <p:sp>
        <p:nvSpPr>
          <p:cNvPr id="34" name="TextBox 33">
            <a:extLst>
              <a:ext uri="{FF2B5EF4-FFF2-40B4-BE49-F238E27FC236}">
                <a16:creationId xmlns:a16="http://schemas.microsoft.com/office/drawing/2014/main" id="{8F7A18F4-F3B3-6361-5107-E13877081D61}"/>
              </a:ext>
            </a:extLst>
          </p:cNvPr>
          <p:cNvSpPr txBox="1"/>
          <p:nvPr/>
        </p:nvSpPr>
        <p:spPr>
          <a:xfrm>
            <a:off x="609163" y="5313436"/>
            <a:ext cx="4654738" cy="769441"/>
          </a:xfrm>
          <a:prstGeom prst="rect">
            <a:avLst/>
          </a:prstGeom>
          <a:noFill/>
        </p:spPr>
        <p:txBody>
          <a:bodyPr wrap="square">
            <a:spAutoFit/>
          </a:bodyPr>
          <a:lstStyle/>
          <a:p>
            <a:r>
              <a:rPr lang="de-DE" sz="2200" b="1">
                <a:solidFill>
                  <a:srgbClr val="000000"/>
                </a:solidFill>
                <a:cs typeface="Times New Roman" panose="02020603050405020304" pitchFamily="18" charset="0"/>
              </a:rPr>
              <a:t>Zum Austausch: </a:t>
            </a:r>
            <a:r>
              <a:rPr lang="de-DE" sz="2200" i="1">
                <a:solidFill>
                  <a:srgbClr val="000000"/>
                </a:solidFill>
                <a:cs typeface="Times New Roman" panose="02020603050405020304" pitchFamily="18" charset="0"/>
              </a:rPr>
              <a:t>In Kleingruppen: Welche Aufgaben gehören in Menschenhand?</a:t>
            </a:r>
            <a:endParaRPr lang="en-US" sz="2200" dirty="0">
              <a:solidFill>
                <a:srgbClr val="000000"/>
              </a:solidFill>
              <a:cs typeface="Times New Roman" panose="02020603050405020304" pitchFamily="18" charset="0"/>
            </a:endParaRPr>
          </a:p>
        </p:txBody>
      </p:sp>
      <p:sp>
        <p:nvSpPr>
          <p:cNvPr id="36" name="Freeform 35">
            <a:extLst>
              <a:ext uri="{FF2B5EF4-FFF2-40B4-BE49-F238E27FC236}">
                <a16:creationId xmlns:a16="http://schemas.microsoft.com/office/drawing/2014/main" id="{B6072599-0AC6-9441-2EA3-9D6CC6FB51EC}"/>
              </a:ext>
            </a:extLst>
          </p:cNvPr>
          <p:cNvSpPr/>
          <p:nvPr/>
        </p:nvSpPr>
        <p:spPr>
          <a:xfrm rot="8833389" flipH="1">
            <a:off x="3679756" y="3766330"/>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3582678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B3BD3-AE21-0859-49A5-452627696CF1}"/>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A00F2F8E-0578-5250-3B12-485F8076F889}"/>
              </a:ext>
            </a:extLst>
          </p:cNvPr>
          <p:cNvGrpSpPr/>
          <p:nvPr/>
        </p:nvGrpSpPr>
        <p:grpSpPr>
          <a:xfrm>
            <a:off x="4696982" y="386543"/>
            <a:ext cx="6863434" cy="6049273"/>
            <a:chOff x="9515475" y="838200"/>
            <a:chExt cx="12553120" cy="12065000"/>
          </a:xfrm>
        </p:grpSpPr>
        <p:sp>
          <p:nvSpPr>
            <p:cNvPr id="19" name="Oval 10">
              <a:extLst>
                <a:ext uri="{FF2B5EF4-FFF2-40B4-BE49-F238E27FC236}">
                  <a16:creationId xmlns:a16="http://schemas.microsoft.com/office/drawing/2014/main" id="{D1F89838-16FC-28C0-52DE-EDDA6A01E90B}"/>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8C99E4A9-3F1E-6B59-901B-B0AE4EAA3EC3}"/>
                </a:ext>
              </a:extLst>
            </p:cNvPr>
            <p:cNvCxnSpPr>
              <a:cxnSpLocks/>
            </p:cNvCxnSpPr>
            <p:nvPr/>
          </p:nvCxnSpPr>
          <p:spPr>
            <a:xfrm>
              <a:off x="13245571" y="6324599"/>
              <a:ext cx="8823024"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36BA5088-3C9D-A0DF-AAD6-69BF512894C6}"/>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21EBAA0F-C7AE-63C0-02E7-4F20F6612FE0}"/>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BE588952-B95D-E893-2BFC-2EC1DB7DD23F}"/>
                </a:ext>
              </a:extLst>
            </p:cNvPr>
            <p:cNvCxnSpPr>
              <a:cxnSpLocks/>
            </p:cNvCxnSpPr>
            <p:nvPr/>
          </p:nvCxnSpPr>
          <p:spPr>
            <a:xfrm>
              <a:off x="12768265" y="10398917"/>
              <a:ext cx="8823025"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9E46C2E9-9D0A-50A2-F80E-7DD1A6F6787C}"/>
                </a:ext>
              </a:extLst>
            </p:cNvPr>
            <p:cNvCxnSpPr>
              <a:cxnSpLocks/>
            </p:cNvCxnSpPr>
            <p:nvPr/>
          </p:nvCxnSpPr>
          <p:spPr>
            <a:xfrm>
              <a:off x="13079187" y="2376489"/>
              <a:ext cx="882302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A82FCCD6-3DA6-4B37-F0CF-CC42A0A46AA9}"/>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12BF177F-3695-D40A-FE07-FFDF587FD7F1}"/>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6386CA28-0B1C-6C01-AE65-14166270D622}"/>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F4E1248-493E-6EBE-F80E-28AD45F0F579}"/>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975E7439-27F8-1C5E-7869-27996BBEFE79}"/>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1568FFE4-D588-850C-678F-33CAF760424E}"/>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130EAC64-B5F3-AF16-2499-275498DA7C13}"/>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CF352C59-7732-A110-3CBB-E62D8059775F}"/>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064FC29C-C8F9-5593-B751-5642ECA22721}"/>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7BE28405-5ECE-1EFD-DAB3-16B5D3B5DA20}"/>
              </a:ext>
            </a:extLst>
          </p:cNvPr>
          <p:cNvSpPr txBox="1">
            <a:spLocks/>
          </p:cNvSpPr>
          <p:nvPr/>
        </p:nvSpPr>
        <p:spPr>
          <a:xfrm>
            <a:off x="429115" y="609471"/>
            <a:ext cx="381927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Reflexion und Diskussion</a:t>
            </a:r>
          </a:p>
          <a:p>
            <a:pPr marL="0" indent="0">
              <a:lnSpc>
                <a:spcPts val="3520"/>
              </a:lnSpc>
              <a:spcBef>
                <a:spcPts val="0"/>
              </a:spcBef>
              <a:buNone/>
            </a:pPr>
            <a:br>
              <a:rPr lang="en-US" sz="3400" b="1" dirty="0">
                <a:solidFill>
                  <a:srgbClr val="262626"/>
                </a:solidFill>
                <a:cs typeface="Times New Roman" panose="02020603050405020304" pitchFamily="18" charset="0"/>
              </a:rPr>
            </a:br>
            <a:r>
              <a:rPr lang="de-DE" sz="3400" b="1">
                <a:solidFill>
                  <a:srgbClr val="262626"/>
                </a:solidFill>
                <a:cs typeface="Times New Roman" panose="02020603050405020304" pitchFamily="18" charset="0"/>
              </a:rPr>
              <a:t>Gruppenübung: 3 Schritte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6D0444F0-118C-539B-F358-DF739418E7D2}"/>
              </a:ext>
            </a:extLst>
          </p:cNvPr>
          <p:cNvCxnSpPr>
            <a:cxnSpLocks/>
          </p:cNvCxnSpPr>
          <p:nvPr/>
        </p:nvCxnSpPr>
        <p:spPr>
          <a:xfrm>
            <a:off x="-27709" y="1679112"/>
            <a:ext cx="427609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90DF6E0A-036C-C59C-1B51-D1F045362CB2}"/>
              </a:ext>
            </a:extLst>
          </p:cNvPr>
          <p:cNvPicPr>
            <a:picLocks noChangeAspect="1"/>
          </p:cNvPicPr>
          <p:nvPr/>
        </p:nvPicPr>
        <p:blipFill>
          <a:blip>
            <a:extLst>
              <a:ext uri="{96DAC541-7B7A-43D3-8B79-37D633B846F1}">
                <asvg:svgBlip xmlns:asvg="http://schemas.microsoft.com/office/drawing/2016/SVG/main" r:embed="rId3"/>
              </a:ext>
            </a:extLst>
          </a:blip>
          <a:srcRect l="32756" t="48939" r="39869" b="37216"/>
          <a:stretch>
            <a:fillRect/>
          </a:stretch>
        </p:blipFill>
        <p:spPr>
          <a:xfrm rot="10800000">
            <a:off x="-30672" y="3809280"/>
            <a:ext cx="4279059" cy="3064365"/>
          </a:xfrm>
          <a:prstGeom prst="rect">
            <a:avLst/>
          </a:prstGeom>
        </p:spPr>
      </p:pic>
      <p:sp>
        <p:nvSpPr>
          <p:cNvPr id="9" name="TextBox 34">
            <a:extLst>
              <a:ext uri="{FF2B5EF4-FFF2-40B4-BE49-F238E27FC236}">
                <a16:creationId xmlns:a16="http://schemas.microsoft.com/office/drawing/2014/main" id="{233C6E8E-C081-BA41-2245-1F4FEB7AAD42}"/>
              </a:ext>
            </a:extLst>
          </p:cNvPr>
          <p:cNvSpPr txBox="1"/>
          <p:nvPr/>
        </p:nvSpPr>
        <p:spPr>
          <a:xfrm>
            <a:off x="7463094" y="5296516"/>
            <a:ext cx="4204187" cy="923330"/>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buNone/>
            </a:pPr>
            <a:r>
              <a:rPr lang="de-DE" sz="1800">
                <a:solidFill>
                  <a:srgbClr val="000000"/>
                </a:solidFill>
                <a:latin typeface="Calibri" panose="020F0502020204030204" pitchFamily="34" charset="0"/>
                <a:cs typeface="Calibri" panose="020F0502020204030204" pitchFamily="34" charset="0"/>
              </a:rPr>
              <a:t>Fassen Sie Ihr Beispiel zusammen + </a:t>
            </a:r>
            <a:r>
              <a:rPr lang="de-DE" sz="1800" b="1">
                <a:solidFill>
                  <a:srgbClr val="000000"/>
                </a:solidFill>
                <a:latin typeface="Calibri" panose="020F0502020204030204" pitchFamily="34" charset="0"/>
                <a:cs typeface="Calibri" panose="020F0502020204030204" pitchFamily="34" charset="0"/>
              </a:rPr>
              <a:t>eine zentrale Erkenntnis</a:t>
            </a:r>
            <a:r>
              <a:rPr lang="de-DE" sz="1800">
                <a:solidFill>
                  <a:srgbClr val="000000"/>
                </a:solidFill>
                <a:latin typeface="Calibri" panose="020F0502020204030204" pitchFamily="34" charset="0"/>
                <a:cs typeface="Calibri" panose="020F0502020204030204" pitchFamily="34" charset="0"/>
              </a:rPr>
              <a:t> zur Balance von digitalen Tools und menschlichem Service</a:t>
            </a:r>
          </a:p>
        </p:txBody>
      </p:sp>
      <p:sp>
        <p:nvSpPr>
          <p:cNvPr id="11" name="TextBox 36">
            <a:extLst>
              <a:ext uri="{FF2B5EF4-FFF2-40B4-BE49-F238E27FC236}">
                <a16:creationId xmlns:a16="http://schemas.microsoft.com/office/drawing/2014/main" id="{77D784B3-FBF9-CAA5-E849-526CD70C616B}"/>
              </a:ext>
            </a:extLst>
          </p:cNvPr>
          <p:cNvSpPr txBox="1"/>
          <p:nvPr/>
        </p:nvSpPr>
        <p:spPr>
          <a:xfrm>
            <a:off x="7463094" y="1198646"/>
            <a:ext cx="3694902" cy="120032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buNone/>
            </a:pPr>
            <a:r>
              <a:rPr lang="de-DE" sz="1800">
                <a:solidFill>
                  <a:srgbClr val="000000"/>
                </a:solidFill>
                <a:latin typeface="Calibri" panose="020F0502020204030204" pitchFamily="34" charset="0"/>
                <a:cs typeface="Calibri" panose="020F0502020204030204" pitchFamily="34" charset="0"/>
              </a:rPr>
              <a:t>Vergleichen Sie die Beispiele: Was passt zur Automatisierung, was zum Menschen?</a:t>
            </a:r>
            <a:br>
              <a:rPr lang="en-US" sz="1800" dirty="0">
                <a:solidFill>
                  <a:srgbClr val="000000"/>
                </a:solidFill>
                <a:latin typeface="Calibri" panose="020F0502020204030204" pitchFamily="34" charset="0"/>
                <a:cs typeface="Calibri" panose="020F0502020204030204" pitchFamily="34" charset="0"/>
              </a:rPr>
            </a:br>
            <a:r>
              <a:rPr lang="en-US" sz="1800" b="1" dirty="0">
                <a:solidFill>
                  <a:srgbClr val="0289AE"/>
                </a:solidFill>
                <a:latin typeface="Calibri" panose="020F0502020204030204" pitchFamily="34" charset="0"/>
                <a:cs typeface="Calibri" panose="020F0502020204030204" pitchFamily="34" charset="0"/>
              </a:rPr>
              <a:t>→ </a:t>
            </a:r>
            <a:r>
              <a:rPr lang="de-DE" sz="1800">
                <a:solidFill>
                  <a:srgbClr val="000000"/>
                </a:solidFill>
                <a:latin typeface="Calibri" panose="020F0502020204030204" pitchFamily="34" charset="0"/>
                <a:cs typeface="Calibri" panose="020F0502020204030204" pitchFamily="34" charset="0"/>
              </a:rPr>
              <a:t>Einigen Sie sich auf 3 Prinzipien für verantwortungsvolle KI</a:t>
            </a:r>
          </a:p>
        </p:txBody>
      </p:sp>
      <p:sp>
        <p:nvSpPr>
          <p:cNvPr id="12" name="TextBox 37">
            <a:extLst>
              <a:ext uri="{FF2B5EF4-FFF2-40B4-BE49-F238E27FC236}">
                <a16:creationId xmlns:a16="http://schemas.microsoft.com/office/drawing/2014/main" id="{73C37FBC-FD8F-0779-043E-C1D11E26C41C}"/>
              </a:ext>
            </a:extLst>
          </p:cNvPr>
          <p:cNvSpPr txBox="1"/>
          <p:nvPr/>
        </p:nvSpPr>
        <p:spPr>
          <a:xfrm>
            <a:off x="7463093" y="3259994"/>
            <a:ext cx="4310985" cy="120032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buClr>
                <a:srgbClr val="62A844"/>
              </a:buClr>
              <a:buNone/>
            </a:pPr>
            <a:r>
              <a:rPr lang="de-DE" sz="1800">
                <a:solidFill>
                  <a:srgbClr val="000000"/>
                </a:solidFill>
                <a:latin typeface="Calibri" panose="020F0502020204030204" pitchFamily="34" charset="0"/>
                <a:cs typeface="Calibri" panose="020F0502020204030204" pitchFamily="34" charset="0"/>
              </a:rPr>
              <a:t>Wählen Sie </a:t>
            </a:r>
            <a:r>
              <a:rPr lang="de-DE" sz="1800" b="1">
                <a:solidFill>
                  <a:srgbClr val="000000"/>
                </a:solidFill>
                <a:latin typeface="Calibri" panose="020F0502020204030204" pitchFamily="34" charset="0"/>
                <a:cs typeface="Calibri" panose="020F0502020204030204" pitchFamily="34" charset="0"/>
              </a:rPr>
              <a:t>eine kleine, realistische Änderung</a:t>
            </a:r>
            <a:r>
              <a:rPr lang="de-DE" sz="1800">
                <a:solidFill>
                  <a:srgbClr val="000000"/>
                </a:solidFill>
                <a:latin typeface="Calibri" panose="020F0502020204030204" pitchFamily="34" charset="0"/>
                <a:cs typeface="Calibri" panose="020F0502020204030204" pitchFamily="34" charset="0"/>
              </a:rPr>
              <a:t> zum Testen:</a:t>
            </a:r>
          </a:p>
          <a:p>
            <a:pPr>
              <a:buClr>
                <a:srgbClr val="62A844"/>
              </a:buClr>
            </a:pPr>
            <a:r>
              <a:rPr lang="de-DE" sz="1800">
                <a:solidFill>
                  <a:srgbClr val="000000"/>
                </a:solidFill>
                <a:latin typeface="Calibri" panose="020F0502020204030204" pitchFamily="34" charset="0"/>
                <a:cs typeface="Calibri" panose="020F0502020204030204" pitchFamily="34" charset="0"/>
              </a:rPr>
              <a:t>Chatbot-Übergabe verbessern</a:t>
            </a:r>
          </a:p>
          <a:p>
            <a:pPr>
              <a:buClr>
                <a:srgbClr val="62A844"/>
              </a:buClr>
            </a:pPr>
            <a:r>
              <a:rPr lang="de-DE" sz="1800">
                <a:solidFill>
                  <a:srgbClr val="000000"/>
                </a:solidFill>
                <a:latin typeface="Calibri" panose="020F0502020204030204" pitchFamily="34" charset="0"/>
                <a:cs typeface="Calibri" panose="020F0502020204030204" pitchFamily="34" charset="0"/>
              </a:rPr>
              <a:t>Freundlichere automatische Nachrichten</a:t>
            </a:r>
          </a:p>
          <a:p>
            <a:pPr>
              <a:buClr>
                <a:srgbClr val="62A844"/>
              </a:buClr>
            </a:pPr>
            <a:r>
              <a:rPr lang="de-DE" sz="1800">
                <a:solidFill>
                  <a:srgbClr val="000000"/>
                </a:solidFill>
                <a:latin typeface="Calibri" panose="020F0502020204030204" pitchFamily="34" charset="0"/>
                <a:cs typeface="Calibri" panose="020F0502020204030204" pitchFamily="34" charset="0"/>
              </a:rPr>
              <a:t>Transparentere Datennutzung</a:t>
            </a:r>
          </a:p>
        </p:txBody>
      </p:sp>
      <p:sp>
        <p:nvSpPr>
          <p:cNvPr id="5" name="TextBox 35">
            <a:extLst>
              <a:ext uri="{FF2B5EF4-FFF2-40B4-BE49-F238E27FC236}">
                <a16:creationId xmlns:a16="http://schemas.microsoft.com/office/drawing/2014/main" id="{C38BCE6F-A556-3410-65E7-CF90FD6435BC}"/>
              </a:ext>
            </a:extLst>
          </p:cNvPr>
          <p:cNvSpPr txBox="1"/>
          <p:nvPr/>
        </p:nvSpPr>
        <p:spPr>
          <a:xfrm>
            <a:off x="7463094" y="2672694"/>
            <a:ext cx="3694902" cy="514115"/>
          </a:xfrm>
          <a:prstGeom prst="rect">
            <a:avLst/>
          </a:prstGeom>
          <a:noFill/>
        </p:spPr>
        <p:txBody>
          <a:bodyPr wrap="square">
            <a:spAutoFit/>
          </a:bodyPr>
          <a:lstStyle/>
          <a:p>
            <a:pPr>
              <a:lnSpc>
                <a:spcPts val="3380"/>
              </a:lnSpc>
              <a:defRPr/>
            </a:pPr>
            <a:r>
              <a:rPr lang="de-DE" sz="2600" b="1">
                <a:solidFill>
                  <a:srgbClr val="62A844"/>
                </a:solidFill>
                <a:latin typeface="Calibri" panose="020F0502020204030204" pitchFamily="34" charset="0"/>
                <a:ea typeface="Roboto Cn" pitchFamily="2" charset="0"/>
                <a:cs typeface="Calibri" panose="020F0502020204030204" pitchFamily="34" charset="0"/>
              </a:rPr>
              <a:t>Erkenntnisse anwenden</a:t>
            </a:r>
          </a:p>
        </p:txBody>
      </p:sp>
      <p:sp>
        <p:nvSpPr>
          <p:cNvPr id="6" name="TextBox 38">
            <a:extLst>
              <a:ext uri="{FF2B5EF4-FFF2-40B4-BE49-F238E27FC236}">
                <a16:creationId xmlns:a16="http://schemas.microsoft.com/office/drawing/2014/main" id="{81B3B9AD-9882-E8B1-CC31-14214640958E}"/>
              </a:ext>
            </a:extLst>
          </p:cNvPr>
          <p:cNvSpPr txBox="1"/>
          <p:nvPr/>
        </p:nvSpPr>
        <p:spPr>
          <a:xfrm>
            <a:off x="7463093" y="609471"/>
            <a:ext cx="3374899" cy="514115"/>
          </a:xfrm>
          <a:prstGeom prst="rect">
            <a:avLst/>
          </a:prstGeom>
          <a:noFill/>
        </p:spPr>
        <p:txBody>
          <a:bodyPr wrap="square">
            <a:spAutoFit/>
          </a:bodyPr>
          <a:lstStyle/>
          <a:p>
            <a:pPr>
              <a:lnSpc>
                <a:spcPts val="3380"/>
              </a:lnSpc>
              <a:defRPr/>
            </a:pPr>
            <a:r>
              <a:rPr lang="de-DE" sz="2600" b="1">
                <a:solidFill>
                  <a:srgbClr val="0289AE"/>
                </a:solidFill>
                <a:latin typeface="Calibri" panose="020F0502020204030204" pitchFamily="34" charset="0"/>
                <a:ea typeface="Roboto Cn" pitchFamily="2" charset="0"/>
                <a:cs typeface="Calibri" panose="020F0502020204030204" pitchFamily="34" charset="0"/>
              </a:rPr>
              <a:t>Teilen &amp; Bündeln</a:t>
            </a:r>
            <a:endParaRPr lang="en-US" sz="2600" b="1" dirty="0">
              <a:solidFill>
                <a:srgbClr val="0289AE"/>
              </a:solidFill>
              <a:latin typeface="Calibri" panose="020F0502020204030204" pitchFamily="34" charset="0"/>
              <a:ea typeface="Roboto Cn" pitchFamily="2" charset="0"/>
              <a:cs typeface="Calibri" panose="020F0502020204030204" pitchFamily="34" charset="0"/>
            </a:endParaRPr>
          </a:p>
        </p:txBody>
      </p:sp>
      <p:sp>
        <p:nvSpPr>
          <p:cNvPr id="15" name="TextBox 39">
            <a:extLst>
              <a:ext uri="{FF2B5EF4-FFF2-40B4-BE49-F238E27FC236}">
                <a16:creationId xmlns:a16="http://schemas.microsoft.com/office/drawing/2014/main" id="{650C8EC0-8B38-DC9E-E68D-70CF11F6F8D8}"/>
              </a:ext>
            </a:extLst>
          </p:cNvPr>
          <p:cNvSpPr txBox="1"/>
          <p:nvPr/>
        </p:nvSpPr>
        <p:spPr>
          <a:xfrm>
            <a:off x="7463093" y="4652237"/>
            <a:ext cx="3987757" cy="514115"/>
          </a:xfrm>
          <a:prstGeom prst="rect">
            <a:avLst/>
          </a:prstGeom>
          <a:noFill/>
        </p:spPr>
        <p:txBody>
          <a:bodyPr wrap="square">
            <a:spAutoFit/>
          </a:bodyPr>
          <a:lstStyle/>
          <a:p>
            <a:pPr>
              <a:lnSpc>
                <a:spcPts val="3380"/>
              </a:lnSpc>
              <a:defRPr/>
            </a:pPr>
            <a:r>
              <a:rPr lang="de-DE" sz="2600" b="1">
                <a:solidFill>
                  <a:srgbClr val="EABB22"/>
                </a:solidFill>
                <a:latin typeface="Calibri" panose="020F0502020204030204" pitchFamily="34" charset="0"/>
                <a:ea typeface="Roboto Cn" pitchFamily="2" charset="0"/>
                <a:cs typeface="Calibri" panose="020F0502020204030204" pitchFamily="34" charset="0"/>
              </a:rPr>
              <a:t>Lernnachweis</a:t>
            </a:r>
          </a:p>
        </p:txBody>
      </p:sp>
      <p:sp>
        <p:nvSpPr>
          <p:cNvPr id="16" name="TextBox 6">
            <a:extLst>
              <a:ext uri="{FF2B5EF4-FFF2-40B4-BE49-F238E27FC236}">
                <a16:creationId xmlns:a16="http://schemas.microsoft.com/office/drawing/2014/main" id="{EC136C7B-C48C-09A9-9F1E-814AA421FBE0}"/>
              </a:ext>
            </a:extLst>
          </p:cNvPr>
          <p:cNvSpPr txBox="1"/>
          <p:nvPr/>
        </p:nvSpPr>
        <p:spPr>
          <a:xfrm>
            <a:off x="417922" y="3222805"/>
            <a:ext cx="3420639" cy="1508105"/>
          </a:xfrm>
          <a:prstGeom prst="rect">
            <a:avLst/>
          </a:prstGeom>
          <a:noFill/>
        </p:spPr>
        <p:txBody>
          <a:bodyPr wrap="square" lIns="91440" tIns="45720" rIns="91440" bIns="45720" rtlCol="0" anchor="t">
            <a:spAutoFit/>
          </a:bodyPr>
          <a:lstStyle/>
          <a:p>
            <a:pPr>
              <a:buClr>
                <a:srgbClr val="62A844"/>
              </a:buClr>
            </a:pPr>
            <a:r>
              <a:rPr lang="de-DE" sz="2000" b="1">
                <a:solidFill>
                  <a:srgbClr val="0289AE"/>
                </a:solidFill>
                <a:cs typeface="Times New Roman" panose="02020603050405020304" pitchFamily="18" charset="0"/>
              </a:rPr>
              <a:t>Erfolg messen:</a:t>
            </a:r>
            <a:br>
              <a:rPr lang="en-US" dirty="0">
                <a:solidFill>
                  <a:srgbClr val="000000"/>
                </a:solidFill>
              </a:rPr>
            </a:br>
            <a:r>
              <a:rPr lang="de-DE" i="1">
                <a:solidFill>
                  <a:srgbClr val="000000"/>
                </a:solidFill>
                <a:cs typeface="Times New Roman" panose="02020603050405020304" pitchFamily="18" charset="0"/>
              </a:rPr>
              <a:t>Woran merken Sie, dass es wirkt?</a:t>
            </a:r>
          </a:p>
          <a:p>
            <a:pPr marL="342900" indent="-342900">
              <a:buClr>
                <a:srgbClr val="62A844"/>
              </a:buClr>
              <a:buFont typeface="Arial" panose="020B0604020202020204" pitchFamily="34" charset="0"/>
              <a:buChar char="•"/>
            </a:pPr>
            <a:r>
              <a:rPr lang="de-DE">
                <a:solidFill>
                  <a:srgbClr val="000000"/>
                </a:solidFill>
                <a:cs typeface="Times New Roman" panose="02020603050405020304" pitchFamily="18" charset="0"/>
              </a:rPr>
              <a:t>Schnellere Antworten </a:t>
            </a:r>
          </a:p>
          <a:p>
            <a:pPr marL="285750" indent="-285750">
              <a:buClr>
                <a:srgbClr val="62A844"/>
              </a:buClr>
              <a:buFont typeface="Arial" panose="020B0604020202020204" pitchFamily="34" charset="0"/>
              <a:buChar char="•"/>
            </a:pPr>
            <a:r>
              <a:rPr lang="de-DE">
                <a:solidFill>
                  <a:srgbClr val="000000"/>
                </a:solidFill>
                <a:cs typeface="Times New Roman" panose="02020603050405020304" pitchFamily="18" charset="0"/>
              </a:rPr>
              <a:t>Bessere Gästekommentare </a:t>
            </a:r>
          </a:p>
          <a:p>
            <a:pPr marL="285750" indent="-285750">
              <a:buClr>
                <a:srgbClr val="62A844"/>
              </a:buClr>
              <a:buFont typeface="Arial" panose="020B0604020202020204" pitchFamily="34" charset="0"/>
              <a:buChar char="•"/>
            </a:pPr>
            <a:r>
              <a:rPr lang="de-DE">
                <a:solidFill>
                  <a:srgbClr val="000000"/>
                </a:solidFill>
                <a:cs typeface="Times New Roman" panose="02020603050405020304" pitchFamily="18" charset="0"/>
              </a:rPr>
              <a:t>Mehr Sicherheit im Team</a:t>
            </a:r>
          </a:p>
        </p:txBody>
      </p:sp>
      <p:sp>
        <p:nvSpPr>
          <p:cNvPr id="7" name="Freeform 6">
            <a:extLst>
              <a:ext uri="{FF2B5EF4-FFF2-40B4-BE49-F238E27FC236}">
                <a16:creationId xmlns:a16="http://schemas.microsoft.com/office/drawing/2014/main" id="{11A3862F-B7FF-AF79-1BA9-615216CAB6AD}"/>
              </a:ext>
            </a:extLst>
          </p:cNvPr>
          <p:cNvSpPr/>
          <p:nvPr/>
        </p:nvSpPr>
        <p:spPr>
          <a:xfrm rot="369013">
            <a:off x="2506188" y="2607322"/>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862244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61253-69EE-6F29-A5A8-0601016F7721}"/>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BFF09D9D-978A-DEB3-6229-2E616F575C51}"/>
              </a:ext>
            </a:extLst>
          </p:cNvPr>
          <p:cNvSpPr/>
          <p:nvPr/>
        </p:nvSpPr>
        <p:spPr>
          <a:xfrm flipH="1">
            <a:off x="688773" y="1069584"/>
            <a:ext cx="2788898" cy="1439240"/>
          </a:xfrm>
          <a:prstGeom prst="rect">
            <a:avLst/>
          </a:prstGeom>
        </p:spPr>
        <p:txBody>
          <a:bodyPr wrap="square">
            <a:spAutoFit/>
          </a:bodyPr>
          <a:lstStyle/>
          <a:p>
            <a:pPr>
              <a:lnSpc>
                <a:spcPts val="2100"/>
              </a:lnSpc>
            </a:pPr>
            <a:r>
              <a:rPr lang="de-DE" sz="2000" b="1">
                <a:solidFill>
                  <a:srgbClr val="262626"/>
                </a:solidFill>
                <a:cs typeface="Segoe UI Light" panose="020B0502040204020203" pitchFamily="34" charset="0"/>
              </a:rPr>
              <a:t>KI = praktisches Werkzeug: </a:t>
            </a:r>
            <a:r>
              <a:rPr lang="de-DE" sz="2000">
                <a:solidFill>
                  <a:srgbClr val="262626"/>
                </a:solidFill>
                <a:cs typeface="Segoe UI Light" panose="020B0502040204020203" pitchFamily="34" charset="0"/>
              </a:rPr>
              <a:t>lernt aus Daten, unterstützt menschliche Aufgaben</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C6D9A355-4501-129A-594D-B0CF4E7E02CA}"/>
              </a:ext>
            </a:extLst>
          </p:cNvPr>
          <p:cNvSpPr/>
          <p:nvPr/>
        </p:nvSpPr>
        <p:spPr>
          <a:xfrm flipH="1">
            <a:off x="688772" y="3063440"/>
            <a:ext cx="3620711" cy="1708545"/>
          </a:xfrm>
          <a:prstGeom prst="rect">
            <a:avLst/>
          </a:prstGeom>
        </p:spPr>
        <p:txBody>
          <a:bodyPr wrap="square">
            <a:spAutoFit/>
          </a:bodyPr>
          <a:lstStyle/>
          <a:p>
            <a:pPr>
              <a:lnSpc>
                <a:spcPts val="2100"/>
              </a:lnSpc>
            </a:pPr>
            <a:r>
              <a:rPr lang="de-DE" sz="2000" b="1">
                <a:solidFill>
                  <a:srgbClr val="262626"/>
                </a:solidFill>
                <a:cs typeface="Segoe UI Light" panose="020B0502040204020203" pitchFamily="34" charset="0"/>
              </a:rPr>
              <a:t>Bringt echten Nutzen</a:t>
            </a:r>
            <a:br>
              <a:rPr lang="en-US" sz="2000" b="1" dirty="0">
                <a:solidFill>
                  <a:srgbClr val="262626"/>
                </a:solidFill>
                <a:cs typeface="Segoe UI Light" panose="020B0502040204020203" pitchFamily="34" charset="0"/>
              </a:rPr>
            </a:br>
            <a:r>
              <a:rPr lang="de-DE" sz="2000" b="1">
                <a:solidFill>
                  <a:srgbClr val="262626"/>
                </a:solidFill>
                <a:cs typeface="Segoe UI Light" panose="020B0502040204020203" pitchFamily="34" charset="0"/>
              </a:rPr>
              <a:t>Spart Zeit: </a:t>
            </a:r>
            <a:r>
              <a:rPr lang="de-DE" sz="2000">
                <a:solidFill>
                  <a:srgbClr val="262626"/>
                </a:solidFill>
                <a:cs typeface="Segoe UI Light" panose="020B0502040204020203" pitchFamily="34" charset="0"/>
              </a:rPr>
              <a:t>(76 % bei Routinen), spart Energie (~20 %), verbessert Service </a:t>
            </a:r>
            <a:r>
              <a:rPr lang="de-DE" i="1">
                <a:solidFill>
                  <a:srgbClr val="262626"/>
                </a:solidFill>
                <a:cs typeface="Segoe UI Light" panose="020B0502040204020203" pitchFamily="34" charset="0"/>
              </a:rPr>
              <a:t>(Branchenstudien in EcoSmart Project Research, 2024)</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400801C1-8FBE-8170-AC6A-01D80F22B9C2}"/>
              </a:ext>
            </a:extLst>
          </p:cNvPr>
          <p:cNvSpPr/>
          <p:nvPr/>
        </p:nvSpPr>
        <p:spPr>
          <a:xfrm flipH="1">
            <a:off x="688773" y="5394152"/>
            <a:ext cx="2834330" cy="1439240"/>
          </a:xfrm>
          <a:prstGeom prst="rect">
            <a:avLst/>
          </a:prstGeom>
        </p:spPr>
        <p:txBody>
          <a:bodyPr wrap="square">
            <a:spAutoFit/>
          </a:bodyPr>
          <a:lstStyle/>
          <a:p>
            <a:pPr>
              <a:lnSpc>
                <a:spcPts val="2100"/>
              </a:lnSpc>
            </a:pPr>
            <a:r>
              <a:rPr lang="de-DE" sz="2000" b="1">
                <a:solidFill>
                  <a:srgbClr val="262626"/>
                </a:solidFill>
                <a:cs typeface="Segoe UI Light" panose="020B0502040204020203" pitchFamily="34" charset="0"/>
              </a:rPr>
              <a:t>Ergänzt den Menschen: </a:t>
            </a:r>
            <a:r>
              <a:rPr lang="de-DE" sz="2000">
                <a:solidFill>
                  <a:srgbClr val="262626"/>
                </a:solidFill>
                <a:cs typeface="Segoe UI Light" panose="020B0502040204020203" pitchFamily="34" charset="0"/>
              </a:rPr>
              <a:t>schafft Freiraum für Empathie und Problemlösung.</a:t>
            </a:r>
            <a:br>
              <a:rPr lang="en-US" sz="2000" dirty="0">
                <a:solidFill>
                  <a:srgbClr val="262626"/>
                </a:solidFill>
                <a:cs typeface="Segoe UI Light" panose="020B0502040204020203" pitchFamily="34" charset="0"/>
              </a:rPr>
            </a:br>
            <a:endParaRPr lang="en-US" sz="2000" dirty="0">
              <a:solidFill>
                <a:srgbClr val="262626"/>
              </a:solidFill>
              <a:cs typeface="Segoe UI Light" panose="020B0502040204020203" pitchFamily="34" charset="0"/>
            </a:endParaRP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2BDEA39F-86F6-542E-3771-47DFF02DF10A}"/>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940A500F-7017-B1CD-6D52-B55727C9B344}"/>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3E2F954D-9D70-7550-8862-E0E3B3CED291}"/>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B75A18C-5429-589E-18F5-7E499841C13B}"/>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724EAC61-F8EE-B984-E045-8F0F25FCC2E3}"/>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5F73EE17-B87D-5F1F-BB12-860C2A9BBD0C}"/>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55C4C3DF-7C56-A461-5170-CEB4586A2930}"/>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69F44F5C-ED7A-F0FD-9755-D215300A2792}"/>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18B56060-23C9-89B1-70D6-815730AA8872}"/>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FE9CC243-8999-12E2-7B56-6A84521ED7ED}"/>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882617DC-A773-FC97-865D-B4AAD7C51363}"/>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91112D40-01C4-8606-A5AD-7329DC421B72}"/>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BED35947-53EF-789C-FACF-A6DEA62EEF53}"/>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5BF73303-A409-B25F-41F1-328000C68C79}"/>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45E78F27-9C3B-63E4-0374-267AB7E49E78}"/>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82EDDA4C-BA27-526E-E0E6-42B75543358D}"/>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C9975ED3-2240-A47D-09D6-990DFF3D57EE}"/>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66F6186B-10BB-0262-F550-33E322878F36}"/>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0D74AFB2-1235-8F58-24D5-DC6EA2F5894F}"/>
              </a:ext>
            </a:extLst>
          </p:cNvPr>
          <p:cNvGrpSpPr/>
          <p:nvPr/>
        </p:nvGrpSpPr>
        <p:grpSpPr>
          <a:xfrm>
            <a:off x="9830865" y="2809963"/>
            <a:ext cx="507781" cy="509758"/>
            <a:chOff x="8859766" y="3475927"/>
            <a:chExt cx="507781" cy="509758"/>
          </a:xfrm>
        </p:grpSpPr>
        <p:sp>
          <p:nvSpPr>
            <p:cNvPr id="17" name="Oval 30">
              <a:extLst>
                <a:ext uri="{FF2B5EF4-FFF2-40B4-BE49-F238E27FC236}">
                  <a16:creationId xmlns:a16="http://schemas.microsoft.com/office/drawing/2014/main" id="{F52C23CD-46C6-3A35-5E5C-0ADF0450D8CC}"/>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575E722B-759D-BB28-36F5-A57446023190}"/>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9B423196-E37A-A26D-2D94-93EC3AA591A4}"/>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7208842E-EA43-A1FA-2EF4-8F6E93A513F6}"/>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E425F11D-F8BA-E508-3E93-01922C6A1011}"/>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59F8F93B-77A5-603C-F82E-8B18580E2F2C}"/>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44B59A27-5FBE-8516-884A-E8C010B89F9E}"/>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D956360F-5FCD-5C3D-08CA-B202B4D38701}"/>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9BB4486E-57F3-2498-521A-F2E442A97DBC}"/>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2700F0DE-8DB9-D08E-6FED-53E5FF095FA6}"/>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2AC9FC2C-158C-F1DC-AF4A-E7E867141F6C}"/>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9B71D558-7481-34AC-D865-078A0F064878}"/>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16BBD416-8337-AEB9-09AB-840695C5BBA7}"/>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E77B08F9-95FA-9392-1A91-E491C81F58F2}"/>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36982E9D-2390-6517-DD36-9DE6F40338B0}"/>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03DECE10-7ED0-A3BF-0165-28949ECFAF54}"/>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35E27B68-844F-2AD3-ECE2-F5918057120B}"/>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F91A29B1-56AC-1FA5-3136-8A088C871EBA}"/>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24D357E6-3AB5-09AD-D8B6-E9F4BF278558}"/>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CEF02745-354A-3F34-4368-08C06E54BA23}"/>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2902CC38-3028-A2E3-8ED6-37DB1D67B9D0}"/>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001612C1-8FC7-00D3-3CBE-3792DD550465}"/>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520BF796-9DC9-E6AE-DAE5-91F6C0A0B3A6}"/>
              </a:ext>
            </a:extLst>
          </p:cNvPr>
          <p:cNvGrpSpPr/>
          <p:nvPr/>
        </p:nvGrpSpPr>
        <p:grpSpPr>
          <a:xfrm>
            <a:off x="8721459" y="612987"/>
            <a:ext cx="509758" cy="507781"/>
            <a:chOff x="8760971" y="1116818"/>
            <a:chExt cx="509758" cy="507781"/>
          </a:xfrm>
        </p:grpSpPr>
        <p:sp>
          <p:nvSpPr>
            <p:cNvPr id="18" name="Oval 31">
              <a:extLst>
                <a:ext uri="{FF2B5EF4-FFF2-40B4-BE49-F238E27FC236}">
                  <a16:creationId xmlns:a16="http://schemas.microsoft.com/office/drawing/2014/main" id="{97459048-9FEB-6861-0D7D-71D93170FA88}"/>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55AA35C6-D138-9FE0-3F1F-87B5A3788B18}"/>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80B8D110-8AFD-06D1-1EDA-CCADF887D1D4}"/>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E3C0A00E-7422-802E-FDC4-6901748C1820}"/>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0AADF43F-7911-F471-BCA6-C4F6F7DC0D7F}"/>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0E368338-B46E-BDAD-EC9C-4EC23878DB78}"/>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C84978F2-A91D-E659-B915-2109048C4700}"/>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21A46E58-46F7-B4D0-70DD-6073CB63F5A8}"/>
              </a:ext>
            </a:extLst>
          </p:cNvPr>
          <p:cNvGrpSpPr/>
          <p:nvPr/>
        </p:nvGrpSpPr>
        <p:grpSpPr>
          <a:xfrm>
            <a:off x="3758231" y="5315403"/>
            <a:ext cx="509758" cy="507781"/>
            <a:chOff x="3368999" y="3590525"/>
            <a:chExt cx="509758" cy="507781"/>
          </a:xfrm>
        </p:grpSpPr>
        <p:sp>
          <p:nvSpPr>
            <p:cNvPr id="19" name="Oval 32">
              <a:extLst>
                <a:ext uri="{FF2B5EF4-FFF2-40B4-BE49-F238E27FC236}">
                  <a16:creationId xmlns:a16="http://schemas.microsoft.com/office/drawing/2014/main" id="{C6D5492C-2BA3-3AC3-34DD-0293391ACAB3}"/>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EAF3224A-FD23-CD31-F2C5-EE4A6E1280CD}"/>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24D9EF1C-E535-8684-2E08-4C08D942E94E}"/>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ED95A557-AACE-BCB8-E1E4-98B1B6BC3D92}"/>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42C0BC8F-344A-948C-8630-321DF3B81C76}"/>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FEBB0F03-6E95-E97A-8D92-02A81B5F3869}"/>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88EB17CC-8EEF-479C-2C65-F4C038A1D642}"/>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30BAEABA-E477-3188-4842-F39D55C58B40}"/>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B277C718-D581-64B1-E20C-3B8D8795CA22}"/>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DC41F78F-92D3-A005-4C6B-51F66047203A}"/>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2AB50802-E4A2-24BF-D29A-854DEB51687A}"/>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2E015965-61D3-700E-95FE-A592E7B54CB8}"/>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F7BB9947-C110-DF5D-DBAE-D2296B149307}"/>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83B3D1C8-580C-DB03-BB9E-389570884CAC}"/>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5D2852A4-3ACA-31A7-1BC0-56929CCF1F65}"/>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03EE0BC7-4337-CD36-606D-B26AC6BC92AA}"/>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4B149046-9293-0A65-7F89-00CF57CC9CD5}"/>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8C4500C6-92E4-0BCA-59AE-CCF32B5D466D}"/>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BDE4AFA9-1D4A-B5BA-845A-B598295FE259}"/>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11B1469A-B33A-27DB-AFA4-2A6534FC605F}"/>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165A4DA2-922B-1E04-718A-44675803079A}"/>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9F057CCF-A824-23CB-F1C2-A20E447D8522}"/>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5EA27D82-7214-9006-F7D4-39FAE5C79641}"/>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A5C4A198-E46E-AF2B-2616-2186E875AC07}"/>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435AD36C-0CEA-EBB1-A9FE-6A92E1303D5B}"/>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FCE1BD68-36E5-B14B-9E2D-AEF1B2835AF1}"/>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F2CE5009-963F-3A2F-1AB8-690119081BF9}"/>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36710AA8-544C-99C9-26B7-9B19D24F892E}"/>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7FAF7697-A628-776F-537A-BB671F1F4916}"/>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7861D8AF-F60D-89FB-FD8C-B5ADE540C481}"/>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81F0303F-3CDF-0B17-D154-CC442344F997}"/>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774FEF1A-590B-A17D-0828-D56A23D79E48}"/>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5E14B76E-87DE-F48A-48C4-0203734ADD27}"/>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2C2A358D-56D4-6530-01FF-A7B0A83FA84A}"/>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F909795A-F922-9F4B-CC09-D71F136060E7}"/>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B978CDAB-CDBE-B938-D956-F5F3373DB679}"/>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A78D52F9-57B4-2095-9868-761FBCEE0D57}"/>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AAF0920D-18E5-2DE4-AEC4-B6AE3B1300B9}"/>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1" name="Group 120">
            <a:extLst>
              <a:ext uri="{FF2B5EF4-FFF2-40B4-BE49-F238E27FC236}">
                <a16:creationId xmlns:a16="http://schemas.microsoft.com/office/drawing/2014/main" id="{36BFF79F-C29D-1C48-D527-6C87ED8A08D3}"/>
              </a:ext>
            </a:extLst>
          </p:cNvPr>
          <p:cNvGrpSpPr/>
          <p:nvPr/>
        </p:nvGrpSpPr>
        <p:grpSpPr>
          <a:xfrm>
            <a:off x="7697991" y="4667336"/>
            <a:ext cx="377378" cy="375403"/>
            <a:chOff x="7956820" y="4444072"/>
            <a:chExt cx="377378" cy="375403"/>
          </a:xfrm>
        </p:grpSpPr>
        <p:sp>
          <p:nvSpPr>
            <p:cNvPr id="24" name="Oval 37">
              <a:extLst>
                <a:ext uri="{FF2B5EF4-FFF2-40B4-BE49-F238E27FC236}">
                  <a16:creationId xmlns:a16="http://schemas.microsoft.com/office/drawing/2014/main" id="{4E72F8B4-15A3-FE1D-BA90-3ED28F4EB6CF}"/>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E62AD684-0F80-EEAF-A195-5BB7BA1AC033}"/>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AE64ACF7-20CD-04A4-EF0F-D7C2028E0606}"/>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0" name="Freeform 94">
            <a:extLst>
              <a:ext uri="{FF2B5EF4-FFF2-40B4-BE49-F238E27FC236}">
                <a16:creationId xmlns:a16="http://schemas.microsoft.com/office/drawing/2014/main" id="{EA75BBE9-3877-9B10-CBE5-B874A163C3FC}"/>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9D7B2A49-07B5-CE0D-9227-24EB340C18E3}"/>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75B4AA4C-E268-4C06-9C33-05C332FE1435}"/>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E6B40FB0-8BC9-664F-8CAA-9E7D1311F20A}"/>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6ABC2D0E-5763-DB35-00A9-41652A26F41B}"/>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D6C3B128-AA1C-DC2D-435C-9065DA1237C0}"/>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9F7B376E-3C09-99D8-38E9-DEDAEF1512A1}"/>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7C7F40E6-474F-D908-929E-5A444ABE08E0}"/>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CE0AB0F6-F191-F7D3-D737-C9A042171526}"/>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737EB5D7-404E-4879-7D1B-B2770F494C66}"/>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1AD24BDE-429A-0AAF-312F-B38C19EC3BEA}"/>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1A2AED31-E56F-7C31-DC6A-391F81047955}"/>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53C6F8BC-D112-E72F-5D75-0DA0CAA481CC}"/>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CCA5550C-BDFD-C9A2-4800-F47D0772192C}"/>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18ADF079-2F20-58A2-E9A5-34E58639C06D}"/>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6C6E7B50-3C3E-4E5B-4E2C-414996630305}"/>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2156C049-98CB-B52C-D5FF-2DB44A124EA1}"/>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B6806FD6-A722-A3D2-09EE-CF190FB7A28A}"/>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AE9DED60-52B3-E202-65CA-B46554E9E535}"/>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1AB97EFB-63F4-13A1-7EAB-451069CFA5BB}"/>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3E2899F2-BE61-0666-3D05-47567F42F9D5}"/>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28B6F1E0-CA47-263B-1CFE-98E90AAFCCDD}"/>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FBAB42B6-B500-78B2-826C-A69ADFF124D7}"/>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3D50E1E6-F00C-A851-9772-96FA16323ABD}"/>
              </a:ext>
            </a:extLst>
          </p:cNvPr>
          <p:cNvGrpSpPr/>
          <p:nvPr/>
        </p:nvGrpSpPr>
        <p:grpSpPr>
          <a:xfrm>
            <a:off x="0" y="2345332"/>
            <a:ext cx="1448894" cy="870102"/>
            <a:chOff x="0" y="582324"/>
            <a:chExt cx="1448894" cy="870102"/>
          </a:xfrm>
        </p:grpSpPr>
        <p:cxnSp>
          <p:nvCxnSpPr>
            <p:cNvPr id="129" name="Straight Connector 33">
              <a:extLst>
                <a:ext uri="{FF2B5EF4-FFF2-40B4-BE49-F238E27FC236}">
                  <a16:creationId xmlns:a16="http://schemas.microsoft.com/office/drawing/2014/main" id="{8F45398C-AB5F-AFBD-D5DD-EA1ABF3D24E6}"/>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2E17F69E-7FE7-8910-F837-39D5FB2AAB52}"/>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B1DEEA67-C0B6-4F5B-4720-B31CDFC4D875}"/>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D3F48845-29F8-8A74-3784-DB170E501E84}"/>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62D809F2-1A0E-518E-D54F-F1408B22F85A}"/>
              </a:ext>
            </a:extLst>
          </p:cNvPr>
          <p:cNvGrpSpPr/>
          <p:nvPr/>
        </p:nvGrpSpPr>
        <p:grpSpPr>
          <a:xfrm>
            <a:off x="0" y="4615379"/>
            <a:ext cx="1450818" cy="896308"/>
            <a:chOff x="0" y="582322"/>
            <a:chExt cx="1450818" cy="896308"/>
          </a:xfrm>
        </p:grpSpPr>
        <p:cxnSp>
          <p:nvCxnSpPr>
            <p:cNvPr id="134" name="Straight Connector 33">
              <a:extLst>
                <a:ext uri="{FF2B5EF4-FFF2-40B4-BE49-F238E27FC236}">
                  <a16:creationId xmlns:a16="http://schemas.microsoft.com/office/drawing/2014/main" id="{6DB276C2-6E5C-8EBA-2E82-2D9698A6A8B7}"/>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68F58C07-4A33-CD48-388D-AB99646BFF96}"/>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351B7C0D-A889-97B5-0823-C8ABB6099808}"/>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865A544A-8443-26D9-28B1-9D9B68465E82}"/>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F3E06455-C5E7-8C68-BCF7-800F166694BF}"/>
              </a:ext>
            </a:extLst>
          </p:cNvPr>
          <p:cNvSpPr/>
          <p:nvPr/>
        </p:nvSpPr>
        <p:spPr>
          <a:xfrm flipH="1">
            <a:off x="8841979" y="1040761"/>
            <a:ext cx="2661248" cy="1438855"/>
          </a:xfrm>
          <a:prstGeom prst="rect">
            <a:avLst/>
          </a:prstGeom>
        </p:spPr>
        <p:txBody>
          <a:bodyPr wrap="square">
            <a:spAutoFit/>
          </a:bodyPr>
          <a:lstStyle/>
          <a:p>
            <a:pPr algn="r">
              <a:lnSpc>
                <a:spcPts val="2100"/>
              </a:lnSpc>
            </a:pPr>
            <a:r>
              <a:rPr lang="de-DE" sz="2000" b="1">
                <a:solidFill>
                  <a:srgbClr val="262626"/>
                </a:solidFill>
                <a:cs typeface="Segoe UI Light" panose="020B0502040204020203" pitchFamily="34" charset="0"/>
              </a:rPr>
              <a:t>Wächst in Europa: </a:t>
            </a:r>
            <a:r>
              <a:rPr lang="de-DE" sz="2000">
                <a:solidFill>
                  <a:srgbClr val="262626"/>
                </a:solidFill>
                <a:cs typeface="Segoe UI Light" panose="020B0502040204020203" pitchFamily="34" charset="0"/>
              </a:rPr>
              <a:t>41 % der Hotels nutzen KI, 68 % planen den Einsatz </a:t>
            </a:r>
            <a:r>
              <a:rPr lang="en-US" i="1" dirty="0">
                <a:solidFill>
                  <a:srgbClr val="262626"/>
                </a:solidFill>
                <a:cs typeface="Segoe UI Light" panose="020B0502040204020203" pitchFamily="34" charset="0"/>
              </a:rPr>
              <a:t>(HospitalityNet European Survey, 2025)</a:t>
            </a:r>
          </a:p>
        </p:txBody>
      </p:sp>
      <p:grpSp>
        <p:nvGrpSpPr>
          <p:cNvPr id="152" name="Group 151">
            <a:extLst>
              <a:ext uri="{FF2B5EF4-FFF2-40B4-BE49-F238E27FC236}">
                <a16:creationId xmlns:a16="http://schemas.microsoft.com/office/drawing/2014/main" id="{182D67A9-0673-79D7-F7EB-147918CBB899}"/>
              </a:ext>
            </a:extLst>
          </p:cNvPr>
          <p:cNvGrpSpPr/>
          <p:nvPr/>
        </p:nvGrpSpPr>
        <p:grpSpPr>
          <a:xfrm>
            <a:off x="10752228" y="303185"/>
            <a:ext cx="1501995" cy="883506"/>
            <a:chOff x="708799" y="582319"/>
            <a:chExt cx="1501995" cy="883506"/>
          </a:xfrm>
        </p:grpSpPr>
        <p:cxnSp>
          <p:nvCxnSpPr>
            <p:cNvPr id="153" name="Straight Connector 33">
              <a:extLst>
                <a:ext uri="{FF2B5EF4-FFF2-40B4-BE49-F238E27FC236}">
                  <a16:creationId xmlns:a16="http://schemas.microsoft.com/office/drawing/2014/main" id="{B1416204-C203-E79F-AAA8-CB3F01E0F9EE}"/>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1AD13CD9-2956-81E8-7898-C1F68F42EBB5}"/>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60B307E1-2827-B8D1-439D-6BE88E3CD570}"/>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BDB1FFE1-463E-16A6-4E78-1EE168E4088E}"/>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6FCF4110-35B6-896B-EA61-8F5C8F493871}"/>
              </a:ext>
            </a:extLst>
          </p:cNvPr>
          <p:cNvSpPr txBox="1"/>
          <p:nvPr/>
        </p:nvSpPr>
        <p:spPr>
          <a:xfrm>
            <a:off x="7697991" y="5537106"/>
            <a:ext cx="3751110" cy="1169936"/>
          </a:xfrm>
          <a:prstGeom prst="rect">
            <a:avLst/>
          </a:prstGeom>
          <a:noFill/>
        </p:spPr>
        <p:txBody>
          <a:bodyPr wrap="square">
            <a:spAutoFit/>
          </a:bodyPr>
          <a:lstStyle/>
          <a:p>
            <a:pPr algn="r">
              <a:lnSpc>
                <a:spcPts val="2100"/>
              </a:lnSpc>
            </a:pPr>
            <a:r>
              <a:rPr lang="de-DE" sz="2000" b="1">
                <a:solidFill>
                  <a:srgbClr val="62A844"/>
                </a:solidFill>
              </a:rPr>
              <a:t>Ethische, inklusive digitale Transformation, die den menschlichen Kern der Hospitality bewahrt.</a:t>
            </a:r>
          </a:p>
          <a:p>
            <a:pPr algn="r">
              <a:lnSpc>
                <a:spcPts val="2100"/>
              </a:lnSpc>
            </a:pPr>
            <a:endParaRPr lang="en-US" sz="2000" dirty="0">
              <a:solidFill>
                <a:srgbClr val="62A844"/>
              </a:solidFill>
            </a:endParaRPr>
          </a:p>
        </p:txBody>
      </p:sp>
      <p:sp>
        <p:nvSpPr>
          <p:cNvPr id="113" name="Rectangle 30">
            <a:extLst>
              <a:ext uri="{FF2B5EF4-FFF2-40B4-BE49-F238E27FC236}">
                <a16:creationId xmlns:a16="http://schemas.microsoft.com/office/drawing/2014/main" id="{F84AB4AA-5DD6-4584-FDEA-91239523AC10}"/>
              </a:ext>
            </a:extLst>
          </p:cNvPr>
          <p:cNvSpPr/>
          <p:nvPr/>
        </p:nvSpPr>
        <p:spPr>
          <a:xfrm flipH="1">
            <a:off x="8071420" y="3600585"/>
            <a:ext cx="3384382" cy="1708160"/>
          </a:xfrm>
          <a:prstGeom prst="rect">
            <a:avLst/>
          </a:prstGeom>
        </p:spPr>
        <p:txBody>
          <a:bodyPr wrap="square">
            <a:spAutoFit/>
          </a:bodyPr>
          <a:lstStyle/>
          <a:p>
            <a:pPr algn="r">
              <a:lnSpc>
                <a:spcPts val="2100"/>
              </a:lnSpc>
            </a:pPr>
            <a:r>
              <a:rPr lang="de-DE" sz="2000" b="1" dirty="0">
                <a:solidFill>
                  <a:srgbClr val="262626"/>
                </a:solidFill>
                <a:cs typeface="Segoe UI Light" panose="020B0502040204020203" pitchFamily="34" charset="0"/>
              </a:rPr>
              <a:t>Entscheidende Balance: </a:t>
            </a:r>
            <a:br>
              <a:rPr lang="en-US" sz="2000" b="1" dirty="0">
                <a:solidFill>
                  <a:srgbClr val="262626"/>
                </a:solidFill>
                <a:cs typeface="Segoe UI Light" panose="020B0502040204020203" pitchFamily="34" charset="0"/>
              </a:rPr>
            </a:br>
            <a:r>
              <a:rPr lang="de-DE" sz="2000" dirty="0">
                <a:solidFill>
                  <a:srgbClr val="262626"/>
                </a:solidFill>
                <a:cs typeface="Segoe UI Light" panose="020B0502040204020203" pitchFamily="34" charset="0"/>
              </a:rPr>
              <a:t>Erfolg braucht: klare Führung + gutes </a:t>
            </a:r>
          </a:p>
          <a:p>
            <a:pPr algn="r">
              <a:lnSpc>
                <a:spcPts val="2100"/>
              </a:lnSpc>
            </a:pPr>
            <a:r>
              <a:rPr lang="de-DE" sz="2000" dirty="0">
                <a:solidFill>
                  <a:srgbClr val="262626"/>
                </a:solidFill>
                <a:cs typeface="Segoe UI Light" panose="020B0502040204020203" pitchFamily="34" charset="0"/>
              </a:rPr>
              <a:t>Datenmanagement + umfassende Team-Schulung</a:t>
            </a:r>
          </a:p>
          <a:p>
            <a:pPr algn="r">
              <a:lnSpc>
                <a:spcPts val="2100"/>
              </a:lnSpc>
            </a:pPr>
            <a:endParaRPr lang="en-US" i="1" dirty="0">
              <a:solidFill>
                <a:srgbClr val="262626"/>
              </a:solidFill>
              <a:cs typeface="Segoe UI Light" panose="020B0502040204020203" pitchFamily="34" charset="0"/>
            </a:endParaRPr>
          </a:p>
        </p:txBody>
      </p:sp>
      <p:grpSp>
        <p:nvGrpSpPr>
          <p:cNvPr id="114" name="Group 113">
            <a:extLst>
              <a:ext uri="{FF2B5EF4-FFF2-40B4-BE49-F238E27FC236}">
                <a16:creationId xmlns:a16="http://schemas.microsoft.com/office/drawing/2014/main" id="{79AAC69A-8E86-EBD3-58EC-65652A8FF450}"/>
              </a:ext>
            </a:extLst>
          </p:cNvPr>
          <p:cNvGrpSpPr/>
          <p:nvPr/>
        </p:nvGrpSpPr>
        <p:grpSpPr>
          <a:xfrm>
            <a:off x="10704805" y="2863009"/>
            <a:ext cx="1501995" cy="878867"/>
            <a:chOff x="708799" y="582319"/>
            <a:chExt cx="1501995" cy="878867"/>
          </a:xfrm>
        </p:grpSpPr>
        <p:cxnSp>
          <p:nvCxnSpPr>
            <p:cNvPr id="115" name="Straight Connector 33">
              <a:extLst>
                <a:ext uri="{FF2B5EF4-FFF2-40B4-BE49-F238E27FC236}">
                  <a16:creationId xmlns:a16="http://schemas.microsoft.com/office/drawing/2014/main" id="{85C9AE2E-4CE8-6DBA-AF72-0DA49479D4BA}"/>
                </a:ext>
              </a:extLst>
            </p:cNvPr>
            <p:cNvCxnSpPr>
              <a:cxnSpLocks/>
            </p:cNvCxnSpPr>
            <p:nvPr/>
          </p:nvCxnSpPr>
          <p:spPr>
            <a:xfrm flipH="1">
              <a:off x="1320800" y="951782"/>
              <a:ext cx="889994"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8500EF11-2CA3-B262-7307-2216C8286E39}"/>
                </a:ext>
              </a:extLst>
            </p:cNvPr>
            <p:cNvGrpSpPr/>
            <p:nvPr/>
          </p:nvGrpSpPr>
          <p:grpSpPr>
            <a:xfrm>
              <a:off x="708799" y="582319"/>
              <a:ext cx="740095" cy="878867"/>
              <a:chOff x="4051865" y="5165558"/>
              <a:chExt cx="946855" cy="1124394"/>
            </a:xfrm>
          </p:grpSpPr>
          <p:sp>
            <p:nvSpPr>
              <p:cNvPr id="118" name="Oval 16">
                <a:extLst>
                  <a:ext uri="{FF2B5EF4-FFF2-40B4-BE49-F238E27FC236}">
                    <a16:creationId xmlns:a16="http://schemas.microsoft.com/office/drawing/2014/main" id="{7AEBF725-316D-0933-18F2-925CCB6D328A}"/>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19" name="TextBox 26">
                <a:extLst>
                  <a:ext uri="{FF2B5EF4-FFF2-40B4-BE49-F238E27FC236}">
                    <a16:creationId xmlns:a16="http://schemas.microsoft.com/office/drawing/2014/main" id="{9519C7A4-2EC2-7461-D3A3-E985A26CA30D}"/>
                  </a:ext>
                </a:extLst>
              </p:cNvPr>
              <p:cNvSpPr txBox="1"/>
              <p:nvPr/>
            </p:nvSpPr>
            <p:spPr bwMode="auto">
              <a:xfrm>
                <a:off x="4066676" y="5200876"/>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Tree>
    <p:extLst>
      <p:ext uri="{BB962C8B-B14F-4D97-AF65-F5344CB8AC3E}">
        <p14:creationId xmlns:p14="http://schemas.microsoft.com/office/powerpoint/2010/main" val="325169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94B0C-1572-FBE9-DA69-F0540DD1E934}"/>
            </a:ext>
          </a:extLst>
        </p:cNvPr>
        <p:cNvGrpSpPr/>
        <p:nvPr/>
      </p:nvGrpSpPr>
      <p:grpSpPr>
        <a:xfrm>
          <a:off x="0" y="0"/>
          <a:ext cx="0" cy="0"/>
          <a:chOff x="0" y="0"/>
          <a:chExt cx="0" cy="0"/>
        </a:xfrm>
      </p:grpSpPr>
      <p:sp>
        <p:nvSpPr>
          <p:cNvPr id="5" name="Freeform 4">
            <a:extLst>
              <a:ext uri="{FF2B5EF4-FFF2-40B4-BE49-F238E27FC236}">
                <a16:creationId xmlns:a16="http://schemas.microsoft.com/office/drawing/2014/main" id="{BAFF3451-BAA8-1630-BBF1-0A90B6C82AFE}"/>
              </a:ext>
            </a:extLst>
          </p:cNvPr>
          <p:cNvSpPr/>
          <p:nvPr/>
        </p:nvSpPr>
        <p:spPr>
          <a:xfrm>
            <a:off x="0" y="381965"/>
            <a:ext cx="12192000" cy="134061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6" name="Graphic 4">
            <a:extLst>
              <a:ext uri="{FF2B5EF4-FFF2-40B4-BE49-F238E27FC236}">
                <a16:creationId xmlns:a16="http://schemas.microsoft.com/office/drawing/2014/main" id="{080964BF-9F7D-262B-EFD2-67335BB1FE06}"/>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7" name="Graphic 6">
            <a:extLst>
              <a:ext uri="{FF2B5EF4-FFF2-40B4-BE49-F238E27FC236}">
                <a16:creationId xmlns:a16="http://schemas.microsoft.com/office/drawing/2014/main" id="{7A4FC46D-9F7E-878A-1F68-0924E11F682B}"/>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sp>
        <p:nvSpPr>
          <p:cNvPr id="8" name="TextBox 7">
            <a:extLst>
              <a:ext uri="{FF2B5EF4-FFF2-40B4-BE49-F238E27FC236}">
                <a16:creationId xmlns:a16="http://schemas.microsoft.com/office/drawing/2014/main" id="{8AABA1A5-4AB4-D9F9-3161-8A406102BAAA}"/>
              </a:ext>
            </a:extLst>
          </p:cNvPr>
          <p:cNvSpPr txBox="1"/>
          <p:nvPr/>
        </p:nvSpPr>
        <p:spPr>
          <a:xfrm>
            <a:off x="711412" y="597147"/>
            <a:ext cx="7321418" cy="1477328"/>
          </a:xfrm>
          <a:prstGeom prst="rect">
            <a:avLst/>
          </a:prstGeom>
          <a:noFill/>
        </p:spPr>
        <p:txBody>
          <a:bodyPr wrap="square">
            <a:spAutoFit/>
          </a:bodyPr>
          <a:lstStyle/>
          <a:p>
            <a:pPr>
              <a:lnSpc>
                <a:spcPts val="3580"/>
              </a:lnSpc>
            </a:pPr>
            <a:r>
              <a:rPr lang="de-DE" sz="3400" b="1">
                <a:solidFill>
                  <a:schemeClr val="bg1"/>
                </a:solidFill>
                <a:cs typeface="Times New Roman" panose="02020603050405020304" pitchFamily="18" charset="0"/>
              </a:rPr>
              <a:t>Vertiefung: Künstliche Intelligenz in Hospitality und Tourismus</a:t>
            </a:r>
          </a:p>
          <a:p>
            <a:pPr>
              <a:lnSpc>
                <a:spcPts val="3580"/>
              </a:lnSpc>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222850D1-481B-6193-7CD7-24DCD02F88A4}"/>
              </a:ext>
            </a:extLst>
          </p:cNvPr>
          <p:cNvSpPr/>
          <p:nvPr/>
        </p:nvSpPr>
        <p:spPr>
          <a:xfrm flipH="1">
            <a:off x="586938" y="2167425"/>
            <a:ext cx="6091653" cy="3785652"/>
          </a:xfrm>
          <a:prstGeom prst="rect">
            <a:avLst/>
          </a:prstGeom>
        </p:spPr>
        <p:txBody>
          <a:bodyPr wrap="square">
            <a:spAutoFit/>
          </a:bodyPr>
          <a:lstStyle/>
          <a:p>
            <a:r>
              <a:rPr lang="en-US" sz="2000" b="1" i="1" dirty="0" err="1">
                <a:solidFill>
                  <a:srgbClr val="0289AE"/>
                </a:solidFill>
                <a:cs typeface="Times New Roman" panose="02020603050405020304" pitchFamily="18" charset="0"/>
              </a:rPr>
              <a:t>Bulchand-Gidumal, J. (2024). Artificial Intelligence’s Impact on Hospitality and Tourism. Journal of Tourism Futures. Taylor &amp; Francis Online.</a:t>
            </a:r>
          </a:p>
          <a:p>
            <a:br>
              <a:rPr lang="en-US" sz="2000" b="1" i="1" dirty="0">
                <a:solidFill>
                  <a:srgbClr val="000000"/>
                </a:solidFill>
                <a:cs typeface="Times New Roman" panose="02020603050405020304" pitchFamily="18" charset="0"/>
              </a:rPr>
            </a:br>
            <a:endParaRPr lang="en-US" sz="2000" b="1" i="1" dirty="0">
              <a:solidFill>
                <a:srgbClr val="000000"/>
              </a:solidFill>
              <a:cs typeface="Times New Roman" panose="02020603050405020304" pitchFamily="18" charset="0"/>
            </a:endParaRPr>
          </a:p>
          <a:p>
            <a:r>
              <a:rPr lang="de-DE" sz="2000">
                <a:solidFill>
                  <a:srgbClr val="000000"/>
                </a:solidFill>
                <a:cs typeface="Times New Roman" panose="02020603050405020304" pitchFamily="18" charset="0"/>
              </a:rPr>
              <a:t>Dieser wissenschaftliche Beitrag analysiert, wie Künstliche Intelligenz Hospitality und Tourismus verändert. Er beleuchtet Einführungstrends, Gästewahrnehmungen, Marketinganwendungen und operative Verbesserungen. Die Studie zeigt Chancen wie Herausforderungen für europäische Betriebe, die KI in Service und Gästekommunikation integrieren</a:t>
            </a:r>
            <a:endParaRPr lang="en-US" kern="0" dirty="0">
              <a:solidFill>
                <a:srgbClr val="000000"/>
              </a:solidFill>
              <a:cs typeface="Times New Roman" panose="02020603050405020304" pitchFamily="18" charset="0"/>
            </a:endParaRPr>
          </a:p>
        </p:txBody>
      </p:sp>
      <p:pic>
        <p:nvPicPr>
          <p:cNvPr id="15" name="Picture 14">
            <a:extLst>
              <a:ext uri="{FF2B5EF4-FFF2-40B4-BE49-F238E27FC236}">
                <a16:creationId xmlns:a16="http://schemas.microsoft.com/office/drawing/2014/main" id="{94734E81-7E4F-4CFE-BEA2-E24D4F84529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60431" y="1067550"/>
            <a:ext cx="6347083" cy="4885527"/>
          </a:xfrm>
          <a:prstGeom prst="rect">
            <a:avLst/>
          </a:prstGeom>
        </p:spPr>
      </p:pic>
      <p:pic>
        <p:nvPicPr>
          <p:cNvPr id="10" name="Picture 9">
            <a:hlinkClick r:id="rId5"/>
            <a:extLst>
              <a:ext uri="{FF2B5EF4-FFF2-40B4-BE49-F238E27FC236}">
                <a16:creationId xmlns:a16="http://schemas.microsoft.com/office/drawing/2014/main" id="{06C1B7AC-8441-46AB-B7DB-9FAE1473326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4116" t="404" r="3819" b="29238"/>
          <a:stretch>
            <a:fillRect/>
          </a:stretch>
        </p:blipFill>
        <p:spPr>
          <a:xfrm>
            <a:off x="7396222" y="1474592"/>
            <a:ext cx="4811292" cy="3878205"/>
          </a:xfrm>
          <a:prstGeom prst="rect">
            <a:avLst/>
          </a:prstGeom>
        </p:spPr>
      </p:pic>
      <p:grpSp>
        <p:nvGrpSpPr>
          <p:cNvPr id="11" name="Group 10">
            <a:extLst>
              <a:ext uri="{FF2B5EF4-FFF2-40B4-BE49-F238E27FC236}">
                <a16:creationId xmlns:a16="http://schemas.microsoft.com/office/drawing/2014/main" id="{91F7FCA0-3028-4ABE-87B5-466C1C9EB57C}"/>
              </a:ext>
            </a:extLst>
          </p:cNvPr>
          <p:cNvGrpSpPr/>
          <p:nvPr/>
        </p:nvGrpSpPr>
        <p:grpSpPr>
          <a:xfrm rot="21145702">
            <a:off x="9596854" y="5056536"/>
            <a:ext cx="1456095" cy="1406604"/>
            <a:chOff x="7777737" y="4274828"/>
            <a:chExt cx="1456095" cy="1406604"/>
          </a:xfrm>
        </p:grpSpPr>
        <p:sp>
          <p:nvSpPr>
            <p:cNvPr id="12" name="Oval 11">
              <a:extLst>
                <a:ext uri="{FF2B5EF4-FFF2-40B4-BE49-F238E27FC236}">
                  <a16:creationId xmlns:a16="http://schemas.microsoft.com/office/drawing/2014/main" id="{2619C3C9-2D34-1B62-5F2D-5801ED2451A7}"/>
                </a:ext>
              </a:extLst>
            </p:cNvPr>
            <p:cNvSpPr/>
            <p:nvPr/>
          </p:nvSpPr>
          <p:spPr>
            <a:xfrm>
              <a:off x="7777737" y="4274828"/>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E9B8828-BB34-2F3B-84CA-DC3248153FBB}"/>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5">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74483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0E64F-81EE-3A69-FEEA-575532344CD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0C0A77E-C8A4-8564-E3AC-707800F71458}"/>
              </a:ext>
            </a:extLst>
          </p:cNvPr>
          <p:cNvSpPr>
            <a:spLocks noGrp="1"/>
          </p:cNvSpPr>
          <p:nvPr>
            <p:ph type="body" sz="quarter" idx="16"/>
          </p:nvPr>
        </p:nvSpPr>
        <p:spPr>
          <a:xfrm>
            <a:off x="4223370" y="1073150"/>
            <a:ext cx="7637388" cy="4711700"/>
          </a:xfrm>
        </p:spPr>
        <p:txBody>
          <a:bodyPr>
            <a:normAutofit lnSpcReduction="10000"/>
          </a:bodyPr>
          <a:lstStyle/>
          <a:p>
            <a:pPr fontAlgn="t">
              <a:lnSpc>
                <a:spcPts val="4960"/>
              </a:lnSpc>
              <a:spcBef>
                <a:spcPts val="0"/>
              </a:spcBef>
            </a:pPr>
            <a:r>
              <a:rPr lang="de-DE" b="1"/>
              <a:t>Routineabläufe automatisieren</a:t>
            </a:r>
            <a:br>
              <a:rPr lang="en-IE" b="1" dirty="0"/>
            </a:br>
            <a:br>
              <a:rPr lang="en-IE" b="1" dirty="0"/>
            </a:br>
            <a:endParaRPr lang="en-IE" b="1" dirty="0"/>
          </a:p>
          <a:p>
            <a:r>
              <a:rPr lang="de-DE" sz="2400" b="1"/>
              <a:t>Mehr Effizienz und Nachhaltigkeit durch Künstliche Intelligenz</a:t>
            </a:r>
            <a:r>
              <a:rPr lang="de-DE" sz="2400"/>
              <a:t>. Sie erfahren, wie Künstliche Intelligenz zentrale Abläufe wie Dienstplanung, Housekeeping und Bestandsführung automatisiert – für mehr Effizienz und Nachhaltigkeit, während sich das Team auf echte Gästekontakte konzentrieren kann.</a:t>
            </a:r>
          </a:p>
          <a:p>
            <a:endParaRPr lang="en-IE" sz="2400" dirty="0"/>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7FDD9752-986C-4A7F-616F-AC12C8717599}"/>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02</a:t>
            </a:r>
          </a:p>
        </p:txBody>
      </p:sp>
      <p:sp>
        <p:nvSpPr>
          <p:cNvPr id="2" name="Rounded Rectangle 1">
            <a:extLst>
              <a:ext uri="{FF2B5EF4-FFF2-40B4-BE49-F238E27FC236}">
                <a16:creationId xmlns:a16="http://schemas.microsoft.com/office/drawing/2014/main" id="{C3B5ACDF-8971-2968-E0FF-F9E5E90C8191}"/>
              </a:ext>
            </a:extLst>
          </p:cNvPr>
          <p:cNvSpPr/>
          <p:nvPr/>
        </p:nvSpPr>
        <p:spPr>
          <a:xfrm>
            <a:off x="6892759" y="6303021"/>
            <a:ext cx="4756697"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FE574A55-2F0D-BEC4-9C38-2950DAF4942A}"/>
              </a:ext>
            </a:extLst>
          </p:cNvPr>
          <p:cNvSpPr txBox="1"/>
          <p:nvPr/>
        </p:nvSpPr>
        <p:spPr>
          <a:xfrm>
            <a:off x="7018758" y="6366299"/>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6" name="TextBox 5">
            <a:extLst>
              <a:ext uri="{FF2B5EF4-FFF2-40B4-BE49-F238E27FC236}">
                <a16:creationId xmlns:a16="http://schemas.microsoft.com/office/drawing/2014/main" id="{9A4867D0-1BE4-D94C-B955-173E63DC1657}"/>
              </a:ext>
            </a:extLst>
          </p:cNvPr>
          <p:cNvSpPr txBox="1"/>
          <p:nvPr/>
        </p:nvSpPr>
        <p:spPr>
          <a:xfrm>
            <a:off x="7774759" y="6366299"/>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1</a:t>
            </a:r>
            <a:r>
              <a:rPr sz="1400" b="1" i="0" dirty="0">
                <a:solidFill>
                  <a:srgbClr val="262626"/>
                </a:solidFill>
                <a:latin typeface="Calibri" panose="020F0502020204030204" pitchFamily="34" charset="0"/>
                <a:cs typeface="Calibri" panose="020F0502020204030204" pitchFamily="34" charset="0"/>
              </a:rPr>
              <a:t> M2</a:t>
            </a:r>
          </a:p>
        </p:txBody>
      </p:sp>
      <p:sp>
        <p:nvSpPr>
          <p:cNvPr id="7" name="TextBox 6">
            <a:extLst>
              <a:ext uri="{FF2B5EF4-FFF2-40B4-BE49-F238E27FC236}">
                <a16:creationId xmlns:a16="http://schemas.microsoft.com/office/drawing/2014/main" id="{FEC9AA86-327C-0113-3E4B-802AF22225DC}"/>
              </a:ext>
            </a:extLst>
          </p:cNvPr>
          <p:cNvSpPr txBox="1"/>
          <p:nvPr/>
        </p:nvSpPr>
        <p:spPr>
          <a:xfrm>
            <a:off x="8368758" y="6366299"/>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Kreislaufwirtschaft und Ressourceneffizienz</a:t>
            </a:r>
          </a:p>
        </p:txBody>
      </p:sp>
    </p:spTree>
    <p:extLst>
      <p:ext uri="{BB962C8B-B14F-4D97-AF65-F5344CB8AC3E}">
        <p14:creationId xmlns:p14="http://schemas.microsoft.com/office/powerpoint/2010/main" val="471563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34C8A-2504-A655-30AC-F40C0AF41567}"/>
            </a:ext>
          </a:extLst>
        </p:cNvPr>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2AF383B0-87FA-A66E-22CA-7E9FD780B3BF}"/>
              </a:ext>
            </a:extLst>
          </p:cNvPr>
          <p:cNvCxnSpPr>
            <a:cxnSpLocks/>
          </p:cNvCxnSpPr>
          <p:nvPr/>
        </p:nvCxnSpPr>
        <p:spPr>
          <a:xfrm>
            <a:off x="0" y="1199130"/>
            <a:ext cx="533686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9" name="Text Placeholder 11">
            <a:extLst>
              <a:ext uri="{FF2B5EF4-FFF2-40B4-BE49-F238E27FC236}">
                <a16:creationId xmlns:a16="http://schemas.microsoft.com/office/drawing/2014/main" id="{44418118-4980-B06F-375B-958ECB80B4B1}"/>
              </a:ext>
            </a:extLst>
          </p:cNvPr>
          <p:cNvSpPr txBox="1">
            <a:spLocks/>
          </p:cNvSpPr>
          <p:nvPr/>
        </p:nvSpPr>
        <p:spPr>
          <a:xfrm>
            <a:off x="429114" y="572131"/>
            <a:ext cx="725647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Was ist Automatisierung?</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30" name="TextBox 28">
            <a:extLst>
              <a:ext uri="{FF2B5EF4-FFF2-40B4-BE49-F238E27FC236}">
                <a16:creationId xmlns:a16="http://schemas.microsoft.com/office/drawing/2014/main" id="{D90376BF-CCB3-2055-1EA3-4DFAF14DFC26}"/>
              </a:ext>
            </a:extLst>
          </p:cNvPr>
          <p:cNvSpPr txBox="1"/>
          <p:nvPr/>
        </p:nvSpPr>
        <p:spPr>
          <a:xfrm>
            <a:off x="567180" y="1593007"/>
            <a:ext cx="6944790" cy="4196020"/>
          </a:xfrm>
          <a:prstGeom prst="rect">
            <a:avLst/>
          </a:prstGeom>
          <a:noFill/>
        </p:spPr>
        <p:txBody>
          <a:bodyPr wrap="square">
            <a:spAutoFit/>
          </a:bodyPr>
          <a:lstStyle/>
          <a:p>
            <a:pPr lvl="0">
              <a:lnSpc>
                <a:spcPts val="1960"/>
              </a:lnSpc>
              <a:buClr>
                <a:srgbClr val="62A844"/>
              </a:buClr>
              <a:defRPr/>
            </a:pPr>
            <a:r>
              <a:rPr lang="de-DE" sz="2000" kern="0">
                <a:solidFill>
                  <a:srgbClr val="000000"/>
                </a:solidFill>
                <a:cs typeface="Times New Roman" panose="02020603050405020304" pitchFamily="18" charset="0"/>
              </a:rPr>
              <a:t>Automatisierung bedeutet, wiederkehrende oder vorhersehbare Aufgaben mit Technologie und minimalem menschlichem Zutun zu erledigen. </a:t>
            </a:r>
          </a:p>
          <a:p>
            <a:pPr marL="285750" lvl="0" indent="-285750">
              <a:lnSpc>
                <a:spcPts val="1960"/>
              </a:lnSpc>
              <a:buClr>
                <a:srgbClr val="62A844"/>
              </a:buClr>
              <a:buFont typeface="Arial" panose="020B0604020202020204" pitchFamily="34" charset="0"/>
              <a:buChar char="•"/>
              <a:defRPr/>
            </a:pPr>
            <a:endParaRPr lang="en-US" kern="0" dirty="0">
              <a:solidFill>
                <a:srgbClr val="000000"/>
              </a:solidFill>
              <a:cs typeface="Times New Roman" panose="02020603050405020304" pitchFamily="18" charset="0"/>
            </a:endParaRPr>
          </a:p>
          <a:p>
            <a:pPr marL="285750" lvl="0" indent="-285750">
              <a:lnSpc>
                <a:spcPts val="1960"/>
              </a:lnSpc>
              <a:buClr>
                <a:srgbClr val="62A844"/>
              </a:buClr>
              <a:buFont typeface="Arial" panose="020B0604020202020204" pitchFamily="34" charset="0"/>
              <a:buChar char="•"/>
              <a:defRPr/>
            </a:pPr>
            <a:r>
              <a:rPr lang="de-DE" sz="2000" b="1">
                <a:solidFill>
                  <a:srgbClr val="0289AE"/>
                </a:solidFill>
                <a:cs typeface="Times New Roman" panose="02020603050405020304" pitchFamily="18" charset="0"/>
              </a:rPr>
              <a:t>Mit KI:</a:t>
            </a:r>
            <a:r>
              <a:rPr lang="en-US" sz="2000" b="1" dirty="0">
                <a:solidFill>
                  <a:srgbClr val="000000"/>
                </a:solidFill>
                <a:cs typeface="Times New Roman" panose="02020603050405020304" pitchFamily="18" charset="0"/>
              </a:rPr>
              <a:t> </a:t>
            </a:r>
            <a:r>
              <a:rPr lang="de-DE" b="1">
                <a:solidFill>
                  <a:srgbClr val="000000"/>
                </a:solidFill>
                <a:cs typeface="Times New Roman" panose="02020603050405020304" pitchFamily="18" charset="0"/>
              </a:rPr>
              <a:t>KI-gestützte Automatisierung</a:t>
            </a:r>
            <a:r>
              <a:rPr lang="de-DE">
                <a:solidFill>
                  <a:srgbClr val="000000"/>
                </a:solidFill>
                <a:cs typeface="Times New Roman" panose="02020603050405020304" pitchFamily="18" charset="0"/>
              </a:rPr>
              <a:t> lernt aus Daten, reagiert auf Nachfrage und verbessert sich laufend.</a:t>
            </a:r>
          </a:p>
          <a:p>
            <a:pPr marL="285750" lvl="0" indent="-285750">
              <a:lnSpc>
                <a:spcPts val="1960"/>
              </a:lnSpc>
              <a:buClr>
                <a:srgbClr val="62A844"/>
              </a:buClr>
              <a:buFont typeface="Arial" panose="020B0604020202020204" pitchFamily="34" charset="0"/>
              <a:buChar char="•"/>
              <a:defRPr/>
            </a:pPr>
            <a:endParaRPr lang="en-US" dirty="0">
              <a:solidFill>
                <a:srgbClr val="000000"/>
              </a:solidFill>
              <a:cs typeface="Times New Roman" panose="02020603050405020304" pitchFamily="18" charset="0"/>
            </a:endParaRPr>
          </a:p>
          <a:p>
            <a:pPr marL="285750" lvl="0" indent="-285750">
              <a:lnSpc>
                <a:spcPts val="1960"/>
              </a:lnSpc>
              <a:buClr>
                <a:srgbClr val="62A844"/>
              </a:buClr>
              <a:buFont typeface="Arial" panose="020B0604020202020204" pitchFamily="34" charset="0"/>
              <a:buChar char="•"/>
              <a:defRPr/>
            </a:pPr>
            <a:r>
              <a:rPr lang="de-DE" sz="2000" b="1">
                <a:solidFill>
                  <a:srgbClr val="0289AE"/>
                </a:solidFill>
                <a:cs typeface="Times New Roman" panose="02020603050405020304" pitchFamily="18" charset="0"/>
              </a:rPr>
              <a:t>Im Hospitality-Kontext:</a:t>
            </a:r>
            <a:r>
              <a:rPr lang="en-US" sz="2000" b="1" dirty="0">
                <a:solidFill>
                  <a:srgbClr val="000000"/>
                </a:solidFill>
                <a:cs typeface="Times New Roman" panose="02020603050405020304" pitchFamily="18" charset="0"/>
              </a:rPr>
              <a:t> </a:t>
            </a:r>
            <a:r>
              <a:rPr lang="de-DE">
                <a:solidFill>
                  <a:srgbClr val="000000"/>
                </a:solidFill>
                <a:cs typeface="Times New Roman" panose="02020603050405020304" pitchFamily="18" charset="0"/>
              </a:rPr>
              <a:t>Macht Abläufe </a:t>
            </a:r>
            <a:r>
              <a:rPr lang="de-DE" b="1">
                <a:solidFill>
                  <a:srgbClr val="000000"/>
                </a:solidFill>
                <a:cs typeface="Times New Roman" panose="02020603050405020304" pitchFamily="18" charset="0"/>
              </a:rPr>
              <a:t>schneller, konsistenter und weniger fehleranfällig</a:t>
            </a:r>
            <a:r>
              <a:rPr lang="en-US" dirty="0">
                <a:solidFill>
                  <a:srgbClr val="000000"/>
                </a:solidFill>
                <a:cs typeface="Times New Roman" panose="02020603050405020304" pitchFamily="18" charset="0"/>
              </a:rPr>
              <a:t>.</a:t>
            </a:r>
          </a:p>
          <a:p>
            <a:pPr marL="285750" lvl="0" indent="-285750">
              <a:lnSpc>
                <a:spcPts val="1960"/>
              </a:lnSpc>
              <a:buClr>
                <a:srgbClr val="62A844"/>
              </a:buClr>
              <a:buFont typeface="Arial" panose="020B0604020202020204" pitchFamily="34" charset="0"/>
              <a:buChar char="•"/>
              <a:defRPr/>
            </a:pPr>
            <a:endParaRPr lang="en-US" dirty="0">
              <a:solidFill>
                <a:srgbClr val="000000"/>
              </a:solidFill>
              <a:cs typeface="Times New Roman" panose="02020603050405020304" pitchFamily="18" charset="0"/>
            </a:endParaRPr>
          </a:p>
          <a:p>
            <a:pPr marL="285750" lvl="0" indent="-285750">
              <a:lnSpc>
                <a:spcPts val="1960"/>
              </a:lnSpc>
              <a:buClr>
                <a:srgbClr val="62A844"/>
              </a:buClr>
              <a:buFont typeface="Arial" panose="020B0604020202020204" pitchFamily="34" charset="0"/>
              <a:buChar char="•"/>
              <a:defRPr/>
            </a:pPr>
            <a:r>
              <a:rPr lang="de-DE" sz="2000" b="1">
                <a:solidFill>
                  <a:srgbClr val="0289AE"/>
                </a:solidFill>
                <a:cs typeface="Times New Roman" panose="02020603050405020304" pitchFamily="18" charset="0"/>
              </a:rPr>
              <a:t>Verbreitung in Europa:</a:t>
            </a:r>
            <a:r>
              <a:rPr lang="en-US" sz="2000" b="1" dirty="0">
                <a:solidFill>
                  <a:srgbClr val="000000"/>
                </a:solidFill>
                <a:cs typeface="Times New Roman" panose="02020603050405020304" pitchFamily="18" charset="0"/>
              </a:rPr>
              <a:t> </a:t>
            </a:r>
            <a:r>
              <a:rPr lang="de-DE" i="1">
                <a:solidFill>
                  <a:srgbClr val="000000"/>
                </a:solidFill>
                <a:cs typeface="Times New Roman" panose="02020603050405020304" pitchFamily="18" charset="0"/>
              </a:rPr>
              <a:t>Fast 50 % der Hotels haben mindestens einen Routineprozess automatisiert, meist im Housekeeping oder in der Gästekommunikation.</a:t>
            </a:r>
          </a:p>
          <a:p>
            <a:pPr marL="285750" lvl="0" indent="-285750">
              <a:lnSpc>
                <a:spcPts val="1960"/>
              </a:lnSpc>
              <a:buClr>
                <a:srgbClr val="62A844"/>
              </a:buClr>
              <a:buFont typeface="Arial" panose="020B0604020202020204" pitchFamily="34" charset="0"/>
              <a:buChar char="•"/>
              <a:defRPr/>
            </a:pPr>
            <a:endParaRPr lang="en-US" i="1" dirty="0">
              <a:solidFill>
                <a:srgbClr val="000000"/>
              </a:solidFill>
              <a:cs typeface="Times New Roman" panose="02020603050405020304" pitchFamily="18" charset="0"/>
            </a:endParaRPr>
          </a:p>
          <a:p>
            <a:pPr marL="285750" lvl="0" indent="-285750">
              <a:lnSpc>
                <a:spcPts val="1960"/>
              </a:lnSpc>
              <a:buClr>
                <a:srgbClr val="62A844"/>
              </a:buClr>
              <a:buFont typeface="Arial" panose="020B0604020202020204" pitchFamily="34" charset="0"/>
              <a:buChar char="•"/>
              <a:defRPr/>
            </a:pPr>
            <a:r>
              <a:rPr lang="de-DE" sz="2000" b="1" kern="0">
                <a:solidFill>
                  <a:srgbClr val="0289AE"/>
                </a:solidFill>
                <a:cs typeface="Times New Roman" panose="02020603050405020304" pitchFamily="18" charset="0"/>
              </a:rPr>
              <a:t>Kurz innehalten:</a:t>
            </a:r>
            <a:r>
              <a:rPr lang="en-US" sz="2000" b="1" kern="0" dirty="0">
                <a:solidFill>
                  <a:srgbClr val="000000"/>
                </a:solidFill>
                <a:cs typeface="Times New Roman" panose="02020603050405020304" pitchFamily="18" charset="0"/>
              </a:rPr>
              <a:t> </a:t>
            </a:r>
            <a:r>
              <a:rPr lang="de-DE" kern="0">
                <a:solidFill>
                  <a:srgbClr val="000000"/>
                </a:solidFill>
                <a:cs typeface="Times New Roman" panose="02020603050405020304" pitchFamily="18" charset="0"/>
              </a:rPr>
              <a:t>Welcher Prozess in Ihrem Betrieb ließe sich automatisieren, um Zeit oder Energie zu sparen? Wie würden Team-Wohlbefinden und Gästezufriedenheit davon profitieren?</a:t>
            </a:r>
          </a:p>
        </p:txBody>
      </p:sp>
      <p:pic>
        <p:nvPicPr>
          <p:cNvPr id="15" name="Graphic 14">
            <a:extLst>
              <a:ext uri="{FF2B5EF4-FFF2-40B4-BE49-F238E27FC236}">
                <a16:creationId xmlns:a16="http://schemas.microsoft.com/office/drawing/2014/main" id="{BE27069A-291D-ADBC-DE64-0386D3A4E88B}"/>
              </a:ext>
            </a:extLst>
          </p:cNvPr>
          <p:cNvPicPr>
            <a:picLocks noChangeAspect="1"/>
          </p:cNvPicPr>
          <p:nvPr/>
        </p:nvPicPr>
        <p:blipFill>
          <a:blip>
            <a:extLst>
              <a:ext uri="{96DAC541-7B7A-43D3-8B79-37D633B846F1}">
                <asvg:svgBlip xmlns:asvg="http://schemas.microsoft.com/office/drawing/2016/SVG/main" r:embed="rId2"/>
              </a:ext>
            </a:extLst>
          </a:blip>
          <a:srcRect l="31584" t="38697" r="39868" b="43173"/>
          <a:stretch/>
        </p:blipFill>
        <p:spPr>
          <a:xfrm rot="16200000">
            <a:off x="7883652" y="235160"/>
            <a:ext cx="4582923" cy="4120822"/>
          </a:xfrm>
          <a:prstGeom prst="rect">
            <a:avLst/>
          </a:prstGeom>
        </p:spPr>
      </p:pic>
    </p:spTree>
    <p:extLst>
      <p:ext uri="{BB962C8B-B14F-4D97-AF65-F5344CB8AC3E}">
        <p14:creationId xmlns:p14="http://schemas.microsoft.com/office/powerpoint/2010/main" val="9526009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1064B-FC52-220F-0E59-74771DCC5782}"/>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83AC65F-3D07-4D33-2A7C-19F762CB5B4A}"/>
              </a:ext>
            </a:extLst>
          </p:cNvPr>
          <p:cNvGrpSpPr/>
          <p:nvPr/>
        </p:nvGrpSpPr>
        <p:grpSpPr>
          <a:xfrm>
            <a:off x="4696982" y="386543"/>
            <a:ext cx="6863434" cy="6049273"/>
            <a:chOff x="9515475" y="838200"/>
            <a:chExt cx="12553120" cy="12065000"/>
          </a:xfrm>
        </p:grpSpPr>
        <p:sp>
          <p:nvSpPr>
            <p:cNvPr id="19" name="Oval 10">
              <a:extLst>
                <a:ext uri="{FF2B5EF4-FFF2-40B4-BE49-F238E27FC236}">
                  <a16:creationId xmlns:a16="http://schemas.microsoft.com/office/drawing/2014/main" id="{DE3B22FC-25C6-0915-378A-D2E7164F8A66}"/>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00BFDB68-2D8D-BE27-1F1A-361506A2196C}"/>
                </a:ext>
              </a:extLst>
            </p:cNvPr>
            <p:cNvCxnSpPr>
              <a:cxnSpLocks/>
            </p:cNvCxnSpPr>
            <p:nvPr/>
          </p:nvCxnSpPr>
          <p:spPr>
            <a:xfrm>
              <a:off x="13245572" y="6697989"/>
              <a:ext cx="8823023"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B72439F3-0498-65DE-FEBE-32B073A5EB34}"/>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97F5342B-B1E0-352E-6689-4BC2F306AC69}"/>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CF18B535-2569-4FBD-B723-96CD4CE44B7C}"/>
                </a:ext>
              </a:extLst>
            </p:cNvPr>
            <p:cNvCxnSpPr>
              <a:cxnSpLocks/>
            </p:cNvCxnSpPr>
            <p:nvPr/>
          </p:nvCxnSpPr>
          <p:spPr>
            <a:xfrm>
              <a:off x="12768265" y="10398917"/>
              <a:ext cx="8823025"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5FABC529-EDBB-908D-61FD-97FC4CDAB33A}"/>
                </a:ext>
              </a:extLst>
            </p:cNvPr>
            <p:cNvCxnSpPr>
              <a:cxnSpLocks/>
            </p:cNvCxnSpPr>
            <p:nvPr/>
          </p:nvCxnSpPr>
          <p:spPr>
            <a:xfrm>
              <a:off x="13079187" y="2376489"/>
              <a:ext cx="882302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4A63018D-A8B0-4590-FE99-C57147DDE5E5}"/>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A15E8853-9D56-4F07-75E2-39F4C96239D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D6EBFF4A-861B-85A2-1C6D-2EF902579BB7}"/>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5506C126-DB8F-848A-F3F9-EE7AA351FEF1}"/>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276ED36D-AA7E-3253-6D48-788614CD0EFA}"/>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1E27DFFA-1807-9B68-ABB9-5F1568C1914F}"/>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68DA14CC-4D2A-3ED1-5535-9F125FEF73CE}"/>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D045E0E0-2376-C9F1-5CAD-3408B001A085}"/>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AE02C223-31C8-44C1-3EF7-14B81BA7C8C4}"/>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4C2B4D14-D3B1-795F-D386-EEAC146DEA98}"/>
              </a:ext>
            </a:extLst>
          </p:cNvPr>
          <p:cNvSpPr txBox="1">
            <a:spLocks/>
          </p:cNvSpPr>
          <p:nvPr/>
        </p:nvSpPr>
        <p:spPr>
          <a:xfrm>
            <a:off x="429115" y="609471"/>
            <a:ext cx="381927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ts val="3520"/>
              </a:lnSpc>
              <a:spcBef>
                <a:spcPts val="0"/>
              </a:spcBef>
              <a:buNone/>
            </a:pPr>
            <a:r>
              <a:rPr lang="de-DE" sz="3400" b="1">
                <a:solidFill>
                  <a:srgbClr val="262626"/>
                </a:solidFill>
                <a:cs typeface="Times New Roman" panose="02020603050405020304" pitchFamily="18" charset="0"/>
              </a:rPr>
              <a:t>Wie Automatisierung den Alltag verändert</a:t>
            </a:r>
          </a:p>
          <a:p>
            <a:pPr marL="0" lvl="0" indent="0">
              <a:lnSpc>
                <a:spcPts val="3520"/>
              </a:lnSpc>
              <a:spcBef>
                <a:spcPts val="0"/>
              </a:spcBef>
              <a:buNone/>
            </a:pPr>
            <a:br>
              <a:rPr lang="en-US" sz="3400" b="1" dirty="0">
                <a:solidFill>
                  <a:srgbClr val="262626"/>
                </a:solidFill>
                <a:cs typeface="Times New Roman" panose="02020603050405020304" pitchFamily="18" charset="0"/>
              </a:rPr>
            </a:br>
            <a:r>
              <a:rPr lang="de-DE" sz="3400" b="1">
                <a:solidFill>
                  <a:srgbClr val="262626"/>
                </a:solidFill>
                <a:cs typeface="Times New Roman" panose="02020603050405020304" pitchFamily="18" charset="0"/>
              </a:rPr>
              <a:t>Drei Haupteffekte:</a:t>
            </a:r>
          </a:p>
        </p:txBody>
      </p:sp>
      <p:cxnSp>
        <p:nvCxnSpPr>
          <p:cNvPr id="3" name="Straight Connector 2">
            <a:extLst>
              <a:ext uri="{FF2B5EF4-FFF2-40B4-BE49-F238E27FC236}">
                <a16:creationId xmlns:a16="http://schemas.microsoft.com/office/drawing/2014/main" id="{63839190-7C05-5D1C-7DC8-5BFEC3FE3167}"/>
              </a:ext>
            </a:extLst>
          </p:cNvPr>
          <p:cNvCxnSpPr>
            <a:cxnSpLocks/>
          </p:cNvCxnSpPr>
          <p:nvPr/>
        </p:nvCxnSpPr>
        <p:spPr>
          <a:xfrm>
            <a:off x="-27710" y="2165248"/>
            <a:ext cx="427609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TextBox 34">
            <a:extLst>
              <a:ext uri="{FF2B5EF4-FFF2-40B4-BE49-F238E27FC236}">
                <a16:creationId xmlns:a16="http://schemas.microsoft.com/office/drawing/2014/main" id="{6AB5CAF4-2C49-12E9-CA9C-3C71D5815738}"/>
              </a:ext>
            </a:extLst>
          </p:cNvPr>
          <p:cNvSpPr txBox="1"/>
          <p:nvPr/>
        </p:nvSpPr>
        <p:spPr>
          <a:xfrm>
            <a:off x="7463094" y="5296516"/>
            <a:ext cx="4204187" cy="923330"/>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buNone/>
            </a:pPr>
            <a:r>
              <a:rPr lang="de-DE" sz="1800">
                <a:solidFill>
                  <a:srgbClr val="000000"/>
                </a:solidFill>
                <a:latin typeface="Calibri" panose="020F0502020204030204" pitchFamily="34" charset="0"/>
                <a:cs typeface="Calibri" panose="020F0502020204030204" pitchFamily="34" charset="0"/>
              </a:rPr>
              <a:t>Smarte Energiesysteme, automatisierte Küchenüberwachung </a:t>
            </a:r>
            <a:r>
              <a:rPr lang="en-US" sz="1800" b="1" dirty="0">
                <a:solidFill>
                  <a:srgbClr val="EABB22"/>
                </a:solidFill>
                <a:latin typeface="Calibri" panose="020F0502020204030204" pitchFamily="34" charset="0"/>
                <a:cs typeface="Calibri" panose="020F0502020204030204" pitchFamily="34" charset="0"/>
              </a:rPr>
              <a:t>→ </a:t>
            </a:r>
            <a:r>
              <a:rPr lang="de-DE" sz="1800">
                <a:solidFill>
                  <a:srgbClr val="000000"/>
                </a:solidFill>
                <a:latin typeface="Calibri" panose="020F0502020204030204" pitchFamily="34" charset="0"/>
                <a:cs typeface="Calibri" panose="020F0502020204030204" pitchFamily="34" charset="0"/>
              </a:rPr>
              <a:t>Senkt Abfall und Betriebskosten</a:t>
            </a:r>
          </a:p>
        </p:txBody>
      </p:sp>
      <p:sp>
        <p:nvSpPr>
          <p:cNvPr id="11" name="TextBox 36">
            <a:extLst>
              <a:ext uri="{FF2B5EF4-FFF2-40B4-BE49-F238E27FC236}">
                <a16:creationId xmlns:a16="http://schemas.microsoft.com/office/drawing/2014/main" id="{07DE0C99-76DD-586F-8777-7C6AC819A7AC}"/>
              </a:ext>
            </a:extLst>
          </p:cNvPr>
          <p:cNvSpPr txBox="1"/>
          <p:nvPr/>
        </p:nvSpPr>
        <p:spPr>
          <a:xfrm>
            <a:off x="7463093" y="1198646"/>
            <a:ext cx="3836355" cy="120032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buNone/>
            </a:pPr>
            <a:r>
              <a:rPr lang="de-DE" sz="1800">
                <a:solidFill>
                  <a:srgbClr val="000000"/>
                </a:solidFill>
                <a:latin typeface="Calibri" panose="020F0502020204030204" pitchFamily="34" charset="0"/>
                <a:cs typeface="Calibri" panose="020F0502020204030204" pitchFamily="34" charset="0"/>
              </a:rPr>
              <a:t>Vernetzte Systeme steuern Zimmerzuteilung, Housekeeping, Bestände, Zahlungen </a:t>
            </a:r>
            <a:r>
              <a:rPr lang="en-US" sz="1800" b="1" dirty="0">
                <a:solidFill>
                  <a:srgbClr val="0289AE"/>
                </a:solidFill>
                <a:latin typeface="Calibri" panose="020F0502020204030204" pitchFamily="34" charset="0"/>
                <a:cs typeface="Calibri" panose="020F0502020204030204" pitchFamily="34" charset="0"/>
              </a:rPr>
              <a:t>→ </a:t>
            </a:r>
            <a:r>
              <a:rPr lang="de-DE" sz="1800" b="1">
                <a:solidFill>
                  <a:srgbClr val="000000"/>
                </a:solidFill>
                <a:latin typeface="Calibri" panose="020F0502020204030204" pitchFamily="34" charset="0"/>
                <a:cs typeface="Calibri" panose="020F0502020204030204" pitchFamily="34" charset="0"/>
              </a:rPr>
              <a:t>30 % schnellere Zimmeraufbereitung </a:t>
            </a:r>
            <a:r>
              <a:rPr lang="de-DE" sz="1800">
                <a:solidFill>
                  <a:srgbClr val="000000"/>
                </a:solidFill>
                <a:latin typeface="Calibri" panose="020F0502020204030204" pitchFamily="34" charset="0"/>
                <a:cs typeface="Calibri" panose="020F0502020204030204" pitchFamily="34" charset="0"/>
              </a:rPr>
              <a:t>laut Berichten</a:t>
            </a:r>
          </a:p>
        </p:txBody>
      </p:sp>
      <p:sp>
        <p:nvSpPr>
          <p:cNvPr id="12" name="TextBox 37">
            <a:extLst>
              <a:ext uri="{FF2B5EF4-FFF2-40B4-BE49-F238E27FC236}">
                <a16:creationId xmlns:a16="http://schemas.microsoft.com/office/drawing/2014/main" id="{6A653486-84CC-E13F-085B-1B13CA7A1B5C}"/>
              </a:ext>
            </a:extLst>
          </p:cNvPr>
          <p:cNvSpPr txBox="1"/>
          <p:nvPr/>
        </p:nvSpPr>
        <p:spPr>
          <a:xfrm>
            <a:off x="7463093" y="3397769"/>
            <a:ext cx="4310985" cy="120032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buClr>
                <a:srgbClr val="62A844"/>
              </a:buClr>
              <a:buNone/>
            </a:pPr>
            <a:r>
              <a:rPr lang="de-DE" sz="1800">
                <a:solidFill>
                  <a:srgbClr val="000000"/>
                </a:solidFill>
                <a:latin typeface="Calibri" panose="020F0502020204030204" pitchFamily="34" charset="0"/>
                <a:cs typeface="Calibri" panose="020F0502020204030204" pitchFamily="34" charset="0"/>
              </a:rPr>
              <a:t>Mobiler Check-in, digitale Schlüssel, Online-Zahlung </a:t>
            </a:r>
            <a:r>
              <a:rPr lang="en-US" sz="1800" b="1" dirty="0">
                <a:solidFill>
                  <a:srgbClr val="62A844"/>
                </a:solidFill>
                <a:latin typeface="Calibri" panose="020F0502020204030204" pitchFamily="34" charset="0"/>
                <a:cs typeface="Calibri" panose="020F0502020204030204" pitchFamily="34" charset="0"/>
              </a:rPr>
              <a:t>→</a:t>
            </a:r>
            <a:r>
              <a:rPr lang="en-US" sz="1800" dirty="0">
                <a:solidFill>
                  <a:srgbClr val="000000"/>
                </a:solidFill>
                <a:latin typeface="Calibri" panose="020F0502020204030204" pitchFamily="34" charset="0"/>
                <a:cs typeface="Calibri" panose="020F0502020204030204" pitchFamily="34" charset="0"/>
              </a:rPr>
              <a:t> </a:t>
            </a:r>
            <a:r>
              <a:rPr lang="de-DE" sz="1800" b="1">
                <a:solidFill>
                  <a:srgbClr val="000000"/>
                </a:solidFill>
                <a:latin typeface="Calibri" panose="020F0502020204030204" pitchFamily="34" charset="0"/>
                <a:cs typeface="Calibri" panose="020F0502020204030204" pitchFamily="34" charset="0"/>
              </a:rPr>
              <a:t>10 % höhere Zufriedenheit </a:t>
            </a:r>
            <a:r>
              <a:rPr lang="de-DE" sz="1800">
                <a:solidFill>
                  <a:srgbClr val="000000"/>
                </a:solidFill>
                <a:latin typeface="Calibri" panose="020F0502020204030204" pitchFamily="34" charset="0"/>
                <a:cs typeface="Calibri" panose="020F0502020204030204" pitchFamily="34" charset="0"/>
              </a:rPr>
              <a:t>als bei manuellen Systemen</a:t>
            </a:r>
          </a:p>
          <a:p>
            <a:pPr marL="0" indent="0">
              <a:buClr>
                <a:srgbClr val="62A844"/>
              </a:buClr>
              <a:buNone/>
            </a:pPr>
            <a:endParaRPr lang="en-US" sz="1800" b="1" dirty="0">
              <a:solidFill>
                <a:srgbClr val="000000"/>
              </a:solidFill>
              <a:latin typeface="Calibri" panose="020F0502020204030204" pitchFamily="34" charset="0"/>
              <a:cs typeface="Calibri" panose="020F0502020204030204" pitchFamily="34" charset="0"/>
            </a:endParaRPr>
          </a:p>
        </p:txBody>
      </p:sp>
      <p:sp>
        <p:nvSpPr>
          <p:cNvPr id="5" name="TextBox 35">
            <a:extLst>
              <a:ext uri="{FF2B5EF4-FFF2-40B4-BE49-F238E27FC236}">
                <a16:creationId xmlns:a16="http://schemas.microsoft.com/office/drawing/2014/main" id="{DE7BBFDE-382C-CF70-DF7A-748CA98CC71F}"/>
              </a:ext>
            </a:extLst>
          </p:cNvPr>
          <p:cNvSpPr txBox="1"/>
          <p:nvPr/>
        </p:nvSpPr>
        <p:spPr>
          <a:xfrm>
            <a:off x="7463094" y="2810469"/>
            <a:ext cx="3694902" cy="514115"/>
          </a:xfrm>
          <a:prstGeom prst="rect">
            <a:avLst/>
          </a:prstGeom>
          <a:noFill/>
        </p:spPr>
        <p:txBody>
          <a:bodyPr wrap="square">
            <a:spAutoFit/>
          </a:bodyPr>
          <a:lstStyle/>
          <a:p>
            <a:pPr>
              <a:lnSpc>
                <a:spcPts val="3380"/>
              </a:lnSpc>
              <a:defRPr/>
            </a:pPr>
            <a:r>
              <a:rPr lang="de-DE" sz="2600" b="1">
                <a:solidFill>
                  <a:srgbClr val="62A844"/>
                </a:solidFill>
                <a:latin typeface="Calibri" panose="020F0502020204030204" pitchFamily="34" charset="0"/>
                <a:ea typeface="Roboto Cn" pitchFamily="2" charset="0"/>
                <a:cs typeface="Calibri" panose="020F0502020204030204" pitchFamily="34" charset="0"/>
              </a:rPr>
              <a:t>Gästeerlebnis </a:t>
            </a:r>
          </a:p>
        </p:txBody>
      </p:sp>
      <p:sp>
        <p:nvSpPr>
          <p:cNvPr id="6" name="TextBox 38">
            <a:extLst>
              <a:ext uri="{FF2B5EF4-FFF2-40B4-BE49-F238E27FC236}">
                <a16:creationId xmlns:a16="http://schemas.microsoft.com/office/drawing/2014/main" id="{6AA2A3FA-DA52-DE71-5545-52D480BAF31A}"/>
              </a:ext>
            </a:extLst>
          </p:cNvPr>
          <p:cNvSpPr txBox="1"/>
          <p:nvPr/>
        </p:nvSpPr>
        <p:spPr>
          <a:xfrm>
            <a:off x="7463093" y="609471"/>
            <a:ext cx="4097323" cy="507318"/>
          </a:xfrm>
          <a:prstGeom prst="rect">
            <a:avLst/>
          </a:prstGeom>
          <a:noFill/>
        </p:spPr>
        <p:txBody>
          <a:bodyPr wrap="square">
            <a:spAutoFit/>
          </a:bodyPr>
          <a:lstStyle/>
          <a:p>
            <a:pPr>
              <a:lnSpc>
                <a:spcPts val="3380"/>
              </a:lnSpc>
              <a:defRPr/>
            </a:pPr>
            <a:r>
              <a:rPr lang="de-DE" sz="2600" b="1">
                <a:solidFill>
                  <a:srgbClr val="0289AE"/>
                </a:solidFill>
                <a:latin typeface="Calibri" panose="020F0502020204030204" pitchFamily="34" charset="0"/>
                <a:ea typeface="Roboto Cn" pitchFamily="2" charset="0"/>
                <a:cs typeface="Calibri" panose="020F0502020204030204" pitchFamily="34" charset="0"/>
              </a:rPr>
              <a:t>Betriebliche Effizienz </a:t>
            </a:r>
          </a:p>
        </p:txBody>
      </p:sp>
      <p:sp>
        <p:nvSpPr>
          <p:cNvPr id="15" name="TextBox 39">
            <a:extLst>
              <a:ext uri="{FF2B5EF4-FFF2-40B4-BE49-F238E27FC236}">
                <a16:creationId xmlns:a16="http://schemas.microsoft.com/office/drawing/2014/main" id="{00C7CE12-15C7-CF61-CCEC-6A821E68C84F}"/>
              </a:ext>
            </a:extLst>
          </p:cNvPr>
          <p:cNvSpPr txBox="1"/>
          <p:nvPr/>
        </p:nvSpPr>
        <p:spPr>
          <a:xfrm>
            <a:off x="7463093" y="4652237"/>
            <a:ext cx="3987757" cy="514115"/>
          </a:xfrm>
          <a:prstGeom prst="rect">
            <a:avLst/>
          </a:prstGeom>
          <a:noFill/>
        </p:spPr>
        <p:txBody>
          <a:bodyPr wrap="square">
            <a:spAutoFit/>
          </a:bodyPr>
          <a:lstStyle/>
          <a:p>
            <a:pPr>
              <a:lnSpc>
                <a:spcPts val="3380"/>
              </a:lnSpc>
              <a:defRPr/>
            </a:pPr>
            <a:r>
              <a:rPr lang="de-DE" sz="2600" b="1">
                <a:solidFill>
                  <a:srgbClr val="EABB22"/>
                </a:solidFill>
                <a:latin typeface="Calibri" panose="020F0502020204030204" pitchFamily="34" charset="0"/>
                <a:ea typeface="Roboto Cn" pitchFamily="2" charset="0"/>
                <a:cs typeface="Calibri" panose="020F0502020204030204" pitchFamily="34" charset="0"/>
              </a:rPr>
              <a:t>Nachhaltigkeit</a:t>
            </a:r>
          </a:p>
        </p:txBody>
      </p:sp>
      <p:sp>
        <p:nvSpPr>
          <p:cNvPr id="16" name="TextBox 6">
            <a:extLst>
              <a:ext uri="{FF2B5EF4-FFF2-40B4-BE49-F238E27FC236}">
                <a16:creationId xmlns:a16="http://schemas.microsoft.com/office/drawing/2014/main" id="{5765E94B-B637-27DA-FC85-3675187777AD}"/>
              </a:ext>
            </a:extLst>
          </p:cNvPr>
          <p:cNvSpPr txBox="1"/>
          <p:nvPr/>
        </p:nvSpPr>
        <p:spPr>
          <a:xfrm>
            <a:off x="417922" y="3720934"/>
            <a:ext cx="3786922" cy="2657138"/>
          </a:xfrm>
          <a:prstGeom prst="rect">
            <a:avLst/>
          </a:prstGeom>
          <a:noFill/>
        </p:spPr>
        <p:txBody>
          <a:bodyPr wrap="square" lIns="91440" tIns="45720" rIns="91440" bIns="45720" rtlCol="0" anchor="t">
            <a:spAutoFit/>
          </a:bodyPr>
          <a:lstStyle/>
          <a:p>
            <a:pPr>
              <a:lnSpc>
                <a:spcPts val="1960"/>
              </a:lnSpc>
            </a:pPr>
            <a:r>
              <a:rPr lang="de-DE" sz="2000" b="1">
                <a:solidFill>
                  <a:srgbClr val="0289AE"/>
                </a:solidFill>
                <a:cs typeface="Times New Roman" panose="02020603050405020304" pitchFamily="18" charset="0"/>
              </a:rPr>
              <a:t>Gelungene Balance:</a:t>
            </a:r>
            <a:br>
              <a:rPr lang="en-US" sz="2000" dirty="0">
                <a:solidFill>
                  <a:srgbClr val="0289AE"/>
                </a:solidFill>
                <a:cs typeface="Times New Roman" panose="02020603050405020304" pitchFamily="18" charset="0"/>
              </a:rPr>
            </a:br>
            <a:r>
              <a:rPr lang="de-DE">
                <a:solidFill>
                  <a:srgbClr val="262626"/>
                </a:solidFill>
                <a:cs typeface="Times New Roman" panose="02020603050405020304" pitchFamily="18" charset="0"/>
              </a:rPr>
              <a:t>Gäste gewinnen Komfort &amp; Kontrolle, das Team konzentriert sich auf persönlichen Service.</a:t>
            </a:r>
          </a:p>
          <a:p>
            <a:pPr lvl="0" algn="just">
              <a:lnSpc>
                <a:spcPts val="1960"/>
              </a:lnSpc>
              <a:defRPr/>
            </a:pPr>
            <a:endParaRPr lang="en-US" kern="0" dirty="0">
              <a:solidFill>
                <a:prstClr val="black"/>
              </a:solidFill>
            </a:endParaRPr>
          </a:p>
          <a:p>
            <a:pPr lvl="0">
              <a:lnSpc>
                <a:spcPts val="1960"/>
              </a:lnSpc>
              <a:defRPr/>
            </a:pPr>
            <a:r>
              <a:rPr lang="de-DE" sz="2000" b="1" kern="0">
                <a:solidFill>
                  <a:srgbClr val="0289AE"/>
                </a:solidFill>
              </a:rPr>
              <a:t>Kurz innehalten</a:t>
            </a:r>
            <a:br>
              <a:rPr lang="en-US" kern="0" dirty="0">
                <a:solidFill>
                  <a:prstClr val="black"/>
                </a:solidFill>
              </a:rPr>
            </a:br>
            <a:r>
              <a:rPr lang="de-DE" kern="0">
                <a:solidFill>
                  <a:prstClr val="black"/>
                </a:solidFill>
              </a:rPr>
              <a:t>Finden Sie einen Prozess in Ihrem Betrieb, der von Automatisierung profitieren könnte. Wie würde sich das auf Energie, Zeit oder Gästezufriedenheit auswirken?</a:t>
            </a:r>
          </a:p>
        </p:txBody>
      </p:sp>
      <p:sp>
        <p:nvSpPr>
          <p:cNvPr id="7" name="Freeform 6">
            <a:extLst>
              <a:ext uri="{FF2B5EF4-FFF2-40B4-BE49-F238E27FC236}">
                <a16:creationId xmlns:a16="http://schemas.microsoft.com/office/drawing/2014/main" id="{B644A348-88BE-83F0-22D6-0D790126CB02}"/>
              </a:ext>
            </a:extLst>
          </p:cNvPr>
          <p:cNvSpPr/>
          <p:nvPr/>
        </p:nvSpPr>
        <p:spPr>
          <a:xfrm rot="369013">
            <a:off x="3721199" y="3486298"/>
            <a:ext cx="926896" cy="508750"/>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dirty="0"/>
          </a:p>
        </p:txBody>
      </p:sp>
    </p:spTree>
    <p:extLst>
      <p:ext uri="{BB962C8B-B14F-4D97-AF65-F5344CB8AC3E}">
        <p14:creationId xmlns:p14="http://schemas.microsoft.com/office/powerpoint/2010/main" val="798408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21408-5143-CB81-19A5-854C69009AAC}"/>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BC4214CA-35B8-5842-9977-402BA6305894}"/>
              </a:ext>
            </a:extLst>
          </p:cNvPr>
          <p:cNvSpPr/>
          <p:nvPr/>
        </p:nvSpPr>
        <p:spPr>
          <a:xfrm>
            <a:off x="0" y="381965"/>
            <a:ext cx="12192000" cy="134061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Graphic 4">
            <a:extLst>
              <a:ext uri="{FF2B5EF4-FFF2-40B4-BE49-F238E27FC236}">
                <a16:creationId xmlns:a16="http://schemas.microsoft.com/office/drawing/2014/main" id="{8C5FD499-EEAE-EAEA-0DB5-8A36495AF747}"/>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232E356C-AE18-2168-0F62-95816339C81F}"/>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pic>
        <p:nvPicPr>
          <p:cNvPr id="21" name="Picture 20" descr="iPhone6_mockup_front_white.png">
            <a:extLst>
              <a:ext uri="{FF2B5EF4-FFF2-40B4-BE49-F238E27FC236}">
                <a16:creationId xmlns:a16="http://schemas.microsoft.com/office/drawing/2014/main" id="{11B81693-C156-81F4-9EF9-3DCF863AB11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45340" y="381965"/>
            <a:ext cx="4094254" cy="6404164"/>
          </a:xfrm>
          <a:prstGeom prst="rect">
            <a:avLst/>
          </a:prstGeom>
        </p:spPr>
      </p:pic>
      <p:sp>
        <p:nvSpPr>
          <p:cNvPr id="7" name="TextBox 6">
            <a:extLst>
              <a:ext uri="{FF2B5EF4-FFF2-40B4-BE49-F238E27FC236}">
                <a16:creationId xmlns:a16="http://schemas.microsoft.com/office/drawing/2014/main" id="{6AC34C09-B6FA-82B0-1AB3-4F9B0ECB9FD1}"/>
              </a:ext>
            </a:extLst>
          </p:cNvPr>
          <p:cNvSpPr txBox="1"/>
          <p:nvPr/>
        </p:nvSpPr>
        <p:spPr>
          <a:xfrm>
            <a:off x="676179" y="2289657"/>
            <a:ext cx="5967689" cy="3939540"/>
          </a:xfrm>
          <a:prstGeom prst="rect">
            <a:avLst/>
          </a:prstGeom>
          <a:noFill/>
        </p:spPr>
        <p:txBody>
          <a:bodyPr wrap="square" rtlCol="0">
            <a:spAutoFit/>
          </a:bodyPr>
          <a:lstStyle/>
          <a:p>
            <a:pPr lvl="0">
              <a:lnSpc>
                <a:spcPts val="1960"/>
              </a:lnSpc>
              <a:buClr>
                <a:srgbClr val="62A844"/>
              </a:buClr>
              <a:defRPr/>
            </a:pPr>
            <a:r>
              <a:rPr lang="de-DE" sz="2000">
                <a:solidFill>
                  <a:srgbClr val="000000"/>
                </a:solidFill>
                <a:cs typeface="Times New Roman" panose="02020603050405020304" pitchFamily="18" charset="0"/>
              </a:rPr>
              <a:t>Wie führende europäische Marken mit Automatisierung reale betriebliche Herausforderungen lösen:</a:t>
            </a:r>
          </a:p>
          <a:p>
            <a:pPr lvl="0">
              <a:lnSpc>
                <a:spcPts val="1960"/>
              </a:lnSpc>
              <a:buClr>
                <a:srgbClr val="62A844"/>
              </a:buClr>
              <a:defRPr/>
            </a:pPr>
            <a:endParaRPr lang="en-US" sz="2000" b="1" kern="0" dirty="0">
              <a:solidFill>
                <a:srgbClr val="000000"/>
              </a:solidFill>
              <a:cs typeface="Times New Roman" panose="02020603050405020304" pitchFamily="18" charset="0"/>
            </a:endParaRPr>
          </a:p>
          <a:p>
            <a:pPr lvl="0" algn="just">
              <a:lnSpc>
                <a:spcPts val="1960"/>
              </a:lnSpc>
              <a:buClr>
                <a:srgbClr val="62A844"/>
              </a:buClr>
              <a:defRPr/>
            </a:pPr>
            <a:r>
              <a:rPr lang="de-DE" sz="2000" b="1" kern="0">
                <a:solidFill>
                  <a:srgbClr val="0289AE"/>
                </a:solidFill>
                <a:cs typeface="Times New Roman" panose="02020603050405020304" pitchFamily="18" charset="0"/>
              </a:rPr>
              <a:t>Premier Inn (Großbritannien)</a:t>
            </a:r>
          </a:p>
          <a:p>
            <a:pPr marL="285750" lvl="0" indent="-285750">
              <a:lnSpc>
                <a:spcPts val="1960"/>
              </a:lnSpc>
              <a:buClr>
                <a:srgbClr val="62A844"/>
              </a:buClr>
              <a:buFont typeface="Arial" panose="020B0604020202020204" pitchFamily="34" charset="0"/>
              <a:buChar char="•"/>
              <a:defRPr/>
            </a:pPr>
            <a:r>
              <a:rPr lang="de-DE" b="1">
                <a:solidFill>
                  <a:srgbClr val="000000"/>
                </a:solidFill>
                <a:cs typeface="Times New Roman" panose="02020603050405020304" pitchFamily="18" charset="0"/>
              </a:rPr>
              <a:t>Herausforderung:</a:t>
            </a:r>
            <a:r>
              <a:rPr lang="de-DE">
                <a:solidFill>
                  <a:srgbClr val="000000"/>
                </a:solidFill>
                <a:cs typeface="Times New Roman" panose="02020603050405020304" pitchFamily="18" charset="0"/>
              </a:rPr>
              <a:t> Warteschlangen zu Check-in-Stoßzeiten</a:t>
            </a:r>
          </a:p>
          <a:p>
            <a:pPr marL="285750" lvl="0" indent="-285750">
              <a:lnSpc>
                <a:spcPts val="1960"/>
              </a:lnSpc>
              <a:buClr>
                <a:srgbClr val="62A844"/>
              </a:buClr>
              <a:buFont typeface="Arial" panose="020B0604020202020204" pitchFamily="34" charset="0"/>
              <a:buChar char="•"/>
              <a:defRPr/>
            </a:pPr>
            <a:r>
              <a:rPr lang="de-DE" b="1">
                <a:solidFill>
                  <a:srgbClr val="000000"/>
                </a:solidFill>
                <a:cs typeface="Times New Roman" panose="02020603050405020304" pitchFamily="18" charset="0"/>
              </a:rPr>
              <a:t>Lösung:</a:t>
            </a:r>
            <a:r>
              <a:rPr lang="de-DE">
                <a:solidFill>
                  <a:srgbClr val="000000"/>
                </a:solidFill>
                <a:cs typeface="Times New Roman" panose="02020603050405020304" pitchFamily="18" charset="0"/>
              </a:rPr>
              <a:t> Self-Check-in-Kioske &amp; mobiler Check-in</a:t>
            </a:r>
          </a:p>
          <a:p>
            <a:pPr marL="285750" lvl="0" indent="-285750">
              <a:lnSpc>
                <a:spcPts val="1960"/>
              </a:lnSpc>
              <a:buClr>
                <a:srgbClr val="62A844"/>
              </a:buClr>
              <a:buFont typeface="Arial" panose="020B0604020202020204" pitchFamily="34" charset="0"/>
              <a:buChar char="•"/>
              <a:defRPr/>
            </a:pPr>
            <a:r>
              <a:rPr lang="de-DE" b="1">
                <a:solidFill>
                  <a:srgbClr val="000000"/>
                </a:solidFill>
                <a:cs typeface="Times New Roman" panose="02020603050405020304" pitchFamily="18" charset="0"/>
              </a:rPr>
              <a:t>Ergebnis:</a:t>
            </a:r>
            <a:r>
              <a:rPr lang="de-DE">
                <a:solidFill>
                  <a:srgbClr val="000000"/>
                </a:solidFill>
                <a:cs typeface="Times New Roman" panose="02020603050405020304" pitchFamily="18" charset="0"/>
              </a:rPr>
              <a:t> Schnellere Ankunft, Team frei für persönliche Begrüßung</a:t>
            </a:r>
            <a:br>
              <a:rPr lang="en-US" dirty="0">
                <a:solidFill>
                  <a:srgbClr val="000000"/>
                </a:solidFill>
                <a:cs typeface="Times New Roman" panose="02020603050405020304" pitchFamily="18" charset="0"/>
              </a:rPr>
            </a:br>
            <a:r>
              <a:rPr lang="en-US" i="1" dirty="0">
                <a:solidFill>
                  <a:srgbClr val="000000"/>
                </a:solidFill>
              </a:rPr>
              <a:t>(Premier Inn Digital Guest Journey Case Study, 2024)</a:t>
            </a:r>
            <a:endParaRPr lang="en-US" dirty="0">
              <a:solidFill>
                <a:srgbClr val="000000"/>
              </a:solidFill>
              <a:cs typeface="Times New Roman" panose="02020603050405020304" pitchFamily="18" charset="0"/>
            </a:endParaRPr>
          </a:p>
          <a:p>
            <a:pPr lvl="0">
              <a:lnSpc>
                <a:spcPts val="1960"/>
              </a:lnSpc>
              <a:buClr>
                <a:srgbClr val="62A844"/>
              </a:buClr>
              <a:defRPr/>
            </a:pPr>
            <a:endParaRPr lang="en-US" kern="0" dirty="0">
              <a:solidFill>
                <a:srgbClr val="000000"/>
              </a:solidFill>
              <a:cs typeface="Times New Roman" panose="02020603050405020304" pitchFamily="18" charset="0"/>
            </a:endParaRPr>
          </a:p>
          <a:p>
            <a:pPr lvl="0" algn="just">
              <a:lnSpc>
                <a:spcPts val="1960"/>
              </a:lnSpc>
              <a:buClr>
                <a:srgbClr val="62A844"/>
              </a:buClr>
              <a:defRPr/>
            </a:pPr>
            <a:r>
              <a:rPr lang="de-DE" sz="2000" b="1" kern="0">
                <a:solidFill>
                  <a:srgbClr val="0289AE"/>
                </a:solidFill>
                <a:cs typeface="Times New Roman" panose="02020603050405020304" pitchFamily="18" charset="0"/>
              </a:rPr>
              <a:t>Scandic Hotels (Nordische Länder)</a:t>
            </a:r>
          </a:p>
          <a:p>
            <a:pPr marL="285750" lvl="0" indent="-285750">
              <a:lnSpc>
                <a:spcPts val="1960"/>
              </a:lnSpc>
              <a:buClr>
                <a:srgbClr val="62A844"/>
              </a:buClr>
              <a:buFont typeface="Arial" panose="020B0604020202020204" pitchFamily="34" charset="0"/>
              <a:buChar char="•"/>
              <a:defRPr/>
            </a:pPr>
            <a:r>
              <a:rPr lang="de-DE" b="1">
                <a:solidFill>
                  <a:srgbClr val="000000"/>
                </a:solidFill>
                <a:cs typeface="Times New Roman" panose="02020603050405020304" pitchFamily="18" charset="0"/>
              </a:rPr>
              <a:t>Herausforderung:</a:t>
            </a:r>
            <a:r>
              <a:rPr lang="de-DE">
                <a:solidFill>
                  <a:srgbClr val="000000"/>
                </a:solidFill>
                <a:cs typeface="Times New Roman" panose="02020603050405020304" pitchFamily="18" charset="0"/>
              </a:rPr>
              <a:t> Ineffizientes Housekeeping &amp; Energieverschwendung</a:t>
            </a:r>
          </a:p>
          <a:p>
            <a:pPr marL="285750" lvl="0" indent="-285750">
              <a:lnSpc>
                <a:spcPts val="1960"/>
              </a:lnSpc>
              <a:buClr>
                <a:srgbClr val="62A844"/>
              </a:buClr>
              <a:buFont typeface="Arial" panose="020B0604020202020204" pitchFamily="34" charset="0"/>
              <a:buChar char="•"/>
              <a:defRPr/>
            </a:pPr>
            <a:r>
              <a:rPr lang="de-DE" b="1">
                <a:solidFill>
                  <a:srgbClr val="000000"/>
                </a:solidFill>
                <a:cs typeface="Times New Roman" panose="02020603050405020304" pitchFamily="18" charset="0"/>
              </a:rPr>
              <a:t>Lösung:</a:t>
            </a:r>
            <a:r>
              <a:rPr lang="de-DE">
                <a:solidFill>
                  <a:srgbClr val="000000"/>
                </a:solidFill>
                <a:cs typeface="Times New Roman" panose="02020603050405020304" pitchFamily="18" charset="0"/>
              </a:rPr>
              <a:t> Digitale Planung, gekoppelt an die Echtzeit-Belegung</a:t>
            </a:r>
          </a:p>
          <a:p>
            <a:pPr marL="285750" lvl="0" indent="-285750">
              <a:lnSpc>
                <a:spcPts val="1960"/>
              </a:lnSpc>
              <a:buClr>
                <a:srgbClr val="62A844"/>
              </a:buClr>
              <a:buFont typeface="Arial" panose="020B0604020202020204" pitchFamily="34" charset="0"/>
              <a:buChar char="•"/>
              <a:defRPr/>
            </a:pPr>
            <a:r>
              <a:rPr lang="de-DE" b="1">
                <a:solidFill>
                  <a:srgbClr val="000000"/>
                </a:solidFill>
                <a:cs typeface="Times New Roman" panose="02020603050405020304" pitchFamily="18" charset="0"/>
              </a:rPr>
              <a:t>Ergebnis:</a:t>
            </a:r>
            <a:r>
              <a:rPr lang="de-DE">
                <a:solidFill>
                  <a:srgbClr val="000000"/>
                </a:solidFill>
                <a:cs typeface="Times New Roman" panose="02020603050405020304" pitchFamily="18" charset="0"/>
              </a:rPr>
              <a:t> Zimmer schneller bereit + weniger Energie</a:t>
            </a:r>
            <a:br>
              <a:rPr lang="en-US" dirty="0">
                <a:solidFill>
                  <a:srgbClr val="000000"/>
                </a:solidFill>
                <a:cs typeface="Times New Roman" panose="02020603050405020304" pitchFamily="18" charset="0"/>
              </a:rPr>
            </a:br>
            <a:r>
              <a:rPr lang="en-US" i="1" dirty="0">
                <a:solidFill>
                  <a:srgbClr val="000000"/>
                </a:solidFill>
              </a:rPr>
              <a:t>(Scandic Hotels Sustainability &amp; Operations Report, 2024)</a:t>
            </a:r>
            <a:endParaRPr lang="en-US" kern="0" dirty="0">
              <a:solidFill>
                <a:srgbClr val="000000"/>
              </a:solidFill>
              <a:cs typeface="Times New Roman" panose="02020603050405020304" pitchFamily="18" charset="0"/>
            </a:endParaRPr>
          </a:p>
          <a:p>
            <a:pPr lvl="0">
              <a:lnSpc>
                <a:spcPts val="1960"/>
              </a:lnSpc>
              <a:buClr>
                <a:srgbClr val="62A844"/>
              </a:buClr>
              <a:defRPr/>
            </a:pPr>
            <a:endParaRPr lang="en-GB" kern="0" dirty="0">
              <a:solidFill>
                <a:srgbClr val="000000"/>
              </a:solidFill>
            </a:endParaRPr>
          </a:p>
        </p:txBody>
      </p:sp>
      <p:sp>
        <p:nvSpPr>
          <p:cNvPr id="2" name="TextBox 1">
            <a:extLst>
              <a:ext uri="{FF2B5EF4-FFF2-40B4-BE49-F238E27FC236}">
                <a16:creationId xmlns:a16="http://schemas.microsoft.com/office/drawing/2014/main" id="{9BC22B4F-00FB-A998-7898-94504F60F48F}"/>
              </a:ext>
            </a:extLst>
          </p:cNvPr>
          <p:cNvSpPr txBox="1"/>
          <p:nvPr/>
        </p:nvSpPr>
        <p:spPr>
          <a:xfrm>
            <a:off x="676687" y="585572"/>
            <a:ext cx="4474046" cy="1477328"/>
          </a:xfrm>
          <a:prstGeom prst="rect">
            <a:avLst/>
          </a:prstGeom>
          <a:noFill/>
        </p:spPr>
        <p:txBody>
          <a:bodyPr wrap="square">
            <a:spAutoFit/>
          </a:bodyPr>
          <a:lstStyle/>
          <a:p>
            <a:pPr>
              <a:lnSpc>
                <a:spcPts val="3580"/>
              </a:lnSpc>
            </a:pPr>
            <a:r>
              <a:rPr lang="de-DE" sz="3400" b="1">
                <a:solidFill>
                  <a:schemeClr val="bg1"/>
                </a:solidFill>
                <a:cs typeface="Times New Roman" panose="02020603050405020304" pitchFamily="18" charset="0"/>
              </a:rPr>
              <a:t>Automatisierung in Europas Hospitality</a:t>
            </a:r>
          </a:p>
          <a:p>
            <a:pPr>
              <a:lnSpc>
                <a:spcPts val="3580"/>
              </a:lnSpc>
            </a:pPr>
            <a:endParaRPr lang="en-US" sz="3400" b="1" dirty="0">
              <a:solidFill>
                <a:schemeClr val="bg1"/>
              </a:solidFill>
              <a:cs typeface="Times New Roman" panose="02020603050405020304" pitchFamily="18" charset="0"/>
            </a:endParaRPr>
          </a:p>
        </p:txBody>
      </p:sp>
      <p:pic>
        <p:nvPicPr>
          <p:cNvPr id="3" name="Picture Placeholder 8">
            <a:extLst>
              <a:ext uri="{FF2B5EF4-FFF2-40B4-BE49-F238E27FC236}">
                <a16:creationId xmlns:a16="http://schemas.microsoft.com/office/drawing/2014/main" id="{AE2FA8FE-E3F4-88BE-E349-75D0CE4D7B3C}"/>
              </a:ext>
            </a:extLst>
          </p:cNvPr>
          <p:cNvPicPr>
            <a:picLocks noChangeAspect="1"/>
          </p:cNvPicPr>
          <p:nvPr/>
        </p:nvPicPr>
        <p:blipFill>
          <a:blip r:embed="rId5" cstate="email">
            <a:extLst>
              <a:ext uri="{28A0092B-C50C-407E-A947-70E740481C1C}">
                <a14:useLocalDpi xmlns:a14="http://schemas.microsoft.com/office/drawing/2010/main"/>
              </a:ext>
            </a:extLst>
          </a:blip>
          <a:srcRect l="35911" r="35911"/>
          <a:stretch/>
        </p:blipFill>
        <p:spPr>
          <a:xfrm>
            <a:off x="7744660" y="1410313"/>
            <a:ext cx="2444127" cy="4336988"/>
          </a:xfrm>
          <a:prstGeom prst="rect">
            <a:avLst/>
          </a:prstGeom>
        </p:spPr>
      </p:pic>
      <p:pic>
        <p:nvPicPr>
          <p:cNvPr id="6" name="Graphic 5">
            <a:extLst>
              <a:ext uri="{FF2B5EF4-FFF2-40B4-BE49-F238E27FC236}">
                <a16:creationId xmlns:a16="http://schemas.microsoft.com/office/drawing/2014/main" id="{95E3D04D-023E-9AF8-C827-BEDF3AF04B69}"/>
              </a:ext>
            </a:extLst>
          </p:cNvPr>
          <p:cNvPicPr>
            <a:picLocks noChangeAspect="1"/>
          </p:cNvPicPr>
          <p:nvPr/>
        </p:nvPicPr>
        <p:blipFill>
          <a:blip>
            <a:extLst>
              <a:ext uri="{96DAC541-7B7A-43D3-8B79-37D633B846F1}">
                <asvg:svgBlip xmlns:asvg="http://schemas.microsoft.com/office/drawing/2016/SVG/main" r:embed="rId6"/>
              </a:ext>
            </a:extLst>
          </a:blip>
          <a:srcRect l="49952" t="41010" r="28995" b="44546"/>
          <a:stretch/>
        </p:blipFill>
        <p:spPr>
          <a:xfrm rot="3559137">
            <a:off x="7487385" y="2959310"/>
            <a:ext cx="5325749" cy="5173579"/>
          </a:xfrm>
          <a:prstGeom prst="rect">
            <a:avLst/>
          </a:prstGeom>
        </p:spPr>
      </p:pic>
    </p:spTree>
    <p:extLst>
      <p:ext uri="{BB962C8B-B14F-4D97-AF65-F5344CB8AC3E}">
        <p14:creationId xmlns:p14="http://schemas.microsoft.com/office/powerpoint/2010/main" val="256059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DC611-FD20-0B7D-22FA-34273CDECEDC}"/>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BCCB0148-4578-F5F6-3DB8-FEC5CF0600BD}"/>
              </a:ext>
            </a:extLst>
          </p:cNvPr>
          <p:cNvSpPr/>
          <p:nvPr/>
        </p:nvSpPr>
        <p:spPr>
          <a:xfrm>
            <a:off x="0" y="381965"/>
            <a:ext cx="12192000" cy="134061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Graphic 4">
            <a:extLst>
              <a:ext uri="{FF2B5EF4-FFF2-40B4-BE49-F238E27FC236}">
                <a16:creationId xmlns:a16="http://schemas.microsoft.com/office/drawing/2014/main" id="{B676924A-1E72-1173-592C-7BAC7BE6C387}"/>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40E5F846-254E-6B0E-328E-3C08567D9AF8}"/>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pic>
        <p:nvPicPr>
          <p:cNvPr id="21" name="Picture 20" descr="iPhone6_mockup_front_white.png">
            <a:extLst>
              <a:ext uri="{FF2B5EF4-FFF2-40B4-BE49-F238E27FC236}">
                <a16:creationId xmlns:a16="http://schemas.microsoft.com/office/drawing/2014/main" id="{734ECBA7-83DF-7EDB-F307-95081F2EAE4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45340" y="381965"/>
            <a:ext cx="4094254" cy="6404164"/>
          </a:xfrm>
          <a:prstGeom prst="rect">
            <a:avLst/>
          </a:prstGeom>
        </p:spPr>
      </p:pic>
      <p:sp>
        <p:nvSpPr>
          <p:cNvPr id="7" name="TextBox 6">
            <a:extLst>
              <a:ext uri="{FF2B5EF4-FFF2-40B4-BE49-F238E27FC236}">
                <a16:creationId xmlns:a16="http://schemas.microsoft.com/office/drawing/2014/main" id="{1BABD9B6-E975-1EE8-65A0-AB7BD6E2D7CA}"/>
              </a:ext>
            </a:extLst>
          </p:cNvPr>
          <p:cNvSpPr txBox="1"/>
          <p:nvPr/>
        </p:nvSpPr>
        <p:spPr>
          <a:xfrm>
            <a:off x="676179" y="2289657"/>
            <a:ext cx="6187608" cy="3426579"/>
          </a:xfrm>
          <a:prstGeom prst="rect">
            <a:avLst/>
          </a:prstGeom>
          <a:noFill/>
        </p:spPr>
        <p:txBody>
          <a:bodyPr wrap="square" rtlCol="0">
            <a:spAutoFit/>
          </a:bodyPr>
          <a:lstStyle/>
          <a:p>
            <a:pPr lvl="0">
              <a:lnSpc>
                <a:spcPts val="1960"/>
              </a:lnSpc>
              <a:buClr>
                <a:srgbClr val="62A844"/>
              </a:buClr>
              <a:defRPr/>
            </a:pPr>
            <a:r>
              <a:rPr lang="de-DE" sz="2000" b="1" kern="0">
                <a:solidFill>
                  <a:srgbClr val="0289AE"/>
                </a:solidFill>
                <a:cs typeface="Times New Roman" panose="02020603050405020304" pitchFamily="18" charset="0"/>
              </a:rPr>
              <a:t>Meliá Hotels International (Spanien)</a:t>
            </a:r>
          </a:p>
          <a:p>
            <a:pPr marL="285750" lvl="0" indent="-285750">
              <a:lnSpc>
                <a:spcPts val="1960"/>
              </a:lnSpc>
              <a:buClr>
                <a:srgbClr val="62A844"/>
              </a:buClr>
              <a:buFont typeface="Arial" panose="020B0604020202020204" pitchFamily="34" charset="0"/>
              <a:buChar char="•"/>
              <a:defRPr/>
            </a:pPr>
            <a:r>
              <a:rPr lang="de-DE" b="1">
                <a:solidFill>
                  <a:srgbClr val="000000"/>
                </a:solidFill>
                <a:cs typeface="Times New Roman" panose="02020603050405020304" pitchFamily="18" charset="0"/>
              </a:rPr>
              <a:t>Priorität:</a:t>
            </a:r>
            <a:r>
              <a:rPr lang="de-DE">
                <a:solidFill>
                  <a:srgbClr val="000000"/>
                </a:solidFill>
                <a:cs typeface="Times New Roman" panose="02020603050405020304" pitchFamily="18" charset="0"/>
              </a:rPr>
              <a:t> Energieeffizienz &amp; Gästekomfort</a:t>
            </a:r>
          </a:p>
          <a:p>
            <a:pPr marL="285750" lvl="0" indent="-285750">
              <a:lnSpc>
                <a:spcPts val="1960"/>
              </a:lnSpc>
              <a:buClr>
                <a:srgbClr val="62A844"/>
              </a:buClr>
              <a:buFont typeface="Arial" panose="020B0604020202020204" pitchFamily="34" charset="0"/>
              <a:buChar char="•"/>
              <a:defRPr/>
            </a:pPr>
            <a:r>
              <a:rPr lang="de-DE" b="1">
                <a:solidFill>
                  <a:srgbClr val="000000"/>
                </a:solidFill>
                <a:cs typeface="Times New Roman" panose="02020603050405020304" pitchFamily="18" charset="0"/>
              </a:rPr>
              <a:t>Automatisierung:</a:t>
            </a:r>
            <a:r>
              <a:rPr lang="de-DE">
                <a:solidFill>
                  <a:srgbClr val="000000"/>
                </a:solidFill>
                <a:cs typeface="Times New Roman" panose="02020603050405020304" pitchFamily="18" charset="0"/>
              </a:rPr>
              <a:t> Smarte Gebäudesteuerung (Licht, Klima)</a:t>
            </a:r>
          </a:p>
          <a:p>
            <a:pPr marL="285750" lvl="0" indent="-285750">
              <a:lnSpc>
                <a:spcPts val="1960"/>
              </a:lnSpc>
              <a:buClr>
                <a:srgbClr val="62A844"/>
              </a:buClr>
              <a:buFont typeface="Arial" panose="020B0604020202020204" pitchFamily="34" charset="0"/>
              <a:buChar char="•"/>
              <a:defRPr/>
            </a:pPr>
            <a:r>
              <a:rPr lang="de-DE" b="1">
                <a:solidFill>
                  <a:srgbClr val="000000"/>
                </a:solidFill>
                <a:cs typeface="Times New Roman" panose="02020603050405020304" pitchFamily="18" charset="0"/>
              </a:rPr>
              <a:t>Ergebnis:</a:t>
            </a:r>
            <a:r>
              <a:rPr lang="de-DE">
                <a:solidFill>
                  <a:srgbClr val="000000"/>
                </a:solidFill>
                <a:cs typeface="Times New Roman" panose="02020603050405020304" pitchFamily="18" charset="0"/>
              </a:rPr>
              <a:t> Weniger Energieverbrauch + mehr Komfort</a:t>
            </a:r>
            <a:br>
              <a:rPr lang="en-US" dirty="0">
                <a:solidFill>
                  <a:srgbClr val="000000"/>
                </a:solidFill>
                <a:cs typeface="Times New Roman" panose="02020603050405020304" pitchFamily="18" charset="0"/>
              </a:rPr>
            </a:br>
            <a:r>
              <a:rPr lang="en-US" i="1" dirty="0">
                <a:solidFill>
                  <a:srgbClr val="000000"/>
                </a:solidFill>
              </a:rPr>
              <a:t>(Meliá Hotels International Smart Buildings Initiative, 2024)</a:t>
            </a:r>
            <a:endParaRPr lang="en-US" dirty="0">
              <a:solidFill>
                <a:srgbClr val="000000"/>
              </a:solidFill>
              <a:cs typeface="Times New Roman" panose="02020603050405020304" pitchFamily="18" charset="0"/>
            </a:endParaRPr>
          </a:p>
          <a:p>
            <a:pPr lvl="0">
              <a:lnSpc>
                <a:spcPts val="1960"/>
              </a:lnSpc>
              <a:buClr>
                <a:srgbClr val="62A844"/>
              </a:buClr>
              <a:defRPr/>
            </a:pPr>
            <a:endParaRPr lang="en-US" kern="0" dirty="0">
              <a:solidFill>
                <a:srgbClr val="000000"/>
              </a:solidFill>
              <a:cs typeface="Times New Roman" panose="02020603050405020304" pitchFamily="18" charset="0"/>
            </a:endParaRPr>
          </a:p>
          <a:p>
            <a:pPr lvl="0">
              <a:lnSpc>
                <a:spcPts val="1960"/>
              </a:lnSpc>
              <a:buClr>
                <a:srgbClr val="62A844"/>
              </a:buClr>
              <a:defRPr/>
            </a:pPr>
            <a:endParaRPr lang="en-US" sz="2000" kern="0" dirty="0">
              <a:solidFill>
                <a:srgbClr val="0289AE"/>
              </a:solidFill>
            </a:endParaRPr>
          </a:p>
          <a:p>
            <a:pPr lvl="0">
              <a:lnSpc>
                <a:spcPts val="1960"/>
              </a:lnSpc>
              <a:buClr>
                <a:srgbClr val="62A844"/>
              </a:buClr>
              <a:defRPr/>
            </a:pPr>
            <a:r>
              <a:rPr lang="de-DE" sz="2000" b="1" kern="0">
                <a:solidFill>
                  <a:srgbClr val="0289AE"/>
                </a:solidFill>
                <a:cs typeface="Times New Roman" panose="02020603050405020304" pitchFamily="18" charset="0"/>
              </a:rPr>
              <a:t>Radisson Hotel Group (europaweit)</a:t>
            </a:r>
          </a:p>
          <a:p>
            <a:pPr marL="285750" lvl="0" indent="-285750">
              <a:lnSpc>
                <a:spcPts val="1960"/>
              </a:lnSpc>
              <a:buClr>
                <a:srgbClr val="62A844"/>
              </a:buClr>
              <a:buFont typeface="Arial" panose="020B0604020202020204" pitchFamily="34" charset="0"/>
              <a:buChar char="•"/>
              <a:defRPr/>
            </a:pPr>
            <a:r>
              <a:rPr lang="de-DE" b="1">
                <a:solidFill>
                  <a:srgbClr val="000000"/>
                </a:solidFill>
                <a:cs typeface="Times New Roman" panose="02020603050405020304" pitchFamily="18" charset="0"/>
              </a:rPr>
              <a:t>Priorität:</a:t>
            </a:r>
            <a:r>
              <a:rPr lang="de-DE">
                <a:solidFill>
                  <a:srgbClr val="000000"/>
                </a:solidFill>
                <a:cs typeface="Times New Roman" panose="02020603050405020304" pitchFamily="18" charset="0"/>
              </a:rPr>
              <a:t> Umsatzgenauigkeit &amp; Fokus des Teams</a:t>
            </a:r>
          </a:p>
          <a:p>
            <a:pPr marL="285750" lvl="0" indent="-285750">
              <a:lnSpc>
                <a:spcPts val="1960"/>
              </a:lnSpc>
              <a:buClr>
                <a:srgbClr val="62A844"/>
              </a:buClr>
              <a:buFont typeface="Arial" panose="020B0604020202020204" pitchFamily="34" charset="0"/>
              <a:buChar char="•"/>
              <a:defRPr/>
            </a:pPr>
            <a:r>
              <a:rPr lang="de-DE" b="1">
                <a:solidFill>
                  <a:srgbClr val="000000"/>
                </a:solidFill>
                <a:cs typeface="Times New Roman" panose="02020603050405020304" pitchFamily="18" charset="0"/>
              </a:rPr>
              <a:t>Automatisierung:</a:t>
            </a:r>
            <a:r>
              <a:rPr lang="de-DE">
                <a:solidFill>
                  <a:srgbClr val="000000"/>
                </a:solidFill>
                <a:cs typeface="Times New Roman" panose="02020603050405020304" pitchFamily="18" charset="0"/>
              </a:rPr>
              <a:t> Tools für Preise &amp; Zimmerverfügbarkeit</a:t>
            </a:r>
          </a:p>
          <a:p>
            <a:pPr marL="285750" lvl="0" indent="-285750">
              <a:lnSpc>
                <a:spcPts val="1960"/>
              </a:lnSpc>
              <a:buClr>
                <a:srgbClr val="62A844"/>
              </a:buClr>
              <a:buFont typeface="Arial" panose="020B0604020202020204" pitchFamily="34" charset="0"/>
              <a:buChar char="•"/>
              <a:defRPr/>
            </a:pPr>
            <a:r>
              <a:rPr lang="de-DE" b="1">
                <a:solidFill>
                  <a:srgbClr val="000000"/>
                </a:solidFill>
                <a:cs typeface="Times New Roman" panose="02020603050405020304" pitchFamily="18" charset="0"/>
              </a:rPr>
              <a:t>Ergebnis:</a:t>
            </a:r>
            <a:r>
              <a:rPr lang="de-DE">
                <a:solidFill>
                  <a:srgbClr val="000000"/>
                </a:solidFill>
                <a:cs typeface="Times New Roman" panose="02020603050405020304" pitchFamily="18" charset="0"/>
              </a:rPr>
              <a:t> Synchronisierte Raten + mehr Zeit für Gästekontakt</a:t>
            </a:r>
            <a:br>
              <a:rPr lang="en-US" dirty="0">
                <a:solidFill>
                  <a:srgbClr val="000000"/>
                </a:solidFill>
                <a:cs typeface="Times New Roman" panose="02020603050405020304" pitchFamily="18" charset="0"/>
              </a:rPr>
            </a:br>
            <a:r>
              <a:rPr lang="en-US" i="1" dirty="0">
                <a:solidFill>
                  <a:srgbClr val="000000"/>
                </a:solidFill>
              </a:rPr>
              <a:t>(Radisson Hotel Group Revenue Management Review, 2024)</a:t>
            </a:r>
            <a:endParaRPr lang="en-US" dirty="0">
              <a:solidFill>
                <a:srgbClr val="000000"/>
              </a:solidFill>
              <a:cs typeface="Times New Roman" panose="02020603050405020304" pitchFamily="18" charset="0"/>
            </a:endParaRPr>
          </a:p>
          <a:p>
            <a:pPr lvl="0">
              <a:lnSpc>
                <a:spcPts val="1960"/>
              </a:lnSpc>
              <a:buClr>
                <a:srgbClr val="62A844"/>
              </a:buClr>
              <a:defRPr/>
            </a:pPr>
            <a:endParaRPr lang="en-US" kern="0" dirty="0">
              <a:solidFill>
                <a:srgbClr val="000000"/>
              </a:solidFill>
              <a:cs typeface="Times New Roman" panose="02020603050405020304" pitchFamily="18" charset="0"/>
            </a:endParaRPr>
          </a:p>
        </p:txBody>
      </p:sp>
      <p:sp>
        <p:nvSpPr>
          <p:cNvPr id="2" name="TextBox 1">
            <a:extLst>
              <a:ext uri="{FF2B5EF4-FFF2-40B4-BE49-F238E27FC236}">
                <a16:creationId xmlns:a16="http://schemas.microsoft.com/office/drawing/2014/main" id="{F91EC302-9515-9DBE-79EE-BBDD975E922A}"/>
              </a:ext>
            </a:extLst>
          </p:cNvPr>
          <p:cNvSpPr txBox="1"/>
          <p:nvPr/>
        </p:nvSpPr>
        <p:spPr>
          <a:xfrm>
            <a:off x="676687" y="585572"/>
            <a:ext cx="4474046" cy="1477328"/>
          </a:xfrm>
          <a:prstGeom prst="rect">
            <a:avLst/>
          </a:prstGeom>
          <a:noFill/>
        </p:spPr>
        <p:txBody>
          <a:bodyPr wrap="square">
            <a:spAutoFit/>
          </a:bodyPr>
          <a:lstStyle/>
          <a:p>
            <a:pPr>
              <a:lnSpc>
                <a:spcPts val="3580"/>
              </a:lnSpc>
            </a:pPr>
            <a:r>
              <a:rPr lang="de-DE" sz="3400" b="1">
                <a:solidFill>
                  <a:schemeClr val="bg1"/>
                </a:solidFill>
                <a:cs typeface="Times New Roman" panose="02020603050405020304" pitchFamily="18" charset="0"/>
              </a:rPr>
              <a:t>Automatisierung in Europas Hospitality</a:t>
            </a:r>
          </a:p>
          <a:p>
            <a:pPr>
              <a:lnSpc>
                <a:spcPts val="3580"/>
              </a:lnSpc>
            </a:pPr>
            <a:endParaRPr lang="en-US" sz="3400" b="1" dirty="0">
              <a:solidFill>
                <a:schemeClr val="bg1"/>
              </a:solidFill>
              <a:cs typeface="Times New Roman" panose="02020603050405020304" pitchFamily="18" charset="0"/>
            </a:endParaRPr>
          </a:p>
        </p:txBody>
      </p:sp>
      <p:pic>
        <p:nvPicPr>
          <p:cNvPr id="4" name="Picture Placeholder 9">
            <a:extLst>
              <a:ext uri="{FF2B5EF4-FFF2-40B4-BE49-F238E27FC236}">
                <a16:creationId xmlns:a16="http://schemas.microsoft.com/office/drawing/2014/main" id="{5D6D41CA-C5C4-A753-43E5-3CBB1E199F30}"/>
              </a:ext>
            </a:extLst>
          </p:cNvPr>
          <p:cNvPicPr>
            <a:picLocks noChangeAspect="1"/>
          </p:cNvPicPr>
          <p:nvPr/>
        </p:nvPicPr>
        <p:blipFill>
          <a:blip r:embed="rId5" cstate="email">
            <a:extLst>
              <a:ext uri="{28A0092B-C50C-407E-A947-70E740481C1C}">
                <a14:useLocalDpi xmlns:a14="http://schemas.microsoft.com/office/drawing/2010/main"/>
              </a:ext>
            </a:extLst>
          </a:blip>
          <a:srcRect l="31213" r="31213"/>
          <a:stretch>
            <a:fillRect/>
          </a:stretch>
        </p:blipFill>
        <p:spPr>
          <a:xfrm>
            <a:off x="7770403" y="1410313"/>
            <a:ext cx="2444127" cy="4336988"/>
          </a:xfrm>
          <a:prstGeom prst="rect">
            <a:avLst/>
          </a:prstGeom>
        </p:spPr>
      </p:pic>
    </p:spTree>
    <p:extLst>
      <p:ext uri="{BB962C8B-B14F-4D97-AF65-F5344CB8AC3E}">
        <p14:creationId xmlns:p14="http://schemas.microsoft.com/office/powerpoint/2010/main" val="1709474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996E8-6978-F197-5CED-377C09D663A7}"/>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D43CEA7-6F5C-FE19-6E7D-5073E1A585CC}"/>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Porto Mare Taverna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6401434-D229-E2DF-D7DD-D4D6F7D3F27B}"/>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B5F9067-1167-98E8-ED78-7F22452D755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6544254B-757A-1BDC-550A-7FE876ACD499}"/>
              </a:ext>
            </a:extLst>
          </p:cNvPr>
          <p:cNvSpPr txBox="1"/>
          <p:nvPr/>
        </p:nvSpPr>
        <p:spPr>
          <a:xfrm>
            <a:off x="169411" y="855773"/>
            <a:ext cx="7823541" cy="6186309"/>
          </a:xfrm>
          <a:prstGeom prst="rect">
            <a:avLst/>
          </a:prstGeom>
          <a:noFill/>
        </p:spPr>
        <p:txBody>
          <a:bodyPr wrap="square">
            <a:spAutoFit/>
          </a:bodyPr>
          <a:lstStyle/>
          <a:p>
            <a:pPr>
              <a:buNone/>
            </a:pPr>
            <a:r>
              <a:rPr lang="de-DE">
                <a:solidFill>
                  <a:srgbClr val="262626"/>
                </a:solidFill>
              </a:rPr>
              <a:t>Porto Mare Taverna zeigt: Digitale Transformation beginnt oft damit, alltägliche betriebliche Probleme zu lösen – nicht mit Hightech. Als gut besuchtes saisonales Fischrestaurant kämpft der Betrieb mit Reservierungen über viele Kanäle, uneinheitlicher Tischplanung, langen Wartezeiten und unnötigem Energieverbrauch, weil Flächen und Geräte vorbereitet wurden, bevor die Nachfrage absehbar war.</a:t>
            </a:r>
          </a:p>
          <a:p>
            <a:pPr>
              <a:buNone/>
            </a:pPr>
            <a:endParaRPr lang="en-GB" dirty="0">
              <a:solidFill>
                <a:srgbClr val="262626"/>
              </a:solidFill>
            </a:endParaRPr>
          </a:p>
          <a:p>
            <a:pPr>
              <a:buNone/>
            </a:pPr>
            <a:r>
              <a:rPr lang="de-DE">
                <a:solidFill>
                  <a:srgbClr val="262626"/>
                </a:solidFill>
              </a:rPr>
              <a:t>Die Geschäftsleitung stellte fest, dass rund 18 % der Reservierungen in No-Shows oder Verspätungen endeten, während das Team viel Zeit mit Nachrichten auf verschiedenen Plattformen verbrachte. Zudem stieg der Energieverbrauch, wenn Terrasse, Beleuchtung, Kühlung und Küchenstationen für Nachfrage vorbereitet wurden, die nicht immer eintrat.</a:t>
            </a:r>
          </a:p>
          <a:p>
            <a:pPr>
              <a:buNone/>
            </a:pPr>
            <a:endParaRPr lang="en-GB" dirty="0">
              <a:solidFill>
                <a:srgbClr val="262626"/>
              </a:solidFill>
            </a:endParaRPr>
          </a:p>
          <a:p>
            <a:pPr>
              <a:buNone/>
            </a:pPr>
            <a:r>
              <a:rPr lang="de-DE">
                <a:solidFill>
                  <a:srgbClr val="262626"/>
                </a:solidFill>
              </a:rPr>
              <a:t>Die Fallstudie lädt ein zu erkunden, wie einfache digitale Tools Reservierungen verbessern, die Planung unterstützen, Ressourcenverschwendung verringern und bessere Entscheidungsgrundlagen liefern. Sie unterstreicht ein wichtiges Hospitality-Prinzip: Technologie soll die Effizienz steigern und den persönlichen Service bewahren, den Gäste schätzen.</a:t>
            </a:r>
          </a:p>
          <a:p>
            <a:pPr>
              <a:buNone/>
            </a:pPr>
            <a:endParaRPr lang="en-GB" dirty="0">
              <a:solidFill>
                <a:srgbClr val="262626"/>
              </a:solidFill>
            </a:endParaRPr>
          </a:p>
          <a:p>
            <a:pPr>
              <a:buNone/>
            </a:pPr>
            <a:r>
              <a:rPr lang="de-DE" b="1">
                <a:solidFill>
                  <a:srgbClr val="62A844"/>
                </a:solidFill>
              </a:rPr>
              <a:t>Zentrale Lernerkenntnis: </a:t>
            </a:r>
            <a:r>
              <a:rPr lang="de-DE">
                <a:solidFill>
                  <a:srgbClr val="262626"/>
                </a:solidFill>
              </a:rPr>
              <a:t>Erfolgreiche digitale Transformation beginnt mit klar definierten Problemen und Tools, die Effizienz + Gästeerlebnis verbessern.</a:t>
            </a:r>
          </a:p>
          <a:p>
            <a:pPr>
              <a:buNone/>
            </a:pPr>
            <a:endParaRPr lang="en-GB" dirty="0">
              <a:solidFill>
                <a:srgbClr val="262626"/>
              </a:solidFill>
            </a:endParaRPr>
          </a:p>
        </p:txBody>
      </p:sp>
      <p:pic>
        <p:nvPicPr>
          <p:cNvPr id="6" name="Picture 5">
            <a:extLst>
              <a:ext uri="{FF2B5EF4-FFF2-40B4-BE49-F238E27FC236}">
                <a16:creationId xmlns:a16="http://schemas.microsoft.com/office/drawing/2014/main" id="{D3090C9E-31D0-2F91-4D24-213969E402FA}"/>
              </a:ext>
            </a:extLst>
          </p:cNvPr>
          <p:cNvPicPr>
            <a:picLocks noChangeAspect="1"/>
          </p:cNvPicPr>
          <p:nvPr/>
        </p:nvPicPr>
        <p:blipFill>
          <a:blip r:embed="rId4"/>
          <a:stretch>
            <a:fillRect/>
          </a:stretch>
        </p:blipFill>
        <p:spPr>
          <a:xfrm>
            <a:off x="7976382" y="730528"/>
            <a:ext cx="4215617" cy="5867868"/>
          </a:xfrm>
          <a:prstGeom prst="rect">
            <a:avLst/>
          </a:prstGeom>
        </p:spPr>
      </p:pic>
    </p:spTree>
    <p:extLst>
      <p:ext uri="{BB962C8B-B14F-4D97-AF65-F5344CB8AC3E}">
        <p14:creationId xmlns:p14="http://schemas.microsoft.com/office/powerpoint/2010/main" val="2293472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ACA1B-F8F6-322D-36A8-0DF8B56DE5F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6561DBD-11CB-25B5-F3BF-4F6C5183BD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60492" y="2391246"/>
            <a:ext cx="5437988" cy="4122198"/>
          </a:xfrm>
          <a:prstGeom prst="rect">
            <a:avLst/>
          </a:prstGeom>
        </p:spPr>
      </p:pic>
      <p:sp>
        <p:nvSpPr>
          <p:cNvPr id="2" name="Text Placeholder 11">
            <a:extLst>
              <a:ext uri="{FF2B5EF4-FFF2-40B4-BE49-F238E27FC236}">
                <a16:creationId xmlns:a16="http://schemas.microsoft.com/office/drawing/2014/main" id="{F9E7B294-FE17-42B5-B2C6-F476D5DC5891}"/>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Reflexion und Diskussion</a:t>
            </a: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CA545D9B-88F7-91A3-CE6F-798E927FD5F4}"/>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6DDB8E2F-904B-487A-0873-DFB8DC545C81}"/>
              </a:ext>
            </a:extLst>
          </p:cNvPr>
          <p:cNvSpPr/>
          <p:nvPr/>
        </p:nvSpPr>
        <p:spPr>
          <a:xfrm flipH="1">
            <a:off x="508029" y="1684742"/>
            <a:ext cx="7235434" cy="4452501"/>
          </a:xfrm>
          <a:prstGeom prst="rect">
            <a:avLst/>
          </a:prstGeom>
        </p:spPr>
        <p:txBody>
          <a:bodyPr wrap="square">
            <a:spAutoFit/>
          </a:bodyPr>
          <a:lstStyle/>
          <a:p>
            <a:pPr lvl="0" algn="just">
              <a:lnSpc>
                <a:spcPts val="1960"/>
              </a:lnSpc>
              <a:defRPr/>
            </a:pPr>
            <a:r>
              <a:rPr lang="de-DE" kern="0">
                <a:solidFill>
                  <a:srgbClr val="000000"/>
                </a:solidFill>
                <a:cs typeface="Times New Roman" panose="02020603050405020304" pitchFamily="18" charset="0"/>
              </a:rPr>
              <a:t>Automatisierung bringt Tempo, Genauigkeit und Nachhaltigkeit – ihr Erfolg hängt aber davon ab, wie Menschen sie gestalten, steuern und nutzen. Die wirksamsten Systeme stärken die menschliche Seite der Hospitality.</a:t>
            </a:r>
          </a:p>
          <a:p>
            <a:pPr lvl="0" algn="just">
              <a:lnSpc>
                <a:spcPts val="1960"/>
              </a:lnSpc>
              <a:defRPr/>
            </a:pPr>
            <a:endParaRPr lang="en-US" kern="0" dirty="0">
              <a:solidFill>
                <a:srgbClr val="000000"/>
              </a:solidFill>
            </a:endParaRPr>
          </a:p>
          <a:p>
            <a:pPr>
              <a:lnSpc>
                <a:spcPts val="1960"/>
              </a:lnSpc>
            </a:pPr>
            <a:r>
              <a:rPr lang="de-DE" sz="2000" b="1">
                <a:solidFill>
                  <a:srgbClr val="0289AE"/>
                </a:solidFill>
                <a:cs typeface="Times New Roman" panose="02020603050405020304" pitchFamily="18" charset="0"/>
              </a:rPr>
              <a:t>Was lief gut?</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Tempo? Genauigkeit? Komfort?</a:t>
            </a:r>
          </a:p>
          <a:p>
            <a:pPr>
              <a:lnSpc>
                <a:spcPts val="1960"/>
              </a:lnSpc>
            </a:pPr>
            <a:br>
              <a:rPr lang="en-US" b="1" dirty="0">
                <a:solidFill>
                  <a:srgbClr val="000000"/>
                </a:solidFill>
                <a:cs typeface="Times New Roman" panose="02020603050405020304" pitchFamily="18" charset="0"/>
              </a:rPr>
            </a:br>
            <a:r>
              <a:rPr lang="de-DE" sz="2000" b="1">
                <a:solidFill>
                  <a:srgbClr val="0289AE"/>
                </a:solidFill>
                <a:cs typeface="Times New Roman" panose="02020603050405020304" pitchFamily="18" charset="0"/>
              </a:rPr>
              <a:t>Was war schwierig?</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Verwirrung? Unpersönlich? Technische Probleme?</a:t>
            </a:r>
          </a:p>
          <a:p>
            <a:pPr>
              <a:lnSpc>
                <a:spcPts val="1960"/>
              </a:lnSpc>
            </a:pPr>
            <a:br>
              <a:rPr lang="en-US" b="1" dirty="0">
                <a:solidFill>
                  <a:srgbClr val="000000"/>
                </a:solidFill>
                <a:cs typeface="Times New Roman" panose="02020603050405020304" pitchFamily="18" charset="0"/>
              </a:rPr>
            </a:br>
            <a:r>
              <a:rPr lang="de-DE" sz="2000" b="1">
                <a:solidFill>
                  <a:srgbClr val="0289AE"/>
                </a:solidFill>
                <a:cs typeface="Times New Roman" panose="02020603050405020304" pitchFamily="18" charset="0"/>
              </a:rPr>
              <a:t>Was ließe sich verbessern?</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Für Gäste UND Mitarbeitende?</a:t>
            </a:r>
          </a:p>
          <a:p>
            <a:pPr>
              <a:lnSpc>
                <a:spcPts val="1960"/>
              </a:lnSpc>
              <a:buClr>
                <a:srgbClr val="62A844"/>
              </a:buClr>
            </a:pPr>
            <a:br>
              <a:rPr lang="en-US" b="1" dirty="0">
                <a:solidFill>
                  <a:srgbClr val="000000"/>
                </a:solidFill>
                <a:cs typeface="Times New Roman" panose="02020603050405020304" pitchFamily="18" charset="0"/>
              </a:rPr>
            </a:br>
            <a:r>
              <a:rPr lang="de-DE" sz="2000" b="1">
                <a:solidFill>
                  <a:srgbClr val="0289AE"/>
                </a:solidFill>
                <a:cs typeface="Times New Roman" panose="02020603050405020304" pitchFamily="18" charset="0"/>
              </a:rPr>
              <a:t>Diskussion in Kleingruppen:</a:t>
            </a:r>
            <a:endParaRPr lang="en-US" sz="2000" b="1" dirty="0">
              <a:solidFill>
                <a:srgbClr val="000000"/>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Welche Prozesse profitieren am meisten von Automatisierung?</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Welche Momente brauchen menschliche Präsenz?</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Einigen Sie sich auf </a:t>
            </a:r>
            <a:r>
              <a:rPr lang="de-DE" b="1">
                <a:solidFill>
                  <a:srgbClr val="000000"/>
                </a:solidFill>
                <a:cs typeface="Times New Roman" panose="02020603050405020304" pitchFamily="18" charset="0"/>
              </a:rPr>
              <a:t>3 Prinzipien</a:t>
            </a:r>
            <a:r>
              <a:rPr lang="de-DE">
                <a:solidFill>
                  <a:srgbClr val="000000"/>
                </a:solidFill>
                <a:cs typeface="Times New Roman" panose="02020603050405020304" pitchFamily="18" charset="0"/>
              </a:rPr>
              <a:t> für verantwortungsvolle Automatisierung</a:t>
            </a:r>
          </a:p>
        </p:txBody>
      </p:sp>
    </p:spTree>
    <p:extLst>
      <p:ext uri="{BB962C8B-B14F-4D97-AF65-F5344CB8AC3E}">
        <p14:creationId xmlns:p14="http://schemas.microsoft.com/office/powerpoint/2010/main" val="14061116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F2EE9-6A73-CDC7-27B5-E9E68DB09CF3}"/>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CEEFBB9D-1121-12B2-5275-AF959E82041A}"/>
              </a:ext>
            </a:extLst>
          </p:cNvPr>
          <p:cNvSpPr/>
          <p:nvPr/>
        </p:nvSpPr>
        <p:spPr>
          <a:xfrm flipH="1">
            <a:off x="688773" y="1069584"/>
            <a:ext cx="3541678" cy="1169936"/>
          </a:xfrm>
          <a:prstGeom prst="rect">
            <a:avLst/>
          </a:prstGeom>
        </p:spPr>
        <p:txBody>
          <a:bodyPr wrap="square">
            <a:spAutoFit/>
          </a:bodyPr>
          <a:lstStyle/>
          <a:p>
            <a:pPr>
              <a:lnSpc>
                <a:spcPts val="2100"/>
              </a:lnSpc>
            </a:pPr>
            <a:r>
              <a:rPr lang="de-DE" sz="2000" b="1">
                <a:solidFill>
                  <a:srgbClr val="262626"/>
                </a:solidFill>
                <a:cs typeface="Segoe UI Light" panose="020B0502040204020203" pitchFamily="34" charset="0"/>
              </a:rPr>
              <a:t>Automatisierung ist zentral:</a:t>
            </a:r>
            <a:br>
              <a:rPr lang="en-US" sz="2000" b="1" dirty="0">
                <a:solidFill>
                  <a:srgbClr val="262626"/>
                </a:solidFill>
                <a:cs typeface="Segoe UI Light" panose="020B0502040204020203" pitchFamily="34" charset="0"/>
              </a:rPr>
            </a:br>
            <a:r>
              <a:rPr lang="de-DE" sz="2000">
                <a:solidFill>
                  <a:srgbClr val="262626"/>
                </a:solidFill>
                <a:cs typeface="Segoe UI Light" panose="020B0502040204020203" pitchFamily="34" charset="0"/>
              </a:rPr>
              <a:t>Steigert Effizienz, Genauigkeit &amp; Nachhaltigkeit in der europäischen Hospitality</a:t>
            </a:r>
          </a:p>
        </p:txBody>
      </p:sp>
      <p:sp>
        <p:nvSpPr>
          <p:cNvPr id="108" name="Rectangle 30">
            <a:extLst>
              <a:ext uri="{FF2B5EF4-FFF2-40B4-BE49-F238E27FC236}">
                <a16:creationId xmlns:a16="http://schemas.microsoft.com/office/drawing/2014/main" id="{05B3DE1B-968E-EA66-7FFB-50A01476800C}"/>
              </a:ext>
            </a:extLst>
          </p:cNvPr>
          <p:cNvSpPr/>
          <p:nvPr/>
        </p:nvSpPr>
        <p:spPr>
          <a:xfrm flipH="1">
            <a:off x="688771" y="3063440"/>
            <a:ext cx="3010187" cy="1169936"/>
          </a:xfrm>
          <a:prstGeom prst="rect">
            <a:avLst/>
          </a:prstGeom>
        </p:spPr>
        <p:txBody>
          <a:bodyPr wrap="square">
            <a:spAutoFit/>
          </a:bodyPr>
          <a:lstStyle/>
          <a:p>
            <a:pPr>
              <a:lnSpc>
                <a:spcPts val="2100"/>
              </a:lnSpc>
            </a:pPr>
            <a:r>
              <a:rPr lang="de-DE" sz="2000" b="1">
                <a:solidFill>
                  <a:srgbClr val="262626"/>
                </a:solidFill>
                <a:cs typeface="Segoe UI Light" panose="020B0502040204020203" pitchFamily="34" charset="0"/>
              </a:rPr>
              <a:t>Stärkt menschliche Rollen: </a:t>
            </a:r>
            <a:r>
              <a:rPr lang="de-DE" sz="2000">
                <a:solidFill>
                  <a:srgbClr val="262626"/>
                </a:solidFill>
                <a:cs typeface="Segoe UI Light" panose="020B0502040204020203" pitchFamily="34" charset="0"/>
              </a:rPr>
              <a:t>Weniger Verwaltung – mehr Raum für Kreativität &amp; persönlichen Service</a:t>
            </a:r>
          </a:p>
        </p:txBody>
      </p:sp>
      <p:sp>
        <p:nvSpPr>
          <p:cNvPr id="109" name="Rectangle 30">
            <a:extLst>
              <a:ext uri="{FF2B5EF4-FFF2-40B4-BE49-F238E27FC236}">
                <a16:creationId xmlns:a16="http://schemas.microsoft.com/office/drawing/2014/main" id="{15E4F1BA-72C6-107F-5CED-C968EA018E11}"/>
              </a:ext>
            </a:extLst>
          </p:cNvPr>
          <p:cNvSpPr/>
          <p:nvPr/>
        </p:nvSpPr>
        <p:spPr>
          <a:xfrm flipH="1">
            <a:off x="688770" y="5165242"/>
            <a:ext cx="4090951" cy="1169936"/>
          </a:xfrm>
          <a:prstGeom prst="rect">
            <a:avLst/>
          </a:prstGeom>
        </p:spPr>
        <p:txBody>
          <a:bodyPr wrap="square">
            <a:spAutoFit/>
          </a:bodyPr>
          <a:lstStyle/>
          <a:p>
            <a:pPr>
              <a:lnSpc>
                <a:spcPts val="2100"/>
              </a:lnSpc>
            </a:pPr>
            <a:endParaRPr lang="en-US" sz="2000" b="1" dirty="0">
              <a:solidFill>
                <a:srgbClr val="262626"/>
              </a:solidFill>
              <a:cs typeface="Segoe UI Light" panose="020B0502040204020203" pitchFamily="34" charset="0"/>
            </a:endParaRPr>
          </a:p>
          <a:p>
            <a:pPr>
              <a:lnSpc>
                <a:spcPts val="2100"/>
              </a:lnSpc>
            </a:pPr>
            <a:r>
              <a:rPr lang="de-DE" sz="2000" b="1">
                <a:solidFill>
                  <a:srgbClr val="262626"/>
                </a:solidFill>
                <a:cs typeface="Segoe UI Light" panose="020B0502040204020203" pitchFamily="34" charset="0"/>
              </a:rPr>
              <a:t>Fördert Umweltziele: </a:t>
            </a:r>
            <a:r>
              <a:rPr lang="de-DE" sz="2000">
                <a:solidFill>
                  <a:srgbClr val="262626"/>
                </a:solidFill>
                <a:cs typeface="Segoe UI Light" panose="020B0502040204020203" pitchFamily="34" charset="0"/>
              </a:rPr>
              <a:t>Smartes Energie- &amp; Ressourcenmanagement durch digitale Systeme</a:t>
            </a:r>
          </a:p>
        </p:txBody>
      </p:sp>
      <p:sp>
        <p:nvSpPr>
          <p:cNvPr id="3" name="Freeform 5">
            <a:extLst>
              <a:ext uri="{FF2B5EF4-FFF2-40B4-BE49-F238E27FC236}">
                <a16:creationId xmlns:a16="http://schemas.microsoft.com/office/drawing/2014/main" id="{F896E610-031E-9656-481A-017D578B2A9C}"/>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C74860CA-A4E9-8BEB-3BFB-8D3B05380A43}"/>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EC65E3BE-60BA-32C0-EF49-67377421D4A4}"/>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DA21A29-EC80-B531-FDA8-629C8D176839}"/>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1C945006-A5FF-C9CA-A336-0C12A2080AEA}"/>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162B7FF7-A0C9-0CD0-1FB4-DBA80A3B6837}"/>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FFE1EE8F-401C-1129-72AF-EC1986472B0F}"/>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E575DC74-362D-A873-251C-AF92F283DE60}"/>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8CB8B20B-7EF6-EE20-D516-1AAF8227F52B}"/>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D0C727D0-6A1A-6BB1-A5D0-07240776C60F}"/>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FF2BAE32-E008-8186-EAA1-EB7BC6BAC100}"/>
              </a:ext>
            </a:extLst>
          </p:cNvPr>
          <p:cNvSpPr>
            <a:spLocks/>
          </p:cNvSpPr>
          <p:nvPr/>
        </p:nvSpPr>
        <p:spPr bwMode="auto">
          <a:xfrm>
            <a:off x="8284795" y="2577788"/>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DCE84F3B-95A2-5D4D-7F5F-9BD8454D64D1}"/>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20526349-CC42-B190-E995-32DBF68933FA}"/>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C5EA357F-2B8A-3593-22FA-544488A41C45}"/>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4A6FAF3B-20D9-06AE-BA3F-070E39A3B294}"/>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BB6CFF78-CFCA-922C-581F-2ED57323B1DE}"/>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D4935E97-0C4F-524A-C5ED-F2FF3D248078}"/>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9DE79969-026F-D3E3-8DDC-1EC670CBF707}"/>
              </a:ext>
            </a:extLst>
          </p:cNvPr>
          <p:cNvGrpSpPr/>
          <p:nvPr/>
        </p:nvGrpSpPr>
        <p:grpSpPr>
          <a:xfrm>
            <a:off x="9830865" y="2809963"/>
            <a:ext cx="507781" cy="509758"/>
            <a:chOff x="8859766" y="3475927"/>
            <a:chExt cx="507781" cy="509758"/>
          </a:xfrm>
        </p:grpSpPr>
        <p:sp>
          <p:nvSpPr>
            <p:cNvPr id="17" name="Oval 30">
              <a:extLst>
                <a:ext uri="{FF2B5EF4-FFF2-40B4-BE49-F238E27FC236}">
                  <a16:creationId xmlns:a16="http://schemas.microsoft.com/office/drawing/2014/main" id="{0257C808-F963-FE3A-E011-DE536251F87D}"/>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4EEA5AB8-86AA-BB56-F19E-146581BACD0D}"/>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6F6733A9-87D0-9B4B-D603-9B08F840E7F0}"/>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465FB639-F072-DE3D-7ABC-9D39B2B259BB}"/>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77B148FD-2AD8-4D87-1D28-0EAFD4DDF50D}"/>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C2AEFADE-A963-61F4-D470-153CD0FA1F7F}"/>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8EEF1B2C-3CA2-9943-AE08-7D4AEB48B231}"/>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B444DD03-CCE6-0644-C663-99F1116B4027}"/>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2D9C8D8B-6AE8-78DA-AF68-8A6291C4771F}"/>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87FDF861-23B1-79C5-0482-13E76CB13D98}"/>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400DFF8D-6B1D-4174-B69C-4702BFDBFFED}"/>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2A40A3E2-9EF6-7E74-FC20-46771FF9A10E}"/>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AF403F9F-BA96-0328-2BD7-7FABCF6CC385}"/>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1C202E37-4D5A-0535-7661-846F739BD93A}"/>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DB012702-47BF-24F4-0D5A-0821EC5A507B}"/>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7482A5BD-EA47-3454-0F16-6D83DFFE6B82}"/>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00E35AA4-025C-EFC3-6CED-E9F0FB280C6C}"/>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E7C34921-EF5E-9E1C-9F44-D854EAD54E9B}"/>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73F9BE4D-A94B-E678-33D4-AD2E39AD08C6}"/>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BE3DAB57-17D5-29BC-6864-C6B1141B3953}"/>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B0AE8B4D-663C-4A24-FDA2-FA3AA0A306B6}"/>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187F328B-5741-5453-EA30-1CC4BB0E6842}"/>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91AD17EC-CDF8-B8F0-9355-A3EEC5B022D5}"/>
              </a:ext>
            </a:extLst>
          </p:cNvPr>
          <p:cNvGrpSpPr/>
          <p:nvPr/>
        </p:nvGrpSpPr>
        <p:grpSpPr>
          <a:xfrm>
            <a:off x="8721459" y="612987"/>
            <a:ext cx="509758" cy="507781"/>
            <a:chOff x="8760971" y="1116818"/>
            <a:chExt cx="509758" cy="507781"/>
          </a:xfrm>
        </p:grpSpPr>
        <p:sp>
          <p:nvSpPr>
            <p:cNvPr id="18" name="Oval 31">
              <a:extLst>
                <a:ext uri="{FF2B5EF4-FFF2-40B4-BE49-F238E27FC236}">
                  <a16:creationId xmlns:a16="http://schemas.microsoft.com/office/drawing/2014/main" id="{04BEFA8E-DD8A-5D48-4DFC-DE2C04A356A8}"/>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C0546CAF-8D7C-4237-EB4C-65C0E5676C50}"/>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F620DD6D-0D9E-C501-468C-5877D7F0C1BF}"/>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3D5025D9-1282-11B9-C9EE-34F497EF1066}"/>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8067D26D-691F-BC0E-DDD5-35C40BB93E0B}"/>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5ADE1469-E961-1FB9-C555-682CE44606B1}"/>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A44DA9E1-1DD2-A31B-9781-3399D4BAA65D}"/>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C7377E88-3ABF-A45E-A46D-A9E7AE6C7D6D}"/>
              </a:ext>
            </a:extLst>
          </p:cNvPr>
          <p:cNvGrpSpPr/>
          <p:nvPr/>
        </p:nvGrpSpPr>
        <p:grpSpPr>
          <a:xfrm>
            <a:off x="2994636" y="4258343"/>
            <a:ext cx="509758" cy="507781"/>
            <a:chOff x="3368999" y="3590525"/>
            <a:chExt cx="509758" cy="507781"/>
          </a:xfrm>
        </p:grpSpPr>
        <p:sp>
          <p:nvSpPr>
            <p:cNvPr id="19" name="Oval 32">
              <a:extLst>
                <a:ext uri="{FF2B5EF4-FFF2-40B4-BE49-F238E27FC236}">
                  <a16:creationId xmlns:a16="http://schemas.microsoft.com/office/drawing/2014/main" id="{0F4EFA84-A503-3975-E634-CB94CEBBA666}"/>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78B72F84-0594-EB85-FA55-ADED5EEEF75D}"/>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402A69E9-487D-9098-05D7-78B7C2A5A094}"/>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2C8E349A-28A1-7128-7355-5EB7457EC902}"/>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A7F709AD-4BC4-767A-8C7E-4832B014EFD6}"/>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46A9461B-5A26-664D-2900-80B95AD40A98}"/>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45637CE2-FEB0-1629-6C2B-9DB6A0BA22E7}"/>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6B510E17-5FFA-8FF6-8BEF-5AC6A2B6E193}"/>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5084A15E-D827-7D5D-50C0-07408F4D091D}"/>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BC1E087E-5CF2-BFD0-70C7-A96F232AE97D}"/>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067A7CCC-FF90-E999-577C-E0A34D2AFEAF}"/>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7AA39EC6-E66D-00FF-A694-529118D5554F}"/>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3D4DE624-FBAD-1C16-EAE3-ED772D75D5A4}"/>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1E51B3F7-C2A7-CCF4-C1D0-A13C768FF807}"/>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C7D1468A-2E7D-C693-624C-0975CC647D80}"/>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2B0B1597-796B-71DD-8402-9801A8ABFD06}"/>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25C58021-268B-7FD7-D663-1FF26C2FF1EA}"/>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1DF04A8D-978F-CAF9-946D-46DAB86F05BF}"/>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3E500C6E-8F9E-04D1-4696-685CE0F4714C}"/>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3C576096-100A-702A-185E-0CBEAC245428}"/>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529005FC-E5F6-C49B-B8B0-53B0E32E846B}"/>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64C8080C-3864-BD3B-FB34-838E4236097C}"/>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2D1B473A-2D23-0E34-12A2-C51183C3142A}"/>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361EE65E-F4CC-0292-F37B-B2333DA60C0D}"/>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3EA341F3-205C-B95F-DD86-6FCB4AF258F1}"/>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F4CE8794-6BD3-C93D-378C-261A66320D13}"/>
              </a:ext>
            </a:extLst>
          </p:cNvPr>
          <p:cNvSpPr>
            <a:spLocks/>
          </p:cNvSpPr>
          <p:nvPr/>
        </p:nvSpPr>
        <p:spPr bwMode="auto">
          <a:xfrm>
            <a:off x="8587096" y="2733874"/>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80099EC8-4D8B-386B-0F36-6316D6ED675A}"/>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7E6B1875-9B16-7ABE-8A30-35E33AF83EEE}"/>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13315454-7D82-A791-306A-9FDC466DDC68}"/>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A31C15DD-0D20-5095-687B-AC412C017CC0}"/>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3E237F27-8A85-7343-E8A3-98B0855338FE}"/>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AF51F6BF-022D-E8F6-3C30-03F3E69BE944}"/>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22DFFBAC-FE99-E8D3-BEEA-F859ABBC38B6}"/>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0130B5CE-3BBF-DB43-653A-1825EF503DDA}"/>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7B62596A-951A-E62E-262E-0478A37B8E52}"/>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0463C5AF-0A84-F31A-BC1A-37673F04B19A}"/>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17FC070D-D4DA-5D04-7ACC-1419D1A137BE}"/>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C24A8799-FA48-B483-BD6D-54CDB5D22E67}"/>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1" name="Group 120">
            <a:extLst>
              <a:ext uri="{FF2B5EF4-FFF2-40B4-BE49-F238E27FC236}">
                <a16:creationId xmlns:a16="http://schemas.microsoft.com/office/drawing/2014/main" id="{EFA22825-AD29-586E-F140-84CBD776B974}"/>
              </a:ext>
            </a:extLst>
          </p:cNvPr>
          <p:cNvGrpSpPr/>
          <p:nvPr/>
        </p:nvGrpSpPr>
        <p:grpSpPr>
          <a:xfrm>
            <a:off x="7697991" y="4667336"/>
            <a:ext cx="377378" cy="375403"/>
            <a:chOff x="7956820" y="4444072"/>
            <a:chExt cx="377378" cy="375403"/>
          </a:xfrm>
        </p:grpSpPr>
        <p:sp>
          <p:nvSpPr>
            <p:cNvPr id="24" name="Oval 37">
              <a:extLst>
                <a:ext uri="{FF2B5EF4-FFF2-40B4-BE49-F238E27FC236}">
                  <a16:creationId xmlns:a16="http://schemas.microsoft.com/office/drawing/2014/main" id="{2A17CD56-B798-835F-DEBA-7A10197CDCB6}"/>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71792815-1201-0D42-F52E-F5E77B791C2E}"/>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0FFAA490-65F6-8896-6BF6-6BF8DF0DD5E7}"/>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0" name="Freeform 94">
            <a:extLst>
              <a:ext uri="{FF2B5EF4-FFF2-40B4-BE49-F238E27FC236}">
                <a16:creationId xmlns:a16="http://schemas.microsoft.com/office/drawing/2014/main" id="{E1FAACBD-C86A-7C7B-A147-4666036C6EB3}"/>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F057B3BF-7E04-ABCC-ADD4-34D19CA96B17}"/>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EE5B2E6C-FC43-8C4B-6200-46348CA64B6B}"/>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2" name="Group 121">
            <a:extLst>
              <a:ext uri="{FF2B5EF4-FFF2-40B4-BE49-F238E27FC236}">
                <a16:creationId xmlns:a16="http://schemas.microsoft.com/office/drawing/2014/main" id="{370380C5-FF2F-089D-10EA-F40FF36FA178}"/>
              </a:ext>
            </a:extLst>
          </p:cNvPr>
          <p:cNvGrpSpPr/>
          <p:nvPr/>
        </p:nvGrpSpPr>
        <p:grpSpPr>
          <a:xfrm>
            <a:off x="8752079" y="3733622"/>
            <a:ext cx="377378" cy="375403"/>
            <a:chOff x="8174160" y="1806372"/>
            <a:chExt cx="377378" cy="375403"/>
          </a:xfrm>
        </p:grpSpPr>
        <p:sp>
          <p:nvSpPr>
            <p:cNvPr id="20" name="Oval 33">
              <a:extLst>
                <a:ext uri="{FF2B5EF4-FFF2-40B4-BE49-F238E27FC236}">
                  <a16:creationId xmlns:a16="http://schemas.microsoft.com/office/drawing/2014/main" id="{D61ABCE2-8CAB-CE31-0D95-066B4BC67E42}"/>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BF8B12EC-D2BE-791A-D1A8-30AE4DE03E86}"/>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6" name="Group 165">
            <a:extLst>
              <a:ext uri="{FF2B5EF4-FFF2-40B4-BE49-F238E27FC236}">
                <a16:creationId xmlns:a16="http://schemas.microsoft.com/office/drawing/2014/main" id="{6E9DE937-305F-9633-025A-77C546CBF399}"/>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10A657CB-74AB-98EC-449E-D220997164BA}"/>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127BD046-8C73-6620-079C-82DD4C2CDA59}"/>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29F7A31E-790E-71ED-10DF-37AA475F8941}"/>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DEF7F599-2C39-B211-4297-A86E5A3E4783}"/>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9333A50A-B156-6D3E-CCE4-B4DD44C2523C}"/>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F8EA3AC6-28DF-3547-0D64-3289330C6451}"/>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F2B81D98-F2CF-168C-62CA-712230BFB47B}"/>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240CFDE8-1C40-7965-2BD9-295CB4EC860D}"/>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D72673F7-4D94-95D9-7E3C-BB1442F269A7}"/>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95269E3E-CEA8-B6DB-2298-D4BD4E23D799}"/>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702375F1-9C86-12D1-45AE-DBEEEB1612F7}"/>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BC5C074E-591D-C7D1-F951-AAAF18B1637F}"/>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FDE12EF3-30CE-B95E-8395-E28CB6155F77}"/>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673041EF-CD19-81B0-400C-C6CA6FCA3AF2}"/>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D22C28CA-A402-7245-6458-2EE87D21E1D3}"/>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E86A10DF-B438-2CDC-4FA7-4904C59F28BD}"/>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EBEE62C0-3306-57F7-FD75-89B06090AF20}"/>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74524E11-FA8E-90CB-6E0F-49A094ED45D2}"/>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1F0B751B-9B9C-0DA2-05AB-37A1E414F22D}"/>
              </a:ext>
            </a:extLst>
          </p:cNvPr>
          <p:cNvGrpSpPr/>
          <p:nvPr/>
        </p:nvGrpSpPr>
        <p:grpSpPr>
          <a:xfrm>
            <a:off x="0" y="2345332"/>
            <a:ext cx="1448894" cy="870102"/>
            <a:chOff x="0" y="582324"/>
            <a:chExt cx="1448894" cy="870102"/>
          </a:xfrm>
        </p:grpSpPr>
        <p:cxnSp>
          <p:nvCxnSpPr>
            <p:cNvPr id="129" name="Straight Connector 33">
              <a:extLst>
                <a:ext uri="{FF2B5EF4-FFF2-40B4-BE49-F238E27FC236}">
                  <a16:creationId xmlns:a16="http://schemas.microsoft.com/office/drawing/2014/main" id="{6E408B9B-E2AA-2422-A825-7C8450ADFF32}"/>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FB0E431A-B479-DFE4-A7ED-8B38553727DD}"/>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70AEA3EC-48F9-B9BB-5AF6-7A2681604FFA}"/>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C892818B-BCC2-84C5-6DAA-FD3B019EB4F6}"/>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FDF539B6-9F5C-527D-D622-9712717DF565}"/>
              </a:ext>
            </a:extLst>
          </p:cNvPr>
          <p:cNvGrpSpPr/>
          <p:nvPr/>
        </p:nvGrpSpPr>
        <p:grpSpPr>
          <a:xfrm>
            <a:off x="0" y="4615379"/>
            <a:ext cx="1450818" cy="896308"/>
            <a:chOff x="0" y="582322"/>
            <a:chExt cx="1450818" cy="896308"/>
          </a:xfrm>
        </p:grpSpPr>
        <p:cxnSp>
          <p:nvCxnSpPr>
            <p:cNvPr id="134" name="Straight Connector 33">
              <a:extLst>
                <a:ext uri="{FF2B5EF4-FFF2-40B4-BE49-F238E27FC236}">
                  <a16:creationId xmlns:a16="http://schemas.microsoft.com/office/drawing/2014/main" id="{A75FFE5A-0466-CFA8-E501-FAAA98CA033D}"/>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A5056DBD-9DCA-365D-E1F9-900944E6352D}"/>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ED297CF8-266D-AF31-2417-963831428CD8}"/>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1AA907AB-4A35-335D-39F3-BB937D131D14}"/>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E31FF78E-13D4-69D7-7EF3-AB05C9D3A037}"/>
              </a:ext>
            </a:extLst>
          </p:cNvPr>
          <p:cNvSpPr/>
          <p:nvPr/>
        </p:nvSpPr>
        <p:spPr>
          <a:xfrm flipH="1">
            <a:off x="8438915" y="1040761"/>
            <a:ext cx="3064312" cy="1439240"/>
          </a:xfrm>
          <a:prstGeom prst="rect">
            <a:avLst/>
          </a:prstGeom>
        </p:spPr>
        <p:txBody>
          <a:bodyPr wrap="square">
            <a:spAutoFit/>
          </a:bodyPr>
          <a:lstStyle/>
          <a:p>
            <a:pPr>
              <a:lnSpc>
                <a:spcPts val="2100"/>
              </a:lnSpc>
            </a:pPr>
            <a:endParaRPr lang="en-US" sz="2000" b="1" dirty="0">
              <a:solidFill>
                <a:srgbClr val="262626"/>
              </a:solidFill>
              <a:cs typeface="Segoe UI Light" panose="020B0502040204020203" pitchFamily="34" charset="0"/>
            </a:endParaRPr>
          </a:p>
          <a:p>
            <a:pPr algn="r">
              <a:lnSpc>
                <a:spcPts val="2100"/>
              </a:lnSpc>
            </a:pPr>
            <a:r>
              <a:rPr lang="de-DE" sz="2000" b="1">
                <a:solidFill>
                  <a:srgbClr val="262626"/>
                </a:solidFill>
                <a:cs typeface="Segoe UI Light" panose="020B0502040204020203" pitchFamily="34" charset="0"/>
              </a:rPr>
              <a:t>Führt zu besseren Ergebnissen: </a:t>
            </a:r>
            <a:r>
              <a:rPr lang="de-DE" sz="2000">
                <a:solidFill>
                  <a:srgbClr val="262626"/>
                </a:solidFill>
                <a:cs typeface="Segoe UI Light" panose="020B0502040204020203" pitchFamily="34" charset="0"/>
              </a:rPr>
              <a:t>Digitale Systeme + menschliche Expertise: höhere Zufriedenheit</a:t>
            </a:r>
          </a:p>
        </p:txBody>
      </p:sp>
      <p:grpSp>
        <p:nvGrpSpPr>
          <p:cNvPr id="152" name="Group 151">
            <a:extLst>
              <a:ext uri="{FF2B5EF4-FFF2-40B4-BE49-F238E27FC236}">
                <a16:creationId xmlns:a16="http://schemas.microsoft.com/office/drawing/2014/main" id="{93C28732-04E8-BFEB-84EC-BC4D8BC7DE8C}"/>
              </a:ext>
            </a:extLst>
          </p:cNvPr>
          <p:cNvGrpSpPr/>
          <p:nvPr/>
        </p:nvGrpSpPr>
        <p:grpSpPr>
          <a:xfrm>
            <a:off x="10752228" y="303185"/>
            <a:ext cx="1501995" cy="883506"/>
            <a:chOff x="708799" y="582319"/>
            <a:chExt cx="1501995" cy="883506"/>
          </a:xfrm>
        </p:grpSpPr>
        <p:cxnSp>
          <p:nvCxnSpPr>
            <p:cNvPr id="153" name="Straight Connector 33">
              <a:extLst>
                <a:ext uri="{FF2B5EF4-FFF2-40B4-BE49-F238E27FC236}">
                  <a16:creationId xmlns:a16="http://schemas.microsoft.com/office/drawing/2014/main" id="{EFF69836-BBAE-C642-5108-E06A25CDB0CF}"/>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9F6665C3-7F6B-C190-6B7E-33AAE3069068}"/>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E18CE4B0-9B19-5F31-EE91-FB0A00EF9B0A}"/>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48C852FA-A56E-E9F2-0AD6-C605572FED11}"/>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83D5ADF6-6459-D5F9-2346-AB76C9A3F542}"/>
              </a:ext>
            </a:extLst>
          </p:cNvPr>
          <p:cNvSpPr txBox="1"/>
          <p:nvPr/>
        </p:nvSpPr>
        <p:spPr>
          <a:xfrm>
            <a:off x="7697991" y="4968911"/>
            <a:ext cx="3751110" cy="1708545"/>
          </a:xfrm>
          <a:prstGeom prst="rect">
            <a:avLst/>
          </a:prstGeom>
          <a:noFill/>
        </p:spPr>
        <p:txBody>
          <a:bodyPr wrap="square">
            <a:spAutoFit/>
          </a:bodyPr>
          <a:lstStyle/>
          <a:p>
            <a:pPr algn="r">
              <a:lnSpc>
                <a:spcPts val="2100"/>
              </a:lnSpc>
            </a:pPr>
            <a:r>
              <a:rPr lang="de-DE" sz="2000" b="1">
                <a:solidFill>
                  <a:srgbClr val="62A844"/>
                </a:solidFill>
              </a:rPr>
              <a:t>ECOSMART-ANSATZ:</a:t>
            </a:r>
          </a:p>
          <a:p>
            <a:pPr algn="r">
              <a:lnSpc>
                <a:spcPts val="2100"/>
              </a:lnSpc>
            </a:pPr>
            <a:r>
              <a:rPr lang="de-DE">
                <a:solidFill>
                  <a:srgbClr val="000000"/>
                </a:solidFill>
              </a:rPr>
              <a:t>Automatisierung als Partnerschaft: Systeme übernehmen Routine &amp; Daten, Menschen bringen Empathie &amp; ethische Kontrolle ein.</a:t>
            </a:r>
          </a:p>
          <a:p>
            <a:pPr algn="r">
              <a:lnSpc>
                <a:spcPts val="2100"/>
              </a:lnSpc>
            </a:pPr>
            <a:endParaRPr lang="en-US" dirty="0">
              <a:solidFill>
                <a:srgbClr val="000000"/>
              </a:solidFill>
            </a:endParaRPr>
          </a:p>
          <a:p>
            <a:pPr algn="r">
              <a:lnSpc>
                <a:spcPts val="2100"/>
              </a:lnSpc>
            </a:pPr>
            <a:endParaRPr lang="en-US" sz="2000" dirty="0">
              <a:solidFill>
                <a:srgbClr val="62A844"/>
              </a:solidFill>
            </a:endParaRPr>
          </a:p>
        </p:txBody>
      </p:sp>
    </p:spTree>
    <p:extLst>
      <p:ext uri="{BB962C8B-B14F-4D97-AF65-F5344CB8AC3E}">
        <p14:creationId xmlns:p14="http://schemas.microsoft.com/office/powerpoint/2010/main" val="153044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D6D43-1CE9-F9DB-B765-EBB3122B9441}"/>
            </a:ext>
          </a:extLst>
        </p:cNvPr>
        <p:cNvGrpSpPr/>
        <p:nvPr/>
      </p:nvGrpSpPr>
      <p:grpSpPr>
        <a:xfrm>
          <a:off x="0" y="0"/>
          <a:ext cx="0" cy="0"/>
          <a:chOff x="0" y="0"/>
          <a:chExt cx="0" cy="0"/>
        </a:xfrm>
      </p:grpSpPr>
      <p:sp>
        <p:nvSpPr>
          <p:cNvPr id="5" name="Freeform 4">
            <a:extLst>
              <a:ext uri="{FF2B5EF4-FFF2-40B4-BE49-F238E27FC236}">
                <a16:creationId xmlns:a16="http://schemas.microsoft.com/office/drawing/2014/main" id="{0B3182BE-B445-453E-C875-B7090CF76A84}"/>
              </a:ext>
            </a:extLst>
          </p:cNvPr>
          <p:cNvSpPr/>
          <p:nvPr/>
        </p:nvSpPr>
        <p:spPr>
          <a:xfrm>
            <a:off x="0" y="381965"/>
            <a:ext cx="12192000" cy="134061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6" name="Graphic 4">
            <a:extLst>
              <a:ext uri="{FF2B5EF4-FFF2-40B4-BE49-F238E27FC236}">
                <a16:creationId xmlns:a16="http://schemas.microsoft.com/office/drawing/2014/main" id="{04C3DAFF-0B83-0B12-7232-71249E4C5472}"/>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7" name="Graphic 6">
            <a:extLst>
              <a:ext uri="{FF2B5EF4-FFF2-40B4-BE49-F238E27FC236}">
                <a16:creationId xmlns:a16="http://schemas.microsoft.com/office/drawing/2014/main" id="{75B43B4D-8BD2-1FC1-6230-05104B2113D2}"/>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sp>
        <p:nvSpPr>
          <p:cNvPr id="8" name="TextBox 7">
            <a:extLst>
              <a:ext uri="{FF2B5EF4-FFF2-40B4-BE49-F238E27FC236}">
                <a16:creationId xmlns:a16="http://schemas.microsoft.com/office/drawing/2014/main" id="{2E0223F0-657C-749B-149F-94CBA9AD0CE5}"/>
              </a:ext>
            </a:extLst>
          </p:cNvPr>
          <p:cNvSpPr txBox="1"/>
          <p:nvPr/>
        </p:nvSpPr>
        <p:spPr>
          <a:xfrm>
            <a:off x="711412" y="803970"/>
            <a:ext cx="7321418" cy="553998"/>
          </a:xfrm>
          <a:prstGeom prst="rect">
            <a:avLst/>
          </a:prstGeom>
          <a:noFill/>
        </p:spPr>
        <p:txBody>
          <a:bodyPr wrap="square">
            <a:spAutoFit/>
          </a:bodyPr>
          <a:lstStyle/>
          <a:p>
            <a:pPr>
              <a:lnSpc>
                <a:spcPts val="3580"/>
              </a:lnSpc>
            </a:pPr>
            <a:r>
              <a:rPr lang="de-DE" sz="3400" b="1">
                <a:solidFill>
                  <a:schemeClr val="bg1"/>
                </a:solidFill>
                <a:cs typeface="Times New Roman" panose="02020603050405020304" pitchFamily="18" charset="0"/>
              </a:rPr>
              <a:t>Multimediale Vertiefung</a:t>
            </a:r>
          </a:p>
        </p:txBody>
      </p:sp>
      <p:sp>
        <p:nvSpPr>
          <p:cNvPr id="4" name="Rectangle 30">
            <a:extLst>
              <a:ext uri="{FF2B5EF4-FFF2-40B4-BE49-F238E27FC236}">
                <a16:creationId xmlns:a16="http://schemas.microsoft.com/office/drawing/2014/main" id="{245BB530-FDB2-1677-AFB3-A918F25E9ED3}"/>
              </a:ext>
            </a:extLst>
          </p:cNvPr>
          <p:cNvSpPr/>
          <p:nvPr/>
        </p:nvSpPr>
        <p:spPr>
          <a:xfrm flipH="1">
            <a:off x="586938" y="2167425"/>
            <a:ext cx="5509062" cy="4093428"/>
          </a:xfrm>
          <a:prstGeom prst="rect">
            <a:avLst/>
          </a:prstGeom>
        </p:spPr>
        <p:txBody>
          <a:bodyPr wrap="square">
            <a:spAutoFit/>
          </a:bodyPr>
          <a:lstStyle/>
          <a:p>
            <a:r>
              <a:rPr lang="en-US" sz="2000" b="1" i="1" dirty="0">
                <a:solidFill>
                  <a:srgbClr val="0289AE"/>
                </a:solidFill>
                <a:cs typeface="Times New Roman" panose="02020603050405020304" pitchFamily="18" charset="0"/>
              </a:rPr>
              <a:t>Skift, 2025. Hospitality in 2025: Automated, Intelligent and More Personal.</a:t>
            </a:r>
          </a:p>
          <a:p>
            <a:endParaRPr lang="en-US" sz="2000" dirty="0">
              <a:solidFill>
                <a:srgbClr val="000000"/>
              </a:solidFill>
              <a:cs typeface="Times New Roman" panose="02020603050405020304" pitchFamily="18" charset="0"/>
            </a:endParaRPr>
          </a:p>
          <a:p>
            <a:r>
              <a:rPr lang="de-DE" sz="2000">
                <a:solidFill>
                  <a:srgbClr val="000000"/>
                </a:solidFill>
                <a:cs typeface="Times New Roman" panose="02020603050405020304" pitchFamily="18" charset="0"/>
              </a:rPr>
              <a:t>Der Artikel zeigt, wie Automatisierung und Künstliche Intelligenz den Service prägen – vom mobilen Check-in über Sprachsteuerung bis zur datengestützten Personalisierung. Er macht deutlich, wie Technologie die menschliche Verbindung vertiefen soll.</a:t>
            </a:r>
          </a:p>
          <a:p>
            <a:endParaRPr lang="en-US" sz="2000" dirty="0">
              <a:solidFill>
                <a:srgbClr val="000000"/>
              </a:solidFill>
              <a:cs typeface="Times New Roman" panose="02020603050405020304" pitchFamily="18" charset="0"/>
            </a:endParaRPr>
          </a:p>
          <a:p>
            <a:r>
              <a:rPr lang="de-DE" sz="2000">
                <a:solidFill>
                  <a:srgbClr val="000000"/>
                </a:solidFill>
                <a:cs typeface="Times New Roman" panose="02020603050405020304" pitchFamily="18" charset="0"/>
              </a:rPr>
              <a:t>Benennen Sie nach der Lektüre zwei Beispiele für Ihren Betrieb oder Ihre Region. Erläutern Sie, wie jedes Effizienz, Nachhaltigkeit oder Gästezufriedenheit steigern könnte.</a:t>
            </a:r>
          </a:p>
        </p:txBody>
      </p:sp>
      <p:pic>
        <p:nvPicPr>
          <p:cNvPr id="17" name="Picture 16">
            <a:hlinkClick r:id="rId4"/>
            <a:extLst>
              <a:ext uri="{FF2B5EF4-FFF2-40B4-BE49-F238E27FC236}">
                <a16:creationId xmlns:a16="http://schemas.microsoft.com/office/drawing/2014/main" id="{AD912B96-233E-4075-EAB4-0080EDC7E67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21324" y="341292"/>
            <a:ext cx="7645836" cy="5712738"/>
          </a:xfrm>
          <a:prstGeom prst="rect">
            <a:avLst/>
          </a:prstGeom>
        </p:spPr>
      </p:pic>
      <p:grpSp>
        <p:nvGrpSpPr>
          <p:cNvPr id="18" name="Group 17">
            <a:extLst>
              <a:ext uri="{FF2B5EF4-FFF2-40B4-BE49-F238E27FC236}">
                <a16:creationId xmlns:a16="http://schemas.microsoft.com/office/drawing/2014/main" id="{54B4B504-AC5D-7263-2BF8-65D1FBD61772}"/>
              </a:ext>
            </a:extLst>
          </p:cNvPr>
          <p:cNvGrpSpPr/>
          <p:nvPr/>
        </p:nvGrpSpPr>
        <p:grpSpPr>
          <a:xfrm rot="21145702">
            <a:off x="9851497" y="4234888"/>
            <a:ext cx="1456095" cy="1406604"/>
            <a:chOff x="7777737" y="4274828"/>
            <a:chExt cx="1456095" cy="1406604"/>
          </a:xfrm>
        </p:grpSpPr>
        <p:sp>
          <p:nvSpPr>
            <p:cNvPr id="19" name="Oval 18">
              <a:extLst>
                <a:ext uri="{FF2B5EF4-FFF2-40B4-BE49-F238E27FC236}">
                  <a16:creationId xmlns:a16="http://schemas.microsoft.com/office/drawing/2014/main" id="{6263A0E7-C1CB-D910-D50C-9C3623591F6F}"/>
                </a:ext>
              </a:extLst>
            </p:cNvPr>
            <p:cNvSpPr/>
            <p:nvPr/>
          </p:nvSpPr>
          <p:spPr>
            <a:xfrm>
              <a:off x="7777737" y="4274828"/>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6972D2D-F8E0-ADE1-ADD5-7AA33790665C}"/>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4">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3775079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30FE6-C5EC-9585-8897-E7A6275E6FC6}"/>
            </a:ext>
          </a:extLst>
        </p:cNvPr>
        <p:cNvGrpSpPr/>
        <p:nvPr/>
      </p:nvGrpSpPr>
      <p:grpSpPr>
        <a:xfrm>
          <a:off x="0" y="0"/>
          <a:ext cx="0" cy="0"/>
          <a:chOff x="0" y="0"/>
          <a:chExt cx="0" cy="0"/>
        </a:xfrm>
      </p:grpSpPr>
      <p:sp>
        <p:nvSpPr>
          <p:cNvPr id="5" name="Freeform 4">
            <a:extLst>
              <a:ext uri="{FF2B5EF4-FFF2-40B4-BE49-F238E27FC236}">
                <a16:creationId xmlns:a16="http://schemas.microsoft.com/office/drawing/2014/main" id="{BA9B2B0E-2844-90DE-BD80-3C061863D6D3}"/>
              </a:ext>
            </a:extLst>
          </p:cNvPr>
          <p:cNvSpPr/>
          <p:nvPr/>
        </p:nvSpPr>
        <p:spPr>
          <a:xfrm>
            <a:off x="0" y="381965"/>
            <a:ext cx="12192000" cy="134061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6" name="Graphic 4">
            <a:extLst>
              <a:ext uri="{FF2B5EF4-FFF2-40B4-BE49-F238E27FC236}">
                <a16:creationId xmlns:a16="http://schemas.microsoft.com/office/drawing/2014/main" id="{B97EB849-B39F-8E07-753D-ABD8679C0D87}"/>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7" name="Graphic 6">
            <a:extLst>
              <a:ext uri="{FF2B5EF4-FFF2-40B4-BE49-F238E27FC236}">
                <a16:creationId xmlns:a16="http://schemas.microsoft.com/office/drawing/2014/main" id="{2BE37E5E-033A-12F0-8BC1-9E04863358F4}"/>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sp>
        <p:nvSpPr>
          <p:cNvPr id="8" name="TextBox 7">
            <a:extLst>
              <a:ext uri="{FF2B5EF4-FFF2-40B4-BE49-F238E27FC236}">
                <a16:creationId xmlns:a16="http://schemas.microsoft.com/office/drawing/2014/main" id="{8A587DE4-1741-0DD2-9272-DBB66DB9954C}"/>
              </a:ext>
            </a:extLst>
          </p:cNvPr>
          <p:cNvSpPr txBox="1"/>
          <p:nvPr/>
        </p:nvSpPr>
        <p:spPr>
          <a:xfrm>
            <a:off x="711412" y="597147"/>
            <a:ext cx="7321418" cy="1477328"/>
          </a:xfrm>
          <a:prstGeom prst="rect">
            <a:avLst/>
          </a:prstGeom>
          <a:noFill/>
        </p:spPr>
        <p:txBody>
          <a:bodyPr wrap="square">
            <a:spAutoFit/>
          </a:bodyPr>
          <a:lstStyle/>
          <a:p>
            <a:pPr>
              <a:lnSpc>
                <a:spcPts val="3580"/>
              </a:lnSpc>
            </a:pPr>
            <a:r>
              <a:rPr lang="de-DE" sz="3600" b="1" kern="0">
                <a:solidFill>
                  <a:schemeClr val="bg1"/>
                </a:solidFill>
                <a:cs typeface="Times New Roman" panose="02020603050405020304" pitchFamily="18" charset="0"/>
              </a:rPr>
              <a:t>Vertiefung: Automatisierung und Serviceroboter in der Hospitality</a:t>
            </a:r>
          </a:p>
          <a:p>
            <a:pPr>
              <a:lnSpc>
                <a:spcPts val="3580"/>
              </a:lnSpc>
            </a:pPr>
            <a:endParaRPr lang="en-US" sz="3400" b="1" dirty="0">
              <a:solidFill>
                <a:schemeClr val="bg1"/>
              </a:solidFill>
              <a:cs typeface="Times New Roman" panose="02020603050405020304" pitchFamily="18" charset="0"/>
            </a:endParaRPr>
          </a:p>
        </p:txBody>
      </p:sp>
      <p:sp>
        <p:nvSpPr>
          <p:cNvPr id="4" name="Rectangle 30">
            <a:extLst>
              <a:ext uri="{FF2B5EF4-FFF2-40B4-BE49-F238E27FC236}">
                <a16:creationId xmlns:a16="http://schemas.microsoft.com/office/drawing/2014/main" id="{F5D2D213-6B7F-C17B-46CA-E4463EA52FF3}"/>
              </a:ext>
            </a:extLst>
          </p:cNvPr>
          <p:cNvSpPr/>
          <p:nvPr/>
        </p:nvSpPr>
        <p:spPr>
          <a:xfrm flipH="1">
            <a:off x="586937" y="2167425"/>
            <a:ext cx="5660987" cy="4401205"/>
          </a:xfrm>
          <a:prstGeom prst="rect">
            <a:avLst/>
          </a:prstGeom>
        </p:spPr>
        <p:txBody>
          <a:bodyPr wrap="square">
            <a:spAutoFit/>
          </a:bodyPr>
          <a:lstStyle/>
          <a:p>
            <a:pPr lvl="0">
              <a:defRPr/>
            </a:pPr>
            <a:r>
              <a:rPr lang="en-US" sz="2000" b="1" i="1" kern="0" dirty="0">
                <a:solidFill>
                  <a:srgbClr val="0289AE"/>
                </a:solidFill>
                <a:cs typeface="Times New Roman" panose="02020603050405020304" pitchFamily="18" charset="0"/>
              </a:rPr>
              <a:t>Milohnić, I. &amp; Kapeš, J. (2024). Exploring the Barriers and Prospects for Service Robot Adoption in the Hotel Industry: A Management Perspective. European Journal of Tourism Research, 38, 3805.</a:t>
            </a:r>
          </a:p>
          <a:p>
            <a:pPr lvl="0">
              <a:defRPr/>
            </a:pPr>
            <a:endParaRPr lang="en-US" sz="2000" b="1" kern="0" dirty="0">
              <a:solidFill>
                <a:srgbClr val="000000"/>
              </a:solidFill>
              <a:cs typeface="Times New Roman" panose="02020603050405020304" pitchFamily="18" charset="0"/>
            </a:endParaRPr>
          </a:p>
          <a:p>
            <a:pPr lvl="0">
              <a:defRPr/>
            </a:pPr>
            <a:r>
              <a:rPr lang="de-DE" sz="2000" kern="0">
                <a:solidFill>
                  <a:srgbClr val="000000"/>
                </a:solidFill>
                <a:cs typeface="Times New Roman" panose="02020603050405020304" pitchFamily="18" charset="0"/>
              </a:rPr>
              <a:t>Diese europäische Studie untersucht, wie Hotelmanager Automatisierung und Serviceroboter wahrnehmen. Sie analysiert betriebliche, ethische &amp; organisatorische Herausforderungen der Einführung sowie den Nutzen für Effizienz, Konsistenz und Gästezufriedenheit. Der Beitrag zeigt, wie Automatisierung Rollen neu formt, Abläufe verbessert &amp; Servicequalität stützt – mit klarer Strategie &amp; eingebundenem Team</a:t>
            </a:r>
            <a:endParaRPr lang="en-US" kern="0" dirty="0">
              <a:solidFill>
                <a:srgbClr val="000000"/>
              </a:solidFill>
              <a:cs typeface="Times New Roman" panose="02020603050405020304" pitchFamily="18" charset="0"/>
            </a:endParaRPr>
          </a:p>
        </p:txBody>
      </p:sp>
      <p:pic>
        <p:nvPicPr>
          <p:cNvPr id="15" name="Picture 14">
            <a:extLst>
              <a:ext uri="{FF2B5EF4-FFF2-40B4-BE49-F238E27FC236}">
                <a16:creationId xmlns:a16="http://schemas.microsoft.com/office/drawing/2014/main" id="{A883F104-5BF9-F731-2894-25BC67AD817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60431" y="1067550"/>
            <a:ext cx="6347083" cy="4885527"/>
          </a:xfrm>
          <a:prstGeom prst="rect">
            <a:avLst/>
          </a:prstGeom>
        </p:spPr>
      </p:pic>
      <p:pic>
        <p:nvPicPr>
          <p:cNvPr id="2" name="Picture 1">
            <a:hlinkClick r:id="rId5"/>
            <a:extLst>
              <a:ext uri="{FF2B5EF4-FFF2-40B4-BE49-F238E27FC236}">
                <a16:creationId xmlns:a16="http://schemas.microsoft.com/office/drawing/2014/main" id="{FFE57FC5-446E-C585-56B1-BE0F14784F1D}"/>
              </a:ext>
            </a:extLst>
          </p:cNvPr>
          <p:cNvPicPr>
            <a:picLocks noChangeAspect="1"/>
          </p:cNvPicPr>
          <p:nvPr/>
        </p:nvPicPr>
        <p:blipFill>
          <a:blip r:embed="rId6" cstate="email">
            <a:extLst>
              <a:ext uri="{28A0092B-C50C-407E-A947-70E740481C1C}">
                <a14:useLocalDpi xmlns:a14="http://schemas.microsoft.com/office/drawing/2010/main"/>
              </a:ext>
            </a:extLst>
          </a:blip>
          <a:srcRect b="37803"/>
          <a:stretch>
            <a:fillRect/>
          </a:stretch>
        </p:blipFill>
        <p:spPr>
          <a:xfrm>
            <a:off x="7399950" y="1507521"/>
            <a:ext cx="4770813" cy="3651051"/>
          </a:xfrm>
          <a:prstGeom prst="rect">
            <a:avLst/>
          </a:prstGeom>
        </p:spPr>
      </p:pic>
      <p:grpSp>
        <p:nvGrpSpPr>
          <p:cNvPr id="3" name="Group 2">
            <a:extLst>
              <a:ext uri="{FF2B5EF4-FFF2-40B4-BE49-F238E27FC236}">
                <a16:creationId xmlns:a16="http://schemas.microsoft.com/office/drawing/2014/main" id="{EF6BA6E6-B3F7-B4CF-D04E-F0D15CDFE22A}"/>
              </a:ext>
            </a:extLst>
          </p:cNvPr>
          <p:cNvGrpSpPr/>
          <p:nvPr/>
        </p:nvGrpSpPr>
        <p:grpSpPr>
          <a:xfrm rot="21145702">
            <a:off x="8119153" y="5249774"/>
            <a:ext cx="1456095" cy="1406604"/>
            <a:chOff x="7777737" y="4274828"/>
            <a:chExt cx="1456095" cy="1406604"/>
          </a:xfrm>
        </p:grpSpPr>
        <p:sp>
          <p:nvSpPr>
            <p:cNvPr id="9" name="Oval 8">
              <a:extLst>
                <a:ext uri="{FF2B5EF4-FFF2-40B4-BE49-F238E27FC236}">
                  <a16:creationId xmlns:a16="http://schemas.microsoft.com/office/drawing/2014/main" id="{8D3B770B-6B73-11C6-02D9-EBF9F61E5B50}"/>
                </a:ext>
              </a:extLst>
            </p:cNvPr>
            <p:cNvSpPr/>
            <p:nvPr/>
          </p:nvSpPr>
          <p:spPr>
            <a:xfrm>
              <a:off x="7777737" y="4274828"/>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FD6488E-DC31-B7D1-55E1-8DC85616A5B1}"/>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5">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1172124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42279-24E6-1AFE-FF54-F03487219BE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4604C58-F8F4-C1D8-04C1-622274929851}"/>
              </a:ext>
            </a:extLst>
          </p:cNvPr>
          <p:cNvSpPr>
            <a:spLocks noGrp="1"/>
          </p:cNvSpPr>
          <p:nvPr>
            <p:ph type="body" sz="quarter" idx="16"/>
          </p:nvPr>
        </p:nvSpPr>
        <p:spPr>
          <a:xfrm>
            <a:off x="4223370" y="1073150"/>
            <a:ext cx="7637388" cy="4711700"/>
          </a:xfrm>
        </p:spPr>
        <p:txBody>
          <a:bodyPr>
            <a:normAutofit/>
          </a:bodyPr>
          <a:lstStyle/>
          <a:p>
            <a:pPr fontAlgn="t">
              <a:lnSpc>
                <a:spcPts val="4960"/>
              </a:lnSpc>
              <a:spcBef>
                <a:spcPts val="0"/>
              </a:spcBef>
            </a:pPr>
            <a:r>
              <a:rPr lang="de-DE" b="1"/>
              <a:t>Das Gästeerlebnis                            verbessern</a:t>
            </a:r>
          </a:p>
          <a:p>
            <a:pPr fontAlgn="t">
              <a:lnSpc>
                <a:spcPts val="4960"/>
              </a:lnSpc>
              <a:spcBef>
                <a:spcPts val="0"/>
              </a:spcBef>
            </a:pPr>
            <a:br>
              <a:rPr lang="en-IE" b="1" dirty="0"/>
            </a:br>
            <a:endParaRPr lang="en-IE" b="1" dirty="0"/>
          </a:p>
          <a:p>
            <a:r>
              <a:rPr lang="de-DE" sz="2400" b="1"/>
              <a:t>Personalisierte Hospitality durch Künstliche Intelligenz.             </a:t>
            </a:r>
            <a:r>
              <a:rPr lang="de-DE" sz="2400"/>
              <a:t>Sie erfahren, wie Künstliche Intelligenz Gästeinteraktion, Kommunikation und Personalisierung in der Hospitality verbessert – damit Betriebe effiziente und zugleich menschenzentrierte Erlebnisse bieten können.</a:t>
            </a:r>
          </a:p>
          <a:p>
            <a:endParaRPr lang="en-IE" sz="2400" dirty="0"/>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F256BCAF-DC9A-FB93-552A-33CEBB51FFD2}"/>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03</a:t>
            </a:r>
          </a:p>
        </p:txBody>
      </p:sp>
      <p:sp>
        <p:nvSpPr>
          <p:cNvPr id="2" name="Rounded Rectangle 1">
            <a:extLst>
              <a:ext uri="{FF2B5EF4-FFF2-40B4-BE49-F238E27FC236}">
                <a16:creationId xmlns:a16="http://schemas.microsoft.com/office/drawing/2014/main" id="{D74CFB24-BC20-F8AB-2755-DC63E72B13D1}"/>
              </a:ext>
            </a:extLst>
          </p:cNvPr>
          <p:cNvSpPr/>
          <p:nvPr/>
        </p:nvSpPr>
        <p:spPr>
          <a:xfrm>
            <a:off x="6892759" y="6303021"/>
            <a:ext cx="4756697"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A13E50A-772F-B48C-9BD2-330FD752F9B4}"/>
              </a:ext>
            </a:extLst>
          </p:cNvPr>
          <p:cNvSpPr txBox="1"/>
          <p:nvPr/>
        </p:nvSpPr>
        <p:spPr>
          <a:xfrm>
            <a:off x="7018758" y="6366299"/>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6" name="TextBox 5">
            <a:extLst>
              <a:ext uri="{FF2B5EF4-FFF2-40B4-BE49-F238E27FC236}">
                <a16:creationId xmlns:a16="http://schemas.microsoft.com/office/drawing/2014/main" id="{5487118F-5141-0C4E-314E-31C42709FC11}"/>
              </a:ext>
            </a:extLst>
          </p:cNvPr>
          <p:cNvSpPr txBox="1"/>
          <p:nvPr/>
        </p:nvSpPr>
        <p:spPr>
          <a:xfrm>
            <a:off x="7774759" y="6366299"/>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1</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3</a:t>
            </a:r>
            <a:endParaRPr sz="1400" b="1" i="0" dirty="0">
              <a:solidFill>
                <a:srgbClr val="262626"/>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3046FB6-A269-A9B5-D328-0B1F4C187702}"/>
              </a:ext>
            </a:extLst>
          </p:cNvPr>
          <p:cNvSpPr txBox="1"/>
          <p:nvPr/>
        </p:nvSpPr>
        <p:spPr>
          <a:xfrm>
            <a:off x="8368758" y="6366299"/>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Gestaltung nachhaltiger Gästeerlebnisse</a:t>
            </a:r>
          </a:p>
        </p:txBody>
      </p:sp>
    </p:spTree>
    <p:extLst>
      <p:ext uri="{BB962C8B-B14F-4D97-AF65-F5344CB8AC3E}">
        <p14:creationId xmlns:p14="http://schemas.microsoft.com/office/powerpoint/2010/main" val="517902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599B0-48DD-DC0F-1B5F-EE81973B66AD}"/>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5C8CCBF9-6615-1CC8-8E2D-9ADDB698D643}"/>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Wie KI Gästekontakt und Personalisierung unterstützt</a:t>
            </a: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FFA445B-2942-D426-1E5F-4DEFAC95A121}"/>
              </a:ext>
            </a:extLst>
          </p:cNvPr>
          <p:cNvCxnSpPr>
            <a:cxnSpLocks/>
          </p:cNvCxnSpPr>
          <p:nvPr/>
        </p:nvCxnSpPr>
        <p:spPr>
          <a:xfrm>
            <a:off x="0" y="1727220"/>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E9D3A8A3-0BE0-6409-58AB-CA4841AF50FA}"/>
              </a:ext>
            </a:extLst>
          </p:cNvPr>
          <p:cNvSpPr/>
          <p:nvPr/>
        </p:nvSpPr>
        <p:spPr>
          <a:xfrm flipH="1">
            <a:off x="508029" y="2136154"/>
            <a:ext cx="5279313" cy="4452501"/>
          </a:xfrm>
          <a:prstGeom prst="rect">
            <a:avLst/>
          </a:prstGeom>
        </p:spPr>
        <p:txBody>
          <a:bodyPr wrap="square">
            <a:spAutoFit/>
          </a:bodyPr>
          <a:lstStyle/>
          <a:p>
            <a:pPr>
              <a:lnSpc>
                <a:spcPts val="1960"/>
              </a:lnSpc>
              <a:buClr>
                <a:srgbClr val="62A844"/>
              </a:buClr>
            </a:pPr>
            <a:r>
              <a:rPr lang="de-DE" sz="2000">
                <a:solidFill>
                  <a:srgbClr val="000000"/>
                </a:solidFill>
                <a:cs typeface="Times New Roman" panose="02020603050405020304" pitchFamily="18" charset="0"/>
              </a:rPr>
              <a:t>In der Hospitality zählt weiterhin, wie Gäste sich </a:t>
            </a:r>
            <a:r>
              <a:rPr lang="de-DE" sz="2000" b="1">
                <a:solidFill>
                  <a:srgbClr val="000000"/>
                </a:solidFill>
                <a:cs typeface="Times New Roman" panose="02020603050405020304" pitchFamily="18" charset="0"/>
              </a:rPr>
              <a:t>fühlen</a:t>
            </a:r>
            <a:r>
              <a:rPr lang="de-DE" sz="2000">
                <a:solidFill>
                  <a:srgbClr val="000000"/>
                </a:solidFill>
                <a:cs typeface="Times New Roman" panose="02020603050405020304" pitchFamily="18" charset="0"/>
              </a:rPr>
              <a:t> – den Service prägen heute aber </a:t>
            </a:r>
            <a:r>
              <a:rPr lang="de-DE" sz="2000" b="1">
                <a:solidFill>
                  <a:srgbClr val="000000"/>
                </a:solidFill>
                <a:cs typeface="Times New Roman" panose="02020603050405020304" pitchFamily="18" charset="0"/>
              </a:rPr>
              <a:t>Menschen und intelligente Tools gemeinsam</a:t>
            </a:r>
            <a:r>
              <a:rPr lang="de-DE">
                <a:solidFill>
                  <a:srgbClr val="000000"/>
                </a:solidFill>
                <a:cs typeface="Times New Roman" panose="02020603050405020304" pitchFamily="18" charset="0"/>
              </a:rPr>
              <a:t>.</a:t>
            </a:r>
          </a:p>
          <a:p>
            <a:pPr>
              <a:lnSpc>
                <a:spcPts val="1960"/>
              </a:lnSpc>
              <a:buClr>
                <a:srgbClr val="62A844"/>
              </a:buClr>
            </a:pPr>
            <a:endParaRPr lang="en-US"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Was Verbesserung heißt:</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KI nutzen, um:</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Wartezeiten abzubauen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Momente zu personalisieren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das Team für wärmeren, aufmerksameren Service zu stärken</a:t>
            </a:r>
          </a:p>
          <a:p>
            <a:pPr>
              <a:lnSpc>
                <a:spcPts val="1960"/>
              </a:lnSpc>
              <a:buClr>
                <a:srgbClr val="62A844"/>
              </a:buClr>
            </a:pPr>
            <a:endParaRPr lang="en-US" dirty="0">
              <a:solidFill>
                <a:srgbClr val="0289AE"/>
              </a:solidFill>
              <a:cs typeface="Times New Roman" panose="02020603050405020304" pitchFamily="18" charset="0"/>
            </a:endParaRPr>
          </a:p>
          <a:p>
            <a:pPr marL="342900" indent="-342900">
              <a:lnSpc>
                <a:spcPts val="1960"/>
              </a:lnSpc>
              <a:buClr>
                <a:srgbClr val="62A844"/>
              </a:buClr>
              <a:buFont typeface="Arial" panose="020B0604020202020204" pitchFamily="34" charset="0"/>
              <a:buChar char="•"/>
            </a:pPr>
            <a:r>
              <a:rPr lang="de-DE" sz="2000" b="1">
                <a:solidFill>
                  <a:srgbClr val="0289AE"/>
                </a:solidFill>
                <a:cs typeface="Times New Roman" panose="02020603050405020304" pitchFamily="18" charset="0"/>
              </a:rPr>
              <a:t>Europäische Werte:</a:t>
            </a:r>
            <a:endParaRPr lang="en-US" sz="2000" b="1" dirty="0">
              <a:solidFill>
                <a:srgbClr val="000000"/>
              </a:solidFill>
              <a:cs typeface="Times New Roman" panose="02020603050405020304" pitchFamily="18" charset="0"/>
            </a:endParaRPr>
          </a:p>
          <a:p>
            <a:pPr marL="342900" indent="-34290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Barrierefreiheit </a:t>
            </a:r>
          </a:p>
          <a:p>
            <a:pPr marL="342900" indent="-34290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Nachhaltigkeit </a:t>
            </a:r>
          </a:p>
          <a:p>
            <a:pPr marL="342900" indent="-34290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Respekt für kulturelle Vielfalt</a:t>
            </a:r>
          </a:p>
          <a:p>
            <a:pPr>
              <a:lnSpc>
                <a:spcPts val="1960"/>
              </a:lnSpc>
              <a:buClr>
                <a:srgbClr val="62A844"/>
              </a:buClr>
            </a:pP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p:txBody>
      </p:sp>
      <p:pic>
        <p:nvPicPr>
          <p:cNvPr id="5" name="Graphic 4">
            <a:extLst>
              <a:ext uri="{FF2B5EF4-FFF2-40B4-BE49-F238E27FC236}">
                <a16:creationId xmlns:a16="http://schemas.microsoft.com/office/drawing/2014/main" id="{4D7CBF71-75E5-38BB-E979-90AE20FFC2A5}"/>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sp>
        <p:nvSpPr>
          <p:cNvPr id="6" name="Rectangle 30">
            <a:extLst>
              <a:ext uri="{FF2B5EF4-FFF2-40B4-BE49-F238E27FC236}">
                <a16:creationId xmlns:a16="http://schemas.microsoft.com/office/drawing/2014/main" id="{9BA02F9A-DBA5-A1D1-69D6-154C07801203}"/>
              </a:ext>
            </a:extLst>
          </p:cNvPr>
          <p:cNvSpPr/>
          <p:nvPr/>
        </p:nvSpPr>
        <p:spPr>
          <a:xfrm flipH="1">
            <a:off x="6624115" y="4561477"/>
            <a:ext cx="4256088" cy="1231106"/>
          </a:xfrm>
          <a:prstGeom prst="rect">
            <a:avLst/>
          </a:prstGeom>
        </p:spPr>
        <p:txBody>
          <a:bodyPr wrap="square">
            <a:spAutoFit/>
          </a:bodyPr>
          <a:lstStyle/>
          <a:p>
            <a:pPr algn="ctr"/>
            <a:r>
              <a:rPr lang="de-DE" sz="2000" b="1">
                <a:solidFill>
                  <a:srgbClr val="0289AE"/>
                </a:solidFill>
                <a:cs typeface="Times New Roman" panose="02020603050405020304" pitchFamily="18" charset="0"/>
              </a:rPr>
              <a:t>Das einfache Ziel:</a:t>
            </a:r>
            <a:br>
              <a:rPr lang="en-US" dirty="0">
                <a:solidFill>
                  <a:srgbClr val="000000"/>
                </a:solidFill>
                <a:cs typeface="Times New Roman" panose="02020603050405020304" pitchFamily="18" charset="0"/>
              </a:rPr>
            </a:br>
            <a:r>
              <a:rPr lang="de-DE" i="1">
                <a:solidFill>
                  <a:srgbClr val="000000"/>
                </a:solidFill>
                <a:cs typeface="Times New Roman" panose="02020603050405020304" pitchFamily="18" charset="0"/>
              </a:rPr>
              <a:t>„Daten klug nutzen, damit sich jeder Aufenthalt effizient, inklusiv und wirklich persönlich anfühlt.“</a:t>
            </a:r>
            <a:endParaRPr lang="en-US" dirty="0">
              <a:solidFill>
                <a:srgbClr val="000000"/>
              </a:solidFill>
              <a:cs typeface="Times New Roman" panose="02020603050405020304" pitchFamily="18" charset="0"/>
            </a:endParaRPr>
          </a:p>
          <a:p>
            <a:pPr algn="ctr"/>
            <a:endParaRPr lang="en-US" dirty="0">
              <a:solidFill>
                <a:srgbClr val="262626"/>
              </a:solidFill>
            </a:endParaRPr>
          </a:p>
        </p:txBody>
      </p:sp>
      <p:sp>
        <p:nvSpPr>
          <p:cNvPr id="7" name="Rounded Rectangle 6">
            <a:extLst>
              <a:ext uri="{FF2B5EF4-FFF2-40B4-BE49-F238E27FC236}">
                <a16:creationId xmlns:a16="http://schemas.microsoft.com/office/drawing/2014/main" id="{7C535246-D36E-F53A-955E-7F06A096197E}"/>
              </a:ext>
            </a:extLst>
          </p:cNvPr>
          <p:cNvSpPr/>
          <p:nvPr/>
        </p:nvSpPr>
        <p:spPr>
          <a:xfrm>
            <a:off x="6404660" y="4196019"/>
            <a:ext cx="4660737" cy="1596562"/>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59820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2D59F-2CA5-E2BB-7A25-9F21AA752298}"/>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0C4368B-9F93-A3A1-3240-B9AA9FB53191}"/>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Das Gästeerlebnis verbessern </a:t>
            </a:r>
          </a:p>
        </p:txBody>
      </p:sp>
      <p:cxnSp>
        <p:nvCxnSpPr>
          <p:cNvPr id="3" name="Straight Connector 2">
            <a:extLst>
              <a:ext uri="{FF2B5EF4-FFF2-40B4-BE49-F238E27FC236}">
                <a16:creationId xmlns:a16="http://schemas.microsoft.com/office/drawing/2014/main" id="{E3D841E0-BBA4-6FDD-2291-E35195C467DE}"/>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DD6CAF3B-3645-BD72-05D6-CBFE5BD5C634}"/>
              </a:ext>
            </a:extLst>
          </p:cNvPr>
          <p:cNvSpPr/>
          <p:nvPr/>
        </p:nvSpPr>
        <p:spPr>
          <a:xfrm flipH="1">
            <a:off x="508027" y="1684742"/>
            <a:ext cx="5672853" cy="3426579"/>
          </a:xfrm>
          <a:prstGeom prst="rect">
            <a:avLst/>
          </a:prstGeom>
        </p:spPr>
        <p:txBody>
          <a:bodyPr wrap="square">
            <a:spAutoFit/>
          </a:bodyPr>
          <a:lstStyle/>
          <a:p>
            <a:pPr>
              <a:lnSpc>
                <a:spcPts val="1960"/>
              </a:lnSpc>
            </a:pPr>
            <a:r>
              <a:rPr lang="de-DE" sz="2000">
                <a:solidFill>
                  <a:srgbClr val="0F1115"/>
                </a:solidFill>
                <a:cs typeface="Times New Roman" panose="02020603050405020304" pitchFamily="18" charset="0"/>
              </a:rPr>
              <a:t>KI analysiert Daten und schafft maßgeschneiderte Gästeerlebnisse.</a:t>
            </a:r>
            <a:br>
              <a:rPr lang="en-US" sz="2000" dirty="0">
                <a:solidFill>
                  <a:srgbClr val="0F1115"/>
                </a:solidFill>
                <a:cs typeface="Times New Roman" panose="02020603050405020304" pitchFamily="18" charset="0"/>
              </a:rPr>
            </a:br>
            <a:endParaRPr lang="en-US" sz="2000" dirty="0">
              <a:solidFill>
                <a:srgbClr val="0F1115"/>
              </a:solidFill>
              <a:cs typeface="Times New Roman" panose="02020603050405020304" pitchFamily="18" charset="0"/>
            </a:endParaRPr>
          </a:p>
          <a:p>
            <a:pPr>
              <a:lnSpc>
                <a:spcPts val="1960"/>
              </a:lnSpc>
            </a:pPr>
            <a:endParaRPr lang="en-US" sz="2000" dirty="0">
              <a:solidFill>
                <a:srgbClr val="0F1115"/>
              </a:solidFill>
              <a:cs typeface="Times New Roman" panose="02020603050405020304" pitchFamily="18" charset="0"/>
            </a:endParaRPr>
          </a:p>
          <a:p>
            <a:pPr>
              <a:lnSpc>
                <a:spcPts val="1960"/>
              </a:lnSpc>
            </a:pPr>
            <a:r>
              <a:rPr lang="de-DE" sz="2000" b="1">
                <a:solidFill>
                  <a:srgbClr val="0289AE"/>
                </a:solidFill>
                <a:cs typeface="Times New Roman" panose="02020603050405020304" pitchFamily="18" charset="0"/>
              </a:rPr>
              <a:t>Gästeerwartungen:</a:t>
            </a:r>
            <a:br>
              <a:rPr lang="en-US" dirty="0">
                <a:solidFill>
                  <a:srgbClr val="0F1115"/>
                </a:solidFill>
                <a:cs typeface="Times New Roman" panose="02020603050405020304" pitchFamily="18" charset="0"/>
              </a:rPr>
            </a:br>
            <a:r>
              <a:rPr lang="de-DE">
                <a:solidFill>
                  <a:srgbClr val="0F1115"/>
                </a:solidFill>
                <a:cs typeface="Times New Roman" panose="02020603050405020304" pitchFamily="18" charset="0"/>
              </a:rPr>
              <a:t>Gäste erwarten heute persönliche Kommunikation, passende Empfehlungen und schnelle Antworten.</a:t>
            </a:r>
          </a:p>
          <a:p>
            <a:pPr>
              <a:lnSpc>
                <a:spcPts val="1960"/>
              </a:lnSpc>
            </a:pPr>
            <a:endParaRPr lang="en-US" dirty="0">
              <a:solidFill>
                <a:srgbClr val="0F1115"/>
              </a:solidFill>
              <a:cs typeface="Times New Roman" panose="02020603050405020304" pitchFamily="18" charset="0"/>
            </a:endParaRPr>
          </a:p>
          <a:p>
            <a:pPr>
              <a:lnSpc>
                <a:spcPts val="1960"/>
              </a:lnSpc>
            </a:pPr>
            <a:endParaRPr lang="en-US" dirty="0">
              <a:solidFill>
                <a:srgbClr val="0F1115"/>
              </a:solidFill>
              <a:cs typeface="Times New Roman" panose="02020603050405020304" pitchFamily="18" charset="0"/>
            </a:endParaRPr>
          </a:p>
          <a:p>
            <a:pPr>
              <a:lnSpc>
                <a:spcPts val="1960"/>
              </a:lnSpc>
            </a:pPr>
            <a:r>
              <a:rPr lang="de-DE" sz="2000" b="1">
                <a:solidFill>
                  <a:srgbClr val="0289AE"/>
                </a:solidFill>
                <a:cs typeface="Times New Roman" panose="02020603050405020304" pitchFamily="18" charset="0"/>
              </a:rPr>
              <a:t>KI-Tools im Einsatz:</a:t>
            </a:r>
          </a:p>
          <a:p>
            <a:pPr marL="285750" indent="-285750">
              <a:lnSpc>
                <a:spcPts val="1960"/>
              </a:lnSpc>
              <a:buClr>
                <a:srgbClr val="62A844"/>
              </a:buClr>
              <a:buFont typeface="Arial" panose="020B0604020202020204" pitchFamily="34" charset="0"/>
              <a:buChar char="•"/>
            </a:pPr>
            <a:r>
              <a:rPr lang="en-US" b="1" dirty="0">
                <a:solidFill>
                  <a:srgbClr val="0F1115"/>
                </a:solidFill>
                <a:cs typeface="Times New Roman" panose="02020603050405020304" pitchFamily="18" charset="0"/>
              </a:rPr>
              <a:t>Chatbots</a:t>
            </a:r>
            <a:r>
              <a:rPr lang="de-DE">
                <a:solidFill>
                  <a:srgbClr val="0F1115"/>
                </a:solidFill>
                <a:cs typeface="Times New Roman" panose="02020603050405020304" pitchFamily="18" charset="0"/>
              </a:rPr>
              <a:t> - Sofortantworten auf häufige Fragen</a:t>
            </a:r>
          </a:p>
          <a:p>
            <a:pPr marL="285750" indent="-285750">
              <a:lnSpc>
                <a:spcPts val="1960"/>
              </a:lnSpc>
              <a:buClr>
                <a:srgbClr val="62A844"/>
              </a:buClr>
              <a:buFont typeface="Arial" panose="020B0604020202020204" pitchFamily="34" charset="0"/>
              <a:buChar char="•"/>
            </a:pPr>
            <a:r>
              <a:rPr lang="de-DE" b="1">
                <a:solidFill>
                  <a:srgbClr val="0F1115"/>
                </a:solidFill>
                <a:cs typeface="Times New Roman" panose="02020603050405020304" pitchFamily="18" charset="0"/>
              </a:rPr>
              <a:t>Virtuelle Concierges</a:t>
            </a:r>
            <a:r>
              <a:rPr lang="de-DE">
                <a:solidFill>
                  <a:srgbClr val="0F1115"/>
                </a:solidFill>
                <a:cs typeface="Times New Roman" panose="02020603050405020304" pitchFamily="18" charset="0"/>
              </a:rPr>
              <a:t> - Persönliche Aktivitätstipps</a:t>
            </a:r>
          </a:p>
          <a:p>
            <a:pPr marL="285750" indent="-285750">
              <a:lnSpc>
                <a:spcPts val="1960"/>
              </a:lnSpc>
              <a:buClr>
                <a:srgbClr val="62A844"/>
              </a:buClr>
              <a:buFont typeface="Arial" panose="020B0604020202020204" pitchFamily="34" charset="0"/>
              <a:buChar char="•"/>
            </a:pPr>
            <a:r>
              <a:rPr lang="de-DE" b="1">
                <a:solidFill>
                  <a:srgbClr val="0F1115"/>
                </a:solidFill>
                <a:cs typeface="Times New Roman" panose="02020603050405020304" pitchFamily="18" charset="0"/>
              </a:rPr>
              <a:t>Empfehlungssysteme</a:t>
            </a:r>
            <a:r>
              <a:rPr lang="de-DE">
                <a:solidFill>
                  <a:srgbClr val="0F1115"/>
                </a:solidFill>
                <a:cs typeface="Times New Roman" panose="02020603050405020304" pitchFamily="18" charset="0"/>
              </a:rPr>
              <a:t> - Auf Basis früherer Vorlieben</a:t>
            </a:r>
          </a:p>
          <a:p>
            <a:pPr marL="285750" indent="-285750">
              <a:lnSpc>
                <a:spcPts val="1960"/>
              </a:lnSpc>
              <a:buClr>
                <a:srgbClr val="62A844"/>
              </a:buClr>
              <a:buFont typeface="Arial" panose="020B0604020202020204" pitchFamily="34" charset="0"/>
              <a:buChar char="•"/>
            </a:pPr>
            <a:r>
              <a:rPr lang="de-DE" b="1">
                <a:solidFill>
                  <a:srgbClr val="0F1115"/>
                </a:solidFill>
                <a:cs typeface="Times New Roman" panose="02020603050405020304" pitchFamily="18" charset="0"/>
              </a:rPr>
              <a:t>Prognosesysteme</a:t>
            </a:r>
            <a:r>
              <a:rPr lang="de-DE">
                <a:solidFill>
                  <a:srgbClr val="0F1115"/>
                </a:solidFill>
                <a:cs typeface="Times New Roman" panose="02020603050405020304" pitchFamily="18" charset="0"/>
              </a:rPr>
              <a:t> - Erkennen Bedürfnisse im Voraus</a:t>
            </a:r>
          </a:p>
        </p:txBody>
      </p:sp>
      <p:pic>
        <p:nvPicPr>
          <p:cNvPr id="5" name="Graphic 4">
            <a:extLst>
              <a:ext uri="{FF2B5EF4-FFF2-40B4-BE49-F238E27FC236}">
                <a16:creationId xmlns:a16="http://schemas.microsoft.com/office/drawing/2014/main" id="{C5239A0E-1CC9-C72F-B51D-38EC0B55A5E0}"/>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sp>
        <p:nvSpPr>
          <p:cNvPr id="6" name="Rectangle 30">
            <a:extLst>
              <a:ext uri="{FF2B5EF4-FFF2-40B4-BE49-F238E27FC236}">
                <a16:creationId xmlns:a16="http://schemas.microsoft.com/office/drawing/2014/main" id="{01A81043-EA60-6E1C-FB09-9BFD93EA16B9}"/>
              </a:ext>
            </a:extLst>
          </p:cNvPr>
          <p:cNvSpPr/>
          <p:nvPr/>
        </p:nvSpPr>
        <p:spPr>
          <a:xfrm flipH="1">
            <a:off x="508025" y="5582192"/>
            <a:ext cx="5587974" cy="954107"/>
          </a:xfrm>
          <a:prstGeom prst="rect">
            <a:avLst/>
          </a:prstGeom>
        </p:spPr>
        <p:txBody>
          <a:bodyPr wrap="square">
            <a:spAutoFit/>
          </a:bodyPr>
          <a:lstStyle/>
          <a:p>
            <a:r>
              <a:rPr lang="de-DE" sz="2000" b="1">
                <a:solidFill>
                  <a:srgbClr val="0289AE"/>
                </a:solidFill>
                <a:cs typeface="Times New Roman" panose="02020603050405020304" pitchFamily="18" charset="0"/>
              </a:rPr>
              <a:t>Entlastung fürs Team:</a:t>
            </a:r>
            <a:r>
              <a:rPr lang="en-US" sz="2000" b="1" dirty="0">
                <a:solidFill>
                  <a:srgbClr val="0F1115"/>
                </a:solidFill>
                <a:cs typeface="Times New Roman" panose="02020603050405020304" pitchFamily="18" charset="0"/>
              </a:rPr>
              <a:t> </a:t>
            </a:r>
            <a:r>
              <a:rPr lang="de-DE" i="1">
                <a:solidFill>
                  <a:srgbClr val="0F1115"/>
                </a:solidFill>
                <a:cs typeface="Times New Roman" panose="02020603050405020304" pitchFamily="18" charset="0"/>
              </a:rPr>
              <a:t>Automatisiert Routineaufgaben, damit sich Mitarbeitende auf </a:t>
            </a:r>
            <a:r>
              <a:rPr lang="de-DE" b="1" i="1">
                <a:solidFill>
                  <a:srgbClr val="0F1115"/>
                </a:solidFill>
                <a:cs typeface="Times New Roman" panose="02020603050405020304" pitchFamily="18" charset="0"/>
              </a:rPr>
              <a:t>echte, menschenzentrierte Begegnungen</a:t>
            </a:r>
            <a:r>
              <a:rPr lang="de-DE" i="1">
                <a:solidFill>
                  <a:srgbClr val="0F1115"/>
                </a:solidFill>
                <a:cs typeface="Times New Roman" panose="02020603050405020304" pitchFamily="18" charset="0"/>
              </a:rPr>
              <a:t> konzentrieren können.</a:t>
            </a:r>
            <a:endParaRPr lang="en-US" dirty="0">
              <a:solidFill>
                <a:srgbClr val="0F1115"/>
              </a:solidFill>
              <a:cs typeface="Times New Roman" panose="02020603050405020304" pitchFamily="18" charset="0"/>
            </a:endParaRPr>
          </a:p>
          <a:p>
            <a:endParaRPr lang="en-US" dirty="0">
              <a:solidFill>
                <a:srgbClr val="262626"/>
              </a:solidFill>
            </a:endParaRPr>
          </a:p>
        </p:txBody>
      </p:sp>
      <p:sp>
        <p:nvSpPr>
          <p:cNvPr id="7" name="Rounded Rectangle 6">
            <a:extLst>
              <a:ext uri="{FF2B5EF4-FFF2-40B4-BE49-F238E27FC236}">
                <a16:creationId xmlns:a16="http://schemas.microsoft.com/office/drawing/2014/main" id="{8DF1A352-672B-3CA6-BAFC-E2185E4238FC}"/>
              </a:ext>
            </a:extLst>
          </p:cNvPr>
          <p:cNvSpPr/>
          <p:nvPr/>
        </p:nvSpPr>
        <p:spPr>
          <a:xfrm>
            <a:off x="372748" y="5481539"/>
            <a:ext cx="5808132" cy="988106"/>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8" name="Picture 7" descr="iPhone6_mockup_front_white.png">
            <a:extLst>
              <a:ext uri="{FF2B5EF4-FFF2-40B4-BE49-F238E27FC236}">
                <a16:creationId xmlns:a16="http://schemas.microsoft.com/office/drawing/2014/main" id="{352C87C2-0041-9D8D-7202-34A022B4484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75915" y="226918"/>
            <a:ext cx="4094254" cy="6404164"/>
          </a:xfrm>
          <a:prstGeom prst="rect">
            <a:avLst/>
          </a:prstGeom>
        </p:spPr>
      </p:pic>
      <p:pic>
        <p:nvPicPr>
          <p:cNvPr id="9" name="Picture 2" descr="AI customer service: Revolutionizing support with AI chatbots">
            <a:extLst>
              <a:ext uri="{FF2B5EF4-FFF2-40B4-BE49-F238E27FC236}">
                <a16:creationId xmlns:a16="http://schemas.microsoft.com/office/drawing/2014/main" id="{282FB9D4-FD76-54D3-E26E-7ED7F27A766D}"/>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l="17913" t="1156" r="53787" b="-1156"/>
          <a:stretch>
            <a:fillRect/>
          </a:stretch>
        </p:blipFill>
        <p:spPr bwMode="auto">
          <a:xfrm>
            <a:off x="7805466" y="1243476"/>
            <a:ext cx="2430684" cy="4294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9779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0717031-F3B2-3F5A-C92C-7C3B68E7E1F1}"/>
            </a:ext>
          </a:extLst>
        </p:cNvPr>
        <p:cNvGrpSpPr/>
        <p:nvPr/>
      </p:nvGrpSpPr>
      <p:grpSpPr>
        <a:xfrm>
          <a:off x="0" y="0"/>
          <a:ext cx="0" cy="0"/>
          <a:chOff x="0" y="0"/>
          <a:chExt cx="0" cy="0"/>
        </a:xfrm>
      </p:grpSpPr>
      <p:sp>
        <p:nvSpPr>
          <p:cNvPr id="21" name="Text Placeholder 11">
            <a:extLst>
              <a:ext uri="{FF2B5EF4-FFF2-40B4-BE49-F238E27FC236}">
                <a16:creationId xmlns:a16="http://schemas.microsoft.com/office/drawing/2014/main" id="{75E6E911-4140-93F9-8781-A948897734CA}"/>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Wie KI Gästekontakt und Personalisierung unterstützt</a:t>
            </a: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22" name="Straight Connector 21">
            <a:extLst>
              <a:ext uri="{FF2B5EF4-FFF2-40B4-BE49-F238E27FC236}">
                <a16:creationId xmlns:a16="http://schemas.microsoft.com/office/drawing/2014/main" id="{2F5CD37C-0336-F34F-82E1-6BE50FF684DC}"/>
              </a:ext>
            </a:extLst>
          </p:cNvPr>
          <p:cNvCxnSpPr>
            <a:cxnSpLocks/>
          </p:cNvCxnSpPr>
          <p:nvPr/>
        </p:nvCxnSpPr>
        <p:spPr>
          <a:xfrm>
            <a:off x="0" y="1727220"/>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30">
            <a:extLst>
              <a:ext uri="{FF2B5EF4-FFF2-40B4-BE49-F238E27FC236}">
                <a16:creationId xmlns:a16="http://schemas.microsoft.com/office/drawing/2014/main" id="{760EED09-77A0-170B-D3D4-221559FBB53E}"/>
              </a:ext>
            </a:extLst>
          </p:cNvPr>
          <p:cNvSpPr/>
          <p:nvPr/>
        </p:nvSpPr>
        <p:spPr>
          <a:xfrm flipH="1">
            <a:off x="508027" y="2136154"/>
            <a:ext cx="6116086" cy="3939540"/>
          </a:xfrm>
          <a:prstGeom prst="rect">
            <a:avLst/>
          </a:prstGeom>
        </p:spPr>
        <p:txBody>
          <a:bodyPr wrap="square">
            <a:spAutoFit/>
          </a:bodyPr>
          <a:lstStyle/>
          <a:p>
            <a:pPr>
              <a:lnSpc>
                <a:spcPts val="1960"/>
              </a:lnSpc>
            </a:pPr>
            <a:r>
              <a:rPr lang="de-DE" sz="2000" b="1" i="1">
                <a:solidFill>
                  <a:srgbClr val="262626"/>
                </a:solidFill>
                <a:cs typeface="Times New Roman" panose="02020603050405020304" pitchFamily="18" charset="0"/>
              </a:rPr>
              <a:t>KI verändert, wie Hotels ihre Gäste verstehen und auf sie eingehen – vom Standard- zum maßgeschneiderten Erlebnis</a:t>
            </a:r>
            <a:r>
              <a:rPr lang="en-US" dirty="0">
                <a:solidFill>
                  <a:srgbClr val="262626"/>
                </a:solidFill>
                <a:cs typeface="Times New Roman" panose="02020603050405020304" pitchFamily="18" charset="0"/>
              </a:rPr>
              <a:t>.</a:t>
            </a:r>
          </a:p>
          <a:p>
            <a:pPr>
              <a:lnSpc>
                <a:spcPts val="1960"/>
              </a:lnSpc>
            </a:pPr>
            <a:endParaRPr lang="en-US" dirty="0">
              <a:solidFill>
                <a:srgbClr val="262626"/>
              </a:solidFill>
              <a:cs typeface="Times New Roman" panose="02020603050405020304" pitchFamily="18" charset="0"/>
            </a:endParaRPr>
          </a:p>
          <a:p>
            <a:pPr>
              <a:lnSpc>
                <a:spcPts val="1960"/>
              </a:lnSpc>
            </a:pPr>
            <a:r>
              <a:rPr lang="de-DE" sz="2000" b="1">
                <a:solidFill>
                  <a:srgbClr val="0289AE"/>
                </a:solidFill>
                <a:cs typeface="Times New Roman" panose="02020603050405020304" pitchFamily="18" charset="0"/>
              </a:rPr>
              <a:t>Beispiele für Personalisierung:</a:t>
            </a:r>
          </a:p>
          <a:p>
            <a:pPr marL="342900" indent="-34290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Stammgast:</a:t>
            </a:r>
            <a:r>
              <a:rPr lang="de-DE">
                <a:solidFill>
                  <a:srgbClr val="262626"/>
                </a:solidFill>
                <a:cs typeface="Times New Roman" panose="02020603050405020304" pitchFamily="18" charset="0"/>
              </a:rPr>
              <a:t> Wunschtemperatur bereits eingestellt</a:t>
            </a:r>
          </a:p>
          <a:p>
            <a:pPr marL="342900" indent="-34290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Häufiger Gast:</a:t>
            </a:r>
            <a:r>
              <a:rPr lang="de-DE">
                <a:solidFill>
                  <a:srgbClr val="262626"/>
                </a:solidFill>
                <a:cs typeface="Times New Roman" panose="02020603050405020304" pitchFamily="18" charset="0"/>
              </a:rPr>
              <a:t> Menüvorschläge nach früheren Vorlieben</a:t>
            </a:r>
          </a:p>
          <a:p>
            <a:pPr marL="342900" indent="-34290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Geschäftsreisende:</a:t>
            </a:r>
            <a:r>
              <a:rPr lang="de-DE">
                <a:solidFill>
                  <a:srgbClr val="262626"/>
                </a:solidFill>
                <a:cs typeface="Times New Roman" panose="02020603050405020304" pitchFamily="18" charset="0"/>
              </a:rPr>
              <a:t> Schneller Check-in, Arbeitsplatz bereit</a:t>
            </a:r>
          </a:p>
          <a:p>
            <a:pPr marL="342900" indent="-34290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Familie:</a:t>
            </a:r>
            <a:r>
              <a:rPr lang="de-DE">
                <a:solidFill>
                  <a:srgbClr val="262626"/>
                </a:solidFill>
                <a:cs typeface="Times New Roman" panose="02020603050405020304" pitchFamily="18" charset="0"/>
              </a:rPr>
              <a:t> Aktivitätstipps passend zum Alter der Kinder</a:t>
            </a:r>
            <a:br>
              <a:rPr lang="en-US" dirty="0">
                <a:solidFill>
                  <a:srgbClr val="262626"/>
                </a:solidFill>
                <a:cs typeface="Times New Roman" panose="02020603050405020304" pitchFamily="18" charset="0"/>
              </a:rPr>
            </a:br>
            <a:endParaRPr lang="en-US" dirty="0">
              <a:solidFill>
                <a:srgbClr val="262626"/>
              </a:solidFill>
              <a:cs typeface="Times New Roman" panose="02020603050405020304" pitchFamily="18" charset="0"/>
            </a:endParaRPr>
          </a:p>
          <a:p>
            <a:pPr>
              <a:lnSpc>
                <a:spcPts val="1960"/>
              </a:lnSpc>
            </a:pPr>
            <a:r>
              <a:rPr lang="de-DE" sz="2000" b="1">
                <a:solidFill>
                  <a:srgbClr val="0289AE"/>
                </a:solidFill>
                <a:cs typeface="Times New Roman" panose="02020603050405020304" pitchFamily="18" charset="0"/>
              </a:rPr>
              <a:t>Datenquellen:</a:t>
            </a:r>
          </a:p>
          <a:p>
            <a:pPr marL="285750" indent="-285750">
              <a:lnSpc>
                <a:spcPts val="1960"/>
              </a:lnSpc>
              <a:buClr>
                <a:srgbClr val="62A844"/>
              </a:buClr>
              <a:buFont typeface="Arial" panose="020B0604020202020204" pitchFamily="34" charset="0"/>
              <a:buChar char="•"/>
            </a:pPr>
            <a:r>
              <a:rPr lang="de-DE">
                <a:solidFill>
                  <a:srgbClr val="262626"/>
                </a:solidFill>
                <a:cs typeface="Times New Roman" panose="02020603050405020304" pitchFamily="18" charset="0"/>
              </a:rPr>
              <a:t>Buchungen </a:t>
            </a:r>
          </a:p>
          <a:p>
            <a:pPr marL="285750" indent="-285750">
              <a:lnSpc>
                <a:spcPts val="1960"/>
              </a:lnSpc>
              <a:buClr>
                <a:srgbClr val="62A844"/>
              </a:buClr>
              <a:buFont typeface="Arial" panose="020B0604020202020204" pitchFamily="34" charset="0"/>
              <a:buChar char="•"/>
            </a:pPr>
            <a:r>
              <a:rPr lang="de-DE">
                <a:solidFill>
                  <a:srgbClr val="262626"/>
                </a:solidFill>
                <a:cs typeface="Times New Roman" panose="02020603050405020304" pitchFamily="18" charset="0"/>
              </a:rPr>
              <a:t> Bewertungen </a:t>
            </a:r>
          </a:p>
          <a:p>
            <a:pPr marL="285750" indent="-285750">
              <a:lnSpc>
                <a:spcPts val="1960"/>
              </a:lnSpc>
              <a:buClr>
                <a:srgbClr val="62A844"/>
              </a:buClr>
              <a:buFont typeface="Arial" panose="020B0604020202020204" pitchFamily="34" charset="0"/>
              <a:buChar char="•"/>
            </a:pPr>
            <a:r>
              <a:rPr lang="de-DE">
                <a:solidFill>
                  <a:srgbClr val="262626"/>
                </a:solidFill>
                <a:cs typeface="Times New Roman" panose="02020603050405020304" pitchFamily="18" charset="0"/>
              </a:rPr>
              <a:t>Kontakte vor Ort </a:t>
            </a:r>
          </a:p>
          <a:p>
            <a:pPr marL="285750" indent="-285750">
              <a:lnSpc>
                <a:spcPts val="1960"/>
              </a:lnSpc>
              <a:buClr>
                <a:srgbClr val="62A844"/>
              </a:buClr>
              <a:buFont typeface="Arial" panose="020B0604020202020204" pitchFamily="34" charset="0"/>
              <a:buChar char="•"/>
            </a:pPr>
            <a:r>
              <a:rPr lang="de-DE">
                <a:solidFill>
                  <a:srgbClr val="262626"/>
                </a:solidFill>
                <a:cs typeface="Times New Roman" panose="02020603050405020304" pitchFamily="18" charset="0"/>
              </a:rPr>
              <a:t>Frühere Vorlieben</a:t>
            </a:r>
          </a:p>
          <a:p>
            <a:pPr>
              <a:lnSpc>
                <a:spcPts val="1960"/>
              </a:lnSpc>
            </a:pPr>
            <a:endParaRPr lang="en-US" dirty="0">
              <a:solidFill>
                <a:srgbClr val="262626"/>
              </a:solidFill>
              <a:cs typeface="Times New Roman" panose="02020603050405020304" pitchFamily="18" charset="0"/>
            </a:endParaRPr>
          </a:p>
        </p:txBody>
      </p:sp>
      <p:pic>
        <p:nvPicPr>
          <p:cNvPr id="24" name="Graphic 23">
            <a:extLst>
              <a:ext uri="{FF2B5EF4-FFF2-40B4-BE49-F238E27FC236}">
                <a16:creationId xmlns:a16="http://schemas.microsoft.com/office/drawing/2014/main" id="{9D5CAEFE-B4C1-4397-96BB-84CC38598DBF}"/>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7696271" y="238688"/>
            <a:ext cx="4734417" cy="4257041"/>
          </a:xfrm>
          <a:prstGeom prst="rect">
            <a:avLst/>
          </a:prstGeom>
        </p:spPr>
      </p:pic>
      <p:sp>
        <p:nvSpPr>
          <p:cNvPr id="25" name="Rectangle 30">
            <a:extLst>
              <a:ext uri="{FF2B5EF4-FFF2-40B4-BE49-F238E27FC236}">
                <a16:creationId xmlns:a16="http://schemas.microsoft.com/office/drawing/2014/main" id="{D926FC73-F757-43E8-851C-84B13FFFBF19}"/>
              </a:ext>
            </a:extLst>
          </p:cNvPr>
          <p:cNvSpPr/>
          <p:nvPr/>
        </p:nvSpPr>
        <p:spPr>
          <a:xfrm flipH="1">
            <a:off x="6624115" y="5107181"/>
            <a:ext cx="4256088" cy="1508105"/>
          </a:xfrm>
          <a:prstGeom prst="rect">
            <a:avLst/>
          </a:prstGeom>
        </p:spPr>
        <p:txBody>
          <a:bodyPr wrap="square">
            <a:spAutoFit/>
          </a:bodyPr>
          <a:lstStyle/>
          <a:p>
            <a:pPr algn="ctr"/>
            <a:r>
              <a:rPr lang="de-DE" sz="2000" b="1">
                <a:solidFill>
                  <a:srgbClr val="0289AE"/>
                </a:solidFill>
                <a:cs typeface="Times New Roman" panose="02020603050405020304" pitchFamily="18" charset="0"/>
              </a:rPr>
              <a:t>Europäischer Kontext:</a:t>
            </a:r>
            <a:br>
              <a:rPr lang="en-US" dirty="0">
                <a:solidFill>
                  <a:srgbClr val="262626"/>
                </a:solidFill>
                <a:cs typeface="Times New Roman" panose="02020603050405020304" pitchFamily="18" charset="0"/>
              </a:rPr>
            </a:br>
            <a:r>
              <a:rPr lang="de-DE" i="1">
                <a:solidFill>
                  <a:srgbClr val="262626"/>
                </a:solidFill>
                <a:cs typeface="Times New Roman" panose="02020603050405020304" pitchFamily="18" charset="0"/>
              </a:rPr>
              <a:t>Führende Hotelgruppen sehen diese Balance aus Effizienz und Empathie als Merkmal erstklassiger Gästeerlebnisse.</a:t>
            </a:r>
            <a:endParaRPr lang="en-US" dirty="0">
              <a:solidFill>
                <a:srgbClr val="262626"/>
              </a:solidFill>
              <a:cs typeface="Times New Roman" panose="02020603050405020304" pitchFamily="18" charset="0"/>
            </a:endParaRPr>
          </a:p>
          <a:p>
            <a:pPr algn="ctr"/>
            <a:endParaRPr lang="en-US" dirty="0">
              <a:solidFill>
                <a:srgbClr val="262626"/>
              </a:solidFill>
            </a:endParaRPr>
          </a:p>
        </p:txBody>
      </p:sp>
      <p:sp>
        <p:nvSpPr>
          <p:cNvPr id="26" name="Rounded Rectangle 25">
            <a:extLst>
              <a:ext uri="{FF2B5EF4-FFF2-40B4-BE49-F238E27FC236}">
                <a16:creationId xmlns:a16="http://schemas.microsoft.com/office/drawing/2014/main" id="{B6FFC75A-F05F-56BF-1569-69E9D83B1F6B}"/>
              </a:ext>
            </a:extLst>
          </p:cNvPr>
          <p:cNvSpPr/>
          <p:nvPr/>
        </p:nvSpPr>
        <p:spPr>
          <a:xfrm>
            <a:off x="6404660" y="4888065"/>
            <a:ext cx="4660737" cy="1596562"/>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7" name="Rounded Rectangle 26">
            <a:extLst>
              <a:ext uri="{FF2B5EF4-FFF2-40B4-BE49-F238E27FC236}">
                <a16:creationId xmlns:a16="http://schemas.microsoft.com/office/drawing/2014/main" id="{F61C2775-412F-2D8D-D36B-4BA4CE20DE66}"/>
              </a:ext>
            </a:extLst>
          </p:cNvPr>
          <p:cNvSpPr/>
          <p:nvPr/>
        </p:nvSpPr>
        <p:spPr>
          <a:xfrm>
            <a:off x="508025" y="6075633"/>
            <a:ext cx="4660736"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1CDC34D5-ADF2-ECDE-5DD4-4D4956F56B89}"/>
              </a:ext>
            </a:extLst>
          </p:cNvPr>
          <p:cNvSpPr txBox="1"/>
          <p:nvPr/>
        </p:nvSpPr>
        <p:spPr>
          <a:xfrm>
            <a:off x="634023" y="6138911"/>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29" name="TextBox 28">
            <a:extLst>
              <a:ext uri="{FF2B5EF4-FFF2-40B4-BE49-F238E27FC236}">
                <a16:creationId xmlns:a16="http://schemas.microsoft.com/office/drawing/2014/main" id="{AE3A7EB2-1B00-8A20-3D0B-385DD577C19B}"/>
              </a:ext>
            </a:extLst>
          </p:cNvPr>
          <p:cNvSpPr txBox="1"/>
          <p:nvPr/>
        </p:nvSpPr>
        <p:spPr>
          <a:xfrm>
            <a:off x="1390024" y="6138911"/>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1</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3</a:t>
            </a:r>
            <a:endParaRPr sz="1400" b="1" i="0" dirty="0">
              <a:solidFill>
                <a:srgbClr val="262626"/>
              </a:solidFill>
              <a:latin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5114336D-3320-9707-E569-C1A93E149E77}"/>
              </a:ext>
            </a:extLst>
          </p:cNvPr>
          <p:cNvSpPr txBox="1"/>
          <p:nvPr/>
        </p:nvSpPr>
        <p:spPr>
          <a:xfrm>
            <a:off x="1984023" y="6138911"/>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Gestaltung nachhaltiger Gästeerlebnisse</a:t>
            </a:r>
          </a:p>
        </p:txBody>
      </p:sp>
    </p:spTree>
    <p:extLst>
      <p:ext uri="{BB962C8B-B14F-4D97-AF65-F5344CB8AC3E}">
        <p14:creationId xmlns:p14="http://schemas.microsoft.com/office/powerpoint/2010/main" val="3192201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DB44A-A529-A30C-06BA-C8FB96FEA88D}"/>
            </a:ext>
          </a:extLst>
        </p:cNvPr>
        <p:cNvGrpSpPr/>
        <p:nvPr/>
      </p:nvGrpSpPr>
      <p:grpSpPr>
        <a:xfrm>
          <a:off x="0" y="0"/>
          <a:ext cx="0" cy="0"/>
          <a:chOff x="0" y="0"/>
          <a:chExt cx="0" cy="0"/>
        </a:xfrm>
      </p:grpSpPr>
      <p:cxnSp>
        <p:nvCxnSpPr>
          <p:cNvPr id="74" name="Google Shape;359;p20">
            <a:extLst>
              <a:ext uri="{FF2B5EF4-FFF2-40B4-BE49-F238E27FC236}">
                <a16:creationId xmlns:a16="http://schemas.microsoft.com/office/drawing/2014/main" id="{78DF4D94-6B48-F44C-DC37-7DDC16E259EE}"/>
              </a:ext>
            </a:extLst>
          </p:cNvPr>
          <p:cNvCxnSpPr>
            <a:cxnSpLocks/>
          </p:cNvCxnSpPr>
          <p:nvPr/>
        </p:nvCxnSpPr>
        <p:spPr>
          <a:xfrm flipH="1">
            <a:off x="2978945" y="5027757"/>
            <a:ext cx="2088880" cy="0"/>
          </a:xfrm>
          <a:prstGeom prst="straightConnector1">
            <a:avLst/>
          </a:prstGeom>
          <a:noFill/>
          <a:ln w="19050" cap="flat" cmpd="sng">
            <a:solidFill>
              <a:srgbClr val="3D8241"/>
            </a:solidFill>
            <a:prstDash val="solid"/>
            <a:miter lim="800000"/>
            <a:headEnd type="none" w="sm" len="sm"/>
            <a:tailEnd type="oval" w="med" len="med"/>
          </a:ln>
        </p:spPr>
      </p:cxnSp>
      <p:cxnSp>
        <p:nvCxnSpPr>
          <p:cNvPr id="75" name="Google Shape;359;p20">
            <a:extLst>
              <a:ext uri="{FF2B5EF4-FFF2-40B4-BE49-F238E27FC236}">
                <a16:creationId xmlns:a16="http://schemas.microsoft.com/office/drawing/2014/main" id="{FAF27A01-90FD-0C1E-C7C3-53E0F4AF1C7A}"/>
              </a:ext>
            </a:extLst>
          </p:cNvPr>
          <p:cNvCxnSpPr>
            <a:cxnSpLocks/>
          </p:cNvCxnSpPr>
          <p:nvPr/>
        </p:nvCxnSpPr>
        <p:spPr>
          <a:xfrm flipH="1">
            <a:off x="2978945" y="3661308"/>
            <a:ext cx="2088880" cy="0"/>
          </a:xfrm>
          <a:prstGeom prst="straightConnector1">
            <a:avLst/>
          </a:prstGeom>
          <a:noFill/>
          <a:ln w="19050" cap="flat" cmpd="sng">
            <a:solidFill>
              <a:srgbClr val="62A844"/>
            </a:solidFill>
            <a:prstDash val="solid"/>
            <a:miter lim="800000"/>
            <a:headEnd type="none" w="sm" len="sm"/>
            <a:tailEnd type="oval" w="med" len="med"/>
          </a:ln>
        </p:spPr>
      </p:cxnSp>
      <p:cxnSp>
        <p:nvCxnSpPr>
          <p:cNvPr id="76" name="Google Shape;359;p20">
            <a:extLst>
              <a:ext uri="{FF2B5EF4-FFF2-40B4-BE49-F238E27FC236}">
                <a16:creationId xmlns:a16="http://schemas.microsoft.com/office/drawing/2014/main" id="{47D29A40-5911-D799-17D1-B8B0C992BBD1}"/>
              </a:ext>
            </a:extLst>
          </p:cNvPr>
          <p:cNvCxnSpPr>
            <a:cxnSpLocks/>
          </p:cNvCxnSpPr>
          <p:nvPr/>
        </p:nvCxnSpPr>
        <p:spPr>
          <a:xfrm flipH="1">
            <a:off x="2978945" y="2587251"/>
            <a:ext cx="2088880" cy="0"/>
          </a:xfrm>
          <a:prstGeom prst="straightConnector1">
            <a:avLst/>
          </a:prstGeom>
          <a:noFill/>
          <a:ln w="19050" cap="flat" cmpd="sng">
            <a:solidFill>
              <a:srgbClr val="06677F"/>
            </a:solidFill>
            <a:prstDash val="solid"/>
            <a:miter lim="800000"/>
            <a:headEnd type="none" w="sm" len="sm"/>
            <a:tailEnd type="oval" w="med" len="med"/>
          </a:ln>
        </p:spPr>
      </p:cxnSp>
      <p:cxnSp>
        <p:nvCxnSpPr>
          <p:cNvPr id="81" name="Google Shape;359;p20">
            <a:extLst>
              <a:ext uri="{FF2B5EF4-FFF2-40B4-BE49-F238E27FC236}">
                <a16:creationId xmlns:a16="http://schemas.microsoft.com/office/drawing/2014/main" id="{56A823FC-E4B0-6F45-A906-A2A405661E09}"/>
              </a:ext>
            </a:extLst>
          </p:cNvPr>
          <p:cNvCxnSpPr>
            <a:cxnSpLocks/>
          </p:cNvCxnSpPr>
          <p:nvPr/>
        </p:nvCxnSpPr>
        <p:spPr>
          <a:xfrm flipH="1">
            <a:off x="2978945" y="6330823"/>
            <a:ext cx="3068379" cy="0"/>
          </a:xfrm>
          <a:prstGeom prst="straightConnector1">
            <a:avLst/>
          </a:prstGeom>
          <a:noFill/>
          <a:ln w="19050" cap="flat" cmpd="sng">
            <a:solidFill>
              <a:srgbClr val="62A844"/>
            </a:solidFill>
            <a:prstDash val="solid"/>
            <a:miter lim="800000"/>
            <a:headEnd type="none" w="sm" len="sm"/>
            <a:tailEnd type="oval" w="med" len="med"/>
          </a:ln>
        </p:spPr>
      </p:cxnSp>
      <p:sp>
        <p:nvSpPr>
          <p:cNvPr id="34" name="TextBox 39">
            <a:extLst>
              <a:ext uri="{FF2B5EF4-FFF2-40B4-BE49-F238E27FC236}">
                <a16:creationId xmlns:a16="http://schemas.microsoft.com/office/drawing/2014/main" id="{9BEED1C0-97CF-CBF0-8D97-D74C552E6783}"/>
              </a:ext>
            </a:extLst>
          </p:cNvPr>
          <p:cNvSpPr txBox="1"/>
          <p:nvPr/>
        </p:nvSpPr>
        <p:spPr>
          <a:xfrm>
            <a:off x="9738666" y="805424"/>
            <a:ext cx="2201910" cy="579646"/>
          </a:xfrm>
          <a:prstGeom prst="rect">
            <a:avLst/>
          </a:prstGeom>
          <a:noFill/>
        </p:spPr>
        <p:txBody>
          <a:bodyPr wrap="square">
            <a:spAutoFit/>
          </a:bodyPr>
          <a:lstStyle/>
          <a:p>
            <a:pPr>
              <a:lnSpc>
                <a:spcPts val="1860"/>
              </a:lnSpc>
              <a:defRPr/>
            </a:pPr>
            <a:r>
              <a:rPr lang="de-DE" b="1">
                <a:solidFill>
                  <a:srgbClr val="262626"/>
                </a:solidFill>
                <a:latin typeface="Calibri" panose="020F0502020204030204" pitchFamily="34" charset="0"/>
                <a:ea typeface="Calibri" panose="020F0502020204030204" pitchFamily="34" charset="0"/>
                <a:cs typeface="Calibri" panose="020F0502020204030204" pitchFamily="34" charset="0"/>
              </a:rPr>
              <a:t>24/7 effiziente </a:t>
            </a:r>
          </a:p>
          <a:p>
            <a:pPr>
              <a:lnSpc>
                <a:spcPts val="1860"/>
              </a:lnSpc>
              <a:defRPr/>
            </a:pPr>
            <a:r>
              <a:rPr lang="de-DE" b="1">
                <a:solidFill>
                  <a:srgbClr val="262626"/>
                </a:solidFill>
                <a:latin typeface="Calibri" panose="020F0502020204030204" pitchFamily="34" charset="0"/>
                <a:ea typeface="Calibri" panose="020F0502020204030204" pitchFamily="34" charset="0"/>
                <a:cs typeface="Calibri" panose="020F0502020204030204" pitchFamily="34" charset="0"/>
              </a:rPr>
              <a:t> Gästebetreuung</a:t>
            </a:r>
            <a:endParaRPr lang="en-US" b="1" baseline="30000" dirty="0">
              <a:solidFill>
                <a:srgbClr val="262626"/>
              </a:solidFill>
              <a:latin typeface="Calibri" panose="020F0502020204030204" pitchFamily="34" charset="0"/>
              <a:ea typeface="Calibri" panose="020F0502020204030204" pitchFamily="34" charset="0"/>
              <a:cs typeface="Calibri" panose="020F0502020204030204" pitchFamily="34" charset="0"/>
            </a:endParaRPr>
          </a:p>
        </p:txBody>
      </p:sp>
      <p:sp>
        <p:nvSpPr>
          <p:cNvPr id="36" name="TextBox 39">
            <a:extLst>
              <a:ext uri="{FF2B5EF4-FFF2-40B4-BE49-F238E27FC236}">
                <a16:creationId xmlns:a16="http://schemas.microsoft.com/office/drawing/2014/main" id="{AEA64A35-D6E4-18CA-FFC3-5703D8BEE799}"/>
              </a:ext>
            </a:extLst>
          </p:cNvPr>
          <p:cNvSpPr txBox="1"/>
          <p:nvPr/>
        </p:nvSpPr>
        <p:spPr>
          <a:xfrm>
            <a:off x="9738666" y="1927207"/>
            <a:ext cx="1627681" cy="579646"/>
          </a:xfrm>
          <a:prstGeom prst="rect">
            <a:avLst/>
          </a:prstGeom>
          <a:noFill/>
        </p:spPr>
        <p:txBody>
          <a:bodyPr wrap="square">
            <a:spAutoFit/>
          </a:bodyPr>
          <a:lstStyle/>
          <a:p>
            <a:pPr>
              <a:lnSpc>
                <a:spcPts val="1860"/>
              </a:lnSpc>
              <a:defRPr/>
            </a:pPr>
            <a:r>
              <a:rPr lang="de-DE" b="1">
                <a:solidFill>
                  <a:srgbClr val="262626"/>
                </a:solidFill>
                <a:latin typeface="Calibri" panose="020F0502020204030204" pitchFamily="34" charset="0"/>
                <a:ea typeface="Calibri" panose="020F0502020204030204" pitchFamily="34" charset="0"/>
                <a:cs typeface="Calibri" panose="020F0502020204030204" pitchFamily="34" charset="0"/>
              </a:rPr>
              <a:t>Smartere Preise mit KI</a:t>
            </a:r>
          </a:p>
        </p:txBody>
      </p:sp>
      <p:sp>
        <p:nvSpPr>
          <p:cNvPr id="38" name="TextBox 39">
            <a:extLst>
              <a:ext uri="{FF2B5EF4-FFF2-40B4-BE49-F238E27FC236}">
                <a16:creationId xmlns:a16="http://schemas.microsoft.com/office/drawing/2014/main" id="{0084D7D3-A9E1-77B1-9FCC-A2530B227434}"/>
              </a:ext>
            </a:extLst>
          </p:cNvPr>
          <p:cNvSpPr txBox="1"/>
          <p:nvPr/>
        </p:nvSpPr>
        <p:spPr>
          <a:xfrm>
            <a:off x="9738666" y="3469742"/>
            <a:ext cx="1790596" cy="579646"/>
          </a:xfrm>
          <a:prstGeom prst="rect">
            <a:avLst/>
          </a:prstGeom>
          <a:noFill/>
        </p:spPr>
        <p:txBody>
          <a:bodyPr wrap="square">
            <a:spAutoFit/>
          </a:bodyPr>
          <a:lstStyle/>
          <a:p>
            <a:pPr>
              <a:lnSpc>
                <a:spcPts val="1860"/>
              </a:lnSpc>
              <a:defRPr/>
            </a:pPr>
            <a:r>
              <a:rPr lang="de-DE" b="1">
                <a:solidFill>
                  <a:srgbClr val="262626"/>
                </a:solidFill>
                <a:latin typeface="Calibri" panose="020F0502020204030204" pitchFamily="34" charset="0"/>
                <a:ea typeface="Calibri" panose="020F0502020204030204" pitchFamily="34" charset="0"/>
                <a:cs typeface="Calibri" panose="020F0502020204030204" pitchFamily="34" charset="0"/>
              </a:rPr>
              <a:t>Schnellere Buchung</a:t>
            </a:r>
          </a:p>
        </p:txBody>
      </p:sp>
      <p:sp>
        <p:nvSpPr>
          <p:cNvPr id="39" name="TextBox 39">
            <a:extLst>
              <a:ext uri="{FF2B5EF4-FFF2-40B4-BE49-F238E27FC236}">
                <a16:creationId xmlns:a16="http://schemas.microsoft.com/office/drawing/2014/main" id="{F53753A9-BF31-2B80-577F-1B8EEA037D34}"/>
              </a:ext>
            </a:extLst>
          </p:cNvPr>
          <p:cNvSpPr txBox="1"/>
          <p:nvPr/>
        </p:nvSpPr>
        <p:spPr>
          <a:xfrm>
            <a:off x="9738666" y="4840132"/>
            <a:ext cx="1790596" cy="579646"/>
          </a:xfrm>
          <a:prstGeom prst="rect">
            <a:avLst/>
          </a:prstGeom>
          <a:noFill/>
        </p:spPr>
        <p:txBody>
          <a:bodyPr wrap="square">
            <a:spAutoFit/>
          </a:bodyPr>
          <a:lstStyle/>
          <a:p>
            <a:pPr>
              <a:lnSpc>
                <a:spcPts val="1860"/>
              </a:lnSpc>
              <a:defRPr/>
            </a:pPr>
            <a:r>
              <a:rPr lang="de-DE" b="1">
                <a:solidFill>
                  <a:srgbClr val="262626"/>
                </a:solidFill>
                <a:latin typeface="Calibri" panose="020F0502020204030204" pitchFamily="34" charset="0"/>
                <a:ea typeface="Calibri" panose="020F0502020204030204" pitchFamily="34" charset="0"/>
                <a:cs typeface="Calibri" panose="020F0502020204030204" pitchFamily="34" charset="0"/>
              </a:rPr>
              <a:t>Sicherheit &amp; Betrugsschutz</a:t>
            </a:r>
          </a:p>
        </p:txBody>
      </p:sp>
      <p:cxnSp>
        <p:nvCxnSpPr>
          <p:cNvPr id="5" name="Google Shape;359;p20">
            <a:extLst>
              <a:ext uri="{FF2B5EF4-FFF2-40B4-BE49-F238E27FC236}">
                <a16:creationId xmlns:a16="http://schemas.microsoft.com/office/drawing/2014/main" id="{56C0F09E-51AF-235F-1CEF-9B114BECBD37}"/>
              </a:ext>
            </a:extLst>
          </p:cNvPr>
          <p:cNvCxnSpPr>
            <a:cxnSpLocks/>
          </p:cNvCxnSpPr>
          <p:nvPr/>
        </p:nvCxnSpPr>
        <p:spPr>
          <a:xfrm>
            <a:off x="6609981" y="977899"/>
            <a:ext cx="3068379" cy="0"/>
          </a:xfrm>
          <a:prstGeom prst="straightConnector1">
            <a:avLst/>
          </a:prstGeom>
          <a:noFill/>
          <a:ln w="19050" cap="flat" cmpd="sng">
            <a:solidFill>
              <a:srgbClr val="62A844"/>
            </a:solidFill>
            <a:prstDash val="solid"/>
            <a:miter lim="800000"/>
            <a:headEnd type="none" w="sm" len="sm"/>
            <a:tailEnd type="oval" w="med" len="med"/>
          </a:ln>
        </p:spPr>
      </p:cxnSp>
      <p:cxnSp>
        <p:nvCxnSpPr>
          <p:cNvPr id="6" name="Google Shape;359;p20">
            <a:extLst>
              <a:ext uri="{FF2B5EF4-FFF2-40B4-BE49-F238E27FC236}">
                <a16:creationId xmlns:a16="http://schemas.microsoft.com/office/drawing/2014/main" id="{C5FF1C74-E059-0060-0E2C-D8C9A76AE968}"/>
              </a:ext>
            </a:extLst>
          </p:cNvPr>
          <p:cNvCxnSpPr>
            <a:cxnSpLocks/>
          </p:cNvCxnSpPr>
          <p:nvPr/>
        </p:nvCxnSpPr>
        <p:spPr>
          <a:xfrm>
            <a:off x="7567907" y="2095742"/>
            <a:ext cx="2088880" cy="0"/>
          </a:xfrm>
          <a:prstGeom prst="straightConnector1">
            <a:avLst/>
          </a:prstGeom>
          <a:noFill/>
          <a:ln w="19050" cap="flat" cmpd="sng">
            <a:solidFill>
              <a:srgbClr val="3D8241"/>
            </a:solidFill>
            <a:prstDash val="solid"/>
            <a:miter lim="800000"/>
            <a:headEnd type="none" w="sm" len="sm"/>
            <a:tailEnd type="oval" w="med" len="med"/>
          </a:ln>
        </p:spPr>
      </p:cxnSp>
      <p:cxnSp>
        <p:nvCxnSpPr>
          <p:cNvPr id="33" name="Google Shape;359;p20">
            <a:extLst>
              <a:ext uri="{FF2B5EF4-FFF2-40B4-BE49-F238E27FC236}">
                <a16:creationId xmlns:a16="http://schemas.microsoft.com/office/drawing/2014/main" id="{E6105AD1-D341-A468-E0A5-5616073DAED4}"/>
              </a:ext>
            </a:extLst>
          </p:cNvPr>
          <p:cNvCxnSpPr>
            <a:cxnSpLocks/>
          </p:cNvCxnSpPr>
          <p:nvPr/>
        </p:nvCxnSpPr>
        <p:spPr>
          <a:xfrm>
            <a:off x="7567907" y="3661308"/>
            <a:ext cx="2088880" cy="0"/>
          </a:xfrm>
          <a:prstGeom prst="straightConnector1">
            <a:avLst/>
          </a:prstGeom>
          <a:noFill/>
          <a:ln w="19050" cap="flat" cmpd="sng">
            <a:solidFill>
              <a:srgbClr val="62A844"/>
            </a:solidFill>
            <a:prstDash val="solid"/>
            <a:miter lim="800000"/>
            <a:headEnd type="none" w="sm" len="sm"/>
            <a:tailEnd type="oval" w="med" len="med"/>
          </a:ln>
        </p:spPr>
      </p:cxnSp>
      <p:cxnSp>
        <p:nvCxnSpPr>
          <p:cNvPr id="35" name="Google Shape;359;p20">
            <a:extLst>
              <a:ext uri="{FF2B5EF4-FFF2-40B4-BE49-F238E27FC236}">
                <a16:creationId xmlns:a16="http://schemas.microsoft.com/office/drawing/2014/main" id="{6B75784E-5746-A1AC-C288-AEEC8793917A}"/>
              </a:ext>
            </a:extLst>
          </p:cNvPr>
          <p:cNvCxnSpPr>
            <a:cxnSpLocks/>
          </p:cNvCxnSpPr>
          <p:nvPr/>
        </p:nvCxnSpPr>
        <p:spPr>
          <a:xfrm>
            <a:off x="7589480" y="5027757"/>
            <a:ext cx="2088880" cy="0"/>
          </a:xfrm>
          <a:prstGeom prst="straightConnector1">
            <a:avLst/>
          </a:prstGeom>
          <a:noFill/>
          <a:ln w="19050" cap="flat" cmpd="sng">
            <a:solidFill>
              <a:srgbClr val="06677F"/>
            </a:solidFill>
            <a:prstDash val="solid"/>
            <a:miter lim="800000"/>
            <a:headEnd type="none" w="sm" len="sm"/>
            <a:tailEnd type="oval" w="med" len="med"/>
          </a:ln>
        </p:spPr>
      </p:cxnSp>
      <p:grpSp>
        <p:nvGrpSpPr>
          <p:cNvPr id="8" name="Group 7">
            <a:extLst>
              <a:ext uri="{FF2B5EF4-FFF2-40B4-BE49-F238E27FC236}">
                <a16:creationId xmlns:a16="http://schemas.microsoft.com/office/drawing/2014/main" id="{BB0F53AF-397F-0729-7C31-D28E0B21682F}"/>
              </a:ext>
            </a:extLst>
          </p:cNvPr>
          <p:cNvGrpSpPr/>
          <p:nvPr/>
        </p:nvGrpSpPr>
        <p:grpSpPr>
          <a:xfrm>
            <a:off x="5605907" y="868240"/>
            <a:ext cx="1407359" cy="2586162"/>
            <a:chOff x="5319529" y="300939"/>
            <a:chExt cx="1540800" cy="2831374"/>
          </a:xfrm>
        </p:grpSpPr>
        <p:sp>
          <p:nvSpPr>
            <p:cNvPr id="7" name="Freeform 6">
              <a:extLst>
                <a:ext uri="{FF2B5EF4-FFF2-40B4-BE49-F238E27FC236}">
                  <a16:creationId xmlns:a16="http://schemas.microsoft.com/office/drawing/2014/main" id="{FEA95AFB-E0C6-58E5-03A7-ADCCE7457136}"/>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Oval 3">
              <a:extLst>
                <a:ext uri="{FF2B5EF4-FFF2-40B4-BE49-F238E27FC236}">
                  <a16:creationId xmlns:a16="http://schemas.microsoft.com/office/drawing/2014/main" id="{8347286B-D39B-0389-3EB4-1E521C8C9223}"/>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8">
            <a:extLst>
              <a:ext uri="{FF2B5EF4-FFF2-40B4-BE49-F238E27FC236}">
                <a16:creationId xmlns:a16="http://schemas.microsoft.com/office/drawing/2014/main" id="{A580D636-62CF-F934-9CE5-122384BD4094}"/>
              </a:ext>
            </a:extLst>
          </p:cNvPr>
          <p:cNvGrpSpPr/>
          <p:nvPr/>
        </p:nvGrpSpPr>
        <p:grpSpPr>
          <a:xfrm rot="2432442">
            <a:off x="6748647" y="1330307"/>
            <a:ext cx="1407359" cy="2586162"/>
            <a:chOff x="5319529" y="300939"/>
            <a:chExt cx="1540800" cy="2831374"/>
          </a:xfrm>
        </p:grpSpPr>
        <p:sp>
          <p:nvSpPr>
            <p:cNvPr id="10" name="Freeform 9">
              <a:extLst>
                <a:ext uri="{FF2B5EF4-FFF2-40B4-BE49-F238E27FC236}">
                  <a16:creationId xmlns:a16="http://schemas.microsoft.com/office/drawing/2014/main" id="{C7EA6307-8525-EED2-65B5-205EEAFAC650}"/>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Oval 10">
              <a:extLst>
                <a:ext uri="{FF2B5EF4-FFF2-40B4-BE49-F238E27FC236}">
                  <a16:creationId xmlns:a16="http://schemas.microsoft.com/office/drawing/2014/main" id="{5B2C39A5-5525-9B94-C720-E690AB1B74ED}"/>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11">
            <a:extLst>
              <a:ext uri="{FF2B5EF4-FFF2-40B4-BE49-F238E27FC236}">
                <a16:creationId xmlns:a16="http://schemas.microsoft.com/office/drawing/2014/main" id="{AF2EFE7A-F405-E5BC-7ED2-178E43A77EE6}"/>
              </a:ext>
            </a:extLst>
          </p:cNvPr>
          <p:cNvGrpSpPr/>
          <p:nvPr/>
        </p:nvGrpSpPr>
        <p:grpSpPr>
          <a:xfrm rot="5400000">
            <a:off x="7199383" y="2406246"/>
            <a:ext cx="1407359" cy="2586162"/>
            <a:chOff x="5319529" y="300939"/>
            <a:chExt cx="1540800" cy="2831374"/>
          </a:xfrm>
        </p:grpSpPr>
        <p:sp>
          <p:nvSpPr>
            <p:cNvPr id="13" name="Freeform 12">
              <a:extLst>
                <a:ext uri="{FF2B5EF4-FFF2-40B4-BE49-F238E27FC236}">
                  <a16:creationId xmlns:a16="http://schemas.microsoft.com/office/drawing/2014/main" id="{9B8D49CC-573D-7795-9E91-AF42D2501133}"/>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Oval 13">
              <a:extLst>
                <a:ext uri="{FF2B5EF4-FFF2-40B4-BE49-F238E27FC236}">
                  <a16:creationId xmlns:a16="http://schemas.microsoft.com/office/drawing/2014/main" id="{70907D30-380C-FF02-E3BE-267AF33B02D5}"/>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a:extLst>
              <a:ext uri="{FF2B5EF4-FFF2-40B4-BE49-F238E27FC236}">
                <a16:creationId xmlns:a16="http://schemas.microsoft.com/office/drawing/2014/main" id="{78F8E785-E268-EC61-D357-AF25612D03FC}"/>
              </a:ext>
            </a:extLst>
          </p:cNvPr>
          <p:cNvGrpSpPr/>
          <p:nvPr/>
        </p:nvGrpSpPr>
        <p:grpSpPr>
          <a:xfrm rot="10800000">
            <a:off x="5589052" y="3963474"/>
            <a:ext cx="1407359" cy="2586162"/>
            <a:chOff x="5319529" y="300939"/>
            <a:chExt cx="1540800" cy="2831374"/>
          </a:xfrm>
        </p:grpSpPr>
        <p:sp>
          <p:nvSpPr>
            <p:cNvPr id="16" name="Freeform 15">
              <a:extLst>
                <a:ext uri="{FF2B5EF4-FFF2-40B4-BE49-F238E27FC236}">
                  <a16:creationId xmlns:a16="http://schemas.microsoft.com/office/drawing/2014/main" id="{CC55B92D-CC78-FCCB-E565-F147B52C11E9}"/>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Oval 16">
              <a:extLst>
                <a:ext uri="{FF2B5EF4-FFF2-40B4-BE49-F238E27FC236}">
                  <a16:creationId xmlns:a16="http://schemas.microsoft.com/office/drawing/2014/main" id="{23444976-1883-FFDF-F1C5-AEDEB7FFA20B}"/>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A1EA0319-93E4-72B3-C8E1-A6B074F929B3}"/>
              </a:ext>
            </a:extLst>
          </p:cNvPr>
          <p:cNvGrpSpPr/>
          <p:nvPr/>
        </p:nvGrpSpPr>
        <p:grpSpPr>
          <a:xfrm rot="8100000">
            <a:off x="6738487" y="3524600"/>
            <a:ext cx="1407359" cy="2586162"/>
            <a:chOff x="5319529" y="300939"/>
            <a:chExt cx="1540800" cy="2831374"/>
          </a:xfrm>
        </p:grpSpPr>
        <p:sp>
          <p:nvSpPr>
            <p:cNvPr id="19" name="Freeform 18">
              <a:extLst>
                <a:ext uri="{FF2B5EF4-FFF2-40B4-BE49-F238E27FC236}">
                  <a16:creationId xmlns:a16="http://schemas.microsoft.com/office/drawing/2014/main" id="{1A5FEABC-00E4-5556-BB0D-D16A89CB5523}"/>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06677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Oval 19">
              <a:extLst>
                <a:ext uri="{FF2B5EF4-FFF2-40B4-BE49-F238E27FC236}">
                  <a16:creationId xmlns:a16="http://schemas.microsoft.com/office/drawing/2014/main" id="{993D7B96-86A0-24EB-1819-9A47A33B64BE}"/>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5BE80196-3F9B-31E7-15DD-F8E1D9B941EB}"/>
              </a:ext>
            </a:extLst>
          </p:cNvPr>
          <p:cNvGrpSpPr/>
          <p:nvPr/>
        </p:nvGrpSpPr>
        <p:grpSpPr>
          <a:xfrm rot="16200000">
            <a:off x="3959916" y="2406246"/>
            <a:ext cx="1407359" cy="2586162"/>
            <a:chOff x="5319529" y="300939"/>
            <a:chExt cx="1540800" cy="2831374"/>
          </a:xfrm>
        </p:grpSpPr>
        <p:sp>
          <p:nvSpPr>
            <p:cNvPr id="22" name="Freeform 21">
              <a:extLst>
                <a:ext uri="{FF2B5EF4-FFF2-40B4-BE49-F238E27FC236}">
                  <a16:creationId xmlns:a16="http://schemas.microsoft.com/office/drawing/2014/main" id="{E4ABDFA8-DBA7-80F2-C07B-A5694D0310DA}"/>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Oval 22">
              <a:extLst>
                <a:ext uri="{FF2B5EF4-FFF2-40B4-BE49-F238E27FC236}">
                  <a16:creationId xmlns:a16="http://schemas.microsoft.com/office/drawing/2014/main" id="{F705A297-C71E-5EF5-B68E-D187895B329E}"/>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 name="Group 23">
            <a:extLst>
              <a:ext uri="{FF2B5EF4-FFF2-40B4-BE49-F238E27FC236}">
                <a16:creationId xmlns:a16="http://schemas.microsoft.com/office/drawing/2014/main" id="{718C9EF0-E620-4475-D8B9-513206A8CDBF}"/>
              </a:ext>
            </a:extLst>
          </p:cNvPr>
          <p:cNvGrpSpPr/>
          <p:nvPr/>
        </p:nvGrpSpPr>
        <p:grpSpPr>
          <a:xfrm rot="18900000">
            <a:off x="4506723" y="1330981"/>
            <a:ext cx="1407359" cy="2586162"/>
            <a:chOff x="5319529" y="300939"/>
            <a:chExt cx="1540800" cy="2831374"/>
          </a:xfrm>
        </p:grpSpPr>
        <p:sp>
          <p:nvSpPr>
            <p:cNvPr id="25" name="Freeform 24">
              <a:extLst>
                <a:ext uri="{FF2B5EF4-FFF2-40B4-BE49-F238E27FC236}">
                  <a16:creationId xmlns:a16="http://schemas.microsoft.com/office/drawing/2014/main" id="{3AFCCEAA-5CCE-06E0-7779-91509DAE28CE}"/>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06677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Oval 25">
              <a:extLst>
                <a:ext uri="{FF2B5EF4-FFF2-40B4-BE49-F238E27FC236}">
                  <a16:creationId xmlns:a16="http://schemas.microsoft.com/office/drawing/2014/main" id="{9F563CD6-0BD5-5C9E-FCFE-998B719ACFD8}"/>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7" name="Group 26">
            <a:extLst>
              <a:ext uri="{FF2B5EF4-FFF2-40B4-BE49-F238E27FC236}">
                <a16:creationId xmlns:a16="http://schemas.microsoft.com/office/drawing/2014/main" id="{DFB304A7-5074-A0EF-020D-148ACA7748F9}"/>
              </a:ext>
            </a:extLst>
          </p:cNvPr>
          <p:cNvGrpSpPr/>
          <p:nvPr/>
        </p:nvGrpSpPr>
        <p:grpSpPr>
          <a:xfrm rot="13500000">
            <a:off x="4488602" y="3454358"/>
            <a:ext cx="1407359" cy="2586162"/>
            <a:chOff x="5319529" y="300939"/>
            <a:chExt cx="1540800" cy="2831374"/>
          </a:xfrm>
        </p:grpSpPr>
        <p:sp>
          <p:nvSpPr>
            <p:cNvPr id="28" name="Freeform 27">
              <a:extLst>
                <a:ext uri="{FF2B5EF4-FFF2-40B4-BE49-F238E27FC236}">
                  <a16:creationId xmlns:a16="http://schemas.microsoft.com/office/drawing/2014/main" id="{F1D08D50-3283-8F65-460E-31679AC52B75}"/>
                </a:ext>
              </a:extLst>
            </p:cNvPr>
            <p:cNvSpPr/>
            <p:nvPr/>
          </p:nvSpPr>
          <p:spPr>
            <a:xfrm>
              <a:off x="5319529" y="300939"/>
              <a:ext cx="1540800" cy="2831374"/>
            </a:xfrm>
            <a:custGeom>
              <a:avLst/>
              <a:gdLst>
                <a:gd name="csX0" fmla="*/ 770400 w 1540800"/>
                <a:gd name="csY0" fmla="*/ 0 h 2831374"/>
                <a:gd name="csX1" fmla="*/ 1540800 w 1540800"/>
                <a:gd name="csY1" fmla="*/ 770400 h 2831374"/>
                <a:gd name="csX2" fmla="*/ 1536823 w 1540800"/>
                <a:gd name="csY2" fmla="*/ 849169 h 2831374"/>
                <a:gd name="csX3" fmla="*/ 1536375 w 1540800"/>
                <a:gd name="csY3" fmla="*/ 852103 h 2831374"/>
                <a:gd name="csX4" fmla="*/ 1540800 w 1540800"/>
                <a:gd name="csY4" fmla="*/ 852103 h 2831374"/>
                <a:gd name="csX5" fmla="*/ 1540800 w 1540800"/>
                <a:gd name="csY5" fmla="*/ 2831374 h 2831374"/>
                <a:gd name="csX6" fmla="*/ 0 w 1540800"/>
                <a:gd name="csY6" fmla="*/ 2831374 h 2831374"/>
                <a:gd name="csX7" fmla="*/ 0 w 1540800"/>
                <a:gd name="csY7" fmla="*/ 852103 h 2831374"/>
                <a:gd name="csX8" fmla="*/ 4426 w 1540800"/>
                <a:gd name="csY8" fmla="*/ 852103 h 2831374"/>
                <a:gd name="csX9" fmla="*/ 3978 w 1540800"/>
                <a:gd name="csY9" fmla="*/ 849169 h 2831374"/>
                <a:gd name="csX10" fmla="*/ 0 w 1540800"/>
                <a:gd name="csY10" fmla="*/ 770400 h 2831374"/>
                <a:gd name="csX11" fmla="*/ 770400 w 1540800"/>
                <a:gd name="csY11" fmla="*/ 0 h 28313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0800" h="2831374">
                  <a:moveTo>
                    <a:pt x="770400" y="0"/>
                  </a:moveTo>
                  <a:cubicBezTo>
                    <a:pt x="1195880" y="0"/>
                    <a:pt x="1540800" y="344920"/>
                    <a:pt x="1540800" y="770400"/>
                  </a:cubicBezTo>
                  <a:cubicBezTo>
                    <a:pt x="1540800" y="796993"/>
                    <a:pt x="1539453" y="823270"/>
                    <a:pt x="1536823" y="849169"/>
                  </a:cubicBezTo>
                  <a:lnTo>
                    <a:pt x="1536375" y="852103"/>
                  </a:lnTo>
                  <a:lnTo>
                    <a:pt x="1540800" y="852103"/>
                  </a:lnTo>
                  <a:lnTo>
                    <a:pt x="1540800" y="2831374"/>
                  </a:lnTo>
                  <a:lnTo>
                    <a:pt x="0" y="2831374"/>
                  </a:lnTo>
                  <a:lnTo>
                    <a:pt x="0" y="852103"/>
                  </a:lnTo>
                  <a:lnTo>
                    <a:pt x="4426" y="852103"/>
                  </a:lnTo>
                  <a:lnTo>
                    <a:pt x="3978" y="849169"/>
                  </a:lnTo>
                  <a:cubicBezTo>
                    <a:pt x="1348" y="823270"/>
                    <a:pt x="0" y="796993"/>
                    <a:pt x="0" y="770400"/>
                  </a:cubicBezTo>
                  <a:cubicBezTo>
                    <a:pt x="0" y="344920"/>
                    <a:pt x="344920" y="0"/>
                    <a:pt x="770400" y="0"/>
                  </a:cubicBezTo>
                  <a:close/>
                </a:path>
              </a:pathLst>
            </a:custGeom>
            <a:solidFill>
              <a:srgbClr val="3D824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Oval 28">
              <a:extLst>
                <a:ext uri="{FF2B5EF4-FFF2-40B4-BE49-F238E27FC236}">
                  <a16:creationId xmlns:a16="http://schemas.microsoft.com/office/drawing/2014/main" id="{0CA36754-ADA2-9F6F-901A-06EAEAA74443}"/>
                </a:ext>
              </a:extLst>
            </p:cNvPr>
            <p:cNvSpPr/>
            <p:nvPr/>
          </p:nvSpPr>
          <p:spPr>
            <a:xfrm>
              <a:off x="5407023" y="388433"/>
              <a:ext cx="1365813" cy="1365813"/>
            </a:xfrm>
            <a:prstGeom prst="ellipse">
              <a:avLst/>
            </a:prstGeom>
            <a:solidFill>
              <a:schemeClr val="bg1"/>
            </a:solidFill>
            <a:ln>
              <a:noFill/>
            </a:ln>
            <a:effectLst>
              <a:outerShdw blurRad="107824"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2" name="Graphic 31" descr="Call centre with solid fill">
            <a:extLst>
              <a:ext uri="{FF2B5EF4-FFF2-40B4-BE49-F238E27FC236}">
                <a16:creationId xmlns:a16="http://schemas.microsoft.com/office/drawing/2014/main" id="{12700F4E-F234-579C-6741-971213CD93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82192" y="1151496"/>
            <a:ext cx="706531" cy="706531"/>
          </a:xfrm>
          <a:prstGeom prst="rect">
            <a:avLst/>
          </a:prstGeom>
        </p:spPr>
      </p:pic>
      <p:sp>
        <p:nvSpPr>
          <p:cNvPr id="40" name="TextBox 39">
            <a:extLst>
              <a:ext uri="{FF2B5EF4-FFF2-40B4-BE49-F238E27FC236}">
                <a16:creationId xmlns:a16="http://schemas.microsoft.com/office/drawing/2014/main" id="{652DC17F-C1E1-371F-6B4C-75BA417F36E1}"/>
              </a:ext>
            </a:extLst>
          </p:cNvPr>
          <p:cNvSpPr txBox="1"/>
          <p:nvPr/>
        </p:nvSpPr>
        <p:spPr>
          <a:xfrm>
            <a:off x="965930" y="6178996"/>
            <a:ext cx="1955211" cy="553998"/>
          </a:xfrm>
          <a:prstGeom prst="rect">
            <a:avLst/>
          </a:prstGeom>
          <a:noFill/>
        </p:spPr>
        <p:txBody>
          <a:bodyPr wrap="square">
            <a:spAutoFit/>
          </a:bodyPr>
          <a:lstStyle/>
          <a:p>
            <a:pPr algn="r">
              <a:lnSpc>
                <a:spcPts val="1760"/>
              </a:lnSpc>
              <a:defRPr/>
            </a:pPr>
            <a:r>
              <a:rPr lang="de-DE" sz="1700" b="1">
                <a:solidFill>
                  <a:srgbClr val="262626"/>
                </a:solidFill>
                <a:latin typeface="Calibri" panose="020F0502020204030204" pitchFamily="34" charset="0"/>
                <a:ea typeface="Calibri" panose="020F0502020204030204" pitchFamily="34" charset="0"/>
                <a:cs typeface="Calibri" panose="020F0502020204030204" pitchFamily="34" charset="0"/>
              </a:rPr>
              <a:t>Stärkere Gästebindung</a:t>
            </a:r>
          </a:p>
        </p:txBody>
      </p:sp>
      <p:sp>
        <p:nvSpPr>
          <p:cNvPr id="41" name="TextBox 40">
            <a:extLst>
              <a:ext uri="{FF2B5EF4-FFF2-40B4-BE49-F238E27FC236}">
                <a16:creationId xmlns:a16="http://schemas.microsoft.com/office/drawing/2014/main" id="{985C6F34-C34B-8B0E-A259-C0E3E9151534}"/>
              </a:ext>
            </a:extLst>
          </p:cNvPr>
          <p:cNvSpPr txBox="1"/>
          <p:nvPr/>
        </p:nvSpPr>
        <p:spPr>
          <a:xfrm>
            <a:off x="965930" y="4856730"/>
            <a:ext cx="1955211" cy="553998"/>
          </a:xfrm>
          <a:prstGeom prst="rect">
            <a:avLst/>
          </a:prstGeom>
          <a:noFill/>
        </p:spPr>
        <p:txBody>
          <a:bodyPr wrap="square">
            <a:spAutoFit/>
          </a:bodyPr>
          <a:lstStyle/>
          <a:p>
            <a:pPr algn="r">
              <a:lnSpc>
                <a:spcPts val="1760"/>
              </a:lnSpc>
              <a:defRPr/>
            </a:pPr>
            <a:r>
              <a:rPr lang="de-DE" sz="1700" b="1">
                <a:solidFill>
                  <a:srgbClr val="262626"/>
                </a:solidFill>
                <a:latin typeface="Calibri" panose="020F0502020204030204" pitchFamily="34" charset="0"/>
                <a:ea typeface="Calibri" panose="020F0502020204030204" pitchFamily="34" charset="0"/>
                <a:cs typeface="Calibri" panose="020F0502020204030204" pitchFamily="34" charset="0"/>
              </a:rPr>
              <a:t>Mobile-First-Einfachheit</a:t>
            </a:r>
          </a:p>
        </p:txBody>
      </p:sp>
      <p:sp>
        <p:nvSpPr>
          <p:cNvPr id="42" name="TextBox 41">
            <a:extLst>
              <a:ext uri="{FF2B5EF4-FFF2-40B4-BE49-F238E27FC236}">
                <a16:creationId xmlns:a16="http://schemas.microsoft.com/office/drawing/2014/main" id="{30A7C05B-D571-5E88-0387-E5A5447754E9}"/>
              </a:ext>
            </a:extLst>
          </p:cNvPr>
          <p:cNvSpPr txBox="1"/>
          <p:nvPr/>
        </p:nvSpPr>
        <p:spPr>
          <a:xfrm>
            <a:off x="965930" y="3509443"/>
            <a:ext cx="1955211" cy="553998"/>
          </a:xfrm>
          <a:prstGeom prst="rect">
            <a:avLst/>
          </a:prstGeom>
          <a:noFill/>
        </p:spPr>
        <p:txBody>
          <a:bodyPr wrap="square">
            <a:spAutoFit/>
          </a:bodyPr>
          <a:lstStyle/>
          <a:p>
            <a:pPr algn="r">
              <a:lnSpc>
                <a:spcPts val="1760"/>
              </a:lnSpc>
              <a:defRPr/>
            </a:pPr>
            <a:r>
              <a:rPr lang="de-DE" sz="1700" b="1">
                <a:solidFill>
                  <a:srgbClr val="262626"/>
                </a:solidFill>
                <a:latin typeface="Calibri" panose="020F0502020204030204" pitchFamily="34" charset="0"/>
                <a:ea typeface="Calibri" panose="020F0502020204030204" pitchFamily="34" charset="0"/>
                <a:cs typeface="Calibri" panose="020F0502020204030204" pitchFamily="34" charset="0"/>
              </a:rPr>
              <a:t>Betriebliche Effizienz</a:t>
            </a:r>
          </a:p>
        </p:txBody>
      </p:sp>
      <p:sp>
        <p:nvSpPr>
          <p:cNvPr id="43" name="TextBox 42">
            <a:extLst>
              <a:ext uri="{FF2B5EF4-FFF2-40B4-BE49-F238E27FC236}">
                <a16:creationId xmlns:a16="http://schemas.microsoft.com/office/drawing/2014/main" id="{B972E87A-2D65-A981-9BF0-4EE1B0F2378C}"/>
              </a:ext>
            </a:extLst>
          </p:cNvPr>
          <p:cNvSpPr txBox="1"/>
          <p:nvPr/>
        </p:nvSpPr>
        <p:spPr>
          <a:xfrm>
            <a:off x="965930" y="2446213"/>
            <a:ext cx="1955211" cy="553998"/>
          </a:xfrm>
          <a:prstGeom prst="rect">
            <a:avLst/>
          </a:prstGeom>
          <a:noFill/>
        </p:spPr>
        <p:txBody>
          <a:bodyPr wrap="square">
            <a:spAutoFit/>
          </a:bodyPr>
          <a:lstStyle/>
          <a:p>
            <a:pPr algn="r">
              <a:lnSpc>
                <a:spcPts val="1760"/>
              </a:lnSpc>
              <a:defRPr/>
            </a:pPr>
            <a:r>
              <a:rPr lang="de-DE" sz="1700" b="1">
                <a:solidFill>
                  <a:srgbClr val="262626"/>
                </a:solidFill>
                <a:latin typeface="Calibri" panose="020F0502020204030204" pitchFamily="34" charset="0"/>
                <a:ea typeface="Calibri" panose="020F0502020204030204" pitchFamily="34" charset="0"/>
                <a:cs typeface="Calibri" panose="020F0502020204030204" pitchFamily="34" charset="0"/>
              </a:rPr>
              <a:t>Personalisierte Hotel­empfehlungen</a:t>
            </a:r>
          </a:p>
        </p:txBody>
      </p:sp>
      <p:pic>
        <p:nvPicPr>
          <p:cNvPr id="49" name="Graphic 48" descr="Euro with solid fill">
            <a:extLst>
              <a:ext uri="{FF2B5EF4-FFF2-40B4-BE49-F238E27FC236}">
                <a16:creationId xmlns:a16="http://schemas.microsoft.com/office/drawing/2014/main" id="{C580EB2F-7883-87FA-58FE-D1AC931195C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37037" y="1750814"/>
            <a:ext cx="735265" cy="735265"/>
          </a:xfrm>
          <a:prstGeom prst="rect">
            <a:avLst/>
          </a:prstGeom>
        </p:spPr>
      </p:pic>
      <p:pic>
        <p:nvPicPr>
          <p:cNvPr id="50" name="Graphic 49" descr="Daily calendar with solid fill">
            <a:extLst>
              <a:ext uri="{FF2B5EF4-FFF2-40B4-BE49-F238E27FC236}">
                <a16:creationId xmlns:a16="http://schemas.microsoft.com/office/drawing/2014/main" id="{24256A2D-7AC9-FA98-D75D-21C9D4E2D0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99815" y="3272917"/>
            <a:ext cx="810658" cy="810656"/>
          </a:xfrm>
          <a:prstGeom prst="rect">
            <a:avLst/>
          </a:prstGeom>
        </p:spPr>
      </p:pic>
      <p:pic>
        <p:nvPicPr>
          <p:cNvPr id="51" name="Graphic 50" descr="Tick with solid fill">
            <a:extLst>
              <a:ext uri="{FF2B5EF4-FFF2-40B4-BE49-F238E27FC236}">
                <a16:creationId xmlns:a16="http://schemas.microsoft.com/office/drawing/2014/main" id="{063AF364-16B7-7686-9ED7-8E39494D969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604221" y="4902841"/>
            <a:ext cx="631898" cy="631898"/>
          </a:xfrm>
          <a:prstGeom prst="rect">
            <a:avLst/>
          </a:prstGeom>
        </p:spPr>
      </p:pic>
      <p:pic>
        <p:nvPicPr>
          <p:cNvPr id="52" name="Graphic 51" descr="Star with solid fill">
            <a:extLst>
              <a:ext uri="{FF2B5EF4-FFF2-40B4-BE49-F238E27FC236}">
                <a16:creationId xmlns:a16="http://schemas.microsoft.com/office/drawing/2014/main" id="{554B6B1C-0AC9-A059-F215-835905CAAF9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17905" y="5449958"/>
            <a:ext cx="791995" cy="791995"/>
          </a:xfrm>
          <a:prstGeom prst="rect">
            <a:avLst/>
          </a:prstGeom>
        </p:spPr>
      </p:pic>
      <p:pic>
        <p:nvPicPr>
          <p:cNvPr id="53" name="Graphic 52" descr="Smart Phone with solid fill">
            <a:extLst>
              <a:ext uri="{FF2B5EF4-FFF2-40B4-BE49-F238E27FC236}">
                <a16:creationId xmlns:a16="http://schemas.microsoft.com/office/drawing/2014/main" id="{FEFCB338-3C37-0362-7D45-986F839DEFA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427744" y="4822539"/>
            <a:ext cx="752472" cy="752472"/>
          </a:xfrm>
          <a:prstGeom prst="rect">
            <a:avLst/>
          </a:prstGeom>
        </p:spPr>
      </p:pic>
      <p:pic>
        <p:nvPicPr>
          <p:cNvPr id="55" name="Graphic 54" descr="Gears with solid fill">
            <a:extLst>
              <a:ext uri="{FF2B5EF4-FFF2-40B4-BE49-F238E27FC236}">
                <a16:creationId xmlns:a16="http://schemas.microsoft.com/office/drawing/2014/main" id="{BAE8D6CB-FB86-4122-AFDE-3DF1DDA4B9A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598666" y="3249887"/>
            <a:ext cx="879906" cy="879906"/>
          </a:xfrm>
          <a:prstGeom prst="rect">
            <a:avLst/>
          </a:prstGeom>
        </p:spPr>
      </p:pic>
      <p:pic>
        <p:nvPicPr>
          <p:cNvPr id="59" name="Graphic 58" descr="Building with solid fill">
            <a:extLst>
              <a:ext uri="{FF2B5EF4-FFF2-40B4-BE49-F238E27FC236}">
                <a16:creationId xmlns:a16="http://schemas.microsoft.com/office/drawing/2014/main" id="{A8BC6488-A807-F6B6-71DF-B83BCAD841B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379981" y="1742204"/>
            <a:ext cx="800235" cy="800235"/>
          </a:xfrm>
          <a:prstGeom prst="rect">
            <a:avLst/>
          </a:prstGeom>
        </p:spPr>
      </p:pic>
      <p:sp>
        <p:nvSpPr>
          <p:cNvPr id="37" name="TextBox 39">
            <a:extLst>
              <a:ext uri="{FF2B5EF4-FFF2-40B4-BE49-F238E27FC236}">
                <a16:creationId xmlns:a16="http://schemas.microsoft.com/office/drawing/2014/main" id="{055A7CEB-9571-ECCD-22AD-7A72DCC7FAAC}"/>
              </a:ext>
            </a:extLst>
          </p:cNvPr>
          <p:cNvSpPr txBox="1"/>
          <p:nvPr/>
        </p:nvSpPr>
        <p:spPr>
          <a:xfrm>
            <a:off x="6076837" y="2172706"/>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01</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63" name="Group 62">
            <a:extLst>
              <a:ext uri="{FF2B5EF4-FFF2-40B4-BE49-F238E27FC236}">
                <a16:creationId xmlns:a16="http://schemas.microsoft.com/office/drawing/2014/main" id="{6AAEF9D0-3D9E-3A04-D3DD-4B4A031731AD}"/>
              </a:ext>
            </a:extLst>
          </p:cNvPr>
          <p:cNvGrpSpPr/>
          <p:nvPr/>
        </p:nvGrpSpPr>
        <p:grpSpPr>
          <a:xfrm>
            <a:off x="5283052" y="2667698"/>
            <a:ext cx="2077713" cy="2061281"/>
            <a:chOff x="4618725" y="2378950"/>
            <a:chExt cx="2276182" cy="2258180"/>
          </a:xfrm>
        </p:grpSpPr>
        <p:sp>
          <p:nvSpPr>
            <p:cNvPr id="54" name="Oval 34">
              <a:extLst>
                <a:ext uri="{FF2B5EF4-FFF2-40B4-BE49-F238E27FC236}">
                  <a16:creationId xmlns:a16="http://schemas.microsoft.com/office/drawing/2014/main" id="{25D2A914-85FD-4A34-7668-0C9EACA931B9}"/>
                </a:ext>
              </a:extLst>
            </p:cNvPr>
            <p:cNvSpPr/>
            <p:nvPr/>
          </p:nvSpPr>
          <p:spPr>
            <a:xfrm>
              <a:off x="4618725" y="2378950"/>
              <a:ext cx="2276182" cy="225818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56" name="TextBox 39">
              <a:extLst>
                <a:ext uri="{FF2B5EF4-FFF2-40B4-BE49-F238E27FC236}">
                  <a16:creationId xmlns:a16="http://schemas.microsoft.com/office/drawing/2014/main" id="{7143946A-4B71-59BB-D557-E601558F9420}"/>
                </a:ext>
              </a:extLst>
            </p:cNvPr>
            <p:cNvSpPr txBox="1"/>
            <p:nvPr/>
          </p:nvSpPr>
          <p:spPr>
            <a:xfrm>
              <a:off x="4637615" y="3039009"/>
              <a:ext cx="2208684" cy="986662"/>
            </a:xfrm>
            <a:prstGeom prst="rect">
              <a:avLst/>
            </a:prstGeom>
            <a:noFill/>
          </p:spPr>
          <p:txBody>
            <a:bodyPr wrap="square">
              <a:spAutoFit/>
            </a:bodyPr>
            <a:lstStyle/>
            <a:p>
              <a:pPr algn="ctr">
                <a:lnSpc>
                  <a:spcPts val="2100"/>
                </a:lnSpc>
                <a:defRPr/>
              </a:pPr>
              <a:r>
                <a:rPr lang="de-DE" sz="2000" b="1">
                  <a:solidFill>
                    <a:srgbClr val="262626"/>
                  </a:solidFill>
                  <a:latin typeface="Calibri" panose="020F0502020204030204" pitchFamily="34" charset="0"/>
                  <a:ea typeface="Calibri" panose="020F0502020204030204" pitchFamily="34" charset="0"/>
                  <a:cs typeface="Calibri" panose="020F0502020204030204" pitchFamily="34" charset="0"/>
                </a:rPr>
                <a:t>Wie KI-Agenten die Hotelbuchung verändern</a:t>
              </a:r>
              <a:endParaRPr lang="en-US" sz="2000" b="1" baseline="30000" dirty="0">
                <a:solidFill>
                  <a:srgbClr val="262626"/>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7" name="Group 56">
              <a:extLst>
                <a:ext uri="{FF2B5EF4-FFF2-40B4-BE49-F238E27FC236}">
                  <a16:creationId xmlns:a16="http://schemas.microsoft.com/office/drawing/2014/main" id="{EEAE21FC-7D4D-8B88-8D2A-18D01009984E}"/>
                </a:ext>
              </a:extLst>
            </p:cNvPr>
            <p:cNvGrpSpPr/>
            <p:nvPr/>
          </p:nvGrpSpPr>
          <p:grpSpPr>
            <a:xfrm>
              <a:off x="5458126" y="4127015"/>
              <a:ext cx="597378" cy="128638"/>
              <a:chOff x="6408724" y="4054355"/>
              <a:chExt cx="976612" cy="210301"/>
            </a:xfrm>
          </p:grpSpPr>
          <p:sp>
            <p:nvSpPr>
              <p:cNvPr id="58" name="Oval 57">
                <a:extLst>
                  <a:ext uri="{FF2B5EF4-FFF2-40B4-BE49-F238E27FC236}">
                    <a16:creationId xmlns:a16="http://schemas.microsoft.com/office/drawing/2014/main" id="{55DAE3FB-AE7A-30EF-5F26-BAAAC8ED69AE}"/>
                  </a:ext>
                </a:extLst>
              </p:cNvPr>
              <p:cNvSpPr/>
              <p:nvPr/>
            </p:nvSpPr>
            <p:spPr>
              <a:xfrm>
                <a:off x="6408724" y="4054355"/>
                <a:ext cx="210301" cy="210301"/>
              </a:xfrm>
              <a:prstGeom prst="ellipse">
                <a:avLst/>
              </a:prstGeom>
              <a:solidFill>
                <a:srgbClr val="62A844"/>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Oval 59">
                <a:extLst>
                  <a:ext uri="{FF2B5EF4-FFF2-40B4-BE49-F238E27FC236}">
                    <a16:creationId xmlns:a16="http://schemas.microsoft.com/office/drawing/2014/main" id="{B116BA9E-FEF0-B1F6-1E70-5FA1FCC26C72}"/>
                  </a:ext>
                </a:extLst>
              </p:cNvPr>
              <p:cNvSpPr/>
              <p:nvPr/>
            </p:nvSpPr>
            <p:spPr>
              <a:xfrm>
                <a:off x="6664161" y="4054355"/>
                <a:ext cx="210301" cy="210301"/>
              </a:xfrm>
              <a:prstGeom prst="ellipse">
                <a:avLst/>
              </a:prstGeom>
              <a:solidFill>
                <a:srgbClr val="3D824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a:extLst>
                  <a:ext uri="{FF2B5EF4-FFF2-40B4-BE49-F238E27FC236}">
                    <a16:creationId xmlns:a16="http://schemas.microsoft.com/office/drawing/2014/main" id="{71923011-6A52-2869-75C1-89DEFF72A75E}"/>
                  </a:ext>
                </a:extLst>
              </p:cNvPr>
              <p:cNvSpPr/>
              <p:nvPr/>
            </p:nvSpPr>
            <p:spPr>
              <a:xfrm>
                <a:off x="6919598" y="4054355"/>
                <a:ext cx="210301" cy="210301"/>
              </a:xfrm>
              <a:prstGeom prst="ellipse">
                <a:avLst/>
              </a:prstGeom>
              <a:solidFill>
                <a:srgbClr val="0289AE"/>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Oval 61">
                <a:extLst>
                  <a:ext uri="{FF2B5EF4-FFF2-40B4-BE49-F238E27FC236}">
                    <a16:creationId xmlns:a16="http://schemas.microsoft.com/office/drawing/2014/main" id="{CFC658EF-9C66-7115-ED82-8EE097346F38}"/>
                  </a:ext>
                </a:extLst>
              </p:cNvPr>
              <p:cNvSpPr/>
              <p:nvPr/>
            </p:nvSpPr>
            <p:spPr>
              <a:xfrm>
                <a:off x="7175035" y="4054355"/>
                <a:ext cx="210301" cy="210301"/>
              </a:xfrm>
              <a:prstGeom prst="ellipse">
                <a:avLst/>
              </a:prstGeom>
              <a:solidFill>
                <a:srgbClr val="06677F"/>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64" name="TextBox 39">
            <a:extLst>
              <a:ext uri="{FF2B5EF4-FFF2-40B4-BE49-F238E27FC236}">
                <a16:creationId xmlns:a16="http://schemas.microsoft.com/office/drawing/2014/main" id="{8720400B-BEF9-101C-9CCE-02A9057D913D}"/>
              </a:ext>
            </a:extLst>
          </p:cNvPr>
          <p:cNvSpPr txBox="1"/>
          <p:nvPr/>
        </p:nvSpPr>
        <p:spPr>
          <a:xfrm>
            <a:off x="6912965" y="2517684"/>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02</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5" name="TextBox 39">
            <a:extLst>
              <a:ext uri="{FF2B5EF4-FFF2-40B4-BE49-F238E27FC236}">
                <a16:creationId xmlns:a16="http://schemas.microsoft.com/office/drawing/2014/main" id="{F5E1F01B-CBB0-A19D-0B85-52A6C5093715}"/>
              </a:ext>
            </a:extLst>
          </p:cNvPr>
          <p:cNvSpPr txBox="1"/>
          <p:nvPr/>
        </p:nvSpPr>
        <p:spPr>
          <a:xfrm>
            <a:off x="7408057" y="3429173"/>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03</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8" name="TextBox 39">
            <a:extLst>
              <a:ext uri="{FF2B5EF4-FFF2-40B4-BE49-F238E27FC236}">
                <a16:creationId xmlns:a16="http://schemas.microsoft.com/office/drawing/2014/main" id="{E1F88689-9DAF-358C-76C7-3215883DCB19}"/>
              </a:ext>
            </a:extLst>
          </p:cNvPr>
          <p:cNvSpPr txBox="1"/>
          <p:nvPr/>
        </p:nvSpPr>
        <p:spPr>
          <a:xfrm>
            <a:off x="7048367" y="4383729"/>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04</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9" name="TextBox 39">
            <a:extLst>
              <a:ext uri="{FF2B5EF4-FFF2-40B4-BE49-F238E27FC236}">
                <a16:creationId xmlns:a16="http://schemas.microsoft.com/office/drawing/2014/main" id="{59488A11-8145-FD87-0E2B-0786C4165E90}"/>
              </a:ext>
            </a:extLst>
          </p:cNvPr>
          <p:cNvSpPr txBox="1"/>
          <p:nvPr/>
        </p:nvSpPr>
        <p:spPr>
          <a:xfrm>
            <a:off x="6047550" y="4840132"/>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05</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0" name="TextBox 39">
            <a:extLst>
              <a:ext uri="{FF2B5EF4-FFF2-40B4-BE49-F238E27FC236}">
                <a16:creationId xmlns:a16="http://schemas.microsoft.com/office/drawing/2014/main" id="{58F40DA1-5023-4D8E-E40D-2EB1E789BB07}"/>
              </a:ext>
            </a:extLst>
          </p:cNvPr>
          <p:cNvSpPr txBox="1"/>
          <p:nvPr/>
        </p:nvSpPr>
        <p:spPr>
          <a:xfrm>
            <a:off x="5152368" y="4364480"/>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06</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1" name="TextBox 39">
            <a:extLst>
              <a:ext uri="{FF2B5EF4-FFF2-40B4-BE49-F238E27FC236}">
                <a16:creationId xmlns:a16="http://schemas.microsoft.com/office/drawing/2014/main" id="{D16E9AF8-E5E5-5D87-05F8-9E529027D8C1}"/>
              </a:ext>
            </a:extLst>
          </p:cNvPr>
          <p:cNvSpPr txBox="1"/>
          <p:nvPr/>
        </p:nvSpPr>
        <p:spPr>
          <a:xfrm>
            <a:off x="4696358" y="3478190"/>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07</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72" name="TextBox 39">
            <a:extLst>
              <a:ext uri="{FF2B5EF4-FFF2-40B4-BE49-F238E27FC236}">
                <a16:creationId xmlns:a16="http://schemas.microsoft.com/office/drawing/2014/main" id="{98D32E30-F8DA-9E1A-B989-6BA2A071BF77}"/>
              </a:ext>
            </a:extLst>
          </p:cNvPr>
          <p:cNvSpPr txBox="1"/>
          <p:nvPr/>
        </p:nvSpPr>
        <p:spPr>
          <a:xfrm>
            <a:off x="5152368" y="2593806"/>
            <a:ext cx="524072" cy="400110"/>
          </a:xfrm>
          <a:prstGeom prst="rect">
            <a:avLst/>
          </a:prstGeom>
          <a:noFill/>
        </p:spPr>
        <p:txBody>
          <a:bodyPr wrap="square">
            <a:spAutoFit/>
          </a:bodyPr>
          <a:lstStyle/>
          <a:p>
            <a:pPr algn="ctr">
              <a:defRPr/>
            </a:pPr>
            <a:r>
              <a:rPr lang="de-DE" sz="2000" dirty="0">
                <a:solidFill>
                  <a:schemeClr val="bg1"/>
                </a:solidFill>
                <a:latin typeface="Calibri" panose="020F0502020204030204" pitchFamily="34" charset="0"/>
                <a:ea typeface="Calibri" panose="020F0502020204030204" pitchFamily="34" charset="0"/>
                <a:cs typeface="Calibri" panose="020F0502020204030204" pitchFamily="34" charset="0"/>
              </a:rPr>
              <a:t>08</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82" name="Text Placeholder 11">
            <a:extLst>
              <a:ext uri="{FF2B5EF4-FFF2-40B4-BE49-F238E27FC236}">
                <a16:creationId xmlns:a16="http://schemas.microsoft.com/office/drawing/2014/main" id="{B07622BC-02C8-FD92-F1BE-F253BB56337E}"/>
              </a:ext>
            </a:extLst>
          </p:cNvPr>
          <p:cNvSpPr txBox="1">
            <a:spLocks/>
          </p:cNvSpPr>
          <p:nvPr/>
        </p:nvSpPr>
        <p:spPr>
          <a:xfrm>
            <a:off x="429115" y="265245"/>
            <a:ext cx="359427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Wie KI-Agenten </a:t>
            </a:r>
          </a:p>
          <a:p>
            <a:pPr marL="0" indent="0">
              <a:lnSpc>
                <a:spcPts val="3520"/>
              </a:lnSpc>
              <a:spcBef>
                <a:spcPts val="0"/>
              </a:spcBef>
              <a:buNone/>
            </a:pPr>
            <a:r>
              <a:rPr lang="de-DE" sz="3400" b="1">
                <a:solidFill>
                  <a:srgbClr val="262626"/>
                </a:solidFill>
                <a:cs typeface="Times New Roman" panose="02020603050405020304" pitchFamily="18" charset="0"/>
              </a:rPr>
              <a:t>die Hotelbuchung verändern</a:t>
            </a:r>
          </a:p>
        </p:txBody>
      </p:sp>
      <p:cxnSp>
        <p:nvCxnSpPr>
          <p:cNvPr id="83" name="Straight Connector 82">
            <a:extLst>
              <a:ext uri="{FF2B5EF4-FFF2-40B4-BE49-F238E27FC236}">
                <a16:creationId xmlns:a16="http://schemas.microsoft.com/office/drawing/2014/main" id="{16124F32-8475-CE2A-52A4-A59C5C8EC592}"/>
              </a:ext>
            </a:extLst>
          </p:cNvPr>
          <p:cNvCxnSpPr>
            <a:cxnSpLocks/>
          </p:cNvCxnSpPr>
          <p:nvPr/>
        </p:nvCxnSpPr>
        <p:spPr>
          <a:xfrm>
            <a:off x="0" y="1830243"/>
            <a:ext cx="402338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370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0CDFA-7A38-7E14-EF51-606B60F432DD}"/>
            </a:ext>
          </a:extLst>
        </p:cNvPr>
        <p:cNvGrpSpPr/>
        <p:nvPr/>
      </p:nvGrpSpPr>
      <p:grpSpPr>
        <a:xfrm>
          <a:off x="0" y="0"/>
          <a:ext cx="0" cy="0"/>
          <a:chOff x="0" y="0"/>
          <a:chExt cx="0" cy="0"/>
        </a:xfrm>
      </p:grpSpPr>
      <p:sp>
        <p:nvSpPr>
          <p:cNvPr id="21" name="Text Placeholder 11">
            <a:extLst>
              <a:ext uri="{FF2B5EF4-FFF2-40B4-BE49-F238E27FC236}">
                <a16:creationId xmlns:a16="http://schemas.microsoft.com/office/drawing/2014/main" id="{1A450DC3-A377-75B3-5172-B15D373EE740}"/>
              </a:ext>
            </a:extLst>
          </p:cNvPr>
          <p:cNvSpPr txBox="1">
            <a:spLocks/>
          </p:cNvSpPr>
          <p:nvPr/>
        </p:nvSpPr>
        <p:spPr>
          <a:xfrm>
            <a:off x="429115" y="525832"/>
            <a:ext cx="408712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Europäische Beispiele für gästenahe KI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22" name="Straight Connector 21">
            <a:extLst>
              <a:ext uri="{FF2B5EF4-FFF2-40B4-BE49-F238E27FC236}">
                <a16:creationId xmlns:a16="http://schemas.microsoft.com/office/drawing/2014/main" id="{55D1B34B-D6AF-1463-55B4-D693FEF647B3}"/>
              </a:ext>
            </a:extLst>
          </p:cNvPr>
          <p:cNvCxnSpPr>
            <a:cxnSpLocks/>
          </p:cNvCxnSpPr>
          <p:nvPr/>
        </p:nvCxnSpPr>
        <p:spPr>
          <a:xfrm>
            <a:off x="0" y="1727220"/>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30">
            <a:extLst>
              <a:ext uri="{FF2B5EF4-FFF2-40B4-BE49-F238E27FC236}">
                <a16:creationId xmlns:a16="http://schemas.microsoft.com/office/drawing/2014/main" id="{FF758E40-902C-F6B6-A45C-353EF82B603F}"/>
              </a:ext>
            </a:extLst>
          </p:cNvPr>
          <p:cNvSpPr/>
          <p:nvPr/>
        </p:nvSpPr>
        <p:spPr>
          <a:xfrm flipH="1">
            <a:off x="508027" y="2136154"/>
            <a:ext cx="6963290" cy="3416320"/>
          </a:xfrm>
          <a:prstGeom prst="rect">
            <a:avLst/>
          </a:prstGeom>
        </p:spPr>
        <p:txBody>
          <a:bodyPr wrap="square">
            <a:spAutoFit/>
          </a:bodyPr>
          <a:lstStyle/>
          <a:p>
            <a:pPr>
              <a:lnSpc>
                <a:spcPts val="1960"/>
              </a:lnSpc>
              <a:buClr>
                <a:srgbClr val="62A844"/>
              </a:buClr>
            </a:pPr>
            <a:r>
              <a:rPr lang="de-DE" sz="2000" b="1">
                <a:solidFill>
                  <a:srgbClr val="0289AE"/>
                </a:solidFill>
              </a:rPr>
              <a:t>Room Mate Hotels, Spanien</a:t>
            </a:r>
          </a:p>
          <a:p>
            <a:pPr>
              <a:buClr>
                <a:srgbClr val="62A844"/>
              </a:buClr>
            </a:pPr>
            <a:endParaRPr lang="en-US" sz="800" b="1" dirty="0">
              <a:solidFill>
                <a:srgbClr val="0289AE"/>
              </a:solidFill>
            </a:endParaRPr>
          </a:p>
          <a:p>
            <a:pPr marL="285750" indent="-285750">
              <a:lnSpc>
                <a:spcPts val="1960"/>
              </a:lnSpc>
              <a:buClr>
                <a:srgbClr val="62A844"/>
              </a:buClr>
              <a:buFont typeface="Arial" panose="020B0604020202020204" pitchFamily="34" charset="0"/>
              <a:buChar char="•"/>
            </a:pPr>
            <a:r>
              <a:rPr lang="en-US" b="1" dirty="0">
                <a:solidFill>
                  <a:srgbClr val="000000"/>
                </a:solidFill>
                <a:cs typeface="Times New Roman" panose="02020603050405020304" pitchFamily="18" charset="0"/>
              </a:rPr>
              <a:t>Tool:</a:t>
            </a:r>
            <a:r>
              <a:rPr lang="de-DE">
                <a:solidFill>
                  <a:srgbClr val="000000"/>
                </a:solidFill>
                <a:cs typeface="Times New Roman" panose="02020603050405020304" pitchFamily="18" charset="0"/>
              </a:rPr>
              <a:t> KI-Concierge, der aus Gästefeedback lernt</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Funktion:</a:t>
            </a:r>
            <a:r>
              <a:rPr lang="de-DE">
                <a:solidFill>
                  <a:srgbClr val="000000"/>
                </a:solidFill>
                <a:cs typeface="Times New Roman" panose="02020603050405020304" pitchFamily="18" charset="0"/>
              </a:rPr>
              <a:t> Echtzeit-Tipps zu Events, Gastronomie, Verkehr</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Nutzen:</a:t>
            </a:r>
            <a:r>
              <a:rPr lang="de-DE">
                <a:solidFill>
                  <a:srgbClr val="000000"/>
                </a:solidFill>
                <a:cs typeface="Times New Roman" panose="02020603050405020304" pitchFamily="18" charset="0"/>
              </a:rPr>
              <a:t> Gäste erkunden selbstsicher; das Team widmet sich dem persönlichen Empfang</a:t>
            </a:r>
            <a:br>
              <a:rPr lang="en-US" dirty="0">
                <a:solidFill>
                  <a:srgbClr val="000000"/>
                </a:solidFill>
                <a:cs typeface="Times New Roman" panose="02020603050405020304" pitchFamily="18" charset="0"/>
              </a:rPr>
            </a:br>
            <a:r>
              <a:rPr lang="en-US" i="1" dirty="0">
                <a:solidFill>
                  <a:srgbClr val="000000"/>
                </a:solidFill>
              </a:rPr>
              <a:t>(Room Mate Hotels Guest Technology Case Study, 2024)</a:t>
            </a:r>
            <a:endParaRPr lang="en-US" dirty="0">
              <a:solidFill>
                <a:srgbClr val="000000"/>
              </a:solidFill>
              <a:cs typeface="Times New Roman" panose="02020603050405020304" pitchFamily="18" charset="0"/>
            </a:endParaRPr>
          </a:p>
          <a:p>
            <a:pPr algn="just">
              <a:lnSpc>
                <a:spcPts val="1960"/>
              </a:lnSpc>
              <a:buClr>
                <a:srgbClr val="62A844"/>
              </a:buClr>
            </a:pPr>
            <a:endParaRPr lang="en-US" sz="2000" dirty="0">
              <a:solidFill>
                <a:srgbClr val="0289AE"/>
              </a:solidFill>
            </a:endParaRPr>
          </a:p>
          <a:p>
            <a:pPr algn="just">
              <a:lnSpc>
                <a:spcPts val="1960"/>
              </a:lnSpc>
              <a:buClr>
                <a:srgbClr val="62A844"/>
              </a:buClr>
            </a:pPr>
            <a:endParaRPr lang="en-US" sz="2000" dirty="0">
              <a:solidFill>
                <a:srgbClr val="0289AE"/>
              </a:solidFill>
            </a:endParaRPr>
          </a:p>
          <a:p>
            <a:pPr algn="just">
              <a:lnSpc>
                <a:spcPts val="1960"/>
              </a:lnSpc>
              <a:buClr>
                <a:srgbClr val="62A844"/>
              </a:buClr>
            </a:pPr>
            <a:r>
              <a:rPr lang="de-DE" sz="2000" b="1">
                <a:solidFill>
                  <a:srgbClr val="0289AE"/>
                </a:solidFill>
                <a:cs typeface="Times New Roman" panose="02020603050405020304" pitchFamily="18" charset="0"/>
              </a:rPr>
              <a:t>NH Hotel Group, Spanien und Italien</a:t>
            </a:r>
          </a:p>
          <a:p>
            <a:pPr>
              <a:buClr>
                <a:srgbClr val="62A844"/>
              </a:buClr>
            </a:pPr>
            <a:endParaRPr lang="en-US" sz="800" b="1" dirty="0">
              <a:solidFill>
                <a:srgbClr val="0289AE"/>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en-US" b="1" dirty="0">
                <a:solidFill>
                  <a:srgbClr val="000000"/>
                </a:solidFill>
                <a:cs typeface="Times New Roman" panose="02020603050405020304" pitchFamily="18" charset="0"/>
              </a:rPr>
              <a:t>Tool:</a:t>
            </a:r>
            <a:r>
              <a:rPr lang="de-DE">
                <a:solidFill>
                  <a:srgbClr val="000000"/>
                </a:solidFill>
                <a:cs typeface="Times New Roman" panose="02020603050405020304" pitchFamily="18" charset="0"/>
              </a:rPr>
              <a:t> Persönliche Kommunikation vor und während des Aufenthalts</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Funktion:</a:t>
            </a:r>
            <a:r>
              <a:rPr lang="de-DE">
                <a:solidFill>
                  <a:srgbClr val="000000"/>
                </a:solidFill>
                <a:cs typeface="Times New Roman" panose="02020603050405020304" pitchFamily="18" charset="0"/>
              </a:rPr>
              <a:t> Rechtzeitige Infos zu Zimmerstatus und lokale Tipps</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Nutzen:</a:t>
            </a:r>
            <a:r>
              <a:rPr lang="de-DE">
                <a:solidFill>
                  <a:srgbClr val="000000"/>
                </a:solidFill>
                <a:cs typeface="Times New Roman" panose="02020603050405020304" pitchFamily="18" charset="0"/>
              </a:rPr>
              <a:t> Kleine, durchdachte Gesten wirken individuell und zugewandt</a:t>
            </a:r>
            <a:br>
              <a:rPr lang="en-US" dirty="0">
                <a:solidFill>
                  <a:srgbClr val="000000"/>
                </a:solidFill>
                <a:cs typeface="Times New Roman" panose="02020603050405020304" pitchFamily="18" charset="0"/>
              </a:rPr>
            </a:br>
            <a:r>
              <a:rPr lang="en-US" i="1" dirty="0">
                <a:solidFill>
                  <a:srgbClr val="000000"/>
                </a:solidFill>
              </a:rPr>
              <a:t>(NH Hotel Group Digital Communication Strategy, 2024)</a:t>
            </a:r>
            <a:endParaRPr lang="en-US" kern="0" dirty="0">
              <a:solidFill>
                <a:srgbClr val="000000"/>
              </a:solidFill>
              <a:cs typeface="Times New Roman" panose="02020603050405020304" pitchFamily="18" charset="0"/>
            </a:endParaRPr>
          </a:p>
        </p:txBody>
      </p:sp>
      <p:pic>
        <p:nvPicPr>
          <p:cNvPr id="24" name="Graphic 23">
            <a:extLst>
              <a:ext uri="{FF2B5EF4-FFF2-40B4-BE49-F238E27FC236}">
                <a16:creationId xmlns:a16="http://schemas.microsoft.com/office/drawing/2014/main" id="{A46E7C80-12BB-DB5A-E581-46566CC410F8}"/>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7289069" y="260307"/>
            <a:ext cx="5163239" cy="4642624"/>
          </a:xfrm>
          <a:prstGeom prst="rect">
            <a:avLst/>
          </a:prstGeom>
        </p:spPr>
      </p:pic>
    </p:spTree>
    <p:extLst>
      <p:ext uri="{BB962C8B-B14F-4D97-AF65-F5344CB8AC3E}">
        <p14:creationId xmlns:p14="http://schemas.microsoft.com/office/powerpoint/2010/main" val="30023758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81FCA-A66A-122F-4282-4C37DBD05B76}"/>
            </a:ext>
          </a:extLst>
        </p:cNvPr>
        <p:cNvGrpSpPr/>
        <p:nvPr/>
      </p:nvGrpSpPr>
      <p:grpSpPr>
        <a:xfrm>
          <a:off x="0" y="0"/>
          <a:ext cx="0" cy="0"/>
          <a:chOff x="0" y="0"/>
          <a:chExt cx="0" cy="0"/>
        </a:xfrm>
      </p:grpSpPr>
      <p:sp>
        <p:nvSpPr>
          <p:cNvPr id="21" name="Text Placeholder 11">
            <a:extLst>
              <a:ext uri="{FF2B5EF4-FFF2-40B4-BE49-F238E27FC236}">
                <a16:creationId xmlns:a16="http://schemas.microsoft.com/office/drawing/2014/main" id="{05A3DBD5-C201-7777-7F25-6A3CE2E738D2}"/>
              </a:ext>
            </a:extLst>
          </p:cNvPr>
          <p:cNvSpPr txBox="1">
            <a:spLocks/>
          </p:cNvSpPr>
          <p:nvPr/>
        </p:nvSpPr>
        <p:spPr>
          <a:xfrm>
            <a:off x="429115" y="525832"/>
            <a:ext cx="408712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Europäische Beispiele für gästenahe KI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22" name="Straight Connector 21">
            <a:extLst>
              <a:ext uri="{FF2B5EF4-FFF2-40B4-BE49-F238E27FC236}">
                <a16:creationId xmlns:a16="http://schemas.microsoft.com/office/drawing/2014/main" id="{A8D22BD2-BAA0-5E01-7E38-5BC01ECA4DF2}"/>
              </a:ext>
            </a:extLst>
          </p:cNvPr>
          <p:cNvCxnSpPr>
            <a:cxnSpLocks/>
          </p:cNvCxnSpPr>
          <p:nvPr/>
        </p:nvCxnSpPr>
        <p:spPr>
          <a:xfrm>
            <a:off x="0" y="1727220"/>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30">
            <a:extLst>
              <a:ext uri="{FF2B5EF4-FFF2-40B4-BE49-F238E27FC236}">
                <a16:creationId xmlns:a16="http://schemas.microsoft.com/office/drawing/2014/main" id="{21DF1B58-92DD-8160-C26E-B0FC5A75B628}"/>
              </a:ext>
            </a:extLst>
          </p:cNvPr>
          <p:cNvSpPr/>
          <p:nvPr/>
        </p:nvSpPr>
        <p:spPr>
          <a:xfrm flipH="1">
            <a:off x="508027" y="2136154"/>
            <a:ext cx="7587758" cy="3344505"/>
          </a:xfrm>
          <a:prstGeom prst="rect">
            <a:avLst/>
          </a:prstGeom>
        </p:spPr>
        <p:txBody>
          <a:bodyPr wrap="square">
            <a:spAutoFit/>
          </a:bodyPr>
          <a:lstStyle/>
          <a:p>
            <a:pPr>
              <a:lnSpc>
                <a:spcPts val="1960"/>
              </a:lnSpc>
              <a:buClr>
                <a:srgbClr val="62A844"/>
              </a:buClr>
            </a:pPr>
            <a:r>
              <a:rPr lang="en-US" sz="2000" b="1" dirty="0">
                <a:solidFill>
                  <a:srgbClr val="0289AE"/>
                </a:solidFill>
              </a:rPr>
              <a:t>Tivoli Hotels and Resorts, Portugal</a:t>
            </a:r>
          </a:p>
          <a:p>
            <a:pPr>
              <a:buClr>
                <a:srgbClr val="62A844"/>
              </a:buClr>
            </a:pPr>
            <a:endParaRPr lang="en-US" sz="800" b="1" dirty="0">
              <a:solidFill>
                <a:srgbClr val="000000"/>
              </a:solidFill>
            </a:endParaRP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Fokus:</a:t>
            </a:r>
            <a:r>
              <a:rPr lang="de-DE">
                <a:solidFill>
                  <a:srgbClr val="000000"/>
                </a:solidFill>
                <a:cs typeface="Times New Roman" panose="02020603050405020304" pitchFamily="18" charset="0"/>
              </a:rPr>
              <a:t> Gästefeedback-Analyse über alle Kanäle</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Maßnahme:</a:t>
            </a:r>
            <a:r>
              <a:rPr lang="de-DE">
                <a:solidFill>
                  <a:srgbClr val="000000"/>
                </a:solidFill>
                <a:cs typeface="Times New Roman" panose="02020603050405020304" pitchFamily="18" charset="0"/>
              </a:rPr>
              <a:t> Führungskräfte passen Menüs, Serviceton, Öffnungszeiten an</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Ergebnis:</a:t>
            </a:r>
            <a:r>
              <a:rPr lang="de-DE">
                <a:solidFill>
                  <a:srgbClr val="000000"/>
                </a:solidFill>
                <a:cs typeface="Times New Roman" panose="02020603050405020304" pitchFamily="18" charset="0"/>
              </a:rPr>
              <a:t> Schnellere Reaktion auf Probleme, klareres Bild der Gästewerte</a:t>
            </a:r>
            <a:br>
              <a:rPr lang="en-US" dirty="0">
                <a:solidFill>
                  <a:srgbClr val="000000"/>
                </a:solidFill>
                <a:cs typeface="Times New Roman" panose="02020603050405020304" pitchFamily="18" charset="0"/>
              </a:rPr>
            </a:br>
            <a:r>
              <a:rPr lang="en-US" i="1" dirty="0">
                <a:solidFill>
                  <a:srgbClr val="000000"/>
                </a:solidFill>
              </a:rPr>
              <a:t>(Tivoli Hotels &amp; Resorts Service Quality Report, 2024)</a:t>
            </a:r>
            <a:endParaRPr lang="en-US" dirty="0">
              <a:solidFill>
                <a:srgbClr val="000000"/>
              </a:solidFill>
              <a:cs typeface="Times New Roman" panose="02020603050405020304" pitchFamily="18" charset="0"/>
            </a:endParaRPr>
          </a:p>
          <a:p>
            <a:pPr>
              <a:lnSpc>
                <a:spcPts val="1960"/>
              </a:lnSpc>
              <a:buClr>
                <a:srgbClr val="62A844"/>
              </a:buClr>
            </a:pPr>
            <a:endParaRPr lang="en-US" b="1"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Scandic, Schweden und Nordeuropa</a:t>
            </a:r>
          </a:p>
          <a:p>
            <a:pPr>
              <a:buClr>
                <a:srgbClr val="62A844"/>
              </a:buClr>
            </a:pPr>
            <a:endParaRPr lang="en-US" sz="2000" b="1" dirty="0">
              <a:solidFill>
                <a:srgbClr val="000000"/>
              </a:solidFill>
              <a:cs typeface="Times New Roman" panose="02020603050405020304" pitchFamily="18" charset="0"/>
            </a:endParaRPr>
          </a:p>
          <a:p>
            <a:pPr>
              <a:lnSpc>
                <a:spcPts val="1960"/>
              </a:lnSpc>
              <a:buClr>
                <a:srgbClr val="62A844"/>
              </a:buClr>
            </a:pPr>
            <a:r>
              <a:rPr lang="de-DE" b="1">
                <a:solidFill>
                  <a:srgbClr val="000000"/>
                </a:solidFill>
                <a:cs typeface="Times New Roman" panose="02020603050405020304" pitchFamily="18" charset="0"/>
              </a:rPr>
              <a:t>Fokus:</a:t>
            </a:r>
            <a:r>
              <a:rPr lang="de-DE">
                <a:solidFill>
                  <a:srgbClr val="000000"/>
                </a:solidFill>
                <a:cs typeface="Times New Roman" panose="02020603050405020304" pitchFamily="18" charset="0"/>
              </a:rPr>
              <a:t> Nachhaltigkeit + Komfort vereint</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Ansatz:</a:t>
            </a:r>
            <a:r>
              <a:rPr lang="de-DE">
                <a:solidFill>
                  <a:srgbClr val="000000"/>
                </a:solidFill>
                <a:cs typeface="Times New Roman" panose="02020603050405020304" pitchFamily="18" charset="0"/>
              </a:rPr>
              <a:t> Smarte Steuerung regelt Heizung/Licht, das Team erklärt den Zweck</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Ergebnis:</a:t>
            </a:r>
            <a:r>
              <a:rPr lang="de-DE">
                <a:solidFill>
                  <a:srgbClr val="000000"/>
                </a:solidFill>
                <a:cs typeface="Times New Roman" panose="02020603050405020304" pitchFamily="18" charset="0"/>
              </a:rPr>
              <a:t> Stärkt das Gästevertrauen und fördert Umweltziele</a:t>
            </a:r>
            <a:br>
              <a:rPr lang="en-US" dirty="0">
                <a:solidFill>
                  <a:srgbClr val="000000"/>
                </a:solidFill>
                <a:cs typeface="Times New Roman" panose="02020603050405020304" pitchFamily="18" charset="0"/>
              </a:rPr>
            </a:br>
            <a:r>
              <a:rPr lang="en-US" i="1" dirty="0">
                <a:solidFill>
                  <a:srgbClr val="000000"/>
                </a:solidFill>
              </a:rPr>
              <a:t>(Scandic Hotels Guest Comfort &amp; Sustainability Program, 2024)</a:t>
            </a:r>
            <a:endParaRPr lang="en-US" dirty="0">
              <a:solidFill>
                <a:srgbClr val="000000"/>
              </a:solidFill>
              <a:cs typeface="Times New Roman" panose="02020603050405020304" pitchFamily="18" charset="0"/>
            </a:endParaRPr>
          </a:p>
        </p:txBody>
      </p:sp>
      <p:pic>
        <p:nvPicPr>
          <p:cNvPr id="24" name="Graphic 23">
            <a:extLst>
              <a:ext uri="{FF2B5EF4-FFF2-40B4-BE49-F238E27FC236}">
                <a16:creationId xmlns:a16="http://schemas.microsoft.com/office/drawing/2014/main" id="{A91653DB-B488-10D3-CA3C-18D513451B22}"/>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7289069" y="260307"/>
            <a:ext cx="5163239" cy="4642624"/>
          </a:xfrm>
          <a:prstGeom prst="rect">
            <a:avLst/>
          </a:prstGeom>
        </p:spPr>
      </p:pic>
    </p:spTree>
    <p:extLst>
      <p:ext uri="{BB962C8B-B14F-4D97-AF65-F5344CB8AC3E}">
        <p14:creationId xmlns:p14="http://schemas.microsoft.com/office/powerpoint/2010/main" val="34138736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07139B11-75C8-096A-1D48-36B27C6BC6B4}"/>
              </a:ext>
            </a:extLst>
          </p:cNvPr>
          <p:cNvPicPr>
            <a:picLocks noGrp="1" noChangeAspect="1"/>
          </p:cNvPicPr>
          <p:nvPr>
            <p:ph type="pic" sz="quarter" idx="44"/>
          </p:nvPr>
        </p:nvPicPr>
        <p:blipFill rotWithShape="1">
          <a:blip r:embed="rId2" cstate="email">
            <a:extLst>
              <a:ext uri="{28A0092B-C50C-407E-A947-70E740481C1C}">
                <a14:useLocalDpi xmlns:a14="http://schemas.microsoft.com/office/drawing/2010/main"/>
              </a:ext>
            </a:extLst>
          </a:blip>
          <a:srcRect l="3550" t="50000" r="41223" b="26701"/>
          <a:stretch/>
        </p:blipFill>
        <p:spPr>
          <a:xfrm>
            <a:off x="0" y="0"/>
            <a:ext cx="12192000" cy="6858000"/>
          </a:xfrm>
        </p:spPr>
      </p:pic>
      <p:grpSp>
        <p:nvGrpSpPr>
          <p:cNvPr id="22" name="Group 21">
            <a:extLst>
              <a:ext uri="{FF2B5EF4-FFF2-40B4-BE49-F238E27FC236}">
                <a16:creationId xmlns:a16="http://schemas.microsoft.com/office/drawing/2014/main" id="{6B6C801D-81B7-5BB1-553E-43A470EA9FBE}"/>
              </a:ext>
            </a:extLst>
          </p:cNvPr>
          <p:cNvGrpSpPr/>
          <p:nvPr/>
        </p:nvGrpSpPr>
        <p:grpSpPr>
          <a:xfrm>
            <a:off x="5607441" y="2455712"/>
            <a:ext cx="1487826" cy="1083162"/>
            <a:chOff x="3400450" y="986392"/>
            <a:chExt cx="1487826" cy="1083162"/>
          </a:xfrm>
          <a:solidFill>
            <a:schemeClr val="bg1"/>
          </a:solidFill>
        </p:grpSpPr>
        <p:sp>
          <p:nvSpPr>
            <p:cNvPr id="23" name="Freeform 22">
              <a:extLst>
                <a:ext uri="{FF2B5EF4-FFF2-40B4-BE49-F238E27FC236}">
                  <a16:creationId xmlns:a16="http://schemas.microsoft.com/office/drawing/2014/main" id="{54631789-DD60-F3DF-B31B-E28478BC4CC0}"/>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0289AE"/>
            </a:solidFill>
            <a:ln w="8971"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0A9378BF-4371-DE0B-7B69-E92E960B7D3F}"/>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en-US"/>
            </a:p>
          </p:txBody>
        </p:sp>
      </p:grpSp>
      <p:pic>
        <p:nvPicPr>
          <p:cNvPr id="25" name="Graphic 24">
            <a:extLst>
              <a:ext uri="{FF2B5EF4-FFF2-40B4-BE49-F238E27FC236}">
                <a16:creationId xmlns:a16="http://schemas.microsoft.com/office/drawing/2014/main" id="{D353C9F3-74A9-F381-2943-CBD5E64D2E13}"/>
              </a:ext>
            </a:extLst>
          </p:cNvPr>
          <p:cNvPicPr>
            <a:picLocks noChangeAspect="1"/>
          </p:cNvPicPr>
          <p:nvPr/>
        </p:nvPicPr>
        <p:blipFill>
          <a:blip>
            <a:extLst>
              <a:ext uri="{96DAC541-7B7A-43D3-8B79-37D633B846F1}">
                <asvg:svgBlip xmlns:asvg="http://schemas.microsoft.com/office/drawing/2016/SVG/main" r:embed="rId3"/>
              </a:ext>
            </a:extLst>
          </a:blip>
          <a:srcRect l="49952" t="41010" r="28995" b="44546"/>
          <a:stretch/>
        </p:blipFill>
        <p:spPr>
          <a:xfrm>
            <a:off x="8516933" y="3240624"/>
            <a:ext cx="5325749" cy="5173579"/>
          </a:xfrm>
          <a:prstGeom prst="rect">
            <a:avLst/>
          </a:prstGeom>
        </p:spPr>
      </p:pic>
      <p:sp>
        <p:nvSpPr>
          <p:cNvPr id="3" name="Text Placeholder 2">
            <a:extLst>
              <a:ext uri="{FF2B5EF4-FFF2-40B4-BE49-F238E27FC236}">
                <a16:creationId xmlns:a16="http://schemas.microsoft.com/office/drawing/2014/main" id="{1DB465D1-A18F-227F-7B71-52C01E787077}"/>
              </a:ext>
            </a:extLst>
          </p:cNvPr>
          <p:cNvSpPr>
            <a:spLocks noGrp="1"/>
          </p:cNvSpPr>
          <p:nvPr>
            <p:ph type="body" sz="quarter" idx="13"/>
          </p:nvPr>
        </p:nvSpPr>
        <p:spPr>
          <a:xfrm>
            <a:off x="317811" y="1999116"/>
            <a:ext cx="4971819" cy="3565651"/>
          </a:xfrm>
        </p:spPr>
        <p:txBody>
          <a:bodyPr>
            <a:normAutofit/>
          </a:bodyPr>
          <a:lstStyle/>
          <a:p>
            <a:r>
              <a:rPr lang="de-DE" sz="2200" b="1"/>
              <a:t>„Gäste wünschen sich smarten Service, der mühelos und persönlich wirkt. Technologie hilft uns dabei – doch die Wärme eines menschlichen Empfangs bleibt unsere größte Stärke.“</a:t>
            </a:r>
          </a:p>
          <a:p>
            <a:endParaRPr lang="en-US" sz="2200" dirty="0"/>
          </a:p>
          <a:p>
            <a:r>
              <a:rPr lang="en-US" sz="2200" dirty="0"/>
              <a:t>Elie Maalouf, CEO, IHG                         Hotels &amp; Resorts (2025)</a:t>
            </a:r>
          </a:p>
          <a:p>
            <a:endParaRPr lang="en-GB" sz="2200" dirty="0"/>
          </a:p>
        </p:txBody>
      </p:sp>
    </p:spTree>
    <p:extLst>
      <p:ext uri="{BB962C8B-B14F-4D97-AF65-F5344CB8AC3E}">
        <p14:creationId xmlns:p14="http://schemas.microsoft.com/office/powerpoint/2010/main" val="2180590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3F3CE-5B77-E9F5-7240-A2A2E96E37D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A2E374EF-763F-C91D-141A-3273C8EC9878}"/>
              </a:ext>
            </a:extLst>
          </p:cNvPr>
          <p:cNvSpPr txBox="1">
            <a:spLocks/>
          </p:cNvSpPr>
          <p:nvPr/>
        </p:nvSpPr>
        <p:spPr>
          <a:xfrm>
            <a:off x="429115" y="525832"/>
            <a:ext cx="491231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Die menschliche Note im digitalen Erlebnis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D3A45BA-8245-28AC-EA5F-E6E58CD8827B}"/>
              </a:ext>
            </a:extLst>
          </p:cNvPr>
          <p:cNvCxnSpPr>
            <a:cxnSpLocks/>
          </p:cNvCxnSpPr>
          <p:nvPr/>
        </p:nvCxnSpPr>
        <p:spPr>
          <a:xfrm>
            <a:off x="0" y="1727220"/>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E715B7B2-E9FB-AE41-6C2F-F869FE6BF178}"/>
              </a:ext>
            </a:extLst>
          </p:cNvPr>
          <p:cNvSpPr/>
          <p:nvPr/>
        </p:nvSpPr>
        <p:spPr>
          <a:xfrm flipH="1">
            <a:off x="508027" y="2136154"/>
            <a:ext cx="6801632" cy="4719241"/>
          </a:xfrm>
          <a:prstGeom prst="rect">
            <a:avLst/>
          </a:prstGeom>
        </p:spPr>
        <p:txBody>
          <a:bodyPr wrap="square">
            <a:spAutoFit/>
          </a:bodyPr>
          <a:lstStyle/>
          <a:p>
            <a:pPr>
              <a:lnSpc>
                <a:spcPts val="1960"/>
              </a:lnSpc>
              <a:buClr>
                <a:srgbClr val="62A844"/>
              </a:buClr>
            </a:pPr>
            <a:r>
              <a:rPr lang="de-DE" sz="2000">
                <a:solidFill>
                  <a:srgbClr val="000000"/>
                </a:solidFill>
                <a:cs typeface="Times New Roman" panose="02020603050405020304" pitchFamily="18" charset="0"/>
              </a:rPr>
              <a:t>Technologie kann Reisen vereinfachen, doch </a:t>
            </a:r>
            <a:r>
              <a:rPr lang="de-DE" sz="2000" b="1">
                <a:solidFill>
                  <a:srgbClr val="000000"/>
                </a:solidFill>
                <a:cs typeface="Times New Roman" panose="02020603050405020304" pitchFamily="18" charset="0"/>
              </a:rPr>
              <a:t>Gastlichkeit </a:t>
            </a:r>
          </a:p>
          <a:p>
            <a:pPr>
              <a:lnSpc>
                <a:spcPts val="1960"/>
              </a:lnSpc>
              <a:buClr>
                <a:srgbClr val="62A844"/>
              </a:buClr>
            </a:pPr>
            <a:r>
              <a:rPr lang="de-DE" sz="2000" b="1">
                <a:solidFill>
                  <a:srgbClr val="000000"/>
                </a:solidFill>
                <a:cs typeface="Times New Roman" panose="02020603050405020304" pitchFamily="18" charset="0"/>
              </a:rPr>
              <a:t>lebt weiter von menschlicher Verbindung</a:t>
            </a:r>
            <a:r>
              <a:rPr lang="de-DE" sz="2000">
                <a:solidFill>
                  <a:srgbClr val="000000"/>
                </a:solidFill>
                <a:cs typeface="Times New Roman" panose="02020603050405020304" pitchFamily="18" charset="0"/>
              </a:rPr>
              <a:t>.</a:t>
            </a:r>
          </a:p>
          <a:p>
            <a:pPr>
              <a:lnSpc>
                <a:spcPts val="1960"/>
              </a:lnSpc>
              <a:buClr>
                <a:srgbClr val="62A844"/>
              </a:buClr>
            </a:pPr>
            <a:endParaRPr lang="en-US"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Woran sich Gäste erinnern:</a:t>
            </a:r>
          </a:p>
          <a:p>
            <a:pPr>
              <a:buClr>
                <a:srgbClr val="62A844"/>
              </a:buClr>
            </a:pPr>
            <a:endParaRPr lang="en-US" sz="800" b="1" dirty="0">
              <a:solidFill>
                <a:srgbClr val="0289AE"/>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Die Wärme des Empfangs</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Aufmerksame Gesten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Empathie und Aufmerksamkeit</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Echtheit im Service</a:t>
            </a:r>
          </a:p>
          <a:p>
            <a:pPr>
              <a:lnSpc>
                <a:spcPts val="1960"/>
              </a:lnSpc>
              <a:buClr>
                <a:srgbClr val="62A844"/>
              </a:buClr>
            </a:pPr>
            <a:endParaRPr lang="en-US"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Ausgewogener Ansatz:</a:t>
            </a:r>
          </a:p>
          <a:p>
            <a:pPr>
              <a:buClr>
                <a:srgbClr val="62A844"/>
              </a:buClr>
            </a:pPr>
            <a:br>
              <a:rPr lang="en-US" sz="800" dirty="0">
                <a:solidFill>
                  <a:srgbClr val="000000"/>
                </a:solidFill>
                <a:cs typeface="Times New Roman" panose="02020603050405020304" pitchFamily="18" charset="0"/>
              </a:rPr>
            </a:br>
            <a:r>
              <a:rPr lang="de-DE">
                <a:solidFill>
                  <a:srgbClr val="000000"/>
                </a:solidFill>
                <a:cs typeface="Times New Roman" panose="02020603050405020304" pitchFamily="18" charset="0"/>
              </a:rPr>
              <a:t>Führende europäische Hotels kombinieren:</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Automatischer Check-in</a:t>
            </a:r>
            <a:r>
              <a:rPr lang="de-DE">
                <a:solidFill>
                  <a:srgbClr val="000000"/>
                </a:solidFill>
                <a:cs typeface="Times New Roman" panose="02020603050405020304" pitchFamily="18" charset="0"/>
              </a:rPr>
              <a:t> → Team begrüßt mit Namen statt Papierkram</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KI-gestützte Erkenntnisse</a:t>
            </a:r>
            <a:r>
              <a:rPr lang="de-DE">
                <a:solidFill>
                  <a:srgbClr val="000000"/>
                </a:solidFill>
                <a:cs typeface="Times New Roman" panose="02020603050405020304" pitchFamily="18" charset="0"/>
              </a:rPr>
              <a:t> → helfen, Vorlieben vorherzusehen</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Digitale Effizienz</a:t>
            </a:r>
            <a:r>
              <a:rPr lang="en-US" dirty="0">
                <a:solidFill>
                  <a:srgbClr val="000000"/>
                </a:solidFill>
                <a:cs typeface="Times New Roman" panose="02020603050405020304" pitchFamily="18" charset="0"/>
              </a:rPr>
              <a:t> + </a:t>
            </a:r>
            <a:r>
              <a:rPr lang="de-DE" b="1">
                <a:solidFill>
                  <a:srgbClr val="000000"/>
                </a:solidFill>
                <a:cs typeface="Times New Roman" panose="02020603050405020304" pitchFamily="18" charset="0"/>
              </a:rPr>
              <a:t>Persönliche Präsenz</a:t>
            </a:r>
            <a:r>
              <a:rPr lang="de-DE">
                <a:solidFill>
                  <a:srgbClr val="000000"/>
                </a:solidFill>
                <a:cs typeface="Times New Roman" panose="02020603050405020304" pitchFamily="18" charset="0"/>
              </a:rPr>
              <a:t> = bleibender Eindruck</a:t>
            </a:r>
          </a:p>
          <a:p>
            <a:pPr>
              <a:lnSpc>
                <a:spcPts val="1960"/>
              </a:lnSpc>
              <a:buClr>
                <a:srgbClr val="62A844"/>
              </a:buClr>
            </a:pPr>
            <a:endParaRPr lang="en-US" dirty="0">
              <a:solidFill>
                <a:srgbClr val="000000"/>
              </a:solidFill>
              <a:cs typeface="Times New Roman" panose="02020603050405020304" pitchFamily="18" charset="0"/>
            </a:endParaRPr>
          </a:p>
          <a:p>
            <a:pPr algn="just">
              <a:lnSpc>
                <a:spcPts val="1960"/>
              </a:lnSpc>
              <a:buClr>
                <a:srgbClr val="62A844"/>
              </a:buClr>
            </a:pPr>
            <a:endParaRPr lang="en-US" dirty="0">
              <a:solidFill>
                <a:srgbClr val="000000"/>
              </a:solidFill>
            </a:endParaRPr>
          </a:p>
          <a:p>
            <a:pPr>
              <a:lnSpc>
                <a:spcPts val="1960"/>
              </a:lnSpc>
              <a:buClr>
                <a:srgbClr val="62A844"/>
              </a:buClr>
            </a:pPr>
            <a:endParaRPr lang="en-GB" dirty="0">
              <a:solidFill>
                <a:srgbClr val="000000"/>
              </a:solidFill>
            </a:endParaRPr>
          </a:p>
        </p:txBody>
      </p:sp>
      <p:pic>
        <p:nvPicPr>
          <p:cNvPr id="5" name="Graphic 4">
            <a:extLst>
              <a:ext uri="{FF2B5EF4-FFF2-40B4-BE49-F238E27FC236}">
                <a16:creationId xmlns:a16="http://schemas.microsoft.com/office/drawing/2014/main" id="{D6BB0C3D-0B41-F071-6D6F-337514068657}"/>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sp>
        <p:nvSpPr>
          <p:cNvPr id="6" name="Rectangle 30">
            <a:extLst>
              <a:ext uri="{FF2B5EF4-FFF2-40B4-BE49-F238E27FC236}">
                <a16:creationId xmlns:a16="http://schemas.microsoft.com/office/drawing/2014/main" id="{B2D902D7-6F5C-AF4E-E3B8-B378F92A2DEA}"/>
              </a:ext>
            </a:extLst>
          </p:cNvPr>
          <p:cNvSpPr/>
          <p:nvPr/>
        </p:nvSpPr>
        <p:spPr>
          <a:xfrm flipH="1">
            <a:off x="7995880" y="3919365"/>
            <a:ext cx="3244714" cy="1785104"/>
          </a:xfrm>
          <a:prstGeom prst="rect">
            <a:avLst/>
          </a:prstGeom>
        </p:spPr>
        <p:txBody>
          <a:bodyPr wrap="square">
            <a:spAutoFit/>
          </a:bodyPr>
          <a:lstStyle/>
          <a:p>
            <a:pPr algn="ctr"/>
            <a:r>
              <a:rPr lang="de-DE" sz="2000" b="1">
                <a:solidFill>
                  <a:srgbClr val="0289AE"/>
                </a:solidFill>
                <a:cs typeface="Times New Roman" panose="02020603050405020304" pitchFamily="18" charset="0"/>
              </a:rPr>
              <a:t>Orientierung fürs Team:</a:t>
            </a:r>
            <a:br>
              <a:rPr lang="en-US" dirty="0">
                <a:solidFill>
                  <a:srgbClr val="262626"/>
                </a:solidFill>
                <a:cs typeface="Times New Roman" panose="02020603050405020304" pitchFamily="18" charset="0"/>
              </a:rPr>
            </a:br>
            <a:r>
              <a:rPr lang="de-DE" i="1">
                <a:solidFill>
                  <a:srgbClr val="262626"/>
                </a:solidFill>
                <a:cs typeface="Times New Roman" panose="02020603050405020304" pitchFamily="18" charset="0"/>
              </a:rPr>
              <a:t>Teams müssen wissen, </a:t>
            </a:r>
            <a:r>
              <a:rPr lang="de-DE" b="1" i="1">
                <a:solidFill>
                  <a:srgbClr val="262626"/>
                </a:solidFill>
                <a:cs typeface="Times New Roman" panose="02020603050405020304" pitchFamily="18" charset="0"/>
              </a:rPr>
              <a:t>wann sie Systemen vertrauen</a:t>
            </a:r>
            <a:r>
              <a:rPr lang="de-DE" i="1">
                <a:solidFill>
                  <a:srgbClr val="262626"/>
                </a:solidFill>
                <a:cs typeface="Times New Roman" panose="02020603050405020304" pitchFamily="18" charset="0"/>
              </a:rPr>
              <a:t> und </a:t>
            </a:r>
            <a:r>
              <a:rPr lang="de-DE" b="1" i="1">
                <a:solidFill>
                  <a:srgbClr val="262626"/>
                </a:solidFill>
                <a:cs typeface="Times New Roman" panose="02020603050405020304" pitchFamily="18" charset="0"/>
              </a:rPr>
              <a:t>wann Menschlichkeit gefragt ist</a:t>
            </a:r>
            <a:r>
              <a:rPr lang="de-DE" i="1">
                <a:solidFill>
                  <a:srgbClr val="262626"/>
                </a:solidFill>
                <a:cs typeface="Times New Roman" panose="02020603050405020304" pitchFamily="18" charset="0"/>
              </a:rPr>
              <a:t>.</a:t>
            </a:r>
            <a:endParaRPr lang="en-US" dirty="0">
              <a:solidFill>
                <a:srgbClr val="262626"/>
              </a:solidFill>
              <a:cs typeface="Times New Roman" panose="02020603050405020304" pitchFamily="18" charset="0"/>
            </a:endParaRPr>
          </a:p>
          <a:p>
            <a:pPr algn="ctr"/>
            <a:endParaRPr lang="en-US" dirty="0">
              <a:solidFill>
                <a:srgbClr val="262626"/>
              </a:solidFill>
            </a:endParaRPr>
          </a:p>
          <a:p>
            <a:pPr algn="ctr"/>
            <a:endParaRPr lang="en-US" dirty="0">
              <a:solidFill>
                <a:srgbClr val="262626"/>
              </a:solidFill>
            </a:endParaRPr>
          </a:p>
        </p:txBody>
      </p:sp>
      <p:sp>
        <p:nvSpPr>
          <p:cNvPr id="7" name="Rounded Rectangle 6">
            <a:extLst>
              <a:ext uri="{FF2B5EF4-FFF2-40B4-BE49-F238E27FC236}">
                <a16:creationId xmlns:a16="http://schemas.microsoft.com/office/drawing/2014/main" id="{58A04DB3-8080-2A3D-E89B-15DEF153DF9D}"/>
              </a:ext>
            </a:extLst>
          </p:cNvPr>
          <p:cNvSpPr/>
          <p:nvPr/>
        </p:nvSpPr>
        <p:spPr>
          <a:xfrm>
            <a:off x="7776426" y="3805727"/>
            <a:ext cx="3676042" cy="1533284"/>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8" name="Rounded Rectangle 7">
            <a:extLst>
              <a:ext uri="{FF2B5EF4-FFF2-40B4-BE49-F238E27FC236}">
                <a16:creationId xmlns:a16="http://schemas.microsoft.com/office/drawing/2014/main" id="{C74A4B89-76FD-97D0-201D-F2E7BC28C24E}"/>
              </a:ext>
            </a:extLst>
          </p:cNvPr>
          <p:cNvSpPr/>
          <p:nvPr/>
        </p:nvSpPr>
        <p:spPr>
          <a:xfrm>
            <a:off x="7309659" y="5704469"/>
            <a:ext cx="4177847"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32CD050A-BD01-AF80-E821-B15D8CC982DD}"/>
              </a:ext>
            </a:extLst>
          </p:cNvPr>
          <p:cNvSpPr txBox="1"/>
          <p:nvPr/>
        </p:nvSpPr>
        <p:spPr>
          <a:xfrm>
            <a:off x="7435658" y="5767747"/>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0" name="TextBox 9">
            <a:extLst>
              <a:ext uri="{FF2B5EF4-FFF2-40B4-BE49-F238E27FC236}">
                <a16:creationId xmlns:a16="http://schemas.microsoft.com/office/drawing/2014/main" id="{C082BD0D-27CD-6841-A6CF-14CD998DBD34}"/>
              </a:ext>
            </a:extLst>
          </p:cNvPr>
          <p:cNvSpPr txBox="1"/>
          <p:nvPr/>
        </p:nvSpPr>
        <p:spPr>
          <a:xfrm>
            <a:off x="8191659" y="5767747"/>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M1</a:t>
            </a:r>
          </a:p>
        </p:txBody>
      </p:sp>
      <p:sp>
        <p:nvSpPr>
          <p:cNvPr id="11" name="TextBox 10">
            <a:extLst>
              <a:ext uri="{FF2B5EF4-FFF2-40B4-BE49-F238E27FC236}">
                <a16:creationId xmlns:a16="http://schemas.microsoft.com/office/drawing/2014/main" id="{98D2DD13-0093-DEA7-DB68-C0A5B58B32ED}"/>
              </a:ext>
            </a:extLst>
          </p:cNvPr>
          <p:cNvSpPr txBox="1"/>
          <p:nvPr/>
        </p:nvSpPr>
        <p:spPr>
          <a:xfrm>
            <a:off x="8785658" y="5767747"/>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Führung im grünen und digitalen Wandel</a:t>
            </a:r>
          </a:p>
        </p:txBody>
      </p:sp>
    </p:spTree>
    <p:extLst>
      <p:ext uri="{BB962C8B-B14F-4D97-AF65-F5344CB8AC3E}">
        <p14:creationId xmlns:p14="http://schemas.microsoft.com/office/powerpoint/2010/main" val="1345309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499E4-963B-0652-61AA-3BC4B038069B}"/>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4EB348CA-4860-65D2-E97C-F0B06D730F4A}"/>
              </a:ext>
            </a:extLst>
          </p:cNvPr>
          <p:cNvSpPr txBox="1">
            <a:spLocks/>
          </p:cNvSpPr>
          <p:nvPr/>
        </p:nvSpPr>
        <p:spPr>
          <a:xfrm>
            <a:off x="429115" y="525832"/>
            <a:ext cx="592708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Menschliche Note im digitalen Erlebnis - </a:t>
            </a:r>
            <a:r>
              <a:rPr lang="de-DE" sz="3400" b="1">
                <a:solidFill>
                  <a:srgbClr val="0289AE"/>
                </a:solidFill>
                <a:cs typeface="Times New Roman" panose="02020603050405020304" pitchFamily="18" charset="0"/>
              </a:rPr>
              <a:t>Diskussionsaufgabe</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6C79DA8D-9148-F32B-26AA-1BC4B5590D08}"/>
              </a:ext>
            </a:extLst>
          </p:cNvPr>
          <p:cNvCxnSpPr>
            <a:cxnSpLocks/>
          </p:cNvCxnSpPr>
          <p:nvPr/>
        </p:nvCxnSpPr>
        <p:spPr>
          <a:xfrm>
            <a:off x="0" y="1727220"/>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419EA3FA-C1E9-B39C-4572-1F3D07144238}"/>
              </a:ext>
            </a:extLst>
          </p:cNvPr>
          <p:cNvSpPr/>
          <p:nvPr/>
        </p:nvSpPr>
        <p:spPr>
          <a:xfrm flipH="1">
            <a:off x="508027" y="2136154"/>
            <a:ext cx="6801632" cy="4196020"/>
          </a:xfrm>
          <a:prstGeom prst="rect">
            <a:avLst/>
          </a:prstGeom>
        </p:spPr>
        <p:txBody>
          <a:bodyPr wrap="square">
            <a:spAutoFit/>
          </a:bodyPr>
          <a:lstStyle/>
          <a:p>
            <a:pPr>
              <a:lnSpc>
                <a:spcPts val="1960"/>
              </a:lnSpc>
              <a:buClr>
                <a:srgbClr val="62A844"/>
              </a:buClr>
            </a:pPr>
            <a:r>
              <a:rPr lang="de-DE" sz="2000" b="1">
                <a:solidFill>
                  <a:srgbClr val="0289AE"/>
                </a:solidFill>
                <a:cs typeface="Times New Roman" panose="02020603050405020304" pitchFamily="18" charset="0"/>
              </a:rPr>
              <a:t>Szenario:</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Teilen Sie in Kleingruppen </a:t>
            </a:r>
            <a:r>
              <a:rPr lang="de-DE" b="1">
                <a:solidFill>
                  <a:srgbClr val="000000"/>
                </a:solidFill>
                <a:cs typeface="Times New Roman" panose="02020603050405020304" pitchFamily="18" charset="0"/>
              </a:rPr>
              <a:t>ein Beispiel</a:t>
            </a:r>
            <a:r>
              <a:rPr lang="de-DE">
                <a:solidFill>
                  <a:srgbClr val="000000"/>
                </a:solidFill>
                <a:cs typeface="Times New Roman" panose="02020603050405020304" pitchFamily="18" charset="0"/>
              </a:rPr>
              <a:t>, bei dem </a:t>
            </a:r>
            <a:r>
              <a:rPr lang="de-DE" b="1">
                <a:solidFill>
                  <a:srgbClr val="000000"/>
                </a:solidFill>
                <a:cs typeface="Times New Roman" panose="02020603050405020304" pitchFamily="18" charset="0"/>
              </a:rPr>
              <a:t>menschliches Handeln einen digitalen Prozess verbessert hat</a:t>
            </a:r>
            <a:r>
              <a:rPr lang="de-DE">
                <a:solidFill>
                  <a:srgbClr val="000000"/>
                </a:solidFill>
                <a:cs typeface="Times New Roman" panose="02020603050405020304" pitchFamily="18" charset="0"/>
              </a:rPr>
              <a:t>.</a:t>
            </a:r>
          </a:p>
          <a:p>
            <a:pPr>
              <a:lnSpc>
                <a:spcPts val="1960"/>
              </a:lnSpc>
              <a:buClr>
                <a:srgbClr val="62A844"/>
              </a:buClr>
            </a:pPr>
            <a:endParaRPr lang="en-US"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Leitfragen: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Welche konkreten </a:t>
            </a:r>
            <a:r>
              <a:rPr lang="de-DE" b="1">
                <a:solidFill>
                  <a:srgbClr val="000000"/>
                </a:solidFill>
                <a:cs typeface="Times New Roman" panose="02020603050405020304" pitchFamily="18" charset="0"/>
              </a:rPr>
              <a:t>Verhaltensweisen</a:t>
            </a:r>
            <a:r>
              <a:rPr lang="de-DE">
                <a:solidFill>
                  <a:srgbClr val="000000"/>
                </a:solidFill>
                <a:cs typeface="Times New Roman" panose="02020603050405020304" pitchFamily="18" charset="0"/>
              </a:rPr>
              <a:t> machten das Erlebnis persönlicher?</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Wie schuf die menschliche Note </a:t>
            </a:r>
            <a:r>
              <a:rPr lang="de-DE" b="1">
                <a:solidFill>
                  <a:srgbClr val="000000"/>
                </a:solidFill>
                <a:cs typeface="Times New Roman" panose="02020603050405020304" pitchFamily="18" charset="0"/>
              </a:rPr>
              <a:t>Vertrauen</a:t>
            </a:r>
            <a:r>
              <a:rPr lang="de-DE">
                <a:solidFill>
                  <a:srgbClr val="000000"/>
                </a:solidFill>
                <a:cs typeface="Times New Roman" panose="02020603050405020304" pitchFamily="18" charset="0"/>
              </a:rPr>
              <a:t>?</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Was war das </a:t>
            </a:r>
            <a:r>
              <a:rPr lang="de-DE" b="1">
                <a:solidFill>
                  <a:srgbClr val="000000"/>
                </a:solidFill>
                <a:cs typeface="Times New Roman" panose="02020603050405020304" pitchFamily="18" charset="0"/>
              </a:rPr>
              <a:t>Ergebnis</a:t>
            </a:r>
            <a:r>
              <a:rPr lang="de-DE">
                <a:solidFill>
                  <a:srgbClr val="000000"/>
                </a:solidFill>
                <a:cs typeface="Times New Roman" panose="02020603050405020304" pitchFamily="18" charset="0"/>
              </a:rPr>
              <a:t> für die Gästezufriedenheit?</a:t>
            </a:r>
          </a:p>
          <a:p>
            <a:pPr>
              <a:lnSpc>
                <a:spcPts val="1960"/>
              </a:lnSpc>
              <a:buClr>
                <a:srgbClr val="62A844"/>
              </a:buClr>
            </a:pPr>
            <a:endParaRPr lang="en-US" sz="2000" dirty="0">
              <a:solidFill>
                <a:srgbClr val="0289AE"/>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Mögliche Beispiele:</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Hilfe am unübersichtlichen Kiosk </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Persönliches Nachfassen nach automatischer Nachricht</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Persönliche Erklärung smarter Zimmerfunktionen </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Herzliche Übergabe vom Chatbot zum Menschen</a:t>
            </a:r>
            <a:br>
              <a:rPr lang="en-US" dirty="0">
                <a:solidFill>
                  <a:srgbClr val="000000"/>
                </a:solidFill>
                <a:cs typeface="Times New Roman" panose="02020603050405020304" pitchFamily="18" charset="0"/>
              </a:rPr>
            </a:br>
            <a:endParaRPr lang="en-US" dirty="0">
              <a:solidFill>
                <a:srgbClr val="000000"/>
              </a:solidFill>
            </a:endParaRPr>
          </a:p>
          <a:p>
            <a:pPr>
              <a:lnSpc>
                <a:spcPts val="1960"/>
              </a:lnSpc>
              <a:buClr>
                <a:srgbClr val="62A844"/>
              </a:buClr>
            </a:pPr>
            <a:endParaRPr lang="en-GB" dirty="0">
              <a:solidFill>
                <a:srgbClr val="000000"/>
              </a:solidFill>
            </a:endParaRPr>
          </a:p>
        </p:txBody>
      </p:sp>
      <p:pic>
        <p:nvPicPr>
          <p:cNvPr id="5" name="Graphic 4">
            <a:extLst>
              <a:ext uri="{FF2B5EF4-FFF2-40B4-BE49-F238E27FC236}">
                <a16:creationId xmlns:a16="http://schemas.microsoft.com/office/drawing/2014/main" id="{531D7B8D-E1F7-3204-A2BF-A00418FF072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sp>
        <p:nvSpPr>
          <p:cNvPr id="6" name="Rectangle 30">
            <a:extLst>
              <a:ext uri="{FF2B5EF4-FFF2-40B4-BE49-F238E27FC236}">
                <a16:creationId xmlns:a16="http://schemas.microsoft.com/office/drawing/2014/main" id="{F58EE0D4-8901-37EB-E666-0985D5BF8A85}"/>
              </a:ext>
            </a:extLst>
          </p:cNvPr>
          <p:cNvSpPr/>
          <p:nvPr/>
        </p:nvSpPr>
        <p:spPr>
          <a:xfrm flipH="1">
            <a:off x="5949175" y="4604952"/>
            <a:ext cx="5096272" cy="1231106"/>
          </a:xfrm>
          <a:prstGeom prst="rect">
            <a:avLst/>
          </a:prstGeom>
        </p:spPr>
        <p:txBody>
          <a:bodyPr wrap="square">
            <a:spAutoFit/>
          </a:bodyPr>
          <a:lstStyle/>
          <a:p>
            <a:pPr algn="ctr"/>
            <a:r>
              <a:rPr lang="de-DE" sz="2000" b="1">
                <a:solidFill>
                  <a:srgbClr val="0289AE"/>
                </a:solidFill>
                <a:cs typeface="Times New Roman" panose="02020603050405020304" pitchFamily="18" charset="0"/>
              </a:rPr>
              <a:t>Ergebnis:</a:t>
            </a:r>
            <a:br>
              <a:rPr lang="en-US" dirty="0">
                <a:solidFill>
                  <a:srgbClr val="262626"/>
                </a:solidFill>
                <a:cs typeface="Times New Roman" panose="02020603050405020304" pitchFamily="18" charset="0"/>
              </a:rPr>
            </a:br>
            <a:r>
              <a:rPr lang="de-DE" i="1">
                <a:solidFill>
                  <a:srgbClr val="262626"/>
                </a:solidFill>
                <a:cs typeface="Times New Roman" panose="02020603050405020304" pitchFamily="18" charset="0"/>
              </a:rPr>
              <a:t>Bestimmen Sie die </a:t>
            </a:r>
            <a:r>
              <a:rPr lang="de-DE" b="1" i="1">
                <a:solidFill>
                  <a:srgbClr val="262626"/>
                </a:solidFill>
                <a:cs typeface="Times New Roman" panose="02020603050405020304" pitchFamily="18" charset="0"/>
              </a:rPr>
              <a:t>genauen Momente</a:t>
            </a:r>
            <a:r>
              <a:rPr lang="de-DE" i="1">
                <a:solidFill>
                  <a:srgbClr val="262626"/>
                </a:solidFill>
                <a:cs typeface="Times New Roman" panose="02020603050405020304" pitchFamily="18" charset="0"/>
              </a:rPr>
              <a:t>, in denen menschliche Präsenz digitale Effizienz in echte Gastlichkeit verwandelt.</a:t>
            </a:r>
            <a:endParaRPr lang="en-US" dirty="0">
              <a:solidFill>
                <a:srgbClr val="262626"/>
              </a:solidFill>
              <a:cs typeface="Times New Roman" panose="02020603050405020304" pitchFamily="18" charset="0"/>
            </a:endParaRPr>
          </a:p>
          <a:p>
            <a:pPr algn="ctr"/>
            <a:endParaRPr lang="en-US" dirty="0">
              <a:solidFill>
                <a:srgbClr val="262626"/>
              </a:solidFill>
            </a:endParaRPr>
          </a:p>
        </p:txBody>
      </p:sp>
      <p:sp>
        <p:nvSpPr>
          <p:cNvPr id="7" name="Rounded Rectangle 6">
            <a:extLst>
              <a:ext uri="{FF2B5EF4-FFF2-40B4-BE49-F238E27FC236}">
                <a16:creationId xmlns:a16="http://schemas.microsoft.com/office/drawing/2014/main" id="{9637A54C-FFA9-5953-53CB-999A2B883F89}"/>
              </a:ext>
            </a:extLst>
          </p:cNvPr>
          <p:cNvSpPr/>
          <p:nvPr/>
        </p:nvSpPr>
        <p:spPr>
          <a:xfrm>
            <a:off x="5720575" y="4491314"/>
            <a:ext cx="5553473" cy="1344744"/>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13209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F0722-6E53-5C65-86CF-9EADAD405CD5}"/>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B2FA506B-C15A-FB52-868D-8EFFB209A511}"/>
              </a:ext>
            </a:extLst>
          </p:cNvPr>
          <p:cNvSpPr txBox="1">
            <a:spLocks/>
          </p:cNvSpPr>
          <p:nvPr/>
        </p:nvSpPr>
        <p:spPr>
          <a:xfrm>
            <a:off x="429115" y="421381"/>
            <a:ext cx="55144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Vertiefung: Die menschliche Note im digitalen Erlebnis</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3C4B6B9-E65A-04B2-0B81-BA63D1B60BC0}"/>
              </a:ext>
            </a:extLst>
          </p:cNvPr>
          <p:cNvCxnSpPr>
            <a:cxnSpLocks/>
          </p:cNvCxnSpPr>
          <p:nvPr/>
        </p:nvCxnSpPr>
        <p:spPr>
          <a:xfrm>
            <a:off x="0" y="1536819"/>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714C0F18-AC50-B967-D64F-B6C8D028F505}"/>
              </a:ext>
            </a:extLst>
          </p:cNvPr>
          <p:cNvSpPr/>
          <p:nvPr/>
        </p:nvSpPr>
        <p:spPr>
          <a:xfrm flipH="1">
            <a:off x="586940" y="1838697"/>
            <a:ext cx="5055576" cy="3693319"/>
          </a:xfrm>
          <a:prstGeom prst="rect">
            <a:avLst/>
          </a:prstGeom>
        </p:spPr>
        <p:txBody>
          <a:bodyPr wrap="square">
            <a:spAutoFit/>
          </a:bodyPr>
          <a:lstStyle/>
          <a:p>
            <a:r>
              <a:rPr lang="en-US" sz="2400" b="1" dirty="0">
                <a:solidFill>
                  <a:srgbClr val="0289AE"/>
                </a:solidFill>
                <a:cs typeface="Times New Roman" panose="02020603050405020304" pitchFamily="18" charset="0"/>
              </a:rPr>
              <a:t>Where Tech Meets the Human Touch: How to Enable Hospitality Staff to Make a Business Impact</a:t>
            </a:r>
          </a:p>
          <a:p>
            <a:endParaRPr lang="en-US" b="1" i="1" dirty="0">
              <a:solidFill>
                <a:srgbClr val="000000"/>
              </a:solidFill>
            </a:endParaRPr>
          </a:p>
          <a:p>
            <a:endParaRPr lang="en-US" b="1" i="1" dirty="0">
              <a:solidFill>
                <a:srgbClr val="000000"/>
              </a:solidFill>
            </a:endParaRPr>
          </a:p>
          <a:p>
            <a:r>
              <a:rPr lang="en-US" b="1" i="1" dirty="0">
                <a:solidFill>
                  <a:srgbClr val="000000"/>
                </a:solidFill>
                <a:cs typeface="Times New Roman" panose="02020603050405020304" pitchFamily="18" charset="0"/>
              </a:rPr>
              <a:t>Hospitality Net, 2025</a:t>
            </a:r>
          </a:p>
          <a:p>
            <a:endParaRPr lang="en-US" dirty="0">
              <a:solidFill>
                <a:srgbClr val="000000"/>
              </a:solidFill>
              <a:cs typeface="Times New Roman" panose="02020603050405020304" pitchFamily="18" charset="0"/>
            </a:endParaRPr>
          </a:p>
          <a:p>
            <a:r>
              <a:rPr lang="de-DE">
                <a:solidFill>
                  <a:srgbClr val="000000"/>
                </a:solidFill>
                <a:cs typeface="Times New Roman" panose="02020603050405020304" pitchFamily="18" charset="0"/>
              </a:rPr>
              <a:t>Europäische Führungskräfte zeigen, wie digitale Tools dem Team Freiraum für Empathie und Urteilsvermögen geben. Die Diskussion liefert praktische Beispiele, die Servicequalität steigern, Nachhaltigkeit fördern und das Wohlbefinden im Team verbessern – und Hospitality warm und persönlich halten.  </a:t>
            </a:r>
            <a:endParaRPr lang="en-GB" dirty="0">
              <a:solidFill>
                <a:srgbClr val="000000"/>
              </a:solidFill>
              <a:cs typeface="Times New Roman" panose="02020603050405020304" pitchFamily="18" charset="0"/>
            </a:endParaRPr>
          </a:p>
        </p:txBody>
      </p:sp>
      <p:pic>
        <p:nvPicPr>
          <p:cNvPr id="8" name="Graphic 7">
            <a:extLst>
              <a:ext uri="{FF2B5EF4-FFF2-40B4-BE49-F238E27FC236}">
                <a16:creationId xmlns:a16="http://schemas.microsoft.com/office/drawing/2014/main" id="{59381247-01FC-63CE-1860-C453F7A89BF7}"/>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pic>
        <p:nvPicPr>
          <p:cNvPr id="19" name="Picture 18">
            <a:extLst>
              <a:ext uri="{FF2B5EF4-FFF2-40B4-BE49-F238E27FC236}">
                <a16:creationId xmlns:a16="http://schemas.microsoft.com/office/drawing/2014/main" id="{97687C3B-B412-1C9A-59D6-C3AE1BA1D57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49279" y="1181091"/>
            <a:ext cx="6347083" cy="4885527"/>
          </a:xfrm>
          <a:prstGeom prst="rect">
            <a:avLst/>
          </a:prstGeom>
        </p:spPr>
      </p:pic>
      <p:pic>
        <p:nvPicPr>
          <p:cNvPr id="25" name="Picture 24">
            <a:extLst>
              <a:ext uri="{FF2B5EF4-FFF2-40B4-BE49-F238E27FC236}">
                <a16:creationId xmlns:a16="http://schemas.microsoft.com/office/drawing/2014/main" id="{C959B66F-0A6A-B208-C90C-6E7602803E7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4721" t="9112" r="16522" b="18465"/>
          <a:stretch>
            <a:fillRect/>
          </a:stretch>
        </p:blipFill>
        <p:spPr>
          <a:xfrm>
            <a:off x="7348482" y="1574686"/>
            <a:ext cx="4843517" cy="3649937"/>
          </a:xfrm>
          <a:prstGeom prst="rect">
            <a:avLst/>
          </a:prstGeom>
        </p:spPr>
      </p:pic>
      <p:grpSp>
        <p:nvGrpSpPr>
          <p:cNvPr id="26" name="Group 25">
            <a:extLst>
              <a:ext uri="{FF2B5EF4-FFF2-40B4-BE49-F238E27FC236}">
                <a16:creationId xmlns:a16="http://schemas.microsoft.com/office/drawing/2014/main" id="{8737F0B7-163B-C04A-676F-D317563AAEFF}"/>
              </a:ext>
            </a:extLst>
          </p:cNvPr>
          <p:cNvGrpSpPr/>
          <p:nvPr/>
        </p:nvGrpSpPr>
        <p:grpSpPr>
          <a:xfrm rot="21145702">
            <a:off x="9577488" y="4940216"/>
            <a:ext cx="1456095" cy="1406604"/>
            <a:chOff x="7777737" y="4274827"/>
            <a:chExt cx="1456095" cy="1406604"/>
          </a:xfrm>
        </p:grpSpPr>
        <p:sp>
          <p:nvSpPr>
            <p:cNvPr id="27" name="Oval 26">
              <a:extLst>
                <a:ext uri="{FF2B5EF4-FFF2-40B4-BE49-F238E27FC236}">
                  <a16:creationId xmlns:a16="http://schemas.microsoft.com/office/drawing/2014/main" id="{4113C4E4-F461-3D8C-95D5-80B3C1DFC888}"/>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3F8CC7E6-2CB1-2D5B-7515-19F463F25C2C}"/>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6">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42546618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908F1-C94E-9EF2-14B2-50A5162B4184}"/>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537B6F7E-4857-33AB-CEA8-02A905D328FD}"/>
              </a:ext>
            </a:extLst>
          </p:cNvPr>
          <p:cNvGrpSpPr/>
          <p:nvPr/>
        </p:nvGrpSpPr>
        <p:grpSpPr>
          <a:xfrm>
            <a:off x="4920151" y="386543"/>
            <a:ext cx="6863434" cy="6049273"/>
            <a:chOff x="9515475" y="838200"/>
            <a:chExt cx="12553120" cy="12065000"/>
          </a:xfrm>
        </p:grpSpPr>
        <p:sp>
          <p:nvSpPr>
            <p:cNvPr id="19" name="Oval 10">
              <a:extLst>
                <a:ext uri="{FF2B5EF4-FFF2-40B4-BE49-F238E27FC236}">
                  <a16:creationId xmlns:a16="http://schemas.microsoft.com/office/drawing/2014/main" id="{10F07964-9743-93EC-57C7-9FBF515E70FA}"/>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41CFEED0-B103-221D-AFCA-3D3B5EB55CD4}"/>
                </a:ext>
              </a:extLst>
            </p:cNvPr>
            <p:cNvCxnSpPr>
              <a:cxnSpLocks/>
            </p:cNvCxnSpPr>
            <p:nvPr/>
          </p:nvCxnSpPr>
          <p:spPr>
            <a:xfrm>
              <a:off x="13245572" y="6697989"/>
              <a:ext cx="8823023"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6F24C33F-9682-2523-5358-65E2F39C21B9}"/>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DF8AEB6C-05D0-7637-5F3D-4A32AE18C857}"/>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C470D2A8-DCAD-57FF-B07F-86183C9BE78C}"/>
                </a:ext>
              </a:extLst>
            </p:cNvPr>
            <p:cNvCxnSpPr>
              <a:cxnSpLocks/>
            </p:cNvCxnSpPr>
            <p:nvPr/>
          </p:nvCxnSpPr>
          <p:spPr>
            <a:xfrm>
              <a:off x="12768265" y="10398917"/>
              <a:ext cx="8823025"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95406356-3E73-E74C-E84E-D20B24FC0C09}"/>
                </a:ext>
              </a:extLst>
            </p:cNvPr>
            <p:cNvCxnSpPr>
              <a:cxnSpLocks/>
            </p:cNvCxnSpPr>
            <p:nvPr/>
          </p:nvCxnSpPr>
          <p:spPr>
            <a:xfrm>
              <a:off x="13079187" y="2376489"/>
              <a:ext cx="882302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159621AF-3EE7-9AC9-55A6-D8733E8F1B50}"/>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9F14C18D-24B3-AF0A-3ECD-78DABB5E1FFF}"/>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7F0FAFD2-DABD-B2EC-B71C-D3D8184BAA58}"/>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EEE5630B-51FD-270C-947A-1AFAFFEDD0C1}"/>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45E4B1C9-1F1E-60B1-5A12-CE25F467A41B}"/>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C309288E-BCDA-F9F7-B590-77C6C3D139C1}"/>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9091535C-CFBA-F70D-31D4-993B1F5796E7}"/>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1612B793-F7E7-3CD4-8DFC-AD9C659B8013}"/>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8102F5D2-D184-44E2-0C50-1C64E96502ED}"/>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7FFF4850-3619-C616-D6F2-ABE9AE639DAC}"/>
              </a:ext>
            </a:extLst>
          </p:cNvPr>
          <p:cNvSpPr txBox="1">
            <a:spLocks/>
          </p:cNvSpPr>
          <p:nvPr/>
        </p:nvSpPr>
        <p:spPr>
          <a:xfrm>
            <a:off x="429115" y="609471"/>
            <a:ext cx="381927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Reflexion und praktische Übung</a:t>
            </a:r>
          </a:p>
        </p:txBody>
      </p:sp>
      <p:cxnSp>
        <p:nvCxnSpPr>
          <p:cNvPr id="3" name="Straight Connector 2">
            <a:extLst>
              <a:ext uri="{FF2B5EF4-FFF2-40B4-BE49-F238E27FC236}">
                <a16:creationId xmlns:a16="http://schemas.microsoft.com/office/drawing/2014/main" id="{A1199BE8-D8EB-BD76-8B80-AD2C9B555877}"/>
              </a:ext>
            </a:extLst>
          </p:cNvPr>
          <p:cNvCxnSpPr>
            <a:cxnSpLocks/>
          </p:cNvCxnSpPr>
          <p:nvPr/>
        </p:nvCxnSpPr>
        <p:spPr>
          <a:xfrm>
            <a:off x="-27710" y="1774787"/>
            <a:ext cx="427609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TextBox 34">
            <a:extLst>
              <a:ext uri="{FF2B5EF4-FFF2-40B4-BE49-F238E27FC236}">
                <a16:creationId xmlns:a16="http://schemas.microsoft.com/office/drawing/2014/main" id="{FA8BEAB8-0B42-0DC4-FA7D-BEF1386B63D4}"/>
              </a:ext>
            </a:extLst>
          </p:cNvPr>
          <p:cNvSpPr txBox="1"/>
          <p:nvPr/>
        </p:nvSpPr>
        <p:spPr>
          <a:xfrm>
            <a:off x="7686263" y="5296516"/>
            <a:ext cx="4204187" cy="1200329"/>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marL="285750" indent="-285750">
              <a:buClr>
                <a:srgbClr val="EABB22"/>
              </a:buClr>
            </a:pPr>
            <a:r>
              <a:rPr lang="de-DE" sz="1800">
                <a:solidFill>
                  <a:srgbClr val="000000"/>
                </a:solidFill>
                <a:latin typeface="Calibri" panose="020F0502020204030204" pitchFamily="34" charset="0"/>
                <a:cs typeface="Calibri" panose="020F0502020204030204" pitchFamily="34" charset="0"/>
              </a:rPr>
              <a:t>Eine Person = digitaler Assistent</a:t>
            </a:r>
          </a:p>
          <a:p>
            <a:pPr marL="285750" indent="-285750">
              <a:buClr>
                <a:srgbClr val="EABB22"/>
              </a:buClr>
            </a:pPr>
            <a:r>
              <a:rPr lang="de-DE" sz="1800">
                <a:solidFill>
                  <a:srgbClr val="000000"/>
                </a:solidFill>
                <a:latin typeface="Calibri" panose="020F0502020204030204" pitchFamily="34" charset="0"/>
                <a:cs typeface="Calibri" panose="020F0502020204030204" pitchFamily="34" charset="0"/>
              </a:rPr>
              <a:t>Andere Person = Teammitglied</a:t>
            </a:r>
          </a:p>
          <a:p>
            <a:pPr marL="285750" indent="-285750">
              <a:buClr>
                <a:srgbClr val="EABB22"/>
              </a:buClr>
            </a:pPr>
            <a:r>
              <a:rPr lang="de-DE" sz="1800">
                <a:solidFill>
                  <a:srgbClr val="000000"/>
                </a:solidFill>
                <a:latin typeface="Calibri" panose="020F0502020204030204" pitchFamily="34" charset="0"/>
                <a:cs typeface="Calibri" panose="020F0502020204030204" pitchFamily="34" charset="0"/>
              </a:rPr>
              <a:t>Einfache, freundliche Sprache nutzen</a:t>
            </a:r>
          </a:p>
          <a:p>
            <a:pPr marL="285750" indent="-285750">
              <a:buClr>
                <a:srgbClr val="EABB22"/>
              </a:buClr>
            </a:pPr>
            <a:endParaRPr lang="en-US" sz="1800" dirty="0">
              <a:solidFill>
                <a:srgbClr val="000000"/>
              </a:solidFill>
              <a:latin typeface="Calibri" panose="020F0502020204030204" pitchFamily="34" charset="0"/>
              <a:cs typeface="Calibri" panose="020F0502020204030204" pitchFamily="34" charset="0"/>
            </a:endParaRPr>
          </a:p>
        </p:txBody>
      </p:sp>
      <p:sp>
        <p:nvSpPr>
          <p:cNvPr id="11" name="TextBox 36">
            <a:extLst>
              <a:ext uri="{FF2B5EF4-FFF2-40B4-BE49-F238E27FC236}">
                <a16:creationId xmlns:a16="http://schemas.microsoft.com/office/drawing/2014/main" id="{C1ADDF9D-3E82-0150-D296-B1C5EE4175DF}"/>
              </a:ext>
            </a:extLst>
          </p:cNvPr>
          <p:cNvSpPr txBox="1"/>
          <p:nvPr/>
        </p:nvSpPr>
        <p:spPr>
          <a:xfrm>
            <a:off x="7686262" y="1198646"/>
            <a:ext cx="3836355" cy="120032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buClr>
                <a:srgbClr val="0289AE"/>
              </a:buClr>
            </a:pPr>
            <a:r>
              <a:rPr lang="de-DE" sz="1800">
                <a:solidFill>
                  <a:srgbClr val="000000"/>
                </a:solidFill>
                <a:latin typeface="Calibri" panose="020F0502020204030204" pitchFamily="34" charset="0"/>
                <a:cs typeface="Calibri" panose="020F0502020204030204" pitchFamily="34" charset="0"/>
              </a:rPr>
              <a:t>Ankunft </a:t>
            </a:r>
          </a:p>
          <a:p>
            <a:pPr>
              <a:buClr>
                <a:srgbClr val="0289AE"/>
              </a:buClr>
            </a:pPr>
            <a:r>
              <a:rPr lang="de-DE" sz="1800">
                <a:solidFill>
                  <a:srgbClr val="000000"/>
                </a:solidFill>
                <a:latin typeface="Calibri" panose="020F0502020204030204" pitchFamily="34" charset="0"/>
                <a:cs typeface="Calibri" panose="020F0502020204030204" pitchFamily="34" charset="0"/>
              </a:rPr>
              <a:t>Später Check-out </a:t>
            </a:r>
          </a:p>
          <a:p>
            <a:pPr>
              <a:buClr>
                <a:srgbClr val="0289AE"/>
              </a:buClr>
            </a:pPr>
            <a:r>
              <a:rPr lang="de-DE" sz="1800">
                <a:solidFill>
                  <a:srgbClr val="000000"/>
                </a:solidFill>
                <a:latin typeface="Calibri" panose="020F0502020204030204" pitchFamily="34" charset="0"/>
                <a:cs typeface="Calibri" panose="020F0502020204030204" pitchFamily="34" charset="0"/>
              </a:rPr>
              <a:t>Zimmerproblem </a:t>
            </a:r>
          </a:p>
          <a:p>
            <a:pPr>
              <a:buClr>
                <a:srgbClr val="0289AE"/>
              </a:buClr>
            </a:pPr>
            <a:r>
              <a:rPr lang="de-DE" sz="1800">
                <a:solidFill>
                  <a:srgbClr val="000000"/>
                </a:solidFill>
                <a:latin typeface="Calibri" panose="020F0502020204030204" pitchFamily="34" charset="0"/>
                <a:cs typeface="Calibri" panose="020F0502020204030204" pitchFamily="34" charset="0"/>
              </a:rPr>
              <a:t>Lokale Tipps</a:t>
            </a:r>
          </a:p>
        </p:txBody>
      </p:sp>
      <p:sp>
        <p:nvSpPr>
          <p:cNvPr id="12" name="TextBox 37">
            <a:extLst>
              <a:ext uri="{FF2B5EF4-FFF2-40B4-BE49-F238E27FC236}">
                <a16:creationId xmlns:a16="http://schemas.microsoft.com/office/drawing/2014/main" id="{29FEDFDA-B4FC-54A9-6A9A-5795C4191115}"/>
              </a:ext>
            </a:extLst>
          </p:cNvPr>
          <p:cNvSpPr txBox="1"/>
          <p:nvPr/>
        </p:nvSpPr>
        <p:spPr>
          <a:xfrm>
            <a:off x="7686262" y="3397769"/>
            <a:ext cx="4310985" cy="923330"/>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buClr>
                <a:srgbClr val="62A844"/>
              </a:buClr>
            </a:pPr>
            <a:r>
              <a:rPr lang="de-DE" sz="1800">
                <a:solidFill>
                  <a:srgbClr val="000000"/>
                </a:solidFill>
                <a:latin typeface="Calibri" panose="020F0502020204030204" pitchFamily="34" charset="0"/>
                <a:cs typeface="Calibri" panose="020F0502020204030204" pitchFamily="34" charset="0"/>
              </a:rPr>
              <a:t>Wo bringt Technik Tempo/Genauigkeit?</a:t>
            </a:r>
          </a:p>
          <a:p>
            <a:pPr>
              <a:buClr>
                <a:srgbClr val="62A844"/>
              </a:buClr>
            </a:pPr>
            <a:r>
              <a:rPr lang="de-DE" sz="1800">
                <a:solidFill>
                  <a:srgbClr val="000000"/>
                </a:solidFill>
                <a:latin typeface="Calibri" panose="020F0502020204030204" pitchFamily="34" charset="0"/>
                <a:cs typeface="Calibri" panose="020F0502020204030204" pitchFamily="34" charset="0"/>
              </a:rPr>
              <a:t>Wo sollte ein Mensch Wärme/Sicherheit geben?</a:t>
            </a:r>
          </a:p>
        </p:txBody>
      </p:sp>
      <p:sp>
        <p:nvSpPr>
          <p:cNvPr id="5" name="TextBox 35">
            <a:extLst>
              <a:ext uri="{FF2B5EF4-FFF2-40B4-BE49-F238E27FC236}">
                <a16:creationId xmlns:a16="http://schemas.microsoft.com/office/drawing/2014/main" id="{DF890916-AA84-1553-1BF0-484E5F9D5F78}"/>
              </a:ext>
            </a:extLst>
          </p:cNvPr>
          <p:cNvSpPr txBox="1"/>
          <p:nvPr/>
        </p:nvSpPr>
        <p:spPr>
          <a:xfrm>
            <a:off x="7686263" y="2810469"/>
            <a:ext cx="3694902" cy="514115"/>
          </a:xfrm>
          <a:prstGeom prst="rect">
            <a:avLst/>
          </a:prstGeom>
          <a:noFill/>
        </p:spPr>
        <p:txBody>
          <a:bodyPr wrap="square">
            <a:spAutoFit/>
          </a:bodyPr>
          <a:lstStyle/>
          <a:p>
            <a:pPr>
              <a:lnSpc>
                <a:spcPts val="3380"/>
              </a:lnSpc>
              <a:defRPr/>
            </a:pPr>
            <a:r>
              <a:rPr lang="de-DE" sz="2600" b="1">
                <a:solidFill>
                  <a:srgbClr val="62A844"/>
                </a:solidFill>
                <a:latin typeface="Calibri" panose="020F0502020204030204" pitchFamily="34" charset="0"/>
                <a:ea typeface="Roboto Cn" pitchFamily="2" charset="0"/>
                <a:cs typeface="Calibri" panose="020F0502020204030204" pitchFamily="34" charset="0"/>
              </a:rPr>
              <a:t>Ablauf skizzieren</a:t>
            </a:r>
          </a:p>
        </p:txBody>
      </p:sp>
      <p:sp>
        <p:nvSpPr>
          <p:cNvPr id="6" name="TextBox 38">
            <a:extLst>
              <a:ext uri="{FF2B5EF4-FFF2-40B4-BE49-F238E27FC236}">
                <a16:creationId xmlns:a16="http://schemas.microsoft.com/office/drawing/2014/main" id="{2F7471D8-7154-B7F2-4EC7-0CD5D945860B}"/>
              </a:ext>
            </a:extLst>
          </p:cNvPr>
          <p:cNvSpPr txBox="1"/>
          <p:nvPr/>
        </p:nvSpPr>
        <p:spPr>
          <a:xfrm>
            <a:off x="7686262" y="609471"/>
            <a:ext cx="4097323" cy="514115"/>
          </a:xfrm>
          <a:prstGeom prst="rect">
            <a:avLst/>
          </a:prstGeom>
          <a:noFill/>
        </p:spPr>
        <p:txBody>
          <a:bodyPr wrap="square">
            <a:spAutoFit/>
          </a:bodyPr>
          <a:lstStyle/>
          <a:p>
            <a:pPr>
              <a:lnSpc>
                <a:spcPts val="3380"/>
              </a:lnSpc>
              <a:defRPr/>
            </a:pPr>
            <a:r>
              <a:rPr lang="de-DE" sz="2600" b="1">
                <a:solidFill>
                  <a:srgbClr val="0289AE"/>
                </a:solidFill>
                <a:latin typeface="Calibri" panose="020F0502020204030204" pitchFamily="34" charset="0"/>
                <a:ea typeface="Roboto Cn" pitchFamily="2" charset="0"/>
                <a:cs typeface="Calibri" panose="020F0502020204030204" pitchFamily="34" charset="0"/>
              </a:rPr>
              <a:t>Szenario wählen</a:t>
            </a:r>
          </a:p>
        </p:txBody>
      </p:sp>
      <p:sp>
        <p:nvSpPr>
          <p:cNvPr id="15" name="TextBox 39">
            <a:extLst>
              <a:ext uri="{FF2B5EF4-FFF2-40B4-BE49-F238E27FC236}">
                <a16:creationId xmlns:a16="http://schemas.microsoft.com/office/drawing/2014/main" id="{FB9850B1-E01C-6D78-3773-646DFC596C89}"/>
              </a:ext>
            </a:extLst>
          </p:cNvPr>
          <p:cNvSpPr txBox="1"/>
          <p:nvPr/>
        </p:nvSpPr>
        <p:spPr>
          <a:xfrm>
            <a:off x="7686262" y="4652237"/>
            <a:ext cx="3987757" cy="514115"/>
          </a:xfrm>
          <a:prstGeom prst="rect">
            <a:avLst/>
          </a:prstGeom>
          <a:noFill/>
        </p:spPr>
        <p:txBody>
          <a:bodyPr wrap="square">
            <a:spAutoFit/>
          </a:bodyPr>
          <a:lstStyle/>
          <a:p>
            <a:pPr>
              <a:lnSpc>
                <a:spcPts val="3380"/>
              </a:lnSpc>
              <a:defRPr/>
            </a:pPr>
            <a:r>
              <a:rPr lang="de-DE" sz="2600" b="1">
                <a:solidFill>
                  <a:srgbClr val="EABB22"/>
                </a:solidFill>
                <a:latin typeface="Calibri" panose="020F0502020204030204" pitchFamily="34" charset="0"/>
                <a:ea typeface="Roboto Cn" pitchFamily="2" charset="0"/>
                <a:cs typeface="Calibri" panose="020F0502020204030204" pitchFamily="34" charset="0"/>
              </a:rPr>
              <a:t>Skript schreiben </a:t>
            </a:r>
          </a:p>
        </p:txBody>
      </p:sp>
      <p:sp>
        <p:nvSpPr>
          <p:cNvPr id="16" name="TextBox 6">
            <a:extLst>
              <a:ext uri="{FF2B5EF4-FFF2-40B4-BE49-F238E27FC236}">
                <a16:creationId xmlns:a16="http://schemas.microsoft.com/office/drawing/2014/main" id="{65EB077E-D7CA-AB13-CDA9-02ECB5D1C363}"/>
              </a:ext>
            </a:extLst>
          </p:cNvPr>
          <p:cNvSpPr txBox="1"/>
          <p:nvPr/>
        </p:nvSpPr>
        <p:spPr>
          <a:xfrm>
            <a:off x="417921" y="1813496"/>
            <a:ext cx="4276096" cy="2400657"/>
          </a:xfrm>
          <a:prstGeom prst="rect">
            <a:avLst/>
          </a:prstGeom>
          <a:noFill/>
        </p:spPr>
        <p:txBody>
          <a:bodyPr wrap="square" lIns="91440" tIns="45720" rIns="91440" bIns="45720" rtlCol="0" anchor="t">
            <a:spAutoFit/>
          </a:bodyPr>
          <a:lstStyle/>
          <a:p>
            <a:pPr>
              <a:lnSpc>
                <a:spcPts val="1960"/>
              </a:lnSpc>
            </a:pPr>
            <a:br>
              <a:rPr lang="en-US" sz="2000" dirty="0">
                <a:solidFill>
                  <a:srgbClr val="000000"/>
                </a:solidFill>
                <a:cs typeface="Times New Roman" panose="02020603050405020304" pitchFamily="18" charset="0"/>
              </a:rPr>
            </a:br>
            <a:r>
              <a:rPr lang="de-DE" sz="2400" b="1">
                <a:solidFill>
                  <a:srgbClr val="0289AE"/>
                </a:solidFill>
                <a:cs typeface="Times New Roman" panose="02020603050405020304" pitchFamily="18" charset="0"/>
              </a:rPr>
              <a:t>Danach</a:t>
            </a:r>
          </a:p>
          <a:p>
            <a:pPr>
              <a:lnSpc>
                <a:spcPts val="1960"/>
              </a:lnSpc>
            </a:pPr>
            <a:endParaRPr lang="en-US" sz="2400" b="1" dirty="0">
              <a:solidFill>
                <a:srgbClr val="0289AE"/>
              </a:solidFill>
              <a:cs typeface="Times New Roman" panose="02020603050405020304" pitchFamily="18" charset="0"/>
            </a:endParaRPr>
          </a:p>
          <a:p>
            <a:pPr>
              <a:lnSpc>
                <a:spcPts val="1960"/>
              </a:lnSpc>
            </a:pPr>
            <a:r>
              <a:rPr lang="de-DE">
                <a:solidFill>
                  <a:srgbClr val="000000"/>
                </a:solidFill>
                <a:cs typeface="Times New Roman" panose="02020603050405020304" pitchFamily="18" charset="0"/>
              </a:rPr>
              <a:t>Schreiben Sie </a:t>
            </a:r>
            <a:r>
              <a:rPr lang="de-DE" b="1">
                <a:solidFill>
                  <a:srgbClr val="000000"/>
                </a:solidFill>
                <a:cs typeface="Times New Roman" panose="02020603050405020304" pitchFamily="18" charset="0"/>
              </a:rPr>
              <a:t>3 Sätze</a:t>
            </a:r>
            <a:r>
              <a:rPr lang="de-DE">
                <a:solidFill>
                  <a:srgbClr val="000000"/>
                </a:solidFill>
                <a:cs typeface="Times New Roman" panose="02020603050405020304" pitchFamily="18" charset="0"/>
              </a:rPr>
              <a:t> zu:</a:t>
            </a:r>
          </a:p>
          <a:p>
            <a:pPr marL="342900" indent="-34290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Was am besten lief</a:t>
            </a:r>
          </a:p>
          <a:p>
            <a:pPr marL="342900" indent="-34290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Der Moment, in dem der Mensch am wichtigsten war</a:t>
            </a:r>
          </a:p>
          <a:p>
            <a:pPr marL="342900" indent="-34290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Eine Änderung für mehr Vertrauen/Zufriedenheit</a:t>
            </a:r>
            <a:endParaRPr lang="en-US" kern="0" dirty="0">
              <a:solidFill>
                <a:srgbClr val="000000"/>
              </a:solidFill>
            </a:endParaRPr>
          </a:p>
        </p:txBody>
      </p:sp>
      <p:sp>
        <p:nvSpPr>
          <p:cNvPr id="7" name="Freeform 6">
            <a:extLst>
              <a:ext uri="{FF2B5EF4-FFF2-40B4-BE49-F238E27FC236}">
                <a16:creationId xmlns:a16="http://schemas.microsoft.com/office/drawing/2014/main" id="{2C6BE29D-0CD5-F01D-FCE5-A18132A1D0D8}"/>
              </a:ext>
            </a:extLst>
          </p:cNvPr>
          <p:cNvSpPr/>
          <p:nvPr/>
        </p:nvSpPr>
        <p:spPr>
          <a:xfrm rot="369013">
            <a:off x="3561788" y="2017790"/>
            <a:ext cx="926896" cy="508750"/>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dirty="0"/>
          </a:p>
        </p:txBody>
      </p:sp>
      <p:grpSp>
        <p:nvGrpSpPr>
          <p:cNvPr id="8" name="Group 7">
            <a:extLst>
              <a:ext uri="{FF2B5EF4-FFF2-40B4-BE49-F238E27FC236}">
                <a16:creationId xmlns:a16="http://schemas.microsoft.com/office/drawing/2014/main" id="{12825D45-8946-8D00-D088-09331FC4ABF1}"/>
              </a:ext>
            </a:extLst>
          </p:cNvPr>
          <p:cNvGrpSpPr/>
          <p:nvPr/>
        </p:nvGrpSpPr>
        <p:grpSpPr>
          <a:xfrm>
            <a:off x="505514" y="4591965"/>
            <a:ext cx="3887887" cy="1584520"/>
            <a:chOff x="5028889" y="6545795"/>
            <a:chExt cx="1595287" cy="1584520"/>
          </a:xfrm>
        </p:grpSpPr>
        <p:grpSp>
          <p:nvGrpSpPr>
            <p:cNvPr id="10" name="Group 9">
              <a:extLst>
                <a:ext uri="{FF2B5EF4-FFF2-40B4-BE49-F238E27FC236}">
                  <a16:creationId xmlns:a16="http://schemas.microsoft.com/office/drawing/2014/main" id="{C763F1BF-FDF6-F16A-0386-65956FBE4805}"/>
                </a:ext>
              </a:extLst>
            </p:cNvPr>
            <p:cNvGrpSpPr/>
            <p:nvPr/>
          </p:nvGrpSpPr>
          <p:grpSpPr>
            <a:xfrm>
              <a:off x="5028889" y="6545795"/>
              <a:ext cx="1595287" cy="396130"/>
              <a:chOff x="1076334" y="5416740"/>
              <a:chExt cx="3415455" cy="392853"/>
            </a:xfrm>
          </p:grpSpPr>
          <p:cxnSp>
            <p:nvCxnSpPr>
              <p:cNvPr id="25" name="Straight Connector 24">
                <a:extLst>
                  <a:ext uri="{FF2B5EF4-FFF2-40B4-BE49-F238E27FC236}">
                    <a16:creationId xmlns:a16="http://schemas.microsoft.com/office/drawing/2014/main" id="{4A2E5BB9-165D-2FDB-B145-CEC97B8DB43A}"/>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77756A2-E5FF-C460-FA9F-F2E26E673D2C}"/>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DDED1DEA-D2C6-A02D-B594-08BF9F51194E}"/>
                </a:ext>
              </a:extLst>
            </p:cNvPr>
            <p:cNvGrpSpPr/>
            <p:nvPr/>
          </p:nvGrpSpPr>
          <p:grpSpPr>
            <a:xfrm>
              <a:off x="5028889" y="7338055"/>
              <a:ext cx="1595287" cy="792260"/>
              <a:chOff x="1076334" y="5023887"/>
              <a:chExt cx="3415455" cy="785706"/>
            </a:xfrm>
          </p:grpSpPr>
          <p:cxnSp>
            <p:nvCxnSpPr>
              <p:cNvPr id="14" name="Straight Connector 13">
                <a:extLst>
                  <a:ext uri="{FF2B5EF4-FFF2-40B4-BE49-F238E27FC236}">
                    <a16:creationId xmlns:a16="http://schemas.microsoft.com/office/drawing/2014/main" id="{F684C8B6-122F-2223-C00A-3B32ACE071C5}"/>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55EC388-606F-8D1A-B250-E1887FA4B1D3}"/>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75A8289-8B43-5B1B-16A4-19C20B6D48EF}"/>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0889097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242AB-E9CB-FFF1-4061-337FCF3ED9A7}"/>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89B65762-6767-8824-3728-CF3F14BAA3EA}"/>
              </a:ext>
            </a:extLst>
          </p:cNvPr>
          <p:cNvSpPr/>
          <p:nvPr/>
        </p:nvSpPr>
        <p:spPr>
          <a:xfrm flipH="1">
            <a:off x="688773" y="1069584"/>
            <a:ext cx="3134661" cy="1169936"/>
          </a:xfrm>
          <a:prstGeom prst="rect">
            <a:avLst/>
          </a:prstGeom>
        </p:spPr>
        <p:txBody>
          <a:bodyPr wrap="square">
            <a:spAutoFit/>
          </a:bodyPr>
          <a:lstStyle/>
          <a:p>
            <a:pPr>
              <a:lnSpc>
                <a:spcPts val="2100"/>
              </a:lnSpc>
            </a:pPr>
            <a:r>
              <a:rPr lang="de-DE" sz="2000" b="1">
                <a:solidFill>
                  <a:srgbClr val="262626"/>
                </a:solidFill>
                <a:cs typeface="Segoe UI Light" panose="020B0502040204020203" pitchFamily="34" charset="0"/>
              </a:rPr>
              <a:t>KI prägt jede Journey: </a:t>
            </a:r>
            <a:r>
              <a:rPr lang="de-DE" sz="2000">
                <a:solidFill>
                  <a:srgbClr val="262626"/>
                </a:solidFill>
                <a:cs typeface="Segoe UI Light" panose="020B0502040204020203" pitchFamily="34" charset="0"/>
              </a:rPr>
              <a:t>bessere Kommunikation &amp; Erlebnisse, Buchung bis Abreise</a:t>
            </a:r>
          </a:p>
        </p:txBody>
      </p:sp>
      <p:sp>
        <p:nvSpPr>
          <p:cNvPr id="108" name="Rectangle 30">
            <a:extLst>
              <a:ext uri="{FF2B5EF4-FFF2-40B4-BE49-F238E27FC236}">
                <a16:creationId xmlns:a16="http://schemas.microsoft.com/office/drawing/2014/main" id="{9A05E7FB-CB93-7DB5-6A0E-AD2DF3509E70}"/>
              </a:ext>
            </a:extLst>
          </p:cNvPr>
          <p:cNvSpPr/>
          <p:nvPr/>
        </p:nvSpPr>
        <p:spPr>
          <a:xfrm flipH="1">
            <a:off x="688770" y="3063440"/>
            <a:ext cx="3656280" cy="1169936"/>
          </a:xfrm>
          <a:prstGeom prst="rect">
            <a:avLst/>
          </a:prstGeom>
        </p:spPr>
        <p:txBody>
          <a:bodyPr wrap="square">
            <a:spAutoFit/>
          </a:bodyPr>
          <a:lstStyle/>
          <a:p>
            <a:pPr>
              <a:lnSpc>
                <a:spcPts val="2100"/>
              </a:lnSpc>
            </a:pPr>
            <a:r>
              <a:rPr lang="de-DE" sz="2000" b="1">
                <a:solidFill>
                  <a:srgbClr val="262626"/>
                </a:solidFill>
                <a:cs typeface="Segoe UI Light" panose="020B0502040204020203" pitchFamily="34" charset="0"/>
              </a:rPr>
              <a:t>Präzision + Personalisierung: </a:t>
            </a:r>
            <a:br>
              <a:rPr lang="en-US" sz="2000" dirty="0">
                <a:solidFill>
                  <a:srgbClr val="262626"/>
                </a:solidFill>
                <a:cs typeface="Segoe UI Light" panose="020B0502040204020203" pitchFamily="34" charset="0"/>
              </a:rPr>
            </a:br>
            <a:r>
              <a:rPr lang="de-DE" sz="2000">
                <a:solidFill>
                  <a:srgbClr val="262626"/>
                </a:solidFill>
                <a:cs typeface="Segoe UI Light" panose="020B0502040204020203" pitchFamily="34" charset="0"/>
              </a:rPr>
              <a:t>Prognostiziert Belegung, optimiert Energie, passt Empfehlungen in Echtzeit an</a:t>
            </a:r>
          </a:p>
        </p:txBody>
      </p:sp>
      <p:sp>
        <p:nvSpPr>
          <p:cNvPr id="109" name="Rectangle 30">
            <a:extLst>
              <a:ext uri="{FF2B5EF4-FFF2-40B4-BE49-F238E27FC236}">
                <a16:creationId xmlns:a16="http://schemas.microsoft.com/office/drawing/2014/main" id="{6567F9FD-F133-BA96-2C3F-788DD2C8E3E3}"/>
              </a:ext>
            </a:extLst>
          </p:cNvPr>
          <p:cNvSpPr/>
          <p:nvPr/>
        </p:nvSpPr>
        <p:spPr>
          <a:xfrm flipH="1">
            <a:off x="688772" y="5487304"/>
            <a:ext cx="3805236" cy="1169936"/>
          </a:xfrm>
          <a:prstGeom prst="rect">
            <a:avLst/>
          </a:prstGeom>
        </p:spPr>
        <p:txBody>
          <a:bodyPr wrap="square">
            <a:spAutoFit/>
          </a:bodyPr>
          <a:lstStyle/>
          <a:p>
            <a:pPr>
              <a:lnSpc>
                <a:spcPts val="2100"/>
              </a:lnSpc>
            </a:pPr>
            <a:r>
              <a:rPr lang="de-DE" sz="2000" b="1">
                <a:solidFill>
                  <a:srgbClr val="262626"/>
                </a:solidFill>
                <a:cs typeface="Segoe UI Light" panose="020B0502040204020203" pitchFamily="34" charset="0"/>
              </a:rPr>
              <a:t>Empathie ist unersetzlich: </a:t>
            </a:r>
            <a:r>
              <a:rPr lang="de-DE" sz="2000">
                <a:solidFill>
                  <a:srgbClr val="262626"/>
                </a:solidFill>
                <a:cs typeface="Segoe UI Light" panose="020B0502040204020203" pitchFamily="34" charset="0"/>
              </a:rPr>
              <a:t>Technologie bringt Effizienz, doch Wärme schafft Vertrauen und Bindung</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92BDBC3E-6A30-3411-4217-2A6D434003ED}"/>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D41CEB13-7140-3705-58C5-B2AF46B8528E}"/>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7F5F685B-0D8D-FB33-29C1-DBBE1ADB9622}"/>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2AF98AB3-A40C-E9AD-7A75-E8D104470012}"/>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9D4493BF-F497-8FD9-ACD7-77718792B341}"/>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42C9BFA0-D628-6F95-080B-EA95DE92BD76}"/>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D8BB2E9C-8EED-2866-F7A4-4E3A13A21E4E}"/>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970FACD4-756D-B3E1-DF7D-A36C97BD7A6E}"/>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665C8F58-7449-6131-5E89-3F9A0BCF2F21}"/>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BC55063E-CE8E-ACA5-A8ED-7863EC53D429}"/>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1B483E38-BF89-4697-CD59-33A0DB32B145}"/>
              </a:ext>
            </a:extLst>
          </p:cNvPr>
          <p:cNvSpPr>
            <a:spLocks/>
          </p:cNvSpPr>
          <p:nvPr/>
        </p:nvSpPr>
        <p:spPr bwMode="auto">
          <a:xfrm>
            <a:off x="8284795" y="2394247"/>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7B99696C-AD8D-02F3-0CFF-71E671602899}"/>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38DCE731-664B-82B0-571F-59FF2D2D62E9}"/>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99A17FEF-06AD-C2DA-C33A-68FD10DFA347}"/>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F51B6A83-44D6-A3EC-2363-AD11D1F184D5}"/>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6799146F-7466-3359-394E-FBA1D602089A}"/>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2C30669B-D574-DE21-8FE4-0EAB1B59C90C}"/>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15C69495-E392-5C7F-FF16-00DCCC41180F}"/>
              </a:ext>
            </a:extLst>
          </p:cNvPr>
          <p:cNvGrpSpPr/>
          <p:nvPr/>
        </p:nvGrpSpPr>
        <p:grpSpPr>
          <a:xfrm>
            <a:off x="8961518" y="421292"/>
            <a:ext cx="507781" cy="509758"/>
            <a:chOff x="8859766" y="3475927"/>
            <a:chExt cx="507781" cy="509758"/>
          </a:xfrm>
        </p:grpSpPr>
        <p:sp>
          <p:nvSpPr>
            <p:cNvPr id="17" name="Oval 30">
              <a:extLst>
                <a:ext uri="{FF2B5EF4-FFF2-40B4-BE49-F238E27FC236}">
                  <a16:creationId xmlns:a16="http://schemas.microsoft.com/office/drawing/2014/main" id="{196E6A7E-5C82-23DE-A9D5-4643A7A4226C}"/>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160EDC09-2588-4D9C-073E-BBA8AB46054E}"/>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034BFE60-C8E5-98C5-0857-79EC41A4E27F}"/>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E357B6BD-D69C-95E8-B340-D8E4935DE1AD}"/>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53B3D564-FED8-0D05-4621-E292E2C653ED}"/>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5837EBD8-096B-5073-139F-C375910DE53B}"/>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AE8ABC8A-11B5-48F8-B68D-5AF38EB49393}"/>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2DC7BD02-0D73-6E76-E93B-804839B1FD0B}"/>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9AE13402-D5F8-8C14-84FA-5A2766929FEF}"/>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5D58B1B9-099C-CBDE-91B1-2E71FB3873FD}"/>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7D1F148E-9EAA-0DD3-F7EA-25943CC7BC32}"/>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5B4A4D90-A7EA-7C3E-B54E-BEFCE4576EB4}"/>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A12FE1F8-E3F8-81AA-75DB-2040634B2E0B}"/>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8AEAFDE8-6D75-B199-FBFD-6747073743DF}"/>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A923477B-CBD3-49BD-0ED8-71545120722A}"/>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EAC9492C-62B2-064F-F0CF-7C1820E472C2}"/>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8B584100-C8B8-1A93-C840-E9B5429F2299}"/>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F4CC5100-C1FD-A755-126A-E80ECCB124C3}"/>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29E1D7D9-995C-3ABC-A1B0-89A9D187057E}"/>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F2CA2296-2800-101E-246B-79328EE6FEC6}"/>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A6E4360A-6FE5-5E3E-9B59-76322316DB62}"/>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A04E1DDE-A8FF-701A-81FD-48303354229B}"/>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E1D14EFE-8E04-9796-0288-1F9281757BB1}"/>
              </a:ext>
            </a:extLst>
          </p:cNvPr>
          <p:cNvGrpSpPr/>
          <p:nvPr/>
        </p:nvGrpSpPr>
        <p:grpSpPr>
          <a:xfrm>
            <a:off x="8267025" y="223456"/>
            <a:ext cx="509758" cy="507781"/>
            <a:chOff x="8760971" y="1116818"/>
            <a:chExt cx="509758" cy="507781"/>
          </a:xfrm>
        </p:grpSpPr>
        <p:sp>
          <p:nvSpPr>
            <p:cNvPr id="18" name="Oval 31">
              <a:extLst>
                <a:ext uri="{FF2B5EF4-FFF2-40B4-BE49-F238E27FC236}">
                  <a16:creationId xmlns:a16="http://schemas.microsoft.com/office/drawing/2014/main" id="{AEBC0D60-E3E6-A13D-A6EF-D2B5E0BC277D}"/>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EF609279-3877-868E-8E95-25EDEEEBC5BF}"/>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01932B1C-B6F8-0EEF-E5F0-C39291CA7D39}"/>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20E16F15-8964-788D-68FE-46171FC474D2}"/>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EC4FC3F7-3A0A-BF73-BCE4-4C84FACAE95F}"/>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6E140FDF-A027-09FF-1BC1-3E179BBCB689}"/>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7AC5F69C-8773-0961-18C3-5AB70121F0B0}"/>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927B7CBE-D016-7124-0D65-D8ACB04C46D1}"/>
              </a:ext>
            </a:extLst>
          </p:cNvPr>
          <p:cNvGrpSpPr/>
          <p:nvPr/>
        </p:nvGrpSpPr>
        <p:grpSpPr>
          <a:xfrm>
            <a:off x="2994636" y="4258343"/>
            <a:ext cx="509758" cy="507781"/>
            <a:chOff x="3368999" y="3590525"/>
            <a:chExt cx="509758" cy="507781"/>
          </a:xfrm>
        </p:grpSpPr>
        <p:sp>
          <p:nvSpPr>
            <p:cNvPr id="19" name="Oval 32">
              <a:extLst>
                <a:ext uri="{FF2B5EF4-FFF2-40B4-BE49-F238E27FC236}">
                  <a16:creationId xmlns:a16="http://schemas.microsoft.com/office/drawing/2014/main" id="{2E42BC1F-56D0-DA9D-80A4-30A7097EB7C8}"/>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4E52876A-F1EC-3A46-9556-F68756719424}"/>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574F6C67-F1EB-D386-8286-CBAEBE2CA9CB}"/>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05EF0FE6-4A83-38E5-910E-97526454E7B9}"/>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A6F55080-3A92-EAE8-C429-159AA80FD5E2}"/>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84675E82-B1A6-8F00-0B9B-7DE8E846D72E}"/>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FB43477A-1241-ED35-9E44-6FF36DEE701C}"/>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EAC12B0D-D747-D5D4-54AE-141ACF1EE363}"/>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59B56708-627D-76CC-8F05-C8D97B123AE6}"/>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E60B7202-CD48-7DA3-AB2C-E623926FD91B}"/>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3EF0256C-00D5-73D3-CC2B-0213CC62C0C8}"/>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6015F340-3066-44D3-002F-E8B38AE1438F}"/>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BDF28B9E-50F7-F422-ABC9-4005D9845B38}"/>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515D26A1-BD14-D278-4A5F-05F50E4FB147}"/>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34B8617B-E6A4-D5B9-FCEC-44975B4355A3}"/>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8030CDD5-0399-D79B-E945-B8005DAA61DD}"/>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CE89C4CF-B6F4-483B-5B51-00568FBE7F72}"/>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8761093C-B1CD-4F6E-DAD1-F572B53286DA}"/>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12D87181-024D-EDF3-A7DA-D005AC4B6933}"/>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7FB68B9B-31DA-30D3-F95A-F33C4247849F}"/>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695C44AB-DD11-6763-E44F-B9DE596BFFFC}"/>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2202BEBE-7A7C-3185-EA54-D9CA97EFE72B}"/>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D4F26000-B0A5-B97A-43F7-D915FCFD3ED8}"/>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1B0A2993-C3C2-40FA-7B64-A6A30D10A48C}"/>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BE18BC30-411D-A0D6-10CA-1AF8A54FDC6E}"/>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4ECB50CF-D6BC-78AA-F9D6-3499A16BCEF7}"/>
              </a:ext>
            </a:extLst>
          </p:cNvPr>
          <p:cNvSpPr>
            <a:spLocks/>
          </p:cNvSpPr>
          <p:nvPr/>
        </p:nvSpPr>
        <p:spPr bwMode="auto">
          <a:xfrm>
            <a:off x="8587096" y="2550333"/>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7EF785DF-DE1B-DA9C-C176-2E92B490BD26}"/>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B7A11387-45C9-9CF3-63D2-93C883B5D1D0}"/>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DF627F78-D97E-0FC6-1DBE-A865484485AE}"/>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A8E79D9E-48F6-45FD-D279-A688C64C8257}"/>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8F36EC9A-BAFA-7496-BA84-E6AB20B1F7E9}"/>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80147144-E32D-B2BC-FCD7-54B856DD3EDD}"/>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012450BE-D4B5-7782-8215-9D88980618D6}"/>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898CAC46-FEA4-C623-8DE9-F225F1E79305}"/>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FCCE5142-442B-B5BE-D8A9-D66A90217EC9}"/>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3D7C5DBD-93D8-943A-9084-A58125E7C63A}"/>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E6F7C15C-CFB3-1A1E-6E81-875D67F2F129}"/>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14ECDFD6-E9A4-7026-67A1-6D825258FE28}"/>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1" name="Group 120">
            <a:extLst>
              <a:ext uri="{FF2B5EF4-FFF2-40B4-BE49-F238E27FC236}">
                <a16:creationId xmlns:a16="http://schemas.microsoft.com/office/drawing/2014/main" id="{096417E5-62AF-7304-3634-7FB54AE573B2}"/>
              </a:ext>
            </a:extLst>
          </p:cNvPr>
          <p:cNvGrpSpPr/>
          <p:nvPr/>
        </p:nvGrpSpPr>
        <p:grpSpPr>
          <a:xfrm>
            <a:off x="7697991" y="4667336"/>
            <a:ext cx="377378" cy="375403"/>
            <a:chOff x="7956820" y="4444072"/>
            <a:chExt cx="377378" cy="375403"/>
          </a:xfrm>
        </p:grpSpPr>
        <p:sp>
          <p:nvSpPr>
            <p:cNvPr id="24" name="Oval 37">
              <a:extLst>
                <a:ext uri="{FF2B5EF4-FFF2-40B4-BE49-F238E27FC236}">
                  <a16:creationId xmlns:a16="http://schemas.microsoft.com/office/drawing/2014/main" id="{C0C78FAE-B679-D26F-1EB8-BE06454B55E2}"/>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2CA04905-1A88-CB12-1EA3-30BB3FF74C22}"/>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8E62793F-AF20-3888-168F-6103A8C4444F}"/>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0" name="Freeform 94">
            <a:extLst>
              <a:ext uri="{FF2B5EF4-FFF2-40B4-BE49-F238E27FC236}">
                <a16:creationId xmlns:a16="http://schemas.microsoft.com/office/drawing/2014/main" id="{D744295E-8523-3434-E60C-175446A44389}"/>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1150EA98-1E74-7453-3BA6-5298A345903A}"/>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D5C69A75-5C90-F365-8935-64FCDB74E803}"/>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2" name="Group 121">
            <a:extLst>
              <a:ext uri="{FF2B5EF4-FFF2-40B4-BE49-F238E27FC236}">
                <a16:creationId xmlns:a16="http://schemas.microsoft.com/office/drawing/2014/main" id="{915C6159-01EF-A04C-EB2F-06ED6C6813FE}"/>
              </a:ext>
            </a:extLst>
          </p:cNvPr>
          <p:cNvGrpSpPr/>
          <p:nvPr/>
        </p:nvGrpSpPr>
        <p:grpSpPr>
          <a:xfrm>
            <a:off x="6692049" y="350204"/>
            <a:ext cx="377378" cy="375403"/>
            <a:chOff x="8174160" y="1806372"/>
            <a:chExt cx="377378" cy="375403"/>
          </a:xfrm>
        </p:grpSpPr>
        <p:sp>
          <p:nvSpPr>
            <p:cNvPr id="20" name="Oval 33">
              <a:extLst>
                <a:ext uri="{FF2B5EF4-FFF2-40B4-BE49-F238E27FC236}">
                  <a16:creationId xmlns:a16="http://schemas.microsoft.com/office/drawing/2014/main" id="{9D898BA6-0DD6-F7F4-17C0-2EF5ED074FA7}"/>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7161DCE8-CC04-415C-CFD1-FD9455E6B804}"/>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6" name="Group 165">
            <a:extLst>
              <a:ext uri="{FF2B5EF4-FFF2-40B4-BE49-F238E27FC236}">
                <a16:creationId xmlns:a16="http://schemas.microsoft.com/office/drawing/2014/main" id="{0128CD08-9AA7-D8B9-967E-587BECFB5CC9}"/>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F856A633-DD0C-201A-032C-BB023CDC6129}"/>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4BFBDBBD-42C2-FB9F-700C-EB2083C02C88}"/>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37E1D59E-9819-4814-5FF1-FA103E4C368C}"/>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9AB85571-3ED9-6B35-6C17-C2FB82E7E37D}"/>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33AA1BEB-7A1D-580E-AFBA-567094306774}"/>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00C50660-3199-BBCF-BB5A-540EF1B87B4B}"/>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D2782928-95C1-25C1-E1A4-3AFB3EDDB192}"/>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106A85AC-5BC8-D504-B9D0-4F5ACFB3B01F}"/>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645C700D-A36E-2FA2-2982-2137B781E8B8}"/>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8939D090-B36C-A431-A739-A03A261C0EF1}"/>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429C2385-C6C6-BC8D-3FEF-B59B9D330D1E}"/>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0EFB8983-96F1-77C0-5974-EB3B92D14C66}"/>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49049D22-8375-F718-9BAC-2A355D04F1EC}"/>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DBF82464-CCD4-7DFB-BEC5-8E25B616B6B2}"/>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8159D49B-2509-6607-39B9-BA4992B24FDA}"/>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5E0979A2-56F3-317D-5A44-7A83C04E3829}"/>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0983945C-6939-F415-D013-431EB8DDFEA4}"/>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DC31BB01-165C-E149-78E9-5AD518BDC34B}"/>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B2152E74-197D-2FFD-596D-23D2F0B1DC13}"/>
              </a:ext>
            </a:extLst>
          </p:cNvPr>
          <p:cNvGrpSpPr/>
          <p:nvPr/>
        </p:nvGrpSpPr>
        <p:grpSpPr>
          <a:xfrm>
            <a:off x="0" y="2345332"/>
            <a:ext cx="1448894" cy="870102"/>
            <a:chOff x="0" y="582324"/>
            <a:chExt cx="1448894" cy="870102"/>
          </a:xfrm>
        </p:grpSpPr>
        <p:cxnSp>
          <p:nvCxnSpPr>
            <p:cNvPr id="129" name="Straight Connector 33">
              <a:extLst>
                <a:ext uri="{FF2B5EF4-FFF2-40B4-BE49-F238E27FC236}">
                  <a16:creationId xmlns:a16="http://schemas.microsoft.com/office/drawing/2014/main" id="{98D36EEB-699C-4B79-983D-0F425AD1088B}"/>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30248A1D-E1FB-766A-11AD-4DBED2838A44}"/>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1558966C-59CC-96AF-163D-83CBD9754B36}"/>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45ECF848-C010-1BAC-720F-E428F472A1B3}"/>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232B6390-F40C-399B-FA16-946A8E33D9DB}"/>
              </a:ext>
            </a:extLst>
          </p:cNvPr>
          <p:cNvGrpSpPr/>
          <p:nvPr/>
        </p:nvGrpSpPr>
        <p:grpSpPr>
          <a:xfrm>
            <a:off x="0" y="4615379"/>
            <a:ext cx="1450818" cy="896308"/>
            <a:chOff x="0" y="582322"/>
            <a:chExt cx="1450818" cy="896308"/>
          </a:xfrm>
        </p:grpSpPr>
        <p:cxnSp>
          <p:nvCxnSpPr>
            <p:cNvPr id="134" name="Straight Connector 33">
              <a:extLst>
                <a:ext uri="{FF2B5EF4-FFF2-40B4-BE49-F238E27FC236}">
                  <a16:creationId xmlns:a16="http://schemas.microsoft.com/office/drawing/2014/main" id="{58E2E2C5-B5C2-0F70-B5F7-314F655173F0}"/>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EC5B04DD-F91D-73D9-9FBC-600F68BA3A57}"/>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653537B4-8454-1E8F-3FFB-5BC86C0E9C22}"/>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668C9553-6D0C-1A50-74EA-5C4D30E05558}"/>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9E10A7D1-512D-574D-C7AE-3A976A1B00CC}"/>
              </a:ext>
            </a:extLst>
          </p:cNvPr>
          <p:cNvSpPr/>
          <p:nvPr/>
        </p:nvSpPr>
        <p:spPr>
          <a:xfrm flipH="1">
            <a:off x="7842222" y="1040761"/>
            <a:ext cx="3661005" cy="1439240"/>
          </a:xfrm>
          <a:prstGeom prst="rect">
            <a:avLst/>
          </a:prstGeom>
        </p:spPr>
        <p:txBody>
          <a:bodyPr wrap="square">
            <a:spAutoFit/>
          </a:bodyPr>
          <a:lstStyle/>
          <a:p>
            <a:pPr algn="r">
              <a:lnSpc>
                <a:spcPts val="2100"/>
              </a:lnSpc>
            </a:pPr>
            <a:r>
              <a:rPr lang="de-DE" sz="2000" b="1">
                <a:solidFill>
                  <a:srgbClr val="262626"/>
                </a:solidFill>
                <a:cs typeface="Segoe UI Light" panose="020B0502040204020203" pitchFamily="34" charset="0"/>
              </a:rPr>
              <a:t>Partnerschaft </a:t>
            </a:r>
          </a:p>
          <a:p>
            <a:pPr algn="r">
              <a:lnSpc>
                <a:spcPts val="2100"/>
              </a:lnSpc>
            </a:pPr>
            <a:r>
              <a:rPr lang="de-DE" sz="2000" b="1">
                <a:solidFill>
                  <a:srgbClr val="262626"/>
                </a:solidFill>
                <a:cs typeface="Segoe UI Light" panose="020B0502040204020203" pitchFamily="34" charset="0"/>
              </a:rPr>
              <a:t>bringt Spitzenleistung:</a:t>
            </a:r>
          </a:p>
          <a:p>
            <a:pPr algn="r">
              <a:lnSpc>
                <a:spcPts val="2100"/>
              </a:lnSpc>
            </a:pPr>
            <a:r>
              <a:rPr lang="de-DE" sz="2000">
                <a:solidFill>
                  <a:srgbClr val="262626"/>
                </a:solidFill>
                <a:cs typeface="Segoe UI Light" panose="020B0502040204020203" pitchFamily="34" charset="0"/>
              </a:rPr>
              <a:t>Technik + Team = Hospitality, die intelligent und aufrichtig wirkt</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A50FA4AE-7B5A-2AA3-E171-1504CD5B75C1}"/>
              </a:ext>
            </a:extLst>
          </p:cNvPr>
          <p:cNvGrpSpPr/>
          <p:nvPr/>
        </p:nvGrpSpPr>
        <p:grpSpPr>
          <a:xfrm>
            <a:off x="10752228" y="303185"/>
            <a:ext cx="1501995" cy="883506"/>
            <a:chOff x="708799" y="582319"/>
            <a:chExt cx="1501995" cy="883506"/>
          </a:xfrm>
        </p:grpSpPr>
        <p:cxnSp>
          <p:nvCxnSpPr>
            <p:cNvPr id="153" name="Straight Connector 33">
              <a:extLst>
                <a:ext uri="{FF2B5EF4-FFF2-40B4-BE49-F238E27FC236}">
                  <a16:creationId xmlns:a16="http://schemas.microsoft.com/office/drawing/2014/main" id="{04C1F66E-447B-9126-925F-60EE3256DBF8}"/>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DC0E8EEF-C8CC-E772-5F06-AEC282F14CF1}"/>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A9D9731A-252C-4E88-F851-DF4E14479151}"/>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3B497279-F36A-879C-8B62-A8D91F6C8127}"/>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258351E6-3465-4A12-36E9-CBEEE3D35BDD}"/>
              </a:ext>
            </a:extLst>
          </p:cNvPr>
          <p:cNvSpPr txBox="1"/>
          <p:nvPr/>
        </p:nvSpPr>
        <p:spPr>
          <a:xfrm>
            <a:off x="7318636" y="5324091"/>
            <a:ext cx="4187763" cy="1439240"/>
          </a:xfrm>
          <a:prstGeom prst="rect">
            <a:avLst/>
          </a:prstGeom>
          <a:noFill/>
        </p:spPr>
        <p:txBody>
          <a:bodyPr wrap="square">
            <a:spAutoFit/>
          </a:bodyPr>
          <a:lstStyle/>
          <a:p>
            <a:pPr algn="r">
              <a:lnSpc>
                <a:spcPts val="2100"/>
              </a:lnSpc>
            </a:pPr>
            <a:r>
              <a:rPr lang="de-DE" sz="2000" b="1">
                <a:solidFill>
                  <a:srgbClr val="62A844"/>
                </a:solidFill>
              </a:rPr>
              <a:t>EcoSmart-Sicht:</a:t>
            </a:r>
            <a:br>
              <a:rPr lang="en-US" sz="2000" b="1" dirty="0">
                <a:solidFill>
                  <a:srgbClr val="62A844"/>
                </a:solidFill>
              </a:rPr>
            </a:br>
            <a:r>
              <a:rPr lang="de-DE" i="1">
                <a:solidFill>
                  <a:srgbClr val="000000"/>
                </a:solidFill>
              </a:rPr>
              <a:t>Technologie und Menschen als Partner – Effizienz verbunden mit Inklusion, Nachhaltigkeit und europäischen Werten der Fürsorge.</a:t>
            </a:r>
          </a:p>
          <a:p>
            <a:pPr algn="r">
              <a:lnSpc>
                <a:spcPts val="2100"/>
              </a:lnSpc>
            </a:pPr>
            <a:endParaRPr lang="en-US" sz="2000" dirty="0">
              <a:solidFill>
                <a:srgbClr val="62A844"/>
              </a:solidFill>
            </a:endParaRPr>
          </a:p>
        </p:txBody>
      </p:sp>
      <p:grpSp>
        <p:nvGrpSpPr>
          <p:cNvPr id="114" name="Group 113">
            <a:extLst>
              <a:ext uri="{FF2B5EF4-FFF2-40B4-BE49-F238E27FC236}">
                <a16:creationId xmlns:a16="http://schemas.microsoft.com/office/drawing/2014/main" id="{ED208256-E380-4EE4-28EB-522B92878E1A}"/>
              </a:ext>
            </a:extLst>
          </p:cNvPr>
          <p:cNvGrpSpPr/>
          <p:nvPr/>
        </p:nvGrpSpPr>
        <p:grpSpPr>
          <a:xfrm>
            <a:off x="10665286" y="2434672"/>
            <a:ext cx="1501995" cy="883506"/>
            <a:chOff x="708799" y="582319"/>
            <a:chExt cx="1501995" cy="883506"/>
          </a:xfrm>
          <a:solidFill>
            <a:srgbClr val="62A844"/>
          </a:solidFill>
        </p:grpSpPr>
        <p:cxnSp>
          <p:nvCxnSpPr>
            <p:cNvPr id="115" name="Straight Connector 33">
              <a:extLst>
                <a:ext uri="{FF2B5EF4-FFF2-40B4-BE49-F238E27FC236}">
                  <a16:creationId xmlns:a16="http://schemas.microsoft.com/office/drawing/2014/main" id="{7A55EF58-C8BF-D44F-8F4D-EFB41EE3AFA3}"/>
                </a:ext>
              </a:extLst>
            </p:cNvPr>
            <p:cNvCxnSpPr>
              <a:cxnSpLocks/>
            </p:cNvCxnSpPr>
            <p:nvPr/>
          </p:nvCxnSpPr>
          <p:spPr>
            <a:xfrm flipH="1">
              <a:off x="1320800" y="951782"/>
              <a:ext cx="889994" cy="0"/>
            </a:xfrm>
            <a:prstGeom prst="line">
              <a:avLst/>
            </a:prstGeom>
            <a:grpFill/>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7BF21BF7-ED7A-AD49-D445-343F3810F708}"/>
                </a:ext>
              </a:extLst>
            </p:cNvPr>
            <p:cNvGrpSpPr/>
            <p:nvPr/>
          </p:nvGrpSpPr>
          <p:grpSpPr>
            <a:xfrm>
              <a:off x="708799" y="582319"/>
              <a:ext cx="740095" cy="883506"/>
              <a:chOff x="4051865" y="5165558"/>
              <a:chExt cx="946855" cy="1130329"/>
            </a:xfrm>
            <a:grpFill/>
          </p:grpSpPr>
          <p:sp>
            <p:nvSpPr>
              <p:cNvPr id="118" name="Oval 16">
                <a:extLst>
                  <a:ext uri="{FF2B5EF4-FFF2-40B4-BE49-F238E27FC236}">
                    <a16:creationId xmlns:a16="http://schemas.microsoft.com/office/drawing/2014/main" id="{2DB84191-AFDC-8856-5B7A-F45C88A1F75D}"/>
                  </a:ext>
                </a:extLst>
              </p:cNvPr>
              <p:cNvSpPr/>
              <p:nvPr/>
            </p:nvSpPr>
            <p:spPr>
              <a:xfrm>
                <a:off x="4051865" y="5165558"/>
                <a:ext cx="946855" cy="868299"/>
              </a:xfrm>
              <a:prstGeom prst="ellipse">
                <a:avLst/>
              </a:prstGeom>
              <a:grpFill/>
              <a:ln>
                <a:solidFill>
                  <a:srgbClr val="62A84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19" name="TextBox 26">
                <a:extLst>
                  <a:ext uri="{FF2B5EF4-FFF2-40B4-BE49-F238E27FC236}">
                    <a16:creationId xmlns:a16="http://schemas.microsoft.com/office/drawing/2014/main" id="{8346B039-72C4-3364-12B3-B4DFA959E037}"/>
                  </a:ext>
                </a:extLst>
              </p:cNvPr>
              <p:cNvSpPr txBox="1"/>
              <p:nvPr/>
            </p:nvSpPr>
            <p:spPr bwMode="auto">
              <a:xfrm>
                <a:off x="4066676" y="5206811"/>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126" name="Rectangle 30">
            <a:extLst>
              <a:ext uri="{FF2B5EF4-FFF2-40B4-BE49-F238E27FC236}">
                <a16:creationId xmlns:a16="http://schemas.microsoft.com/office/drawing/2014/main" id="{909E1533-91DD-28F3-B354-8FCEAF853C4F}"/>
              </a:ext>
            </a:extLst>
          </p:cNvPr>
          <p:cNvSpPr/>
          <p:nvPr/>
        </p:nvSpPr>
        <p:spPr>
          <a:xfrm flipH="1">
            <a:off x="8140574" y="3172248"/>
            <a:ext cx="3275711" cy="2247154"/>
          </a:xfrm>
          <a:prstGeom prst="rect">
            <a:avLst/>
          </a:prstGeom>
        </p:spPr>
        <p:txBody>
          <a:bodyPr wrap="square">
            <a:spAutoFit/>
          </a:bodyPr>
          <a:lstStyle/>
          <a:p>
            <a:pPr algn="r">
              <a:lnSpc>
                <a:spcPts val="2100"/>
              </a:lnSpc>
            </a:pPr>
            <a:r>
              <a:rPr lang="de-DE" sz="2000" b="1">
                <a:solidFill>
                  <a:srgbClr val="262626"/>
                </a:solidFill>
                <a:cs typeface="Segoe UI Light" panose="020B0502040204020203" pitchFamily="34" charset="0"/>
              </a:rPr>
              <a:t>Erfolgsmaßstab:</a:t>
            </a:r>
            <a:br>
              <a:rPr lang="en-US" sz="2000" b="1" dirty="0">
                <a:solidFill>
                  <a:srgbClr val="262626"/>
                </a:solidFill>
                <a:cs typeface="Segoe UI Light" panose="020B0502040204020203" pitchFamily="34" charset="0"/>
              </a:rPr>
            </a:br>
            <a:r>
              <a:rPr lang="de-DE" sz="2000">
                <a:solidFill>
                  <a:srgbClr val="262626"/>
                </a:solidFill>
                <a:cs typeface="Segoe UI Light" panose="020B0502040204020203" pitchFamily="34" charset="0"/>
              </a:rPr>
              <a:t>Hotels, die digitale</a:t>
            </a:r>
          </a:p>
          <a:p>
            <a:pPr algn="r">
              <a:lnSpc>
                <a:spcPts val="2100"/>
              </a:lnSpc>
            </a:pPr>
            <a:r>
              <a:rPr lang="de-DE" sz="2000">
                <a:solidFill>
                  <a:srgbClr val="262626"/>
                </a:solidFill>
                <a:cs typeface="Segoe UI Light" panose="020B0502040204020203" pitchFamily="34" charset="0"/>
              </a:rPr>
              <a:t> Tools mit echter</a:t>
            </a:r>
          </a:p>
          <a:p>
            <a:pPr algn="r">
              <a:lnSpc>
                <a:spcPts val="2100"/>
              </a:lnSpc>
            </a:pPr>
            <a:r>
              <a:rPr lang="de-DE" sz="2000">
                <a:solidFill>
                  <a:srgbClr val="262626"/>
                </a:solidFill>
                <a:cs typeface="Segoe UI Light" panose="020B0502040204020203" pitchFamily="34" charset="0"/>
              </a:rPr>
              <a:t> Zuwendung verbinden, erreichen:</a:t>
            </a:r>
            <a:br>
              <a:rPr lang="en-US" sz="2000" dirty="0">
                <a:solidFill>
                  <a:srgbClr val="262626"/>
                </a:solidFill>
                <a:cs typeface="Segoe UI Light" panose="020B0502040204020203" pitchFamily="34" charset="0"/>
              </a:rPr>
            </a:br>
            <a:r>
              <a:rPr lang="en-US" sz="2000" dirty="0">
                <a:solidFill>
                  <a:srgbClr val="62A844"/>
                </a:solidFill>
                <a:cs typeface="Segoe UI Light" panose="020B0502040204020203" pitchFamily="34" charset="0"/>
              </a:rPr>
              <a:t>•</a:t>
            </a:r>
            <a:r>
              <a:rPr lang="de-DE" sz="2000">
                <a:solidFill>
                  <a:srgbClr val="262626"/>
                </a:solidFill>
                <a:cs typeface="Segoe UI Light" panose="020B0502040204020203" pitchFamily="34" charset="0"/>
              </a:rPr>
              <a:t> Höhere Gästezufriedenheit </a:t>
            </a:r>
          </a:p>
          <a:p>
            <a:pPr algn="r">
              <a:lnSpc>
                <a:spcPts val="2100"/>
              </a:lnSpc>
            </a:pPr>
            <a:r>
              <a:rPr lang="en-US" sz="2000" dirty="0">
                <a:solidFill>
                  <a:srgbClr val="62A844"/>
                </a:solidFill>
                <a:cs typeface="Segoe UI Light" panose="020B0502040204020203" pitchFamily="34" charset="0"/>
              </a:rPr>
              <a:t>•</a:t>
            </a:r>
            <a:r>
              <a:rPr lang="de-DE" sz="2000">
                <a:solidFill>
                  <a:srgbClr val="262626"/>
                </a:solidFill>
                <a:cs typeface="Segoe UI Light" panose="020B0502040204020203" pitchFamily="34" charset="0"/>
              </a:rPr>
              <a:t> Stärkere Bindung </a:t>
            </a:r>
          </a:p>
          <a:p>
            <a:pPr algn="r">
              <a:lnSpc>
                <a:spcPts val="2100"/>
              </a:lnSpc>
            </a:pPr>
            <a:r>
              <a:rPr lang="en-US" sz="2000" dirty="0">
                <a:solidFill>
                  <a:srgbClr val="62A844"/>
                </a:solidFill>
                <a:cs typeface="Segoe UI Light" panose="020B0502040204020203" pitchFamily="34" charset="0"/>
              </a:rPr>
              <a:t>•</a:t>
            </a:r>
            <a:r>
              <a:rPr lang="de-DE" sz="2000">
                <a:solidFill>
                  <a:srgbClr val="262626"/>
                </a:solidFill>
                <a:cs typeface="Segoe UI Light" panose="020B0502040204020203" pitchFamily="34" charset="0"/>
              </a:rPr>
              <a:t> Mehr Team-Wohlbefinden</a:t>
            </a:r>
          </a:p>
          <a:p>
            <a:pPr algn="r">
              <a:lnSpc>
                <a:spcPts val="2100"/>
              </a:lnSpc>
            </a:pPr>
            <a:endParaRPr lang="en-US" sz="2000" dirty="0">
              <a:solidFill>
                <a:srgbClr val="262626"/>
              </a:solidFill>
              <a:cs typeface="Segoe UI Light" panose="020B0502040204020203" pitchFamily="34" charset="0"/>
            </a:endParaRPr>
          </a:p>
        </p:txBody>
      </p:sp>
    </p:spTree>
    <p:extLst>
      <p:ext uri="{BB962C8B-B14F-4D97-AF65-F5344CB8AC3E}">
        <p14:creationId xmlns:p14="http://schemas.microsoft.com/office/powerpoint/2010/main" val="21498385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08D7C-C5C0-D41B-1EE8-F3A3FDB1DB5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4F557CB4-BE2F-7BB3-2E02-7C5CFFE85942}"/>
              </a:ext>
            </a:extLst>
          </p:cNvPr>
          <p:cNvSpPr txBox="1">
            <a:spLocks/>
          </p:cNvSpPr>
          <p:nvPr/>
        </p:nvSpPr>
        <p:spPr>
          <a:xfrm>
            <a:off x="429115" y="421381"/>
            <a:ext cx="661828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Vertiefung: Künstliche Intelligenz und Gästezufriedenheit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2C22E5EC-4DCA-61E9-FAED-971C281FB18A}"/>
              </a:ext>
            </a:extLst>
          </p:cNvPr>
          <p:cNvCxnSpPr>
            <a:cxnSpLocks/>
          </p:cNvCxnSpPr>
          <p:nvPr/>
        </p:nvCxnSpPr>
        <p:spPr>
          <a:xfrm>
            <a:off x="0" y="1536819"/>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300D69DA-06EF-8F41-5B26-585C46571DA4}"/>
              </a:ext>
            </a:extLst>
          </p:cNvPr>
          <p:cNvSpPr/>
          <p:nvPr/>
        </p:nvSpPr>
        <p:spPr>
          <a:xfrm flipH="1">
            <a:off x="586939" y="1838697"/>
            <a:ext cx="5891919" cy="4670894"/>
          </a:xfrm>
          <a:prstGeom prst="rect">
            <a:avLst/>
          </a:prstGeom>
        </p:spPr>
        <p:txBody>
          <a:bodyPr wrap="square">
            <a:spAutoFit/>
          </a:bodyPr>
          <a:lstStyle/>
          <a:p>
            <a:pPr lvl="0">
              <a:lnSpc>
                <a:spcPts val="2100"/>
              </a:lnSpc>
              <a:defRPr/>
            </a:pPr>
            <a:r>
              <a:rPr lang="en-US" sz="2200" b="1" i="1" kern="0" dirty="0" err="1">
                <a:solidFill>
                  <a:srgbClr val="0289AE"/>
                </a:solidFill>
                <a:cs typeface="Times New Roman" panose="02020603050405020304" pitchFamily="18" charset="0"/>
              </a:rPr>
              <a:t>Makivić, R. (2024). AI Impact on Hotel Guest Satisfaction via Tailor-Made Services. Information (MDPI), 15(11), 700.</a:t>
            </a:r>
          </a:p>
          <a:p>
            <a:pPr lvl="0">
              <a:lnSpc>
                <a:spcPts val="2100"/>
              </a:lnSpc>
              <a:defRPr/>
            </a:pPr>
            <a:br>
              <a:rPr lang="en-US" sz="2000" b="1" i="1" kern="0" dirty="0">
                <a:solidFill>
                  <a:srgbClr val="000000"/>
                </a:solidFill>
                <a:cs typeface="Times New Roman" panose="02020603050405020304" pitchFamily="18" charset="0"/>
              </a:rPr>
            </a:br>
            <a:endParaRPr lang="en-US" sz="2000" b="1" i="1" kern="0" dirty="0">
              <a:solidFill>
                <a:srgbClr val="000000"/>
              </a:solidFill>
              <a:cs typeface="Times New Roman" panose="02020603050405020304" pitchFamily="18" charset="0"/>
            </a:endParaRPr>
          </a:p>
          <a:p>
            <a:pPr>
              <a:lnSpc>
                <a:spcPts val="2100"/>
              </a:lnSpc>
              <a:defRPr/>
            </a:pPr>
            <a:r>
              <a:rPr lang="en-US" sz="2000" b="1" i="1" kern="0" dirty="0">
                <a:solidFill>
                  <a:srgbClr val="000000"/>
                </a:solidFill>
                <a:cs typeface="Times New Roman" panose="02020603050405020304" pitchFamily="18" charset="0"/>
              </a:rPr>
              <a:t> </a:t>
            </a:r>
            <a:r>
              <a:rPr lang="en-US" sz="2000" b="1" i="1" u="sng" dirty="0">
                <a:solidFill>
                  <a:srgbClr val="000000"/>
                </a:solidFill>
                <a:cs typeface="Times New Roman" panose="02020603050405020304" pitchFamily="18" charset="0"/>
              </a:rPr>
              <a:t>https://www.mdpi.com/2078-2489/15/11/700</a:t>
            </a:r>
            <a:endParaRPr lang="en-US" sz="2000" b="1" i="1" kern="0" dirty="0">
              <a:solidFill>
                <a:srgbClr val="000000"/>
              </a:solidFill>
              <a:cs typeface="Times New Roman" panose="02020603050405020304" pitchFamily="18" charset="0"/>
            </a:endParaRPr>
          </a:p>
          <a:p>
            <a:pPr lvl="0">
              <a:lnSpc>
                <a:spcPts val="2100"/>
              </a:lnSpc>
              <a:defRPr/>
            </a:pPr>
            <a:endParaRPr lang="en-US" sz="2000" kern="0" dirty="0">
              <a:solidFill>
                <a:srgbClr val="000000"/>
              </a:solidFill>
              <a:cs typeface="Times New Roman" panose="02020603050405020304" pitchFamily="18" charset="0"/>
            </a:endParaRPr>
          </a:p>
          <a:p>
            <a:pPr lvl="0">
              <a:lnSpc>
                <a:spcPts val="2100"/>
              </a:lnSpc>
              <a:defRPr/>
            </a:pPr>
            <a:r>
              <a:rPr lang="de-DE" sz="2000" kern="0">
                <a:solidFill>
                  <a:srgbClr val="000000"/>
                </a:solidFill>
                <a:cs typeface="Times New Roman" panose="02020603050405020304" pitchFamily="18" charset="0"/>
              </a:rPr>
              <a:t>Diese europäische Studie untersucht, wie Künstliche Intelligenz die Gästezufriedenheit durch personalisierten Service steigert. Auf Basis von Daten aus Hotels in Serbien und Ungarn analysiert sie, wie Vertrauen, Datensicherheit und Nutzererlebnis die Wahrnehmung von KI-Tools prägen. Das Fazit: Personalisierte Empfehlungen und Prognosesysteme können Komfort und Bindung verbessern, wenn sie transparent, ethisch und durch menschliche Empathie gestützt sind.</a:t>
            </a:r>
          </a:p>
          <a:p>
            <a:pPr lvl="0">
              <a:lnSpc>
                <a:spcPts val="2100"/>
              </a:lnSpc>
              <a:defRPr/>
            </a:pPr>
            <a:endParaRPr lang="en-GB" sz="2000" kern="0" dirty="0">
              <a:solidFill>
                <a:srgbClr val="000000"/>
              </a:solidFill>
              <a:cs typeface="Times New Roman" panose="02020603050405020304" pitchFamily="18" charset="0"/>
            </a:endParaRPr>
          </a:p>
        </p:txBody>
      </p:sp>
      <p:pic>
        <p:nvPicPr>
          <p:cNvPr id="8" name="Graphic 7">
            <a:extLst>
              <a:ext uri="{FF2B5EF4-FFF2-40B4-BE49-F238E27FC236}">
                <a16:creationId xmlns:a16="http://schemas.microsoft.com/office/drawing/2014/main" id="{1673D7AE-CDAF-9723-2AC6-2E39F4F658B4}"/>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pic>
        <p:nvPicPr>
          <p:cNvPr id="19" name="Picture 18">
            <a:extLst>
              <a:ext uri="{FF2B5EF4-FFF2-40B4-BE49-F238E27FC236}">
                <a16:creationId xmlns:a16="http://schemas.microsoft.com/office/drawing/2014/main" id="{4388D411-6771-3F03-435A-85DD8DE89BE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49279" y="1358400"/>
            <a:ext cx="6347083" cy="4885527"/>
          </a:xfrm>
          <a:prstGeom prst="rect">
            <a:avLst/>
          </a:prstGeom>
        </p:spPr>
      </p:pic>
      <p:pic>
        <p:nvPicPr>
          <p:cNvPr id="5" name="Picture 4">
            <a:hlinkClick r:id="rId5"/>
            <a:extLst>
              <a:ext uri="{FF2B5EF4-FFF2-40B4-BE49-F238E27FC236}">
                <a16:creationId xmlns:a16="http://schemas.microsoft.com/office/drawing/2014/main" id="{E1BF6B21-6B2E-B5FD-42A9-68CCC4B8DF84}"/>
              </a:ext>
            </a:extLst>
          </p:cNvPr>
          <p:cNvPicPr>
            <a:picLocks noChangeAspect="1"/>
          </p:cNvPicPr>
          <p:nvPr/>
        </p:nvPicPr>
        <p:blipFill>
          <a:blip r:embed="rId6" cstate="email">
            <a:extLst>
              <a:ext uri="{28A0092B-C50C-407E-A947-70E740481C1C}">
                <a14:useLocalDpi xmlns:a14="http://schemas.microsoft.com/office/drawing/2010/main"/>
              </a:ext>
            </a:extLst>
          </a:blip>
          <a:srcRect l="2034" b="41915"/>
          <a:stretch>
            <a:fillRect/>
          </a:stretch>
        </p:blipFill>
        <p:spPr>
          <a:xfrm>
            <a:off x="7446134" y="1747581"/>
            <a:ext cx="4734715" cy="3687804"/>
          </a:xfrm>
          <a:prstGeom prst="rect">
            <a:avLst/>
          </a:prstGeom>
        </p:spPr>
      </p:pic>
      <p:grpSp>
        <p:nvGrpSpPr>
          <p:cNvPr id="6" name="Group 5">
            <a:extLst>
              <a:ext uri="{FF2B5EF4-FFF2-40B4-BE49-F238E27FC236}">
                <a16:creationId xmlns:a16="http://schemas.microsoft.com/office/drawing/2014/main" id="{AB0CC5B8-3B00-ED6F-D357-4767B0595942}"/>
              </a:ext>
            </a:extLst>
          </p:cNvPr>
          <p:cNvGrpSpPr/>
          <p:nvPr/>
        </p:nvGrpSpPr>
        <p:grpSpPr>
          <a:xfrm rot="21145702">
            <a:off x="9577488" y="5117525"/>
            <a:ext cx="1456095" cy="1406604"/>
            <a:chOff x="7777737" y="4274827"/>
            <a:chExt cx="1456095" cy="1406604"/>
          </a:xfrm>
        </p:grpSpPr>
        <p:sp>
          <p:nvSpPr>
            <p:cNvPr id="7" name="Oval 6">
              <a:extLst>
                <a:ext uri="{FF2B5EF4-FFF2-40B4-BE49-F238E27FC236}">
                  <a16:creationId xmlns:a16="http://schemas.microsoft.com/office/drawing/2014/main" id="{A3FDE83E-937E-D46B-CE62-EC40CBFC3AFC}"/>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79FAE253-B83F-A2C2-CC76-E1519ECE00C1}"/>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5">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24918238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51670-5D6B-D71D-3C29-0FE572E6DCF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20ED2B0-8640-D081-00FE-660AD62D25FA}"/>
              </a:ext>
            </a:extLst>
          </p:cNvPr>
          <p:cNvSpPr>
            <a:spLocks noGrp="1"/>
          </p:cNvSpPr>
          <p:nvPr>
            <p:ph type="body" sz="quarter" idx="16"/>
          </p:nvPr>
        </p:nvSpPr>
        <p:spPr>
          <a:xfrm>
            <a:off x="4223370" y="1073150"/>
            <a:ext cx="7637388" cy="4711700"/>
          </a:xfrm>
        </p:spPr>
        <p:txBody>
          <a:bodyPr>
            <a:normAutofit/>
          </a:bodyPr>
          <a:lstStyle/>
          <a:p>
            <a:pPr fontAlgn="t">
              <a:lnSpc>
                <a:spcPts val="4960"/>
              </a:lnSpc>
              <a:spcBef>
                <a:spcPts val="0"/>
              </a:spcBef>
            </a:pPr>
            <a:r>
              <a:rPr lang="de-DE" b="1"/>
              <a:t>Ethik, Engagement und verantwortungsvolle KI</a:t>
            </a:r>
          </a:p>
          <a:p>
            <a:br>
              <a:rPr lang="en-IE" b="1" dirty="0"/>
            </a:br>
            <a:r>
              <a:rPr lang="de-DE" sz="2400" b="1">
                <a:cs typeface="Times New Roman" panose="02020603050405020304" pitchFamily="18" charset="0"/>
              </a:rPr>
              <a:t>Ethisches Bewusstsein und inklusive Praxis bei der KI-Einführung. </a:t>
            </a:r>
            <a:r>
              <a:rPr lang="de-DE" sz="2400">
                <a:cs typeface="Times New Roman" panose="02020603050405020304" pitchFamily="18" charset="0"/>
              </a:rPr>
              <a:t>Sie untersuchen die ethischen, sozialen und personalbezogenen Folgen Künstlicher Intelligenz in der Hospitality – mit Fokus auf Fairness, Transparenz und Wohlbefinden im Team. Die Einheit zeigt, wie verantwortungsvoller Technologieeinsatz Vertrauen, Inklusion und Integrität in der digitalen Transformation fördert.</a:t>
            </a:r>
            <a:endParaRPr lang="en-IE" sz="2400" dirty="0"/>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567A47AE-D1E5-6968-F579-59ECD59263F4}"/>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04</a:t>
            </a:r>
          </a:p>
        </p:txBody>
      </p:sp>
      <p:sp>
        <p:nvSpPr>
          <p:cNvPr id="2" name="Rounded Rectangle 1">
            <a:extLst>
              <a:ext uri="{FF2B5EF4-FFF2-40B4-BE49-F238E27FC236}">
                <a16:creationId xmlns:a16="http://schemas.microsoft.com/office/drawing/2014/main" id="{8947A3F4-5A65-5158-4D66-448537FC52B9}"/>
              </a:ext>
            </a:extLst>
          </p:cNvPr>
          <p:cNvSpPr/>
          <p:nvPr/>
        </p:nvSpPr>
        <p:spPr>
          <a:xfrm>
            <a:off x="7494644" y="6303021"/>
            <a:ext cx="413791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33CE48DB-6DBF-0CBC-3D7B-66A04C8F9313}"/>
              </a:ext>
            </a:extLst>
          </p:cNvPr>
          <p:cNvSpPr txBox="1"/>
          <p:nvPr/>
        </p:nvSpPr>
        <p:spPr>
          <a:xfrm>
            <a:off x="7620642" y="6366299"/>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6" name="TextBox 5">
            <a:extLst>
              <a:ext uri="{FF2B5EF4-FFF2-40B4-BE49-F238E27FC236}">
                <a16:creationId xmlns:a16="http://schemas.microsoft.com/office/drawing/2014/main" id="{EE7DDA25-2E82-FFDC-23B1-37CABE36EBCB}"/>
              </a:ext>
            </a:extLst>
          </p:cNvPr>
          <p:cNvSpPr txBox="1"/>
          <p:nvPr/>
        </p:nvSpPr>
        <p:spPr>
          <a:xfrm>
            <a:off x="8376643" y="6366299"/>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M1</a:t>
            </a:r>
          </a:p>
        </p:txBody>
      </p:sp>
      <p:sp>
        <p:nvSpPr>
          <p:cNvPr id="7" name="TextBox 6">
            <a:extLst>
              <a:ext uri="{FF2B5EF4-FFF2-40B4-BE49-F238E27FC236}">
                <a16:creationId xmlns:a16="http://schemas.microsoft.com/office/drawing/2014/main" id="{3F682AE8-A10B-0939-06B3-4B39AE5FFC04}"/>
              </a:ext>
            </a:extLst>
          </p:cNvPr>
          <p:cNvSpPr txBox="1"/>
          <p:nvPr/>
        </p:nvSpPr>
        <p:spPr>
          <a:xfrm>
            <a:off x="8970642" y="6366299"/>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a:t>
            </a:r>
            <a:r>
              <a:rPr lang="de-DE" sz="1400">
                <a:solidFill>
                  <a:srgbClr val="1E3A1F"/>
                </a:solidFill>
              </a:rPr>
              <a:t> Führung im grünen und digitalen Wandel</a:t>
            </a:r>
          </a:p>
        </p:txBody>
      </p:sp>
    </p:spTree>
    <p:extLst>
      <p:ext uri="{BB962C8B-B14F-4D97-AF65-F5344CB8AC3E}">
        <p14:creationId xmlns:p14="http://schemas.microsoft.com/office/powerpoint/2010/main" val="16919721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446AC-6554-5325-8B04-24A4ACEC2ED5}"/>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7A003C45-7380-1513-3E8B-921CC8644952}"/>
              </a:ext>
            </a:extLst>
          </p:cNvPr>
          <p:cNvSpPr txBox="1">
            <a:spLocks/>
          </p:cNvSpPr>
          <p:nvPr/>
        </p:nvSpPr>
        <p:spPr>
          <a:xfrm>
            <a:off x="429115" y="525832"/>
            <a:ext cx="428785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Warum KI-Ethik wichtig ist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42A4AA9-6A5F-D967-7DE8-AB313E7FEC34}"/>
              </a:ext>
            </a:extLst>
          </p:cNvPr>
          <p:cNvCxnSpPr>
            <a:cxnSpLocks/>
          </p:cNvCxnSpPr>
          <p:nvPr/>
        </p:nvCxnSpPr>
        <p:spPr>
          <a:xfrm>
            <a:off x="0" y="1641270"/>
            <a:ext cx="60960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8B9A542-EC7F-5D9F-FE6A-943474C95C44}"/>
              </a:ext>
            </a:extLst>
          </p:cNvPr>
          <p:cNvSpPr/>
          <p:nvPr/>
        </p:nvSpPr>
        <p:spPr>
          <a:xfrm flipH="1">
            <a:off x="508027" y="2077747"/>
            <a:ext cx="5952248" cy="4196020"/>
          </a:xfrm>
          <a:prstGeom prst="rect">
            <a:avLst/>
          </a:prstGeom>
        </p:spPr>
        <p:txBody>
          <a:bodyPr wrap="square">
            <a:spAutoFit/>
          </a:bodyPr>
          <a:lstStyle/>
          <a:p>
            <a:pPr>
              <a:lnSpc>
                <a:spcPts val="1960"/>
              </a:lnSpc>
              <a:buClr>
                <a:srgbClr val="62A844"/>
              </a:buClr>
            </a:pPr>
            <a:r>
              <a:rPr lang="de-DE" sz="2000" b="1">
                <a:solidFill>
                  <a:srgbClr val="0289AE"/>
                </a:solidFill>
                <a:cs typeface="Times New Roman" panose="02020603050405020304" pitchFamily="18" charset="0"/>
              </a:rPr>
              <a:t>Stand heute:</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KI beeinflusst heute Buchungen, persönliche Daten und Gästekommunikation. Je mehr Entscheidungen Systeme treffen, </a:t>
            </a:r>
          </a:p>
          <a:p>
            <a:pPr>
              <a:lnSpc>
                <a:spcPts val="1960"/>
              </a:lnSpc>
              <a:buClr>
                <a:srgbClr val="62A844"/>
              </a:buClr>
            </a:pPr>
            <a:r>
              <a:rPr lang="de-DE" b="1">
                <a:solidFill>
                  <a:srgbClr val="000000"/>
                </a:solidFill>
                <a:cs typeface="Times New Roman" panose="02020603050405020304" pitchFamily="18" charset="0"/>
              </a:rPr>
              <a:t>desto wichtiger wird ethisches Bewusstsein</a:t>
            </a:r>
            <a:r>
              <a:rPr lang="de-DE">
                <a:solidFill>
                  <a:srgbClr val="000000"/>
                </a:solidFill>
                <a:cs typeface="Times New Roman" panose="02020603050405020304" pitchFamily="18" charset="0"/>
              </a:rPr>
              <a:t>.</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EU-Vorgabe:</a:t>
            </a:r>
            <a:br>
              <a:rPr lang="en-US" dirty="0">
                <a:solidFill>
                  <a:srgbClr val="000000"/>
                </a:solidFill>
                <a:cs typeface="Times New Roman" panose="02020603050405020304" pitchFamily="18" charset="0"/>
              </a:rPr>
            </a:br>
            <a:r>
              <a:rPr lang="de-DE" b="1">
                <a:solidFill>
                  <a:srgbClr val="000000"/>
                </a:solidFill>
                <a:cs typeface="Times New Roman" panose="02020603050405020304" pitchFamily="18" charset="0"/>
              </a:rPr>
              <a:t>Vertrauenswürdige KI</a:t>
            </a:r>
            <a:r>
              <a:rPr lang="de-DE">
                <a:solidFill>
                  <a:srgbClr val="000000"/>
                </a:solidFill>
                <a:cs typeface="Times New Roman" panose="02020603050405020304" pitchFamily="18" charset="0"/>
              </a:rPr>
              <a:t> – dieses Prinzip verlangt Systeme, die Folgendes sind:</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Rechtmäßig </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Ethisch </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Robust</a:t>
            </a:r>
          </a:p>
          <a:p>
            <a:pPr>
              <a:lnSpc>
                <a:spcPts val="1960"/>
              </a:lnSpc>
              <a:buClr>
                <a:srgbClr val="62A844"/>
              </a:buClr>
            </a:pPr>
            <a:endParaRPr lang="en-US"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Doppelter Schutz:</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Ethischer KI-Einsatz schützt </a:t>
            </a:r>
            <a:r>
              <a:rPr lang="de-DE" b="1">
                <a:solidFill>
                  <a:srgbClr val="000000"/>
                </a:solidFill>
                <a:cs typeface="Times New Roman" panose="02020603050405020304" pitchFamily="18" charset="0"/>
              </a:rPr>
              <a:t>beide Seiten</a:t>
            </a:r>
            <a:r>
              <a:rPr lang="de-DE">
                <a:solidFill>
                  <a:srgbClr val="000000"/>
                </a:solidFill>
                <a:cs typeface="Times New Roman" panose="02020603050405020304" pitchFamily="18" charset="0"/>
              </a:rPr>
              <a:t>:</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Gäste</a:t>
            </a:r>
            <a:r>
              <a:rPr lang="de-DE">
                <a:solidFill>
                  <a:srgbClr val="000000"/>
                </a:solidFill>
                <a:cs typeface="Times New Roman" panose="02020603050405020304" pitchFamily="18" charset="0"/>
              </a:rPr>
              <a:t> - Privatsphäre, faire Behandlung, Transparenz</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Mitarbeitende</a:t>
            </a:r>
            <a:r>
              <a:rPr lang="de-DE">
                <a:solidFill>
                  <a:srgbClr val="000000"/>
                </a:solidFill>
                <a:cs typeface="Times New Roman" panose="02020603050405020304" pitchFamily="18" charset="0"/>
              </a:rPr>
              <a:t> - sinnvolle Rollen, Unterstützung statt Ersatz</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p:txBody>
      </p:sp>
      <p:sp>
        <p:nvSpPr>
          <p:cNvPr id="6" name="Rectangle 30">
            <a:extLst>
              <a:ext uri="{FF2B5EF4-FFF2-40B4-BE49-F238E27FC236}">
                <a16:creationId xmlns:a16="http://schemas.microsoft.com/office/drawing/2014/main" id="{B3AA5470-5B00-F55E-3542-D2BDE02E14FA}"/>
              </a:ext>
            </a:extLst>
          </p:cNvPr>
          <p:cNvSpPr/>
          <p:nvPr/>
        </p:nvSpPr>
        <p:spPr>
          <a:xfrm flipH="1">
            <a:off x="6745635" y="4938405"/>
            <a:ext cx="4531112" cy="1231106"/>
          </a:xfrm>
          <a:prstGeom prst="rect">
            <a:avLst/>
          </a:prstGeom>
        </p:spPr>
        <p:txBody>
          <a:bodyPr wrap="square">
            <a:spAutoFit/>
          </a:bodyPr>
          <a:lstStyle/>
          <a:p>
            <a:pPr algn="ctr"/>
            <a:r>
              <a:rPr lang="de-DE" sz="2000" b="1">
                <a:solidFill>
                  <a:srgbClr val="0289AE"/>
                </a:solidFill>
                <a:cs typeface="Times New Roman" panose="02020603050405020304" pitchFamily="18" charset="0"/>
              </a:rPr>
              <a:t>Geschäftlich entscheidend:</a:t>
            </a:r>
            <a:br>
              <a:rPr lang="en-US" dirty="0">
                <a:solidFill>
                  <a:srgbClr val="262626"/>
                </a:solidFill>
                <a:cs typeface="Times New Roman" panose="02020603050405020304" pitchFamily="18" charset="0"/>
              </a:rPr>
            </a:br>
            <a:r>
              <a:rPr lang="de-DE" i="1">
                <a:solidFill>
                  <a:srgbClr val="262626"/>
                </a:solidFill>
                <a:cs typeface="Times New Roman" panose="02020603050405020304" pitchFamily="18" charset="0"/>
              </a:rPr>
              <a:t>Gäste vertrauen eher Hotels, die Technologie verantwortungsvoll einsetzen und klar über die Datennutzung informieren</a:t>
            </a:r>
            <a:endParaRPr lang="en-US" dirty="0">
              <a:solidFill>
                <a:srgbClr val="262626"/>
              </a:solidFill>
            </a:endParaRPr>
          </a:p>
        </p:txBody>
      </p:sp>
      <p:sp>
        <p:nvSpPr>
          <p:cNvPr id="7" name="Rounded Rectangle 6">
            <a:extLst>
              <a:ext uri="{FF2B5EF4-FFF2-40B4-BE49-F238E27FC236}">
                <a16:creationId xmlns:a16="http://schemas.microsoft.com/office/drawing/2014/main" id="{3B0B2848-BF29-B410-2F8F-B77519F564E5}"/>
              </a:ext>
            </a:extLst>
          </p:cNvPr>
          <p:cNvSpPr/>
          <p:nvPr/>
        </p:nvSpPr>
        <p:spPr>
          <a:xfrm>
            <a:off x="6460275" y="4711366"/>
            <a:ext cx="4994894" cy="1562401"/>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aphicFrame>
        <p:nvGraphicFramePr>
          <p:cNvPr id="17" name="Diagram 16">
            <a:extLst>
              <a:ext uri="{FF2B5EF4-FFF2-40B4-BE49-F238E27FC236}">
                <a16:creationId xmlns:a16="http://schemas.microsoft.com/office/drawing/2014/main" id="{CD7C01A3-E149-D2C3-FCFC-EF92F1096957}"/>
              </a:ext>
            </a:extLst>
          </p:cNvPr>
          <p:cNvGraphicFramePr/>
          <p:nvPr>
            <p:extLst>
              <p:ext uri="{D42A27DB-BD31-4B8C-83A1-F6EECF244321}">
                <p14:modId xmlns:p14="http://schemas.microsoft.com/office/powerpoint/2010/main" val="3877371838"/>
              </p:ext>
            </p:extLst>
          </p:nvPr>
        </p:nvGraphicFramePr>
        <p:xfrm>
          <a:off x="6261618" y="298263"/>
          <a:ext cx="5501267" cy="4299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3F4190CB-9892-2B78-58EF-61FEB5A6AF87}"/>
              </a:ext>
            </a:extLst>
          </p:cNvPr>
          <p:cNvSpPr txBox="1"/>
          <p:nvPr/>
        </p:nvSpPr>
        <p:spPr>
          <a:xfrm>
            <a:off x="6976561" y="2834993"/>
            <a:ext cx="2056732" cy="1246495"/>
          </a:xfrm>
          <a:prstGeom prst="rect">
            <a:avLst/>
          </a:prstGeom>
          <a:noFill/>
        </p:spPr>
        <p:txBody>
          <a:bodyPr wrap="square">
            <a:spAutoFit/>
          </a:bodyPr>
          <a:lstStyle/>
          <a:p>
            <a:pPr lvl="0" algn="ctr">
              <a:lnSpc>
                <a:spcPts val="1760"/>
              </a:lnSpc>
            </a:pPr>
            <a:r>
              <a:rPr lang="de-DE" sz="2000" b="1">
                <a:solidFill>
                  <a:schemeClr val="bg1"/>
                </a:solidFill>
              </a:rPr>
              <a:t>Rechtmäßig</a:t>
            </a:r>
            <a:br>
              <a:rPr lang="en-US" dirty="0">
                <a:solidFill>
                  <a:schemeClr val="bg1"/>
                </a:solidFill>
              </a:rPr>
            </a:br>
            <a:r>
              <a:rPr lang="de-DE" sz="1700">
                <a:solidFill>
                  <a:schemeClr val="bg1"/>
                </a:solidFill>
              </a:rPr>
              <a:t>hält alle geltenden Gesetze &amp; Vorschriften ein </a:t>
            </a:r>
            <a:br>
              <a:rPr lang="en-US" sz="1700" dirty="0">
                <a:solidFill>
                  <a:schemeClr val="bg1"/>
                </a:solidFill>
              </a:rPr>
            </a:br>
            <a:r>
              <a:rPr lang="de-DE" sz="1700">
                <a:solidFill>
                  <a:schemeClr val="bg1"/>
                </a:solidFill>
              </a:rPr>
              <a:t>z. B. AI Act</a:t>
            </a:r>
          </a:p>
        </p:txBody>
      </p:sp>
      <p:sp>
        <p:nvSpPr>
          <p:cNvPr id="20" name="TextBox 19">
            <a:extLst>
              <a:ext uri="{FF2B5EF4-FFF2-40B4-BE49-F238E27FC236}">
                <a16:creationId xmlns:a16="http://schemas.microsoft.com/office/drawing/2014/main" id="{1812DCE1-17FA-6655-62C0-04B89125A24A}"/>
              </a:ext>
            </a:extLst>
          </p:cNvPr>
          <p:cNvSpPr txBox="1"/>
          <p:nvPr/>
        </p:nvSpPr>
        <p:spPr>
          <a:xfrm>
            <a:off x="9033291" y="2825331"/>
            <a:ext cx="1936853" cy="1480534"/>
          </a:xfrm>
          <a:prstGeom prst="rect">
            <a:avLst/>
          </a:prstGeom>
          <a:noFill/>
        </p:spPr>
        <p:txBody>
          <a:bodyPr wrap="square">
            <a:spAutoFit/>
          </a:bodyPr>
          <a:lstStyle/>
          <a:p>
            <a:pPr lvl="0" algn="ctr">
              <a:lnSpc>
                <a:spcPts val="1760"/>
              </a:lnSpc>
            </a:pPr>
            <a:r>
              <a:rPr lang="de-DE" b="1">
                <a:solidFill>
                  <a:schemeClr val="bg1"/>
                </a:solidFill>
              </a:rPr>
              <a:t>Robust</a:t>
            </a:r>
            <a:br>
              <a:rPr lang="en-US" dirty="0">
                <a:solidFill>
                  <a:schemeClr val="bg1"/>
                </a:solidFill>
              </a:rPr>
            </a:br>
            <a:r>
              <a:rPr lang="de-DE" sz="1700">
                <a:solidFill>
                  <a:schemeClr val="bg1"/>
                </a:solidFill>
              </a:rPr>
              <a:t>aus technischer &amp; sozialer Sicht </a:t>
            </a:r>
            <a:br>
              <a:rPr lang="en-US" sz="1700" dirty="0">
                <a:solidFill>
                  <a:schemeClr val="bg1"/>
                </a:solidFill>
              </a:rPr>
            </a:br>
            <a:r>
              <a:rPr lang="de-DE" sz="1700">
                <a:solidFill>
                  <a:schemeClr val="bg1"/>
                </a:solidFill>
              </a:rPr>
              <a:t>z. B. technische Standards</a:t>
            </a:r>
          </a:p>
        </p:txBody>
      </p:sp>
      <p:sp>
        <p:nvSpPr>
          <p:cNvPr id="21" name="TextBox 20">
            <a:extLst>
              <a:ext uri="{FF2B5EF4-FFF2-40B4-BE49-F238E27FC236}">
                <a16:creationId xmlns:a16="http://schemas.microsoft.com/office/drawing/2014/main" id="{1715C306-3360-8FE4-B5B0-80DE44A6EEA5}"/>
              </a:ext>
            </a:extLst>
          </p:cNvPr>
          <p:cNvSpPr txBox="1"/>
          <p:nvPr/>
        </p:nvSpPr>
        <p:spPr>
          <a:xfrm>
            <a:off x="7842015" y="649709"/>
            <a:ext cx="2382553" cy="1246495"/>
          </a:xfrm>
          <a:prstGeom prst="rect">
            <a:avLst/>
          </a:prstGeom>
          <a:noFill/>
        </p:spPr>
        <p:txBody>
          <a:bodyPr wrap="square">
            <a:spAutoFit/>
          </a:bodyPr>
          <a:lstStyle/>
          <a:p>
            <a:pPr lvl="0" algn="ctr">
              <a:lnSpc>
                <a:spcPts val="1760"/>
              </a:lnSpc>
            </a:pPr>
            <a:r>
              <a:rPr lang="de-DE" b="1">
                <a:solidFill>
                  <a:schemeClr val="bg1"/>
                </a:solidFill>
              </a:rPr>
              <a:t>Ethisch</a:t>
            </a:r>
            <a:br>
              <a:rPr lang="en-US" dirty="0">
                <a:solidFill>
                  <a:schemeClr val="bg1"/>
                </a:solidFill>
              </a:rPr>
            </a:br>
            <a:r>
              <a:rPr lang="de-DE" sz="1700">
                <a:solidFill>
                  <a:schemeClr val="bg1"/>
                </a:solidFill>
              </a:rPr>
              <a:t>achtet ethische Prinzipien </a:t>
            </a:r>
          </a:p>
          <a:p>
            <a:pPr lvl="0" algn="ctr">
              <a:lnSpc>
                <a:spcPts val="1760"/>
              </a:lnSpc>
            </a:pPr>
            <a:r>
              <a:rPr lang="de-DE" sz="1700">
                <a:solidFill>
                  <a:schemeClr val="bg1"/>
                </a:solidFill>
              </a:rPr>
              <a:t>&amp; Werte </a:t>
            </a:r>
            <a:br>
              <a:rPr lang="en-US" sz="1700" dirty="0">
                <a:solidFill>
                  <a:schemeClr val="bg1"/>
                </a:solidFill>
              </a:rPr>
            </a:br>
            <a:r>
              <a:rPr lang="de-DE" sz="1700">
                <a:solidFill>
                  <a:schemeClr val="bg1"/>
                </a:solidFill>
              </a:rPr>
              <a:t>z. B. Ethik-Leitlinien</a:t>
            </a:r>
          </a:p>
        </p:txBody>
      </p:sp>
      <p:sp>
        <p:nvSpPr>
          <p:cNvPr id="22" name="TextBox 21">
            <a:extLst>
              <a:ext uri="{FF2B5EF4-FFF2-40B4-BE49-F238E27FC236}">
                <a16:creationId xmlns:a16="http://schemas.microsoft.com/office/drawing/2014/main" id="{AB3C0686-2839-8811-9D46-627C81362643}"/>
              </a:ext>
            </a:extLst>
          </p:cNvPr>
          <p:cNvSpPr txBox="1"/>
          <p:nvPr/>
        </p:nvSpPr>
        <p:spPr>
          <a:xfrm>
            <a:off x="7736940" y="2206872"/>
            <a:ext cx="2592705" cy="461665"/>
          </a:xfrm>
          <a:prstGeom prst="rect">
            <a:avLst/>
          </a:prstGeom>
          <a:noFill/>
        </p:spPr>
        <p:txBody>
          <a:bodyPr wrap="square" rtlCol="0">
            <a:spAutoFit/>
          </a:bodyPr>
          <a:lstStyle/>
          <a:p>
            <a:pPr algn="ctr"/>
            <a:r>
              <a:rPr lang="de-DE" sz="2400" b="1">
                <a:solidFill>
                  <a:schemeClr val="bg1"/>
                </a:solidFill>
              </a:rPr>
              <a:t>Vertrauenswürdige KI</a:t>
            </a:r>
          </a:p>
        </p:txBody>
      </p:sp>
    </p:spTree>
    <p:extLst>
      <p:ext uri="{BB962C8B-B14F-4D97-AF65-F5344CB8AC3E}">
        <p14:creationId xmlns:p14="http://schemas.microsoft.com/office/powerpoint/2010/main" val="41833053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DBE37-C118-2513-7747-BB40A63A455A}"/>
            </a:ext>
          </a:extLst>
        </p:cNvPr>
        <p:cNvGrpSpPr/>
        <p:nvPr/>
      </p:nvGrpSpPr>
      <p:grpSpPr>
        <a:xfrm>
          <a:off x="0" y="0"/>
          <a:ext cx="0" cy="0"/>
          <a:chOff x="0" y="0"/>
          <a:chExt cx="0" cy="0"/>
        </a:xfrm>
      </p:grpSpPr>
      <p:sp>
        <p:nvSpPr>
          <p:cNvPr id="39" name="Google Shape;252;p20">
            <a:extLst>
              <a:ext uri="{FF2B5EF4-FFF2-40B4-BE49-F238E27FC236}">
                <a16:creationId xmlns:a16="http://schemas.microsoft.com/office/drawing/2014/main" id="{31C43287-6438-A4D3-C617-E97508F6EBD1}"/>
              </a:ext>
            </a:extLst>
          </p:cNvPr>
          <p:cNvSpPr/>
          <p:nvPr/>
        </p:nvSpPr>
        <p:spPr>
          <a:xfrm>
            <a:off x="385835" y="1619997"/>
            <a:ext cx="2633660" cy="3618006"/>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4DE005B3-185C-609F-DA2E-C42491408A4A}"/>
              </a:ext>
            </a:extLst>
          </p:cNvPr>
          <p:cNvSpPr/>
          <p:nvPr/>
        </p:nvSpPr>
        <p:spPr>
          <a:xfrm>
            <a:off x="2215483" y="4243715"/>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54;p20">
            <a:extLst>
              <a:ext uri="{FF2B5EF4-FFF2-40B4-BE49-F238E27FC236}">
                <a16:creationId xmlns:a16="http://schemas.microsoft.com/office/drawing/2014/main" id="{2963A362-40B7-FE73-6234-34353FF11A72}"/>
              </a:ext>
            </a:extLst>
          </p:cNvPr>
          <p:cNvSpPr/>
          <p:nvPr/>
        </p:nvSpPr>
        <p:spPr>
          <a:xfrm>
            <a:off x="2432028" y="1302161"/>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56;p20">
            <a:extLst>
              <a:ext uri="{FF2B5EF4-FFF2-40B4-BE49-F238E27FC236}">
                <a16:creationId xmlns:a16="http://schemas.microsoft.com/office/drawing/2014/main" id="{1FA55CC3-2184-E2DA-63F1-ADFC6D080CE4}"/>
              </a:ext>
            </a:extLst>
          </p:cNvPr>
          <p:cNvSpPr/>
          <p:nvPr/>
        </p:nvSpPr>
        <p:spPr>
          <a:xfrm>
            <a:off x="6966864" y="2932613"/>
            <a:ext cx="2633660" cy="3618331"/>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57;p20">
            <a:extLst>
              <a:ext uri="{FF2B5EF4-FFF2-40B4-BE49-F238E27FC236}">
                <a16:creationId xmlns:a16="http://schemas.microsoft.com/office/drawing/2014/main" id="{CED4059E-7C6C-B811-66D4-768AD2F16F60}"/>
              </a:ext>
            </a:extLst>
          </p:cNvPr>
          <p:cNvSpPr/>
          <p:nvPr/>
        </p:nvSpPr>
        <p:spPr>
          <a:xfrm>
            <a:off x="8792159" y="2822286"/>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58;p20">
            <a:extLst>
              <a:ext uri="{FF2B5EF4-FFF2-40B4-BE49-F238E27FC236}">
                <a16:creationId xmlns:a16="http://schemas.microsoft.com/office/drawing/2014/main" id="{DF51DB86-13D5-8916-2AB2-A694FF238576}"/>
              </a:ext>
            </a:extLst>
          </p:cNvPr>
          <p:cNvSpPr/>
          <p:nvPr/>
        </p:nvSpPr>
        <p:spPr>
          <a:xfrm>
            <a:off x="9150313" y="5864530"/>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60;p20">
            <a:extLst>
              <a:ext uri="{FF2B5EF4-FFF2-40B4-BE49-F238E27FC236}">
                <a16:creationId xmlns:a16="http://schemas.microsoft.com/office/drawing/2014/main" id="{EB79C956-D502-7D06-9288-E57279DC93D1}"/>
              </a:ext>
            </a:extLst>
          </p:cNvPr>
          <p:cNvSpPr/>
          <p:nvPr/>
        </p:nvSpPr>
        <p:spPr>
          <a:xfrm>
            <a:off x="2582322" y="2932613"/>
            <a:ext cx="2633813" cy="3618331"/>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BF3535C5-0F6F-F5B2-0A03-D17D8858320D}"/>
              </a:ext>
            </a:extLst>
          </p:cNvPr>
          <p:cNvSpPr/>
          <p:nvPr/>
        </p:nvSpPr>
        <p:spPr>
          <a:xfrm>
            <a:off x="4373286" y="2822286"/>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62;p20">
            <a:extLst>
              <a:ext uri="{FF2B5EF4-FFF2-40B4-BE49-F238E27FC236}">
                <a16:creationId xmlns:a16="http://schemas.microsoft.com/office/drawing/2014/main" id="{28A38EE8-A6C0-28C0-5305-1F0E2E824109}"/>
              </a:ext>
            </a:extLst>
          </p:cNvPr>
          <p:cNvSpPr/>
          <p:nvPr/>
        </p:nvSpPr>
        <p:spPr>
          <a:xfrm>
            <a:off x="4765912" y="5864530"/>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64;p20">
            <a:extLst>
              <a:ext uri="{FF2B5EF4-FFF2-40B4-BE49-F238E27FC236}">
                <a16:creationId xmlns:a16="http://schemas.microsoft.com/office/drawing/2014/main" id="{8677BB20-DECB-8272-9963-E8B5C790889B}"/>
              </a:ext>
            </a:extLst>
          </p:cNvPr>
          <p:cNvSpPr/>
          <p:nvPr/>
        </p:nvSpPr>
        <p:spPr>
          <a:xfrm>
            <a:off x="9172352" y="1619997"/>
            <a:ext cx="2633813" cy="3618006"/>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65;p20">
            <a:extLst>
              <a:ext uri="{FF2B5EF4-FFF2-40B4-BE49-F238E27FC236}">
                <a16:creationId xmlns:a16="http://schemas.microsoft.com/office/drawing/2014/main" id="{5D6D127B-0B95-D275-7A28-AA6668D0C17C}"/>
              </a:ext>
            </a:extLst>
          </p:cNvPr>
          <p:cNvSpPr/>
          <p:nvPr/>
        </p:nvSpPr>
        <p:spPr>
          <a:xfrm>
            <a:off x="10949833" y="4959764"/>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66;p20">
            <a:extLst>
              <a:ext uri="{FF2B5EF4-FFF2-40B4-BE49-F238E27FC236}">
                <a16:creationId xmlns:a16="http://schemas.microsoft.com/office/drawing/2014/main" id="{E4479FC2-67ED-0AC9-B931-543E2AA7C167}"/>
              </a:ext>
            </a:extLst>
          </p:cNvPr>
          <p:cNvSpPr/>
          <p:nvPr/>
        </p:nvSpPr>
        <p:spPr>
          <a:xfrm>
            <a:off x="11218558" y="1302161"/>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68;p20">
            <a:extLst>
              <a:ext uri="{FF2B5EF4-FFF2-40B4-BE49-F238E27FC236}">
                <a16:creationId xmlns:a16="http://schemas.microsoft.com/office/drawing/2014/main" id="{C81170B7-7A41-B05F-E249-2CC066A7B607}"/>
              </a:ext>
            </a:extLst>
          </p:cNvPr>
          <p:cNvSpPr/>
          <p:nvPr/>
        </p:nvSpPr>
        <p:spPr>
          <a:xfrm>
            <a:off x="4774592" y="1619997"/>
            <a:ext cx="2633660" cy="3618006"/>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AF1690A3-A74D-3B34-A1A3-7A80880ADA7C}"/>
              </a:ext>
            </a:extLst>
          </p:cNvPr>
          <p:cNvSpPr/>
          <p:nvPr/>
        </p:nvSpPr>
        <p:spPr>
          <a:xfrm>
            <a:off x="6531088" y="4959764"/>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70;p20">
            <a:extLst>
              <a:ext uri="{FF2B5EF4-FFF2-40B4-BE49-F238E27FC236}">
                <a16:creationId xmlns:a16="http://schemas.microsoft.com/office/drawing/2014/main" id="{34264932-5CA0-DCA2-4E80-46F613D278F3}"/>
              </a:ext>
            </a:extLst>
          </p:cNvPr>
          <p:cNvSpPr/>
          <p:nvPr/>
        </p:nvSpPr>
        <p:spPr>
          <a:xfrm>
            <a:off x="6820785" y="1302161"/>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8">
            <a:extLst>
              <a:ext uri="{FF2B5EF4-FFF2-40B4-BE49-F238E27FC236}">
                <a16:creationId xmlns:a16="http://schemas.microsoft.com/office/drawing/2014/main" id="{AABDAB6D-CFE2-1EC7-E1CC-D7E38762B358}"/>
              </a:ext>
            </a:extLst>
          </p:cNvPr>
          <p:cNvSpPr txBox="1"/>
          <p:nvPr/>
        </p:nvSpPr>
        <p:spPr>
          <a:xfrm>
            <a:off x="711908" y="1976571"/>
            <a:ext cx="2025322" cy="394788"/>
          </a:xfrm>
          <a:prstGeom prst="rect">
            <a:avLst/>
          </a:prstGeom>
          <a:noFill/>
        </p:spPr>
        <p:txBody>
          <a:bodyPr wrap="square">
            <a:spAutoFit/>
          </a:bodyPr>
          <a:lstStyle/>
          <a:p>
            <a:pPr>
              <a:lnSpc>
                <a:spcPts val="2340"/>
              </a:lnSpc>
            </a:pPr>
            <a:r>
              <a:rPr lang="en-US" sz="2400" b="1" dirty="0">
                <a:solidFill>
                  <a:srgbClr val="0289AE"/>
                </a:solidFill>
                <a:cs typeface="Times New Roman" panose="02020603050405020304" pitchFamily="18" charset="0"/>
              </a:rPr>
              <a:t>Fairness</a:t>
            </a:r>
            <a:endParaRPr lang="en-US" sz="2400" dirty="0">
              <a:solidFill>
                <a:srgbClr val="262626"/>
              </a:solidFill>
              <a:cs typeface="Times New Roman" panose="02020603050405020304" pitchFamily="18" charset="0"/>
            </a:endParaRPr>
          </a:p>
        </p:txBody>
      </p:sp>
      <p:sp>
        <p:nvSpPr>
          <p:cNvPr id="4" name="TextBox 28">
            <a:extLst>
              <a:ext uri="{FF2B5EF4-FFF2-40B4-BE49-F238E27FC236}">
                <a16:creationId xmlns:a16="http://schemas.microsoft.com/office/drawing/2014/main" id="{E63D09E3-038D-3561-C929-345B85294BCC}"/>
              </a:ext>
            </a:extLst>
          </p:cNvPr>
          <p:cNvSpPr txBox="1"/>
          <p:nvPr/>
        </p:nvSpPr>
        <p:spPr>
          <a:xfrm>
            <a:off x="2876668" y="3366334"/>
            <a:ext cx="1889244" cy="394788"/>
          </a:xfrm>
          <a:prstGeom prst="rect">
            <a:avLst/>
          </a:prstGeom>
          <a:noFill/>
        </p:spPr>
        <p:txBody>
          <a:bodyPr wrap="square">
            <a:spAutoFit/>
          </a:bodyPr>
          <a:lstStyle/>
          <a:p>
            <a:pPr>
              <a:lnSpc>
                <a:spcPts val="2340"/>
              </a:lnSpc>
            </a:pPr>
            <a:r>
              <a:rPr lang="de-DE" sz="2400" b="1">
                <a:solidFill>
                  <a:srgbClr val="06677F"/>
                </a:solidFill>
                <a:cs typeface="Times New Roman" panose="02020603050405020304" pitchFamily="18" charset="0"/>
              </a:rPr>
              <a:t>Transparenz</a:t>
            </a:r>
            <a:endParaRPr lang="en-US" sz="2400" dirty="0">
              <a:solidFill>
                <a:srgbClr val="262626"/>
              </a:solidFill>
              <a:cs typeface="Times New Roman" panose="02020603050405020304" pitchFamily="18" charset="0"/>
            </a:endParaRPr>
          </a:p>
        </p:txBody>
      </p:sp>
      <p:sp>
        <p:nvSpPr>
          <p:cNvPr id="5" name="TextBox 28">
            <a:extLst>
              <a:ext uri="{FF2B5EF4-FFF2-40B4-BE49-F238E27FC236}">
                <a16:creationId xmlns:a16="http://schemas.microsoft.com/office/drawing/2014/main" id="{82EA9BF7-6ACA-09AB-6270-9813A808AA65}"/>
              </a:ext>
            </a:extLst>
          </p:cNvPr>
          <p:cNvSpPr txBox="1"/>
          <p:nvPr/>
        </p:nvSpPr>
        <p:spPr>
          <a:xfrm>
            <a:off x="5031139" y="1976571"/>
            <a:ext cx="2304405" cy="689741"/>
          </a:xfrm>
          <a:prstGeom prst="rect">
            <a:avLst/>
          </a:prstGeom>
          <a:noFill/>
        </p:spPr>
        <p:txBody>
          <a:bodyPr wrap="square">
            <a:spAutoFit/>
          </a:bodyPr>
          <a:lstStyle/>
          <a:p>
            <a:pPr>
              <a:lnSpc>
                <a:spcPts val="2340"/>
              </a:lnSpc>
            </a:pPr>
            <a:r>
              <a:rPr lang="de-DE" sz="2400" b="1">
                <a:solidFill>
                  <a:srgbClr val="62A844"/>
                </a:solidFill>
                <a:cs typeface="Times New Roman" panose="02020603050405020304" pitchFamily="18" charset="0"/>
              </a:rPr>
              <a:t>Verantwortung</a:t>
            </a:r>
          </a:p>
          <a:p>
            <a:pPr>
              <a:lnSpc>
                <a:spcPts val="2340"/>
              </a:lnSpc>
            </a:pPr>
            <a:endParaRPr lang="en-US" sz="2400" dirty="0">
              <a:solidFill>
                <a:srgbClr val="262626"/>
              </a:solidFill>
              <a:cs typeface="Times New Roman" panose="02020603050405020304" pitchFamily="18" charset="0"/>
            </a:endParaRPr>
          </a:p>
        </p:txBody>
      </p:sp>
      <p:sp>
        <p:nvSpPr>
          <p:cNvPr id="6" name="TextBox 28">
            <a:extLst>
              <a:ext uri="{FF2B5EF4-FFF2-40B4-BE49-F238E27FC236}">
                <a16:creationId xmlns:a16="http://schemas.microsoft.com/office/drawing/2014/main" id="{B3EBD97D-A935-8069-0E2F-F865D99814D7}"/>
              </a:ext>
            </a:extLst>
          </p:cNvPr>
          <p:cNvSpPr txBox="1"/>
          <p:nvPr/>
        </p:nvSpPr>
        <p:spPr>
          <a:xfrm>
            <a:off x="9428774" y="1976571"/>
            <a:ext cx="2327530" cy="394788"/>
          </a:xfrm>
          <a:prstGeom prst="rect">
            <a:avLst/>
          </a:prstGeom>
          <a:noFill/>
        </p:spPr>
        <p:txBody>
          <a:bodyPr wrap="square">
            <a:spAutoFit/>
          </a:bodyPr>
          <a:lstStyle/>
          <a:p>
            <a:pPr>
              <a:lnSpc>
                <a:spcPts val="2340"/>
              </a:lnSpc>
            </a:pPr>
            <a:r>
              <a:rPr lang="de-DE" sz="2400" b="1">
                <a:solidFill>
                  <a:srgbClr val="EABB22"/>
                </a:solidFill>
                <a:cs typeface="Times New Roman" panose="02020603050405020304" pitchFamily="18" charset="0"/>
              </a:rPr>
              <a:t>Inklusion</a:t>
            </a:r>
            <a:endParaRPr lang="en-US" sz="2400" dirty="0"/>
          </a:p>
        </p:txBody>
      </p:sp>
      <p:sp>
        <p:nvSpPr>
          <p:cNvPr id="7" name="TextBox 28">
            <a:extLst>
              <a:ext uri="{FF2B5EF4-FFF2-40B4-BE49-F238E27FC236}">
                <a16:creationId xmlns:a16="http://schemas.microsoft.com/office/drawing/2014/main" id="{285CEE9F-9E56-5757-89EF-DCA90D701FDA}"/>
              </a:ext>
            </a:extLst>
          </p:cNvPr>
          <p:cNvSpPr txBox="1"/>
          <p:nvPr/>
        </p:nvSpPr>
        <p:spPr>
          <a:xfrm>
            <a:off x="7247465" y="3366334"/>
            <a:ext cx="1924887" cy="394788"/>
          </a:xfrm>
          <a:prstGeom prst="rect">
            <a:avLst/>
          </a:prstGeom>
          <a:noFill/>
        </p:spPr>
        <p:txBody>
          <a:bodyPr wrap="square">
            <a:spAutoFit/>
          </a:bodyPr>
          <a:lstStyle/>
          <a:p>
            <a:pPr>
              <a:lnSpc>
                <a:spcPts val="2340"/>
              </a:lnSpc>
            </a:pPr>
            <a:r>
              <a:rPr lang="de-DE" sz="2400" b="1">
                <a:solidFill>
                  <a:srgbClr val="3D8241"/>
                </a:solidFill>
                <a:cs typeface="Times New Roman" panose="02020603050405020304" pitchFamily="18" charset="0"/>
              </a:rPr>
              <a:t>Datenschutz</a:t>
            </a:r>
            <a:endParaRPr lang="en-US" sz="2400" dirty="0">
              <a:solidFill>
                <a:srgbClr val="262626"/>
              </a:solidFill>
              <a:cs typeface="Times New Roman" panose="02020603050405020304" pitchFamily="18" charset="0"/>
            </a:endParaRPr>
          </a:p>
        </p:txBody>
      </p:sp>
      <p:sp>
        <p:nvSpPr>
          <p:cNvPr id="10" name="TextBox 26">
            <a:extLst>
              <a:ext uri="{FF2B5EF4-FFF2-40B4-BE49-F238E27FC236}">
                <a16:creationId xmlns:a16="http://schemas.microsoft.com/office/drawing/2014/main" id="{CA671C8A-01FF-7688-9F35-A426950506A4}"/>
              </a:ext>
            </a:extLst>
          </p:cNvPr>
          <p:cNvSpPr txBox="1"/>
          <p:nvPr/>
        </p:nvSpPr>
        <p:spPr bwMode="auto">
          <a:xfrm>
            <a:off x="11218558" y="1350227"/>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sp>
        <p:nvSpPr>
          <p:cNvPr id="16" name="TextBox 26">
            <a:extLst>
              <a:ext uri="{FF2B5EF4-FFF2-40B4-BE49-F238E27FC236}">
                <a16:creationId xmlns:a16="http://schemas.microsoft.com/office/drawing/2014/main" id="{2F17F77B-6689-C158-2EFE-4CDECA8C9C28}"/>
              </a:ext>
            </a:extLst>
          </p:cNvPr>
          <p:cNvSpPr txBox="1"/>
          <p:nvPr/>
        </p:nvSpPr>
        <p:spPr bwMode="auto">
          <a:xfrm>
            <a:off x="9170741" y="5922127"/>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17" name="TextBox 26">
            <a:extLst>
              <a:ext uri="{FF2B5EF4-FFF2-40B4-BE49-F238E27FC236}">
                <a16:creationId xmlns:a16="http://schemas.microsoft.com/office/drawing/2014/main" id="{51444898-EEBE-A15B-BCEC-04E3B6092F71}"/>
              </a:ext>
            </a:extLst>
          </p:cNvPr>
          <p:cNvSpPr txBox="1"/>
          <p:nvPr/>
        </p:nvSpPr>
        <p:spPr bwMode="auto">
          <a:xfrm>
            <a:off x="4765912" y="591261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19" name="TextBox 26">
            <a:extLst>
              <a:ext uri="{FF2B5EF4-FFF2-40B4-BE49-F238E27FC236}">
                <a16:creationId xmlns:a16="http://schemas.microsoft.com/office/drawing/2014/main" id="{CE50619A-B1AA-8715-C4F2-B9A7B6F2625A}"/>
              </a:ext>
            </a:extLst>
          </p:cNvPr>
          <p:cNvSpPr txBox="1"/>
          <p:nvPr/>
        </p:nvSpPr>
        <p:spPr bwMode="auto">
          <a:xfrm>
            <a:off x="6830934" y="1350227"/>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21" name="Text Placeholder 11">
            <a:extLst>
              <a:ext uri="{FF2B5EF4-FFF2-40B4-BE49-F238E27FC236}">
                <a16:creationId xmlns:a16="http://schemas.microsoft.com/office/drawing/2014/main" id="{089C10DB-025B-A485-81E8-B36DF7F3B8D8}"/>
              </a:ext>
            </a:extLst>
          </p:cNvPr>
          <p:cNvSpPr txBox="1">
            <a:spLocks/>
          </p:cNvSpPr>
          <p:nvPr/>
        </p:nvSpPr>
        <p:spPr>
          <a:xfrm>
            <a:off x="567179" y="362587"/>
            <a:ext cx="868833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Ethische Kernprinzipien der Hospitality-KI</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22" name="Straight Connector 21">
            <a:extLst>
              <a:ext uri="{FF2B5EF4-FFF2-40B4-BE49-F238E27FC236}">
                <a16:creationId xmlns:a16="http://schemas.microsoft.com/office/drawing/2014/main" id="{ACA49B5D-7E06-C911-A665-A6F23AEBBE8F}"/>
              </a:ext>
            </a:extLst>
          </p:cNvPr>
          <p:cNvCxnSpPr>
            <a:cxnSpLocks/>
          </p:cNvCxnSpPr>
          <p:nvPr/>
        </p:nvCxnSpPr>
        <p:spPr>
          <a:xfrm>
            <a:off x="0" y="995000"/>
            <a:ext cx="820729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Google Shape;265;p20">
            <a:extLst>
              <a:ext uri="{FF2B5EF4-FFF2-40B4-BE49-F238E27FC236}">
                <a16:creationId xmlns:a16="http://schemas.microsoft.com/office/drawing/2014/main" id="{BB3822ED-C4D9-C283-73F6-F28E9EC953B2}"/>
              </a:ext>
            </a:extLst>
          </p:cNvPr>
          <p:cNvSpPr/>
          <p:nvPr/>
        </p:nvSpPr>
        <p:spPr>
          <a:xfrm>
            <a:off x="2214511" y="4959764"/>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Box 11">
            <a:extLst>
              <a:ext uri="{FF2B5EF4-FFF2-40B4-BE49-F238E27FC236}">
                <a16:creationId xmlns:a16="http://schemas.microsoft.com/office/drawing/2014/main" id="{5672B5DB-DFD4-0275-808A-88180E369DBB}"/>
              </a:ext>
            </a:extLst>
          </p:cNvPr>
          <p:cNvSpPr txBox="1"/>
          <p:nvPr/>
        </p:nvSpPr>
        <p:spPr>
          <a:xfrm>
            <a:off x="721165" y="2355041"/>
            <a:ext cx="1870311" cy="2490425"/>
          </a:xfrm>
          <a:prstGeom prst="rect">
            <a:avLst/>
          </a:prstGeom>
          <a:noFill/>
        </p:spPr>
        <p:txBody>
          <a:bodyPr wrap="square">
            <a:spAutoFit/>
          </a:bodyPr>
          <a:lstStyle/>
          <a:p>
            <a:pPr>
              <a:lnSpc>
                <a:spcPts val="1720"/>
              </a:lnSpc>
            </a:pPr>
            <a:r>
              <a:rPr kumimoji="0" lang="de-DE" sz="1650" b="0" i="0" u="none" strike="noStrike" kern="0" cap="none" spc="0" normalizeH="0" baseline="0" noProof="0">
                <a:ln>
                  <a:noFill/>
                </a:ln>
                <a:solidFill>
                  <a:srgbClr val="000000"/>
                </a:solidFill>
                <a:effectLst/>
                <a:uLnTx/>
                <a:uFillTx/>
                <a:cs typeface="Times New Roman" panose="02020603050405020304" pitchFamily="18" charset="0"/>
              </a:rPr>
              <a:t>KI-Systeme müssen alle Gäste gleich behandeln. Upgrade-Algorithmen oder Preistools dürfen etwa nicht nach Nationalität, Geschlecht oder Sprache benachteiligen</a:t>
            </a:r>
            <a:endParaRPr lang="en-US" sz="1650" dirty="0">
              <a:solidFill>
                <a:srgbClr val="000000"/>
              </a:solidFill>
            </a:endParaRPr>
          </a:p>
        </p:txBody>
      </p:sp>
      <p:sp>
        <p:nvSpPr>
          <p:cNvPr id="13" name="TextBox 26">
            <a:extLst>
              <a:ext uri="{FF2B5EF4-FFF2-40B4-BE49-F238E27FC236}">
                <a16:creationId xmlns:a16="http://schemas.microsoft.com/office/drawing/2014/main" id="{0968A8AB-DDE9-77BD-60AA-0625E2413000}"/>
              </a:ext>
            </a:extLst>
          </p:cNvPr>
          <p:cNvSpPr txBox="1"/>
          <p:nvPr/>
        </p:nvSpPr>
        <p:spPr bwMode="auto">
          <a:xfrm>
            <a:off x="2452471" y="1350227"/>
            <a:ext cx="710713" cy="851259"/>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14" name="TextBox 13">
            <a:extLst>
              <a:ext uri="{FF2B5EF4-FFF2-40B4-BE49-F238E27FC236}">
                <a16:creationId xmlns:a16="http://schemas.microsoft.com/office/drawing/2014/main" id="{50B4DA88-FE8A-A150-392C-96B8CFC155F1}"/>
              </a:ext>
            </a:extLst>
          </p:cNvPr>
          <p:cNvSpPr txBox="1"/>
          <p:nvPr/>
        </p:nvSpPr>
        <p:spPr>
          <a:xfrm>
            <a:off x="2879641" y="3761122"/>
            <a:ext cx="1870311" cy="2272417"/>
          </a:xfrm>
          <a:prstGeom prst="rect">
            <a:avLst/>
          </a:prstGeom>
          <a:noFill/>
        </p:spPr>
        <p:txBody>
          <a:bodyPr wrap="square">
            <a:spAutoFit/>
          </a:bodyPr>
          <a:lstStyle/>
          <a:p>
            <a:pPr>
              <a:lnSpc>
                <a:spcPts val="1720"/>
              </a:lnSpc>
            </a:pPr>
            <a:r>
              <a:rPr kumimoji="0" lang="de-DE" sz="1650" b="0" i="0" u="none" strike="noStrike" kern="0" cap="none" spc="0" normalizeH="0" baseline="0" noProof="0">
                <a:ln>
                  <a:noFill/>
                </a:ln>
                <a:solidFill>
                  <a:srgbClr val="000000"/>
                </a:solidFill>
                <a:effectLst/>
                <a:uLnTx/>
                <a:uFillTx/>
                <a:cs typeface="Times New Roman" panose="02020603050405020304" pitchFamily="18" charset="0"/>
              </a:rPr>
              <a:t>Gäste und Team sollten wissen, wann und wie KI im Einsatz ist. Klare Kommunikation schafft Vertrauen und beugt Missverständnissen vor</a:t>
            </a:r>
            <a:endParaRPr lang="en-US" sz="1650" dirty="0">
              <a:solidFill>
                <a:srgbClr val="000000"/>
              </a:solidFill>
            </a:endParaRPr>
          </a:p>
        </p:txBody>
      </p:sp>
      <p:sp>
        <p:nvSpPr>
          <p:cNvPr id="15" name="TextBox 14">
            <a:extLst>
              <a:ext uri="{FF2B5EF4-FFF2-40B4-BE49-F238E27FC236}">
                <a16:creationId xmlns:a16="http://schemas.microsoft.com/office/drawing/2014/main" id="{9C67D584-4DDC-DEBC-91B9-C0EA4D3B0657}"/>
              </a:ext>
            </a:extLst>
          </p:cNvPr>
          <p:cNvSpPr txBox="1"/>
          <p:nvPr/>
        </p:nvSpPr>
        <p:spPr>
          <a:xfrm>
            <a:off x="5065895" y="2398353"/>
            <a:ext cx="1870311" cy="2490425"/>
          </a:xfrm>
          <a:prstGeom prst="rect">
            <a:avLst/>
          </a:prstGeom>
          <a:noFill/>
        </p:spPr>
        <p:txBody>
          <a:bodyPr wrap="square">
            <a:spAutoFit/>
          </a:bodyPr>
          <a:lstStyle/>
          <a:p>
            <a:pPr>
              <a:lnSpc>
                <a:spcPts val="1720"/>
              </a:lnSpc>
            </a:pPr>
            <a:r>
              <a:rPr kumimoji="0" lang="de-DE" sz="1650" b="0" i="0" u="none" strike="noStrike" kern="0" cap="none" spc="0" normalizeH="0" baseline="0" noProof="0">
                <a:ln>
                  <a:noFill/>
                </a:ln>
                <a:solidFill>
                  <a:srgbClr val="000000"/>
                </a:solidFill>
                <a:effectLst/>
                <a:uLnTx/>
                <a:uFillTx/>
                <a:cs typeface="Times New Roman" panose="02020603050405020304" pitchFamily="18" charset="0"/>
              </a:rPr>
              <a:t>Hotels müssen für die Ergebnisse ihrer digitalen Systeme einstehen. Menschliche Aufsicht ist nötig, um Fehler zu korrigieren und ethische Entscheidungen sicherzustellen.</a:t>
            </a:r>
          </a:p>
          <a:p>
            <a:pPr>
              <a:lnSpc>
                <a:spcPts val="1720"/>
              </a:lnSpc>
            </a:pPr>
            <a:endParaRPr lang="en-US" sz="1650" dirty="0">
              <a:solidFill>
                <a:srgbClr val="000000"/>
              </a:solidFill>
            </a:endParaRPr>
          </a:p>
        </p:txBody>
      </p:sp>
      <p:sp>
        <p:nvSpPr>
          <p:cNvPr id="20" name="TextBox 19">
            <a:extLst>
              <a:ext uri="{FF2B5EF4-FFF2-40B4-BE49-F238E27FC236}">
                <a16:creationId xmlns:a16="http://schemas.microsoft.com/office/drawing/2014/main" id="{2C2589B1-A247-C7A1-2405-3D4DD5A27D6B}"/>
              </a:ext>
            </a:extLst>
          </p:cNvPr>
          <p:cNvSpPr txBox="1"/>
          <p:nvPr/>
        </p:nvSpPr>
        <p:spPr>
          <a:xfrm>
            <a:off x="7240725" y="3761122"/>
            <a:ext cx="1870311" cy="2272417"/>
          </a:xfrm>
          <a:prstGeom prst="rect">
            <a:avLst/>
          </a:prstGeom>
          <a:noFill/>
        </p:spPr>
        <p:txBody>
          <a:bodyPr wrap="square">
            <a:spAutoFit/>
          </a:bodyPr>
          <a:lstStyle/>
          <a:p>
            <a:pPr>
              <a:lnSpc>
                <a:spcPts val="1720"/>
              </a:lnSpc>
            </a:pPr>
            <a:r>
              <a:rPr kumimoji="0" lang="de-DE" sz="1650" b="0" i="0" u="none" strike="noStrike" kern="0" cap="none" spc="0" normalizeH="0" baseline="0" noProof="0">
                <a:ln>
                  <a:noFill/>
                </a:ln>
                <a:solidFill>
                  <a:srgbClr val="000000"/>
                </a:solidFill>
                <a:effectLst/>
                <a:uLnTx/>
                <a:uFillTx/>
                <a:cs typeface="Times New Roman" panose="02020603050405020304" pitchFamily="18" charset="0"/>
              </a:rPr>
              <a:t>Personenbezogene Daten aus Buchungen, Chatbots und Treueprogrammen müssen sicher gespeichert und nur für legitime Zwecke genutzt werden.</a:t>
            </a:r>
          </a:p>
          <a:p>
            <a:pPr>
              <a:lnSpc>
                <a:spcPts val="1720"/>
              </a:lnSpc>
            </a:pPr>
            <a:endParaRPr lang="en-US" sz="1650" dirty="0">
              <a:solidFill>
                <a:srgbClr val="000000"/>
              </a:solidFill>
            </a:endParaRPr>
          </a:p>
        </p:txBody>
      </p:sp>
      <p:sp>
        <p:nvSpPr>
          <p:cNvPr id="24" name="TextBox 23">
            <a:extLst>
              <a:ext uri="{FF2B5EF4-FFF2-40B4-BE49-F238E27FC236}">
                <a16:creationId xmlns:a16="http://schemas.microsoft.com/office/drawing/2014/main" id="{A8E4547B-2BDF-4737-75AE-9A4A496942E4}"/>
              </a:ext>
            </a:extLst>
          </p:cNvPr>
          <p:cNvSpPr txBox="1"/>
          <p:nvPr/>
        </p:nvSpPr>
        <p:spPr>
          <a:xfrm>
            <a:off x="9415530" y="2371359"/>
            <a:ext cx="1870311" cy="1836400"/>
          </a:xfrm>
          <a:prstGeom prst="rect">
            <a:avLst/>
          </a:prstGeom>
          <a:noFill/>
        </p:spPr>
        <p:txBody>
          <a:bodyPr wrap="square">
            <a:spAutoFit/>
          </a:bodyPr>
          <a:lstStyle/>
          <a:p>
            <a:pPr>
              <a:lnSpc>
                <a:spcPts val="1720"/>
              </a:lnSpc>
            </a:pPr>
            <a:r>
              <a:rPr kumimoji="0" lang="de-DE" sz="1650" b="0" i="0" u="none" strike="noStrike" kern="0" cap="none" spc="0" normalizeH="0" baseline="0" noProof="0">
                <a:ln>
                  <a:noFill/>
                </a:ln>
                <a:solidFill>
                  <a:srgbClr val="000000"/>
                </a:solidFill>
                <a:effectLst/>
                <a:uLnTx/>
                <a:uFillTx/>
                <a:cs typeface="Times New Roman" panose="02020603050405020304" pitchFamily="18" charset="0"/>
              </a:rPr>
              <a:t>Ethische KI sollte Barrierefreiheit und kulturelle Sensibilität fördern, damit alle Gäste bequem mit Technologie umgehen können</a:t>
            </a:r>
            <a:endParaRPr lang="en-US" sz="1650" dirty="0">
              <a:solidFill>
                <a:srgbClr val="000000"/>
              </a:solidFill>
            </a:endParaRPr>
          </a:p>
        </p:txBody>
      </p:sp>
      <p:sp>
        <p:nvSpPr>
          <p:cNvPr id="27" name="Rounded Rectangle 26">
            <a:extLst>
              <a:ext uri="{FF2B5EF4-FFF2-40B4-BE49-F238E27FC236}">
                <a16:creationId xmlns:a16="http://schemas.microsoft.com/office/drawing/2014/main" id="{5508C584-1571-87D8-A011-88E16223D62B}"/>
              </a:ext>
            </a:extLst>
          </p:cNvPr>
          <p:cNvSpPr/>
          <p:nvPr/>
        </p:nvSpPr>
        <p:spPr>
          <a:xfrm>
            <a:off x="7753036" y="799874"/>
            <a:ext cx="413791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A6B81624-B282-AC61-1CF1-B7D331CE5FE9}"/>
              </a:ext>
            </a:extLst>
          </p:cNvPr>
          <p:cNvSpPr txBox="1"/>
          <p:nvPr/>
        </p:nvSpPr>
        <p:spPr>
          <a:xfrm>
            <a:off x="7879034" y="863152"/>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29" name="TextBox 28">
            <a:extLst>
              <a:ext uri="{FF2B5EF4-FFF2-40B4-BE49-F238E27FC236}">
                <a16:creationId xmlns:a16="http://schemas.microsoft.com/office/drawing/2014/main" id="{C7FF10D0-E179-41AC-463D-1AEF2E1D16D0}"/>
              </a:ext>
            </a:extLst>
          </p:cNvPr>
          <p:cNvSpPr txBox="1"/>
          <p:nvPr/>
        </p:nvSpPr>
        <p:spPr>
          <a:xfrm>
            <a:off x="8635035" y="863152"/>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M1</a:t>
            </a:r>
          </a:p>
        </p:txBody>
      </p:sp>
      <p:sp>
        <p:nvSpPr>
          <p:cNvPr id="30" name="TextBox 29">
            <a:extLst>
              <a:ext uri="{FF2B5EF4-FFF2-40B4-BE49-F238E27FC236}">
                <a16:creationId xmlns:a16="http://schemas.microsoft.com/office/drawing/2014/main" id="{A2E807EC-ABC5-9039-6EA8-A8881291DF6C}"/>
              </a:ext>
            </a:extLst>
          </p:cNvPr>
          <p:cNvSpPr txBox="1"/>
          <p:nvPr/>
        </p:nvSpPr>
        <p:spPr>
          <a:xfrm>
            <a:off x="9229034" y="863152"/>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a:t>
            </a:r>
            <a:r>
              <a:rPr lang="de-DE" sz="1400">
                <a:solidFill>
                  <a:srgbClr val="1E3A1F"/>
                </a:solidFill>
              </a:rPr>
              <a:t> Führung im grünen und digitalen Wandel</a:t>
            </a:r>
          </a:p>
        </p:txBody>
      </p:sp>
    </p:spTree>
    <p:extLst>
      <p:ext uri="{BB962C8B-B14F-4D97-AF65-F5344CB8AC3E}">
        <p14:creationId xmlns:p14="http://schemas.microsoft.com/office/powerpoint/2010/main" val="3580382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1793B-7CAF-ED2D-4D17-72AC6689794C}"/>
            </a:ext>
          </a:extLst>
        </p:cNvPr>
        <p:cNvGrpSpPr/>
        <p:nvPr/>
      </p:nvGrpSpPr>
      <p:grpSpPr>
        <a:xfrm>
          <a:off x="0" y="0"/>
          <a:ext cx="0" cy="0"/>
          <a:chOff x="0" y="0"/>
          <a:chExt cx="0" cy="0"/>
        </a:xfrm>
      </p:grpSpPr>
      <p:sp>
        <p:nvSpPr>
          <p:cNvPr id="39" name="Google Shape;252;p20">
            <a:extLst>
              <a:ext uri="{FF2B5EF4-FFF2-40B4-BE49-F238E27FC236}">
                <a16:creationId xmlns:a16="http://schemas.microsoft.com/office/drawing/2014/main" id="{70BFA4F4-0248-B0B8-4A14-24642304A967}"/>
              </a:ext>
            </a:extLst>
          </p:cNvPr>
          <p:cNvSpPr/>
          <p:nvPr/>
        </p:nvSpPr>
        <p:spPr>
          <a:xfrm>
            <a:off x="385835" y="2110438"/>
            <a:ext cx="2633660" cy="2790025"/>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12E85323-68EA-4FDD-2BD0-5C4589129A19}"/>
              </a:ext>
            </a:extLst>
          </p:cNvPr>
          <p:cNvSpPr/>
          <p:nvPr/>
        </p:nvSpPr>
        <p:spPr>
          <a:xfrm>
            <a:off x="2215483" y="4734156"/>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54;p20">
            <a:extLst>
              <a:ext uri="{FF2B5EF4-FFF2-40B4-BE49-F238E27FC236}">
                <a16:creationId xmlns:a16="http://schemas.microsoft.com/office/drawing/2014/main" id="{9A8B9137-88CC-BB13-CA97-D40DC7ED1BE7}"/>
              </a:ext>
            </a:extLst>
          </p:cNvPr>
          <p:cNvSpPr/>
          <p:nvPr/>
        </p:nvSpPr>
        <p:spPr>
          <a:xfrm>
            <a:off x="2432028" y="1792602"/>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56;p20">
            <a:extLst>
              <a:ext uri="{FF2B5EF4-FFF2-40B4-BE49-F238E27FC236}">
                <a16:creationId xmlns:a16="http://schemas.microsoft.com/office/drawing/2014/main" id="{B21C3746-BE37-AE48-3051-44281843BD47}"/>
              </a:ext>
            </a:extLst>
          </p:cNvPr>
          <p:cNvSpPr/>
          <p:nvPr/>
        </p:nvSpPr>
        <p:spPr>
          <a:xfrm>
            <a:off x="6966864" y="3423055"/>
            <a:ext cx="2633660" cy="2790276"/>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57;p20">
            <a:extLst>
              <a:ext uri="{FF2B5EF4-FFF2-40B4-BE49-F238E27FC236}">
                <a16:creationId xmlns:a16="http://schemas.microsoft.com/office/drawing/2014/main" id="{13D5A0D0-6B4E-B331-2FD3-EEC2D8791E0F}"/>
              </a:ext>
            </a:extLst>
          </p:cNvPr>
          <p:cNvSpPr/>
          <p:nvPr/>
        </p:nvSpPr>
        <p:spPr>
          <a:xfrm>
            <a:off x="8792159" y="3312727"/>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58;p20">
            <a:extLst>
              <a:ext uri="{FF2B5EF4-FFF2-40B4-BE49-F238E27FC236}">
                <a16:creationId xmlns:a16="http://schemas.microsoft.com/office/drawing/2014/main" id="{06F19BAC-9070-F61B-812B-7F99311B80E3}"/>
              </a:ext>
            </a:extLst>
          </p:cNvPr>
          <p:cNvSpPr/>
          <p:nvPr/>
        </p:nvSpPr>
        <p:spPr>
          <a:xfrm>
            <a:off x="9150313" y="5710620"/>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60;p20">
            <a:extLst>
              <a:ext uri="{FF2B5EF4-FFF2-40B4-BE49-F238E27FC236}">
                <a16:creationId xmlns:a16="http://schemas.microsoft.com/office/drawing/2014/main" id="{C77FDA43-A6BC-7589-09C8-FBDC74A690DE}"/>
              </a:ext>
            </a:extLst>
          </p:cNvPr>
          <p:cNvSpPr/>
          <p:nvPr/>
        </p:nvSpPr>
        <p:spPr>
          <a:xfrm>
            <a:off x="2582322" y="3423055"/>
            <a:ext cx="2633813" cy="2790276"/>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6817CE61-CE49-45FA-8438-071102C7B886}"/>
              </a:ext>
            </a:extLst>
          </p:cNvPr>
          <p:cNvSpPr/>
          <p:nvPr/>
        </p:nvSpPr>
        <p:spPr>
          <a:xfrm>
            <a:off x="4373286" y="3312727"/>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62;p20">
            <a:extLst>
              <a:ext uri="{FF2B5EF4-FFF2-40B4-BE49-F238E27FC236}">
                <a16:creationId xmlns:a16="http://schemas.microsoft.com/office/drawing/2014/main" id="{F6E50444-055D-6985-6B2A-85E6B29A5C62}"/>
              </a:ext>
            </a:extLst>
          </p:cNvPr>
          <p:cNvSpPr/>
          <p:nvPr/>
        </p:nvSpPr>
        <p:spPr>
          <a:xfrm>
            <a:off x="4765912" y="5710620"/>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68;p20">
            <a:extLst>
              <a:ext uri="{FF2B5EF4-FFF2-40B4-BE49-F238E27FC236}">
                <a16:creationId xmlns:a16="http://schemas.microsoft.com/office/drawing/2014/main" id="{55691F12-C18C-02FC-D56B-6F93F509A770}"/>
              </a:ext>
            </a:extLst>
          </p:cNvPr>
          <p:cNvSpPr/>
          <p:nvPr/>
        </p:nvSpPr>
        <p:spPr>
          <a:xfrm>
            <a:off x="4774592" y="2110438"/>
            <a:ext cx="2633660" cy="2790025"/>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5D9C1E2D-9473-1F4A-ABC8-2DA22EB2BD5B}"/>
              </a:ext>
            </a:extLst>
          </p:cNvPr>
          <p:cNvSpPr/>
          <p:nvPr/>
        </p:nvSpPr>
        <p:spPr>
          <a:xfrm>
            <a:off x="6531088" y="4635765"/>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70;p20">
            <a:extLst>
              <a:ext uri="{FF2B5EF4-FFF2-40B4-BE49-F238E27FC236}">
                <a16:creationId xmlns:a16="http://schemas.microsoft.com/office/drawing/2014/main" id="{C1FB9CE2-144D-2157-7B23-0DCC50F4A91B}"/>
              </a:ext>
            </a:extLst>
          </p:cNvPr>
          <p:cNvSpPr/>
          <p:nvPr/>
        </p:nvSpPr>
        <p:spPr>
          <a:xfrm>
            <a:off x="6820785" y="1792602"/>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8">
            <a:extLst>
              <a:ext uri="{FF2B5EF4-FFF2-40B4-BE49-F238E27FC236}">
                <a16:creationId xmlns:a16="http://schemas.microsoft.com/office/drawing/2014/main" id="{2A47788B-6C56-2560-7202-1AC9072749E7}"/>
              </a:ext>
            </a:extLst>
          </p:cNvPr>
          <p:cNvSpPr txBox="1"/>
          <p:nvPr/>
        </p:nvSpPr>
        <p:spPr>
          <a:xfrm>
            <a:off x="711908" y="2467012"/>
            <a:ext cx="2025322" cy="689741"/>
          </a:xfrm>
          <a:prstGeom prst="rect">
            <a:avLst/>
          </a:prstGeom>
          <a:noFill/>
        </p:spPr>
        <p:txBody>
          <a:bodyPr wrap="square">
            <a:spAutoFit/>
          </a:bodyPr>
          <a:lstStyle/>
          <a:p>
            <a:pPr>
              <a:lnSpc>
                <a:spcPts val="2340"/>
              </a:lnSpc>
            </a:pPr>
            <a:r>
              <a:rPr lang="de-DE" sz="2400" b="1">
                <a:solidFill>
                  <a:srgbClr val="0289AE"/>
                </a:solidFill>
                <a:cs typeface="Times New Roman" panose="02020603050405020304" pitchFamily="18" charset="0"/>
              </a:rPr>
              <a:t>Bias in Algorithmen</a:t>
            </a:r>
            <a:endParaRPr lang="en-US" sz="2400" dirty="0">
              <a:solidFill>
                <a:srgbClr val="262626"/>
              </a:solidFill>
              <a:cs typeface="Times New Roman" panose="02020603050405020304" pitchFamily="18" charset="0"/>
            </a:endParaRPr>
          </a:p>
        </p:txBody>
      </p:sp>
      <p:sp>
        <p:nvSpPr>
          <p:cNvPr id="4" name="TextBox 28">
            <a:extLst>
              <a:ext uri="{FF2B5EF4-FFF2-40B4-BE49-F238E27FC236}">
                <a16:creationId xmlns:a16="http://schemas.microsoft.com/office/drawing/2014/main" id="{49E8280A-EFF0-FA8A-2D46-88C2AE398D56}"/>
              </a:ext>
            </a:extLst>
          </p:cNvPr>
          <p:cNvSpPr txBox="1"/>
          <p:nvPr/>
        </p:nvSpPr>
        <p:spPr>
          <a:xfrm>
            <a:off x="2876668" y="3731240"/>
            <a:ext cx="1889244" cy="984693"/>
          </a:xfrm>
          <a:prstGeom prst="rect">
            <a:avLst/>
          </a:prstGeom>
          <a:noFill/>
        </p:spPr>
        <p:txBody>
          <a:bodyPr wrap="square">
            <a:spAutoFit/>
          </a:bodyPr>
          <a:lstStyle/>
          <a:p>
            <a:pPr>
              <a:lnSpc>
                <a:spcPts val="2340"/>
              </a:lnSpc>
            </a:pPr>
            <a:r>
              <a:rPr lang="de-DE" sz="2400" b="1">
                <a:solidFill>
                  <a:srgbClr val="06677F"/>
                </a:solidFill>
                <a:cs typeface="Times New Roman" panose="02020603050405020304" pitchFamily="18" charset="0"/>
              </a:rPr>
              <a:t>Datenschutz </a:t>
            </a:r>
          </a:p>
          <a:p>
            <a:pPr>
              <a:lnSpc>
                <a:spcPts val="2340"/>
              </a:lnSpc>
            </a:pPr>
            <a:r>
              <a:rPr lang="de-DE" sz="2400" b="1">
                <a:solidFill>
                  <a:srgbClr val="06677F"/>
                </a:solidFill>
                <a:cs typeface="Times New Roman" panose="02020603050405020304" pitchFamily="18" charset="0"/>
              </a:rPr>
              <a:t>&amp; Missbrauch</a:t>
            </a:r>
            <a:endParaRPr lang="en-US" sz="2400" dirty="0">
              <a:solidFill>
                <a:srgbClr val="262626"/>
              </a:solidFill>
              <a:cs typeface="Times New Roman" panose="02020603050405020304" pitchFamily="18" charset="0"/>
            </a:endParaRPr>
          </a:p>
        </p:txBody>
      </p:sp>
      <p:sp>
        <p:nvSpPr>
          <p:cNvPr id="5" name="TextBox 28">
            <a:extLst>
              <a:ext uri="{FF2B5EF4-FFF2-40B4-BE49-F238E27FC236}">
                <a16:creationId xmlns:a16="http://schemas.microsoft.com/office/drawing/2014/main" id="{E00679D2-0BA2-FFB7-A56F-DC43257F1FE3}"/>
              </a:ext>
            </a:extLst>
          </p:cNvPr>
          <p:cNvSpPr txBox="1"/>
          <p:nvPr/>
        </p:nvSpPr>
        <p:spPr>
          <a:xfrm>
            <a:off x="5031139" y="2467012"/>
            <a:ext cx="2304405" cy="689741"/>
          </a:xfrm>
          <a:prstGeom prst="rect">
            <a:avLst/>
          </a:prstGeom>
          <a:noFill/>
        </p:spPr>
        <p:txBody>
          <a:bodyPr wrap="square">
            <a:spAutoFit/>
          </a:bodyPr>
          <a:lstStyle/>
          <a:p>
            <a:pPr>
              <a:lnSpc>
                <a:spcPts val="2340"/>
              </a:lnSpc>
            </a:pPr>
            <a:r>
              <a:rPr lang="de-DE" sz="2400" b="1">
                <a:solidFill>
                  <a:srgbClr val="62A844"/>
                </a:solidFill>
                <a:cs typeface="Times New Roman" panose="02020603050405020304" pitchFamily="18" charset="0"/>
              </a:rPr>
              <a:t>Verlust an Nähe</a:t>
            </a:r>
            <a:endParaRPr lang="en-US" sz="2400" dirty="0">
              <a:solidFill>
                <a:srgbClr val="262626"/>
              </a:solidFill>
              <a:cs typeface="Times New Roman" panose="02020603050405020304" pitchFamily="18" charset="0"/>
            </a:endParaRPr>
          </a:p>
        </p:txBody>
      </p:sp>
      <p:sp>
        <p:nvSpPr>
          <p:cNvPr id="7" name="TextBox 28">
            <a:extLst>
              <a:ext uri="{FF2B5EF4-FFF2-40B4-BE49-F238E27FC236}">
                <a16:creationId xmlns:a16="http://schemas.microsoft.com/office/drawing/2014/main" id="{50316032-8F37-6F25-48DC-21D4FF78D671}"/>
              </a:ext>
            </a:extLst>
          </p:cNvPr>
          <p:cNvSpPr txBox="1"/>
          <p:nvPr/>
        </p:nvSpPr>
        <p:spPr>
          <a:xfrm>
            <a:off x="7247465" y="3731240"/>
            <a:ext cx="2253374" cy="689741"/>
          </a:xfrm>
          <a:prstGeom prst="rect">
            <a:avLst/>
          </a:prstGeom>
          <a:noFill/>
        </p:spPr>
        <p:txBody>
          <a:bodyPr wrap="square">
            <a:spAutoFit/>
          </a:bodyPr>
          <a:lstStyle/>
          <a:p>
            <a:pPr>
              <a:lnSpc>
                <a:spcPts val="2340"/>
              </a:lnSpc>
            </a:pPr>
            <a:r>
              <a:rPr lang="de-DE" sz="2400" b="1">
                <a:solidFill>
                  <a:srgbClr val="3D8241"/>
                </a:solidFill>
                <a:cs typeface="Times New Roman" panose="02020603050405020304" pitchFamily="18" charset="0"/>
              </a:rPr>
              <a:t>Abhängigkeit von Automation</a:t>
            </a:r>
            <a:endParaRPr lang="en-US" sz="2400" dirty="0">
              <a:solidFill>
                <a:srgbClr val="262626"/>
              </a:solidFill>
              <a:cs typeface="Times New Roman" panose="02020603050405020304" pitchFamily="18" charset="0"/>
            </a:endParaRPr>
          </a:p>
        </p:txBody>
      </p:sp>
      <p:sp>
        <p:nvSpPr>
          <p:cNvPr id="16" name="TextBox 26">
            <a:extLst>
              <a:ext uri="{FF2B5EF4-FFF2-40B4-BE49-F238E27FC236}">
                <a16:creationId xmlns:a16="http://schemas.microsoft.com/office/drawing/2014/main" id="{5C57D6EA-3406-5D37-9C6F-81839211CC81}"/>
              </a:ext>
            </a:extLst>
          </p:cNvPr>
          <p:cNvSpPr txBox="1"/>
          <p:nvPr/>
        </p:nvSpPr>
        <p:spPr bwMode="auto">
          <a:xfrm>
            <a:off x="9170741" y="5768217"/>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17" name="TextBox 26">
            <a:extLst>
              <a:ext uri="{FF2B5EF4-FFF2-40B4-BE49-F238E27FC236}">
                <a16:creationId xmlns:a16="http://schemas.microsoft.com/office/drawing/2014/main" id="{1C9A019C-195A-EF40-E074-A9ECF4E78C82}"/>
              </a:ext>
            </a:extLst>
          </p:cNvPr>
          <p:cNvSpPr txBox="1"/>
          <p:nvPr/>
        </p:nvSpPr>
        <p:spPr bwMode="auto">
          <a:xfrm>
            <a:off x="4765912" y="575870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19" name="TextBox 26">
            <a:extLst>
              <a:ext uri="{FF2B5EF4-FFF2-40B4-BE49-F238E27FC236}">
                <a16:creationId xmlns:a16="http://schemas.microsoft.com/office/drawing/2014/main" id="{24339C15-068A-DD81-C235-0550C94F81AB}"/>
              </a:ext>
            </a:extLst>
          </p:cNvPr>
          <p:cNvSpPr txBox="1"/>
          <p:nvPr/>
        </p:nvSpPr>
        <p:spPr bwMode="auto">
          <a:xfrm>
            <a:off x="6830934" y="1840668"/>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21" name="Text Placeholder 11">
            <a:extLst>
              <a:ext uri="{FF2B5EF4-FFF2-40B4-BE49-F238E27FC236}">
                <a16:creationId xmlns:a16="http://schemas.microsoft.com/office/drawing/2014/main" id="{67F65564-E79E-DC21-5272-77C87BDE6D21}"/>
              </a:ext>
            </a:extLst>
          </p:cNvPr>
          <p:cNvSpPr txBox="1">
            <a:spLocks/>
          </p:cNvSpPr>
          <p:nvPr/>
        </p:nvSpPr>
        <p:spPr>
          <a:xfrm>
            <a:off x="567179" y="362587"/>
            <a:ext cx="380610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Risiken und Herausforderungen</a:t>
            </a:r>
          </a:p>
        </p:txBody>
      </p:sp>
      <p:cxnSp>
        <p:nvCxnSpPr>
          <p:cNvPr id="22" name="Straight Connector 21">
            <a:extLst>
              <a:ext uri="{FF2B5EF4-FFF2-40B4-BE49-F238E27FC236}">
                <a16:creationId xmlns:a16="http://schemas.microsoft.com/office/drawing/2014/main" id="{003F55EE-EDE8-F52A-61CF-21883235D393}"/>
              </a:ext>
            </a:extLst>
          </p:cNvPr>
          <p:cNvCxnSpPr>
            <a:cxnSpLocks/>
          </p:cNvCxnSpPr>
          <p:nvPr/>
        </p:nvCxnSpPr>
        <p:spPr>
          <a:xfrm>
            <a:off x="0" y="1478025"/>
            <a:ext cx="861989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Google Shape;265;p20">
            <a:extLst>
              <a:ext uri="{FF2B5EF4-FFF2-40B4-BE49-F238E27FC236}">
                <a16:creationId xmlns:a16="http://schemas.microsoft.com/office/drawing/2014/main" id="{1B1030CD-A930-4FD2-F99B-6538DC1BAE38}"/>
              </a:ext>
            </a:extLst>
          </p:cNvPr>
          <p:cNvSpPr/>
          <p:nvPr/>
        </p:nvSpPr>
        <p:spPr>
          <a:xfrm>
            <a:off x="2214511" y="4635765"/>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TextBox 11">
            <a:extLst>
              <a:ext uri="{FF2B5EF4-FFF2-40B4-BE49-F238E27FC236}">
                <a16:creationId xmlns:a16="http://schemas.microsoft.com/office/drawing/2014/main" id="{5A932E19-BE0A-D7FC-834A-A2085A176D8C}"/>
              </a:ext>
            </a:extLst>
          </p:cNvPr>
          <p:cNvSpPr txBox="1"/>
          <p:nvPr/>
        </p:nvSpPr>
        <p:spPr>
          <a:xfrm>
            <a:off x="721165" y="3165336"/>
            <a:ext cx="1870311" cy="1183722"/>
          </a:xfrm>
          <a:prstGeom prst="rect">
            <a:avLst/>
          </a:prstGeom>
          <a:noFill/>
        </p:spPr>
        <p:txBody>
          <a:bodyPr wrap="square">
            <a:spAutoFit/>
          </a:bodyPr>
          <a:lstStyle/>
          <a:p>
            <a:pPr>
              <a:lnSpc>
                <a:spcPts val="1720"/>
              </a:lnSpc>
            </a:pPr>
            <a:r>
              <a:rPr kumimoji="0" lang="de-DE" sz="1650" b="0" i="0" u="none" strike="noStrike" kern="0" cap="none" spc="0" normalizeH="0" baseline="0" noProof="0">
                <a:ln>
                  <a:noFill/>
                </a:ln>
                <a:solidFill>
                  <a:srgbClr val="000000"/>
                </a:solidFill>
                <a:effectLst/>
                <a:uLnTx/>
                <a:uFillTx/>
                <a:cs typeface="Times New Roman" panose="02020603050405020304" pitchFamily="18" charset="0"/>
              </a:rPr>
              <a:t>Systeme lernen aus Daten – spiegeln diese Ungleichheit wider, können Ergebnisse verzerrt sein</a:t>
            </a:r>
            <a:endParaRPr lang="en-US" sz="1650" dirty="0">
              <a:solidFill>
                <a:srgbClr val="000000"/>
              </a:solidFill>
            </a:endParaRPr>
          </a:p>
        </p:txBody>
      </p:sp>
      <p:sp>
        <p:nvSpPr>
          <p:cNvPr id="13" name="TextBox 26">
            <a:extLst>
              <a:ext uri="{FF2B5EF4-FFF2-40B4-BE49-F238E27FC236}">
                <a16:creationId xmlns:a16="http://schemas.microsoft.com/office/drawing/2014/main" id="{3F5884F4-705E-6987-0971-301017E3C033}"/>
              </a:ext>
            </a:extLst>
          </p:cNvPr>
          <p:cNvSpPr txBox="1"/>
          <p:nvPr/>
        </p:nvSpPr>
        <p:spPr bwMode="auto">
          <a:xfrm>
            <a:off x="2452471" y="1840668"/>
            <a:ext cx="710713" cy="851259"/>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14" name="TextBox 13">
            <a:extLst>
              <a:ext uri="{FF2B5EF4-FFF2-40B4-BE49-F238E27FC236}">
                <a16:creationId xmlns:a16="http://schemas.microsoft.com/office/drawing/2014/main" id="{4CEC51DF-B795-F114-0004-6BEE08D14A75}"/>
              </a:ext>
            </a:extLst>
          </p:cNvPr>
          <p:cNvSpPr txBox="1"/>
          <p:nvPr/>
        </p:nvSpPr>
        <p:spPr>
          <a:xfrm>
            <a:off x="2879641" y="4715036"/>
            <a:ext cx="1968530" cy="1183722"/>
          </a:xfrm>
          <a:prstGeom prst="rect">
            <a:avLst/>
          </a:prstGeom>
          <a:noFill/>
        </p:spPr>
        <p:txBody>
          <a:bodyPr wrap="square">
            <a:spAutoFit/>
          </a:bodyPr>
          <a:lstStyle/>
          <a:p>
            <a:pPr>
              <a:lnSpc>
                <a:spcPts val="1720"/>
              </a:lnSpc>
            </a:pPr>
            <a:r>
              <a:rPr kumimoji="0" lang="de-DE" sz="1650" b="0" i="0" u="none" strike="noStrike" kern="0" cap="none" spc="0" normalizeH="0" baseline="0" noProof="0">
                <a:ln>
                  <a:noFill/>
                </a:ln>
                <a:solidFill>
                  <a:srgbClr val="000000"/>
                </a:solidFill>
                <a:effectLst/>
                <a:uLnTx/>
                <a:uFillTx/>
                <a:cs typeface="Times New Roman" panose="02020603050405020304" pitchFamily="18" charset="0"/>
              </a:rPr>
              <a:t>Große Mengen persönlicher Daten bergen Risiken für Lecks oder unbefugte Nutzung</a:t>
            </a:r>
            <a:endParaRPr lang="en-US" sz="1650" dirty="0">
              <a:solidFill>
                <a:srgbClr val="000000"/>
              </a:solidFill>
            </a:endParaRPr>
          </a:p>
        </p:txBody>
      </p:sp>
      <p:sp>
        <p:nvSpPr>
          <p:cNvPr id="15" name="TextBox 14">
            <a:extLst>
              <a:ext uri="{FF2B5EF4-FFF2-40B4-BE49-F238E27FC236}">
                <a16:creationId xmlns:a16="http://schemas.microsoft.com/office/drawing/2014/main" id="{2B4D2799-262F-5A7F-CAE7-FF7FBC23DC3A}"/>
              </a:ext>
            </a:extLst>
          </p:cNvPr>
          <p:cNvSpPr txBox="1"/>
          <p:nvPr/>
        </p:nvSpPr>
        <p:spPr>
          <a:xfrm>
            <a:off x="5065895" y="3165336"/>
            <a:ext cx="1870311" cy="965714"/>
          </a:xfrm>
          <a:prstGeom prst="rect">
            <a:avLst/>
          </a:prstGeom>
          <a:noFill/>
        </p:spPr>
        <p:txBody>
          <a:bodyPr wrap="square">
            <a:spAutoFit/>
          </a:bodyPr>
          <a:lstStyle/>
          <a:p>
            <a:pPr>
              <a:lnSpc>
                <a:spcPts val="1720"/>
              </a:lnSpc>
            </a:pPr>
            <a:r>
              <a:rPr kumimoji="0" lang="de-DE" sz="1650" b="0" i="0" u="none" strike="noStrike" kern="0" cap="none" spc="0" normalizeH="0" baseline="0" noProof="0">
                <a:ln>
                  <a:noFill/>
                </a:ln>
                <a:solidFill>
                  <a:srgbClr val="000000"/>
                </a:solidFill>
                <a:effectLst/>
                <a:uLnTx/>
                <a:uFillTx/>
                <a:cs typeface="Times New Roman" panose="02020603050405020304" pitchFamily="18" charset="0"/>
              </a:rPr>
              <a:t>Chatbots &amp; Self-Service können bei Übermaß persönliche Wärme mindern</a:t>
            </a:r>
            <a:endParaRPr lang="en-US" sz="1650" dirty="0">
              <a:solidFill>
                <a:srgbClr val="000000"/>
              </a:solidFill>
            </a:endParaRPr>
          </a:p>
        </p:txBody>
      </p:sp>
      <p:sp>
        <p:nvSpPr>
          <p:cNvPr id="20" name="TextBox 19">
            <a:extLst>
              <a:ext uri="{FF2B5EF4-FFF2-40B4-BE49-F238E27FC236}">
                <a16:creationId xmlns:a16="http://schemas.microsoft.com/office/drawing/2014/main" id="{008E144B-7C53-4614-9A43-8BD6AA3ACAC6}"/>
              </a:ext>
            </a:extLst>
          </p:cNvPr>
          <p:cNvSpPr txBox="1"/>
          <p:nvPr/>
        </p:nvSpPr>
        <p:spPr>
          <a:xfrm>
            <a:off x="7240725" y="4715036"/>
            <a:ext cx="2071634" cy="965714"/>
          </a:xfrm>
          <a:prstGeom prst="rect">
            <a:avLst/>
          </a:prstGeom>
          <a:noFill/>
        </p:spPr>
        <p:txBody>
          <a:bodyPr wrap="square">
            <a:spAutoFit/>
          </a:bodyPr>
          <a:lstStyle/>
          <a:p>
            <a:pPr>
              <a:lnSpc>
                <a:spcPts val="1720"/>
              </a:lnSpc>
            </a:pPr>
            <a:r>
              <a:rPr kumimoji="0" lang="de-DE" sz="1650" b="0" i="0" u="none" strike="noStrike" kern="0" cap="none" spc="0" normalizeH="0" baseline="0" noProof="0">
                <a:ln>
                  <a:noFill/>
                </a:ln>
                <a:solidFill>
                  <a:srgbClr val="000000"/>
                </a:solidFill>
                <a:effectLst/>
                <a:uLnTx/>
                <a:uFillTx/>
                <a:cs typeface="Times New Roman" panose="02020603050405020304" pitchFamily="18" charset="0"/>
              </a:rPr>
              <a:t>Schwächt kritisches Denken &amp; Engagement, wenn Urteilsvermögen gefragt ist</a:t>
            </a:r>
            <a:endParaRPr lang="en-US" sz="1650" dirty="0">
              <a:solidFill>
                <a:srgbClr val="000000"/>
              </a:solidFill>
            </a:endParaRPr>
          </a:p>
        </p:txBody>
      </p:sp>
      <p:sp>
        <p:nvSpPr>
          <p:cNvPr id="8" name="Rectangle 30">
            <a:extLst>
              <a:ext uri="{FF2B5EF4-FFF2-40B4-BE49-F238E27FC236}">
                <a16:creationId xmlns:a16="http://schemas.microsoft.com/office/drawing/2014/main" id="{D8B61AD8-111F-D0F4-15AB-D2167BFC4E04}"/>
              </a:ext>
            </a:extLst>
          </p:cNvPr>
          <p:cNvSpPr/>
          <p:nvPr/>
        </p:nvSpPr>
        <p:spPr>
          <a:xfrm flipH="1">
            <a:off x="8862859" y="775637"/>
            <a:ext cx="2700341" cy="1508105"/>
          </a:xfrm>
          <a:prstGeom prst="rect">
            <a:avLst/>
          </a:prstGeom>
        </p:spPr>
        <p:txBody>
          <a:bodyPr wrap="square">
            <a:spAutoFit/>
          </a:bodyPr>
          <a:lstStyle/>
          <a:p>
            <a:pPr algn="ctr"/>
            <a:r>
              <a:rPr lang="de-DE" sz="2000" b="1">
                <a:solidFill>
                  <a:srgbClr val="0289AE"/>
                </a:solidFill>
                <a:cs typeface="Times New Roman" panose="02020603050405020304" pitchFamily="18" charset="0"/>
              </a:rPr>
              <a:t>Kernrisiko:</a:t>
            </a:r>
            <a:br>
              <a:rPr lang="en-US" dirty="0">
                <a:solidFill>
                  <a:srgbClr val="262626"/>
                </a:solidFill>
                <a:cs typeface="Times New Roman" panose="02020603050405020304" pitchFamily="18" charset="0"/>
              </a:rPr>
            </a:br>
            <a:r>
              <a:rPr lang="de-DE" i="1">
                <a:solidFill>
                  <a:srgbClr val="262626"/>
                </a:solidFill>
                <a:cs typeface="Times New Roman" panose="02020603050405020304" pitchFamily="18" charset="0"/>
              </a:rPr>
              <a:t>Technologie soll </a:t>
            </a:r>
            <a:r>
              <a:rPr lang="de-DE" b="1" i="1">
                <a:solidFill>
                  <a:srgbClr val="262626"/>
                </a:solidFill>
                <a:cs typeface="Times New Roman" panose="02020603050405020304" pitchFamily="18" charset="0"/>
              </a:rPr>
              <a:t>das Team stützen, nicht sein Urteilsvermögen ersetzen</a:t>
            </a:r>
            <a:r>
              <a:rPr lang="de-DE" i="1">
                <a:solidFill>
                  <a:srgbClr val="262626"/>
                </a:solidFill>
                <a:cs typeface="Times New Roman" panose="02020603050405020304" pitchFamily="18" charset="0"/>
              </a:rPr>
              <a:t>.</a:t>
            </a:r>
            <a:endParaRPr lang="en-US" dirty="0">
              <a:solidFill>
                <a:srgbClr val="262626"/>
              </a:solidFill>
              <a:cs typeface="Times New Roman" panose="02020603050405020304" pitchFamily="18" charset="0"/>
            </a:endParaRPr>
          </a:p>
          <a:p>
            <a:pPr algn="ctr"/>
            <a:endParaRPr lang="en-US" dirty="0">
              <a:solidFill>
                <a:srgbClr val="262626"/>
              </a:solidFill>
            </a:endParaRPr>
          </a:p>
        </p:txBody>
      </p:sp>
      <p:sp>
        <p:nvSpPr>
          <p:cNvPr id="11" name="Rounded Rectangle 10">
            <a:extLst>
              <a:ext uri="{FF2B5EF4-FFF2-40B4-BE49-F238E27FC236}">
                <a16:creationId xmlns:a16="http://schemas.microsoft.com/office/drawing/2014/main" id="{E807B32D-E5A9-0281-66D1-C3C333E4427E}"/>
              </a:ext>
            </a:extLst>
          </p:cNvPr>
          <p:cNvSpPr/>
          <p:nvPr/>
        </p:nvSpPr>
        <p:spPr>
          <a:xfrm>
            <a:off x="8619893" y="537099"/>
            <a:ext cx="3186272" cy="1737704"/>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195510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FCD65-7CD7-99D7-9EA1-C8E281DEFE4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5F034E57-1DCF-DCDA-07AA-72E106AA7B8B}"/>
              </a:ext>
            </a:extLst>
          </p:cNvPr>
          <p:cNvSpPr txBox="1">
            <a:spLocks/>
          </p:cNvSpPr>
          <p:nvPr/>
        </p:nvSpPr>
        <p:spPr>
          <a:xfrm>
            <a:off x="429115" y="525832"/>
            <a:ext cx="592708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Verantwortungsvolle KI-Praxis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4517ADD-3AD2-6088-DD83-F0C2BC522106}"/>
              </a:ext>
            </a:extLst>
          </p:cNvPr>
          <p:cNvCxnSpPr>
            <a:cxnSpLocks/>
          </p:cNvCxnSpPr>
          <p:nvPr/>
        </p:nvCxnSpPr>
        <p:spPr>
          <a:xfrm>
            <a:off x="0" y="1197663"/>
            <a:ext cx="582093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F171884C-F646-5245-2A91-9CEDF28E386A}"/>
              </a:ext>
            </a:extLst>
          </p:cNvPr>
          <p:cNvSpPr/>
          <p:nvPr/>
        </p:nvSpPr>
        <p:spPr>
          <a:xfrm flipH="1">
            <a:off x="508027" y="1628900"/>
            <a:ext cx="5312910" cy="4750018"/>
          </a:xfrm>
          <a:prstGeom prst="rect">
            <a:avLst/>
          </a:prstGeom>
        </p:spPr>
        <p:txBody>
          <a:bodyPr wrap="square">
            <a:spAutoFit/>
          </a:bodyPr>
          <a:lstStyle/>
          <a:p>
            <a:pPr>
              <a:defRPr/>
            </a:pPr>
            <a:r>
              <a:rPr lang="de-DE" sz="2000" b="1">
                <a:solidFill>
                  <a:srgbClr val="0289AE"/>
                </a:solidFill>
                <a:cs typeface="Times New Roman" panose="02020603050405020304" pitchFamily="18" charset="0"/>
              </a:rPr>
              <a:t>Fallstudie: ACCOR Group</a:t>
            </a:r>
            <a:br>
              <a:rPr lang="en-US" dirty="0">
                <a:solidFill>
                  <a:srgbClr val="000000"/>
                </a:solidFill>
                <a:cs typeface="Times New Roman" panose="02020603050405020304" pitchFamily="18" charset="0"/>
              </a:rPr>
            </a:br>
            <a:endParaRPr lang="en-US" sz="800" dirty="0">
              <a:solidFill>
                <a:srgbClr val="000000"/>
              </a:solidFill>
              <a:cs typeface="Times New Roman" panose="02020603050405020304" pitchFamily="18" charset="0"/>
            </a:endParaRPr>
          </a:p>
          <a:p>
            <a:pPr lvl="0">
              <a:lnSpc>
                <a:spcPts val="1960"/>
              </a:lnSpc>
              <a:defRPr/>
            </a:pPr>
            <a:r>
              <a:rPr lang="de-DE">
                <a:solidFill>
                  <a:srgbClr val="000000"/>
                </a:solidFill>
                <a:cs typeface="Times New Roman" panose="02020603050405020304" pitchFamily="18" charset="0"/>
              </a:rPr>
              <a:t>Eines der größten Hotelnetzwerke Europas – mit KI in Treueprogrammen, Betrieb und Gästekommunikation.</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lvl="0">
              <a:lnSpc>
                <a:spcPts val="1960"/>
              </a:lnSpc>
              <a:defRPr/>
            </a:pPr>
            <a:endParaRPr lang="en-US" dirty="0">
              <a:solidFill>
                <a:srgbClr val="000000"/>
              </a:solidFill>
              <a:cs typeface="Times New Roman" panose="02020603050405020304" pitchFamily="18" charset="0"/>
            </a:endParaRPr>
          </a:p>
          <a:p>
            <a:pPr>
              <a:lnSpc>
                <a:spcPts val="1960"/>
              </a:lnSpc>
            </a:pPr>
            <a:r>
              <a:rPr lang="de-DE" sz="2000" b="1">
                <a:solidFill>
                  <a:srgbClr val="0289AE"/>
                </a:solidFill>
                <a:cs typeface="Times New Roman" panose="02020603050405020304" pitchFamily="18" charset="0"/>
              </a:rPr>
              <a:t>Zentrale Praktiken:</a:t>
            </a:r>
          </a:p>
          <a:p>
            <a:endParaRPr lang="en-US" sz="800" dirty="0">
              <a:solidFill>
                <a:srgbClr val="000000"/>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Mitarbeitende im Mittelpunkt</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Schulungen, um KI-Vorschläge einzuordnen statt blind zu folgen</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Transparenz</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Gäste erfahren, wenn KI-Tools im Einsatz sind</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DSGVO-Konformität</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Gästedaten anonymisiert und sicher gespeichert</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Nachhaltigkeit verankert</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Partner der EU-Initiative „Digital for Sustainability“</a:t>
            </a:r>
            <a:br>
              <a:rPr lang="en-US" dirty="0">
                <a:solidFill>
                  <a:srgbClr val="000000"/>
                </a:solidFill>
                <a:cs typeface="Times New Roman" panose="02020603050405020304" pitchFamily="18" charset="0"/>
              </a:rPr>
            </a:br>
            <a:endParaRPr lang="en-GB" kern="0" dirty="0">
              <a:solidFill>
                <a:srgbClr val="000000"/>
              </a:solidFill>
            </a:endParaRPr>
          </a:p>
        </p:txBody>
      </p:sp>
      <p:pic>
        <p:nvPicPr>
          <p:cNvPr id="5" name="Graphic 4">
            <a:extLst>
              <a:ext uri="{FF2B5EF4-FFF2-40B4-BE49-F238E27FC236}">
                <a16:creationId xmlns:a16="http://schemas.microsoft.com/office/drawing/2014/main" id="{BA484B28-9249-76ED-B428-E8147BCD84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6993768" y="275985"/>
            <a:ext cx="5474219" cy="4922248"/>
          </a:xfrm>
          <a:prstGeom prst="rect">
            <a:avLst/>
          </a:prstGeom>
        </p:spPr>
      </p:pic>
      <p:sp>
        <p:nvSpPr>
          <p:cNvPr id="6" name="Rectangle 30">
            <a:extLst>
              <a:ext uri="{FF2B5EF4-FFF2-40B4-BE49-F238E27FC236}">
                <a16:creationId xmlns:a16="http://schemas.microsoft.com/office/drawing/2014/main" id="{E5AB3120-11CD-5090-E89B-8D8565397B86}"/>
              </a:ext>
            </a:extLst>
          </p:cNvPr>
          <p:cNvSpPr/>
          <p:nvPr/>
        </p:nvSpPr>
        <p:spPr>
          <a:xfrm flipH="1">
            <a:off x="6782878" y="4788446"/>
            <a:ext cx="4043039" cy="1231106"/>
          </a:xfrm>
          <a:prstGeom prst="rect">
            <a:avLst/>
          </a:prstGeom>
        </p:spPr>
        <p:txBody>
          <a:bodyPr wrap="square">
            <a:spAutoFit/>
          </a:bodyPr>
          <a:lstStyle/>
          <a:p>
            <a:pPr algn="ctr"/>
            <a:r>
              <a:rPr lang="de-DE" sz="2000" b="1">
                <a:solidFill>
                  <a:srgbClr val="0289AE"/>
                </a:solidFill>
                <a:cs typeface="Times New Roman" panose="02020603050405020304" pitchFamily="18" charset="0"/>
              </a:rPr>
              <a:t>Ergebnis:</a:t>
            </a:r>
            <a:br>
              <a:rPr lang="en-US" dirty="0">
                <a:solidFill>
                  <a:srgbClr val="262626"/>
                </a:solidFill>
                <a:cs typeface="Times New Roman" panose="02020603050405020304" pitchFamily="18" charset="0"/>
              </a:rPr>
            </a:br>
            <a:r>
              <a:rPr lang="de-DE" i="1">
                <a:solidFill>
                  <a:srgbClr val="262626"/>
                </a:solidFill>
                <a:cs typeface="Times New Roman" panose="02020603050405020304" pitchFamily="18" charset="0"/>
              </a:rPr>
              <a:t>Zeigt, wie verantwortungsvolle KI </a:t>
            </a:r>
            <a:r>
              <a:rPr lang="de-DE" b="1" i="1">
                <a:solidFill>
                  <a:srgbClr val="262626"/>
                </a:solidFill>
                <a:cs typeface="Times New Roman" panose="02020603050405020304" pitchFamily="18" charset="0"/>
              </a:rPr>
              <a:t>Vertrauen und Effizienz zugleich</a:t>
            </a:r>
            <a:r>
              <a:rPr lang="de-DE" i="1">
                <a:solidFill>
                  <a:srgbClr val="262626"/>
                </a:solidFill>
                <a:cs typeface="Times New Roman" panose="02020603050405020304" pitchFamily="18" charset="0"/>
              </a:rPr>
              <a:t> stärkt.</a:t>
            </a:r>
            <a:endParaRPr lang="en-US" dirty="0">
              <a:solidFill>
                <a:srgbClr val="262626"/>
              </a:solidFill>
              <a:cs typeface="Times New Roman" panose="02020603050405020304" pitchFamily="18" charset="0"/>
            </a:endParaRPr>
          </a:p>
          <a:p>
            <a:pPr algn="ctr"/>
            <a:endParaRPr lang="en-US" dirty="0">
              <a:solidFill>
                <a:srgbClr val="262626"/>
              </a:solidFill>
            </a:endParaRPr>
          </a:p>
        </p:txBody>
      </p:sp>
      <p:sp>
        <p:nvSpPr>
          <p:cNvPr id="7" name="Rounded Rectangle 6">
            <a:extLst>
              <a:ext uri="{FF2B5EF4-FFF2-40B4-BE49-F238E27FC236}">
                <a16:creationId xmlns:a16="http://schemas.microsoft.com/office/drawing/2014/main" id="{C0F75556-2A9D-51E8-4F32-8F65FAF4507E}"/>
              </a:ext>
            </a:extLst>
          </p:cNvPr>
          <p:cNvSpPr/>
          <p:nvPr/>
        </p:nvSpPr>
        <p:spPr>
          <a:xfrm>
            <a:off x="6601522" y="4616605"/>
            <a:ext cx="4405751" cy="1402947"/>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232678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9F29B-937E-842B-7467-2ADE4960572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94BF898-88D7-0980-D6B5-2FA0FFC6AA7B}"/>
              </a:ext>
            </a:extLst>
          </p:cNvPr>
          <p:cNvSpPr txBox="1">
            <a:spLocks/>
          </p:cNvSpPr>
          <p:nvPr/>
        </p:nvSpPr>
        <p:spPr>
          <a:xfrm>
            <a:off x="429115" y="525832"/>
            <a:ext cx="592708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Lernen von Accor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5B238320-CA52-8317-F96B-C65A7CB00565}"/>
              </a:ext>
            </a:extLst>
          </p:cNvPr>
          <p:cNvCxnSpPr>
            <a:cxnSpLocks/>
          </p:cNvCxnSpPr>
          <p:nvPr/>
        </p:nvCxnSpPr>
        <p:spPr>
          <a:xfrm>
            <a:off x="0" y="1197663"/>
            <a:ext cx="762743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E62D9CDB-D766-E128-C10C-2C88FEF0A6C1}"/>
              </a:ext>
            </a:extLst>
          </p:cNvPr>
          <p:cNvSpPr/>
          <p:nvPr/>
        </p:nvSpPr>
        <p:spPr>
          <a:xfrm flipH="1">
            <a:off x="508027" y="1628900"/>
            <a:ext cx="7119407" cy="4965462"/>
          </a:xfrm>
          <a:prstGeom prst="rect">
            <a:avLst/>
          </a:prstGeom>
        </p:spPr>
        <p:txBody>
          <a:bodyPr wrap="square">
            <a:spAutoFit/>
          </a:bodyPr>
          <a:lstStyle/>
          <a:p>
            <a:pPr lvl="0">
              <a:lnSpc>
                <a:spcPts val="1960"/>
              </a:lnSpc>
              <a:buClr>
                <a:srgbClr val="62A844"/>
              </a:buClr>
              <a:defRPr/>
            </a:pPr>
            <a:r>
              <a:rPr lang="de-DE" kern="0">
                <a:solidFill>
                  <a:srgbClr val="000000"/>
                </a:solidFill>
                <a:cs typeface="Times New Roman" panose="02020603050405020304" pitchFamily="18" charset="0"/>
              </a:rPr>
              <a:t>Das Beispiel Accor zeigt: Künstliche Intelligenz kann den Service verbessern, wenn klare ethische Prinzipien und starkes Mitarbeiterengagement sie leiten. </a:t>
            </a:r>
          </a:p>
          <a:p>
            <a:pPr lvl="0">
              <a:lnSpc>
                <a:spcPts val="1960"/>
              </a:lnSpc>
              <a:buClr>
                <a:srgbClr val="62A844"/>
              </a:buClr>
              <a:defRPr/>
            </a:pPr>
            <a:endParaRPr lang="en-US" kern="0" dirty="0">
              <a:solidFill>
                <a:srgbClr val="000000"/>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Welche konkreten Maßnahmen</a:t>
            </a:r>
            <a:r>
              <a:rPr lang="de-DE">
                <a:solidFill>
                  <a:srgbClr val="000000"/>
                </a:solidFill>
                <a:cs typeface="Times New Roman" panose="02020603050405020304" pitchFamily="18" charset="0"/>
              </a:rPr>
              <a:t> machten Accors KI-Einsatz ethisch und transparent?</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Wie trugen Schulungen</a:t>
            </a:r>
            <a:r>
              <a:rPr lang="de-DE">
                <a:solidFill>
                  <a:srgbClr val="000000"/>
                </a:solidFill>
                <a:cs typeface="Times New Roman" panose="02020603050405020304" pitchFamily="18" charset="0"/>
              </a:rPr>
              <a:t> dazu bei, Vertrauen und Servicequalität zu sichern?</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Welche Regeln oder Praktiken</a:t>
            </a:r>
            <a:r>
              <a:rPr lang="de-DE">
                <a:solidFill>
                  <a:srgbClr val="000000"/>
                </a:solidFill>
                <a:cs typeface="Times New Roman" panose="02020603050405020304" pitchFamily="18" charset="0"/>
              </a:rPr>
              <a:t> würden digitale Innovation bei Ihnen fair und verantwortungsvoll halten?</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Praxisübung:</a:t>
            </a:r>
          </a:p>
          <a:p>
            <a:pPr>
              <a:lnSpc>
                <a:spcPts val="1960"/>
              </a:lnSpc>
              <a:buClr>
                <a:srgbClr val="62A844"/>
              </a:buClr>
            </a:pPr>
            <a:r>
              <a:rPr lang="de-DE">
                <a:solidFill>
                  <a:srgbClr val="000000"/>
                </a:solidFill>
                <a:cs typeface="Times New Roman" panose="02020603050405020304" pitchFamily="18" charset="0"/>
              </a:rPr>
              <a:t> Finden Sie einen Bereich, in dem KI Ihr Team unterstützen könnte.</a:t>
            </a:r>
            <a:br>
              <a:rPr lang="en-US" dirty="0">
                <a:solidFill>
                  <a:srgbClr val="000000"/>
                </a:solidFill>
                <a:cs typeface="Times New Roman" panose="02020603050405020304" pitchFamily="18" charset="0"/>
              </a:rPr>
            </a:b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Design-Check:</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Skizzieren Sie, wie Sie Folgendes einbinden: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Klare Kommunikation </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Datenschutz </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Menschliche Aufsicht</a:t>
            </a:r>
          </a:p>
          <a:p>
            <a:pPr lvl="0">
              <a:lnSpc>
                <a:spcPts val="1960"/>
              </a:lnSpc>
              <a:buClr>
                <a:srgbClr val="62A844"/>
              </a:buClr>
              <a:defRPr/>
            </a:pPr>
            <a:endParaRPr lang="en-GB" kern="0" dirty="0">
              <a:solidFill>
                <a:srgbClr val="000000"/>
              </a:solidFill>
            </a:endParaRPr>
          </a:p>
        </p:txBody>
      </p:sp>
      <p:pic>
        <p:nvPicPr>
          <p:cNvPr id="5" name="Graphic 4">
            <a:extLst>
              <a:ext uri="{FF2B5EF4-FFF2-40B4-BE49-F238E27FC236}">
                <a16:creationId xmlns:a16="http://schemas.microsoft.com/office/drawing/2014/main" id="{66A937D8-F6C3-1933-74B0-3A9168613937}"/>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6706887" y="291214"/>
            <a:ext cx="5776332" cy="5193899"/>
          </a:xfrm>
          <a:prstGeom prst="rect">
            <a:avLst/>
          </a:prstGeom>
        </p:spPr>
      </p:pic>
    </p:spTree>
    <p:extLst>
      <p:ext uri="{BB962C8B-B14F-4D97-AF65-F5344CB8AC3E}">
        <p14:creationId xmlns:p14="http://schemas.microsoft.com/office/powerpoint/2010/main" val="23458864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6ECFA-4F6C-9E16-6469-0E6B75B207CD}"/>
            </a:ext>
          </a:extLst>
        </p:cNvPr>
        <p:cNvGrpSpPr/>
        <p:nvPr/>
      </p:nvGrpSpPr>
      <p:grpSpPr>
        <a:xfrm>
          <a:off x="0" y="0"/>
          <a:ext cx="0" cy="0"/>
          <a:chOff x="0" y="0"/>
          <a:chExt cx="0" cy="0"/>
        </a:xfrm>
      </p:grpSpPr>
      <p:sp>
        <p:nvSpPr>
          <p:cNvPr id="4" name="Rectangle 30">
            <a:extLst>
              <a:ext uri="{FF2B5EF4-FFF2-40B4-BE49-F238E27FC236}">
                <a16:creationId xmlns:a16="http://schemas.microsoft.com/office/drawing/2014/main" id="{9236CDDE-1BE3-B4D4-AAD4-FD44DD59B4E6}"/>
              </a:ext>
            </a:extLst>
          </p:cNvPr>
          <p:cNvSpPr/>
          <p:nvPr/>
        </p:nvSpPr>
        <p:spPr>
          <a:xfrm flipH="1">
            <a:off x="508026" y="1807319"/>
            <a:ext cx="6327671" cy="4739759"/>
          </a:xfrm>
          <a:prstGeom prst="rect">
            <a:avLst/>
          </a:prstGeom>
        </p:spPr>
        <p:txBody>
          <a:bodyPr wrap="square">
            <a:spAutoFit/>
          </a:bodyPr>
          <a:lstStyle/>
          <a:p>
            <a:pPr lvl="0">
              <a:lnSpc>
                <a:spcPts val="1960"/>
              </a:lnSpc>
              <a:buClr>
                <a:srgbClr val="62A844"/>
              </a:buClr>
              <a:defRPr/>
            </a:pPr>
            <a:r>
              <a:rPr lang="de-DE" kern="0">
                <a:solidFill>
                  <a:srgbClr val="000000"/>
                </a:solidFill>
                <a:cs typeface="Times New Roman" panose="02020603050405020304" pitchFamily="18" charset="0"/>
              </a:rPr>
              <a:t>Schulung ist zentral für eine Kultur des ethischen und souveränen KI-Einsatzes in der Hospitality. </a:t>
            </a:r>
            <a:br>
              <a:rPr lang="en-US" kern="0" dirty="0">
                <a:solidFill>
                  <a:srgbClr val="000000"/>
                </a:solidFill>
                <a:cs typeface="Times New Roman" panose="02020603050405020304" pitchFamily="18" charset="0"/>
              </a:rPr>
            </a:br>
            <a:endParaRPr lang="en-US" kern="0"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Warum das entscheidend ist:</a:t>
            </a:r>
          </a:p>
          <a:p>
            <a:pPr>
              <a:buClr>
                <a:srgbClr val="62A844"/>
              </a:buClr>
            </a:pPr>
            <a:br>
              <a:rPr lang="en-US" sz="800" dirty="0">
                <a:solidFill>
                  <a:srgbClr val="000000"/>
                </a:solidFill>
                <a:cs typeface="Times New Roman" panose="02020603050405020304" pitchFamily="18" charset="0"/>
              </a:rPr>
            </a:br>
            <a:r>
              <a:rPr lang="de-DE">
                <a:solidFill>
                  <a:srgbClr val="000000"/>
                </a:solidFill>
                <a:cs typeface="Times New Roman" panose="02020603050405020304" pitchFamily="18" charset="0"/>
              </a:rPr>
              <a:t>Wer KI-Systeme versteht, kann: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sie verantwortungsvoll nutzen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erkennen, wann menschliches Urteil gefragt ist</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Vertrauen in die digitale Transformation aufbauen</a:t>
            </a:r>
            <a:br>
              <a:rPr lang="en-US" dirty="0">
                <a:solidFill>
                  <a:srgbClr val="000000"/>
                </a:solidFill>
                <a:cs typeface="Times New Roman" panose="02020603050405020304" pitchFamily="18" charset="0"/>
              </a:rPr>
            </a:br>
            <a:endParaRPr lang="en-US" sz="2000" dirty="0">
              <a:solidFill>
                <a:srgbClr val="0289AE"/>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Europäischer Ansatz:</a:t>
            </a:r>
          </a:p>
          <a:p>
            <a:pPr>
              <a:buClr>
                <a:srgbClr val="62A844"/>
              </a:buClr>
            </a:pPr>
            <a:br>
              <a:rPr lang="en-US" sz="800" dirty="0">
                <a:solidFill>
                  <a:srgbClr val="000000"/>
                </a:solidFill>
                <a:cs typeface="Times New Roman" panose="02020603050405020304" pitchFamily="18" charset="0"/>
              </a:rPr>
            </a:br>
            <a:r>
              <a:rPr lang="de-DE">
                <a:solidFill>
                  <a:srgbClr val="000000"/>
                </a:solidFill>
                <a:cs typeface="Times New Roman" panose="02020603050405020304" pitchFamily="18" charset="0"/>
              </a:rPr>
              <a:t>Hotels führen </a:t>
            </a:r>
            <a:r>
              <a:rPr lang="de-DE" b="1">
                <a:solidFill>
                  <a:srgbClr val="000000"/>
                </a:solidFill>
                <a:cs typeface="Times New Roman" panose="02020603050405020304" pitchFamily="18" charset="0"/>
              </a:rPr>
              <a:t>Schulungen zu Digitalkompetenz &amp; Ethik</a:t>
            </a:r>
            <a:r>
              <a:rPr lang="de-DE">
                <a:solidFill>
                  <a:srgbClr val="000000"/>
                </a:solidFill>
                <a:cs typeface="Times New Roman" panose="02020603050405020304" pitchFamily="18" charset="0"/>
              </a:rPr>
              <a:t> ein, mit:</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Sicherer Umgang mit Gästedaten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Automatische Auswertungen deuten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Bias in Empfehlungen erkennen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Offene Kanäle für Anliegen</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lvl="0">
              <a:lnSpc>
                <a:spcPts val="1960"/>
              </a:lnSpc>
              <a:buClr>
                <a:srgbClr val="62A844"/>
              </a:buClr>
              <a:defRPr/>
            </a:pPr>
            <a:endParaRPr lang="en-GB" kern="0" dirty="0">
              <a:solidFill>
                <a:srgbClr val="000000"/>
              </a:solidFill>
              <a:cs typeface="Times New Roman" panose="02020603050405020304" pitchFamily="18" charset="0"/>
            </a:endParaRPr>
          </a:p>
        </p:txBody>
      </p:sp>
      <p:pic>
        <p:nvPicPr>
          <p:cNvPr id="5" name="Graphic 4">
            <a:extLst>
              <a:ext uri="{FF2B5EF4-FFF2-40B4-BE49-F238E27FC236}">
                <a16:creationId xmlns:a16="http://schemas.microsoft.com/office/drawing/2014/main" id="{C6ECA858-2022-F5C7-65DA-0FB7724ECE8D}"/>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7300849" y="259678"/>
            <a:ext cx="5150834" cy="4631471"/>
          </a:xfrm>
          <a:prstGeom prst="rect">
            <a:avLst/>
          </a:prstGeom>
        </p:spPr>
      </p:pic>
      <p:sp>
        <p:nvSpPr>
          <p:cNvPr id="6" name="Text Placeholder 11">
            <a:extLst>
              <a:ext uri="{FF2B5EF4-FFF2-40B4-BE49-F238E27FC236}">
                <a16:creationId xmlns:a16="http://schemas.microsoft.com/office/drawing/2014/main" id="{D5AB5587-01D8-8493-64B9-A7AEAA2B7AD1}"/>
              </a:ext>
            </a:extLst>
          </p:cNvPr>
          <p:cNvSpPr txBox="1">
            <a:spLocks/>
          </p:cNvSpPr>
          <p:nvPr/>
        </p:nvSpPr>
        <p:spPr>
          <a:xfrm>
            <a:off x="429113" y="343489"/>
            <a:ext cx="592708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Schulung und Engagement für verantwortungsvolle KI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7" name="Straight Connector 6">
            <a:extLst>
              <a:ext uri="{FF2B5EF4-FFF2-40B4-BE49-F238E27FC236}">
                <a16:creationId xmlns:a16="http://schemas.microsoft.com/office/drawing/2014/main" id="{56653CE2-A78B-007B-8B98-F6C6A3CBBD59}"/>
              </a:ext>
            </a:extLst>
          </p:cNvPr>
          <p:cNvCxnSpPr>
            <a:cxnSpLocks/>
          </p:cNvCxnSpPr>
          <p:nvPr/>
        </p:nvCxnSpPr>
        <p:spPr>
          <a:xfrm>
            <a:off x="0" y="1374199"/>
            <a:ext cx="596590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7F1E7614-3377-CCED-975A-0A526527A100}"/>
              </a:ext>
            </a:extLst>
          </p:cNvPr>
          <p:cNvSpPr/>
          <p:nvPr/>
        </p:nvSpPr>
        <p:spPr>
          <a:xfrm flipH="1">
            <a:off x="7179457" y="4836194"/>
            <a:ext cx="4043039" cy="1138773"/>
          </a:xfrm>
          <a:prstGeom prst="rect">
            <a:avLst/>
          </a:prstGeom>
        </p:spPr>
        <p:txBody>
          <a:bodyPr wrap="square">
            <a:spAutoFit/>
          </a:bodyPr>
          <a:lstStyle/>
          <a:p>
            <a:pPr algn="ctr">
              <a:lnSpc>
                <a:spcPts val="1960"/>
              </a:lnSpc>
            </a:pPr>
            <a:r>
              <a:rPr lang="de-DE" sz="2000" b="1">
                <a:solidFill>
                  <a:srgbClr val="0289AE"/>
                </a:solidFill>
                <a:cs typeface="Times New Roman" panose="02020603050405020304" pitchFamily="18" charset="0"/>
              </a:rPr>
              <a:t>Kernergebnis:</a:t>
            </a:r>
            <a:br>
              <a:rPr lang="en-US" dirty="0">
                <a:solidFill>
                  <a:srgbClr val="000000"/>
                </a:solidFill>
                <a:cs typeface="Times New Roman" panose="02020603050405020304" pitchFamily="18" charset="0"/>
              </a:rPr>
            </a:br>
            <a:r>
              <a:rPr lang="de-DE" i="1">
                <a:solidFill>
                  <a:srgbClr val="000000"/>
                </a:solidFill>
                <a:cs typeface="Times New Roman" panose="02020603050405020304" pitchFamily="18" charset="0"/>
              </a:rPr>
              <a:t>Engagierte, informierte Teams vertrauen </a:t>
            </a:r>
            <a:r>
              <a:rPr lang="de-DE" b="1" i="1">
                <a:solidFill>
                  <a:srgbClr val="000000"/>
                </a:solidFill>
                <a:cs typeface="Times New Roman" panose="02020603050405020304" pitchFamily="18" charset="0"/>
              </a:rPr>
              <a:t>Technologie und Führung gleichermaßen</a:t>
            </a:r>
            <a:r>
              <a:rPr lang="de-DE" i="1">
                <a:solidFill>
                  <a:srgbClr val="000000"/>
                </a:solidFill>
                <a:cs typeface="Times New Roman" panose="02020603050405020304" pitchFamily="18" charset="0"/>
              </a:rPr>
              <a:t>.</a:t>
            </a:r>
            <a:endParaRPr lang="en-US" dirty="0">
              <a:solidFill>
                <a:srgbClr val="000000"/>
              </a:solidFill>
              <a:cs typeface="Times New Roman" panose="02020603050405020304" pitchFamily="18" charset="0"/>
            </a:endParaRPr>
          </a:p>
          <a:p>
            <a:pPr algn="ctr"/>
            <a:endParaRPr lang="en-US" dirty="0">
              <a:solidFill>
                <a:srgbClr val="262626"/>
              </a:solidFill>
            </a:endParaRPr>
          </a:p>
        </p:txBody>
      </p:sp>
      <p:sp>
        <p:nvSpPr>
          <p:cNvPr id="9" name="Rounded Rectangle 8">
            <a:extLst>
              <a:ext uri="{FF2B5EF4-FFF2-40B4-BE49-F238E27FC236}">
                <a16:creationId xmlns:a16="http://schemas.microsoft.com/office/drawing/2014/main" id="{BB0270AE-0AAA-ED6E-A64A-E95C53684BE0}"/>
              </a:ext>
            </a:extLst>
          </p:cNvPr>
          <p:cNvSpPr/>
          <p:nvPr/>
        </p:nvSpPr>
        <p:spPr>
          <a:xfrm>
            <a:off x="6998101" y="4572020"/>
            <a:ext cx="4405751" cy="1402947"/>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BD51CAAD-9DA0-F515-011B-6BAA7E1E8B36}"/>
              </a:ext>
            </a:extLst>
          </p:cNvPr>
          <p:cNvSpPr txBox="1"/>
          <p:nvPr/>
        </p:nvSpPr>
        <p:spPr>
          <a:xfrm>
            <a:off x="9303986" y="3642726"/>
            <a:ext cx="2148840" cy="369332"/>
          </a:xfrm>
          <a:prstGeom prst="rect">
            <a:avLst/>
          </a:prstGeom>
          <a:noFill/>
        </p:spPr>
        <p:txBody>
          <a:bodyPr wrap="square" rtlCol="0">
            <a:spAutoFit/>
          </a:bodyPr>
          <a:lstStyle/>
          <a:p>
            <a:pPr algn="r"/>
            <a:r>
              <a:rPr lang="de-DE">
                <a:solidFill>
                  <a:srgbClr val="0289AE"/>
                </a:solidFill>
                <a:hlinkClick r:id="rId4" action="ppaction://hlinkfile">
                  <a:extLst>
                    <a:ext uri="{A12FA001-AC4F-418D-AE19-62706E023703}">
                      <ahyp:hlinkClr xmlns:ahyp="http://schemas.microsoft.com/office/drawing/2018/hyperlinkcolor" val="tx"/>
                    </a:ext>
                  </a:extLst>
                </a:hlinkClick>
              </a:rPr>
              <a:t>Verantwortungsvolle KI</a:t>
            </a:r>
            <a:endParaRPr lang="en-US" dirty="0">
              <a:solidFill>
                <a:srgbClr val="0289AE"/>
              </a:solidFill>
            </a:endParaRPr>
          </a:p>
        </p:txBody>
      </p:sp>
    </p:spTree>
    <p:extLst>
      <p:ext uri="{BB962C8B-B14F-4D97-AF65-F5344CB8AC3E}">
        <p14:creationId xmlns:p14="http://schemas.microsoft.com/office/powerpoint/2010/main" val="9082627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sp>
        <p:nvSpPr>
          <p:cNvPr id="46" name="Text Placeholder 11">
            <a:extLst>
              <a:ext uri="{FF2B5EF4-FFF2-40B4-BE49-F238E27FC236}">
                <a16:creationId xmlns:a16="http://schemas.microsoft.com/office/drawing/2014/main" id="{0C3C1327-6389-252E-34EE-EA820A72184C}"/>
              </a:ext>
            </a:extLst>
          </p:cNvPr>
          <p:cNvSpPr txBox="1">
            <a:spLocks/>
          </p:cNvSpPr>
          <p:nvPr/>
        </p:nvSpPr>
        <p:spPr>
          <a:xfrm>
            <a:off x="429113" y="343489"/>
            <a:ext cx="592708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Schulung und Engagement für verantwortungsvolle KI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7" name="Straight Connector 46">
            <a:extLst>
              <a:ext uri="{FF2B5EF4-FFF2-40B4-BE49-F238E27FC236}">
                <a16:creationId xmlns:a16="http://schemas.microsoft.com/office/drawing/2014/main" id="{B2DA226F-5879-F286-2F15-88975740AEB0}"/>
              </a:ext>
            </a:extLst>
          </p:cNvPr>
          <p:cNvCxnSpPr>
            <a:cxnSpLocks/>
          </p:cNvCxnSpPr>
          <p:nvPr/>
        </p:nvCxnSpPr>
        <p:spPr>
          <a:xfrm>
            <a:off x="0" y="1374199"/>
            <a:ext cx="596590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0509229E-02EB-CC71-FF3A-B420AC393B0B}"/>
              </a:ext>
            </a:extLst>
          </p:cNvPr>
          <p:cNvGrpSpPr/>
          <p:nvPr/>
        </p:nvGrpSpPr>
        <p:grpSpPr>
          <a:xfrm>
            <a:off x="2358189" y="2252657"/>
            <a:ext cx="144000" cy="1360629"/>
            <a:chOff x="3678004" y="1666685"/>
            <a:chExt cx="144000" cy="1360629"/>
          </a:xfrm>
        </p:grpSpPr>
        <p:cxnSp>
          <p:nvCxnSpPr>
            <p:cNvPr id="63" name="Straight Connector 28">
              <a:extLst>
                <a:ext uri="{FF2B5EF4-FFF2-40B4-BE49-F238E27FC236}">
                  <a16:creationId xmlns:a16="http://schemas.microsoft.com/office/drawing/2014/main" id="{5EC35EE5-1CD1-352D-1E11-090A3B9DBB71}"/>
                </a:ext>
              </a:extLst>
            </p:cNvPr>
            <p:cNvCxnSpPr>
              <a:cxnSpLocks/>
            </p:cNvCxnSpPr>
            <p:nvPr/>
          </p:nvCxnSpPr>
          <p:spPr>
            <a:xfrm>
              <a:off x="3750004" y="1810685"/>
              <a:ext cx="0" cy="1216629"/>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00" name="Oval 12">
              <a:extLst>
                <a:ext uri="{FF2B5EF4-FFF2-40B4-BE49-F238E27FC236}">
                  <a16:creationId xmlns:a16="http://schemas.microsoft.com/office/drawing/2014/main" id="{EA2EAAC9-CC90-F1CB-35F4-42CBC4A2C22B}"/>
                </a:ext>
              </a:extLst>
            </p:cNvPr>
            <p:cNvSpPr>
              <a:spLocks noChangeAspect="1"/>
            </p:cNvSpPr>
            <p:nvPr/>
          </p:nvSpPr>
          <p:spPr>
            <a:xfrm rot="16200000" flipH="1">
              <a:off x="3678004" y="1666685"/>
              <a:ext cx="144000" cy="144000"/>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8" name="Group 7">
            <a:extLst>
              <a:ext uri="{FF2B5EF4-FFF2-40B4-BE49-F238E27FC236}">
                <a16:creationId xmlns:a16="http://schemas.microsoft.com/office/drawing/2014/main" id="{5EE67270-B8ED-1E39-1362-9FAEA8C424EB}"/>
              </a:ext>
            </a:extLst>
          </p:cNvPr>
          <p:cNvGrpSpPr/>
          <p:nvPr/>
        </p:nvGrpSpPr>
        <p:grpSpPr>
          <a:xfrm>
            <a:off x="5391307" y="2252657"/>
            <a:ext cx="144000" cy="1360629"/>
            <a:chOff x="3678004" y="1666685"/>
            <a:chExt cx="144000" cy="1360629"/>
          </a:xfrm>
        </p:grpSpPr>
        <p:cxnSp>
          <p:nvCxnSpPr>
            <p:cNvPr id="9" name="Straight Connector 28">
              <a:extLst>
                <a:ext uri="{FF2B5EF4-FFF2-40B4-BE49-F238E27FC236}">
                  <a16:creationId xmlns:a16="http://schemas.microsoft.com/office/drawing/2014/main" id="{F0CDACB6-0B86-07F6-255F-05907BB701F3}"/>
                </a:ext>
              </a:extLst>
            </p:cNvPr>
            <p:cNvCxnSpPr>
              <a:cxnSpLocks/>
            </p:cNvCxnSpPr>
            <p:nvPr/>
          </p:nvCxnSpPr>
          <p:spPr>
            <a:xfrm>
              <a:off x="3750004" y="1810685"/>
              <a:ext cx="0" cy="1216629"/>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10" name="Oval 12">
              <a:extLst>
                <a:ext uri="{FF2B5EF4-FFF2-40B4-BE49-F238E27FC236}">
                  <a16:creationId xmlns:a16="http://schemas.microsoft.com/office/drawing/2014/main" id="{410236B5-7AF3-BA0B-FFE7-B3D907291B86}"/>
                </a:ext>
              </a:extLst>
            </p:cNvPr>
            <p:cNvSpPr>
              <a:spLocks noChangeAspect="1"/>
            </p:cNvSpPr>
            <p:nvPr/>
          </p:nvSpPr>
          <p:spPr>
            <a:xfrm rot="16200000" flipH="1">
              <a:off x="3678004" y="1666685"/>
              <a:ext cx="144000" cy="144000"/>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11" name="Group 10">
            <a:extLst>
              <a:ext uri="{FF2B5EF4-FFF2-40B4-BE49-F238E27FC236}">
                <a16:creationId xmlns:a16="http://schemas.microsoft.com/office/drawing/2014/main" id="{013849B1-8634-5733-D670-A5C8CD53EE22}"/>
              </a:ext>
            </a:extLst>
          </p:cNvPr>
          <p:cNvGrpSpPr/>
          <p:nvPr/>
        </p:nvGrpSpPr>
        <p:grpSpPr>
          <a:xfrm>
            <a:off x="8477056" y="2252657"/>
            <a:ext cx="144000" cy="1360629"/>
            <a:chOff x="3678004" y="1666685"/>
            <a:chExt cx="144000" cy="1360629"/>
          </a:xfrm>
        </p:grpSpPr>
        <p:cxnSp>
          <p:nvCxnSpPr>
            <p:cNvPr id="12" name="Straight Connector 28">
              <a:extLst>
                <a:ext uri="{FF2B5EF4-FFF2-40B4-BE49-F238E27FC236}">
                  <a16:creationId xmlns:a16="http://schemas.microsoft.com/office/drawing/2014/main" id="{299292FC-EA33-A958-C5B4-78C3561230A3}"/>
                </a:ext>
              </a:extLst>
            </p:cNvPr>
            <p:cNvCxnSpPr>
              <a:cxnSpLocks/>
            </p:cNvCxnSpPr>
            <p:nvPr/>
          </p:nvCxnSpPr>
          <p:spPr>
            <a:xfrm>
              <a:off x="3750004" y="1810685"/>
              <a:ext cx="0" cy="1216629"/>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A612108F-BCAA-741A-EA16-7D8958EC4F19}"/>
                </a:ext>
              </a:extLst>
            </p:cNvPr>
            <p:cNvSpPr>
              <a:spLocks noChangeAspect="1"/>
            </p:cNvSpPr>
            <p:nvPr/>
          </p:nvSpPr>
          <p:spPr>
            <a:xfrm rot="16200000" flipH="1">
              <a:off x="3678004" y="1666685"/>
              <a:ext cx="144000" cy="144000"/>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14" name="Group 13">
            <a:extLst>
              <a:ext uri="{FF2B5EF4-FFF2-40B4-BE49-F238E27FC236}">
                <a16:creationId xmlns:a16="http://schemas.microsoft.com/office/drawing/2014/main" id="{2D1F2FD4-21DE-0288-ACE6-B61B100A7278}"/>
              </a:ext>
            </a:extLst>
          </p:cNvPr>
          <p:cNvGrpSpPr/>
          <p:nvPr/>
        </p:nvGrpSpPr>
        <p:grpSpPr>
          <a:xfrm rot="10800000">
            <a:off x="756707" y="4277718"/>
            <a:ext cx="144000" cy="1360629"/>
            <a:chOff x="3678004" y="1666685"/>
            <a:chExt cx="144000" cy="1360629"/>
          </a:xfrm>
        </p:grpSpPr>
        <p:cxnSp>
          <p:nvCxnSpPr>
            <p:cNvPr id="15" name="Straight Connector 28">
              <a:extLst>
                <a:ext uri="{FF2B5EF4-FFF2-40B4-BE49-F238E27FC236}">
                  <a16:creationId xmlns:a16="http://schemas.microsoft.com/office/drawing/2014/main" id="{2B0D743D-A691-04DD-F3D8-BB9B11313A3F}"/>
                </a:ext>
              </a:extLst>
            </p:cNvPr>
            <p:cNvCxnSpPr>
              <a:cxnSpLocks/>
            </p:cNvCxnSpPr>
            <p:nvPr/>
          </p:nvCxnSpPr>
          <p:spPr>
            <a:xfrm>
              <a:off x="3750004" y="1810685"/>
              <a:ext cx="0" cy="1216629"/>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18" name="Oval 12">
              <a:extLst>
                <a:ext uri="{FF2B5EF4-FFF2-40B4-BE49-F238E27FC236}">
                  <a16:creationId xmlns:a16="http://schemas.microsoft.com/office/drawing/2014/main" id="{3ECC107D-390F-50C7-1744-AE50B242CDE2}"/>
                </a:ext>
              </a:extLst>
            </p:cNvPr>
            <p:cNvSpPr>
              <a:spLocks noChangeAspect="1"/>
            </p:cNvSpPr>
            <p:nvPr/>
          </p:nvSpPr>
          <p:spPr>
            <a:xfrm rot="16200000" flipH="1">
              <a:off x="3678004" y="1666685"/>
              <a:ext cx="144000" cy="144000"/>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20" name="Group 19">
            <a:extLst>
              <a:ext uri="{FF2B5EF4-FFF2-40B4-BE49-F238E27FC236}">
                <a16:creationId xmlns:a16="http://schemas.microsoft.com/office/drawing/2014/main" id="{85ADA96E-C6CD-3A23-15B6-7BBAB265DB8C}"/>
              </a:ext>
            </a:extLst>
          </p:cNvPr>
          <p:cNvGrpSpPr/>
          <p:nvPr/>
        </p:nvGrpSpPr>
        <p:grpSpPr>
          <a:xfrm rot="10800000">
            <a:off x="3819745" y="4277718"/>
            <a:ext cx="144000" cy="1360629"/>
            <a:chOff x="3678004" y="1666685"/>
            <a:chExt cx="144000" cy="1360629"/>
          </a:xfrm>
        </p:grpSpPr>
        <p:cxnSp>
          <p:nvCxnSpPr>
            <p:cNvPr id="32" name="Straight Connector 28">
              <a:extLst>
                <a:ext uri="{FF2B5EF4-FFF2-40B4-BE49-F238E27FC236}">
                  <a16:creationId xmlns:a16="http://schemas.microsoft.com/office/drawing/2014/main" id="{68A75DAA-AD4C-17F4-5734-41BD970545AE}"/>
                </a:ext>
              </a:extLst>
            </p:cNvPr>
            <p:cNvCxnSpPr>
              <a:cxnSpLocks/>
            </p:cNvCxnSpPr>
            <p:nvPr/>
          </p:nvCxnSpPr>
          <p:spPr>
            <a:xfrm>
              <a:off x="3750004" y="1810685"/>
              <a:ext cx="0" cy="1216629"/>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33" name="Oval 12">
              <a:extLst>
                <a:ext uri="{FF2B5EF4-FFF2-40B4-BE49-F238E27FC236}">
                  <a16:creationId xmlns:a16="http://schemas.microsoft.com/office/drawing/2014/main" id="{693F7D16-B516-945E-195C-81AA7EB85BDF}"/>
                </a:ext>
              </a:extLst>
            </p:cNvPr>
            <p:cNvSpPr>
              <a:spLocks noChangeAspect="1"/>
            </p:cNvSpPr>
            <p:nvPr/>
          </p:nvSpPr>
          <p:spPr>
            <a:xfrm rot="16200000" flipH="1">
              <a:off x="3678004" y="1666685"/>
              <a:ext cx="144000" cy="144000"/>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40" name="Group 39">
            <a:extLst>
              <a:ext uri="{FF2B5EF4-FFF2-40B4-BE49-F238E27FC236}">
                <a16:creationId xmlns:a16="http://schemas.microsoft.com/office/drawing/2014/main" id="{A8699DB2-80FD-25FA-D7E0-4602052318F0}"/>
              </a:ext>
            </a:extLst>
          </p:cNvPr>
          <p:cNvGrpSpPr/>
          <p:nvPr/>
        </p:nvGrpSpPr>
        <p:grpSpPr>
          <a:xfrm rot="10800000">
            <a:off x="6866758" y="4277718"/>
            <a:ext cx="144000" cy="1360629"/>
            <a:chOff x="3678004" y="1666685"/>
            <a:chExt cx="144000" cy="1360629"/>
          </a:xfrm>
        </p:grpSpPr>
        <p:cxnSp>
          <p:nvCxnSpPr>
            <p:cNvPr id="41" name="Straight Connector 28">
              <a:extLst>
                <a:ext uri="{FF2B5EF4-FFF2-40B4-BE49-F238E27FC236}">
                  <a16:creationId xmlns:a16="http://schemas.microsoft.com/office/drawing/2014/main" id="{C09C29F9-7AB5-DCDA-CE26-5A1098ADB1D4}"/>
                </a:ext>
              </a:extLst>
            </p:cNvPr>
            <p:cNvCxnSpPr>
              <a:cxnSpLocks/>
            </p:cNvCxnSpPr>
            <p:nvPr/>
          </p:nvCxnSpPr>
          <p:spPr>
            <a:xfrm>
              <a:off x="3750004" y="1810685"/>
              <a:ext cx="0" cy="1216629"/>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1E019C4C-88B7-08BB-BCC1-772098B655E4}"/>
                </a:ext>
              </a:extLst>
            </p:cNvPr>
            <p:cNvSpPr>
              <a:spLocks noChangeAspect="1"/>
            </p:cNvSpPr>
            <p:nvPr/>
          </p:nvSpPr>
          <p:spPr>
            <a:xfrm rot="16200000" flipH="1">
              <a:off x="3678004" y="1666685"/>
              <a:ext cx="144000" cy="144000"/>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sp>
        <p:nvSpPr>
          <p:cNvPr id="68" name="TextBox 38">
            <a:extLst>
              <a:ext uri="{FF2B5EF4-FFF2-40B4-BE49-F238E27FC236}">
                <a16:creationId xmlns:a16="http://schemas.microsoft.com/office/drawing/2014/main" id="{4A52573C-5FA5-06F6-A241-3D23DE94115C}"/>
              </a:ext>
            </a:extLst>
          </p:cNvPr>
          <p:cNvSpPr txBox="1"/>
          <p:nvPr/>
        </p:nvSpPr>
        <p:spPr>
          <a:xfrm>
            <a:off x="2533329" y="2172306"/>
            <a:ext cx="1789640" cy="365356"/>
          </a:xfrm>
          <a:prstGeom prst="rect">
            <a:avLst/>
          </a:prstGeom>
          <a:noFill/>
        </p:spPr>
        <p:txBody>
          <a:bodyPr wrap="square">
            <a:spAutoFit/>
          </a:bodyPr>
          <a:lstStyle/>
          <a:p>
            <a:pPr>
              <a:lnSpc>
                <a:spcPts val="2120"/>
              </a:lnSpc>
              <a:defRPr/>
            </a:pPr>
            <a:r>
              <a:rPr lang="de-DE" sz="2100" b="1">
                <a:solidFill>
                  <a:srgbClr val="000000"/>
                </a:solidFill>
                <a:latin typeface="Calibri" panose="020F0502020204030204" pitchFamily="34" charset="0"/>
                <a:ea typeface="Roboto Cn" pitchFamily="2" charset="0"/>
                <a:cs typeface="Calibri" panose="020F0502020204030204" pitchFamily="34" charset="0"/>
              </a:rPr>
              <a:t>Verantwor­tung</a:t>
            </a:r>
          </a:p>
        </p:txBody>
      </p:sp>
      <p:sp>
        <p:nvSpPr>
          <p:cNvPr id="69" name="TextBox 38">
            <a:extLst>
              <a:ext uri="{FF2B5EF4-FFF2-40B4-BE49-F238E27FC236}">
                <a16:creationId xmlns:a16="http://schemas.microsoft.com/office/drawing/2014/main" id="{B1A579F1-4FB5-1B64-55A6-A76BE01CE0B6}"/>
              </a:ext>
            </a:extLst>
          </p:cNvPr>
          <p:cNvSpPr txBox="1"/>
          <p:nvPr/>
        </p:nvSpPr>
        <p:spPr>
          <a:xfrm>
            <a:off x="5565401" y="2172306"/>
            <a:ext cx="2095464" cy="634661"/>
          </a:xfrm>
          <a:prstGeom prst="rect">
            <a:avLst/>
          </a:prstGeom>
          <a:noFill/>
        </p:spPr>
        <p:txBody>
          <a:bodyPr wrap="square">
            <a:spAutoFit/>
          </a:bodyPr>
          <a:lstStyle/>
          <a:p>
            <a:pPr>
              <a:lnSpc>
                <a:spcPts val="2120"/>
              </a:lnSpc>
              <a:defRPr/>
            </a:pPr>
            <a:r>
              <a:rPr lang="de-DE" sz="2100" b="1">
                <a:solidFill>
                  <a:srgbClr val="000000"/>
                </a:solidFill>
                <a:latin typeface="Calibri" panose="020F0502020204030204" pitchFamily="34" charset="0"/>
                <a:ea typeface="Roboto Cn" pitchFamily="2" charset="0"/>
                <a:cs typeface="Calibri" panose="020F0502020204030204" pitchFamily="34" charset="0"/>
              </a:rPr>
              <a:t>Privatsphäre &amp; Datenschutz</a:t>
            </a:r>
          </a:p>
        </p:txBody>
      </p:sp>
      <p:sp>
        <p:nvSpPr>
          <p:cNvPr id="70" name="TextBox 38">
            <a:extLst>
              <a:ext uri="{FF2B5EF4-FFF2-40B4-BE49-F238E27FC236}">
                <a16:creationId xmlns:a16="http://schemas.microsoft.com/office/drawing/2014/main" id="{5C45A596-87F7-451B-07E4-E51E60128E67}"/>
              </a:ext>
            </a:extLst>
          </p:cNvPr>
          <p:cNvSpPr txBox="1"/>
          <p:nvPr/>
        </p:nvSpPr>
        <p:spPr>
          <a:xfrm>
            <a:off x="8693056" y="2172306"/>
            <a:ext cx="2703490" cy="634661"/>
          </a:xfrm>
          <a:prstGeom prst="rect">
            <a:avLst/>
          </a:prstGeom>
          <a:noFill/>
        </p:spPr>
        <p:txBody>
          <a:bodyPr wrap="square">
            <a:spAutoFit/>
          </a:bodyPr>
          <a:lstStyle/>
          <a:p>
            <a:pPr>
              <a:lnSpc>
                <a:spcPts val="2120"/>
              </a:lnSpc>
              <a:defRPr/>
            </a:pPr>
            <a:r>
              <a:rPr lang="de-DE" sz="2100" b="1">
                <a:solidFill>
                  <a:srgbClr val="000000"/>
                </a:solidFill>
                <a:latin typeface="Calibri" panose="020F0502020204030204" pitchFamily="34" charset="0"/>
                <a:ea typeface="Roboto Cn" pitchFamily="2" charset="0"/>
                <a:cs typeface="Calibri" panose="020F0502020204030204" pitchFamily="34" charset="0"/>
              </a:rPr>
              <a:t>Inklusion &amp; menschzentriertes Design</a:t>
            </a:r>
          </a:p>
        </p:txBody>
      </p:sp>
      <p:sp>
        <p:nvSpPr>
          <p:cNvPr id="5" name="TextBox 38">
            <a:extLst>
              <a:ext uri="{FF2B5EF4-FFF2-40B4-BE49-F238E27FC236}">
                <a16:creationId xmlns:a16="http://schemas.microsoft.com/office/drawing/2014/main" id="{3CC83070-0CEE-CB68-2083-956277018E09}"/>
              </a:ext>
            </a:extLst>
          </p:cNvPr>
          <p:cNvSpPr txBox="1"/>
          <p:nvPr/>
        </p:nvSpPr>
        <p:spPr>
          <a:xfrm>
            <a:off x="887763" y="5397454"/>
            <a:ext cx="2789319" cy="365356"/>
          </a:xfrm>
          <a:prstGeom prst="rect">
            <a:avLst/>
          </a:prstGeom>
          <a:noFill/>
        </p:spPr>
        <p:txBody>
          <a:bodyPr wrap="square">
            <a:spAutoFit/>
          </a:bodyPr>
          <a:lstStyle/>
          <a:p>
            <a:pPr>
              <a:lnSpc>
                <a:spcPts val="2120"/>
              </a:lnSpc>
              <a:defRPr/>
            </a:pPr>
            <a:r>
              <a:rPr lang="en-US" sz="2100" b="1" dirty="0">
                <a:solidFill>
                  <a:srgbClr val="000000"/>
                </a:solidFill>
                <a:latin typeface="Calibri" panose="020F0502020204030204" pitchFamily="34" charset="0"/>
                <a:ea typeface="Roboto Cn" pitchFamily="2" charset="0"/>
                <a:cs typeface="Calibri" panose="020F0502020204030204" pitchFamily="34" charset="0"/>
              </a:rPr>
              <a:t>Fairness</a:t>
            </a:r>
          </a:p>
        </p:txBody>
      </p:sp>
      <p:sp>
        <p:nvSpPr>
          <p:cNvPr id="55" name="TextBox 38">
            <a:extLst>
              <a:ext uri="{FF2B5EF4-FFF2-40B4-BE49-F238E27FC236}">
                <a16:creationId xmlns:a16="http://schemas.microsoft.com/office/drawing/2014/main" id="{D0BEE8A8-3FFC-C671-308F-97CB8E38B23D}"/>
              </a:ext>
            </a:extLst>
          </p:cNvPr>
          <p:cNvSpPr txBox="1"/>
          <p:nvPr/>
        </p:nvSpPr>
        <p:spPr>
          <a:xfrm>
            <a:off x="4007561" y="5397454"/>
            <a:ext cx="2309619" cy="634661"/>
          </a:xfrm>
          <a:prstGeom prst="rect">
            <a:avLst/>
          </a:prstGeom>
          <a:noFill/>
        </p:spPr>
        <p:txBody>
          <a:bodyPr wrap="square">
            <a:spAutoFit/>
          </a:bodyPr>
          <a:lstStyle/>
          <a:p>
            <a:pPr>
              <a:lnSpc>
                <a:spcPts val="2120"/>
              </a:lnSpc>
              <a:defRPr/>
            </a:pPr>
            <a:r>
              <a:rPr lang="de-DE" sz="2100" b="1">
                <a:solidFill>
                  <a:srgbClr val="000000"/>
                </a:solidFill>
                <a:latin typeface="Calibri" panose="020F0502020204030204" pitchFamily="34" charset="0"/>
                <a:ea typeface="Roboto Cn" pitchFamily="2" charset="0"/>
                <a:cs typeface="Calibri" panose="020F0502020204030204" pitchFamily="34" charset="0"/>
              </a:rPr>
              <a:t>Transparenz und Erklärbarkeit</a:t>
            </a:r>
            <a:endParaRPr lang="en-US" dirty="0">
              <a:solidFill>
                <a:srgbClr val="000000"/>
              </a:solidFill>
              <a:latin typeface="Calibri" panose="020F0502020204030204" pitchFamily="34" charset="0"/>
              <a:ea typeface="Roboto Cn" pitchFamily="2" charset="0"/>
              <a:cs typeface="Calibri" panose="020F0502020204030204" pitchFamily="34" charset="0"/>
            </a:endParaRPr>
          </a:p>
        </p:txBody>
      </p:sp>
      <p:sp>
        <p:nvSpPr>
          <p:cNvPr id="61" name="TextBox 38">
            <a:extLst>
              <a:ext uri="{FF2B5EF4-FFF2-40B4-BE49-F238E27FC236}">
                <a16:creationId xmlns:a16="http://schemas.microsoft.com/office/drawing/2014/main" id="{771C737F-885F-C49A-58AD-85CF7ABF1654}"/>
              </a:ext>
            </a:extLst>
          </p:cNvPr>
          <p:cNvSpPr txBox="1"/>
          <p:nvPr/>
        </p:nvSpPr>
        <p:spPr>
          <a:xfrm>
            <a:off x="7082211" y="5397454"/>
            <a:ext cx="1576684" cy="634661"/>
          </a:xfrm>
          <a:prstGeom prst="rect">
            <a:avLst/>
          </a:prstGeom>
          <a:noFill/>
        </p:spPr>
        <p:txBody>
          <a:bodyPr wrap="square">
            <a:spAutoFit/>
          </a:bodyPr>
          <a:lstStyle/>
          <a:p>
            <a:pPr>
              <a:lnSpc>
                <a:spcPts val="2120"/>
              </a:lnSpc>
              <a:defRPr/>
            </a:pPr>
            <a:r>
              <a:rPr lang="de-DE" sz="2100" b="1">
                <a:solidFill>
                  <a:srgbClr val="000000"/>
                </a:solidFill>
                <a:latin typeface="Calibri" panose="020F0502020204030204" pitchFamily="34" charset="0"/>
                <a:ea typeface="Roboto Cn" pitchFamily="2" charset="0"/>
                <a:cs typeface="Calibri" panose="020F0502020204030204" pitchFamily="34" charset="0"/>
              </a:rPr>
              <a:t>Sicherheit &amp; Schutz</a:t>
            </a:r>
          </a:p>
        </p:txBody>
      </p:sp>
      <p:grpSp>
        <p:nvGrpSpPr>
          <p:cNvPr id="44" name="Group 43">
            <a:extLst>
              <a:ext uri="{FF2B5EF4-FFF2-40B4-BE49-F238E27FC236}">
                <a16:creationId xmlns:a16="http://schemas.microsoft.com/office/drawing/2014/main" id="{832F947A-FD7C-E6C8-718F-45B39298D84C}"/>
              </a:ext>
            </a:extLst>
          </p:cNvPr>
          <p:cNvGrpSpPr/>
          <p:nvPr/>
        </p:nvGrpSpPr>
        <p:grpSpPr>
          <a:xfrm>
            <a:off x="573495" y="3123308"/>
            <a:ext cx="9519317" cy="1738084"/>
            <a:chOff x="573495" y="2684450"/>
            <a:chExt cx="10717798" cy="1956909"/>
          </a:xfrm>
        </p:grpSpPr>
        <p:grpSp>
          <p:nvGrpSpPr>
            <p:cNvPr id="79" name="Group 78">
              <a:extLst>
                <a:ext uri="{FF2B5EF4-FFF2-40B4-BE49-F238E27FC236}">
                  <a16:creationId xmlns:a16="http://schemas.microsoft.com/office/drawing/2014/main" id="{8DB5627C-A532-13C7-31D6-FA58A3D8B0E6}"/>
                </a:ext>
              </a:extLst>
            </p:cNvPr>
            <p:cNvGrpSpPr/>
            <p:nvPr/>
          </p:nvGrpSpPr>
          <p:grpSpPr>
            <a:xfrm>
              <a:off x="573495" y="2684450"/>
              <a:ext cx="10717798" cy="1956909"/>
              <a:chOff x="429116" y="2174281"/>
              <a:chExt cx="10717798" cy="2295377"/>
            </a:xfrm>
          </p:grpSpPr>
          <p:grpSp>
            <p:nvGrpSpPr>
              <p:cNvPr id="17" name="Gruppieren 30">
                <a:extLst>
                  <a:ext uri="{FF2B5EF4-FFF2-40B4-BE49-F238E27FC236}">
                    <a16:creationId xmlns:a16="http://schemas.microsoft.com/office/drawing/2014/main" id="{C848B462-D44F-EF96-F043-4A4BC329FF6B}"/>
                  </a:ext>
                </a:extLst>
              </p:cNvPr>
              <p:cNvGrpSpPr/>
              <p:nvPr/>
            </p:nvGrpSpPr>
            <p:grpSpPr>
              <a:xfrm rot="16200000">
                <a:off x="2051088" y="552309"/>
                <a:ext cx="2295377" cy="5539321"/>
                <a:chOff x="9515475" y="838200"/>
                <a:chExt cx="4584700"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21" name="Gruppieren 30">
                <a:extLst>
                  <a:ext uri="{FF2B5EF4-FFF2-40B4-BE49-F238E27FC236}">
                    <a16:creationId xmlns:a16="http://schemas.microsoft.com/office/drawing/2014/main" id="{27A651BE-B63D-62BC-9AD9-C982345BED85}"/>
                  </a:ext>
                </a:extLst>
              </p:cNvPr>
              <p:cNvGrpSpPr/>
              <p:nvPr/>
            </p:nvGrpSpPr>
            <p:grpSpPr>
              <a:xfrm rot="5400000" flipV="1">
                <a:off x="7229565" y="552309"/>
                <a:ext cx="2295377" cy="5539321"/>
                <a:chOff x="9515475" y="838200"/>
                <a:chExt cx="4584700" cy="12065000"/>
              </a:xfrm>
            </p:grpSpPr>
            <p:sp>
              <p:nvSpPr>
                <p:cNvPr id="24" name="Oval 10">
                  <a:extLst>
                    <a:ext uri="{FF2B5EF4-FFF2-40B4-BE49-F238E27FC236}">
                      <a16:creationId xmlns:a16="http://schemas.microsoft.com/office/drawing/2014/main" id="{199AF1B8-26E9-DDE4-DEA9-34E3BF9203C3}"/>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5" name="Oval 14">
                  <a:extLst>
                    <a:ext uri="{FF2B5EF4-FFF2-40B4-BE49-F238E27FC236}">
                      <a16:creationId xmlns:a16="http://schemas.microsoft.com/office/drawing/2014/main" id="{4650757D-2F17-FD39-6BFC-EA457C6C9D00}"/>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6" name="Oval 3">
                  <a:extLst>
                    <a:ext uri="{FF2B5EF4-FFF2-40B4-BE49-F238E27FC236}">
                      <a16:creationId xmlns:a16="http://schemas.microsoft.com/office/drawing/2014/main" id="{66407A3B-05E5-1F60-9B57-5CDBF146A09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 name="Freeform: Shape 8">
                  <a:extLst>
                    <a:ext uri="{FF2B5EF4-FFF2-40B4-BE49-F238E27FC236}">
                      <a16:creationId xmlns:a16="http://schemas.microsoft.com/office/drawing/2014/main" id="{BD95D565-2039-20FC-4666-07BFE771D2F5}"/>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Freeform: Shape 11">
                  <a:extLst>
                    <a:ext uri="{FF2B5EF4-FFF2-40B4-BE49-F238E27FC236}">
                      <a16:creationId xmlns:a16="http://schemas.microsoft.com/office/drawing/2014/main" id="{FB4B930C-80F4-808C-D783-63A79FD4CA85}"/>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9" name="Oval 9">
                  <a:extLst>
                    <a:ext uri="{FF2B5EF4-FFF2-40B4-BE49-F238E27FC236}">
                      <a16:creationId xmlns:a16="http://schemas.microsoft.com/office/drawing/2014/main" id="{CDD49525-3428-4706-7B8A-D35739D82D32}"/>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0" name="Freeform: Shape 15">
                  <a:extLst>
                    <a:ext uri="{FF2B5EF4-FFF2-40B4-BE49-F238E27FC236}">
                      <a16:creationId xmlns:a16="http://schemas.microsoft.com/office/drawing/2014/main" id="{C9FFBB38-7DB9-BA9B-97AD-FAFD03C6B608}"/>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1" name="Oval 16">
                  <a:extLst>
                    <a:ext uri="{FF2B5EF4-FFF2-40B4-BE49-F238E27FC236}">
                      <a16:creationId xmlns:a16="http://schemas.microsoft.com/office/drawing/2014/main" id="{E86B2AB7-0236-9A3F-AF3C-1F037D3E432A}"/>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3" name="Oval 12">
                  <a:extLst>
                    <a:ext uri="{FF2B5EF4-FFF2-40B4-BE49-F238E27FC236}">
                      <a16:creationId xmlns:a16="http://schemas.microsoft.com/office/drawing/2014/main" id="{C123E820-9043-1D58-23B3-60621784C4A2}"/>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grpSp>
        <p:sp>
          <p:nvSpPr>
            <p:cNvPr id="51" name="TextBox 38">
              <a:extLst>
                <a:ext uri="{FF2B5EF4-FFF2-40B4-BE49-F238E27FC236}">
                  <a16:creationId xmlns:a16="http://schemas.microsoft.com/office/drawing/2014/main" id="{EE502512-5F60-7E03-35C8-781947238D15}"/>
                </a:ext>
              </a:extLst>
            </p:cNvPr>
            <p:cNvSpPr txBox="1"/>
            <p:nvPr/>
          </p:nvSpPr>
          <p:spPr>
            <a:xfrm>
              <a:off x="1021905" y="3523407"/>
              <a:ext cx="1224138" cy="543354"/>
            </a:xfrm>
            <a:prstGeom prst="rect">
              <a:avLst/>
            </a:prstGeom>
            <a:noFill/>
          </p:spPr>
          <p:txBody>
            <a:bodyPr wrap="square">
              <a:spAutoFit/>
            </a:bodyPr>
            <a:lstStyle/>
            <a:p>
              <a:pPr algn="ctr">
                <a:lnSpc>
                  <a:spcPts val="3020"/>
                </a:lnSpc>
                <a:defRPr/>
              </a:pPr>
              <a:r>
                <a:rPr lang="en-US" sz="4800" b="1"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71" name="TextBox 38">
              <a:extLst>
                <a:ext uri="{FF2B5EF4-FFF2-40B4-BE49-F238E27FC236}">
                  <a16:creationId xmlns:a16="http://schemas.microsoft.com/office/drawing/2014/main" id="{1B1EE8D4-8D52-4EA5-1133-CCE50D21CED0}"/>
                </a:ext>
              </a:extLst>
            </p:cNvPr>
            <p:cNvSpPr txBox="1"/>
            <p:nvPr/>
          </p:nvSpPr>
          <p:spPr>
            <a:xfrm>
              <a:off x="2716798" y="3523407"/>
              <a:ext cx="1224138" cy="543354"/>
            </a:xfrm>
            <a:prstGeom prst="rect">
              <a:avLst/>
            </a:prstGeom>
            <a:noFill/>
          </p:spPr>
          <p:txBody>
            <a:bodyPr wrap="square">
              <a:spAutoFit/>
            </a:bodyPr>
            <a:lstStyle/>
            <a:p>
              <a:pPr algn="ctr">
                <a:lnSpc>
                  <a:spcPts val="3020"/>
                </a:lnSpc>
                <a:defRPr/>
              </a:pPr>
              <a:r>
                <a:rPr lang="en-US" sz="4800" b="1"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72" name="TextBox 38">
              <a:extLst>
                <a:ext uri="{FF2B5EF4-FFF2-40B4-BE49-F238E27FC236}">
                  <a16:creationId xmlns:a16="http://schemas.microsoft.com/office/drawing/2014/main" id="{D9F7E8E7-04D5-F28F-0449-CB48FE1F3501}"/>
                </a:ext>
              </a:extLst>
            </p:cNvPr>
            <p:cNvSpPr txBox="1"/>
            <p:nvPr/>
          </p:nvSpPr>
          <p:spPr>
            <a:xfrm>
              <a:off x="4459818" y="3523407"/>
              <a:ext cx="1224138" cy="543354"/>
            </a:xfrm>
            <a:prstGeom prst="rect">
              <a:avLst/>
            </a:prstGeom>
            <a:noFill/>
          </p:spPr>
          <p:txBody>
            <a:bodyPr wrap="square">
              <a:spAutoFit/>
            </a:bodyPr>
            <a:lstStyle/>
            <a:p>
              <a:pPr algn="ctr">
                <a:lnSpc>
                  <a:spcPts val="3020"/>
                </a:lnSpc>
                <a:defRPr/>
              </a:pPr>
              <a:r>
                <a:rPr lang="en-US" sz="4800" b="1" dirty="0">
                  <a:solidFill>
                    <a:srgbClr val="EABB22"/>
                  </a:solidFill>
                  <a:latin typeface="Calibri" panose="020F0502020204030204" pitchFamily="34" charset="0"/>
                  <a:ea typeface="Roboto Cn" pitchFamily="2" charset="0"/>
                  <a:cs typeface="Calibri" panose="020F0502020204030204" pitchFamily="34" charset="0"/>
                </a:rPr>
                <a:t>03</a:t>
              </a:r>
            </a:p>
          </p:txBody>
        </p:sp>
        <p:sp>
          <p:nvSpPr>
            <p:cNvPr id="73" name="TextBox 38">
              <a:extLst>
                <a:ext uri="{FF2B5EF4-FFF2-40B4-BE49-F238E27FC236}">
                  <a16:creationId xmlns:a16="http://schemas.microsoft.com/office/drawing/2014/main" id="{57C21432-2761-5A4B-431C-97B0BA62B623}"/>
                </a:ext>
              </a:extLst>
            </p:cNvPr>
            <p:cNvSpPr txBox="1"/>
            <p:nvPr/>
          </p:nvSpPr>
          <p:spPr>
            <a:xfrm>
              <a:off x="6190806" y="3523407"/>
              <a:ext cx="1224138" cy="543354"/>
            </a:xfrm>
            <a:prstGeom prst="rect">
              <a:avLst/>
            </a:prstGeom>
            <a:noFill/>
          </p:spPr>
          <p:txBody>
            <a:bodyPr wrap="square">
              <a:spAutoFit/>
            </a:bodyPr>
            <a:lstStyle/>
            <a:p>
              <a:pPr algn="ctr">
                <a:lnSpc>
                  <a:spcPts val="3020"/>
                </a:lnSpc>
                <a:defRPr/>
              </a:pPr>
              <a:r>
                <a:rPr lang="en-US" sz="4800" b="1" dirty="0">
                  <a:solidFill>
                    <a:srgbClr val="0289AE"/>
                  </a:solidFill>
                  <a:latin typeface="Calibri" panose="020F0502020204030204" pitchFamily="34" charset="0"/>
                  <a:ea typeface="Roboto Cn" pitchFamily="2" charset="0"/>
                  <a:cs typeface="Calibri" panose="020F0502020204030204" pitchFamily="34" charset="0"/>
                </a:rPr>
                <a:t>04</a:t>
              </a:r>
            </a:p>
          </p:txBody>
        </p:sp>
        <p:sp>
          <p:nvSpPr>
            <p:cNvPr id="74" name="TextBox 38">
              <a:extLst>
                <a:ext uri="{FF2B5EF4-FFF2-40B4-BE49-F238E27FC236}">
                  <a16:creationId xmlns:a16="http://schemas.microsoft.com/office/drawing/2014/main" id="{DB7F65A4-A050-370C-912A-A947CF4DB782}"/>
                </a:ext>
              </a:extLst>
            </p:cNvPr>
            <p:cNvSpPr txBox="1"/>
            <p:nvPr/>
          </p:nvSpPr>
          <p:spPr>
            <a:xfrm>
              <a:off x="7933826" y="3523407"/>
              <a:ext cx="1224138" cy="543354"/>
            </a:xfrm>
            <a:prstGeom prst="rect">
              <a:avLst/>
            </a:prstGeom>
            <a:noFill/>
          </p:spPr>
          <p:txBody>
            <a:bodyPr wrap="square">
              <a:spAutoFit/>
            </a:bodyPr>
            <a:lstStyle/>
            <a:p>
              <a:pPr algn="ctr">
                <a:lnSpc>
                  <a:spcPts val="3020"/>
                </a:lnSpc>
                <a:defRPr/>
              </a:pPr>
              <a:r>
                <a:rPr lang="en-US" sz="4800" b="1" dirty="0">
                  <a:solidFill>
                    <a:srgbClr val="62A844"/>
                  </a:solidFill>
                  <a:latin typeface="Calibri" panose="020F0502020204030204" pitchFamily="34" charset="0"/>
                  <a:ea typeface="Roboto Cn" pitchFamily="2" charset="0"/>
                  <a:cs typeface="Calibri" panose="020F0502020204030204" pitchFamily="34" charset="0"/>
                </a:rPr>
                <a:t>05</a:t>
              </a:r>
            </a:p>
          </p:txBody>
        </p:sp>
        <p:sp>
          <p:nvSpPr>
            <p:cNvPr id="75" name="TextBox 38">
              <a:extLst>
                <a:ext uri="{FF2B5EF4-FFF2-40B4-BE49-F238E27FC236}">
                  <a16:creationId xmlns:a16="http://schemas.microsoft.com/office/drawing/2014/main" id="{A6F1C5EC-51FD-ECC9-A4DC-00D49565A272}"/>
                </a:ext>
              </a:extLst>
            </p:cNvPr>
            <p:cNvSpPr txBox="1"/>
            <p:nvPr/>
          </p:nvSpPr>
          <p:spPr>
            <a:xfrm>
              <a:off x="9676845" y="3523407"/>
              <a:ext cx="1224138" cy="543354"/>
            </a:xfrm>
            <a:prstGeom prst="rect">
              <a:avLst/>
            </a:prstGeom>
            <a:noFill/>
          </p:spPr>
          <p:txBody>
            <a:bodyPr wrap="square">
              <a:spAutoFit/>
            </a:bodyPr>
            <a:lstStyle/>
            <a:p>
              <a:pPr algn="ctr">
                <a:lnSpc>
                  <a:spcPts val="3020"/>
                </a:lnSpc>
                <a:defRPr/>
              </a:pPr>
              <a:r>
                <a:rPr lang="en-US" sz="4800" b="1" dirty="0">
                  <a:solidFill>
                    <a:srgbClr val="EABB22"/>
                  </a:solidFill>
                  <a:latin typeface="Calibri" panose="020F0502020204030204" pitchFamily="34" charset="0"/>
                  <a:ea typeface="Roboto Cn" pitchFamily="2" charset="0"/>
                  <a:cs typeface="Calibri" panose="020F0502020204030204" pitchFamily="34" charset="0"/>
                </a:rPr>
                <a:t>06</a:t>
              </a:r>
            </a:p>
          </p:txBody>
        </p:sp>
      </p:grpSp>
    </p:spTree>
    <p:extLst>
      <p:ext uri="{BB962C8B-B14F-4D97-AF65-F5344CB8AC3E}">
        <p14:creationId xmlns:p14="http://schemas.microsoft.com/office/powerpoint/2010/main" val="32842982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3F30C-59EC-F986-AE52-0B8D74112A8E}"/>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8D8741A-CFEE-6B01-DE0C-5DAE9D13BD34}"/>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Bunshin Robot Café</a:t>
            </a:r>
            <a:r>
              <a:rPr lang="en-IE" sz="2400" dirty="0">
                <a:solidFill>
                  <a:srgbClr val="62A844"/>
                </a:solidFill>
              </a:rPr>
              <a:t> </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5FF357F1-C28E-65B4-95C5-C7492D5082C5}"/>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F1A9DF49-FA5E-A035-7823-6E819F0CCD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sp>
        <p:nvSpPr>
          <p:cNvPr id="9" name="TextBox 8">
            <a:extLst>
              <a:ext uri="{FF2B5EF4-FFF2-40B4-BE49-F238E27FC236}">
                <a16:creationId xmlns:a16="http://schemas.microsoft.com/office/drawing/2014/main" id="{95F64026-90AD-0974-AB66-930CC3D911AF}"/>
              </a:ext>
            </a:extLst>
          </p:cNvPr>
          <p:cNvSpPr txBox="1"/>
          <p:nvPr/>
        </p:nvSpPr>
        <p:spPr>
          <a:xfrm>
            <a:off x="227213" y="948690"/>
            <a:ext cx="7491894" cy="5909310"/>
          </a:xfrm>
          <a:prstGeom prst="rect">
            <a:avLst/>
          </a:prstGeom>
          <a:noFill/>
        </p:spPr>
        <p:txBody>
          <a:bodyPr wrap="square">
            <a:spAutoFit/>
          </a:bodyPr>
          <a:lstStyle/>
          <a:p>
            <a:pPr>
              <a:buNone/>
            </a:pPr>
            <a:r>
              <a:rPr lang="de-DE">
                <a:solidFill>
                  <a:srgbClr val="262626"/>
                </a:solidFill>
              </a:rPr>
              <a:t>Das Bunshin Robot Café zeigt, dass Künstliche Intelligenz und Robotik Teilhabe erweitern können, statt Menschen zu ersetzen. Beheimatet bei Øens Madhus in Aarhus wurde es zum ersten Robotercafé außerhalb Japans: Ferngesteuerte OriHime-Roboter wurden von Menschen mit Behinderungen von zu Hause aus bedient. Die Roboter begrüßten Gäste, nahmen Bestellungen auf und unterstützten den Gästekontakt über Live-Kommunikationstechnik.</a:t>
            </a:r>
          </a:p>
          <a:p>
            <a:pPr>
              <a:buNone/>
            </a:pPr>
            <a:endParaRPr lang="en-GB" dirty="0">
              <a:solidFill>
                <a:srgbClr val="262626"/>
              </a:solidFill>
            </a:endParaRPr>
          </a:p>
          <a:p>
            <a:pPr>
              <a:buNone/>
            </a:pPr>
            <a:r>
              <a:rPr lang="de-DE">
                <a:solidFill>
                  <a:srgbClr val="262626"/>
                </a:solidFill>
              </a:rPr>
              <a:t>Das Projekt stellte eine für die Hospitality zentrale Frage: Wie kann Technologie Chancen schaffen und menschliche Verbindung bewahren? Statt Menschen aus dem Service zu nehmen, ermöglichte das Café mit KI-gestützter Robotik Menschen mit Behinderung die direkte Teilhabe am Gästekontakt.</a:t>
            </a:r>
          </a:p>
          <a:p>
            <a:pPr>
              <a:buNone/>
            </a:pPr>
            <a:r>
              <a:rPr lang="de-DE">
                <a:solidFill>
                  <a:srgbClr val="262626"/>
                </a:solidFill>
              </a:rPr>
              <a:t>Neben der sozialen Wirkung setzte das Café praktische Nachhaltigkeitsmaßnahmen um: lokale Beschaffung, weniger Lebensmittelabfall, energieeffizienter Betrieb und digitales Monitoring. So entstand ein Hospitality-Konzept, das Innovation, Inklusion und betriebliche Nachhaltigkeit verbindet.</a:t>
            </a:r>
          </a:p>
          <a:p>
            <a:pPr>
              <a:buNone/>
            </a:pPr>
            <a:endParaRPr lang="en-GB" dirty="0">
              <a:solidFill>
                <a:srgbClr val="262626"/>
              </a:solidFill>
            </a:endParaRPr>
          </a:p>
          <a:p>
            <a:r>
              <a:rPr lang="de-DE" b="1">
                <a:solidFill>
                  <a:srgbClr val="62A844"/>
                </a:solidFill>
              </a:rPr>
              <a:t>Zentrale Lernerkenntnis: </a:t>
            </a:r>
            <a:r>
              <a:rPr lang="de-DE">
                <a:solidFill>
                  <a:srgbClr val="262626"/>
                </a:solidFill>
              </a:rPr>
              <a:t>Der wirkungsvollste KI-Einsatz stärkt Teilhabe, Barrierefreiheit und Servicequalität, statt echte menschliche Interaktion zu ersetzen.</a:t>
            </a:r>
          </a:p>
          <a:p>
            <a:pPr>
              <a:buNone/>
            </a:pPr>
            <a:endParaRPr lang="en-GB" dirty="0">
              <a:solidFill>
                <a:srgbClr val="262626"/>
              </a:solidFill>
            </a:endParaRPr>
          </a:p>
        </p:txBody>
      </p:sp>
      <p:pic>
        <p:nvPicPr>
          <p:cNvPr id="5" name="Picture 4">
            <a:extLst>
              <a:ext uri="{FF2B5EF4-FFF2-40B4-BE49-F238E27FC236}">
                <a16:creationId xmlns:a16="http://schemas.microsoft.com/office/drawing/2014/main" id="{F10E4C22-714B-6CAE-FAD8-F017ED3BD3FC}"/>
              </a:ext>
            </a:extLst>
          </p:cNvPr>
          <p:cNvPicPr>
            <a:picLocks noChangeAspect="1"/>
          </p:cNvPicPr>
          <p:nvPr/>
        </p:nvPicPr>
        <p:blipFill>
          <a:blip r:embed="rId4"/>
          <a:stretch>
            <a:fillRect/>
          </a:stretch>
        </p:blipFill>
        <p:spPr>
          <a:xfrm>
            <a:off x="7719107" y="488054"/>
            <a:ext cx="4379367" cy="6220185"/>
          </a:xfrm>
          <a:prstGeom prst="rect">
            <a:avLst/>
          </a:prstGeom>
        </p:spPr>
      </p:pic>
    </p:spTree>
    <p:extLst>
      <p:ext uri="{BB962C8B-B14F-4D97-AF65-F5344CB8AC3E}">
        <p14:creationId xmlns:p14="http://schemas.microsoft.com/office/powerpoint/2010/main" val="27240102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DCAF2-6C43-6FDA-8A39-2E34F9661B8E}"/>
            </a:ext>
          </a:extLst>
        </p:cNvPr>
        <p:cNvGrpSpPr/>
        <p:nvPr/>
      </p:nvGrpSpPr>
      <p:grpSpPr>
        <a:xfrm>
          <a:off x="0" y="0"/>
          <a:ext cx="0" cy="0"/>
          <a:chOff x="0" y="0"/>
          <a:chExt cx="0" cy="0"/>
        </a:xfrm>
      </p:grpSpPr>
      <p:sp>
        <p:nvSpPr>
          <p:cNvPr id="4" name="Rectangle 30">
            <a:extLst>
              <a:ext uri="{FF2B5EF4-FFF2-40B4-BE49-F238E27FC236}">
                <a16:creationId xmlns:a16="http://schemas.microsoft.com/office/drawing/2014/main" id="{FC76319F-29D3-E834-9BCE-AA7CCE9CC201}"/>
              </a:ext>
            </a:extLst>
          </p:cNvPr>
          <p:cNvSpPr/>
          <p:nvPr/>
        </p:nvSpPr>
        <p:spPr>
          <a:xfrm flipH="1">
            <a:off x="508025" y="1807319"/>
            <a:ext cx="6671430" cy="5078313"/>
          </a:xfrm>
          <a:prstGeom prst="rect">
            <a:avLst/>
          </a:prstGeom>
        </p:spPr>
        <p:txBody>
          <a:bodyPr wrap="square">
            <a:spAutoFit/>
          </a:bodyPr>
          <a:lstStyle/>
          <a:p>
            <a:pPr>
              <a:lnSpc>
                <a:spcPts val="1960"/>
              </a:lnSpc>
              <a:buClr>
                <a:srgbClr val="62A844"/>
              </a:buClr>
            </a:pPr>
            <a:r>
              <a:rPr lang="de-DE" sz="2000" b="1">
                <a:solidFill>
                  <a:srgbClr val="0289AE"/>
                </a:solidFill>
                <a:cs typeface="Times New Roman" panose="02020603050405020304" pitchFamily="18" charset="0"/>
              </a:rPr>
              <a:t>UNWTO-Kurs:</a:t>
            </a:r>
            <a:r>
              <a:rPr lang="en-US" sz="2000" dirty="0">
                <a:solidFill>
                  <a:srgbClr val="0289AE"/>
                </a:solidFill>
                <a:cs typeface="Times New Roman" panose="02020603050405020304" pitchFamily="18" charset="0"/>
              </a:rPr>
              <a:t> </a:t>
            </a:r>
          </a:p>
          <a:p>
            <a:pPr>
              <a:buClr>
                <a:srgbClr val="62A844"/>
              </a:buClr>
            </a:pPr>
            <a:endParaRPr lang="en-US" sz="800" dirty="0">
              <a:solidFill>
                <a:srgbClr val="0289AE"/>
              </a:solidFill>
              <a:cs typeface="Times New Roman" panose="02020603050405020304" pitchFamily="18" charset="0"/>
            </a:endParaRPr>
          </a:p>
          <a:p>
            <a:pPr>
              <a:lnSpc>
                <a:spcPts val="1960"/>
              </a:lnSpc>
              <a:buClr>
                <a:srgbClr val="62A844"/>
              </a:buClr>
            </a:pPr>
            <a:r>
              <a:rPr lang="en-US" i="1" dirty="0">
                <a:solidFill>
                  <a:srgbClr val="000000"/>
                </a:solidFill>
                <a:cs typeface="Times New Roman" panose="02020603050405020304" pitchFamily="18" charset="0"/>
              </a:rPr>
              <a:t>AI in Hospitality: Challenges &amp; Business Opportunities</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Strukturierter 4-Wochen-Lernpfad</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Fokus auf europäische Fallstudien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Behandelt Privatsphäre, Bias, Transparenz, Datenschutz</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Zertifikat nach Abschluss</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Die Lücke schließen:</a:t>
            </a:r>
          </a:p>
          <a:p>
            <a:pPr>
              <a:buClr>
                <a:srgbClr val="62A844"/>
              </a:buClr>
            </a:pPr>
            <a:endParaRPr lang="en-US" sz="800" dirty="0">
              <a:solidFill>
                <a:srgbClr val="0289AE"/>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72 %</a:t>
            </a:r>
            <a:r>
              <a:rPr lang="de-DE">
                <a:solidFill>
                  <a:srgbClr val="000000"/>
                </a:solidFill>
                <a:cs typeface="Times New Roman" panose="02020603050405020304" pitchFamily="18" charset="0"/>
              </a:rPr>
              <a:t> der europäischen Hotels halten KI für essenziell</a:t>
            </a:r>
          </a:p>
          <a:p>
            <a:pPr marL="285750" indent="-285750">
              <a:lnSpc>
                <a:spcPts val="1960"/>
              </a:lnSpc>
              <a:buClr>
                <a:srgbClr val="62A844"/>
              </a:buClr>
              <a:buFont typeface="Arial" panose="020B0604020202020204" pitchFamily="34" charset="0"/>
              <a:buChar char="•"/>
            </a:pPr>
            <a:r>
              <a:rPr lang="de-DE" b="1">
                <a:solidFill>
                  <a:srgbClr val="000000"/>
                </a:solidFill>
                <a:cs typeface="Times New Roman" panose="02020603050405020304" pitchFamily="18" charset="0"/>
              </a:rPr>
              <a:t>Aber nur 9 %</a:t>
            </a:r>
            <a:r>
              <a:rPr lang="de-DE">
                <a:solidFill>
                  <a:srgbClr val="000000"/>
                </a:solidFill>
                <a:cs typeface="Times New Roman" panose="02020603050405020304" pitchFamily="18" charset="0"/>
              </a:rPr>
              <a:t> haben eine formale Strategie</a:t>
            </a:r>
          </a:p>
          <a:p>
            <a:pPr>
              <a:lnSpc>
                <a:spcPts val="1960"/>
              </a:lnSpc>
              <a:buClr>
                <a:srgbClr val="62A844"/>
              </a:buClr>
            </a:pPr>
            <a:endParaRPr lang="en-US"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Belegte Ergebnisse – frühe Anwender berichten:</a:t>
            </a:r>
          </a:p>
          <a:p>
            <a:pPr>
              <a:buClr>
                <a:srgbClr val="62A844"/>
              </a:buClr>
            </a:pPr>
            <a:endParaRPr lang="en-US" sz="800" dirty="0">
              <a:solidFill>
                <a:srgbClr val="0289AE"/>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Schnellere Reaktionszeiten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Bessere DSGVO-Konformität</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Mehr Gästevertrauen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Besser vorbereitet auf den EU AI Act</a:t>
            </a:r>
            <a:br>
              <a:rPr lang="en-US" dirty="0">
                <a:solidFill>
                  <a:srgbClr val="000000"/>
                </a:solidFill>
                <a:cs typeface="Times New Roman" panose="02020603050405020304" pitchFamily="18" charset="0"/>
              </a:rPr>
            </a:br>
            <a:br>
              <a:rPr lang="en-US" kern="0" dirty="0">
                <a:solidFill>
                  <a:srgbClr val="000000"/>
                </a:solidFill>
                <a:cs typeface="Times New Roman" panose="02020603050405020304" pitchFamily="18" charset="0"/>
              </a:rPr>
            </a:br>
            <a:endParaRPr lang="en-GB" kern="0" dirty="0">
              <a:solidFill>
                <a:srgbClr val="000000"/>
              </a:solidFill>
              <a:cs typeface="Times New Roman" panose="02020603050405020304" pitchFamily="18" charset="0"/>
            </a:endParaRPr>
          </a:p>
        </p:txBody>
      </p:sp>
      <p:pic>
        <p:nvPicPr>
          <p:cNvPr id="5" name="Graphic 4">
            <a:extLst>
              <a:ext uri="{FF2B5EF4-FFF2-40B4-BE49-F238E27FC236}">
                <a16:creationId xmlns:a16="http://schemas.microsoft.com/office/drawing/2014/main" id="{322AF1C3-DE22-F6AC-2A4C-24DC89095D2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7300849" y="259678"/>
            <a:ext cx="5150834" cy="4631471"/>
          </a:xfrm>
          <a:prstGeom prst="rect">
            <a:avLst/>
          </a:prstGeom>
        </p:spPr>
      </p:pic>
      <p:sp>
        <p:nvSpPr>
          <p:cNvPr id="6" name="Text Placeholder 11">
            <a:extLst>
              <a:ext uri="{FF2B5EF4-FFF2-40B4-BE49-F238E27FC236}">
                <a16:creationId xmlns:a16="http://schemas.microsoft.com/office/drawing/2014/main" id="{CC76C495-5718-7B6E-D789-EB8C6CF51BB7}"/>
              </a:ext>
            </a:extLst>
          </p:cNvPr>
          <p:cNvSpPr txBox="1">
            <a:spLocks/>
          </p:cNvSpPr>
          <p:nvPr/>
        </p:nvSpPr>
        <p:spPr>
          <a:xfrm>
            <a:off x="429113" y="343489"/>
            <a:ext cx="592708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Ethisches Bewusstsein durch Schulung stärken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7" name="Straight Connector 6">
            <a:extLst>
              <a:ext uri="{FF2B5EF4-FFF2-40B4-BE49-F238E27FC236}">
                <a16:creationId xmlns:a16="http://schemas.microsoft.com/office/drawing/2014/main" id="{DE79FA02-9E70-53B1-D9AB-72E4250AAD93}"/>
              </a:ext>
            </a:extLst>
          </p:cNvPr>
          <p:cNvCxnSpPr>
            <a:cxnSpLocks/>
          </p:cNvCxnSpPr>
          <p:nvPr/>
        </p:nvCxnSpPr>
        <p:spPr>
          <a:xfrm>
            <a:off x="0" y="1374199"/>
            <a:ext cx="596590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854A26D3-982B-1D1A-9496-79A4F5BD8A7A}"/>
              </a:ext>
            </a:extLst>
          </p:cNvPr>
          <p:cNvSpPr/>
          <p:nvPr/>
        </p:nvSpPr>
        <p:spPr>
          <a:xfrm flipH="1">
            <a:off x="7137521" y="4245180"/>
            <a:ext cx="4043039" cy="1508105"/>
          </a:xfrm>
          <a:prstGeom prst="rect">
            <a:avLst/>
          </a:prstGeom>
        </p:spPr>
        <p:txBody>
          <a:bodyPr wrap="square">
            <a:spAutoFit/>
          </a:bodyPr>
          <a:lstStyle/>
          <a:p>
            <a:pPr algn="ctr"/>
            <a:r>
              <a:rPr lang="de-DE" sz="2000" b="1">
                <a:solidFill>
                  <a:srgbClr val="0289AE"/>
                </a:solidFill>
                <a:cs typeface="Times New Roman" panose="02020603050405020304" pitchFamily="18" charset="0"/>
              </a:rPr>
              <a:t>Breitere Wirkung:</a:t>
            </a:r>
            <a:br>
              <a:rPr lang="en-US" dirty="0">
                <a:cs typeface="Times New Roman" panose="02020603050405020304" pitchFamily="18" charset="0"/>
              </a:rPr>
            </a:br>
            <a:r>
              <a:rPr lang="de-DE" i="1">
                <a:solidFill>
                  <a:srgbClr val="262626"/>
                </a:solidFill>
                <a:cs typeface="Times New Roman" panose="02020603050405020304" pitchFamily="18" charset="0"/>
              </a:rPr>
              <a:t>Der Kurs ist an Hospitality-Schulen in Italien &amp; Belgien verankert und stärkt Führungskompetenz</a:t>
            </a:r>
            <a:r>
              <a:rPr lang="en-US" i="1" dirty="0">
                <a:cs typeface="Times New Roman" panose="02020603050405020304" pitchFamily="18" charset="0"/>
              </a:rPr>
              <a:t>.</a:t>
            </a:r>
            <a:endParaRPr lang="en-US" dirty="0">
              <a:cs typeface="Times New Roman" panose="02020603050405020304" pitchFamily="18" charset="0"/>
            </a:endParaRPr>
          </a:p>
          <a:p>
            <a:pPr algn="ctr"/>
            <a:endParaRPr lang="en-US" dirty="0">
              <a:solidFill>
                <a:srgbClr val="262626"/>
              </a:solidFill>
            </a:endParaRPr>
          </a:p>
        </p:txBody>
      </p:sp>
      <p:sp>
        <p:nvSpPr>
          <p:cNvPr id="9" name="Rounded Rectangle 8">
            <a:extLst>
              <a:ext uri="{FF2B5EF4-FFF2-40B4-BE49-F238E27FC236}">
                <a16:creationId xmlns:a16="http://schemas.microsoft.com/office/drawing/2014/main" id="{79498EE2-7660-0DF0-BAB1-2F566443CCA5}"/>
              </a:ext>
            </a:extLst>
          </p:cNvPr>
          <p:cNvSpPr/>
          <p:nvPr/>
        </p:nvSpPr>
        <p:spPr>
          <a:xfrm>
            <a:off x="6956165" y="4114821"/>
            <a:ext cx="4405751" cy="1550000"/>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 name="Rounded Rectangle 1">
            <a:extLst>
              <a:ext uri="{FF2B5EF4-FFF2-40B4-BE49-F238E27FC236}">
                <a16:creationId xmlns:a16="http://schemas.microsoft.com/office/drawing/2014/main" id="{44C6137A-19D6-B73F-D902-A4DA5F36477B}"/>
              </a:ext>
            </a:extLst>
          </p:cNvPr>
          <p:cNvSpPr/>
          <p:nvPr/>
        </p:nvSpPr>
        <p:spPr>
          <a:xfrm>
            <a:off x="7224002" y="5883644"/>
            <a:ext cx="413791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0E23558-EC1A-A46C-D89D-62C9A3D3877C}"/>
              </a:ext>
            </a:extLst>
          </p:cNvPr>
          <p:cNvSpPr txBox="1"/>
          <p:nvPr/>
        </p:nvSpPr>
        <p:spPr>
          <a:xfrm>
            <a:off x="7350000" y="5946922"/>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1" name="TextBox 10">
            <a:extLst>
              <a:ext uri="{FF2B5EF4-FFF2-40B4-BE49-F238E27FC236}">
                <a16:creationId xmlns:a16="http://schemas.microsoft.com/office/drawing/2014/main" id="{23224EEC-0538-5CBE-6D07-6698A5058962}"/>
              </a:ext>
            </a:extLst>
          </p:cNvPr>
          <p:cNvSpPr txBox="1"/>
          <p:nvPr/>
        </p:nvSpPr>
        <p:spPr>
          <a:xfrm>
            <a:off x="8106001" y="5946922"/>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M1</a:t>
            </a:r>
          </a:p>
        </p:txBody>
      </p:sp>
      <p:sp>
        <p:nvSpPr>
          <p:cNvPr id="12" name="TextBox 11">
            <a:extLst>
              <a:ext uri="{FF2B5EF4-FFF2-40B4-BE49-F238E27FC236}">
                <a16:creationId xmlns:a16="http://schemas.microsoft.com/office/drawing/2014/main" id="{AEDB9F37-3AB8-A330-D499-BEBFA61B9F76}"/>
              </a:ext>
            </a:extLst>
          </p:cNvPr>
          <p:cNvSpPr txBox="1"/>
          <p:nvPr/>
        </p:nvSpPr>
        <p:spPr>
          <a:xfrm>
            <a:off x="8700000" y="5946922"/>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a:t>
            </a:r>
            <a:r>
              <a:rPr lang="de-DE" sz="1400">
                <a:solidFill>
                  <a:srgbClr val="1E3A1F"/>
                </a:solidFill>
              </a:rPr>
              <a:t> Führung im grünen und digitalen Wandel</a:t>
            </a:r>
          </a:p>
        </p:txBody>
      </p:sp>
    </p:spTree>
    <p:extLst>
      <p:ext uri="{BB962C8B-B14F-4D97-AF65-F5344CB8AC3E}">
        <p14:creationId xmlns:p14="http://schemas.microsoft.com/office/powerpoint/2010/main" val="15016192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47DB7-AD47-9A9B-3926-E625C81230B8}"/>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2DFAF32B-7880-E76E-1F78-61770367F19D}"/>
              </a:ext>
            </a:extLst>
          </p:cNvPr>
          <p:cNvSpPr txBox="1">
            <a:spLocks/>
          </p:cNvSpPr>
          <p:nvPr/>
        </p:nvSpPr>
        <p:spPr>
          <a:xfrm>
            <a:off x="429115" y="421381"/>
            <a:ext cx="566688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cs typeface="Times New Roman" panose="02020603050405020304" pitchFamily="18" charset="0"/>
              </a:rPr>
              <a:t>Artificial Intelligence in Hospitality: Challenges and Business Opportunities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59146CDE-0633-DD1A-B9D5-4D8E7910EFFC}"/>
              </a:ext>
            </a:extLst>
          </p:cNvPr>
          <p:cNvCxnSpPr>
            <a:cxnSpLocks/>
          </p:cNvCxnSpPr>
          <p:nvPr/>
        </p:nvCxnSpPr>
        <p:spPr>
          <a:xfrm>
            <a:off x="0" y="1994019"/>
            <a:ext cx="562021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83E28657-136C-FF5E-C1A1-6307C95FC3EC}"/>
              </a:ext>
            </a:extLst>
          </p:cNvPr>
          <p:cNvSpPr/>
          <p:nvPr/>
        </p:nvSpPr>
        <p:spPr>
          <a:xfrm flipH="1">
            <a:off x="586938" y="2609413"/>
            <a:ext cx="3349441" cy="769441"/>
          </a:xfrm>
          <a:prstGeom prst="rect">
            <a:avLst/>
          </a:prstGeom>
        </p:spPr>
        <p:txBody>
          <a:bodyPr wrap="square">
            <a:spAutoFit/>
          </a:bodyPr>
          <a:lstStyle/>
          <a:p>
            <a:pPr lvl="0">
              <a:defRPr/>
            </a:pPr>
            <a:r>
              <a:rPr lang="de-DE" sz="2200" i="1" kern="0">
                <a:solidFill>
                  <a:prstClr val="black"/>
                </a:solidFill>
                <a:cs typeface="Times New Roman" panose="02020603050405020304" pitchFamily="18" charset="0"/>
              </a:rPr>
              <a:t>Anbieter: UNWTO Tourism Online Academy, 2024</a:t>
            </a:r>
          </a:p>
        </p:txBody>
      </p:sp>
      <p:pic>
        <p:nvPicPr>
          <p:cNvPr id="8" name="Graphic 7">
            <a:extLst>
              <a:ext uri="{FF2B5EF4-FFF2-40B4-BE49-F238E27FC236}">
                <a16:creationId xmlns:a16="http://schemas.microsoft.com/office/drawing/2014/main" id="{C8D58D67-8545-15A8-062C-70E58E416CD7}"/>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pic>
        <p:nvPicPr>
          <p:cNvPr id="19" name="Picture 18">
            <a:extLst>
              <a:ext uri="{FF2B5EF4-FFF2-40B4-BE49-F238E27FC236}">
                <a16:creationId xmlns:a16="http://schemas.microsoft.com/office/drawing/2014/main" id="{5F2E124F-CD09-7DFA-1EC4-65DEF696C19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4746058" y="794467"/>
            <a:ext cx="7445942" cy="5731349"/>
          </a:xfrm>
          <a:prstGeom prst="rect">
            <a:avLst/>
          </a:prstGeom>
        </p:spPr>
      </p:pic>
      <p:pic>
        <p:nvPicPr>
          <p:cNvPr id="11" name="Picture 10">
            <a:hlinkClick r:id="rId5"/>
            <a:extLst>
              <a:ext uri="{FF2B5EF4-FFF2-40B4-BE49-F238E27FC236}">
                <a16:creationId xmlns:a16="http://schemas.microsoft.com/office/drawing/2014/main" id="{905E58D8-3AF3-39F5-4564-6F426CC9490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326" r="2326"/>
          <a:stretch>
            <a:fillRect/>
          </a:stretch>
        </p:blipFill>
        <p:spPr>
          <a:xfrm>
            <a:off x="6510016" y="1271240"/>
            <a:ext cx="5666885" cy="4315519"/>
          </a:xfrm>
          <a:prstGeom prst="rect">
            <a:avLst/>
          </a:prstGeom>
        </p:spPr>
      </p:pic>
      <p:grpSp>
        <p:nvGrpSpPr>
          <p:cNvPr id="12" name="Group 11">
            <a:extLst>
              <a:ext uri="{FF2B5EF4-FFF2-40B4-BE49-F238E27FC236}">
                <a16:creationId xmlns:a16="http://schemas.microsoft.com/office/drawing/2014/main" id="{4E06FDAA-1B29-A464-D45F-7BF9199B56C7}"/>
              </a:ext>
            </a:extLst>
          </p:cNvPr>
          <p:cNvGrpSpPr/>
          <p:nvPr/>
        </p:nvGrpSpPr>
        <p:grpSpPr>
          <a:xfrm rot="21145702">
            <a:off x="5407060" y="3099416"/>
            <a:ext cx="1456095" cy="1406604"/>
            <a:chOff x="7777737" y="4274827"/>
            <a:chExt cx="1456095" cy="1406604"/>
          </a:xfrm>
        </p:grpSpPr>
        <p:sp>
          <p:nvSpPr>
            <p:cNvPr id="13" name="Oval 12">
              <a:extLst>
                <a:ext uri="{FF2B5EF4-FFF2-40B4-BE49-F238E27FC236}">
                  <a16:creationId xmlns:a16="http://schemas.microsoft.com/office/drawing/2014/main" id="{88131115-AEA2-9515-96A4-84B56135BE48}"/>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E223D4FE-0593-7F35-96E7-46A0532AD985}"/>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5">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19019875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23706-5124-9AFE-FA13-2292F9D0ED8F}"/>
            </a:ext>
          </a:extLst>
        </p:cNvPr>
        <p:cNvGrpSpPr/>
        <p:nvPr/>
      </p:nvGrpSpPr>
      <p:grpSpPr>
        <a:xfrm>
          <a:off x="0" y="0"/>
          <a:ext cx="0" cy="0"/>
          <a:chOff x="0" y="0"/>
          <a:chExt cx="0" cy="0"/>
        </a:xfrm>
      </p:grpSpPr>
      <p:pic>
        <p:nvPicPr>
          <p:cNvPr id="9" name="Graphic 8">
            <a:extLst>
              <a:ext uri="{FF2B5EF4-FFF2-40B4-BE49-F238E27FC236}">
                <a16:creationId xmlns:a16="http://schemas.microsoft.com/office/drawing/2014/main" id="{5FA17935-9FAF-C7FF-76D2-A3A6A98E1A31}"/>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sp>
        <p:nvSpPr>
          <p:cNvPr id="2" name="Text Placeholder 11">
            <a:extLst>
              <a:ext uri="{FF2B5EF4-FFF2-40B4-BE49-F238E27FC236}">
                <a16:creationId xmlns:a16="http://schemas.microsoft.com/office/drawing/2014/main" id="{A3172581-5174-ECB0-2F48-5C9F3AC498E9}"/>
              </a:ext>
            </a:extLst>
          </p:cNvPr>
          <p:cNvSpPr txBox="1">
            <a:spLocks/>
          </p:cNvSpPr>
          <p:nvPr/>
        </p:nvSpPr>
        <p:spPr>
          <a:xfrm>
            <a:off x="429115" y="421381"/>
            <a:ext cx="649254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Ethische KI in der Hospitality</a:t>
            </a:r>
          </a:p>
        </p:txBody>
      </p:sp>
      <p:cxnSp>
        <p:nvCxnSpPr>
          <p:cNvPr id="3" name="Straight Connector 2">
            <a:extLst>
              <a:ext uri="{FF2B5EF4-FFF2-40B4-BE49-F238E27FC236}">
                <a16:creationId xmlns:a16="http://schemas.microsoft.com/office/drawing/2014/main" id="{D75A9EF6-35F4-8B2F-6631-95C4FDE2AF2F}"/>
              </a:ext>
            </a:extLst>
          </p:cNvPr>
          <p:cNvCxnSpPr>
            <a:cxnSpLocks/>
          </p:cNvCxnSpPr>
          <p:nvPr/>
        </p:nvCxnSpPr>
        <p:spPr>
          <a:xfrm>
            <a:off x="0" y="1062257"/>
            <a:ext cx="50928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C6C64A4F-7309-9998-1106-BACF83C9F479}"/>
              </a:ext>
            </a:extLst>
          </p:cNvPr>
          <p:cNvSpPr/>
          <p:nvPr/>
        </p:nvSpPr>
        <p:spPr>
          <a:xfrm flipH="1">
            <a:off x="586940" y="1838697"/>
            <a:ext cx="5706682" cy="3262432"/>
          </a:xfrm>
          <a:prstGeom prst="rect">
            <a:avLst/>
          </a:prstGeom>
        </p:spPr>
        <p:txBody>
          <a:bodyPr wrap="square">
            <a:spAutoFit/>
          </a:bodyPr>
          <a:lstStyle/>
          <a:p>
            <a:pPr lvl="0">
              <a:defRPr/>
            </a:pPr>
            <a:r>
              <a:rPr lang="en-US" sz="2000" b="1" kern="0" dirty="0">
                <a:solidFill>
                  <a:srgbClr val="0289AE"/>
                </a:solidFill>
                <a:cs typeface="Times New Roman" panose="02020603050405020304" pitchFamily="18" charset="0"/>
              </a:rPr>
              <a:t>Opportunities, Challenges, and the </a:t>
            </a:r>
            <a:r>
              <a:rPr lang="en-US" sz="2000" b="1" kern="0" dirty="0">
                <a:solidFill>
                  <a:srgbClr val="E1E5DF"/>
                </a:solidFill>
                <a:cs typeface="Times New Roman" panose="02020603050405020304" pitchFamily="18" charset="0"/>
              </a:rPr>
              <a:t>Road A</a:t>
            </a:r>
            <a:r>
              <a:rPr lang="en-US" sz="2000" b="1" kern="0" dirty="0">
                <a:solidFill>
                  <a:srgbClr val="0289AE"/>
                </a:solidFill>
                <a:cs typeface="Times New Roman" panose="02020603050405020304" pitchFamily="18" charset="0"/>
              </a:rPr>
              <a:t>head (YouTube, 2024)</a:t>
            </a:r>
            <a:br>
              <a:rPr lang="en-US" sz="2000" b="1" i="1" kern="0" dirty="0">
                <a:solidFill>
                  <a:srgbClr val="000000"/>
                </a:solidFill>
                <a:cs typeface="Times New Roman" panose="02020603050405020304" pitchFamily="18" charset="0"/>
              </a:rPr>
            </a:br>
            <a:endParaRPr lang="en-US" sz="2000" b="1" i="1" kern="0" dirty="0">
              <a:solidFill>
                <a:srgbClr val="000000"/>
              </a:solidFill>
              <a:cs typeface="Times New Roman" panose="02020603050405020304" pitchFamily="18" charset="0"/>
            </a:endParaRPr>
          </a:p>
          <a:p>
            <a:r>
              <a:rPr lang="en-US" sz="2000" i="1" u="sng" dirty="0">
                <a:solidFill>
                  <a:srgbClr val="000000"/>
                </a:solidFill>
                <a:cs typeface="Times New Roman" panose="02020603050405020304" pitchFamily="18" charset="0"/>
              </a:rPr>
              <a:t>https://www.youtube.com/watch?v=9BavI4Gowh8</a:t>
            </a:r>
          </a:p>
          <a:p>
            <a:pPr lvl="0">
              <a:defRPr/>
            </a:pPr>
            <a:endParaRPr lang="en-US" b="1" kern="0" dirty="0">
              <a:solidFill>
                <a:srgbClr val="000000"/>
              </a:solidFill>
              <a:cs typeface="Times New Roman" panose="02020603050405020304" pitchFamily="18" charset="0"/>
            </a:endParaRPr>
          </a:p>
          <a:p>
            <a:pPr lvl="0">
              <a:defRPr/>
            </a:pPr>
            <a:endParaRPr lang="en-US" b="1" kern="0" dirty="0">
              <a:solidFill>
                <a:srgbClr val="000000"/>
              </a:solidFill>
              <a:cs typeface="Times New Roman" panose="02020603050405020304" pitchFamily="18" charset="0"/>
            </a:endParaRPr>
          </a:p>
          <a:p>
            <a:pPr lvl="0">
              <a:defRPr/>
            </a:pPr>
            <a:r>
              <a:rPr lang="de-DE" kern="0">
                <a:solidFill>
                  <a:srgbClr val="000000"/>
                </a:solidFill>
                <a:cs typeface="Times New Roman" panose="02020603050405020304" pitchFamily="18" charset="0"/>
              </a:rPr>
              <a:t>Das kurze Video erklärt, wie Hotels Künstliche Intelligenz verantwortungsvoll integrieren – mit realen Beispielen zu Datenmanagement, Automatisierung und Gästeerlebnis. Branchenführer diskutieren, wie Ethik über Vertrauen und Compliance die Wettbewerbsfähigkeit stärkt</a:t>
            </a:r>
          </a:p>
        </p:txBody>
      </p:sp>
      <p:pic>
        <p:nvPicPr>
          <p:cNvPr id="15" name="Picture 14">
            <a:extLst>
              <a:ext uri="{FF2B5EF4-FFF2-40B4-BE49-F238E27FC236}">
                <a16:creationId xmlns:a16="http://schemas.microsoft.com/office/drawing/2014/main" id="{0A9C1CED-D4E3-7F5C-6D72-2851B8F758C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60431" y="1536819"/>
            <a:ext cx="6347083" cy="4885527"/>
          </a:xfrm>
          <a:prstGeom prst="rect">
            <a:avLst/>
          </a:prstGeom>
        </p:spPr>
      </p:pic>
      <p:sp>
        <p:nvSpPr>
          <p:cNvPr id="21" name="Rectangle 20">
            <a:extLst>
              <a:ext uri="{FF2B5EF4-FFF2-40B4-BE49-F238E27FC236}">
                <a16:creationId xmlns:a16="http://schemas.microsoft.com/office/drawing/2014/main" id="{A7302D18-7F63-EE7A-534A-4BCA615F7FD2}"/>
              </a:ext>
            </a:extLst>
          </p:cNvPr>
          <p:cNvSpPr/>
          <p:nvPr/>
        </p:nvSpPr>
        <p:spPr>
          <a:xfrm>
            <a:off x="7396223" y="1956122"/>
            <a:ext cx="4795777" cy="3727048"/>
          </a:xfrm>
          <a:prstGeom prst="rect">
            <a:avLst/>
          </a:prstGeom>
          <a:solidFill>
            <a:srgbClr val="E1E5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E1E5DF"/>
              </a:solidFill>
            </a:endParaRPr>
          </a:p>
        </p:txBody>
      </p:sp>
      <p:pic>
        <p:nvPicPr>
          <p:cNvPr id="25" name="Picture 24">
            <a:hlinkClick r:id="rId5"/>
            <a:extLst>
              <a:ext uri="{FF2B5EF4-FFF2-40B4-BE49-F238E27FC236}">
                <a16:creationId xmlns:a16="http://schemas.microsoft.com/office/drawing/2014/main" id="{0BF42038-CAA1-8B52-2612-CE8430DA7C64}"/>
              </a:ext>
            </a:extLst>
          </p:cNvPr>
          <p:cNvPicPr>
            <a:picLocks noChangeAspect="1"/>
          </p:cNvPicPr>
          <p:nvPr/>
        </p:nvPicPr>
        <p:blipFill rotWithShape="1">
          <a:blip r:embed="rId6"/>
          <a:srcRect l="8550" t="-8951" r="6616" b="-17564"/>
          <a:stretch>
            <a:fillRect/>
          </a:stretch>
        </p:blipFill>
        <p:spPr>
          <a:xfrm>
            <a:off x="7396223" y="2008640"/>
            <a:ext cx="4841224" cy="3808315"/>
          </a:xfrm>
          <a:prstGeom prst="rect">
            <a:avLst/>
          </a:prstGeom>
        </p:spPr>
      </p:pic>
      <p:grpSp>
        <p:nvGrpSpPr>
          <p:cNvPr id="26" name="Group 25">
            <a:extLst>
              <a:ext uri="{FF2B5EF4-FFF2-40B4-BE49-F238E27FC236}">
                <a16:creationId xmlns:a16="http://schemas.microsoft.com/office/drawing/2014/main" id="{FDE21CC5-6497-ECBB-2DCC-9524C6B9EB3F}"/>
              </a:ext>
            </a:extLst>
          </p:cNvPr>
          <p:cNvGrpSpPr/>
          <p:nvPr/>
        </p:nvGrpSpPr>
        <p:grpSpPr>
          <a:xfrm rot="21145702">
            <a:off x="6116876" y="3997316"/>
            <a:ext cx="1456095" cy="1406604"/>
            <a:chOff x="7777737" y="4274827"/>
            <a:chExt cx="1456095" cy="1406604"/>
          </a:xfrm>
        </p:grpSpPr>
        <p:sp>
          <p:nvSpPr>
            <p:cNvPr id="27" name="Oval 26">
              <a:extLst>
                <a:ext uri="{FF2B5EF4-FFF2-40B4-BE49-F238E27FC236}">
                  <a16:creationId xmlns:a16="http://schemas.microsoft.com/office/drawing/2014/main" id="{040B28AE-FF6E-E442-D1F8-3BF69FD3DC04}"/>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DA88EA81-D2E4-6B3D-69C6-A0A7C65F48A8}"/>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5">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13730985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31F31-4EAF-2009-B2E7-8213BFEEC41B}"/>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AA73A266-7FB4-3013-C22F-87EC2CEBBFAC}"/>
              </a:ext>
            </a:extLst>
          </p:cNvPr>
          <p:cNvSpPr/>
          <p:nvPr/>
        </p:nvSpPr>
        <p:spPr>
          <a:xfrm flipH="1">
            <a:off x="688773" y="1069584"/>
            <a:ext cx="3118856" cy="1015663"/>
          </a:xfrm>
          <a:prstGeom prst="rect">
            <a:avLst/>
          </a:prstGeom>
        </p:spPr>
        <p:txBody>
          <a:bodyPr wrap="square">
            <a:spAutoFit/>
          </a:bodyPr>
          <a:lstStyle/>
          <a:p>
            <a:r>
              <a:rPr lang="de-DE" sz="2000" b="1">
                <a:solidFill>
                  <a:srgbClr val="000000"/>
                </a:solidFill>
                <a:cs typeface="Times New Roman" panose="02020603050405020304" pitchFamily="18" charset="0"/>
              </a:rPr>
              <a:t>Schulung schließt die Lücke: </a:t>
            </a:r>
            <a:r>
              <a:rPr lang="de-DE" sz="2000">
                <a:solidFill>
                  <a:srgbClr val="000000"/>
                </a:solidFill>
                <a:cs typeface="Times New Roman" panose="02020603050405020304" pitchFamily="18" charset="0"/>
              </a:rPr>
              <a:t>Strukturiertes Lernen macht EU-Vorgaben zur täglichen Praxis</a:t>
            </a:r>
          </a:p>
        </p:txBody>
      </p:sp>
      <p:sp>
        <p:nvSpPr>
          <p:cNvPr id="108" name="Rectangle 30">
            <a:extLst>
              <a:ext uri="{FF2B5EF4-FFF2-40B4-BE49-F238E27FC236}">
                <a16:creationId xmlns:a16="http://schemas.microsoft.com/office/drawing/2014/main" id="{FFD56932-E5A4-406C-DCA2-938EEE58335F}"/>
              </a:ext>
            </a:extLst>
          </p:cNvPr>
          <p:cNvSpPr/>
          <p:nvPr/>
        </p:nvSpPr>
        <p:spPr>
          <a:xfrm flipH="1">
            <a:off x="688770" y="3063440"/>
            <a:ext cx="3247285" cy="1323439"/>
          </a:xfrm>
          <a:prstGeom prst="rect">
            <a:avLst/>
          </a:prstGeom>
        </p:spPr>
        <p:txBody>
          <a:bodyPr wrap="square">
            <a:spAutoFit/>
          </a:bodyPr>
          <a:lstStyle/>
          <a:p>
            <a:r>
              <a:rPr lang="de-DE" sz="2000" b="1">
                <a:solidFill>
                  <a:srgbClr val="000000"/>
                </a:solidFill>
                <a:cs typeface="Times New Roman" panose="02020603050405020304" pitchFamily="18" charset="0"/>
              </a:rPr>
              <a:t>Ethik schafft Vertrauen: </a:t>
            </a:r>
          </a:p>
          <a:p>
            <a:r>
              <a:rPr lang="de-DE" sz="2000">
                <a:solidFill>
                  <a:srgbClr val="000000"/>
                </a:solidFill>
                <a:cs typeface="Times New Roman" panose="02020603050405020304" pitchFamily="18" charset="0"/>
              </a:rPr>
              <a:t>Verantwortungsvolle KI stärkt Compliance und Gästevertrauen zugleich</a:t>
            </a:r>
          </a:p>
        </p:txBody>
      </p:sp>
      <p:sp>
        <p:nvSpPr>
          <p:cNvPr id="109" name="Rectangle 30">
            <a:extLst>
              <a:ext uri="{FF2B5EF4-FFF2-40B4-BE49-F238E27FC236}">
                <a16:creationId xmlns:a16="http://schemas.microsoft.com/office/drawing/2014/main" id="{02FCBC8B-D8B7-0F1B-4BF4-EF1350141B05}"/>
              </a:ext>
            </a:extLst>
          </p:cNvPr>
          <p:cNvSpPr/>
          <p:nvPr/>
        </p:nvSpPr>
        <p:spPr>
          <a:xfrm flipH="1">
            <a:off x="688772" y="5365072"/>
            <a:ext cx="3587123" cy="1323439"/>
          </a:xfrm>
          <a:prstGeom prst="rect">
            <a:avLst/>
          </a:prstGeom>
        </p:spPr>
        <p:txBody>
          <a:bodyPr wrap="square">
            <a:spAutoFit/>
          </a:bodyPr>
          <a:lstStyle/>
          <a:p>
            <a:r>
              <a:rPr lang="de-DE" sz="2000" b="1">
                <a:solidFill>
                  <a:srgbClr val="000000"/>
                </a:solidFill>
                <a:cs typeface="Times New Roman" panose="02020603050405020304" pitchFamily="18" charset="0"/>
              </a:rPr>
              <a:t>Das Team befähigen: </a:t>
            </a:r>
            <a:r>
              <a:rPr lang="de-DE" sz="2000">
                <a:solidFill>
                  <a:srgbClr val="000000"/>
                </a:solidFill>
                <a:cs typeface="Times New Roman" panose="02020603050405020304" pitchFamily="18" charset="0"/>
              </a:rPr>
              <a:t>Technik übernimmt Routine, Menschen konzentrieren sich auf Empathie und Problemlösung</a:t>
            </a:r>
          </a:p>
        </p:txBody>
      </p:sp>
      <p:sp>
        <p:nvSpPr>
          <p:cNvPr id="3" name="Freeform 5">
            <a:extLst>
              <a:ext uri="{FF2B5EF4-FFF2-40B4-BE49-F238E27FC236}">
                <a16:creationId xmlns:a16="http://schemas.microsoft.com/office/drawing/2014/main" id="{D9C627EB-685B-7363-B59D-E1017B94646B}"/>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229B9882-7F3B-F426-3031-1D54ED9F9411}"/>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17FE2F37-6BCD-1203-6741-465865FDAEBB}"/>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BD7D5CEA-1D37-294D-EB10-59019D24F53D}"/>
              </a:ext>
            </a:extLst>
          </p:cNvPr>
          <p:cNvSpPr>
            <a:spLocks/>
          </p:cNvSpPr>
          <p:nvPr/>
        </p:nvSpPr>
        <p:spPr bwMode="auto">
          <a:xfrm>
            <a:off x="8166251" y="3068910"/>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CA3CFFEE-E404-B464-08EA-7208357A5CA8}"/>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C612867F-F38D-232F-597A-611A2AA6F5BE}"/>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2069A1DA-29B3-6FB9-56B5-CA764FA9AC3B}"/>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3CDCE227-7378-1698-2296-458F13EFEF5F}"/>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BEC5250F-2DDB-9EB6-94D6-95735FB74BC5}"/>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30E9A0E4-CBC8-26F5-838A-6018939F1734}"/>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19D11D01-7839-5B63-0D92-D5BF413FDBAA}"/>
              </a:ext>
            </a:extLst>
          </p:cNvPr>
          <p:cNvSpPr>
            <a:spLocks/>
          </p:cNvSpPr>
          <p:nvPr/>
        </p:nvSpPr>
        <p:spPr bwMode="auto">
          <a:xfrm>
            <a:off x="8284795" y="26371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99C56E24-F6F1-ED1F-5791-AED3A78251A6}"/>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153BBA89-32AC-F21B-068E-09DFCF7A83A7}"/>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B812C47B-4947-DB31-376B-AA311B8864F9}"/>
              </a:ext>
            </a:extLst>
          </p:cNvPr>
          <p:cNvSpPr>
            <a:spLocks noChangeArrowheads="1"/>
          </p:cNvSpPr>
          <p:nvPr/>
        </p:nvSpPr>
        <p:spPr bwMode="auto">
          <a:xfrm>
            <a:off x="4617710" y="1253145"/>
            <a:ext cx="507781" cy="507781"/>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C4964E88-05E8-01FA-7FA2-14CFB8B36E26}"/>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49653835-37C2-0256-FABC-8F5B3FC55672}"/>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18AE8AC8-D0FF-C822-F797-8386EEA6AD8A}"/>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9259313B-2AB6-6973-FFA4-A87D0DD552FB}"/>
              </a:ext>
            </a:extLst>
          </p:cNvPr>
          <p:cNvGrpSpPr/>
          <p:nvPr/>
        </p:nvGrpSpPr>
        <p:grpSpPr>
          <a:xfrm>
            <a:off x="8041779" y="1553928"/>
            <a:ext cx="507781" cy="509758"/>
            <a:chOff x="8859766" y="3475927"/>
            <a:chExt cx="507781" cy="509758"/>
          </a:xfrm>
        </p:grpSpPr>
        <p:sp>
          <p:nvSpPr>
            <p:cNvPr id="17" name="Oval 30">
              <a:extLst>
                <a:ext uri="{FF2B5EF4-FFF2-40B4-BE49-F238E27FC236}">
                  <a16:creationId xmlns:a16="http://schemas.microsoft.com/office/drawing/2014/main" id="{C271E4B2-D60D-65FB-1987-B62CF5DFA491}"/>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538A45F4-A61A-DE7D-B307-A0477B374F6A}"/>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BD65DC37-4EE8-8D57-6260-80609E27C97E}"/>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D56FC220-9388-F1A2-98B1-F66170BC320C}"/>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CF6F9FD9-0421-FDC7-1119-103CB80D3CF9}"/>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D848F650-ECC4-E1C0-BA2E-2919368C3369}"/>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C3E77F4D-0494-22C9-1F23-09B05C8B1B64}"/>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3111CC73-5E41-6EF3-8F31-97DBDA5AC992}"/>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60C45CF4-C987-0E86-44D1-287CBCE6FC3A}"/>
              </a:ext>
            </a:extLst>
          </p:cNvPr>
          <p:cNvSpPr>
            <a:spLocks/>
          </p:cNvSpPr>
          <p:nvPr/>
        </p:nvSpPr>
        <p:spPr bwMode="auto">
          <a:xfrm>
            <a:off x="4799483" y="1377621"/>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09DEC19D-A292-87C5-0D31-F21961FA6F91}"/>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939BF49D-B079-DE83-3787-4D75171DFB0C}"/>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71E1928A-D271-F6B0-667C-837D66BF9173}"/>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235171FA-24F3-0ACF-A331-18EBBC7F8A99}"/>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D9A3BDBD-FBDC-3965-6F0E-6A6496EE6ABD}"/>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9126273E-B5D1-3031-1C8A-C86D3D07F01C}"/>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8BDD3AAF-E136-573A-847C-93625C36FBE3}"/>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11A9CBAA-A16E-729E-1C09-16BF5F5EC5C2}"/>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4D12FDF3-286A-AEEA-86E5-4420142CA965}"/>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93A19B3C-CD46-EDD6-2C61-5A94AAA8BE27}"/>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4B918C64-9B34-3EA8-759D-64B3083D36FF}"/>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56183682-DCDD-31AF-4BFD-2D85F5B2608B}"/>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BBB5AACA-D721-462B-51E5-0D36A5946E49}"/>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2C3ABC15-8249-B779-80BA-CA2C32352C41}"/>
              </a:ext>
            </a:extLst>
          </p:cNvPr>
          <p:cNvGrpSpPr/>
          <p:nvPr/>
        </p:nvGrpSpPr>
        <p:grpSpPr>
          <a:xfrm>
            <a:off x="8267025" y="223456"/>
            <a:ext cx="509758" cy="507781"/>
            <a:chOff x="8760971" y="1116818"/>
            <a:chExt cx="509758" cy="507781"/>
          </a:xfrm>
        </p:grpSpPr>
        <p:sp>
          <p:nvSpPr>
            <p:cNvPr id="18" name="Oval 31">
              <a:extLst>
                <a:ext uri="{FF2B5EF4-FFF2-40B4-BE49-F238E27FC236}">
                  <a16:creationId xmlns:a16="http://schemas.microsoft.com/office/drawing/2014/main" id="{B59EB223-ADA0-2024-E716-0AF6AB1F17B1}"/>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520B6809-205F-051E-09D2-670AE85129F9}"/>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63141FA9-264A-0F0E-635B-21AF818E2E47}"/>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5E0304DD-5E4B-19E2-43B6-2C3BEF89F28D}"/>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8E5F315B-281F-A2D3-7FE2-6BEAD1F49F2E}"/>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DBC10AD0-2315-4382-9B9C-67050DA3D2EA}"/>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F5CB3917-B39E-11CA-01A5-12A1A7C92278}"/>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DEA11EE6-F1EC-1310-6AA0-B0D4378E36D8}"/>
              </a:ext>
            </a:extLst>
          </p:cNvPr>
          <p:cNvGrpSpPr/>
          <p:nvPr/>
        </p:nvGrpSpPr>
        <p:grpSpPr>
          <a:xfrm>
            <a:off x="3104409" y="2860464"/>
            <a:ext cx="509758" cy="507781"/>
            <a:chOff x="3368999" y="3590525"/>
            <a:chExt cx="509758" cy="507781"/>
          </a:xfrm>
        </p:grpSpPr>
        <p:sp>
          <p:nvSpPr>
            <p:cNvPr id="19" name="Oval 32">
              <a:extLst>
                <a:ext uri="{FF2B5EF4-FFF2-40B4-BE49-F238E27FC236}">
                  <a16:creationId xmlns:a16="http://schemas.microsoft.com/office/drawing/2014/main" id="{9AB71AF6-7040-D79C-7E4F-22652EF49BDF}"/>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9A0511BE-4C9F-BA3C-7A9E-A3C85A7E7F75}"/>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2A3920B9-2275-45E0-1269-7FB90F1F9FA3}"/>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EBCB5F0E-4338-BEA5-14F6-FF25ED8D3686}"/>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A8850312-E19F-9189-B98A-D41D5EA3509B}"/>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99385D6F-DA51-2226-BDCD-F0DC6E1EFF77}"/>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EC6C0D02-A582-98EF-4C61-9A2664595692}"/>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9E2F50C3-6A1F-FA11-E898-D3E2AEAA3D42}"/>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6E87BCEA-400E-96AB-29E2-02DE478A230F}"/>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2EDC9EA2-82F4-B2B0-3F0D-27D0440F6D5D}"/>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83737837-0F2C-5A6D-9A3F-D113AB046843}"/>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0C66F8E9-D824-38A3-2880-FA722E5FDF80}"/>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8756A525-890E-0BB9-FC0F-4FF9C0050B5F}"/>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990EA4E0-D7BC-B93F-362E-7096C6C453E3}"/>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BCFD4C45-CF2F-CA59-8B44-DA14BB864BF7}"/>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E7BEBE49-42C5-F022-66A2-83717DEA7C33}"/>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1AAB9BC9-42C1-D13A-D0F4-6269AAE802B9}"/>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B1165F3D-0B3F-5A8D-6D09-D12E25E40578}"/>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E61DACBF-84A9-4223-A502-CB68996F3A4C}"/>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2CBDA9EF-87C8-7AF5-244D-76269D7959F5}"/>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09076C4C-039E-2A8B-99D2-0546487585C3}"/>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BF280011-FEA3-AC20-D140-FFD61ED55384}"/>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2E18E2BF-B6DB-F0AF-562B-CF83BE26B26F}"/>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9EFD1965-EA72-43A8-0D84-E2EAE1E7E18D}"/>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C61E681E-0983-A2E0-0121-9A2711DF4186}"/>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7CCDD013-B5EC-8DF3-7786-6EA5D50D24A8}"/>
              </a:ext>
            </a:extLst>
          </p:cNvPr>
          <p:cNvSpPr>
            <a:spLocks/>
          </p:cNvSpPr>
          <p:nvPr/>
        </p:nvSpPr>
        <p:spPr bwMode="auto">
          <a:xfrm>
            <a:off x="8587096" y="27932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E8D73981-3F32-7F17-D759-7663AD39524E}"/>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A9C96D52-237A-3917-95F4-CE96A5A5CD6F}"/>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BF0D3AD8-BDC9-2473-A4D1-E5894E84A005}"/>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5CBE5BEE-74F7-9395-6FBE-95DBED692C40}"/>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BB34E9BB-5722-631E-4958-5F9DC3B7D736}"/>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01EEA1E4-DAA5-DB92-F2DA-5199FAE85971}"/>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A35E17A9-413D-B228-242C-5C62682952B5}"/>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89F1B07D-90BE-6482-2FE8-60F36C61C92D}"/>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56A0F767-1850-F05D-5CD9-0BAA94559A56}"/>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59A19520-60DF-38E5-8EBF-593474F8B0AB}"/>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3802F114-B21C-20BF-7DEF-AA695355B1B8}"/>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1A447080-591C-B046-7EDC-021093298642}"/>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1" name="Group 120">
            <a:extLst>
              <a:ext uri="{FF2B5EF4-FFF2-40B4-BE49-F238E27FC236}">
                <a16:creationId xmlns:a16="http://schemas.microsoft.com/office/drawing/2014/main" id="{7056EF55-9652-55BC-1851-8313D013F8FD}"/>
              </a:ext>
            </a:extLst>
          </p:cNvPr>
          <p:cNvGrpSpPr/>
          <p:nvPr/>
        </p:nvGrpSpPr>
        <p:grpSpPr>
          <a:xfrm>
            <a:off x="7697991" y="4667336"/>
            <a:ext cx="377378" cy="375403"/>
            <a:chOff x="7956820" y="4444072"/>
            <a:chExt cx="377378" cy="375403"/>
          </a:xfrm>
        </p:grpSpPr>
        <p:sp>
          <p:nvSpPr>
            <p:cNvPr id="24" name="Oval 37">
              <a:extLst>
                <a:ext uri="{FF2B5EF4-FFF2-40B4-BE49-F238E27FC236}">
                  <a16:creationId xmlns:a16="http://schemas.microsoft.com/office/drawing/2014/main" id="{1FFB0D40-F3F9-C6C8-5CFC-0A2930A37D0A}"/>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5FC897E7-0EA6-1733-DA25-06E0789933A8}"/>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48A22C9D-749D-9B30-669E-21D247DE9048}"/>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0" name="Freeform 94">
            <a:extLst>
              <a:ext uri="{FF2B5EF4-FFF2-40B4-BE49-F238E27FC236}">
                <a16:creationId xmlns:a16="http://schemas.microsoft.com/office/drawing/2014/main" id="{DF44B8D7-E187-835A-48C9-CA3635B73F0C}"/>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44DB469D-DF1D-2BC6-E6EC-CB8C63984C8E}"/>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658D3F91-362F-53A7-E262-D87C6FB237E6}"/>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2" name="Group 121">
            <a:extLst>
              <a:ext uri="{FF2B5EF4-FFF2-40B4-BE49-F238E27FC236}">
                <a16:creationId xmlns:a16="http://schemas.microsoft.com/office/drawing/2014/main" id="{C159FFC4-B1C9-9D12-4FF2-68C2EE2D195F}"/>
              </a:ext>
            </a:extLst>
          </p:cNvPr>
          <p:cNvGrpSpPr/>
          <p:nvPr/>
        </p:nvGrpSpPr>
        <p:grpSpPr>
          <a:xfrm>
            <a:off x="6692049" y="350204"/>
            <a:ext cx="377378" cy="375403"/>
            <a:chOff x="8174160" y="1806372"/>
            <a:chExt cx="377378" cy="375403"/>
          </a:xfrm>
        </p:grpSpPr>
        <p:sp>
          <p:nvSpPr>
            <p:cNvPr id="20" name="Oval 33">
              <a:extLst>
                <a:ext uri="{FF2B5EF4-FFF2-40B4-BE49-F238E27FC236}">
                  <a16:creationId xmlns:a16="http://schemas.microsoft.com/office/drawing/2014/main" id="{BA6310E5-5077-3D1F-A477-A7B754A27781}"/>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76CB417F-2A94-502A-CF24-27E379E4A80E}"/>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6" name="Group 165">
            <a:extLst>
              <a:ext uri="{FF2B5EF4-FFF2-40B4-BE49-F238E27FC236}">
                <a16:creationId xmlns:a16="http://schemas.microsoft.com/office/drawing/2014/main" id="{9A963A41-EF1B-3E80-2278-5CD3533B1236}"/>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7CFBE117-E6F3-8C6F-34DE-69732AF0606D}"/>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A196E2E2-E90D-8665-7AF5-977D8DF1CC65}"/>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01DD1DED-9FDD-CAC3-8F5E-3CB139BA2196}"/>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9C494551-E3FB-BACE-8BFF-45AC0E222BF4}"/>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774324D9-07A2-9684-E4F9-BBFB6BA9065C}"/>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05E6CEB5-61A9-4B5C-C3BB-EE6A2255C752}"/>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92197C94-EE97-945B-9289-7AE35BA5CDAB}"/>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CE203EB3-B158-3FE8-B4F1-B44D0EA9E7D3}"/>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B3FB0725-010B-74A8-CE97-13BA89E38845}"/>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3F65ED6F-613F-F1D6-6407-26178925B3EE}"/>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E14DBB58-E1AC-1AD4-C5A1-F887FCE649D1}"/>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9D067941-3D65-9A8F-8D6F-F314A520C399}"/>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FE2B9AD3-D82F-3A40-3D68-C593CE45F7CE}"/>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62DBAA33-D0DE-A2CE-FAA6-8351CCB94AD5}"/>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42008822-153B-41FD-5971-9EE44B22461F}"/>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25C76B6B-7815-0A4C-D383-29D59704135E}"/>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C5A52D64-CD9C-0E3E-735A-BE60A95EDAC6}"/>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1B3BB4FA-3454-09B0-E0C3-CF615C4786A2}"/>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02516AE8-D25E-524E-F0E4-584847BC5C77}"/>
              </a:ext>
            </a:extLst>
          </p:cNvPr>
          <p:cNvGrpSpPr/>
          <p:nvPr/>
        </p:nvGrpSpPr>
        <p:grpSpPr>
          <a:xfrm>
            <a:off x="0" y="2345332"/>
            <a:ext cx="1448894" cy="870102"/>
            <a:chOff x="0" y="582324"/>
            <a:chExt cx="1448894" cy="870102"/>
          </a:xfrm>
        </p:grpSpPr>
        <p:cxnSp>
          <p:nvCxnSpPr>
            <p:cNvPr id="129" name="Straight Connector 33">
              <a:extLst>
                <a:ext uri="{FF2B5EF4-FFF2-40B4-BE49-F238E27FC236}">
                  <a16:creationId xmlns:a16="http://schemas.microsoft.com/office/drawing/2014/main" id="{426880FE-9CC4-B3A8-AC02-4E4F03773AE8}"/>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DDECD943-4CE4-24E6-792D-79E7B8EDB7EA}"/>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512E2525-8E7C-2643-A3EB-310A1F76F4BF}"/>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33CB91B1-731F-326C-4FFB-FEFB4F6DBD4B}"/>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D14BA06A-9DDC-3B66-119F-4CD62FBF652B}"/>
              </a:ext>
            </a:extLst>
          </p:cNvPr>
          <p:cNvGrpSpPr/>
          <p:nvPr/>
        </p:nvGrpSpPr>
        <p:grpSpPr>
          <a:xfrm>
            <a:off x="0" y="4615379"/>
            <a:ext cx="1450818" cy="896308"/>
            <a:chOff x="0" y="582322"/>
            <a:chExt cx="1450818" cy="896308"/>
          </a:xfrm>
        </p:grpSpPr>
        <p:cxnSp>
          <p:nvCxnSpPr>
            <p:cNvPr id="134" name="Straight Connector 33">
              <a:extLst>
                <a:ext uri="{FF2B5EF4-FFF2-40B4-BE49-F238E27FC236}">
                  <a16:creationId xmlns:a16="http://schemas.microsoft.com/office/drawing/2014/main" id="{181E894D-95F5-0F7F-5A4D-CD2112FEE1BB}"/>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9CDE9A91-FEE7-11BA-FA6D-03EC4FEF204F}"/>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D026B263-89AC-620E-645E-C5C150111EDE}"/>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8377BA51-3E10-B15B-E1ED-34C3132C783F}"/>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7B853687-EFF0-434A-35D5-C0DC221EC59B}"/>
              </a:ext>
            </a:extLst>
          </p:cNvPr>
          <p:cNvSpPr/>
          <p:nvPr/>
        </p:nvSpPr>
        <p:spPr>
          <a:xfrm flipH="1">
            <a:off x="8438915" y="1040761"/>
            <a:ext cx="3064312" cy="1631216"/>
          </a:xfrm>
          <a:prstGeom prst="rect">
            <a:avLst/>
          </a:prstGeom>
        </p:spPr>
        <p:txBody>
          <a:bodyPr wrap="square">
            <a:spAutoFit/>
          </a:bodyPr>
          <a:lstStyle/>
          <a:p>
            <a:pPr algn="r"/>
            <a:r>
              <a:rPr lang="de-DE" sz="2000" b="1">
                <a:solidFill>
                  <a:srgbClr val="000000"/>
                </a:solidFill>
                <a:cs typeface="Times New Roman" panose="02020603050405020304" pitchFamily="18" charset="0"/>
              </a:rPr>
              <a:t>Europäischer </a:t>
            </a:r>
          </a:p>
          <a:p>
            <a:pPr algn="r"/>
            <a:r>
              <a:rPr lang="de-DE" sz="2000" b="1">
                <a:solidFill>
                  <a:srgbClr val="000000"/>
                </a:solidFill>
                <a:cs typeface="Times New Roman" panose="02020603050405020304" pitchFamily="18" charset="0"/>
              </a:rPr>
              <a:t>Rahmen leitet:</a:t>
            </a:r>
            <a:br>
              <a:rPr lang="en-US" sz="2000" dirty="0">
                <a:solidFill>
                  <a:srgbClr val="000000"/>
                </a:solidFill>
                <a:cs typeface="Times New Roman" panose="02020603050405020304" pitchFamily="18" charset="0"/>
              </a:rPr>
            </a:br>
            <a:r>
              <a:rPr lang="de-DE" sz="2000">
                <a:solidFill>
                  <a:srgbClr val="000000"/>
                </a:solidFill>
                <a:cs typeface="Times New Roman" panose="02020603050405020304" pitchFamily="18" charset="0"/>
              </a:rPr>
              <a:t>DSGVO und EU AI Act setzen klare Standards für verantwortungsvolle Einführung</a:t>
            </a:r>
          </a:p>
        </p:txBody>
      </p:sp>
      <p:grpSp>
        <p:nvGrpSpPr>
          <p:cNvPr id="152" name="Group 151">
            <a:extLst>
              <a:ext uri="{FF2B5EF4-FFF2-40B4-BE49-F238E27FC236}">
                <a16:creationId xmlns:a16="http://schemas.microsoft.com/office/drawing/2014/main" id="{C52C95B4-A53E-5D50-B621-5882D097C291}"/>
              </a:ext>
            </a:extLst>
          </p:cNvPr>
          <p:cNvGrpSpPr/>
          <p:nvPr/>
        </p:nvGrpSpPr>
        <p:grpSpPr>
          <a:xfrm>
            <a:off x="10752228" y="303185"/>
            <a:ext cx="1501995" cy="883506"/>
            <a:chOff x="708799" y="582319"/>
            <a:chExt cx="1501995" cy="883506"/>
          </a:xfrm>
        </p:grpSpPr>
        <p:cxnSp>
          <p:nvCxnSpPr>
            <p:cNvPr id="153" name="Straight Connector 33">
              <a:extLst>
                <a:ext uri="{FF2B5EF4-FFF2-40B4-BE49-F238E27FC236}">
                  <a16:creationId xmlns:a16="http://schemas.microsoft.com/office/drawing/2014/main" id="{D6BC3F01-E2EF-ADD8-A470-2FE6F6357E21}"/>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0A8D3062-7058-EF4B-0739-6DAA0B3EF8CA}"/>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A775B269-5BB3-60B1-4AB6-A427065A2707}"/>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661ADCA1-DEDE-D8B9-5574-6F696F5EE46C}"/>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14" name="Group 113">
            <a:extLst>
              <a:ext uri="{FF2B5EF4-FFF2-40B4-BE49-F238E27FC236}">
                <a16:creationId xmlns:a16="http://schemas.microsoft.com/office/drawing/2014/main" id="{40190687-13BD-1267-FE0F-E7BF7AD5F76C}"/>
              </a:ext>
            </a:extLst>
          </p:cNvPr>
          <p:cNvGrpSpPr/>
          <p:nvPr/>
        </p:nvGrpSpPr>
        <p:grpSpPr>
          <a:xfrm>
            <a:off x="10665286" y="3192173"/>
            <a:ext cx="1501995" cy="883506"/>
            <a:chOff x="708799" y="582319"/>
            <a:chExt cx="1501995" cy="883506"/>
          </a:xfrm>
          <a:solidFill>
            <a:srgbClr val="62A844"/>
          </a:solidFill>
        </p:grpSpPr>
        <p:cxnSp>
          <p:nvCxnSpPr>
            <p:cNvPr id="115" name="Straight Connector 33">
              <a:extLst>
                <a:ext uri="{FF2B5EF4-FFF2-40B4-BE49-F238E27FC236}">
                  <a16:creationId xmlns:a16="http://schemas.microsoft.com/office/drawing/2014/main" id="{3EB8CF25-1268-C099-5F69-403DF30D9A1F}"/>
                </a:ext>
              </a:extLst>
            </p:cNvPr>
            <p:cNvCxnSpPr>
              <a:cxnSpLocks/>
            </p:cNvCxnSpPr>
            <p:nvPr/>
          </p:nvCxnSpPr>
          <p:spPr>
            <a:xfrm flipH="1">
              <a:off x="1320800" y="951782"/>
              <a:ext cx="889994" cy="0"/>
            </a:xfrm>
            <a:prstGeom prst="line">
              <a:avLst/>
            </a:prstGeom>
            <a:grpFill/>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93EF3C28-A13A-FE61-9A45-73A811AE39B5}"/>
                </a:ext>
              </a:extLst>
            </p:cNvPr>
            <p:cNvGrpSpPr/>
            <p:nvPr/>
          </p:nvGrpSpPr>
          <p:grpSpPr>
            <a:xfrm>
              <a:off x="708799" y="582319"/>
              <a:ext cx="740095" cy="883506"/>
              <a:chOff x="4051865" y="5165558"/>
              <a:chExt cx="946855" cy="1130329"/>
            </a:xfrm>
            <a:grpFill/>
          </p:grpSpPr>
          <p:sp>
            <p:nvSpPr>
              <p:cNvPr id="118" name="Oval 16">
                <a:extLst>
                  <a:ext uri="{FF2B5EF4-FFF2-40B4-BE49-F238E27FC236}">
                    <a16:creationId xmlns:a16="http://schemas.microsoft.com/office/drawing/2014/main" id="{952CE8E0-C966-4606-DE20-EA5E7B305162}"/>
                  </a:ext>
                </a:extLst>
              </p:cNvPr>
              <p:cNvSpPr/>
              <p:nvPr/>
            </p:nvSpPr>
            <p:spPr>
              <a:xfrm>
                <a:off x="4051865" y="5165558"/>
                <a:ext cx="946855" cy="868299"/>
              </a:xfrm>
              <a:prstGeom prst="ellipse">
                <a:avLst/>
              </a:prstGeom>
              <a:grpFill/>
              <a:ln>
                <a:solidFill>
                  <a:srgbClr val="62A84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19" name="TextBox 26">
                <a:extLst>
                  <a:ext uri="{FF2B5EF4-FFF2-40B4-BE49-F238E27FC236}">
                    <a16:creationId xmlns:a16="http://schemas.microsoft.com/office/drawing/2014/main" id="{A84DB4A3-2C22-54B9-CD9F-44DB5789C065}"/>
                  </a:ext>
                </a:extLst>
              </p:cNvPr>
              <p:cNvSpPr txBox="1"/>
              <p:nvPr/>
            </p:nvSpPr>
            <p:spPr bwMode="auto">
              <a:xfrm>
                <a:off x="4066676" y="5206811"/>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126" name="Rectangle 30">
            <a:extLst>
              <a:ext uri="{FF2B5EF4-FFF2-40B4-BE49-F238E27FC236}">
                <a16:creationId xmlns:a16="http://schemas.microsoft.com/office/drawing/2014/main" id="{7FC1ED7F-8635-E07C-F5E7-5FDB68C9D95B}"/>
              </a:ext>
            </a:extLst>
          </p:cNvPr>
          <p:cNvSpPr/>
          <p:nvPr/>
        </p:nvSpPr>
        <p:spPr>
          <a:xfrm flipH="1">
            <a:off x="8494237" y="3929749"/>
            <a:ext cx="2922047" cy="2824235"/>
          </a:xfrm>
          <a:prstGeom prst="rect">
            <a:avLst/>
          </a:prstGeom>
        </p:spPr>
        <p:txBody>
          <a:bodyPr wrap="square">
            <a:spAutoFit/>
          </a:bodyPr>
          <a:lstStyle/>
          <a:p>
            <a:pPr algn="r">
              <a:buClr>
                <a:srgbClr val="62A844"/>
              </a:buClr>
            </a:pPr>
            <a:r>
              <a:rPr lang="de-DE" sz="2000" b="1">
                <a:solidFill>
                  <a:srgbClr val="000000"/>
                </a:solidFill>
                <a:cs typeface="Times New Roman" panose="02020603050405020304" pitchFamily="18" charset="0"/>
              </a:rPr>
              <a:t>Kompetenzaufbau:</a:t>
            </a:r>
            <a:br>
              <a:rPr lang="en-US" sz="2000" dirty="0">
                <a:solidFill>
                  <a:srgbClr val="000000"/>
                </a:solidFill>
                <a:cs typeface="Times New Roman" panose="02020603050405020304" pitchFamily="18" charset="0"/>
              </a:rPr>
            </a:br>
            <a:r>
              <a:rPr lang="de-DE" sz="2000">
                <a:solidFill>
                  <a:srgbClr val="000000"/>
                </a:solidFill>
                <a:cs typeface="Times New Roman" panose="02020603050405020304" pitchFamily="18" charset="0"/>
              </a:rPr>
              <a:t>Gezielte Schulung gibt</a:t>
            </a:r>
          </a:p>
          <a:p>
            <a:pPr algn="r">
              <a:buClr>
                <a:srgbClr val="62A844"/>
              </a:buClr>
            </a:pPr>
            <a:r>
              <a:rPr lang="de-DE" sz="2000">
                <a:solidFill>
                  <a:srgbClr val="000000"/>
                </a:solidFill>
                <a:cs typeface="Times New Roman" panose="02020603050405020304" pitchFamily="18" charset="0"/>
              </a:rPr>
              <a:t> dem Team Sicherheit:</a:t>
            </a:r>
          </a:p>
          <a:p>
            <a:pPr marL="757238" indent="-334963">
              <a:buClr>
                <a:srgbClr val="62A844"/>
              </a:buClr>
              <a:buFont typeface="Arial" panose="020B0604020202020204" pitchFamily="34" charset="0"/>
              <a:buChar char="•"/>
            </a:pPr>
            <a:r>
              <a:rPr lang="de-DE" sz="2000">
                <a:solidFill>
                  <a:srgbClr val="000000"/>
                </a:solidFill>
                <a:cs typeface="Times New Roman" panose="02020603050405020304" pitchFamily="18" charset="0"/>
              </a:rPr>
              <a:t>wann Automation trägt</a:t>
            </a:r>
          </a:p>
          <a:p>
            <a:pPr marL="757238" indent="-334963">
              <a:buClr>
                <a:srgbClr val="62A844"/>
              </a:buClr>
              <a:buFont typeface="Arial" panose="020B0604020202020204" pitchFamily="34" charset="0"/>
              <a:buChar char="•"/>
            </a:pPr>
            <a:r>
              <a:rPr lang="de-DE" sz="2000">
                <a:solidFill>
                  <a:srgbClr val="000000"/>
                </a:solidFill>
                <a:cs typeface="Times New Roman" panose="02020603050405020304" pitchFamily="18" charset="0"/>
              </a:rPr>
              <a:t>wann der Mensch entscheidet</a:t>
            </a:r>
            <a:br>
              <a:rPr lang="en-US" sz="2000" dirty="0">
                <a:solidFill>
                  <a:srgbClr val="000000"/>
                </a:solidFill>
                <a:cs typeface="Times New Roman" panose="02020603050405020304" pitchFamily="18" charset="0"/>
              </a:rPr>
            </a:br>
            <a:endParaRPr lang="en-US" sz="2000" dirty="0">
              <a:solidFill>
                <a:srgbClr val="000000"/>
              </a:solidFill>
              <a:cs typeface="Times New Roman" panose="02020603050405020304" pitchFamily="18" charset="0"/>
            </a:endParaRPr>
          </a:p>
          <a:p>
            <a:pPr algn="r">
              <a:lnSpc>
                <a:spcPts val="2100"/>
              </a:lnSpc>
            </a:pPr>
            <a:endParaRPr lang="en-US" sz="2000" dirty="0">
              <a:solidFill>
                <a:srgbClr val="000000"/>
              </a:solidFill>
              <a:cs typeface="Segoe UI Light" panose="020B0502040204020203" pitchFamily="34" charset="0"/>
            </a:endParaRPr>
          </a:p>
        </p:txBody>
      </p:sp>
    </p:spTree>
    <p:extLst>
      <p:ext uri="{BB962C8B-B14F-4D97-AF65-F5344CB8AC3E}">
        <p14:creationId xmlns:p14="http://schemas.microsoft.com/office/powerpoint/2010/main" val="14772353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553E8-4660-FC31-0528-19DFB474024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45B8903-5A58-B23B-01F5-9C022F1F0C73}"/>
              </a:ext>
            </a:extLst>
          </p:cNvPr>
          <p:cNvSpPr>
            <a:spLocks noGrp="1"/>
          </p:cNvSpPr>
          <p:nvPr>
            <p:ph type="body" sz="quarter" idx="16"/>
          </p:nvPr>
        </p:nvSpPr>
        <p:spPr>
          <a:xfrm>
            <a:off x="4223370" y="1073150"/>
            <a:ext cx="7223992" cy="5015134"/>
          </a:xfrm>
        </p:spPr>
        <p:txBody>
          <a:bodyPr>
            <a:normAutofit/>
          </a:bodyPr>
          <a:lstStyle/>
          <a:p>
            <a:pPr fontAlgn="t">
              <a:lnSpc>
                <a:spcPts val="4960"/>
              </a:lnSpc>
              <a:spcBef>
                <a:spcPts val="0"/>
              </a:spcBef>
            </a:pPr>
            <a:r>
              <a:rPr lang="de-DE" b="1" dirty="0"/>
              <a:t>Angewandte Praxis</a:t>
            </a:r>
          </a:p>
          <a:p>
            <a:pPr fontAlgn="t">
              <a:lnSpc>
                <a:spcPts val="4960"/>
              </a:lnSpc>
              <a:spcBef>
                <a:spcPts val="0"/>
              </a:spcBef>
            </a:pPr>
            <a:endParaRPr lang="en-IE" b="1" dirty="0"/>
          </a:p>
          <a:p>
            <a:endParaRPr lang="en-IE" sz="1400" b="1" dirty="0"/>
          </a:p>
          <a:p>
            <a:br>
              <a:rPr lang="en-IE" sz="1400" b="1" dirty="0"/>
            </a:br>
            <a:r>
              <a:rPr lang="de-DE" sz="2400" b="1" dirty="0">
                <a:cs typeface="Times New Roman" panose="02020603050405020304" pitchFamily="18" charset="0"/>
              </a:rPr>
              <a:t>Lernen aus realen Beispielen für KI in der Hospitality</a:t>
            </a:r>
            <a:r>
              <a:rPr lang="de-DE" sz="2400" dirty="0">
                <a:cs typeface="Times New Roman" panose="02020603050405020304" pitchFamily="18" charset="0"/>
              </a:rPr>
              <a:t>. Sie festigen Ihr Wissen durch die Analyse realer Beispiele für KI in Betrieb und Gästeservice. Sie untersuchen, wie Hotels und Restaurants KI-Tools eingeführt haben, erkennen Erfolgsfaktoren und Herausforderungen und entwickeln daraus einen eigenen Umsetzungsplan im kleinen Maßstab.</a:t>
            </a: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592D7240-31A6-9C6E-8F6F-776634A64F9C}"/>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05</a:t>
            </a:r>
          </a:p>
        </p:txBody>
      </p:sp>
      <p:sp>
        <p:nvSpPr>
          <p:cNvPr id="2" name="Rounded Rectangle 1">
            <a:extLst>
              <a:ext uri="{FF2B5EF4-FFF2-40B4-BE49-F238E27FC236}">
                <a16:creationId xmlns:a16="http://schemas.microsoft.com/office/drawing/2014/main" id="{1146A8E3-80A3-141A-6A88-86D32412C3CE}"/>
              </a:ext>
            </a:extLst>
          </p:cNvPr>
          <p:cNvSpPr/>
          <p:nvPr/>
        </p:nvSpPr>
        <p:spPr>
          <a:xfrm>
            <a:off x="6892760" y="6303021"/>
            <a:ext cx="479767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7A8E18AF-DA12-10AE-BFC4-43DB1053518C}"/>
              </a:ext>
            </a:extLst>
          </p:cNvPr>
          <p:cNvSpPr txBox="1"/>
          <p:nvPr/>
        </p:nvSpPr>
        <p:spPr>
          <a:xfrm>
            <a:off x="7018758" y="6366299"/>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6" name="TextBox 5">
            <a:extLst>
              <a:ext uri="{FF2B5EF4-FFF2-40B4-BE49-F238E27FC236}">
                <a16:creationId xmlns:a16="http://schemas.microsoft.com/office/drawing/2014/main" id="{E221E404-C871-81CA-7FFF-A7D082D624A3}"/>
              </a:ext>
            </a:extLst>
          </p:cNvPr>
          <p:cNvSpPr txBox="1"/>
          <p:nvPr/>
        </p:nvSpPr>
        <p:spPr>
          <a:xfrm>
            <a:off x="7774759" y="6366299"/>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1</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3</a:t>
            </a:r>
            <a:endParaRPr sz="1400" b="1" i="0" dirty="0">
              <a:solidFill>
                <a:srgbClr val="262626"/>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BD4C9E48-B57E-37CC-12D1-C5852A720B10}"/>
              </a:ext>
            </a:extLst>
          </p:cNvPr>
          <p:cNvSpPr txBox="1"/>
          <p:nvPr/>
        </p:nvSpPr>
        <p:spPr>
          <a:xfrm>
            <a:off x="8368758" y="6366299"/>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Gestaltung nachhaltiger Gästeerlebnisse</a:t>
            </a:r>
          </a:p>
        </p:txBody>
      </p:sp>
    </p:spTree>
    <p:extLst>
      <p:ext uri="{BB962C8B-B14F-4D97-AF65-F5344CB8AC3E}">
        <p14:creationId xmlns:p14="http://schemas.microsoft.com/office/powerpoint/2010/main" val="9088315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B6D3D-E306-A65B-0092-59872C80643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30EBDD5-57EE-E71E-333B-332DCA0414B9}"/>
              </a:ext>
            </a:extLst>
          </p:cNvPr>
          <p:cNvSpPr/>
          <p:nvPr/>
        </p:nvSpPr>
        <p:spPr>
          <a:xfrm>
            <a:off x="9129154" y="0"/>
            <a:ext cx="3071124" cy="6858000"/>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Connector 2">
            <a:extLst>
              <a:ext uri="{FF2B5EF4-FFF2-40B4-BE49-F238E27FC236}">
                <a16:creationId xmlns:a16="http://schemas.microsoft.com/office/drawing/2014/main" id="{70F355A5-ED32-4246-7646-8E7943C1EC98}"/>
              </a:ext>
            </a:extLst>
          </p:cNvPr>
          <p:cNvCxnSpPr>
            <a:cxnSpLocks/>
          </p:cNvCxnSpPr>
          <p:nvPr/>
        </p:nvCxnSpPr>
        <p:spPr>
          <a:xfrm>
            <a:off x="0" y="1231923"/>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4406B14B-D4B9-F51A-B325-E78357EA6411}"/>
              </a:ext>
            </a:extLst>
          </p:cNvPr>
          <p:cNvSpPr txBox="1">
            <a:spLocks/>
          </p:cNvSpPr>
          <p:nvPr/>
        </p:nvSpPr>
        <p:spPr>
          <a:xfrm>
            <a:off x="429115" y="525832"/>
            <a:ext cx="532350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Von Prinzipien zur Praxis </a:t>
            </a:r>
          </a:p>
        </p:txBody>
      </p:sp>
      <p:sp>
        <p:nvSpPr>
          <p:cNvPr id="7" name="TextBox 97">
            <a:extLst>
              <a:ext uri="{FF2B5EF4-FFF2-40B4-BE49-F238E27FC236}">
                <a16:creationId xmlns:a16="http://schemas.microsoft.com/office/drawing/2014/main" id="{78F40A7B-2ED1-63C4-7642-F32B7A8BCB35}"/>
              </a:ext>
            </a:extLst>
          </p:cNvPr>
          <p:cNvSpPr txBox="1"/>
          <p:nvPr/>
        </p:nvSpPr>
        <p:spPr>
          <a:xfrm>
            <a:off x="429115" y="1759355"/>
            <a:ext cx="4791067" cy="3939540"/>
          </a:xfrm>
          <a:prstGeom prst="rect">
            <a:avLst/>
          </a:prstGeom>
          <a:noFill/>
        </p:spPr>
        <p:txBody>
          <a:bodyPr wrap="square">
            <a:spAutoFit/>
          </a:bodyPr>
          <a:lstStyle/>
          <a:p>
            <a:pPr>
              <a:lnSpc>
                <a:spcPts val="1960"/>
              </a:lnSpc>
              <a:buClr>
                <a:srgbClr val="62A844"/>
              </a:buClr>
            </a:pPr>
            <a:r>
              <a:rPr lang="de-DE" sz="2000" b="1">
                <a:solidFill>
                  <a:srgbClr val="0289AE"/>
                </a:solidFill>
                <a:cs typeface="Times New Roman" panose="02020603050405020304" pitchFamily="18" charset="0"/>
              </a:rPr>
              <a:t>Übergang:</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In dieser letzten Einheit gehen Sie von der </a:t>
            </a:r>
            <a:r>
              <a:rPr lang="de-DE" b="1">
                <a:solidFill>
                  <a:srgbClr val="000000"/>
                </a:solidFill>
                <a:cs typeface="Times New Roman" panose="02020603050405020304" pitchFamily="18" charset="0"/>
              </a:rPr>
              <a:t>Theorie zum Handeln</a:t>
            </a:r>
            <a:r>
              <a:rPr lang="de-DE">
                <a:solidFill>
                  <a:srgbClr val="000000"/>
                </a:solidFill>
                <a:cs typeface="Times New Roman" panose="02020603050405020304" pitchFamily="18" charset="0"/>
              </a:rPr>
              <a:t> über.</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Das erwartet Sie:</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Wie führende Hospitality-Betriebe KI in der Praxis einsetzen – mit Fokus auf:</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Effizienz </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Gästezufriedenheit </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Nachhaltigkeit </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Markenreputation</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Ihre Rolle:</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Kritische Reflexion + praktische Anwendung = </a:t>
            </a:r>
            <a:r>
              <a:rPr lang="de-DE" b="1">
                <a:solidFill>
                  <a:srgbClr val="000000"/>
                </a:solidFill>
                <a:cs typeface="Times New Roman" panose="02020603050405020304" pitchFamily="18" charset="0"/>
              </a:rPr>
              <a:t>Praxisreife</a:t>
            </a:r>
            <a:br>
              <a:rPr lang="en-US" b="1"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p:txBody>
      </p:sp>
      <p:sp>
        <p:nvSpPr>
          <p:cNvPr id="2" name="Rectangle 30">
            <a:extLst>
              <a:ext uri="{FF2B5EF4-FFF2-40B4-BE49-F238E27FC236}">
                <a16:creationId xmlns:a16="http://schemas.microsoft.com/office/drawing/2014/main" id="{7170D8D9-7A64-F864-DE0A-32BB89F7E534}"/>
              </a:ext>
            </a:extLst>
          </p:cNvPr>
          <p:cNvSpPr/>
          <p:nvPr/>
        </p:nvSpPr>
        <p:spPr>
          <a:xfrm flipH="1">
            <a:off x="4888862" y="4006325"/>
            <a:ext cx="2894598" cy="1374735"/>
          </a:xfrm>
          <a:prstGeom prst="rect">
            <a:avLst/>
          </a:prstGeom>
        </p:spPr>
        <p:txBody>
          <a:bodyPr wrap="square">
            <a:spAutoFit/>
          </a:bodyPr>
          <a:lstStyle/>
          <a:p>
            <a:pPr algn="ctr">
              <a:lnSpc>
                <a:spcPts val="1960"/>
              </a:lnSpc>
            </a:pPr>
            <a:r>
              <a:rPr lang="de-DE" sz="2000" b="1">
                <a:solidFill>
                  <a:srgbClr val="0289AE"/>
                </a:solidFill>
                <a:cs typeface="Times New Roman" panose="02020603050405020304" pitchFamily="18" charset="0"/>
              </a:rPr>
              <a:t>Vorbereitung:</a:t>
            </a:r>
            <a:br>
              <a:rPr lang="en-US" dirty="0">
                <a:solidFill>
                  <a:srgbClr val="000000"/>
                </a:solidFill>
                <a:cs typeface="Times New Roman" panose="02020603050405020304" pitchFamily="18" charset="0"/>
              </a:rPr>
            </a:br>
            <a:r>
              <a:rPr lang="de-DE" i="1">
                <a:solidFill>
                  <a:srgbClr val="000000"/>
                </a:solidFill>
                <a:cs typeface="Times New Roman" panose="02020603050405020304" pitchFamily="18" charset="0"/>
              </a:rPr>
              <a:t>Machen Sie sich bereit, die strategischen, ethischen und betrieblichen Faktoren erfolgreicher KI-Einführung zu erkennen.</a:t>
            </a:r>
            <a:endParaRPr lang="en-US" dirty="0">
              <a:solidFill>
                <a:srgbClr val="000000"/>
              </a:solidFill>
              <a:cs typeface="Times New Roman" panose="02020603050405020304" pitchFamily="18" charset="0"/>
            </a:endParaRPr>
          </a:p>
        </p:txBody>
      </p:sp>
      <p:sp>
        <p:nvSpPr>
          <p:cNvPr id="4" name="Rounded Rectangle 3">
            <a:extLst>
              <a:ext uri="{FF2B5EF4-FFF2-40B4-BE49-F238E27FC236}">
                <a16:creationId xmlns:a16="http://schemas.microsoft.com/office/drawing/2014/main" id="{D8F3C821-69A8-2909-5DF4-93169452ABAD}"/>
              </a:ext>
            </a:extLst>
          </p:cNvPr>
          <p:cNvSpPr/>
          <p:nvPr/>
        </p:nvSpPr>
        <p:spPr>
          <a:xfrm>
            <a:off x="4669407" y="3764820"/>
            <a:ext cx="3333509" cy="1858722"/>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8" name="Graphic 7">
            <a:extLst>
              <a:ext uri="{FF2B5EF4-FFF2-40B4-BE49-F238E27FC236}">
                <a16:creationId xmlns:a16="http://schemas.microsoft.com/office/drawing/2014/main" id="{0654F30D-9F3B-5580-AABA-183180369BA3}"/>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pic>
        <p:nvPicPr>
          <p:cNvPr id="9" name="Picture 8" descr="iPhone6_mockup_front_white.png">
            <a:extLst>
              <a:ext uri="{FF2B5EF4-FFF2-40B4-BE49-F238E27FC236}">
                <a16:creationId xmlns:a16="http://schemas.microsoft.com/office/drawing/2014/main" id="{8DE97C8C-F4F5-1CE3-9031-F12DA2471CF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68631" y="226918"/>
            <a:ext cx="4094254" cy="6404164"/>
          </a:xfrm>
          <a:prstGeom prst="rect">
            <a:avLst/>
          </a:prstGeom>
        </p:spPr>
      </p:pic>
      <p:pic>
        <p:nvPicPr>
          <p:cNvPr id="10" name="Picture Placeholder 5">
            <a:extLst>
              <a:ext uri="{FF2B5EF4-FFF2-40B4-BE49-F238E27FC236}">
                <a16:creationId xmlns:a16="http://schemas.microsoft.com/office/drawing/2014/main" id="{23A8EB50-BD61-15D1-7A9E-FC74E6F8302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29182" t="-237" r="33032" b="237"/>
          <a:stretch>
            <a:fillRect/>
          </a:stretch>
        </p:blipFill>
        <p:spPr>
          <a:xfrm>
            <a:off x="8440309" y="1213586"/>
            <a:ext cx="2499565" cy="4409956"/>
          </a:xfrm>
          <a:prstGeom prst="rect">
            <a:avLst/>
          </a:prstGeom>
        </p:spPr>
      </p:pic>
    </p:spTree>
    <p:extLst>
      <p:ext uri="{BB962C8B-B14F-4D97-AF65-F5344CB8AC3E}">
        <p14:creationId xmlns:p14="http://schemas.microsoft.com/office/powerpoint/2010/main" val="11442349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B3D4A-4D3F-3C58-61AA-8E3DF0C2FB74}"/>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C51895D6-6153-86F1-621C-668460E6AF81}"/>
              </a:ext>
            </a:extLst>
          </p:cNvPr>
          <p:cNvCxnSpPr>
            <a:cxnSpLocks/>
          </p:cNvCxnSpPr>
          <p:nvPr/>
        </p:nvCxnSpPr>
        <p:spPr>
          <a:xfrm>
            <a:off x="4429716" y="1641270"/>
            <a:ext cx="488886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ECFDF873-F01B-48CF-5511-21EDEC9B35FF}"/>
              </a:ext>
            </a:extLst>
          </p:cNvPr>
          <p:cNvSpPr txBox="1">
            <a:spLocks/>
          </p:cNvSpPr>
          <p:nvPr/>
        </p:nvSpPr>
        <p:spPr>
          <a:xfrm>
            <a:off x="4429716" y="525832"/>
            <a:ext cx="468689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Praktische KI-Anwendungen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7" name="TextBox 97">
            <a:extLst>
              <a:ext uri="{FF2B5EF4-FFF2-40B4-BE49-F238E27FC236}">
                <a16:creationId xmlns:a16="http://schemas.microsoft.com/office/drawing/2014/main" id="{92728DEB-7FED-9920-46A7-677FC70C9438}"/>
              </a:ext>
            </a:extLst>
          </p:cNvPr>
          <p:cNvSpPr txBox="1"/>
          <p:nvPr/>
        </p:nvSpPr>
        <p:spPr>
          <a:xfrm>
            <a:off x="4429716" y="1759355"/>
            <a:ext cx="7134237" cy="3683060"/>
          </a:xfrm>
          <a:prstGeom prst="rect">
            <a:avLst/>
          </a:prstGeom>
          <a:noFill/>
        </p:spPr>
        <p:txBody>
          <a:bodyPr wrap="square">
            <a:spAutoFit/>
          </a:bodyPr>
          <a:lstStyle/>
          <a:p>
            <a:pPr>
              <a:lnSpc>
                <a:spcPts val="1960"/>
              </a:lnSpc>
              <a:buClr>
                <a:srgbClr val="62A844"/>
              </a:buClr>
            </a:pPr>
            <a:r>
              <a:rPr lang="de-DE" sz="2000" b="1">
                <a:solidFill>
                  <a:srgbClr val="0289AE"/>
                </a:solidFill>
                <a:cs typeface="Times New Roman" panose="02020603050405020304" pitchFamily="18" charset="0"/>
              </a:rPr>
              <a:t>Stand heute</a:t>
            </a:r>
            <a:r>
              <a:rPr lang="de-DE" sz="2000" b="1">
                <a:solidFill>
                  <a:srgbClr val="000000"/>
                </a:solidFill>
                <a:cs typeface="Times New Roman" panose="02020603050405020304" pitchFamily="18" charset="0"/>
              </a:rPr>
              <a:t> - </a:t>
            </a:r>
            <a:r>
              <a:rPr lang="de-DE">
                <a:solidFill>
                  <a:srgbClr val="000000"/>
                </a:solidFill>
                <a:cs typeface="Times New Roman" panose="02020603050405020304" pitchFamily="18" charset="0"/>
              </a:rPr>
              <a:t>KI verändert die Hospitality bereits in:</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Automatisierung </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Personalisierung </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Nachhaltigkeit </a:t>
            </a:r>
          </a:p>
          <a:p>
            <a:pPr marL="285750" indent="-285750">
              <a:lnSpc>
                <a:spcPts val="1960"/>
              </a:lnSpc>
              <a:buClr>
                <a:srgbClr val="62A844"/>
              </a:buClr>
              <a:buFont typeface="Arial" panose="020B0604020202020204" pitchFamily="34" charset="0"/>
              <a:buChar char="•"/>
            </a:pPr>
            <a:r>
              <a:rPr lang="de-DE">
                <a:solidFill>
                  <a:srgbClr val="000000"/>
                </a:solidFill>
                <a:cs typeface="Times New Roman" panose="02020603050405020304" pitchFamily="18" charset="0"/>
              </a:rPr>
              <a:t>Betrieb</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Fokus Problemlösung:</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Fallstudien zeigen, wie Technologie </a:t>
            </a:r>
            <a:r>
              <a:rPr lang="de-DE" b="1">
                <a:solidFill>
                  <a:srgbClr val="000000"/>
                </a:solidFill>
                <a:cs typeface="Times New Roman" panose="02020603050405020304" pitchFamily="18" charset="0"/>
              </a:rPr>
              <a:t>reale Probleme löst</a:t>
            </a:r>
            <a:r>
              <a:rPr lang="de-DE">
                <a:solidFill>
                  <a:srgbClr val="000000"/>
                </a:solidFill>
                <a:cs typeface="Times New Roman" panose="02020603050405020304" pitchFamily="18" charset="0"/>
              </a:rPr>
              <a:t>, Leistung steigert und </a:t>
            </a:r>
            <a:r>
              <a:rPr lang="de-DE" b="1">
                <a:solidFill>
                  <a:srgbClr val="000000"/>
                </a:solidFill>
                <a:cs typeface="Times New Roman" panose="02020603050405020304" pitchFamily="18" charset="0"/>
              </a:rPr>
              <a:t>Menschen unterstützt</a:t>
            </a:r>
            <a:r>
              <a:rPr lang="de-DE">
                <a:solidFill>
                  <a:srgbClr val="000000"/>
                </a:solidFill>
                <a:cs typeface="Times New Roman" panose="02020603050405020304" pitchFamily="18" charset="0"/>
              </a:rPr>
              <a:t> – statt sie zu ersetzen.</a:t>
            </a:r>
            <a:br>
              <a:rPr lang="en-US" dirty="0">
                <a:solidFill>
                  <a:srgbClr val="000000"/>
                </a:solidFill>
                <a:cs typeface="Times New Roman" panose="02020603050405020304" pitchFamily="18" charset="0"/>
              </a:rPr>
            </a:br>
            <a:endParaRPr lang="en-US" dirty="0">
              <a:solidFill>
                <a:srgbClr val="000000"/>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Branchendaten:</a:t>
            </a:r>
            <a:br>
              <a:rPr lang="en-US" dirty="0">
                <a:solidFill>
                  <a:srgbClr val="000000"/>
                </a:solidFill>
                <a:cs typeface="Times New Roman" panose="02020603050405020304" pitchFamily="18" charset="0"/>
              </a:rPr>
            </a:br>
            <a:r>
              <a:rPr lang="de-DE">
                <a:solidFill>
                  <a:srgbClr val="000000"/>
                </a:solidFill>
                <a:cs typeface="Times New Roman" panose="02020603050405020304" pitchFamily="18" charset="0"/>
              </a:rPr>
              <a:t>*73 % der Hospitality-Führungskräfte zählen KI zu den Top-3-Prioritäten digitaler Investitionen. - McKinsey 2024*</a:t>
            </a:r>
            <a:br>
              <a:rPr lang="en-US" dirty="0">
                <a:solidFill>
                  <a:srgbClr val="000000"/>
                </a:solidFill>
                <a:cs typeface="Times New Roman" panose="02020603050405020304" pitchFamily="18" charset="0"/>
              </a:rPr>
            </a:br>
            <a:endParaRPr lang="en-GB" kern="0" dirty="0">
              <a:solidFill>
                <a:srgbClr val="000000"/>
              </a:solidFill>
              <a:cs typeface="Times New Roman" panose="02020603050405020304" pitchFamily="18" charset="0"/>
            </a:endParaRPr>
          </a:p>
        </p:txBody>
      </p:sp>
      <p:sp>
        <p:nvSpPr>
          <p:cNvPr id="2" name="Rectangle 30">
            <a:extLst>
              <a:ext uri="{FF2B5EF4-FFF2-40B4-BE49-F238E27FC236}">
                <a16:creationId xmlns:a16="http://schemas.microsoft.com/office/drawing/2014/main" id="{B642AFCF-2ECB-B55A-F44A-ECF1CDAC5734}"/>
              </a:ext>
            </a:extLst>
          </p:cNvPr>
          <p:cNvSpPr/>
          <p:nvPr/>
        </p:nvSpPr>
        <p:spPr>
          <a:xfrm flipH="1">
            <a:off x="3074299" y="5508669"/>
            <a:ext cx="4316512" cy="861774"/>
          </a:xfrm>
          <a:prstGeom prst="rect">
            <a:avLst/>
          </a:prstGeom>
        </p:spPr>
        <p:txBody>
          <a:bodyPr wrap="square">
            <a:spAutoFit/>
          </a:bodyPr>
          <a:lstStyle/>
          <a:p>
            <a:pPr algn="ctr">
              <a:lnSpc>
                <a:spcPts val="1960"/>
              </a:lnSpc>
            </a:pPr>
            <a:r>
              <a:rPr lang="de-DE" sz="2000" b="1">
                <a:solidFill>
                  <a:srgbClr val="0289AE"/>
                </a:solidFill>
                <a:cs typeface="Times New Roman" panose="02020603050405020304" pitchFamily="18" charset="0"/>
              </a:rPr>
              <a:t>Ansatz:</a:t>
            </a:r>
            <a:br>
              <a:rPr lang="en-US" dirty="0">
                <a:solidFill>
                  <a:srgbClr val="000000"/>
                </a:solidFill>
                <a:cs typeface="Times New Roman" panose="02020603050405020304" pitchFamily="18" charset="0"/>
              </a:rPr>
            </a:br>
            <a:r>
              <a:rPr lang="de-DE" i="1">
                <a:solidFill>
                  <a:srgbClr val="000000"/>
                </a:solidFill>
                <a:cs typeface="Times New Roman" panose="02020603050405020304" pitchFamily="18" charset="0"/>
              </a:rPr>
              <a:t>Jedes Beispiel zeigt </a:t>
            </a:r>
            <a:r>
              <a:rPr lang="de-DE" b="1" i="1">
                <a:solidFill>
                  <a:srgbClr val="000000"/>
                </a:solidFill>
                <a:cs typeface="Times New Roman" panose="02020603050405020304" pitchFamily="18" charset="0"/>
              </a:rPr>
              <a:t>zielgerichtete Umsetzung</a:t>
            </a:r>
            <a:r>
              <a:rPr lang="de-DE" i="1">
                <a:solidFill>
                  <a:srgbClr val="000000"/>
                </a:solidFill>
                <a:cs typeface="Times New Roman" panose="02020603050405020304" pitchFamily="18" charset="0"/>
              </a:rPr>
              <a:t> mit klarem Nutzen für Menschen.</a:t>
            </a:r>
            <a:endParaRPr lang="en-US" dirty="0">
              <a:solidFill>
                <a:srgbClr val="000000"/>
              </a:solidFill>
              <a:cs typeface="Times New Roman" panose="02020603050405020304" pitchFamily="18" charset="0"/>
            </a:endParaRPr>
          </a:p>
        </p:txBody>
      </p:sp>
      <p:sp>
        <p:nvSpPr>
          <p:cNvPr id="4" name="Rounded Rectangle 3">
            <a:extLst>
              <a:ext uri="{FF2B5EF4-FFF2-40B4-BE49-F238E27FC236}">
                <a16:creationId xmlns:a16="http://schemas.microsoft.com/office/drawing/2014/main" id="{CCD9F31A-4A52-46D1-1271-4E343C8E7BAC}"/>
              </a:ext>
            </a:extLst>
          </p:cNvPr>
          <p:cNvSpPr/>
          <p:nvPr/>
        </p:nvSpPr>
        <p:spPr>
          <a:xfrm>
            <a:off x="2954968" y="5359078"/>
            <a:ext cx="4524677" cy="1222402"/>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73DB455F-415E-4219-909E-165173A8AB8B}"/>
              </a:ext>
            </a:extLst>
          </p:cNvPr>
          <p:cNvSpPr/>
          <p:nvPr/>
        </p:nvSpPr>
        <p:spPr>
          <a:xfrm>
            <a:off x="-69555" y="0"/>
            <a:ext cx="2319320" cy="6858000"/>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a:extLst>
              <a:ext uri="{FF2B5EF4-FFF2-40B4-BE49-F238E27FC236}">
                <a16:creationId xmlns:a16="http://schemas.microsoft.com/office/drawing/2014/main" id="{8718A18E-48DC-0FE4-149F-4C5EFB72785E}"/>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flipH="1">
            <a:off x="-93653" y="0"/>
            <a:ext cx="6754568" cy="3196842"/>
          </a:xfrm>
          <a:prstGeom prst="rect">
            <a:avLst/>
          </a:prstGeom>
        </p:spPr>
      </p:pic>
      <p:pic>
        <p:nvPicPr>
          <p:cNvPr id="19" name="Picture 18" descr="iPhone6_mockup_front_white.png">
            <a:extLst>
              <a:ext uri="{FF2B5EF4-FFF2-40B4-BE49-F238E27FC236}">
                <a16:creationId xmlns:a16="http://schemas.microsoft.com/office/drawing/2014/main" id="{3C804FC3-CA95-8565-3CC1-9AC1FDE2E9E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9476" y="226918"/>
            <a:ext cx="4094254" cy="6404164"/>
          </a:xfrm>
          <a:prstGeom prst="rect">
            <a:avLst/>
          </a:prstGeom>
        </p:spPr>
      </p:pic>
      <p:pic>
        <p:nvPicPr>
          <p:cNvPr id="20" name="Picture Placeholder 5">
            <a:extLst>
              <a:ext uri="{FF2B5EF4-FFF2-40B4-BE49-F238E27FC236}">
                <a16:creationId xmlns:a16="http://schemas.microsoft.com/office/drawing/2014/main" id="{B588621D-4B8A-8896-6D99-2F8211E6EF9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6118" r="27030"/>
          <a:stretch>
            <a:fillRect/>
          </a:stretch>
        </p:blipFill>
        <p:spPr>
          <a:xfrm>
            <a:off x="428264" y="1234458"/>
            <a:ext cx="2526704" cy="4389084"/>
          </a:xfrm>
          <a:prstGeom prst="rect">
            <a:avLst/>
          </a:prstGeom>
        </p:spPr>
      </p:pic>
      <p:grpSp>
        <p:nvGrpSpPr>
          <p:cNvPr id="25" name="Group 24">
            <a:extLst>
              <a:ext uri="{FF2B5EF4-FFF2-40B4-BE49-F238E27FC236}">
                <a16:creationId xmlns:a16="http://schemas.microsoft.com/office/drawing/2014/main" id="{B8B677D2-48ED-3DAB-966C-AA17343EB7FC}"/>
              </a:ext>
            </a:extLst>
          </p:cNvPr>
          <p:cNvGrpSpPr/>
          <p:nvPr/>
        </p:nvGrpSpPr>
        <p:grpSpPr>
          <a:xfrm>
            <a:off x="7687810" y="6147281"/>
            <a:ext cx="4967998" cy="306000"/>
            <a:chOff x="1033688" y="6275480"/>
            <a:chExt cx="4967998" cy="306000"/>
          </a:xfrm>
        </p:grpSpPr>
        <p:sp>
          <p:nvSpPr>
            <p:cNvPr id="21" name="Rounded Rectangle 20">
              <a:extLst>
                <a:ext uri="{FF2B5EF4-FFF2-40B4-BE49-F238E27FC236}">
                  <a16:creationId xmlns:a16="http://schemas.microsoft.com/office/drawing/2014/main" id="{5F00CDD5-31C6-84C0-FA31-A40058176FB9}"/>
                </a:ext>
              </a:extLst>
            </p:cNvPr>
            <p:cNvSpPr/>
            <p:nvPr/>
          </p:nvSpPr>
          <p:spPr>
            <a:xfrm>
              <a:off x="1033688" y="6275480"/>
              <a:ext cx="382807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8460E727-3DED-B1EB-7A3D-2CE81BB49533}"/>
                </a:ext>
              </a:extLst>
            </p:cNvPr>
            <p:cNvSpPr txBox="1"/>
            <p:nvPr/>
          </p:nvSpPr>
          <p:spPr>
            <a:xfrm>
              <a:off x="1159686" y="6338758"/>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23" name="TextBox 22">
              <a:extLst>
                <a:ext uri="{FF2B5EF4-FFF2-40B4-BE49-F238E27FC236}">
                  <a16:creationId xmlns:a16="http://schemas.microsoft.com/office/drawing/2014/main" id="{7F45065E-345A-D0D4-F819-D14A96A92380}"/>
                </a:ext>
              </a:extLst>
            </p:cNvPr>
            <p:cNvSpPr txBox="1"/>
            <p:nvPr/>
          </p:nvSpPr>
          <p:spPr>
            <a:xfrm>
              <a:off x="1915687" y="6338758"/>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C2 M2</a:t>
              </a:r>
            </a:p>
          </p:txBody>
        </p:sp>
        <p:sp>
          <p:nvSpPr>
            <p:cNvPr id="24" name="TextBox 23">
              <a:extLst>
                <a:ext uri="{FF2B5EF4-FFF2-40B4-BE49-F238E27FC236}">
                  <a16:creationId xmlns:a16="http://schemas.microsoft.com/office/drawing/2014/main" id="{63077FF2-81BB-1EEC-AFDE-3F57E7BAA3FB}"/>
                </a:ext>
              </a:extLst>
            </p:cNvPr>
            <p:cNvSpPr txBox="1"/>
            <p:nvPr/>
          </p:nvSpPr>
          <p:spPr>
            <a:xfrm>
              <a:off x="2509686" y="6338758"/>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Datenanalyse in der Hospitality</a:t>
              </a:r>
            </a:p>
          </p:txBody>
        </p:sp>
      </p:grpSp>
    </p:spTree>
    <p:extLst>
      <p:ext uri="{BB962C8B-B14F-4D97-AF65-F5344CB8AC3E}">
        <p14:creationId xmlns:p14="http://schemas.microsoft.com/office/powerpoint/2010/main" val="1475432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FB259-AE0B-6FE1-ED16-17EA557D450C}"/>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E27E9FD7-EF37-5F95-438E-705ED21098A0}"/>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207527" y="211545"/>
            <a:ext cx="4196018" cy="3772929"/>
          </a:xfrm>
          <a:prstGeom prst="rect">
            <a:avLst/>
          </a:prstGeom>
        </p:spPr>
      </p:pic>
      <p:cxnSp>
        <p:nvCxnSpPr>
          <p:cNvPr id="3" name="Straight Connector 2">
            <a:extLst>
              <a:ext uri="{FF2B5EF4-FFF2-40B4-BE49-F238E27FC236}">
                <a16:creationId xmlns:a16="http://schemas.microsoft.com/office/drawing/2014/main" id="{5BD1372B-C3E0-E6F3-4068-04F83CF5030B}"/>
              </a:ext>
            </a:extLst>
          </p:cNvPr>
          <p:cNvCxnSpPr>
            <a:cxnSpLocks/>
          </p:cNvCxnSpPr>
          <p:nvPr/>
        </p:nvCxnSpPr>
        <p:spPr>
          <a:xfrm>
            <a:off x="0" y="1527689"/>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7A67B4F8-3571-BA8E-4825-171A3ECBF2B1}"/>
              </a:ext>
            </a:extLst>
          </p:cNvPr>
          <p:cNvSpPr txBox="1">
            <a:spLocks/>
          </p:cNvSpPr>
          <p:nvPr/>
        </p:nvSpPr>
        <p:spPr>
          <a:xfrm>
            <a:off x="429115" y="525832"/>
            <a:ext cx="532350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Hilton Hotels: besserer Service mit KI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7" name="TextBox 97">
            <a:extLst>
              <a:ext uri="{FF2B5EF4-FFF2-40B4-BE49-F238E27FC236}">
                <a16:creationId xmlns:a16="http://schemas.microsoft.com/office/drawing/2014/main" id="{3A06E8D0-463D-4530-943C-67AE3DEB6336}"/>
              </a:ext>
            </a:extLst>
          </p:cNvPr>
          <p:cNvSpPr txBox="1"/>
          <p:nvPr/>
        </p:nvSpPr>
        <p:spPr>
          <a:xfrm>
            <a:off x="429115" y="2120896"/>
            <a:ext cx="6654592" cy="4196020"/>
          </a:xfrm>
          <a:prstGeom prst="rect">
            <a:avLst/>
          </a:prstGeom>
          <a:noFill/>
        </p:spPr>
        <p:txBody>
          <a:bodyPr wrap="square">
            <a:spAutoFit/>
          </a:bodyPr>
          <a:lstStyle/>
          <a:p>
            <a:pPr>
              <a:lnSpc>
                <a:spcPts val="1960"/>
              </a:lnSpc>
            </a:pPr>
            <a:r>
              <a:rPr lang="de-DE" sz="2000" b="1">
                <a:solidFill>
                  <a:srgbClr val="0289AE"/>
                </a:solidFill>
                <a:cs typeface="Times New Roman" panose="02020603050405020304" pitchFamily="18" charset="0"/>
              </a:rPr>
              <a:t>Größe &amp; Strategie:</a:t>
            </a:r>
            <a:br>
              <a:rPr lang="en-US" dirty="0">
                <a:solidFill>
                  <a:srgbClr val="262626"/>
                </a:solidFill>
                <a:cs typeface="Times New Roman" panose="02020603050405020304" pitchFamily="18" charset="0"/>
              </a:rPr>
            </a:br>
            <a:r>
              <a:rPr lang="de-DE" b="1">
                <a:solidFill>
                  <a:srgbClr val="262626"/>
                </a:solidFill>
                <a:cs typeface="Times New Roman" panose="02020603050405020304" pitchFamily="18" charset="0"/>
              </a:rPr>
              <a:t>7.500+ Hotels</a:t>
            </a:r>
            <a:r>
              <a:rPr lang="de-DE">
                <a:solidFill>
                  <a:srgbClr val="262626"/>
                </a:solidFill>
                <a:cs typeface="Times New Roman" panose="02020603050405020304" pitchFamily="18" charset="0"/>
              </a:rPr>
              <a:t> in 138 Ländern mit </a:t>
            </a:r>
            <a:r>
              <a:rPr lang="de-DE" b="1">
                <a:solidFill>
                  <a:srgbClr val="262626"/>
                </a:solidFill>
                <a:cs typeface="Times New Roman" panose="02020603050405020304" pitchFamily="18" charset="0"/>
              </a:rPr>
              <a:t>41 verschiedenen KI-Anwendungsfällen</a:t>
            </a:r>
            <a:br>
              <a:rPr lang="en-US" b="1" dirty="0">
                <a:solidFill>
                  <a:srgbClr val="262626"/>
                </a:solidFill>
                <a:cs typeface="Times New Roman" panose="02020603050405020304" pitchFamily="18" charset="0"/>
              </a:rPr>
            </a:br>
            <a:endParaRPr lang="en-US" dirty="0">
              <a:solidFill>
                <a:srgbClr val="262626"/>
              </a:solidFill>
              <a:cs typeface="Times New Roman" panose="02020603050405020304" pitchFamily="18" charset="0"/>
            </a:endParaRPr>
          </a:p>
          <a:p>
            <a:pPr>
              <a:lnSpc>
                <a:spcPts val="1960"/>
              </a:lnSpc>
            </a:pPr>
            <a:r>
              <a:rPr lang="de-DE" sz="2000" b="1">
                <a:solidFill>
                  <a:srgbClr val="0289AE"/>
                </a:solidFill>
                <a:cs typeface="Times New Roman" panose="02020603050405020304" pitchFamily="18" charset="0"/>
              </a:rPr>
              <a:t>Ansatz:</a:t>
            </a:r>
            <a:br>
              <a:rPr lang="en-US" dirty="0">
                <a:solidFill>
                  <a:srgbClr val="262626"/>
                </a:solidFill>
                <a:cs typeface="Times New Roman" panose="02020603050405020304" pitchFamily="18" charset="0"/>
              </a:rPr>
            </a:br>
            <a:r>
              <a:rPr lang="de-DE">
                <a:solidFill>
                  <a:srgbClr val="262626"/>
                </a:solidFill>
                <a:cs typeface="Times New Roman" panose="02020603050405020304" pitchFamily="18" charset="0"/>
              </a:rPr>
              <a:t>Systemmodernisierung &amp; Cloud-Integration </a:t>
            </a:r>
            <a:r>
              <a:rPr lang="de-DE" b="1">
                <a:solidFill>
                  <a:srgbClr val="262626"/>
                </a:solidFill>
                <a:cs typeface="Times New Roman" panose="02020603050405020304" pitchFamily="18" charset="0"/>
              </a:rPr>
              <a:t>vor</a:t>
            </a:r>
            <a:r>
              <a:rPr lang="de-DE">
                <a:solidFill>
                  <a:srgbClr val="262626"/>
                </a:solidFill>
                <a:cs typeface="Times New Roman" panose="02020603050405020304" pitchFamily="18" charset="0"/>
              </a:rPr>
              <a:t> der Einführung gezielter KI-Tools</a:t>
            </a:r>
          </a:p>
          <a:p>
            <a:pPr>
              <a:lnSpc>
                <a:spcPts val="1960"/>
              </a:lnSpc>
            </a:pPr>
            <a:endParaRPr lang="en-US" dirty="0">
              <a:solidFill>
                <a:srgbClr val="262626"/>
              </a:solidFill>
              <a:cs typeface="Times New Roman" panose="02020603050405020304" pitchFamily="18" charset="0"/>
            </a:endParaRPr>
          </a:p>
          <a:p>
            <a:pPr>
              <a:lnSpc>
                <a:spcPts val="1960"/>
              </a:lnSpc>
            </a:pPr>
            <a:r>
              <a:rPr lang="de-DE" sz="2000" b="1">
                <a:solidFill>
                  <a:srgbClr val="0289AE"/>
                </a:solidFill>
                <a:cs typeface="Times New Roman" panose="02020603050405020304" pitchFamily="18" charset="0"/>
              </a:rPr>
              <a:t>Zentrale Anwendungen:</a:t>
            </a:r>
          </a:p>
          <a:p>
            <a:pPr marL="285750" indent="-28575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Chatbot Xiao Xi (China)</a:t>
            </a:r>
            <a:r>
              <a:rPr lang="de-DE">
                <a:solidFill>
                  <a:srgbClr val="262626"/>
                </a:solidFill>
                <a:cs typeface="Times New Roman" panose="02020603050405020304" pitchFamily="18" charset="0"/>
              </a:rPr>
              <a:t> - 94 % Zufriedenheit, 50.000+ Anfragen monatlich </a:t>
            </a:r>
            <a:r>
              <a:rPr lang="en-US" dirty="0">
                <a:solidFill>
                  <a:srgbClr val="262626"/>
                </a:solidFill>
              </a:rPr>
              <a:t>(Hilton, 2020 - China market implementation)</a:t>
            </a:r>
            <a:endParaRPr lang="en-US" dirty="0">
              <a:solidFill>
                <a:srgbClr val="262626"/>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Winnow Food Waste System</a:t>
            </a:r>
            <a:r>
              <a:rPr lang="de-DE">
                <a:solidFill>
                  <a:srgbClr val="262626"/>
                </a:solidFill>
                <a:cs typeface="Times New Roman" panose="02020603050405020304" pitchFamily="18" charset="0"/>
              </a:rPr>
              <a:t> - über 60 % weniger Lebensmittelabfall </a:t>
            </a:r>
            <a:r>
              <a:rPr lang="en-US" i="1" dirty="0">
                <a:solidFill>
                  <a:srgbClr val="262626"/>
                </a:solidFill>
              </a:rPr>
              <a:t>(AI Adopters Club, 2025)</a:t>
            </a:r>
            <a:endParaRPr lang="en-US" i="1" dirty="0">
              <a:solidFill>
                <a:srgbClr val="262626"/>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Marketing-KI</a:t>
            </a:r>
            <a:r>
              <a:rPr lang="de-DE">
                <a:solidFill>
                  <a:srgbClr val="262626"/>
                </a:solidFill>
                <a:cs typeface="Times New Roman" panose="02020603050405020304" pitchFamily="18" charset="0"/>
              </a:rPr>
              <a:t> - verdoppelter ROI durch Personalisierung </a:t>
            </a:r>
            <a:r>
              <a:rPr lang="en-US" i="1" dirty="0">
                <a:solidFill>
                  <a:srgbClr val="262626"/>
                </a:solidFill>
              </a:rPr>
              <a:t>(AI Adopters Club, 2025)</a:t>
            </a:r>
            <a:endParaRPr lang="en-US" i="1" dirty="0">
              <a:solidFill>
                <a:srgbClr val="262626"/>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Co-Design im Team</a:t>
            </a:r>
            <a:r>
              <a:rPr lang="de-DE">
                <a:solidFill>
                  <a:srgbClr val="262626"/>
                </a:solidFill>
                <a:cs typeface="Times New Roman" panose="02020603050405020304" pitchFamily="18" charset="0"/>
              </a:rPr>
              <a:t> - Mitarbeitende halfen, digitale Avatare zu gestalten</a:t>
            </a:r>
            <a:br>
              <a:rPr lang="en-US" dirty="0">
                <a:solidFill>
                  <a:srgbClr val="262626"/>
                </a:solidFill>
                <a:cs typeface="Times New Roman" panose="02020603050405020304" pitchFamily="18" charset="0"/>
              </a:rPr>
            </a:br>
            <a:endParaRPr lang="en-US" dirty="0">
              <a:solidFill>
                <a:srgbClr val="262626"/>
              </a:solidFill>
              <a:cs typeface="Times New Roman" panose="02020603050405020304" pitchFamily="18" charset="0"/>
            </a:endParaRPr>
          </a:p>
        </p:txBody>
      </p:sp>
      <p:sp>
        <p:nvSpPr>
          <p:cNvPr id="2" name="Rectangle 30">
            <a:extLst>
              <a:ext uri="{FF2B5EF4-FFF2-40B4-BE49-F238E27FC236}">
                <a16:creationId xmlns:a16="http://schemas.microsoft.com/office/drawing/2014/main" id="{02B7CEE1-6C23-DCE6-9F7E-9450F7F0162B}"/>
              </a:ext>
            </a:extLst>
          </p:cNvPr>
          <p:cNvSpPr/>
          <p:nvPr/>
        </p:nvSpPr>
        <p:spPr>
          <a:xfrm flipH="1">
            <a:off x="8286592" y="4419185"/>
            <a:ext cx="2894598" cy="1231106"/>
          </a:xfrm>
          <a:prstGeom prst="rect">
            <a:avLst/>
          </a:prstGeom>
        </p:spPr>
        <p:txBody>
          <a:bodyPr wrap="square">
            <a:spAutoFit/>
          </a:bodyPr>
          <a:lstStyle/>
          <a:p>
            <a:pPr algn="ctr"/>
            <a:r>
              <a:rPr lang="de-DE" sz="2000" b="1">
                <a:solidFill>
                  <a:srgbClr val="0289AE"/>
                </a:solidFill>
                <a:cs typeface="Times New Roman" panose="02020603050405020304" pitchFamily="18" charset="0"/>
              </a:rPr>
              <a:t>Kernphilosophie:</a:t>
            </a:r>
            <a:br>
              <a:rPr lang="en-US" dirty="0">
                <a:solidFill>
                  <a:srgbClr val="262626"/>
                </a:solidFill>
                <a:cs typeface="Times New Roman" panose="02020603050405020304" pitchFamily="18" charset="0"/>
              </a:rPr>
            </a:br>
            <a:r>
              <a:rPr lang="de-DE" i="1">
                <a:solidFill>
                  <a:srgbClr val="262626"/>
                </a:solidFill>
                <a:cs typeface="Times New Roman" panose="02020603050405020304" pitchFamily="18" charset="0"/>
              </a:rPr>
              <a:t>„Innovation nutzen, um das Persönliche der Hospitality zu </a:t>
            </a:r>
            <a:r>
              <a:rPr lang="de-DE" b="1" i="1">
                <a:solidFill>
                  <a:srgbClr val="262626"/>
                </a:solidFill>
                <a:cs typeface="Times New Roman" panose="02020603050405020304" pitchFamily="18" charset="0"/>
              </a:rPr>
              <a:t>vertiefen</a:t>
            </a:r>
            <a:r>
              <a:rPr lang="de-DE" i="1">
                <a:solidFill>
                  <a:srgbClr val="262626"/>
                </a:solidFill>
                <a:cs typeface="Times New Roman" panose="02020603050405020304" pitchFamily="18" charset="0"/>
              </a:rPr>
              <a:t>, nicht zu verwässern</a:t>
            </a:r>
            <a:endParaRPr lang="en-US" dirty="0">
              <a:solidFill>
                <a:srgbClr val="262626"/>
              </a:solidFill>
            </a:endParaRPr>
          </a:p>
        </p:txBody>
      </p:sp>
      <p:sp>
        <p:nvSpPr>
          <p:cNvPr id="4" name="Rounded Rectangle 3">
            <a:extLst>
              <a:ext uri="{FF2B5EF4-FFF2-40B4-BE49-F238E27FC236}">
                <a16:creationId xmlns:a16="http://schemas.microsoft.com/office/drawing/2014/main" id="{6E885388-3A1C-69DC-5549-B2D393BD20DA}"/>
              </a:ext>
            </a:extLst>
          </p:cNvPr>
          <p:cNvSpPr/>
          <p:nvPr/>
        </p:nvSpPr>
        <p:spPr>
          <a:xfrm>
            <a:off x="8067137" y="3854370"/>
            <a:ext cx="3333509" cy="2182032"/>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690704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A7244-247A-EC42-724A-2F880957E21F}"/>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C9866287-7858-E127-0977-6ECAD1212359}"/>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0800000" flipH="1">
            <a:off x="7351886" y="0"/>
            <a:ext cx="4840114" cy="4352080"/>
          </a:xfrm>
          <a:prstGeom prst="rect">
            <a:avLst/>
          </a:prstGeom>
        </p:spPr>
      </p:pic>
      <p:cxnSp>
        <p:nvCxnSpPr>
          <p:cNvPr id="3" name="Straight Connector 2">
            <a:extLst>
              <a:ext uri="{FF2B5EF4-FFF2-40B4-BE49-F238E27FC236}">
                <a16:creationId xmlns:a16="http://schemas.microsoft.com/office/drawing/2014/main" id="{A29001FB-84EC-B418-C96B-F3E12D3BDF67}"/>
              </a:ext>
            </a:extLst>
          </p:cNvPr>
          <p:cNvCxnSpPr>
            <a:cxnSpLocks/>
          </p:cNvCxnSpPr>
          <p:nvPr/>
        </p:nvCxnSpPr>
        <p:spPr>
          <a:xfrm>
            <a:off x="0" y="1377219"/>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13771E05-20D4-9BDD-D404-602D4852EBE7}"/>
              </a:ext>
            </a:extLst>
          </p:cNvPr>
          <p:cNvSpPr txBox="1">
            <a:spLocks/>
          </p:cNvSpPr>
          <p:nvPr/>
        </p:nvSpPr>
        <p:spPr>
          <a:xfrm>
            <a:off x="429115" y="352212"/>
            <a:ext cx="596011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Marriott International: intelligente Abläufe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7" name="TextBox 97">
            <a:extLst>
              <a:ext uri="{FF2B5EF4-FFF2-40B4-BE49-F238E27FC236}">
                <a16:creationId xmlns:a16="http://schemas.microsoft.com/office/drawing/2014/main" id="{2C86FB63-E738-5BB7-0463-DCAF3C1C9C7F}"/>
              </a:ext>
            </a:extLst>
          </p:cNvPr>
          <p:cNvSpPr txBox="1"/>
          <p:nvPr/>
        </p:nvSpPr>
        <p:spPr>
          <a:xfrm>
            <a:off x="429115" y="1667908"/>
            <a:ext cx="8807482" cy="4708981"/>
          </a:xfrm>
          <a:prstGeom prst="rect">
            <a:avLst/>
          </a:prstGeom>
          <a:noFill/>
        </p:spPr>
        <p:txBody>
          <a:bodyPr wrap="square">
            <a:spAutoFit/>
          </a:bodyPr>
          <a:lstStyle/>
          <a:p>
            <a:pPr lvl="0">
              <a:lnSpc>
                <a:spcPts val="1960"/>
              </a:lnSpc>
              <a:buClr>
                <a:srgbClr val="62A844"/>
              </a:buClr>
              <a:defRPr/>
            </a:pPr>
            <a:r>
              <a:rPr lang="de-DE" kern="0">
                <a:solidFill>
                  <a:srgbClr val="262626"/>
                </a:solidFill>
                <a:cs typeface="Times New Roman" panose="02020603050405020304" pitchFamily="18" charset="0"/>
              </a:rPr>
              <a:t>Marriott International investiert stark in KI, um den Gästeservice zu personalisieren, Preise zu optimieren und die Effizienz im gesamten Portfolio zu steigern. </a:t>
            </a:r>
          </a:p>
          <a:p>
            <a:pPr>
              <a:lnSpc>
                <a:spcPts val="1960"/>
              </a:lnSpc>
              <a:buClr>
                <a:srgbClr val="62A844"/>
              </a:buClr>
            </a:pPr>
            <a:br>
              <a:rPr lang="en-US" b="1" dirty="0">
                <a:solidFill>
                  <a:srgbClr val="262626"/>
                </a:solidFill>
                <a:cs typeface="Times New Roman" panose="02020603050405020304" pitchFamily="18" charset="0"/>
              </a:rPr>
            </a:br>
            <a:r>
              <a:rPr lang="de-DE" sz="2000" b="1">
                <a:solidFill>
                  <a:srgbClr val="0289AE"/>
                </a:solidFill>
                <a:cs typeface="Times New Roman" panose="02020603050405020304" pitchFamily="18" charset="0"/>
              </a:rPr>
              <a:t>Größenordnung:</a:t>
            </a:r>
            <a:br>
              <a:rPr lang="en-US" dirty="0">
                <a:solidFill>
                  <a:srgbClr val="262626"/>
                </a:solidFill>
                <a:cs typeface="Times New Roman" panose="02020603050405020304" pitchFamily="18" charset="0"/>
              </a:rPr>
            </a:br>
            <a:r>
              <a:rPr lang="de-DE" b="1">
                <a:solidFill>
                  <a:srgbClr val="262626"/>
                </a:solidFill>
                <a:cs typeface="Times New Roman" panose="02020603050405020304" pitchFamily="18" charset="0"/>
              </a:rPr>
              <a:t>2,5+ Millionen Serviceanfragen</a:t>
            </a:r>
            <a:r>
              <a:rPr lang="de-DE">
                <a:solidFill>
                  <a:srgbClr val="262626"/>
                </a:solidFill>
                <a:cs typeface="Times New Roman" panose="02020603050405020304" pitchFamily="18" charset="0"/>
              </a:rPr>
              <a:t> über mobile Chat-Tools abgewickelt</a:t>
            </a:r>
            <a:br>
              <a:rPr lang="en-US" dirty="0">
                <a:solidFill>
                  <a:srgbClr val="262626"/>
                </a:solidFill>
                <a:cs typeface="Times New Roman" panose="02020603050405020304" pitchFamily="18" charset="0"/>
              </a:rPr>
            </a:br>
            <a:endParaRPr lang="en-US" dirty="0">
              <a:solidFill>
                <a:srgbClr val="262626"/>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Zentrale Tools &amp; Ergebnisse:</a:t>
            </a:r>
            <a:endParaRPr lang="en-US" sz="2000" b="1" dirty="0">
              <a:solidFill>
                <a:srgbClr val="262626"/>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en-US" b="1" dirty="0" err="1">
                <a:solidFill>
                  <a:srgbClr val="262626"/>
                </a:solidFill>
                <a:cs typeface="Times New Roman" panose="02020603050405020304" pitchFamily="18" charset="0"/>
              </a:rPr>
              <a:t>ChatBotlr &amp; RENAI</a:t>
            </a:r>
            <a:r>
              <a:rPr lang="de-DE">
                <a:solidFill>
                  <a:srgbClr val="262626"/>
                </a:solidFill>
                <a:cs typeface="Times New Roman" panose="02020603050405020304" pitchFamily="18" charset="0"/>
              </a:rPr>
              <a:t> - 44 % der Anfragen automatisch gelöst</a:t>
            </a:r>
          </a:p>
          <a:p>
            <a:pPr marL="285750" indent="-28575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Vorausschauende Preise</a:t>
            </a:r>
            <a:r>
              <a:rPr lang="de-DE">
                <a:solidFill>
                  <a:srgbClr val="262626"/>
                </a:solidFill>
                <a:cs typeface="Times New Roman" panose="02020603050405020304" pitchFamily="18" charset="0"/>
              </a:rPr>
              <a:t> - 5–10 % mehr RevPAR</a:t>
            </a:r>
          </a:p>
          <a:p>
            <a:pPr marL="285750" indent="-285750">
              <a:lnSpc>
                <a:spcPts val="1960"/>
              </a:lnSpc>
              <a:buClr>
                <a:srgbClr val="62A844"/>
              </a:buClr>
              <a:buFont typeface="Arial" panose="020B0604020202020204" pitchFamily="34" charset="0"/>
              <a:buChar char="•"/>
            </a:pPr>
            <a:r>
              <a:rPr lang="en-US" b="1" dirty="0">
                <a:solidFill>
                  <a:srgbClr val="262626"/>
                </a:solidFill>
                <a:cs typeface="Times New Roman" panose="02020603050405020304" pitchFamily="18" charset="0"/>
              </a:rPr>
              <a:t>Winnow Vision AI</a:t>
            </a:r>
            <a:r>
              <a:rPr lang="de-DE">
                <a:solidFill>
                  <a:srgbClr val="262626"/>
                </a:solidFill>
                <a:cs typeface="Times New Roman" panose="02020603050405020304" pitchFamily="18" charset="0"/>
              </a:rPr>
              <a:t> - über 370.000 kg Lebensmittelabfall vermieden (2024) </a:t>
            </a:r>
            <a:r>
              <a:rPr lang="en-US" i="1" dirty="0">
                <a:solidFill>
                  <a:srgbClr val="262626"/>
                </a:solidFill>
              </a:rPr>
              <a:t>(Winnow Solutions food waste prevention data, 2024)</a:t>
            </a:r>
            <a:endParaRPr lang="en-US" i="1" dirty="0">
              <a:solidFill>
                <a:srgbClr val="262626"/>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KI für CO₂-Bilanzierung</a:t>
            </a:r>
            <a:r>
              <a:rPr lang="de-DE">
                <a:solidFill>
                  <a:srgbClr val="262626"/>
                </a:solidFill>
                <a:cs typeface="Times New Roman" panose="02020603050405020304" pitchFamily="18" charset="0"/>
              </a:rPr>
              <a:t> - 5–10 % weniger Emissionen</a:t>
            </a:r>
            <a:br>
              <a:rPr lang="en-US" dirty="0">
                <a:solidFill>
                  <a:srgbClr val="262626"/>
                </a:solidFill>
                <a:cs typeface="Times New Roman" panose="02020603050405020304" pitchFamily="18" charset="0"/>
              </a:rPr>
            </a:br>
            <a:endParaRPr lang="en-US" dirty="0">
              <a:solidFill>
                <a:srgbClr val="262626"/>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Menschzentrierter Ansatz:</a:t>
            </a:r>
            <a:endParaRPr lang="en-US" sz="2000" b="1" dirty="0">
              <a:solidFill>
                <a:srgbClr val="262626"/>
              </a:solidFill>
              <a:cs typeface="Times New Roman" panose="02020603050405020304" pitchFamily="18" charset="0"/>
            </a:endParaRPr>
          </a:p>
          <a:p>
            <a:pPr marL="285750" indent="-285750">
              <a:lnSpc>
                <a:spcPts val="1960"/>
              </a:lnSpc>
              <a:buClr>
                <a:srgbClr val="62A844"/>
              </a:buClr>
              <a:buFont typeface="Arial" panose="020B0604020202020204" pitchFamily="34" charset="0"/>
              <a:buChar char="•"/>
            </a:pPr>
            <a:r>
              <a:rPr lang="de-DE">
                <a:solidFill>
                  <a:srgbClr val="262626"/>
                </a:solidFill>
                <a:cs typeface="Times New Roman" panose="02020603050405020304" pitchFamily="18" charset="0"/>
              </a:rPr>
              <a:t>150+ KI-Anwendungsfälle aus Mitarbeiter-Inkubatoren</a:t>
            </a:r>
          </a:p>
          <a:p>
            <a:pPr marL="285750" indent="-285750">
              <a:lnSpc>
                <a:spcPts val="1960"/>
              </a:lnSpc>
              <a:buClr>
                <a:srgbClr val="62A844"/>
              </a:buClr>
              <a:buFont typeface="Arial" panose="020B0604020202020204" pitchFamily="34" charset="0"/>
              <a:buChar char="•"/>
            </a:pPr>
            <a:r>
              <a:rPr lang="de-DE">
                <a:solidFill>
                  <a:srgbClr val="262626"/>
                </a:solidFill>
                <a:cs typeface="Times New Roman" panose="02020603050405020304" pitchFamily="18" charset="0"/>
              </a:rPr>
              <a:t>Pilotiert mit Anwenderräten </a:t>
            </a:r>
          </a:p>
          <a:p>
            <a:pPr marL="285750" indent="-285750">
              <a:lnSpc>
                <a:spcPts val="1960"/>
              </a:lnSpc>
              <a:buClr>
                <a:srgbClr val="62A844"/>
              </a:buClr>
              <a:buFont typeface="Arial" panose="020B0604020202020204" pitchFamily="34" charset="0"/>
              <a:buChar char="•"/>
            </a:pPr>
            <a:r>
              <a:rPr lang="de-DE">
                <a:solidFill>
                  <a:srgbClr val="262626"/>
                </a:solidFill>
                <a:cs typeface="Times New Roman" panose="02020603050405020304" pitchFamily="18" charset="0"/>
              </a:rPr>
              <a:t>KI-Weiterbildung mit Microsoft 365 Copilot</a:t>
            </a:r>
          </a:p>
          <a:p>
            <a:pPr marL="285750" indent="-28575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Unterstützt Menschen, statt sie zu ersetzen</a:t>
            </a:r>
            <a:endParaRPr lang="en-US" dirty="0">
              <a:solidFill>
                <a:srgbClr val="262626"/>
              </a:solidFill>
              <a:cs typeface="Times New Roman" panose="02020603050405020304" pitchFamily="18" charset="0"/>
            </a:endParaRPr>
          </a:p>
        </p:txBody>
      </p:sp>
    </p:spTree>
    <p:extLst>
      <p:ext uri="{BB962C8B-B14F-4D97-AF65-F5344CB8AC3E}">
        <p14:creationId xmlns:p14="http://schemas.microsoft.com/office/powerpoint/2010/main" val="4010711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D1D99-3A99-4ECC-74E6-1477DF7EB093}"/>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05A81CD9-D267-805B-17F9-3A597F699069}"/>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0800000" flipH="1">
            <a:off x="7351886" y="0"/>
            <a:ext cx="4840114" cy="4352080"/>
          </a:xfrm>
          <a:prstGeom prst="rect">
            <a:avLst/>
          </a:prstGeom>
        </p:spPr>
      </p:pic>
      <p:cxnSp>
        <p:nvCxnSpPr>
          <p:cNvPr id="3" name="Straight Connector 2">
            <a:extLst>
              <a:ext uri="{FF2B5EF4-FFF2-40B4-BE49-F238E27FC236}">
                <a16:creationId xmlns:a16="http://schemas.microsoft.com/office/drawing/2014/main" id="{974424CD-57F8-ACF1-5C71-0E8C3AE3E646}"/>
              </a:ext>
            </a:extLst>
          </p:cNvPr>
          <p:cNvCxnSpPr>
            <a:cxnSpLocks/>
          </p:cNvCxnSpPr>
          <p:nvPr/>
        </p:nvCxnSpPr>
        <p:spPr>
          <a:xfrm>
            <a:off x="0" y="1377219"/>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2BCBB3CD-38CA-251E-C558-E2E7C6BEB922}"/>
              </a:ext>
            </a:extLst>
          </p:cNvPr>
          <p:cNvSpPr txBox="1">
            <a:spLocks/>
          </p:cNvSpPr>
          <p:nvPr/>
        </p:nvSpPr>
        <p:spPr>
          <a:xfrm>
            <a:off x="429115" y="352212"/>
            <a:ext cx="596011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citizenM Hotels: KI-First-Hospitality mit Haltung</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7" name="TextBox 97">
            <a:extLst>
              <a:ext uri="{FF2B5EF4-FFF2-40B4-BE49-F238E27FC236}">
                <a16:creationId xmlns:a16="http://schemas.microsoft.com/office/drawing/2014/main" id="{7E0928F9-D1B7-0645-0041-BC2159D522A3}"/>
              </a:ext>
            </a:extLst>
          </p:cNvPr>
          <p:cNvSpPr txBox="1"/>
          <p:nvPr/>
        </p:nvSpPr>
        <p:spPr>
          <a:xfrm>
            <a:off x="429115" y="1667908"/>
            <a:ext cx="8313441" cy="4708981"/>
          </a:xfrm>
          <a:prstGeom prst="rect">
            <a:avLst/>
          </a:prstGeom>
          <a:noFill/>
        </p:spPr>
        <p:txBody>
          <a:bodyPr wrap="square">
            <a:spAutoFit/>
          </a:bodyPr>
          <a:lstStyle/>
          <a:p>
            <a:pPr lvl="0">
              <a:lnSpc>
                <a:spcPts val="1960"/>
              </a:lnSpc>
              <a:buClr>
                <a:srgbClr val="62A844"/>
              </a:buClr>
              <a:defRPr/>
            </a:pPr>
            <a:r>
              <a:rPr lang="de-DE" kern="0">
                <a:solidFill>
                  <a:srgbClr val="262626"/>
                </a:solidFill>
                <a:cs typeface="Times New Roman" panose="02020603050405020304" pitchFamily="18" charset="0"/>
              </a:rPr>
              <a:t>citizenM integriert Künstliche Intelligenz entlang der Guest Journey und im Betrieb – für Effizienz, Nachhaltigkeit und Servicequalität. </a:t>
            </a:r>
          </a:p>
          <a:p>
            <a:pPr>
              <a:lnSpc>
                <a:spcPts val="1960"/>
              </a:lnSpc>
              <a:buClr>
                <a:srgbClr val="62A844"/>
              </a:buClr>
            </a:pPr>
            <a:br>
              <a:rPr lang="en-US" b="1" dirty="0">
                <a:solidFill>
                  <a:srgbClr val="262626"/>
                </a:solidFill>
                <a:cs typeface="Times New Roman" panose="02020603050405020304" pitchFamily="18" charset="0"/>
              </a:rPr>
            </a:br>
            <a:r>
              <a:rPr lang="de-DE" sz="2000" b="1">
                <a:solidFill>
                  <a:srgbClr val="0289AE"/>
                </a:solidFill>
                <a:cs typeface="Times New Roman" panose="02020603050405020304" pitchFamily="18" charset="0"/>
              </a:rPr>
              <a:t>Markenphilosophie:</a:t>
            </a:r>
          </a:p>
          <a:p>
            <a:pPr marL="285750" indent="-28575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KI-First-Hospitality mit Haltung</a:t>
            </a:r>
            <a:r>
              <a:rPr lang="de-DE">
                <a:solidFill>
                  <a:srgbClr val="262626"/>
                </a:solidFill>
                <a:cs typeface="Times New Roman" panose="02020603050405020304" pitchFamily="18" charset="0"/>
              </a:rPr>
              <a:t> - für Effizienz, Nachhaltigkeit &amp; Servicequalität</a:t>
            </a:r>
          </a:p>
          <a:p>
            <a:pPr>
              <a:lnSpc>
                <a:spcPts val="1960"/>
              </a:lnSpc>
              <a:buClr>
                <a:srgbClr val="62A844"/>
              </a:buClr>
            </a:pPr>
            <a:endParaRPr lang="en-US" b="1" dirty="0">
              <a:solidFill>
                <a:srgbClr val="262626"/>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Gästeerlebnis:</a:t>
            </a:r>
          </a:p>
          <a:p>
            <a:pPr marL="285750" indent="-28575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App (Bewertung 4,7/5)</a:t>
            </a:r>
            <a:r>
              <a:rPr lang="de-DE">
                <a:solidFill>
                  <a:srgbClr val="262626"/>
                </a:solidFill>
                <a:cs typeface="Times New Roman" panose="02020603050405020304" pitchFamily="18" charset="0"/>
              </a:rPr>
              <a:t> - Kontaktloser Check-in, digitale Schlüssel, volle Zimmersteuerung</a:t>
            </a:r>
          </a:p>
          <a:p>
            <a:pPr marL="285750" indent="-28575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KI-Chatbot</a:t>
            </a:r>
            <a:r>
              <a:rPr lang="de-DE">
                <a:solidFill>
                  <a:srgbClr val="262626"/>
                </a:solidFill>
                <a:cs typeface="Times New Roman" panose="02020603050405020304" pitchFamily="18" charset="0"/>
              </a:rPr>
              <a:t> - Sofortantworten auf Routinefragen</a:t>
            </a:r>
          </a:p>
          <a:p>
            <a:pPr>
              <a:lnSpc>
                <a:spcPts val="1960"/>
              </a:lnSpc>
              <a:buClr>
                <a:srgbClr val="62A844"/>
              </a:buClr>
            </a:pPr>
            <a:endParaRPr lang="en-US" dirty="0">
              <a:solidFill>
                <a:srgbClr val="262626"/>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Betriebliche Effizienz:</a:t>
            </a:r>
          </a:p>
          <a:p>
            <a:pPr marL="285750" indent="-285750">
              <a:lnSpc>
                <a:spcPts val="1960"/>
              </a:lnSpc>
              <a:buClr>
                <a:srgbClr val="62A844"/>
              </a:buClr>
              <a:buFont typeface="Arial" panose="020B0604020202020204" pitchFamily="34" charset="0"/>
              <a:buChar char="•"/>
            </a:pPr>
            <a:r>
              <a:rPr lang="en-US" b="1" dirty="0">
                <a:solidFill>
                  <a:srgbClr val="262626"/>
                </a:solidFill>
                <a:cs typeface="Times New Roman" panose="02020603050405020304" pitchFamily="18" charset="0"/>
              </a:rPr>
              <a:t>Robotic Process Automation</a:t>
            </a:r>
            <a:r>
              <a:rPr lang="de-DE">
                <a:solidFill>
                  <a:srgbClr val="262626"/>
                </a:solidFill>
                <a:cs typeface="Times New Roman" panose="02020603050405020304" pitchFamily="18" charset="0"/>
              </a:rPr>
              <a:t> - 30+ Aufgaben automatisiert (Rechnungen, Reporting)</a:t>
            </a:r>
          </a:p>
          <a:p>
            <a:pPr marL="285750" indent="-28575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Vorausschauendes Housekeeping</a:t>
            </a:r>
            <a:r>
              <a:rPr lang="de-DE">
                <a:solidFill>
                  <a:srgbClr val="262626"/>
                </a:solidFill>
                <a:cs typeface="Times New Roman" panose="02020603050405020304" pitchFamily="18" charset="0"/>
              </a:rPr>
              <a:t> - Reinigung nur bei Bedarf geplant</a:t>
            </a:r>
          </a:p>
          <a:p>
            <a:pPr>
              <a:lnSpc>
                <a:spcPts val="1960"/>
              </a:lnSpc>
              <a:buClr>
                <a:srgbClr val="62A844"/>
              </a:buClr>
            </a:pPr>
            <a:endParaRPr lang="en-US" dirty="0">
              <a:solidFill>
                <a:srgbClr val="262626"/>
              </a:solidFill>
              <a:cs typeface="Times New Roman" panose="02020603050405020304" pitchFamily="18" charset="0"/>
            </a:endParaRPr>
          </a:p>
          <a:p>
            <a:pPr>
              <a:lnSpc>
                <a:spcPts val="1960"/>
              </a:lnSpc>
              <a:buClr>
                <a:srgbClr val="62A844"/>
              </a:buClr>
            </a:pPr>
            <a:r>
              <a:rPr lang="de-DE" sz="2000" b="1">
                <a:solidFill>
                  <a:srgbClr val="0289AE"/>
                </a:solidFill>
                <a:cs typeface="Times New Roman" panose="02020603050405020304" pitchFamily="18" charset="0"/>
              </a:rPr>
              <a:t>Nachhaltigkeitswirkung:</a:t>
            </a:r>
          </a:p>
          <a:p>
            <a:pPr marL="285750" indent="-28575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37,8 % weniger Wasserverbrauch</a:t>
            </a:r>
            <a:r>
              <a:rPr lang="en-US" dirty="0">
                <a:solidFill>
                  <a:srgbClr val="262626"/>
                </a:solidFill>
                <a:cs typeface="Times New Roman" panose="02020603050405020304" pitchFamily="18" charset="0"/>
              </a:rPr>
              <a:t> (2019–2021)</a:t>
            </a:r>
          </a:p>
          <a:p>
            <a:pPr marL="285750" indent="-28575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2 Millionen Plastikflaschen eingespart</a:t>
            </a:r>
            <a:r>
              <a:rPr lang="de-DE">
                <a:solidFill>
                  <a:srgbClr val="262626"/>
                </a:solidFill>
                <a:cs typeface="Times New Roman" panose="02020603050405020304" pitchFamily="18" charset="0"/>
              </a:rPr>
              <a:t> pro Jahr</a:t>
            </a:r>
          </a:p>
          <a:p>
            <a:pPr marL="285750" indent="-285750">
              <a:lnSpc>
                <a:spcPts val="1960"/>
              </a:lnSpc>
              <a:buClr>
                <a:srgbClr val="62A844"/>
              </a:buClr>
              <a:buFont typeface="Arial" panose="020B0604020202020204" pitchFamily="34" charset="0"/>
              <a:buChar char="•"/>
            </a:pPr>
            <a:r>
              <a:rPr lang="de-DE" b="1">
                <a:solidFill>
                  <a:srgbClr val="262626"/>
                </a:solidFill>
                <a:cs typeface="Times New Roman" panose="02020603050405020304" pitchFamily="18" charset="0"/>
              </a:rPr>
              <a:t>90 %+ erneuerbarer Strom</a:t>
            </a:r>
            <a:endParaRPr lang="en-US" dirty="0">
              <a:solidFill>
                <a:srgbClr val="262626"/>
              </a:solidFill>
              <a:cs typeface="Times New Roman" panose="02020603050405020304" pitchFamily="18" charset="0"/>
            </a:endParaRPr>
          </a:p>
        </p:txBody>
      </p:sp>
    </p:spTree>
    <p:extLst>
      <p:ext uri="{BB962C8B-B14F-4D97-AF65-F5344CB8AC3E}">
        <p14:creationId xmlns:p14="http://schemas.microsoft.com/office/powerpoint/2010/main" val="32354572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9498B-B801-94C6-C953-0C23BB84A545}"/>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3A3056F8-79BB-D001-B0B8-F18A79E143C0}"/>
              </a:ext>
            </a:extLst>
          </p:cNvPr>
          <p:cNvSpPr/>
          <p:nvPr/>
        </p:nvSpPr>
        <p:spPr>
          <a:xfrm>
            <a:off x="0" y="661867"/>
            <a:ext cx="12192000" cy="106071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8" name="TextBox 17">
            <a:extLst>
              <a:ext uri="{FF2B5EF4-FFF2-40B4-BE49-F238E27FC236}">
                <a16:creationId xmlns:a16="http://schemas.microsoft.com/office/drawing/2014/main" id="{2DC767AE-C430-8F1A-C33D-1A89D9097061}"/>
              </a:ext>
            </a:extLst>
          </p:cNvPr>
          <p:cNvSpPr txBox="1"/>
          <p:nvPr/>
        </p:nvSpPr>
        <p:spPr>
          <a:xfrm>
            <a:off x="711412" y="967864"/>
            <a:ext cx="10213848" cy="1138773"/>
          </a:xfrm>
          <a:prstGeom prst="rect">
            <a:avLst/>
          </a:prstGeom>
          <a:noFill/>
        </p:spPr>
        <p:txBody>
          <a:bodyPr wrap="square">
            <a:spAutoFit/>
          </a:bodyPr>
          <a:lstStyle/>
          <a:p>
            <a:r>
              <a:rPr lang="de-DE" sz="3400" b="1">
                <a:solidFill>
                  <a:schemeClr val="bg1"/>
                </a:solidFill>
                <a:cs typeface="Times New Roman" panose="02020603050405020304" pitchFamily="18" charset="0"/>
              </a:rPr>
              <a:t>Trend-Überblick: Hospitality-KI 2025</a:t>
            </a:r>
          </a:p>
          <a:p>
            <a:endParaRPr lang="en-US" sz="3400" b="1" dirty="0">
              <a:solidFill>
                <a:schemeClr val="bg1"/>
              </a:solidFill>
              <a:cs typeface="Times New Roman" panose="02020603050405020304" pitchFamily="18" charset="0"/>
            </a:endParaRPr>
          </a:p>
        </p:txBody>
      </p:sp>
      <p:sp>
        <p:nvSpPr>
          <p:cNvPr id="19" name="Graphic 4">
            <a:extLst>
              <a:ext uri="{FF2B5EF4-FFF2-40B4-BE49-F238E27FC236}">
                <a16:creationId xmlns:a16="http://schemas.microsoft.com/office/drawing/2014/main" id="{DFDA4157-0435-618E-1E33-C749B7FE942B}"/>
              </a:ext>
            </a:extLst>
          </p:cNvPr>
          <p:cNvSpPr/>
          <p:nvPr/>
        </p:nvSpPr>
        <p:spPr>
          <a:xfrm rot="5400000">
            <a:off x="1314218" y="89200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1734F00D-B94C-0663-58C5-CD276C67BF85}"/>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45710" y="0"/>
            <a:ext cx="6754568" cy="3196842"/>
          </a:xfrm>
          <a:prstGeom prst="rect">
            <a:avLst/>
          </a:prstGeom>
        </p:spPr>
      </p:pic>
      <p:pic>
        <p:nvPicPr>
          <p:cNvPr id="21" name="Picture 20" descr="iPhone6_mockup_front_white.png">
            <a:extLst>
              <a:ext uri="{FF2B5EF4-FFF2-40B4-BE49-F238E27FC236}">
                <a16:creationId xmlns:a16="http://schemas.microsoft.com/office/drawing/2014/main" id="{B76F6E3B-5619-267F-0C95-04A99E153B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78783" y="-199591"/>
            <a:ext cx="4094254" cy="6404164"/>
          </a:xfrm>
          <a:prstGeom prst="rect">
            <a:avLst/>
          </a:prstGeom>
        </p:spPr>
      </p:pic>
      <p:pic>
        <p:nvPicPr>
          <p:cNvPr id="6" name="Picture Placeholder 7">
            <a:extLst>
              <a:ext uri="{FF2B5EF4-FFF2-40B4-BE49-F238E27FC236}">
                <a16:creationId xmlns:a16="http://schemas.microsoft.com/office/drawing/2014/main" id="{988855F3-7DB7-5C3E-3627-1B7C5D5D6677}"/>
              </a:ext>
            </a:extLst>
          </p:cNvPr>
          <p:cNvPicPr>
            <a:picLocks noChangeAspect="1"/>
          </p:cNvPicPr>
          <p:nvPr/>
        </p:nvPicPr>
        <p:blipFill>
          <a:blip r:embed="rId5" cstate="email">
            <a:extLst>
              <a:ext uri="{28A0092B-C50C-407E-A947-70E740481C1C}">
                <a14:useLocalDpi xmlns:a14="http://schemas.microsoft.com/office/drawing/2010/main"/>
              </a:ext>
            </a:extLst>
          </a:blip>
          <a:srcRect l="30692" r="30692"/>
          <a:stretch>
            <a:fillRect/>
          </a:stretch>
        </p:blipFill>
        <p:spPr>
          <a:xfrm>
            <a:off x="8802699" y="810009"/>
            <a:ext cx="2444127" cy="4336988"/>
          </a:xfrm>
          <a:prstGeom prst="rect">
            <a:avLst/>
          </a:prstGeom>
        </p:spPr>
      </p:pic>
      <p:sp>
        <p:nvSpPr>
          <p:cNvPr id="7" name="TextBox 6">
            <a:extLst>
              <a:ext uri="{FF2B5EF4-FFF2-40B4-BE49-F238E27FC236}">
                <a16:creationId xmlns:a16="http://schemas.microsoft.com/office/drawing/2014/main" id="{789D7398-E7A3-8424-38D3-CBA584D5A29C}"/>
              </a:ext>
            </a:extLst>
          </p:cNvPr>
          <p:cNvSpPr txBox="1"/>
          <p:nvPr/>
        </p:nvSpPr>
        <p:spPr>
          <a:xfrm>
            <a:off x="676179" y="2174270"/>
            <a:ext cx="5967689" cy="3170099"/>
          </a:xfrm>
          <a:prstGeom prst="rect">
            <a:avLst/>
          </a:prstGeom>
          <a:noFill/>
        </p:spPr>
        <p:txBody>
          <a:bodyPr wrap="square" rtlCol="0">
            <a:spAutoFit/>
          </a:bodyPr>
          <a:lstStyle/>
          <a:p>
            <a:pPr marL="342900" indent="-342900">
              <a:lnSpc>
                <a:spcPts val="1960"/>
              </a:lnSpc>
              <a:spcBef>
                <a:spcPts val="800"/>
              </a:spcBef>
              <a:buClr>
                <a:srgbClr val="62A844"/>
              </a:buClr>
              <a:buFont typeface="Wingdings" panose="05000000000000000000" pitchFamily="2" charset="2"/>
              <a:buChar char="ü"/>
            </a:pPr>
            <a:r>
              <a:rPr lang="de-DE" b="1">
                <a:solidFill>
                  <a:srgbClr val="262626"/>
                </a:solidFill>
                <a:cs typeface="Times New Roman" panose="02020603050405020304" pitchFamily="18" charset="0"/>
              </a:rPr>
              <a:t>68 %</a:t>
            </a:r>
            <a:r>
              <a:rPr lang="de-DE">
                <a:solidFill>
                  <a:srgbClr val="262626"/>
                </a:solidFill>
                <a:cs typeface="Times New Roman" panose="02020603050405020304" pitchFamily="18" charset="0"/>
              </a:rPr>
              <a:t> der Hotelgruppen nutzen KI in mindestens einer Abteilung </a:t>
            </a:r>
            <a:r>
              <a:rPr lang="en-US" kern="0" dirty="0">
                <a:solidFill>
                  <a:prstClr val="black"/>
                </a:solidFill>
                <a:cs typeface="Times New Roman" panose="02020603050405020304" pitchFamily="18" charset="0"/>
              </a:rPr>
              <a:t>(Skift Research, 2025)</a:t>
            </a:r>
            <a:endParaRPr lang="en-US" dirty="0">
              <a:solidFill>
                <a:srgbClr val="262626"/>
              </a:solidFill>
              <a:cs typeface="Times New Roman" panose="02020603050405020304" pitchFamily="18" charset="0"/>
            </a:endParaRPr>
          </a:p>
          <a:p>
            <a:pPr marL="342900" indent="-342900">
              <a:lnSpc>
                <a:spcPts val="1960"/>
              </a:lnSpc>
              <a:spcBef>
                <a:spcPts val="800"/>
              </a:spcBef>
              <a:buClr>
                <a:srgbClr val="62A844"/>
              </a:buClr>
              <a:buFont typeface="Wingdings" panose="05000000000000000000" pitchFamily="2" charset="2"/>
              <a:buChar char="ü"/>
            </a:pPr>
            <a:r>
              <a:rPr lang="de-DE" b="1">
                <a:solidFill>
                  <a:srgbClr val="262626"/>
                </a:solidFill>
                <a:cs typeface="Times New Roman" panose="02020603050405020304" pitchFamily="18" charset="0"/>
              </a:rPr>
              <a:t>23 %</a:t>
            </a:r>
            <a:r>
              <a:rPr lang="de-DE">
                <a:solidFill>
                  <a:srgbClr val="262626"/>
                </a:solidFill>
                <a:cs typeface="Times New Roman" panose="02020603050405020304" pitchFamily="18" charset="0"/>
              </a:rPr>
              <a:t> mehr Gästebindung durch KI-gestützte Personalisierung </a:t>
            </a:r>
            <a:r>
              <a:rPr lang="en-US" kern="0" dirty="0">
                <a:solidFill>
                  <a:prstClr val="black"/>
                </a:solidFill>
                <a:cs typeface="Times New Roman" panose="02020603050405020304" pitchFamily="18" charset="0"/>
              </a:rPr>
              <a:t>(Accenture Travel Report, 2024)</a:t>
            </a:r>
            <a:endParaRPr lang="en-US" dirty="0">
              <a:solidFill>
                <a:srgbClr val="262626"/>
              </a:solidFill>
              <a:cs typeface="Times New Roman" panose="02020603050405020304" pitchFamily="18" charset="0"/>
            </a:endParaRPr>
          </a:p>
          <a:p>
            <a:pPr marL="342900" indent="-342900">
              <a:lnSpc>
                <a:spcPts val="1960"/>
              </a:lnSpc>
              <a:spcBef>
                <a:spcPts val="800"/>
              </a:spcBef>
              <a:buClr>
                <a:srgbClr val="62A844"/>
              </a:buClr>
              <a:buFont typeface="Wingdings" panose="05000000000000000000" pitchFamily="2" charset="2"/>
              <a:buChar char="ü"/>
            </a:pPr>
            <a:r>
              <a:rPr lang="de-DE" b="1">
                <a:solidFill>
                  <a:srgbClr val="262626"/>
                </a:solidFill>
                <a:cs typeface="Times New Roman" panose="02020603050405020304" pitchFamily="18" charset="0"/>
              </a:rPr>
              <a:t>Größte Sorgen:</a:t>
            </a:r>
            <a:r>
              <a:rPr lang="de-DE">
                <a:solidFill>
                  <a:srgbClr val="262626"/>
                </a:solidFill>
                <a:cs typeface="Times New Roman" panose="02020603050405020304" pitchFamily="18" charset="0"/>
              </a:rPr>
              <a:t> Datenschutz (42 %), Transparenz (35 %), Kompetenzverlust (21 %) </a:t>
            </a:r>
            <a:r>
              <a:rPr lang="en-US" kern="0" dirty="0">
                <a:solidFill>
                  <a:prstClr val="black"/>
                </a:solidFill>
                <a:cs typeface="Times New Roman" panose="02020603050405020304" pitchFamily="18" charset="0"/>
              </a:rPr>
              <a:t>(Deloitte, 2024)</a:t>
            </a:r>
            <a:endParaRPr lang="en-US" dirty="0">
              <a:solidFill>
                <a:srgbClr val="262626"/>
              </a:solidFill>
              <a:cs typeface="Times New Roman" panose="02020603050405020304" pitchFamily="18" charset="0"/>
            </a:endParaRPr>
          </a:p>
          <a:p>
            <a:pPr marL="342900" indent="-342900">
              <a:lnSpc>
                <a:spcPts val="1960"/>
              </a:lnSpc>
              <a:spcBef>
                <a:spcPts val="800"/>
              </a:spcBef>
              <a:buClr>
                <a:srgbClr val="62A844"/>
              </a:buClr>
              <a:buFont typeface="Wingdings" panose="05000000000000000000" pitchFamily="2" charset="2"/>
              <a:buChar char="ü"/>
            </a:pPr>
            <a:r>
              <a:rPr lang="de-DE" b="1">
                <a:solidFill>
                  <a:srgbClr val="262626"/>
                </a:solidFill>
                <a:cs typeface="Times New Roman" panose="02020603050405020304" pitchFamily="18" charset="0"/>
              </a:rPr>
              <a:t>ROI von 3:1</a:t>
            </a:r>
            <a:r>
              <a:rPr lang="de-DE">
                <a:solidFill>
                  <a:srgbClr val="262626"/>
                </a:solidFill>
                <a:cs typeface="Times New Roman" panose="02020603050405020304" pitchFamily="18" charset="0"/>
              </a:rPr>
              <a:t> bei KI-Investitionen, wenn das Team befähigt wird </a:t>
            </a:r>
            <a:r>
              <a:rPr lang="en-US" kern="0" dirty="0">
                <a:solidFill>
                  <a:prstClr val="black"/>
                </a:solidFill>
                <a:cs typeface="Times New Roman" panose="02020603050405020304" pitchFamily="18" charset="0"/>
              </a:rPr>
              <a:t>(McKinsey, 2025)</a:t>
            </a:r>
          </a:p>
          <a:p>
            <a:pPr marL="285750" indent="-285750">
              <a:lnSpc>
                <a:spcPts val="1960"/>
              </a:lnSpc>
              <a:spcBef>
                <a:spcPts val="800"/>
              </a:spcBef>
              <a:buClr>
                <a:srgbClr val="62A844"/>
              </a:buClr>
              <a:buFont typeface="Wingdings" pitchFamily="2" charset="2"/>
              <a:buChar char="ü"/>
            </a:pPr>
            <a:endParaRPr lang="en-US" dirty="0">
              <a:solidFill>
                <a:srgbClr val="262626"/>
              </a:solidFill>
              <a:cs typeface="Times New Roman" panose="02020603050405020304" pitchFamily="18" charset="0"/>
            </a:endParaRPr>
          </a:p>
          <a:p>
            <a:pPr>
              <a:lnSpc>
                <a:spcPts val="1960"/>
              </a:lnSpc>
              <a:spcBef>
                <a:spcPts val="800"/>
              </a:spcBef>
              <a:buClr>
                <a:srgbClr val="62A844"/>
              </a:buClr>
            </a:pPr>
            <a:endParaRPr kumimoji="0" lang="en-GB" b="0" i="0" u="none" strike="noStrike" kern="0" cap="none" spc="0" normalizeH="0" baseline="0" noProof="0" dirty="0">
              <a:ln>
                <a:noFill/>
              </a:ln>
              <a:solidFill>
                <a:prstClr val="black"/>
              </a:solidFill>
              <a:effectLst/>
              <a:uLnTx/>
              <a:uFillTx/>
              <a:cs typeface="Times New Roman" panose="02020603050405020304" pitchFamily="18" charset="0"/>
            </a:endParaRPr>
          </a:p>
        </p:txBody>
      </p:sp>
      <p:sp>
        <p:nvSpPr>
          <p:cNvPr id="8" name="Rectangle 30">
            <a:extLst>
              <a:ext uri="{FF2B5EF4-FFF2-40B4-BE49-F238E27FC236}">
                <a16:creationId xmlns:a16="http://schemas.microsoft.com/office/drawing/2014/main" id="{D4F61ECB-4ED4-E3D4-A3AE-12D92E49E436}"/>
              </a:ext>
            </a:extLst>
          </p:cNvPr>
          <p:cNvSpPr/>
          <p:nvPr/>
        </p:nvSpPr>
        <p:spPr>
          <a:xfrm flipH="1">
            <a:off x="1390294" y="5165593"/>
            <a:ext cx="4349233" cy="861774"/>
          </a:xfrm>
          <a:prstGeom prst="rect">
            <a:avLst/>
          </a:prstGeom>
        </p:spPr>
        <p:txBody>
          <a:bodyPr wrap="square">
            <a:spAutoFit/>
          </a:bodyPr>
          <a:lstStyle/>
          <a:p>
            <a:pPr algn="ctr">
              <a:lnSpc>
                <a:spcPts val="1960"/>
              </a:lnSpc>
            </a:pPr>
            <a:r>
              <a:rPr lang="de-DE" sz="2000" b="1">
                <a:solidFill>
                  <a:srgbClr val="0289AE"/>
                </a:solidFill>
                <a:cs typeface="Times New Roman" panose="02020603050405020304" pitchFamily="18" charset="0"/>
              </a:rPr>
              <a:t>Branchenblick:</a:t>
            </a:r>
            <a:br>
              <a:rPr lang="en-US" dirty="0">
                <a:solidFill>
                  <a:srgbClr val="262626"/>
                </a:solidFill>
                <a:cs typeface="Times New Roman" panose="02020603050405020304" pitchFamily="18" charset="0"/>
              </a:rPr>
            </a:br>
            <a:r>
              <a:rPr lang="de-DE" i="1">
                <a:solidFill>
                  <a:srgbClr val="262626"/>
                </a:solidFill>
                <a:cs typeface="Times New Roman" panose="02020603050405020304" pitchFamily="18" charset="0"/>
              </a:rPr>
              <a:t>Diese Daten verankern unsere Fallstudienanalyse in branchenweiten Entwicklungen und Herausforderungen.</a:t>
            </a:r>
            <a:endParaRPr lang="en-US" dirty="0">
              <a:solidFill>
                <a:srgbClr val="262626"/>
              </a:solidFill>
            </a:endParaRPr>
          </a:p>
        </p:txBody>
      </p:sp>
      <p:sp>
        <p:nvSpPr>
          <p:cNvPr id="9" name="Rounded Rectangle 8">
            <a:extLst>
              <a:ext uri="{FF2B5EF4-FFF2-40B4-BE49-F238E27FC236}">
                <a16:creationId xmlns:a16="http://schemas.microsoft.com/office/drawing/2014/main" id="{9DCE499D-F9E9-F78C-501F-BAE6BEE6F3C1}"/>
              </a:ext>
            </a:extLst>
          </p:cNvPr>
          <p:cNvSpPr/>
          <p:nvPr/>
        </p:nvSpPr>
        <p:spPr>
          <a:xfrm>
            <a:off x="945174" y="4907665"/>
            <a:ext cx="5239473" cy="1423687"/>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13056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D07E6-292F-FC47-4989-06757D594E76}"/>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A679AEF6-8C05-A9A6-385A-3EB00F61BBAB}"/>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0800000" flipH="1">
            <a:off x="7351886" y="0"/>
            <a:ext cx="4840114" cy="4352080"/>
          </a:xfrm>
          <a:prstGeom prst="rect">
            <a:avLst/>
          </a:prstGeom>
        </p:spPr>
      </p:pic>
      <p:cxnSp>
        <p:nvCxnSpPr>
          <p:cNvPr id="3" name="Straight Connector 2">
            <a:extLst>
              <a:ext uri="{FF2B5EF4-FFF2-40B4-BE49-F238E27FC236}">
                <a16:creationId xmlns:a16="http://schemas.microsoft.com/office/drawing/2014/main" id="{A19748F9-B8A0-ED0A-8843-1246FED74F5C}"/>
              </a:ext>
            </a:extLst>
          </p:cNvPr>
          <p:cNvCxnSpPr>
            <a:cxnSpLocks/>
          </p:cNvCxnSpPr>
          <p:nvPr/>
        </p:nvCxnSpPr>
        <p:spPr>
          <a:xfrm>
            <a:off x="0" y="1377219"/>
            <a:ext cx="692166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BFEC47AA-7CAB-367B-BB8C-F8E5FE4C2E28}"/>
              </a:ext>
            </a:extLst>
          </p:cNvPr>
          <p:cNvSpPr txBox="1">
            <a:spLocks/>
          </p:cNvSpPr>
          <p:nvPr/>
        </p:nvSpPr>
        <p:spPr>
          <a:xfrm>
            <a:off x="429114" y="352212"/>
            <a:ext cx="725647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Erfolge analysieren und Lehren aus der KI-Einführung ziehen</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7" name="TextBox 97">
            <a:extLst>
              <a:ext uri="{FF2B5EF4-FFF2-40B4-BE49-F238E27FC236}">
                <a16:creationId xmlns:a16="http://schemas.microsoft.com/office/drawing/2014/main" id="{58E7A3B5-26F8-7F95-DA40-4AD2152CFE9F}"/>
              </a:ext>
            </a:extLst>
          </p:cNvPr>
          <p:cNvSpPr txBox="1"/>
          <p:nvPr/>
        </p:nvSpPr>
        <p:spPr>
          <a:xfrm>
            <a:off x="429116" y="1667908"/>
            <a:ext cx="6365224" cy="4196020"/>
          </a:xfrm>
          <a:prstGeom prst="rect">
            <a:avLst/>
          </a:prstGeom>
          <a:noFill/>
        </p:spPr>
        <p:txBody>
          <a:bodyPr wrap="square">
            <a:spAutoFit/>
          </a:bodyPr>
          <a:lstStyle/>
          <a:p>
            <a:pPr lvl="0">
              <a:lnSpc>
                <a:spcPts val="1960"/>
              </a:lnSpc>
              <a:defRPr/>
            </a:pPr>
            <a:r>
              <a:rPr lang="de-DE" kern="0">
                <a:solidFill>
                  <a:prstClr val="black"/>
                </a:solidFill>
                <a:cs typeface="Times New Roman" panose="02020603050405020304" pitchFamily="18" charset="0"/>
              </a:rPr>
              <a:t>Bestimmen Sie zunächst das Kernproblem, das jedes KI-Tool lösen sollte – etwa schnelleren Service, höhere Gästezufriedenheit oder geringere Kosten. Bewerten Sie den Erfolg anhand klarer, messbarer Ergebnisse und daran, wie gut sich das System in bestehende Abläufe eingefügt hat.</a:t>
            </a:r>
          </a:p>
          <a:p>
            <a:pPr lvl="0">
              <a:lnSpc>
                <a:spcPts val="1960"/>
              </a:lnSpc>
              <a:defRPr/>
            </a:pPr>
            <a:endParaRPr lang="en-US" kern="0" dirty="0">
              <a:solidFill>
                <a:prstClr val="black"/>
              </a:solidFill>
              <a:cs typeface="Times New Roman" panose="02020603050405020304" pitchFamily="18" charset="0"/>
            </a:endParaRPr>
          </a:p>
          <a:p>
            <a:pPr lvl="0">
              <a:lnSpc>
                <a:spcPts val="1960"/>
              </a:lnSpc>
              <a:defRPr/>
            </a:pPr>
            <a:endParaRPr lang="en-US" kern="0" dirty="0">
              <a:solidFill>
                <a:prstClr val="black"/>
              </a:solidFill>
              <a:cs typeface="Times New Roman" panose="02020603050405020304" pitchFamily="18" charset="0"/>
            </a:endParaRPr>
          </a:p>
          <a:p>
            <a:pPr marL="285750" lvl="0" indent="-285750">
              <a:lnSpc>
                <a:spcPts val="1960"/>
              </a:lnSpc>
              <a:buClr>
                <a:srgbClr val="62A844"/>
              </a:buClr>
              <a:buFont typeface="Arial" panose="020B0604020202020204" pitchFamily="34" charset="0"/>
              <a:buChar char="•"/>
              <a:defRPr/>
            </a:pPr>
            <a:r>
              <a:rPr lang="de-DE" sz="2000" b="1" kern="0">
                <a:solidFill>
                  <a:srgbClr val="0289AE"/>
                </a:solidFill>
                <a:cs typeface="Times New Roman" panose="02020603050405020304" pitchFamily="18" charset="0"/>
              </a:rPr>
              <a:t>Nutzbarkeit prüfen: </a:t>
            </a:r>
            <a:r>
              <a:rPr lang="de-DE" kern="0">
                <a:solidFill>
                  <a:prstClr val="black"/>
                </a:solidFill>
                <a:cs typeface="Times New Roman" panose="02020603050405020304" pitchFamily="18" charset="0"/>
              </a:rPr>
              <a:t>Konnten Führungskräfte und Servicemitarbeitende das System sicher übernehmen und bedienen?</a:t>
            </a:r>
          </a:p>
          <a:p>
            <a:pPr marL="285750" lvl="0" indent="-285750">
              <a:lnSpc>
                <a:spcPts val="1960"/>
              </a:lnSpc>
              <a:buClr>
                <a:srgbClr val="62A844"/>
              </a:buClr>
              <a:buFont typeface="Arial" panose="020B0604020202020204" pitchFamily="34" charset="0"/>
              <a:buChar char="•"/>
              <a:defRPr/>
            </a:pPr>
            <a:endParaRPr lang="en-US" kern="0" dirty="0">
              <a:solidFill>
                <a:prstClr val="black"/>
              </a:solidFill>
              <a:cs typeface="Times New Roman" panose="02020603050405020304" pitchFamily="18" charset="0"/>
            </a:endParaRPr>
          </a:p>
          <a:p>
            <a:pPr marL="285750" lvl="0" indent="-285750">
              <a:lnSpc>
                <a:spcPts val="1960"/>
              </a:lnSpc>
              <a:buClr>
                <a:srgbClr val="62A844"/>
              </a:buClr>
              <a:buFont typeface="Arial" panose="020B0604020202020204" pitchFamily="34" charset="0"/>
              <a:buChar char="•"/>
              <a:defRPr/>
            </a:pPr>
            <a:r>
              <a:rPr lang="de-DE" sz="2000" b="1" kern="0">
                <a:solidFill>
                  <a:srgbClr val="0289AE"/>
                </a:solidFill>
                <a:cs typeface="Times New Roman" panose="02020603050405020304" pitchFamily="18" charset="0"/>
              </a:rPr>
              <a:t>Ethik prüfen: </a:t>
            </a:r>
            <a:r>
              <a:rPr lang="de-DE" kern="0">
                <a:solidFill>
                  <a:prstClr val="black"/>
                </a:solidFill>
                <a:cs typeface="Times New Roman" panose="02020603050405020304" pitchFamily="18" charset="0"/>
              </a:rPr>
              <a:t>Wurden Datenschutz, Fairness und Transparenz während der Einführung durchgängig gewahrt?</a:t>
            </a:r>
          </a:p>
          <a:p>
            <a:pPr marL="285750" lvl="0" indent="-285750">
              <a:lnSpc>
                <a:spcPts val="1960"/>
              </a:lnSpc>
              <a:buClr>
                <a:srgbClr val="62A844"/>
              </a:buClr>
              <a:buFont typeface="Arial" panose="020B0604020202020204" pitchFamily="34" charset="0"/>
              <a:buChar char="•"/>
              <a:defRPr/>
            </a:pPr>
            <a:endParaRPr lang="en-US" kern="0" dirty="0">
              <a:solidFill>
                <a:prstClr val="black"/>
              </a:solidFill>
              <a:cs typeface="Times New Roman" panose="02020603050405020304" pitchFamily="18" charset="0"/>
            </a:endParaRPr>
          </a:p>
          <a:p>
            <a:pPr marL="285750" lvl="0" indent="-285750">
              <a:lnSpc>
                <a:spcPts val="1960"/>
              </a:lnSpc>
              <a:buClr>
                <a:srgbClr val="62A844"/>
              </a:buClr>
              <a:buFont typeface="Arial" panose="020B0604020202020204" pitchFamily="34" charset="0"/>
              <a:buChar char="•"/>
              <a:defRPr/>
            </a:pPr>
            <a:r>
              <a:rPr lang="de-DE" sz="2000" b="1" kern="0">
                <a:solidFill>
                  <a:srgbClr val="0289AE"/>
                </a:solidFill>
                <a:cs typeface="Times New Roman" panose="02020603050405020304" pitchFamily="18" charset="0"/>
              </a:rPr>
              <a:t>Nachhaltigkeit bewerten: </a:t>
            </a:r>
            <a:r>
              <a:rPr lang="de-DE" kern="0">
                <a:solidFill>
                  <a:prstClr val="black"/>
                </a:solidFill>
                <a:cs typeface="Times New Roman" panose="02020603050405020304" pitchFamily="18" charset="0"/>
              </a:rPr>
              <a:t>Ist die KI-Lösung skalierbar und auf verschiedene Hospitality-Kontexte übertragbar, auch auf kleinere Betriebe?</a:t>
            </a:r>
          </a:p>
        </p:txBody>
      </p:sp>
      <p:sp>
        <p:nvSpPr>
          <p:cNvPr id="2" name="Rounded Rectangle 1">
            <a:extLst>
              <a:ext uri="{FF2B5EF4-FFF2-40B4-BE49-F238E27FC236}">
                <a16:creationId xmlns:a16="http://schemas.microsoft.com/office/drawing/2014/main" id="{44454467-7D7B-D54B-B9D0-257476D6AE48}"/>
              </a:ext>
            </a:extLst>
          </p:cNvPr>
          <p:cNvSpPr/>
          <p:nvPr/>
        </p:nvSpPr>
        <p:spPr>
          <a:xfrm>
            <a:off x="7124915" y="60022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9B3FDEC4-25C4-A93B-50F2-F69C663204EB}"/>
              </a:ext>
            </a:extLst>
          </p:cNvPr>
          <p:cNvSpPr txBox="1"/>
          <p:nvPr/>
        </p:nvSpPr>
        <p:spPr>
          <a:xfrm>
            <a:off x="7250914" y="6065563"/>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8" name="TextBox 7">
            <a:extLst>
              <a:ext uri="{FF2B5EF4-FFF2-40B4-BE49-F238E27FC236}">
                <a16:creationId xmlns:a16="http://schemas.microsoft.com/office/drawing/2014/main" id="{BE2AFE1B-682E-FDA2-F83F-50A232B6A809}"/>
              </a:ext>
            </a:extLst>
          </p:cNvPr>
          <p:cNvSpPr txBox="1"/>
          <p:nvPr/>
        </p:nvSpPr>
        <p:spPr>
          <a:xfrm>
            <a:off x="8006915" y="6065563"/>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C3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9FFF27A6-5A70-88D0-1A58-C46FC1713D42}"/>
              </a:ext>
            </a:extLst>
          </p:cNvPr>
          <p:cNvSpPr txBox="1"/>
          <p:nvPr/>
        </p:nvSpPr>
        <p:spPr>
          <a:xfrm>
            <a:off x="8600914" y="6065563"/>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Führung im grünen und digitalen Wandel</a:t>
            </a:r>
          </a:p>
        </p:txBody>
      </p:sp>
      <p:sp>
        <p:nvSpPr>
          <p:cNvPr id="14" name="Rectangle 30">
            <a:extLst>
              <a:ext uri="{FF2B5EF4-FFF2-40B4-BE49-F238E27FC236}">
                <a16:creationId xmlns:a16="http://schemas.microsoft.com/office/drawing/2014/main" id="{649503E8-57F5-FE76-9E59-73E08ECFF740}"/>
              </a:ext>
            </a:extLst>
          </p:cNvPr>
          <p:cNvSpPr/>
          <p:nvPr/>
        </p:nvSpPr>
        <p:spPr>
          <a:xfrm flipH="1">
            <a:off x="7628466" y="3979702"/>
            <a:ext cx="3495601" cy="1231106"/>
          </a:xfrm>
          <a:prstGeom prst="rect">
            <a:avLst/>
          </a:prstGeom>
        </p:spPr>
        <p:txBody>
          <a:bodyPr wrap="square">
            <a:spAutoFit/>
          </a:bodyPr>
          <a:lstStyle/>
          <a:p>
            <a:pPr lvl="0" algn="ctr">
              <a:defRPr/>
            </a:pPr>
            <a:r>
              <a:rPr lang="de-DE" sz="2000" b="1" kern="0">
                <a:solidFill>
                  <a:srgbClr val="0289AE"/>
                </a:solidFill>
                <a:cs typeface="Times New Roman" panose="02020603050405020304" pitchFamily="18" charset="0"/>
              </a:rPr>
              <a:t>Diskussionsimpuls:</a:t>
            </a:r>
            <a:br>
              <a:rPr lang="en-US" kern="0" dirty="0">
                <a:solidFill>
                  <a:srgbClr val="262626"/>
                </a:solidFill>
                <a:cs typeface="Times New Roman" panose="02020603050405020304" pitchFamily="18" charset="0"/>
              </a:rPr>
            </a:br>
            <a:r>
              <a:rPr lang="de-DE" i="1">
                <a:solidFill>
                  <a:srgbClr val="262626"/>
                </a:solidFill>
                <a:cs typeface="Times New Roman" panose="02020603050405020304" pitchFamily="18" charset="0"/>
              </a:rPr>
              <a:t>Welche Faktoren trugen am meisten zum Erfolg bei? Denken Sie über Technik hinaus an Führung, Schulung und Vertrauen.</a:t>
            </a:r>
            <a:endParaRPr lang="en-US" dirty="0">
              <a:solidFill>
                <a:srgbClr val="262626"/>
              </a:solidFill>
              <a:cs typeface="Times New Roman" panose="02020603050405020304" pitchFamily="18" charset="0"/>
            </a:endParaRPr>
          </a:p>
        </p:txBody>
      </p:sp>
      <p:sp>
        <p:nvSpPr>
          <p:cNvPr id="15" name="Rounded Rectangle 14">
            <a:extLst>
              <a:ext uri="{FF2B5EF4-FFF2-40B4-BE49-F238E27FC236}">
                <a16:creationId xmlns:a16="http://schemas.microsoft.com/office/drawing/2014/main" id="{5210E23D-8952-047E-5B94-C666D259A66F}"/>
              </a:ext>
            </a:extLst>
          </p:cNvPr>
          <p:cNvSpPr/>
          <p:nvPr/>
        </p:nvSpPr>
        <p:spPr>
          <a:xfrm>
            <a:off x="7351886" y="3449611"/>
            <a:ext cx="4048761" cy="2113191"/>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911211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97481-FDF6-F37F-8CFF-D6C2B7C80B36}"/>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1AE82935-7323-736A-C9A6-CED3CB02CBC2}"/>
              </a:ext>
            </a:extLst>
          </p:cNvPr>
          <p:cNvSpPr/>
          <p:nvPr/>
        </p:nvSpPr>
        <p:spPr>
          <a:xfrm flipH="1">
            <a:off x="688771" y="1649675"/>
            <a:ext cx="3879547" cy="1169936"/>
          </a:xfrm>
          <a:prstGeom prst="rect">
            <a:avLst/>
          </a:prstGeom>
        </p:spPr>
        <p:txBody>
          <a:bodyPr wrap="square">
            <a:spAutoFit/>
          </a:bodyPr>
          <a:lstStyle/>
          <a:p>
            <a:pPr>
              <a:lnSpc>
                <a:spcPts val="2100"/>
              </a:lnSpc>
              <a:spcAft>
                <a:spcPts val="800"/>
              </a:spcAft>
              <a:buClr>
                <a:srgbClr val="62A844"/>
              </a:buClr>
            </a:pPr>
            <a:r>
              <a:rPr lang="de-DE" sz="2000" b="1">
                <a:solidFill>
                  <a:srgbClr val="262626"/>
                </a:solidFill>
                <a:cs typeface="Times New Roman" panose="02020603050405020304" pitchFamily="18" charset="0"/>
              </a:rPr>
              <a:t>Zielgerichtete KI liefert Ergebnisse: </a:t>
            </a:r>
            <a:r>
              <a:rPr lang="de-DE" sz="2000">
                <a:solidFill>
                  <a:srgbClr val="262626"/>
                </a:solidFill>
                <a:cs typeface="Times New Roman" panose="02020603050405020304" pitchFamily="18" charset="0"/>
              </a:rPr>
              <a:t>Von weniger Lebensmittelabfall bis zu mehrsprachiger Kommunikation – löst reale betriebliche Aufgaben</a:t>
            </a:r>
          </a:p>
        </p:txBody>
      </p:sp>
      <p:sp>
        <p:nvSpPr>
          <p:cNvPr id="108" name="Rectangle 30">
            <a:extLst>
              <a:ext uri="{FF2B5EF4-FFF2-40B4-BE49-F238E27FC236}">
                <a16:creationId xmlns:a16="http://schemas.microsoft.com/office/drawing/2014/main" id="{4A2A2AF2-5CBD-5525-AFEA-C832DD7394F1}"/>
              </a:ext>
            </a:extLst>
          </p:cNvPr>
          <p:cNvSpPr/>
          <p:nvPr/>
        </p:nvSpPr>
        <p:spPr>
          <a:xfrm flipH="1">
            <a:off x="688768" y="3680460"/>
            <a:ext cx="3996118" cy="900631"/>
          </a:xfrm>
          <a:prstGeom prst="rect">
            <a:avLst/>
          </a:prstGeom>
        </p:spPr>
        <p:txBody>
          <a:bodyPr wrap="square">
            <a:spAutoFit/>
          </a:bodyPr>
          <a:lstStyle/>
          <a:p>
            <a:pPr>
              <a:lnSpc>
                <a:spcPts val="2100"/>
              </a:lnSpc>
              <a:spcAft>
                <a:spcPts val="800"/>
              </a:spcAft>
              <a:buClr>
                <a:srgbClr val="62A844"/>
              </a:buClr>
            </a:pPr>
            <a:r>
              <a:rPr lang="de-DE" sz="2000" b="1">
                <a:solidFill>
                  <a:srgbClr val="262626"/>
                </a:solidFill>
                <a:cs typeface="Times New Roman" panose="02020603050405020304" pitchFamily="18" charset="0"/>
              </a:rPr>
              <a:t>Erfolg = Menschen + Prozesse:      </a:t>
            </a:r>
            <a:r>
              <a:rPr lang="de-DE" sz="2000">
                <a:solidFill>
                  <a:srgbClr val="262626"/>
                </a:solidFill>
                <a:cs typeface="Times New Roman" panose="02020603050405020304" pitchFamily="18" charset="0"/>
              </a:rPr>
              <a:t>Getragen von klarer Führung, Team-Engagement, ethischer Umsetzung</a:t>
            </a:r>
          </a:p>
        </p:txBody>
      </p:sp>
      <p:sp>
        <p:nvSpPr>
          <p:cNvPr id="109" name="Rectangle 30">
            <a:extLst>
              <a:ext uri="{FF2B5EF4-FFF2-40B4-BE49-F238E27FC236}">
                <a16:creationId xmlns:a16="http://schemas.microsoft.com/office/drawing/2014/main" id="{6A3DC94D-92C2-2295-CE13-02BFD6018734}"/>
              </a:ext>
            </a:extLst>
          </p:cNvPr>
          <p:cNvSpPr/>
          <p:nvPr/>
        </p:nvSpPr>
        <p:spPr>
          <a:xfrm flipH="1">
            <a:off x="688771" y="5564441"/>
            <a:ext cx="4160105" cy="900631"/>
          </a:xfrm>
          <a:prstGeom prst="rect">
            <a:avLst/>
          </a:prstGeom>
        </p:spPr>
        <p:txBody>
          <a:bodyPr wrap="square">
            <a:spAutoFit/>
          </a:bodyPr>
          <a:lstStyle/>
          <a:p>
            <a:pPr>
              <a:lnSpc>
                <a:spcPts val="2100"/>
              </a:lnSpc>
              <a:spcAft>
                <a:spcPts val="800"/>
              </a:spcAft>
              <a:buClr>
                <a:srgbClr val="62A844"/>
              </a:buClr>
            </a:pPr>
            <a:r>
              <a:rPr lang="de-DE" sz="2000" b="1">
                <a:solidFill>
                  <a:srgbClr val="262626"/>
                </a:solidFill>
                <a:cs typeface="Times New Roman" panose="02020603050405020304" pitchFamily="18" charset="0"/>
              </a:rPr>
              <a:t>Messbare Verbesserungen: </a:t>
            </a:r>
            <a:r>
              <a:rPr lang="de-DE" sz="2000">
                <a:solidFill>
                  <a:srgbClr val="262626"/>
                </a:solidFill>
                <a:cs typeface="Times New Roman" panose="02020603050405020304" pitchFamily="18" charset="0"/>
              </a:rPr>
              <a:t>Kürzere Reaktionszeiten, höhere Zufriedenheit, mehr Nachhaltigkeit, stärkere Finanzen</a:t>
            </a:r>
          </a:p>
        </p:txBody>
      </p:sp>
      <p:sp>
        <p:nvSpPr>
          <p:cNvPr id="3" name="Freeform 5">
            <a:extLst>
              <a:ext uri="{FF2B5EF4-FFF2-40B4-BE49-F238E27FC236}">
                <a16:creationId xmlns:a16="http://schemas.microsoft.com/office/drawing/2014/main" id="{60873A6E-76FD-7799-1078-B2339331609E}"/>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E004FFF8-4ED1-3C80-BF12-6F40236B4D49}"/>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DD3174D1-4E4A-7E46-76EA-3E63A7E36173}"/>
              </a:ext>
            </a:extLst>
          </p:cNvPr>
          <p:cNvSpPr>
            <a:spLocks/>
          </p:cNvSpPr>
          <p:nvPr/>
        </p:nvSpPr>
        <p:spPr bwMode="auto">
          <a:xfrm>
            <a:off x="3703900" y="3195282"/>
            <a:ext cx="2002476"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FB626D1-BBEF-8F99-2670-73F2C7997991}"/>
              </a:ext>
            </a:extLst>
          </p:cNvPr>
          <p:cNvSpPr>
            <a:spLocks/>
          </p:cNvSpPr>
          <p:nvPr/>
        </p:nvSpPr>
        <p:spPr bwMode="auto">
          <a:xfrm>
            <a:off x="7484593" y="3337582"/>
            <a:ext cx="1394917"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E366142A-A1EC-2B91-A095-BD07B60527BA}"/>
              </a:ext>
            </a:extLst>
          </p:cNvPr>
          <p:cNvSpPr>
            <a:spLocks/>
          </p:cNvSpPr>
          <p:nvPr/>
        </p:nvSpPr>
        <p:spPr bwMode="auto">
          <a:xfrm>
            <a:off x="7437405" y="1707718"/>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229F3864-4965-6568-6176-795C350E9BE4}"/>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C2E5DED3-C8B7-77D5-13C2-F99356E88138}"/>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1C70C91B-FC31-C9F6-DF09-E3C1591CD4FF}"/>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C34CFA6C-90B7-1181-DA58-8CD8B1FD9A9C}"/>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F65A38C0-C5BC-43CE-DD70-70A47E7D075F}"/>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429DC6FA-1B4F-4983-8CA1-CF26449C3EB3}"/>
              </a:ext>
            </a:extLst>
          </p:cNvPr>
          <p:cNvSpPr>
            <a:spLocks/>
          </p:cNvSpPr>
          <p:nvPr/>
        </p:nvSpPr>
        <p:spPr bwMode="auto">
          <a:xfrm>
            <a:off x="8377651" y="2941294"/>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F8953BD5-97E0-E02B-00B7-586FAD8FA162}"/>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2F211230-60BD-C918-AFAE-8EA2FE9F5627}"/>
              </a:ext>
            </a:extLst>
          </p:cNvPr>
          <p:cNvGrpSpPr/>
          <p:nvPr/>
        </p:nvGrpSpPr>
        <p:grpSpPr>
          <a:xfrm>
            <a:off x="5358636" y="914295"/>
            <a:ext cx="507781" cy="509758"/>
            <a:chOff x="8859766" y="3475927"/>
            <a:chExt cx="507781" cy="509758"/>
          </a:xfrm>
        </p:grpSpPr>
        <p:sp>
          <p:nvSpPr>
            <p:cNvPr id="17" name="Oval 30">
              <a:extLst>
                <a:ext uri="{FF2B5EF4-FFF2-40B4-BE49-F238E27FC236}">
                  <a16:creationId xmlns:a16="http://schemas.microsoft.com/office/drawing/2014/main" id="{32736D94-D5D6-711B-4CD8-BD84D6A3F893}"/>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B8C44BC2-76F9-8E85-AC89-A984FBCB8AD6}"/>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2A837678-415C-90A6-8D7D-4BC33B4F803E}"/>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4C8DEE2C-277E-A504-DF93-0B6C8A186668}"/>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9D827F64-7D1E-4AB6-59EB-9CF1309F2873}"/>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59EA99FB-A64A-64BD-A4F1-010FBDA94CB4}"/>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3B07C2CF-5BE7-0B0F-7361-9852AC3B08E2}"/>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C40C3F9B-E92C-EB95-5F5A-89CB39CC58F8}"/>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27863A24-BC29-5A81-4610-E8A0AC7F9A4A}"/>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8788FCDC-7644-4C57-DB00-BCC355ED35C0}"/>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FBA1D9E2-DEE4-E3A2-EA10-D09F3BFDEA62}"/>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8B3D37EB-826A-4C9F-DACC-BB1ED07C14A4}"/>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23E8E5AA-4EA3-08D7-C67E-12EA725BBF77}"/>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7C12BE47-19CC-64F3-B154-5F75504985B8}"/>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CE94A617-47BA-3573-8202-EFB05D52D8FE}"/>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2261956F-8508-9C47-9518-BBA3BBDF1163}"/>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78C1B7E2-31C6-40DB-3EE9-284E468D8DB0}"/>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D76AC926-7739-D539-CB24-3FBBE38C5F16}"/>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EB4BD638-2084-EEC0-9C36-7F11CBF6DB16}"/>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25AF5461-9500-527A-8BEF-1F8CEDD68CEB}"/>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24E42535-A4C3-7D81-9DFF-B3C7E205D5D7}"/>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14885AAD-9296-4BB2-DC51-FAFFCC17CBCA}"/>
              </a:ext>
            </a:extLst>
          </p:cNvPr>
          <p:cNvGrpSpPr/>
          <p:nvPr/>
        </p:nvGrpSpPr>
        <p:grpSpPr>
          <a:xfrm>
            <a:off x="9150880" y="1169363"/>
            <a:ext cx="509758" cy="507781"/>
            <a:chOff x="8760971" y="1116818"/>
            <a:chExt cx="509758" cy="507781"/>
          </a:xfrm>
        </p:grpSpPr>
        <p:sp>
          <p:nvSpPr>
            <p:cNvPr id="18" name="Oval 31">
              <a:extLst>
                <a:ext uri="{FF2B5EF4-FFF2-40B4-BE49-F238E27FC236}">
                  <a16:creationId xmlns:a16="http://schemas.microsoft.com/office/drawing/2014/main" id="{F887673F-75A7-3B1D-25DF-91856B58A515}"/>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F5B8FB1A-1A7B-5FB7-5045-1CBE20014A95}"/>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7E52772A-6402-4EAD-CD6B-3F3696F20086}"/>
              </a:ext>
            </a:extLst>
          </p:cNvPr>
          <p:cNvGrpSpPr/>
          <p:nvPr/>
        </p:nvGrpSpPr>
        <p:grpSpPr>
          <a:xfrm>
            <a:off x="4510179" y="1715485"/>
            <a:ext cx="509758" cy="507781"/>
            <a:chOff x="3368999" y="3590525"/>
            <a:chExt cx="509758" cy="507781"/>
          </a:xfrm>
        </p:grpSpPr>
        <p:sp>
          <p:nvSpPr>
            <p:cNvPr id="19" name="Oval 32">
              <a:extLst>
                <a:ext uri="{FF2B5EF4-FFF2-40B4-BE49-F238E27FC236}">
                  <a16:creationId xmlns:a16="http://schemas.microsoft.com/office/drawing/2014/main" id="{49033892-F1D3-6ACA-5DCA-E023B6B6AE82}"/>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A9C49DF7-7D32-9C83-9105-2BFB16977157}"/>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C8B42B5D-EB78-1262-04CC-34DBDF8E864D}"/>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0C3740D4-CC5A-EE5D-4013-288B4C1BF990}"/>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4E74F8F4-162F-BF42-16E0-ED119B6BFF90}"/>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87DBE8B4-DF22-9CC3-7AB4-571A61283CCB}"/>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7D2EBB4B-C4C9-119B-6F27-E24564A90333}"/>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98E6232C-514D-3C7C-38BD-4C7EC42CB3C5}"/>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F40E892C-7FF6-C52A-E598-107284C78028}"/>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9" name="Group 118">
            <a:extLst>
              <a:ext uri="{FF2B5EF4-FFF2-40B4-BE49-F238E27FC236}">
                <a16:creationId xmlns:a16="http://schemas.microsoft.com/office/drawing/2014/main" id="{4C80605F-427F-3FE1-6CB8-D87E262F24D3}"/>
              </a:ext>
            </a:extLst>
          </p:cNvPr>
          <p:cNvGrpSpPr/>
          <p:nvPr/>
        </p:nvGrpSpPr>
        <p:grpSpPr>
          <a:xfrm>
            <a:off x="7553980" y="1318484"/>
            <a:ext cx="1011613" cy="642137"/>
            <a:chOff x="7138837" y="739436"/>
            <a:chExt cx="1011613" cy="642137"/>
          </a:xfrm>
        </p:grpSpPr>
        <p:sp>
          <p:nvSpPr>
            <p:cNvPr id="15" name="Freeform 19">
              <a:extLst>
                <a:ext uri="{FF2B5EF4-FFF2-40B4-BE49-F238E27FC236}">
                  <a16:creationId xmlns:a16="http://schemas.microsoft.com/office/drawing/2014/main" id="{25430775-09B1-AC01-05E6-8100C4D042F9}"/>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26CE7597-900F-DCD0-408E-CEB11EE855A1}"/>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93073790-0279-3A34-87DE-183A47A4C9DE}"/>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6" name="Group 115">
            <a:extLst>
              <a:ext uri="{FF2B5EF4-FFF2-40B4-BE49-F238E27FC236}">
                <a16:creationId xmlns:a16="http://schemas.microsoft.com/office/drawing/2014/main" id="{F68BD2F4-7D59-F2B0-82AF-6175AF2F4A6A}"/>
              </a:ext>
            </a:extLst>
          </p:cNvPr>
          <p:cNvGrpSpPr/>
          <p:nvPr/>
        </p:nvGrpSpPr>
        <p:grpSpPr>
          <a:xfrm>
            <a:off x="3200068" y="2786290"/>
            <a:ext cx="1011613" cy="640161"/>
            <a:chOff x="3523111" y="1996050"/>
            <a:chExt cx="1011613" cy="640161"/>
          </a:xfrm>
        </p:grpSpPr>
        <p:sp>
          <p:nvSpPr>
            <p:cNvPr id="14" name="Freeform 18">
              <a:extLst>
                <a:ext uri="{FF2B5EF4-FFF2-40B4-BE49-F238E27FC236}">
                  <a16:creationId xmlns:a16="http://schemas.microsoft.com/office/drawing/2014/main" id="{1B19CBE2-EFE2-C631-1D59-50B893766B58}"/>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BEC54062-E2E9-5984-F04A-4AC249786D37}"/>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5C5E6E98-E766-2947-6E8E-FCA3D64EF3FB}"/>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CBCE1086-6220-86A9-9141-F35FE988C081}"/>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AAB659F4-D900-9E49-741A-332967FAA9ED}"/>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A4F3F348-71C8-337B-7007-6E6C2CFE3D00}"/>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6A63E93E-C170-940E-9BE4-99D4F7FA34CB}"/>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7" name="Freeform 71">
            <a:extLst>
              <a:ext uri="{FF2B5EF4-FFF2-40B4-BE49-F238E27FC236}">
                <a16:creationId xmlns:a16="http://schemas.microsoft.com/office/drawing/2014/main" id="{5683A605-AD7F-F8C2-B481-445AC59367A9}"/>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CACFF9D7-4CEF-7C80-4775-31B1040F283B}"/>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443DD9CB-091C-A8E9-3ACF-E91579F23AE6}"/>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849A338D-06F9-5D22-627A-9DE7A1D46DB7}"/>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15116E51-158B-DB6B-7F3D-524C9326F7B5}"/>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4FB5AD39-D284-D683-B0D9-DE8DF3F72D5A}"/>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E3668875-DB38-DFA9-F027-9F3438687B69}"/>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445638F4-D002-4B5B-E582-186839EA8780}"/>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2B68538F-B44D-4542-774A-376858420C74}"/>
              </a:ext>
            </a:extLst>
          </p:cNvPr>
          <p:cNvSpPr>
            <a:spLocks/>
          </p:cNvSpPr>
          <p:nvPr/>
        </p:nvSpPr>
        <p:spPr bwMode="auto">
          <a:xfrm>
            <a:off x="8679952" y="3097380"/>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E71EDF53-5CB6-3D00-B8BC-7201FEA0A6D4}"/>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83FA1715-CF46-71DB-2B73-807AB98C9CD0}"/>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056B697D-714F-364C-81A7-D96331A6ABCA}"/>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B0A6AE14-AF9C-606C-4FBE-AC58C6397817}"/>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0C053734-A892-C985-1FCD-A686D0A89580}"/>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6B2EA0EC-6C23-4FF0-43AC-4659E24D502D}"/>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1" name="Group 120">
            <a:extLst>
              <a:ext uri="{FF2B5EF4-FFF2-40B4-BE49-F238E27FC236}">
                <a16:creationId xmlns:a16="http://schemas.microsoft.com/office/drawing/2014/main" id="{AD74A0DA-956C-B34F-FE08-F6B85414DDF3}"/>
              </a:ext>
            </a:extLst>
          </p:cNvPr>
          <p:cNvGrpSpPr/>
          <p:nvPr/>
        </p:nvGrpSpPr>
        <p:grpSpPr>
          <a:xfrm>
            <a:off x="7697991" y="4667336"/>
            <a:ext cx="377378" cy="375403"/>
            <a:chOff x="7956820" y="4444072"/>
            <a:chExt cx="377378" cy="375403"/>
          </a:xfrm>
        </p:grpSpPr>
        <p:sp>
          <p:nvSpPr>
            <p:cNvPr id="24" name="Oval 37">
              <a:extLst>
                <a:ext uri="{FF2B5EF4-FFF2-40B4-BE49-F238E27FC236}">
                  <a16:creationId xmlns:a16="http://schemas.microsoft.com/office/drawing/2014/main" id="{E1D7A325-F0B8-E4D3-B62F-E03E01C85EC2}"/>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AE6575CD-4ED7-A523-1B1A-830714706094}"/>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9AEAFAFA-7723-1B6F-B160-91F67701F302}"/>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0" name="Freeform 94">
            <a:extLst>
              <a:ext uri="{FF2B5EF4-FFF2-40B4-BE49-F238E27FC236}">
                <a16:creationId xmlns:a16="http://schemas.microsoft.com/office/drawing/2014/main" id="{0A873E8A-CC3E-8248-356F-6D1B93ABDE81}"/>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7F570F70-B754-A52F-C5FC-DEE3920D9567}"/>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5" name="Group 114">
            <a:extLst>
              <a:ext uri="{FF2B5EF4-FFF2-40B4-BE49-F238E27FC236}">
                <a16:creationId xmlns:a16="http://schemas.microsoft.com/office/drawing/2014/main" id="{C0C6DC15-EB8C-C671-59F8-ADB623E0CF6F}"/>
              </a:ext>
            </a:extLst>
          </p:cNvPr>
          <p:cNvGrpSpPr/>
          <p:nvPr/>
        </p:nvGrpSpPr>
        <p:grpSpPr>
          <a:xfrm>
            <a:off x="3996036" y="4781209"/>
            <a:ext cx="375403" cy="375403"/>
            <a:chOff x="4256137" y="4444072"/>
            <a:chExt cx="375403" cy="375403"/>
          </a:xfrm>
        </p:grpSpPr>
        <p:sp>
          <p:nvSpPr>
            <p:cNvPr id="23" name="Oval 36">
              <a:extLst>
                <a:ext uri="{FF2B5EF4-FFF2-40B4-BE49-F238E27FC236}">
                  <a16:creationId xmlns:a16="http://schemas.microsoft.com/office/drawing/2014/main" id="{82BAB10B-BEA3-B2CD-94EC-5C09573D33D1}"/>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84199293-A0A1-73B0-5822-87D935140954}"/>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22" name="Group 121">
            <a:extLst>
              <a:ext uri="{FF2B5EF4-FFF2-40B4-BE49-F238E27FC236}">
                <a16:creationId xmlns:a16="http://schemas.microsoft.com/office/drawing/2014/main" id="{287FA75A-58B7-549A-2AC5-024749E53515}"/>
              </a:ext>
            </a:extLst>
          </p:cNvPr>
          <p:cNvGrpSpPr/>
          <p:nvPr/>
        </p:nvGrpSpPr>
        <p:grpSpPr>
          <a:xfrm>
            <a:off x="8844935" y="4097128"/>
            <a:ext cx="377378" cy="375403"/>
            <a:chOff x="8174160" y="1806372"/>
            <a:chExt cx="377378" cy="375403"/>
          </a:xfrm>
        </p:grpSpPr>
        <p:sp>
          <p:nvSpPr>
            <p:cNvPr id="20" name="Oval 33">
              <a:extLst>
                <a:ext uri="{FF2B5EF4-FFF2-40B4-BE49-F238E27FC236}">
                  <a16:creationId xmlns:a16="http://schemas.microsoft.com/office/drawing/2014/main" id="{8D7F5669-0200-CE2C-769E-5B4BF917B73B}"/>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12C2A87E-96F8-F74E-92F1-B3DECE5BEDB2}"/>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6" name="Group 165">
            <a:extLst>
              <a:ext uri="{FF2B5EF4-FFF2-40B4-BE49-F238E27FC236}">
                <a16:creationId xmlns:a16="http://schemas.microsoft.com/office/drawing/2014/main" id="{251C41B1-BF5B-5C59-F27E-5725C540CDF6}"/>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AE5C36B0-5B86-7AE4-313A-07B58D1424F3}"/>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352B36AD-A364-211D-6C57-DE96F58AAEA3}"/>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E9107A0D-A4EB-6C84-9E6D-8F9C984BADDD}"/>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127F5912-A21A-3984-7249-E3CAE5EE7A28}"/>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A96148ED-8F36-8867-3E0D-AFFA11599A40}"/>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3AB31601-4651-3D6D-E00D-AC3710E65867}"/>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43C3CB8D-43C6-FE46-9AE9-A37E4F49EE33}"/>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044039E6-5925-EA43-C860-3DA87B523DA7}"/>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265E5645-CD3C-BC19-2BB6-C2DFAF4301A0}"/>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B93AB150-CCE7-E3A3-64AC-91091611E5DF}"/>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1BC79C58-5214-1CFE-8F57-C7065AF9D851}"/>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9DF2B8D4-82EF-8E39-16E6-1E0D8C7D5AB7}"/>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0D291799-2223-7359-7817-F4B1B84980CB}"/>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1FCFA91D-C30D-FBEB-00A4-11ACC0BD4C44}"/>
              </a:ext>
            </a:extLst>
          </p:cNvPr>
          <p:cNvGrpSpPr/>
          <p:nvPr/>
        </p:nvGrpSpPr>
        <p:grpSpPr>
          <a:xfrm>
            <a:off x="0" y="940099"/>
            <a:ext cx="1448894" cy="883507"/>
            <a:chOff x="0" y="582317"/>
            <a:chExt cx="1448894" cy="883507"/>
          </a:xfrm>
        </p:grpSpPr>
        <p:cxnSp>
          <p:nvCxnSpPr>
            <p:cNvPr id="120" name="Straight Connector 33">
              <a:extLst>
                <a:ext uri="{FF2B5EF4-FFF2-40B4-BE49-F238E27FC236}">
                  <a16:creationId xmlns:a16="http://schemas.microsoft.com/office/drawing/2014/main" id="{B39744A6-51AF-7FDD-45A2-9970685BC133}"/>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A52A9BA3-BC29-0194-F336-39FEC4AB965E}"/>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F4B4DFD1-3926-4235-35F9-B73045B57AE7}"/>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71A88B4E-17BD-ED9B-AE9E-27670631613F}"/>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AAB1625C-BBEF-B699-EA85-757D873FB4A7}"/>
              </a:ext>
            </a:extLst>
          </p:cNvPr>
          <p:cNvGrpSpPr/>
          <p:nvPr/>
        </p:nvGrpSpPr>
        <p:grpSpPr>
          <a:xfrm>
            <a:off x="0" y="2962352"/>
            <a:ext cx="1448894" cy="870102"/>
            <a:chOff x="0" y="582324"/>
            <a:chExt cx="1448894" cy="870102"/>
          </a:xfrm>
        </p:grpSpPr>
        <p:cxnSp>
          <p:nvCxnSpPr>
            <p:cNvPr id="129" name="Straight Connector 33">
              <a:extLst>
                <a:ext uri="{FF2B5EF4-FFF2-40B4-BE49-F238E27FC236}">
                  <a16:creationId xmlns:a16="http://schemas.microsoft.com/office/drawing/2014/main" id="{975C750A-51F2-69C7-701F-1B90C74EBA2E}"/>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D77FBDDA-9942-9E58-BE22-5C162544AE57}"/>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55E1761A-4D58-4F23-2C7A-23BC7114A7F8}"/>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28B14B11-95C1-A863-58D9-0A8B53E273F0}"/>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C6CED720-7722-760C-8AA8-CAA61625EFD5}"/>
              </a:ext>
            </a:extLst>
          </p:cNvPr>
          <p:cNvGrpSpPr/>
          <p:nvPr/>
        </p:nvGrpSpPr>
        <p:grpSpPr>
          <a:xfrm>
            <a:off x="0" y="4873099"/>
            <a:ext cx="1450818" cy="896308"/>
            <a:chOff x="0" y="582322"/>
            <a:chExt cx="1450818" cy="896308"/>
          </a:xfrm>
        </p:grpSpPr>
        <p:cxnSp>
          <p:nvCxnSpPr>
            <p:cNvPr id="134" name="Straight Connector 33">
              <a:extLst>
                <a:ext uri="{FF2B5EF4-FFF2-40B4-BE49-F238E27FC236}">
                  <a16:creationId xmlns:a16="http://schemas.microsoft.com/office/drawing/2014/main" id="{969C8F18-3509-7822-2A4B-410CCE094D0F}"/>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A1119DBA-8CB6-C067-0DA1-1BABEF5C33D0}"/>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E79FB4DE-6920-0F33-CC4E-914AEB830412}"/>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37B0EBF0-6425-5170-3FC2-793DDB7D279A}"/>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D10C3E6D-51EA-0C2E-4EEE-1DA4ED88CA1E}"/>
              </a:ext>
            </a:extLst>
          </p:cNvPr>
          <p:cNvSpPr/>
          <p:nvPr/>
        </p:nvSpPr>
        <p:spPr>
          <a:xfrm flipH="1">
            <a:off x="8073613" y="2046566"/>
            <a:ext cx="3429612" cy="1439240"/>
          </a:xfrm>
          <a:prstGeom prst="rect">
            <a:avLst/>
          </a:prstGeom>
        </p:spPr>
        <p:txBody>
          <a:bodyPr wrap="square">
            <a:spAutoFit/>
          </a:bodyPr>
          <a:lstStyle/>
          <a:p>
            <a:pPr algn="r">
              <a:lnSpc>
                <a:spcPts val="2100"/>
              </a:lnSpc>
              <a:spcAft>
                <a:spcPts val="800"/>
              </a:spcAft>
              <a:buClr>
                <a:srgbClr val="62A844"/>
              </a:buClr>
            </a:pPr>
            <a:r>
              <a:rPr lang="de-DE" sz="2000" b="1">
                <a:solidFill>
                  <a:srgbClr val="262626"/>
                </a:solidFill>
                <a:cs typeface="Times New Roman" panose="02020603050405020304" pitchFamily="18" charset="0"/>
              </a:rPr>
              <a:t>Menschzentrierte Innovation: </a:t>
            </a:r>
            <a:r>
              <a:rPr lang="de-DE" sz="2000">
                <a:solidFill>
                  <a:srgbClr val="262626"/>
                </a:solidFill>
                <a:cs typeface="Times New Roman" panose="02020603050405020304" pitchFamily="18" charset="0"/>
              </a:rPr>
              <a:t>KI unterstützt Serviceteams und schafft Raum für             wertvollere Aufgaben</a:t>
            </a:r>
            <a:br>
              <a:rPr lang="en-US" sz="2000" dirty="0">
                <a:solidFill>
                  <a:srgbClr val="262626"/>
                </a:solidFill>
                <a:cs typeface="Times New Roman" panose="02020603050405020304" pitchFamily="18" charset="0"/>
              </a:rPr>
            </a:br>
            <a:endParaRPr lang="en-US" sz="2000" kern="0" dirty="0">
              <a:solidFill>
                <a:srgbClr val="262626"/>
              </a:solidFill>
              <a:cs typeface="Times New Roman" panose="02020603050405020304" pitchFamily="18" charset="0"/>
            </a:endParaRPr>
          </a:p>
        </p:txBody>
      </p:sp>
      <p:grpSp>
        <p:nvGrpSpPr>
          <p:cNvPr id="152" name="Group 151">
            <a:extLst>
              <a:ext uri="{FF2B5EF4-FFF2-40B4-BE49-F238E27FC236}">
                <a16:creationId xmlns:a16="http://schemas.microsoft.com/office/drawing/2014/main" id="{6DD5134D-9F47-97A7-A24C-D89911CDF5B6}"/>
              </a:ext>
            </a:extLst>
          </p:cNvPr>
          <p:cNvGrpSpPr/>
          <p:nvPr/>
        </p:nvGrpSpPr>
        <p:grpSpPr>
          <a:xfrm>
            <a:off x="10752228" y="1308990"/>
            <a:ext cx="1501995" cy="883506"/>
            <a:chOff x="708799" y="582319"/>
            <a:chExt cx="1501995" cy="883506"/>
          </a:xfrm>
        </p:grpSpPr>
        <p:cxnSp>
          <p:nvCxnSpPr>
            <p:cNvPr id="153" name="Straight Connector 33">
              <a:extLst>
                <a:ext uri="{FF2B5EF4-FFF2-40B4-BE49-F238E27FC236}">
                  <a16:creationId xmlns:a16="http://schemas.microsoft.com/office/drawing/2014/main" id="{61BD8009-ACBA-A55D-5BB1-3EF5E0638CA2}"/>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5E5F129D-4101-1C5F-0B47-1C3F27809EFC}"/>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3A08EE95-2E28-8ABC-D250-1C936C3B6BD7}"/>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611E3EFF-0D91-B7AF-FE3B-4B9721DBCD6C}"/>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886D7E17-C7BF-1A77-5077-B6A02189D103}"/>
              </a:ext>
            </a:extLst>
          </p:cNvPr>
          <p:cNvSpPr txBox="1"/>
          <p:nvPr/>
        </p:nvSpPr>
        <p:spPr>
          <a:xfrm>
            <a:off x="7697991" y="4968911"/>
            <a:ext cx="3751110" cy="1708545"/>
          </a:xfrm>
          <a:prstGeom prst="rect">
            <a:avLst/>
          </a:prstGeom>
          <a:noFill/>
        </p:spPr>
        <p:txBody>
          <a:bodyPr wrap="square">
            <a:spAutoFit/>
          </a:bodyPr>
          <a:lstStyle/>
          <a:p>
            <a:pPr algn="r">
              <a:lnSpc>
                <a:spcPts val="2100"/>
              </a:lnSpc>
            </a:pPr>
            <a:r>
              <a:rPr lang="de-DE" sz="2000" b="1">
                <a:solidFill>
                  <a:srgbClr val="62A844"/>
                </a:solidFill>
              </a:rPr>
              <a:t>Strategische Botschaft:</a:t>
            </a:r>
            <a:br>
              <a:rPr lang="en-US" sz="2000" b="1" dirty="0">
                <a:solidFill>
                  <a:srgbClr val="62A844"/>
                </a:solidFill>
              </a:rPr>
            </a:br>
            <a:r>
              <a:rPr lang="de-DE">
                <a:solidFill>
                  <a:srgbClr val="000000"/>
                </a:solidFill>
              </a:rPr>
              <a:t>„Der wahre Wert von KI liegt darin, wie sie menschliche Verbindung stärkt, Vertrauen aufbaut und Servicequalität sichert.“</a:t>
            </a:r>
          </a:p>
          <a:p>
            <a:pPr algn="r">
              <a:lnSpc>
                <a:spcPts val="2100"/>
              </a:lnSpc>
            </a:pPr>
            <a:endParaRPr lang="en-US" dirty="0">
              <a:solidFill>
                <a:srgbClr val="000000"/>
              </a:solidFill>
            </a:endParaRPr>
          </a:p>
          <a:p>
            <a:pPr algn="r">
              <a:lnSpc>
                <a:spcPts val="2100"/>
              </a:lnSpc>
            </a:pPr>
            <a:endParaRPr lang="en-US" sz="2000" dirty="0">
              <a:solidFill>
                <a:srgbClr val="62A844"/>
              </a:solidFill>
            </a:endParaRPr>
          </a:p>
        </p:txBody>
      </p:sp>
      <p:sp>
        <p:nvSpPr>
          <p:cNvPr id="114" name="TextBox 113">
            <a:extLst>
              <a:ext uri="{FF2B5EF4-FFF2-40B4-BE49-F238E27FC236}">
                <a16:creationId xmlns:a16="http://schemas.microsoft.com/office/drawing/2014/main" id="{DA50D8F9-07E3-29C7-2FAA-731538AE60A1}"/>
              </a:ext>
            </a:extLst>
          </p:cNvPr>
          <p:cNvSpPr txBox="1"/>
          <p:nvPr/>
        </p:nvSpPr>
        <p:spPr>
          <a:xfrm>
            <a:off x="-127322" y="224367"/>
            <a:ext cx="12319322" cy="707886"/>
          </a:xfrm>
          <a:prstGeom prst="rect">
            <a:avLst/>
          </a:prstGeom>
          <a:noFill/>
        </p:spPr>
        <p:txBody>
          <a:bodyPr wrap="square">
            <a:spAutoFit/>
          </a:bodyPr>
          <a:lstStyle/>
          <a:p>
            <a:pPr lvl="0" algn="ctr">
              <a:defRPr/>
            </a:pPr>
            <a:r>
              <a:rPr lang="de-DE" sz="2000" b="1" kern="0">
                <a:solidFill>
                  <a:srgbClr val="262626"/>
                </a:solidFill>
                <a:cs typeface="Times New Roman" panose="02020603050405020304" pitchFamily="18" charset="0"/>
              </a:rPr>
              <a:t>Diese Einheit hat gezeigt, dass Künstliche Intelligenz mit klarem Zweck</a:t>
            </a:r>
          </a:p>
          <a:p>
            <a:pPr lvl="0" algn="ctr">
              <a:defRPr/>
            </a:pPr>
            <a:r>
              <a:rPr lang="de-DE" sz="2000" b="1" kern="0">
                <a:solidFill>
                  <a:srgbClr val="262626"/>
                </a:solidFill>
                <a:cs typeface="Times New Roman" panose="02020603050405020304" pitchFamily="18" charset="0"/>
              </a:rPr>
              <a:t> und guter Planung messbare Verbesserungen in der Hospitality bewirken kann. </a:t>
            </a:r>
          </a:p>
        </p:txBody>
      </p:sp>
    </p:spTree>
    <p:extLst>
      <p:ext uri="{BB962C8B-B14F-4D97-AF65-F5344CB8AC3E}">
        <p14:creationId xmlns:p14="http://schemas.microsoft.com/office/powerpoint/2010/main" val="3852538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ECC41-4417-FBD5-D31B-D0320B451F40}"/>
            </a:ext>
          </a:extLst>
        </p:cNvPr>
        <p:cNvGrpSpPr/>
        <p:nvPr/>
      </p:nvGrpSpPr>
      <p:grpSpPr>
        <a:xfrm>
          <a:off x="0" y="0"/>
          <a:ext cx="0" cy="0"/>
          <a:chOff x="0" y="0"/>
          <a:chExt cx="0" cy="0"/>
        </a:xfrm>
      </p:grpSpPr>
      <p:sp>
        <p:nvSpPr>
          <p:cNvPr id="8" name="Text Placeholder 11">
            <a:extLst>
              <a:ext uri="{FF2B5EF4-FFF2-40B4-BE49-F238E27FC236}">
                <a16:creationId xmlns:a16="http://schemas.microsoft.com/office/drawing/2014/main" id="{9102343D-CF34-A7BD-CBE8-057725CD375E}"/>
              </a:ext>
            </a:extLst>
          </p:cNvPr>
          <p:cNvSpPr txBox="1">
            <a:spLocks/>
          </p:cNvSpPr>
          <p:nvPr/>
        </p:nvSpPr>
        <p:spPr>
          <a:xfrm>
            <a:off x="567179" y="362587"/>
            <a:ext cx="596261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Künstliche Intelligenz in der Hospitality – Fazit</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9" name="Straight Connector 8">
            <a:extLst>
              <a:ext uri="{FF2B5EF4-FFF2-40B4-BE49-F238E27FC236}">
                <a16:creationId xmlns:a16="http://schemas.microsoft.com/office/drawing/2014/main" id="{F76262DB-6C48-DBA8-57A4-E1760B044E49}"/>
              </a:ext>
            </a:extLst>
          </p:cNvPr>
          <p:cNvCxnSpPr>
            <a:cxnSpLocks/>
          </p:cNvCxnSpPr>
          <p:nvPr/>
        </p:nvCxnSpPr>
        <p:spPr>
          <a:xfrm>
            <a:off x="0" y="1469562"/>
            <a:ext cx="54229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A80BDB4A-B339-9F8C-CDB8-C2B01056AFCD}"/>
              </a:ext>
            </a:extLst>
          </p:cNvPr>
          <p:cNvPicPr>
            <a:picLocks noChangeAspect="1"/>
          </p:cNvPicPr>
          <p:nvPr/>
        </p:nvPicPr>
        <p:blipFill>
          <a:blip>
            <a:extLst>
              <a:ext uri="{96DAC541-7B7A-43D3-8B79-37D633B846F1}">
                <asvg:svgBlip xmlns:asvg="http://schemas.microsoft.com/office/drawing/2016/SVG/main" r:embed="rId2"/>
              </a:ext>
            </a:extLst>
          </a:blip>
          <a:srcRect l="31584" t="38697" r="39868" b="43173"/>
          <a:stretch/>
        </p:blipFill>
        <p:spPr>
          <a:xfrm rot="10800000" flipH="1">
            <a:off x="7351886" y="0"/>
            <a:ext cx="4840114" cy="4352080"/>
          </a:xfrm>
          <a:prstGeom prst="rect">
            <a:avLst/>
          </a:prstGeom>
        </p:spPr>
      </p:pic>
      <p:sp>
        <p:nvSpPr>
          <p:cNvPr id="12" name="TextBox 97">
            <a:extLst>
              <a:ext uri="{FF2B5EF4-FFF2-40B4-BE49-F238E27FC236}">
                <a16:creationId xmlns:a16="http://schemas.microsoft.com/office/drawing/2014/main" id="{B792C24B-E175-0284-A38A-8FA588825537}"/>
              </a:ext>
            </a:extLst>
          </p:cNvPr>
          <p:cNvSpPr txBox="1"/>
          <p:nvPr/>
        </p:nvSpPr>
        <p:spPr>
          <a:xfrm>
            <a:off x="718483" y="1714374"/>
            <a:ext cx="6920808" cy="2503249"/>
          </a:xfrm>
          <a:prstGeom prst="rect">
            <a:avLst/>
          </a:prstGeom>
          <a:noFill/>
        </p:spPr>
        <p:txBody>
          <a:bodyPr wrap="square">
            <a:spAutoFit/>
          </a:bodyPr>
          <a:lstStyle/>
          <a:p>
            <a:pPr>
              <a:defRPr/>
            </a:pPr>
            <a:r>
              <a:rPr lang="de-DE" kern="0">
                <a:solidFill>
                  <a:srgbClr val="262626"/>
                </a:solidFill>
                <a:cs typeface="Times New Roman" panose="02020603050405020304" pitchFamily="18" charset="0"/>
              </a:rPr>
              <a:t>Das EcoSmart-Modul hat gezeigt, wie Künstliche Intelligenz die europäische Hospitality durch Effizienz, Nachhaltigkeit und Innovation neu prägt – und dabei die menschliche Qualität des Service bewahrt</a:t>
            </a:r>
          </a:p>
          <a:p>
            <a:pPr>
              <a:defRPr/>
            </a:pPr>
            <a:endParaRPr lang="en-US" kern="0" dirty="0">
              <a:solidFill>
                <a:srgbClr val="262626"/>
              </a:solidFill>
              <a:cs typeface="Times New Roman" panose="02020603050405020304" pitchFamily="18" charset="0"/>
            </a:endParaRPr>
          </a:p>
          <a:p>
            <a:pPr>
              <a:defRPr/>
            </a:pPr>
            <a:endParaRPr lang="en-US" kern="0" dirty="0">
              <a:solidFill>
                <a:srgbClr val="262626"/>
              </a:solidFill>
              <a:cs typeface="Times New Roman" panose="02020603050405020304" pitchFamily="18" charset="0"/>
            </a:endParaRPr>
          </a:p>
          <a:p>
            <a:pPr>
              <a:lnSpc>
                <a:spcPts val="1960"/>
              </a:lnSpc>
            </a:pPr>
            <a:r>
              <a:rPr lang="de-DE" sz="2000" b="1">
                <a:solidFill>
                  <a:srgbClr val="0289AE"/>
                </a:solidFill>
                <a:cs typeface="Times New Roman" panose="02020603050405020304" pitchFamily="18" charset="0"/>
              </a:rPr>
              <a:t>Ihr EcoSmart-Ergebnis:</a:t>
            </a:r>
            <a:br>
              <a:rPr lang="en-US" dirty="0">
                <a:cs typeface="Times New Roman" panose="02020603050405020304" pitchFamily="18" charset="0"/>
              </a:rPr>
            </a:br>
            <a:r>
              <a:rPr lang="de-DE">
                <a:solidFill>
                  <a:srgbClr val="262626"/>
                </a:solidFill>
                <a:cs typeface="Times New Roman" panose="02020603050405020304" pitchFamily="18" charset="0"/>
              </a:rPr>
              <a:t>Sie sind nun in der Lage, verantwortungsvolle KI-Integration zu analysieren, zu gestalten und zu leiten – im Gleichgewicht von Effizienz und Fürsorge, Innovation und Integrität.</a:t>
            </a:r>
            <a:br>
              <a:rPr lang="en-US" dirty="0">
                <a:solidFill>
                  <a:srgbClr val="262626"/>
                </a:solidFill>
                <a:cs typeface="Times New Roman" panose="02020603050405020304" pitchFamily="18" charset="0"/>
              </a:rPr>
            </a:br>
            <a:endParaRPr lang="en-US" dirty="0">
              <a:solidFill>
                <a:srgbClr val="262626"/>
              </a:solidFill>
              <a:cs typeface="Times New Roman" panose="02020603050405020304" pitchFamily="18" charset="0"/>
            </a:endParaRPr>
          </a:p>
        </p:txBody>
      </p:sp>
      <p:sp>
        <p:nvSpPr>
          <p:cNvPr id="14" name="Rectangle 367">
            <a:extLst>
              <a:ext uri="{FF2B5EF4-FFF2-40B4-BE49-F238E27FC236}">
                <a16:creationId xmlns:a16="http://schemas.microsoft.com/office/drawing/2014/main" id="{7C03B36A-8259-0D52-5375-54B7BD2AF5A4}"/>
              </a:ext>
            </a:extLst>
          </p:cNvPr>
          <p:cNvSpPr/>
          <p:nvPr/>
        </p:nvSpPr>
        <p:spPr>
          <a:xfrm flipH="1">
            <a:off x="5069331" y="5378181"/>
            <a:ext cx="2794928" cy="461665"/>
          </a:xfrm>
          <a:prstGeom prst="rect">
            <a:avLst/>
          </a:prstGeom>
        </p:spPr>
        <p:txBody>
          <a:bodyPr wrap="square">
            <a:spAutoFit/>
          </a:bodyPr>
          <a:lstStyle/>
          <a:p>
            <a:r>
              <a:rPr lang="de-DE" sz="2400" b="1">
                <a:solidFill>
                  <a:srgbClr val="0289AE"/>
                </a:solidFill>
              </a:rPr>
              <a:t>Auf der nächsten Folie:</a:t>
            </a:r>
            <a:endParaRPr lang="en-US" sz="2400" b="1" dirty="0">
              <a:solidFill>
                <a:srgbClr val="0289AE"/>
              </a:solidFill>
              <a:latin typeface="+mj-lt"/>
              <a:cs typeface="Segoe UI" panose="020B0502040204020203" pitchFamily="34" charset="0"/>
            </a:endParaRPr>
          </a:p>
        </p:txBody>
      </p:sp>
      <p:sp>
        <p:nvSpPr>
          <p:cNvPr id="15" name="Freeform 14">
            <a:extLst>
              <a:ext uri="{FF2B5EF4-FFF2-40B4-BE49-F238E27FC236}">
                <a16:creationId xmlns:a16="http://schemas.microsoft.com/office/drawing/2014/main" id="{62E7B3CF-B595-2B55-060D-95D8BEE586D9}"/>
              </a:ext>
            </a:extLst>
          </p:cNvPr>
          <p:cNvSpPr/>
          <p:nvPr/>
        </p:nvSpPr>
        <p:spPr>
          <a:xfrm rot="15325054" flipH="1">
            <a:off x="7612192" y="5630055"/>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20" name="Rectangle 30">
            <a:extLst>
              <a:ext uri="{FF2B5EF4-FFF2-40B4-BE49-F238E27FC236}">
                <a16:creationId xmlns:a16="http://schemas.microsoft.com/office/drawing/2014/main" id="{195FDF31-213F-BB2D-074D-A2A32AD3D192}"/>
              </a:ext>
            </a:extLst>
          </p:cNvPr>
          <p:cNvSpPr/>
          <p:nvPr/>
        </p:nvSpPr>
        <p:spPr>
          <a:xfrm flipH="1">
            <a:off x="992432" y="4895140"/>
            <a:ext cx="3495601" cy="1200329"/>
          </a:xfrm>
          <a:prstGeom prst="rect">
            <a:avLst/>
          </a:prstGeom>
        </p:spPr>
        <p:txBody>
          <a:bodyPr wrap="square">
            <a:spAutoFit/>
          </a:bodyPr>
          <a:lstStyle/>
          <a:p>
            <a:pPr algn="ctr"/>
            <a:r>
              <a:rPr lang="de-DE" sz="2400" b="1">
                <a:solidFill>
                  <a:srgbClr val="0289AE"/>
                </a:solidFill>
                <a:cs typeface="Times New Roman" panose="02020603050405020304" pitchFamily="18" charset="0"/>
              </a:rPr>
              <a:t>Kernbotschaft: </a:t>
            </a:r>
          </a:p>
          <a:p>
            <a:pPr algn="ctr"/>
            <a:r>
              <a:rPr lang="de-DE" sz="2400" i="1">
                <a:solidFill>
                  <a:srgbClr val="262626"/>
                </a:solidFill>
                <a:cs typeface="Times New Roman" panose="02020603050405020304" pitchFamily="18" charset="0"/>
              </a:rPr>
              <a:t>KI stärkt Menschen.</a:t>
            </a:r>
          </a:p>
          <a:p>
            <a:pPr algn="ctr"/>
            <a:endParaRPr lang="en-US" sz="2400" dirty="0">
              <a:solidFill>
                <a:srgbClr val="262626"/>
              </a:solidFill>
              <a:cs typeface="Times New Roman" panose="02020603050405020304" pitchFamily="18" charset="0"/>
            </a:endParaRPr>
          </a:p>
        </p:txBody>
      </p:sp>
      <p:sp>
        <p:nvSpPr>
          <p:cNvPr id="21" name="Rounded Rectangle 20">
            <a:extLst>
              <a:ext uri="{FF2B5EF4-FFF2-40B4-BE49-F238E27FC236}">
                <a16:creationId xmlns:a16="http://schemas.microsoft.com/office/drawing/2014/main" id="{0F3D53D0-DAF8-941B-0D73-B1E2E49AE0FA}"/>
              </a:ext>
            </a:extLst>
          </p:cNvPr>
          <p:cNvSpPr/>
          <p:nvPr/>
        </p:nvSpPr>
        <p:spPr>
          <a:xfrm>
            <a:off x="715852" y="4693200"/>
            <a:ext cx="3991303" cy="1200330"/>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779903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0EBBA-1EE8-00A6-387E-309199AC7E6D}"/>
            </a:ext>
          </a:extLst>
        </p:cNvPr>
        <p:cNvGrpSpPr/>
        <p:nvPr/>
      </p:nvGrpSpPr>
      <p:grpSpPr>
        <a:xfrm>
          <a:off x="0" y="0"/>
          <a:ext cx="0" cy="0"/>
          <a:chOff x="0" y="0"/>
          <a:chExt cx="0" cy="0"/>
        </a:xfrm>
      </p:grpSpPr>
      <p:pic>
        <p:nvPicPr>
          <p:cNvPr id="25" name="Graphic 24">
            <a:extLst>
              <a:ext uri="{FF2B5EF4-FFF2-40B4-BE49-F238E27FC236}">
                <a16:creationId xmlns:a16="http://schemas.microsoft.com/office/drawing/2014/main" id="{BDF20435-E18A-8E1C-0018-F11A26BB9FCB}"/>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8918190" y="173814"/>
            <a:ext cx="3447623" cy="3099995"/>
          </a:xfrm>
          <a:prstGeom prst="rect">
            <a:avLst/>
          </a:prstGeom>
        </p:spPr>
      </p:pic>
      <p:sp>
        <p:nvSpPr>
          <p:cNvPr id="39" name="Google Shape;252;p20">
            <a:extLst>
              <a:ext uri="{FF2B5EF4-FFF2-40B4-BE49-F238E27FC236}">
                <a16:creationId xmlns:a16="http://schemas.microsoft.com/office/drawing/2014/main" id="{5DF08BDE-7A56-14DA-A4DF-B874B22F9F3B}"/>
              </a:ext>
            </a:extLst>
          </p:cNvPr>
          <p:cNvSpPr/>
          <p:nvPr/>
        </p:nvSpPr>
        <p:spPr>
          <a:xfrm>
            <a:off x="385835" y="2396390"/>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2CA02751-7204-215E-72BF-ABFE5D5A8F1F}"/>
              </a:ext>
            </a:extLst>
          </p:cNvPr>
          <p:cNvSpPr/>
          <p:nvPr/>
        </p:nvSpPr>
        <p:spPr>
          <a:xfrm>
            <a:off x="2215483" y="5020107"/>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54;p20">
            <a:extLst>
              <a:ext uri="{FF2B5EF4-FFF2-40B4-BE49-F238E27FC236}">
                <a16:creationId xmlns:a16="http://schemas.microsoft.com/office/drawing/2014/main" id="{301778B9-4518-EEBF-6B16-249476485509}"/>
              </a:ext>
            </a:extLst>
          </p:cNvPr>
          <p:cNvSpPr/>
          <p:nvPr/>
        </p:nvSpPr>
        <p:spPr>
          <a:xfrm>
            <a:off x="1337157" y="2099442"/>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55;p20">
            <a:extLst>
              <a:ext uri="{FF2B5EF4-FFF2-40B4-BE49-F238E27FC236}">
                <a16:creationId xmlns:a16="http://schemas.microsoft.com/office/drawing/2014/main" id="{022BFCDA-3BC8-4A8D-8465-525C475FA27F}"/>
              </a:ext>
            </a:extLst>
          </p:cNvPr>
          <p:cNvSpPr/>
          <p:nvPr/>
        </p:nvSpPr>
        <p:spPr>
          <a:xfrm>
            <a:off x="1264352" y="2025793"/>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56;p20">
            <a:extLst>
              <a:ext uri="{FF2B5EF4-FFF2-40B4-BE49-F238E27FC236}">
                <a16:creationId xmlns:a16="http://schemas.microsoft.com/office/drawing/2014/main" id="{F7B4F501-6203-080E-79B7-1DC40932DE30}"/>
              </a:ext>
            </a:extLst>
          </p:cNvPr>
          <p:cNvSpPr/>
          <p:nvPr/>
        </p:nvSpPr>
        <p:spPr>
          <a:xfrm>
            <a:off x="6966864" y="3527389"/>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57;p20">
            <a:extLst>
              <a:ext uri="{FF2B5EF4-FFF2-40B4-BE49-F238E27FC236}">
                <a16:creationId xmlns:a16="http://schemas.microsoft.com/office/drawing/2014/main" id="{303CFB1A-2B71-0A9E-410E-CD7C7CEDA017}"/>
              </a:ext>
            </a:extLst>
          </p:cNvPr>
          <p:cNvSpPr/>
          <p:nvPr/>
        </p:nvSpPr>
        <p:spPr>
          <a:xfrm>
            <a:off x="8792159" y="3405162"/>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58;p20">
            <a:extLst>
              <a:ext uri="{FF2B5EF4-FFF2-40B4-BE49-F238E27FC236}">
                <a16:creationId xmlns:a16="http://schemas.microsoft.com/office/drawing/2014/main" id="{14954800-1DA3-87A1-D812-8E1A9AA40DA3}"/>
              </a:ext>
            </a:extLst>
          </p:cNvPr>
          <p:cNvSpPr/>
          <p:nvPr/>
        </p:nvSpPr>
        <p:spPr>
          <a:xfrm>
            <a:off x="7918121" y="5696468"/>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59;p20">
            <a:extLst>
              <a:ext uri="{FF2B5EF4-FFF2-40B4-BE49-F238E27FC236}">
                <a16:creationId xmlns:a16="http://schemas.microsoft.com/office/drawing/2014/main" id="{31FD93A8-5579-3BFC-3CCD-EAB8F7DC4626}"/>
              </a:ext>
            </a:extLst>
          </p:cNvPr>
          <p:cNvSpPr/>
          <p:nvPr/>
        </p:nvSpPr>
        <p:spPr>
          <a:xfrm>
            <a:off x="7845316" y="5622688"/>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60;p20">
            <a:extLst>
              <a:ext uri="{FF2B5EF4-FFF2-40B4-BE49-F238E27FC236}">
                <a16:creationId xmlns:a16="http://schemas.microsoft.com/office/drawing/2014/main" id="{134CFEF0-7CC1-6E82-D753-E52907E5A78B}"/>
              </a:ext>
            </a:extLst>
          </p:cNvPr>
          <p:cNvSpPr/>
          <p:nvPr/>
        </p:nvSpPr>
        <p:spPr>
          <a:xfrm>
            <a:off x="2582322" y="3527389"/>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9233DA5F-5792-01D1-6616-23E7966C8CE7}"/>
              </a:ext>
            </a:extLst>
          </p:cNvPr>
          <p:cNvSpPr/>
          <p:nvPr/>
        </p:nvSpPr>
        <p:spPr>
          <a:xfrm>
            <a:off x="4373286" y="3405162"/>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62;p20">
            <a:extLst>
              <a:ext uri="{FF2B5EF4-FFF2-40B4-BE49-F238E27FC236}">
                <a16:creationId xmlns:a16="http://schemas.microsoft.com/office/drawing/2014/main" id="{C52A56AC-ED67-C0D6-9587-0A70F01737C7}"/>
              </a:ext>
            </a:extLst>
          </p:cNvPr>
          <p:cNvSpPr/>
          <p:nvPr/>
        </p:nvSpPr>
        <p:spPr>
          <a:xfrm>
            <a:off x="3533720" y="5696468"/>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63;p20">
            <a:extLst>
              <a:ext uri="{FF2B5EF4-FFF2-40B4-BE49-F238E27FC236}">
                <a16:creationId xmlns:a16="http://schemas.microsoft.com/office/drawing/2014/main" id="{9400D26D-EAA8-04C5-7106-16C6A7AFA415}"/>
              </a:ext>
            </a:extLst>
          </p:cNvPr>
          <p:cNvSpPr/>
          <p:nvPr/>
        </p:nvSpPr>
        <p:spPr>
          <a:xfrm>
            <a:off x="3460723" y="5622688"/>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64;p20">
            <a:extLst>
              <a:ext uri="{FF2B5EF4-FFF2-40B4-BE49-F238E27FC236}">
                <a16:creationId xmlns:a16="http://schemas.microsoft.com/office/drawing/2014/main" id="{CD427EB2-0B17-951B-1820-2739ED0C2270}"/>
              </a:ext>
            </a:extLst>
          </p:cNvPr>
          <p:cNvSpPr/>
          <p:nvPr/>
        </p:nvSpPr>
        <p:spPr>
          <a:xfrm>
            <a:off x="9172352" y="2396390"/>
            <a:ext cx="2633813" cy="2623718"/>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65;p20">
            <a:extLst>
              <a:ext uri="{FF2B5EF4-FFF2-40B4-BE49-F238E27FC236}">
                <a16:creationId xmlns:a16="http://schemas.microsoft.com/office/drawing/2014/main" id="{D60E6D8F-1E6F-B671-B3B9-756D862DBC3A}"/>
              </a:ext>
            </a:extLst>
          </p:cNvPr>
          <p:cNvSpPr/>
          <p:nvPr/>
        </p:nvSpPr>
        <p:spPr>
          <a:xfrm>
            <a:off x="10949833" y="4738392"/>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66;p20">
            <a:extLst>
              <a:ext uri="{FF2B5EF4-FFF2-40B4-BE49-F238E27FC236}">
                <a16:creationId xmlns:a16="http://schemas.microsoft.com/office/drawing/2014/main" id="{2BB0370A-721E-71C2-782C-C7BB63DDB6AD}"/>
              </a:ext>
            </a:extLst>
          </p:cNvPr>
          <p:cNvSpPr/>
          <p:nvPr/>
        </p:nvSpPr>
        <p:spPr>
          <a:xfrm>
            <a:off x="10123687" y="2099442"/>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67;p20">
            <a:extLst>
              <a:ext uri="{FF2B5EF4-FFF2-40B4-BE49-F238E27FC236}">
                <a16:creationId xmlns:a16="http://schemas.microsoft.com/office/drawing/2014/main" id="{A0DB2CA0-962D-0915-7C79-822ED55686FD}"/>
              </a:ext>
            </a:extLst>
          </p:cNvPr>
          <p:cNvSpPr/>
          <p:nvPr/>
        </p:nvSpPr>
        <p:spPr>
          <a:xfrm>
            <a:off x="10050881" y="2025793"/>
            <a:ext cx="876752" cy="889149"/>
          </a:xfrm>
          <a:custGeom>
            <a:avLst/>
            <a:gdLst/>
            <a:ahLst/>
            <a:cxnLst/>
            <a:rect l="l" t="t" r="r" b="b"/>
            <a:pathLst>
              <a:path w="6810" h="6809" extrusionOk="0">
                <a:moveTo>
                  <a:pt x="3405" y="1131"/>
                </a:moveTo>
                <a:cubicBezTo>
                  <a:pt x="4658" y="1131"/>
                  <a:pt x="5676" y="2152"/>
                  <a:pt x="5677" y="3403"/>
                </a:cubicBezTo>
                <a:cubicBezTo>
                  <a:pt x="5677" y="4656"/>
                  <a:pt x="4659" y="5676"/>
                  <a:pt x="3405" y="5676"/>
                </a:cubicBezTo>
                <a:cubicBezTo>
                  <a:pt x="2152" y="5676"/>
                  <a:pt x="1133" y="4656"/>
                  <a:pt x="1133" y="3403"/>
                </a:cubicBezTo>
                <a:cubicBezTo>
                  <a:pt x="1133" y="2150"/>
                  <a:pt x="2152" y="1131"/>
                  <a:pt x="3405" y="1131"/>
                </a:cubicBezTo>
                <a:close/>
                <a:moveTo>
                  <a:pt x="3405" y="1"/>
                </a:moveTo>
                <a:cubicBezTo>
                  <a:pt x="1527" y="1"/>
                  <a:pt x="0" y="1527"/>
                  <a:pt x="0" y="3405"/>
                </a:cubicBezTo>
                <a:cubicBezTo>
                  <a:pt x="0" y="5282"/>
                  <a:pt x="1528" y="6809"/>
                  <a:pt x="3405" y="6809"/>
                </a:cubicBezTo>
                <a:cubicBezTo>
                  <a:pt x="5283" y="6809"/>
                  <a:pt x="6810" y="5282"/>
                  <a:pt x="6810" y="3405"/>
                </a:cubicBezTo>
                <a:cubicBezTo>
                  <a:pt x="6810" y="1527"/>
                  <a:pt x="5283" y="1"/>
                  <a:pt x="3405"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68;p20">
            <a:extLst>
              <a:ext uri="{FF2B5EF4-FFF2-40B4-BE49-F238E27FC236}">
                <a16:creationId xmlns:a16="http://schemas.microsoft.com/office/drawing/2014/main" id="{3CC61223-3BB9-FC1F-C5EB-60D33B6905D8}"/>
              </a:ext>
            </a:extLst>
          </p:cNvPr>
          <p:cNvSpPr/>
          <p:nvPr/>
        </p:nvSpPr>
        <p:spPr>
          <a:xfrm>
            <a:off x="4774592" y="2396390"/>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4536D372-FC31-1694-9E3D-2B8F0078BDDF}"/>
              </a:ext>
            </a:extLst>
          </p:cNvPr>
          <p:cNvSpPr/>
          <p:nvPr/>
        </p:nvSpPr>
        <p:spPr>
          <a:xfrm>
            <a:off x="6531088" y="4738392"/>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70;p20">
            <a:extLst>
              <a:ext uri="{FF2B5EF4-FFF2-40B4-BE49-F238E27FC236}">
                <a16:creationId xmlns:a16="http://schemas.microsoft.com/office/drawing/2014/main" id="{F52E3232-DF90-EEDF-5D83-91F293A94BF9}"/>
              </a:ext>
            </a:extLst>
          </p:cNvPr>
          <p:cNvSpPr/>
          <p:nvPr/>
        </p:nvSpPr>
        <p:spPr>
          <a:xfrm>
            <a:off x="5725914" y="2099442"/>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71;p20">
            <a:extLst>
              <a:ext uri="{FF2B5EF4-FFF2-40B4-BE49-F238E27FC236}">
                <a16:creationId xmlns:a16="http://schemas.microsoft.com/office/drawing/2014/main" id="{29D2A05A-E52A-7F4A-D03B-FAA91B942E6D}"/>
              </a:ext>
            </a:extLst>
          </p:cNvPr>
          <p:cNvSpPr/>
          <p:nvPr/>
        </p:nvSpPr>
        <p:spPr>
          <a:xfrm>
            <a:off x="5653046" y="2025793"/>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8">
            <a:extLst>
              <a:ext uri="{FF2B5EF4-FFF2-40B4-BE49-F238E27FC236}">
                <a16:creationId xmlns:a16="http://schemas.microsoft.com/office/drawing/2014/main" id="{658AA4CD-3B94-0491-DF6D-D9BD2B8941E2}"/>
              </a:ext>
            </a:extLst>
          </p:cNvPr>
          <p:cNvSpPr txBox="1"/>
          <p:nvPr/>
        </p:nvSpPr>
        <p:spPr>
          <a:xfrm>
            <a:off x="711908" y="3021791"/>
            <a:ext cx="2025322" cy="1359346"/>
          </a:xfrm>
          <a:prstGeom prst="rect">
            <a:avLst/>
          </a:prstGeom>
          <a:noFill/>
        </p:spPr>
        <p:txBody>
          <a:bodyPr wrap="square">
            <a:spAutoFit/>
          </a:bodyPr>
          <a:lstStyle/>
          <a:p>
            <a:pPr>
              <a:lnSpc>
                <a:spcPts val="2340"/>
              </a:lnSpc>
            </a:pPr>
            <a:r>
              <a:rPr lang="de-DE" sz="2200" b="1">
                <a:solidFill>
                  <a:srgbClr val="0289AE"/>
                </a:solidFill>
                <a:cs typeface="Times New Roman" panose="02020603050405020304" pitchFamily="18" charset="0"/>
              </a:rPr>
              <a:t>KI verstehen</a:t>
            </a:r>
            <a:r>
              <a:rPr lang="en-US" sz="2200" dirty="0">
                <a:solidFill>
                  <a:srgbClr val="0289AE"/>
                </a:solidFill>
                <a:cs typeface="Times New Roman" panose="02020603050405020304" pitchFamily="18" charset="0"/>
              </a:rPr>
              <a:t> </a:t>
            </a:r>
          </a:p>
          <a:p>
            <a:endParaRPr lang="en-US" sz="800" dirty="0">
              <a:solidFill>
                <a:srgbClr val="0289AE"/>
              </a:solidFill>
              <a:cs typeface="Times New Roman" panose="02020603050405020304" pitchFamily="18" charset="0"/>
            </a:endParaRPr>
          </a:p>
          <a:p>
            <a:r>
              <a:rPr lang="de-DE">
                <a:solidFill>
                  <a:srgbClr val="262626"/>
                </a:solidFill>
                <a:cs typeface="Times New Roman" panose="02020603050405020304" pitchFamily="18" charset="0"/>
              </a:rPr>
              <a:t>Grundlagen für KMU</a:t>
            </a:r>
          </a:p>
        </p:txBody>
      </p:sp>
      <p:sp>
        <p:nvSpPr>
          <p:cNvPr id="4" name="TextBox 28">
            <a:extLst>
              <a:ext uri="{FF2B5EF4-FFF2-40B4-BE49-F238E27FC236}">
                <a16:creationId xmlns:a16="http://schemas.microsoft.com/office/drawing/2014/main" id="{B90BC66F-E151-7692-62EF-3C8565015CCE}"/>
              </a:ext>
            </a:extLst>
          </p:cNvPr>
          <p:cNvSpPr txBox="1"/>
          <p:nvPr/>
        </p:nvSpPr>
        <p:spPr>
          <a:xfrm>
            <a:off x="2876668" y="3961109"/>
            <a:ext cx="1889244" cy="1359346"/>
          </a:xfrm>
          <a:prstGeom prst="rect">
            <a:avLst/>
          </a:prstGeom>
          <a:noFill/>
        </p:spPr>
        <p:txBody>
          <a:bodyPr wrap="square">
            <a:spAutoFit/>
          </a:bodyPr>
          <a:lstStyle/>
          <a:p>
            <a:pPr>
              <a:lnSpc>
                <a:spcPts val="2340"/>
              </a:lnSpc>
            </a:pPr>
            <a:r>
              <a:rPr lang="de-DE" sz="2200" b="1">
                <a:solidFill>
                  <a:srgbClr val="06677F"/>
                </a:solidFill>
                <a:cs typeface="Times New Roman" panose="02020603050405020304" pitchFamily="18" charset="0"/>
              </a:rPr>
              <a:t>Abläufe auto­matisieren</a:t>
            </a:r>
            <a:r>
              <a:rPr lang="en-US" sz="2200" dirty="0">
                <a:solidFill>
                  <a:srgbClr val="06677F"/>
                </a:solidFill>
                <a:cs typeface="Times New Roman" panose="02020603050405020304" pitchFamily="18" charset="0"/>
              </a:rPr>
              <a:t>  </a:t>
            </a:r>
          </a:p>
          <a:p>
            <a:endParaRPr lang="en-US" sz="800" dirty="0">
              <a:solidFill>
                <a:srgbClr val="262626"/>
              </a:solidFill>
              <a:cs typeface="Times New Roman" panose="02020603050405020304" pitchFamily="18" charset="0"/>
            </a:endParaRPr>
          </a:p>
          <a:p>
            <a:r>
              <a:rPr lang="de-DE">
                <a:solidFill>
                  <a:srgbClr val="262626"/>
                </a:solidFill>
                <a:cs typeface="Times New Roman" panose="02020603050405020304" pitchFamily="18" charset="0"/>
              </a:rPr>
              <a:t>Effizienz &amp; Nachhaltigkeit</a:t>
            </a:r>
          </a:p>
        </p:txBody>
      </p:sp>
      <p:sp>
        <p:nvSpPr>
          <p:cNvPr id="5" name="TextBox 28">
            <a:extLst>
              <a:ext uri="{FF2B5EF4-FFF2-40B4-BE49-F238E27FC236}">
                <a16:creationId xmlns:a16="http://schemas.microsoft.com/office/drawing/2014/main" id="{0BD9F67F-7940-1F2A-DFDD-A7B001F2B4E7}"/>
              </a:ext>
            </a:extLst>
          </p:cNvPr>
          <p:cNvSpPr txBox="1"/>
          <p:nvPr/>
        </p:nvSpPr>
        <p:spPr>
          <a:xfrm>
            <a:off x="5031139" y="3021791"/>
            <a:ext cx="2304405" cy="1636345"/>
          </a:xfrm>
          <a:prstGeom prst="rect">
            <a:avLst/>
          </a:prstGeom>
          <a:noFill/>
        </p:spPr>
        <p:txBody>
          <a:bodyPr wrap="square">
            <a:spAutoFit/>
          </a:bodyPr>
          <a:lstStyle/>
          <a:p>
            <a:pPr>
              <a:lnSpc>
                <a:spcPts val="2340"/>
              </a:lnSpc>
            </a:pPr>
            <a:r>
              <a:rPr lang="de-DE" sz="2200" b="1">
                <a:solidFill>
                  <a:srgbClr val="62A844"/>
                </a:solidFill>
                <a:cs typeface="Times New Roman" panose="02020603050405020304" pitchFamily="18" charset="0"/>
              </a:rPr>
              <a:t>Gästeerlebnis verbessern</a:t>
            </a:r>
            <a:r>
              <a:rPr lang="en-US" sz="2200" dirty="0">
                <a:solidFill>
                  <a:srgbClr val="62A844"/>
                </a:solidFill>
                <a:cs typeface="Times New Roman" panose="02020603050405020304" pitchFamily="18" charset="0"/>
              </a:rPr>
              <a:t> </a:t>
            </a:r>
          </a:p>
          <a:p>
            <a:endParaRPr lang="en-US" sz="800" dirty="0">
              <a:solidFill>
                <a:srgbClr val="62A844"/>
              </a:solidFill>
              <a:cs typeface="Times New Roman" panose="02020603050405020304" pitchFamily="18" charset="0"/>
            </a:endParaRPr>
          </a:p>
          <a:p>
            <a:r>
              <a:rPr lang="de-DE">
                <a:solidFill>
                  <a:srgbClr val="262626"/>
                </a:solidFill>
                <a:cs typeface="Times New Roman" panose="02020603050405020304" pitchFamily="18" charset="0"/>
              </a:rPr>
              <a:t>Personalisierung </a:t>
            </a:r>
          </a:p>
          <a:p>
            <a:r>
              <a:rPr lang="de-DE">
                <a:solidFill>
                  <a:srgbClr val="262626"/>
                </a:solidFill>
                <a:cs typeface="Times New Roman" panose="02020603050405020304" pitchFamily="18" charset="0"/>
              </a:rPr>
              <a:t>mit menschlicher </a:t>
            </a:r>
          </a:p>
          <a:p>
            <a:r>
              <a:rPr lang="de-DE">
                <a:solidFill>
                  <a:srgbClr val="262626"/>
                </a:solidFill>
                <a:cs typeface="Times New Roman" panose="02020603050405020304" pitchFamily="18" charset="0"/>
              </a:rPr>
              <a:t>Aufsicht</a:t>
            </a:r>
          </a:p>
        </p:txBody>
      </p:sp>
      <p:sp>
        <p:nvSpPr>
          <p:cNvPr id="6" name="TextBox 28">
            <a:extLst>
              <a:ext uri="{FF2B5EF4-FFF2-40B4-BE49-F238E27FC236}">
                <a16:creationId xmlns:a16="http://schemas.microsoft.com/office/drawing/2014/main" id="{B5AAB799-16EA-8306-1F4D-B497704B295A}"/>
              </a:ext>
            </a:extLst>
          </p:cNvPr>
          <p:cNvSpPr txBox="1"/>
          <p:nvPr/>
        </p:nvSpPr>
        <p:spPr>
          <a:xfrm>
            <a:off x="9428774" y="3021791"/>
            <a:ext cx="2327530" cy="1359346"/>
          </a:xfrm>
          <a:prstGeom prst="rect">
            <a:avLst/>
          </a:prstGeom>
          <a:noFill/>
        </p:spPr>
        <p:txBody>
          <a:bodyPr wrap="square">
            <a:spAutoFit/>
          </a:bodyPr>
          <a:lstStyle/>
          <a:p>
            <a:pPr>
              <a:lnSpc>
                <a:spcPts val="2340"/>
              </a:lnSpc>
            </a:pPr>
            <a:r>
              <a:rPr lang="de-DE" sz="2200" b="1">
                <a:solidFill>
                  <a:srgbClr val="EABB22"/>
                </a:solidFill>
                <a:cs typeface="Times New Roman" panose="02020603050405020304" pitchFamily="18" charset="0"/>
              </a:rPr>
              <a:t>Fallstudien </a:t>
            </a:r>
          </a:p>
          <a:p>
            <a:pPr>
              <a:lnSpc>
                <a:spcPts val="2340"/>
              </a:lnSpc>
            </a:pPr>
            <a:r>
              <a:rPr lang="de-DE" sz="2200" b="1">
                <a:solidFill>
                  <a:srgbClr val="EABB22"/>
                </a:solidFill>
                <a:cs typeface="Times New Roman" panose="02020603050405020304" pitchFamily="18" charset="0"/>
              </a:rPr>
              <a:t>&amp; Planung</a:t>
            </a:r>
            <a:r>
              <a:rPr lang="en-US" sz="2200" dirty="0">
                <a:solidFill>
                  <a:srgbClr val="EABB22"/>
                </a:solidFill>
                <a:cs typeface="Times New Roman" panose="02020603050405020304" pitchFamily="18" charset="0"/>
              </a:rPr>
              <a:t> </a:t>
            </a:r>
          </a:p>
          <a:p>
            <a:endParaRPr lang="en-US" sz="800" dirty="0">
              <a:solidFill>
                <a:srgbClr val="EABB22"/>
              </a:solidFill>
              <a:cs typeface="Times New Roman" panose="02020603050405020304" pitchFamily="18" charset="0"/>
            </a:endParaRPr>
          </a:p>
          <a:p>
            <a:r>
              <a:rPr lang="de-DE">
                <a:solidFill>
                  <a:srgbClr val="262626"/>
                </a:solidFill>
                <a:cs typeface="Times New Roman" panose="02020603050405020304" pitchFamily="18" charset="0"/>
              </a:rPr>
              <a:t>Reale Beispiele </a:t>
            </a:r>
          </a:p>
          <a:p>
            <a:r>
              <a:rPr lang="de-DE">
                <a:solidFill>
                  <a:srgbClr val="262626"/>
                </a:solidFill>
                <a:cs typeface="Times New Roman" panose="02020603050405020304" pitchFamily="18" charset="0"/>
              </a:rPr>
              <a:t>für Ihren Aktionsplan</a:t>
            </a:r>
            <a:endParaRPr lang="en-US" dirty="0"/>
          </a:p>
        </p:txBody>
      </p:sp>
      <p:sp>
        <p:nvSpPr>
          <p:cNvPr id="7" name="TextBox 28">
            <a:extLst>
              <a:ext uri="{FF2B5EF4-FFF2-40B4-BE49-F238E27FC236}">
                <a16:creationId xmlns:a16="http://schemas.microsoft.com/office/drawing/2014/main" id="{EF9066F7-E0F2-B895-9D6D-B94B18A8DFAE}"/>
              </a:ext>
            </a:extLst>
          </p:cNvPr>
          <p:cNvSpPr txBox="1"/>
          <p:nvPr/>
        </p:nvSpPr>
        <p:spPr>
          <a:xfrm>
            <a:off x="7247465" y="3961109"/>
            <a:ext cx="1924887" cy="1636345"/>
          </a:xfrm>
          <a:prstGeom prst="rect">
            <a:avLst/>
          </a:prstGeom>
          <a:noFill/>
        </p:spPr>
        <p:txBody>
          <a:bodyPr wrap="square">
            <a:spAutoFit/>
          </a:bodyPr>
          <a:lstStyle/>
          <a:p>
            <a:pPr>
              <a:lnSpc>
                <a:spcPts val="2340"/>
              </a:lnSpc>
            </a:pPr>
            <a:r>
              <a:rPr lang="de-DE" sz="2200" b="1">
                <a:solidFill>
                  <a:srgbClr val="3D8241"/>
                </a:solidFill>
                <a:cs typeface="Times New Roman" panose="02020603050405020304" pitchFamily="18" charset="0"/>
              </a:rPr>
              <a:t>Ethik &amp; Verant­wortung</a:t>
            </a:r>
            <a:r>
              <a:rPr lang="en-US" sz="2200" dirty="0">
                <a:solidFill>
                  <a:srgbClr val="3D8241"/>
                </a:solidFill>
                <a:cs typeface="Times New Roman" panose="02020603050405020304" pitchFamily="18" charset="0"/>
              </a:rPr>
              <a:t> </a:t>
            </a:r>
          </a:p>
          <a:p>
            <a:endParaRPr lang="en-US" sz="800" dirty="0">
              <a:solidFill>
                <a:srgbClr val="3D8241"/>
              </a:solidFill>
              <a:cs typeface="Times New Roman" panose="02020603050405020304" pitchFamily="18" charset="0"/>
            </a:endParaRPr>
          </a:p>
          <a:p>
            <a:r>
              <a:rPr lang="de-DE">
                <a:solidFill>
                  <a:srgbClr val="262626"/>
                </a:solidFill>
                <a:cs typeface="Times New Roman" panose="02020603050405020304" pitchFamily="18" charset="0"/>
              </a:rPr>
              <a:t>Fair, transparent, teamzentriert</a:t>
            </a:r>
          </a:p>
        </p:txBody>
      </p:sp>
      <p:sp>
        <p:nvSpPr>
          <p:cNvPr id="10" name="TextBox 26">
            <a:extLst>
              <a:ext uri="{FF2B5EF4-FFF2-40B4-BE49-F238E27FC236}">
                <a16:creationId xmlns:a16="http://schemas.microsoft.com/office/drawing/2014/main" id="{C1DFC7A0-86BD-7B9B-E155-B21FE570CCD0}"/>
              </a:ext>
            </a:extLst>
          </p:cNvPr>
          <p:cNvSpPr txBox="1"/>
          <p:nvPr/>
        </p:nvSpPr>
        <p:spPr bwMode="auto">
          <a:xfrm>
            <a:off x="10123687" y="2147508"/>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sp>
        <p:nvSpPr>
          <p:cNvPr id="16" name="TextBox 26">
            <a:extLst>
              <a:ext uri="{FF2B5EF4-FFF2-40B4-BE49-F238E27FC236}">
                <a16:creationId xmlns:a16="http://schemas.microsoft.com/office/drawing/2014/main" id="{57C7C639-9D7E-1314-0105-F63088DD098D}"/>
              </a:ext>
            </a:extLst>
          </p:cNvPr>
          <p:cNvSpPr txBox="1"/>
          <p:nvPr/>
        </p:nvSpPr>
        <p:spPr bwMode="auto">
          <a:xfrm>
            <a:off x="7938549" y="575406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17" name="TextBox 26">
            <a:extLst>
              <a:ext uri="{FF2B5EF4-FFF2-40B4-BE49-F238E27FC236}">
                <a16:creationId xmlns:a16="http://schemas.microsoft.com/office/drawing/2014/main" id="{EC5C7A7B-FEB9-4661-E579-7869AE0E124B}"/>
              </a:ext>
            </a:extLst>
          </p:cNvPr>
          <p:cNvSpPr txBox="1"/>
          <p:nvPr/>
        </p:nvSpPr>
        <p:spPr bwMode="auto">
          <a:xfrm>
            <a:off x="3533720" y="5744553"/>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18" name="TextBox 26">
            <a:extLst>
              <a:ext uri="{FF2B5EF4-FFF2-40B4-BE49-F238E27FC236}">
                <a16:creationId xmlns:a16="http://schemas.microsoft.com/office/drawing/2014/main" id="{38DF4CD8-E848-CF79-69B4-D734EEABF772}"/>
              </a:ext>
            </a:extLst>
          </p:cNvPr>
          <p:cNvSpPr txBox="1"/>
          <p:nvPr/>
        </p:nvSpPr>
        <p:spPr bwMode="auto">
          <a:xfrm>
            <a:off x="1357600" y="2147508"/>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19" name="TextBox 26">
            <a:extLst>
              <a:ext uri="{FF2B5EF4-FFF2-40B4-BE49-F238E27FC236}">
                <a16:creationId xmlns:a16="http://schemas.microsoft.com/office/drawing/2014/main" id="{B95A8542-784D-E388-6BE5-1F17914919C7}"/>
              </a:ext>
            </a:extLst>
          </p:cNvPr>
          <p:cNvSpPr txBox="1"/>
          <p:nvPr/>
        </p:nvSpPr>
        <p:spPr bwMode="auto">
          <a:xfrm>
            <a:off x="5736063" y="2147508"/>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21" name="Text Placeholder 11">
            <a:extLst>
              <a:ext uri="{FF2B5EF4-FFF2-40B4-BE49-F238E27FC236}">
                <a16:creationId xmlns:a16="http://schemas.microsoft.com/office/drawing/2014/main" id="{046C1EC5-956F-089F-47EB-643C81C0B287}"/>
              </a:ext>
            </a:extLst>
          </p:cNvPr>
          <p:cNvSpPr txBox="1">
            <a:spLocks/>
          </p:cNvSpPr>
          <p:nvPr/>
        </p:nvSpPr>
        <p:spPr>
          <a:xfrm>
            <a:off x="567179" y="362587"/>
            <a:ext cx="596261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Modulverlauf:</a:t>
            </a:r>
          </a:p>
        </p:txBody>
      </p:sp>
      <p:cxnSp>
        <p:nvCxnSpPr>
          <p:cNvPr id="22" name="Straight Connector 21">
            <a:extLst>
              <a:ext uri="{FF2B5EF4-FFF2-40B4-BE49-F238E27FC236}">
                <a16:creationId xmlns:a16="http://schemas.microsoft.com/office/drawing/2014/main" id="{9065C40E-D776-DF34-8E31-ED2F5168EC37}"/>
              </a:ext>
            </a:extLst>
          </p:cNvPr>
          <p:cNvCxnSpPr>
            <a:cxnSpLocks/>
          </p:cNvCxnSpPr>
          <p:nvPr/>
        </p:nvCxnSpPr>
        <p:spPr>
          <a:xfrm>
            <a:off x="0" y="995000"/>
            <a:ext cx="54229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3" name="TextBox 28">
            <a:extLst>
              <a:ext uri="{FF2B5EF4-FFF2-40B4-BE49-F238E27FC236}">
                <a16:creationId xmlns:a16="http://schemas.microsoft.com/office/drawing/2014/main" id="{B960C511-A2A0-63A9-18B0-2D593E6C0810}"/>
              </a:ext>
            </a:extLst>
          </p:cNvPr>
          <p:cNvSpPr txBox="1"/>
          <p:nvPr/>
        </p:nvSpPr>
        <p:spPr>
          <a:xfrm>
            <a:off x="567180" y="1170739"/>
            <a:ext cx="4352062" cy="707886"/>
          </a:xfrm>
          <a:prstGeom prst="rect">
            <a:avLst/>
          </a:prstGeom>
          <a:noFill/>
        </p:spPr>
        <p:txBody>
          <a:bodyPr wrap="square">
            <a:spAutoFit/>
          </a:bodyPr>
          <a:lstStyle/>
          <a:p>
            <a:r>
              <a:rPr lang="de-DE" sz="2000">
                <a:solidFill>
                  <a:srgbClr val="262626"/>
                </a:solidFill>
                <a:cs typeface="Times New Roman" panose="02020603050405020304" pitchFamily="18" charset="0"/>
              </a:rPr>
              <a:t>In fünf Einheiten sind Sie von </a:t>
            </a:r>
            <a:r>
              <a:rPr lang="de-DE" sz="2000" b="1">
                <a:solidFill>
                  <a:srgbClr val="262626"/>
                </a:solidFill>
                <a:cs typeface="Times New Roman" panose="02020603050405020304" pitchFamily="18" charset="0"/>
              </a:rPr>
              <a:t>Grundkonzepten zur angewandten Praxis</a:t>
            </a:r>
            <a:r>
              <a:rPr lang="de-DE" sz="2000">
                <a:solidFill>
                  <a:srgbClr val="262626"/>
                </a:solidFill>
                <a:cs typeface="Times New Roman" panose="02020603050405020304" pitchFamily="18" charset="0"/>
              </a:rPr>
              <a:t> gelangt:</a:t>
            </a:r>
          </a:p>
        </p:txBody>
      </p:sp>
      <p:sp>
        <p:nvSpPr>
          <p:cNvPr id="26" name="Freeform 25">
            <a:extLst>
              <a:ext uri="{FF2B5EF4-FFF2-40B4-BE49-F238E27FC236}">
                <a16:creationId xmlns:a16="http://schemas.microsoft.com/office/drawing/2014/main" id="{C042068C-D4B5-2E2B-9996-5B370AEFED68}"/>
              </a:ext>
            </a:extLst>
          </p:cNvPr>
          <p:cNvSpPr/>
          <p:nvPr/>
        </p:nvSpPr>
        <p:spPr>
          <a:xfrm rot="13845328" flipH="1">
            <a:off x="4607205" y="1321400"/>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30294541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BBB1-44D4-C818-548B-D9C2F2AFF57B}"/>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1C4B0266-178A-8FB5-CECB-D5DA89EFAB6E}"/>
              </a:ext>
            </a:extLst>
          </p:cNvPr>
          <p:cNvSpPr txBox="1">
            <a:spLocks/>
          </p:cNvSpPr>
          <p:nvPr/>
        </p:nvSpPr>
        <p:spPr>
          <a:xfrm>
            <a:off x="429115" y="421381"/>
            <a:ext cx="649254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Vertiefung: KI und Vermeidung von Lebensmittelabfällen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5DD01A2-F784-2288-69C9-C43BB74B4B6F}"/>
              </a:ext>
            </a:extLst>
          </p:cNvPr>
          <p:cNvCxnSpPr>
            <a:cxnSpLocks/>
          </p:cNvCxnSpPr>
          <p:nvPr/>
        </p:nvCxnSpPr>
        <p:spPr>
          <a:xfrm>
            <a:off x="0" y="1536819"/>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BAA8B897-D368-0D37-16EC-E5A7FE4C565C}"/>
              </a:ext>
            </a:extLst>
          </p:cNvPr>
          <p:cNvSpPr/>
          <p:nvPr/>
        </p:nvSpPr>
        <p:spPr>
          <a:xfrm flipH="1">
            <a:off x="586941" y="1838697"/>
            <a:ext cx="6050118" cy="4708981"/>
          </a:xfrm>
          <a:prstGeom prst="rect">
            <a:avLst/>
          </a:prstGeom>
        </p:spPr>
        <p:txBody>
          <a:bodyPr wrap="square">
            <a:spAutoFit/>
          </a:bodyPr>
          <a:lstStyle/>
          <a:p>
            <a:pPr lvl="0">
              <a:lnSpc>
                <a:spcPts val="1960"/>
              </a:lnSpc>
              <a:defRPr/>
            </a:pPr>
            <a:r>
              <a:rPr lang="de-DE" i="1" kern="0">
                <a:solidFill>
                  <a:srgbClr val="000000"/>
                </a:solidFill>
                <a:cs typeface="Times New Roman" panose="02020603050405020304" pitchFamily="18" charset="0"/>
              </a:rPr>
              <a:t>Um Ihr Verständnis realer KI-Anwendungen in der Hospitality zu vertiefen, sehen Sie sich die kurze Fallstudie an: </a:t>
            </a:r>
            <a:r>
              <a:rPr lang="en-US" b="1" i="1" kern="0" dirty="0">
                <a:solidFill>
                  <a:srgbClr val="000000"/>
                </a:solidFill>
                <a:cs typeface="Times New Roman" panose="02020603050405020304" pitchFamily="18" charset="0"/>
              </a:rPr>
              <a:t>Accor France: Leading the Fight Against Food Waste*</a:t>
            </a:r>
            <a:br>
              <a:rPr lang="en-US" b="1" i="1" kern="0" dirty="0">
                <a:solidFill>
                  <a:srgbClr val="000000"/>
                </a:solidFill>
                <a:cs typeface="Times New Roman" panose="02020603050405020304" pitchFamily="18" charset="0"/>
              </a:rPr>
            </a:br>
            <a:br>
              <a:rPr lang="en-US" b="1" i="1" kern="0" dirty="0">
                <a:solidFill>
                  <a:srgbClr val="000000"/>
                </a:solidFill>
                <a:cs typeface="Times New Roman" panose="02020603050405020304" pitchFamily="18" charset="0"/>
              </a:rPr>
            </a:br>
            <a:r>
              <a:rPr lang="de-DE" b="1" i="1" kern="0">
                <a:solidFill>
                  <a:srgbClr val="000000"/>
                </a:solidFill>
                <a:cs typeface="Times New Roman" panose="02020603050405020304" pitchFamily="18" charset="0"/>
              </a:rPr>
              <a:t>Verfügbar unter: </a:t>
            </a:r>
            <a:r>
              <a:rPr lang="en-US" i="1" u="sng" dirty="0" err="1">
                <a:solidFill>
                  <a:srgbClr val="000000"/>
                </a:solidFill>
                <a:cs typeface="Times New Roman" panose="02020603050405020304" pitchFamily="18" charset="0"/>
              </a:rPr>
              <a:t>https:www.winnowsolution.com/en/videos</a:t>
            </a:r>
          </a:p>
          <a:p>
            <a:pPr lvl="0">
              <a:lnSpc>
                <a:spcPts val="1960"/>
              </a:lnSpc>
              <a:defRPr/>
            </a:pPr>
            <a:br>
              <a:rPr lang="en-US" kern="0" dirty="0">
                <a:solidFill>
                  <a:srgbClr val="000000"/>
                </a:solidFill>
                <a:cs typeface="Times New Roman" panose="02020603050405020304" pitchFamily="18" charset="0"/>
              </a:rPr>
            </a:br>
            <a:r>
              <a:rPr lang="de-DE" kern="0">
                <a:solidFill>
                  <a:srgbClr val="000000"/>
                </a:solidFill>
                <a:cs typeface="Times New Roman" panose="02020603050405020304" pitchFamily="18" charset="0"/>
              </a:rPr>
              <a:t>Das Video zeigt, wie KI-Technologie von Winnow Solutions Hotels hilft, Lebensmittelabfälle zu reduzieren und zugleich Effizienz und Nachhaltigkeit zu verbessern.</a:t>
            </a:r>
          </a:p>
          <a:p>
            <a:pPr lvl="0">
              <a:lnSpc>
                <a:spcPts val="1960"/>
              </a:lnSpc>
              <a:defRPr/>
            </a:pPr>
            <a:endParaRPr lang="en-US" kern="0" dirty="0">
              <a:solidFill>
                <a:srgbClr val="000000"/>
              </a:solidFill>
              <a:cs typeface="Times New Roman" panose="02020603050405020304" pitchFamily="18" charset="0"/>
            </a:endParaRPr>
          </a:p>
          <a:p>
            <a:pPr lvl="0">
              <a:lnSpc>
                <a:spcPts val="1960"/>
              </a:lnSpc>
              <a:defRPr/>
            </a:pPr>
            <a:r>
              <a:rPr lang="de-DE" sz="2000" b="1" kern="0">
                <a:solidFill>
                  <a:srgbClr val="0289AE"/>
                </a:solidFill>
                <a:cs typeface="Times New Roman" panose="02020603050405020304" pitchFamily="18" charset="0"/>
              </a:rPr>
              <a:t>Ihre Aufgabe:</a:t>
            </a:r>
            <a:br>
              <a:rPr lang="en-US" kern="0" dirty="0">
                <a:solidFill>
                  <a:srgbClr val="000000"/>
                </a:solidFill>
                <a:cs typeface="Times New Roman" panose="02020603050405020304" pitchFamily="18" charset="0"/>
              </a:rPr>
            </a:br>
            <a:r>
              <a:rPr lang="de-DE" kern="0">
                <a:solidFill>
                  <a:srgbClr val="000000"/>
                </a:solidFill>
                <a:cs typeface="Times New Roman" panose="02020603050405020304" pitchFamily="18" charset="0"/>
              </a:rPr>
              <a:t>Verfassen Sie zum Video eine kurze Wirkungsanalyse (150–200 Wörter). Leitfragen:</a:t>
            </a:r>
          </a:p>
          <a:p>
            <a:pPr marL="285750" lvl="0" indent="-285750">
              <a:lnSpc>
                <a:spcPts val="1960"/>
              </a:lnSpc>
              <a:buClr>
                <a:srgbClr val="62A844"/>
              </a:buClr>
              <a:buFont typeface="Arial" panose="020B0604020202020204" pitchFamily="34" charset="0"/>
              <a:buChar char="•"/>
              <a:defRPr/>
            </a:pPr>
            <a:r>
              <a:rPr lang="de-DE" kern="0">
                <a:solidFill>
                  <a:srgbClr val="000000"/>
                </a:solidFill>
                <a:cs typeface="Times New Roman" panose="02020603050405020304" pitchFamily="18" charset="0"/>
              </a:rPr>
              <a:t>Welches betriebliche oder ökologische Problem löste die KI?</a:t>
            </a:r>
          </a:p>
          <a:p>
            <a:pPr marL="285750" lvl="0" indent="-285750">
              <a:lnSpc>
                <a:spcPts val="1960"/>
              </a:lnSpc>
              <a:buClr>
                <a:srgbClr val="62A844"/>
              </a:buClr>
              <a:buFont typeface="Arial" panose="020B0604020202020204" pitchFamily="34" charset="0"/>
              <a:buChar char="•"/>
              <a:defRPr/>
            </a:pPr>
            <a:r>
              <a:rPr lang="de-DE" kern="0">
                <a:solidFill>
                  <a:srgbClr val="000000"/>
                </a:solidFill>
                <a:cs typeface="Times New Roman" panose="02020603050405020304" pitchFamily="18" charset="0"/>
              </a:rPr>
              <a:t>Wie waren Mitarbeitende an Gestaltung, Training oder täglicher Nutzung beteiligt?</a:t>
            </a:r>
          </a:p>
          <a:p>
            <a:pPr marL="285750" lvl="0" indent="-285750">
              <a:lnSpc>
                <a:spcPts val="1960"/>
              </a:lnSpc>
              <a:buClr>
                <a:srgbClr val="62A844"/>
              </a:buClr>
              <a:buFont typeface="Arial" panose="020B0604020202020204" pitchFamily="34" charset="0"/>
              <a:buChar char="•"/>
              <a:defRPr/>
            </a:pPr>
            <a:r>
              <a:rPr lang="de-DE" kern="0">
                <a:solidFill>
                  <a:srgbClr val="000000"/>
                </a:solidFill>
                <a:cs typeface="Times New Roman" panose="02020603050405020304" pitchFamily="18" charset="0"/>
              </a:rPr>
              <a:t>Welche messbaren Ergebnisse gab es – finanziell, ökologisch oder kulturell?</a:t>
            </a:r>
          </a:p>
          <a:p>
            <a:pPr lvl="0">
              <a:lnSpc>
                <a:spcPts val="1960"/>
              </a:lnSpc>
              <a:defRPr/>
            </a:pPr>
            <a:endParaRPr lang="en-US" kern="0" dirty="0">
              <a:solidFill>
                <a:srgbClr val="000000"/>
              </a:solidFill>
              <a:cs typeface="Times New Roman" panose="02020603050405020304" pitchFamily="18" charset="0"/>
            </a:endParaRPr>
          </a:p>
        </p:txBody>
      </p:sp>
      <p:pic>
        <p:nvPicPr>
          <p:cNvPr id="15" name="Picture 14">
            <a:extLst>
              <a:ext uri="{FF2B5EF4-FFF2-40B4-BE49-F238E27FC236}">
                <a16:creationId xmlns:a16="http://schemas.microsoft.com/office/drawing/2014/main" id="{23967FC9-301E-892F-BDB6-831BCC7378F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860431" y="263354"/>
            <a:ext cx="6347083" cy="4885527"/>
          </a:xfrm>
          <a:prstGeom prst="rect">
            <a:avLst/>
          </a:prstGeom>
        </p:spPr>
      </p:pic>
      <p:pic>
        <p:nvPicPr>
          <p:cNvPr id="5" name="Picture Placeholder 6">
            <a:extLst>
              <a:ext uri="{FF2B5EF4-FFF2-40B4-BE49-F238E27FC236}">
                <a16:creationId xmlns:a16="http://schemas.microsoft.com/office/drawing/2014/main" id="{2632D129-7E10-6621-D493-46CE3860BFA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29" r="23540" b="42838"/>
          <a:stretch>
            <a:fillRect/>
          </a:stretch>
        </p:blipFill>
        <p:spPr>
          <a:xfrm>
            <a:off x="7375129" y="703928"/>
            <a:ext cx="4832386" cy="3666946"/>
          </a:xfrm>
          <a:prstGeom prst="rect">
            <a:avLst/>
          </a:prstGeom>
        </p:spPr>
      </p:pic>
      <p:sp>
        <p:nvSpPr>
          <p:cNvPr id="6" name="Rounded Rectangle 5">
            <a:extLst>
              <a:ext uri="{FF2B5EF4-FFF2-40B4-BE49-F238E27FC236}">
                <a16:creationId xmlns:a16="http://schemas.microsoft.com/office/drawing/2014/main" id="{641BE3BF-8637-EFB9-BC13-2078F68344BA}"/>
              </a:ext>
            </a:extLst>
          </p:cNvPr>
          <p:cNvSpPr/>
          <p:nvPr/>
        </p:nvSpPr>
        <p:spPr>
          <a:xfrm>
            <a:off x="6637060" y="5915667"/>
            <a:ext cx="4762285"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0B295CE4-C175-4B52-15E6-E303D6126C2D}"/>
              </a:ext>
            </a:extLst>
          </p:cNvPr>
          <p:cNvSpPr txBox="1"/>
          <p:nvPr/>
        </p:nvSpPr>
        <p:spPr>
          <a:xfrm>
            <a:off x="6763059" y="5978945"/>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2" name="TextBox 11">
            <a:extLst>
              <a:ext uri="{FF2B5EF4-FFF2-40B4-BE49-F238E27FC236}">
                <a16:creationId xmlns:a16="http://schemas.microsoft.com/office/drawing/2014/main" id="{E5D460F5-283C-87DC-0239-A9934ED4582E}"/>
              </a:ext>
            </a:extLst>
          </p:cNvPr>
          <p:cNvSpPr txBox="1"/>
          <p:nvPr/>
        </p:nvSpPr>
        <p:spPr>
          <a:xfrm>
            <a:off x="7519060" y="5978945"/>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1</a:t>
            </a:r>
            <a:r>
              <a:rPr sz="1400" b="1" i="0" dirty="0">
                <a:solidFill>
                  <a:srgbClr val="262626"/>
                </a:solidFill>
                <a:latin typeface="Calibri" panose="020F0502020204030204" pitchFamily="34" charset="0"/>
                <a:cs typeface="Calibri" panose="020F0502020204030204" pitchFamily="34" charset="0"/>
              </a:rPr>
              <a:t> M2</a:t>
            </a:r>
          </a:p>
        </p:txBody>
      </p:sp>
      <p:sp>
        <p:nvSpPr>
          <p:cNvPr id="13" name="TextBox 12">
            <a:extLst>
              <a:ext uri="{FF2B5EF4-FFF2-40B4-BE49-F238E27FC236}">
                <a16:creationId xmlns:a16="http://schemas.microsoft.com/office/drawing/2014/main" id="{9E96B074-7A9F-44B7-CA6E-C1420FEDDB03}"/>
              </a:ext>
            </a:extLst>
          </p:cNvPr>
          <p:cNvSpPr txBox="1"/>
          <p:nvPr/>
        </p:nvSpPr>
        <p:spPr>
          <a:xfrm>
            <a:off x="8113059" y="5978945"/>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Kreislaufwirtschaft und Ressourceneffizienz</a:t>
            </a:r>
          </a:p>
        </p:txBody>
      </p:sp>
      <p:grpSp>
        <p:nvGrpSpPr>
          <p:cNvPr id="14" name="Group 13">
            <a:extLst>
              <a:ext uri="{FF2B5EF4-FFF2-40B4-BE49-F238E27FC236}">
                <a16:creationId xmlns:a16="http://schemas.microsoft.com/office/drawing/2014/main" id="{8FA1EA1A-4508-5220-D56A-BB138D963A8B}"/>
              </a:ext>
            </a:extLst>
          </p:cNvPr>
          <p:cNvGrpSpPr/>
          <p:nvPr/>
        </p:nvGrpSpPr>
        <p:grpSpPr>
          <a:xfrm rot="21145702">
            <a:off x="9657002" y="4036191"/>
            <a:ext cx="1456095" cy="1406604"/>
            <a:chOff x="7777737" y="4274827"/>
            <a:chExt cx="1456095" cy="1406604"/>
          </a:xfrm>
        </p:grpSpPr>
        <p:sp>
          <p:nvSpPr>
            <p:cNvPr id="16" name="Oval 15">
              <a:extLst>
                <a:ext uri="{FF2B5EF4-FFF2-40B4-BE49-F238E27FC236}">
                  <a16:creationId xmlns:a16="http://schemas.microsoft.com/office/drawing/2014/main" id="{C5BA15B7-8C1B-0D2C-08D4-F28433D03F58}"/>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8FA6C2F-035D-A2A3-D9A0-B82401CF4495}"/>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de-DE" sz="2400" b="1">
                  <a:solidFill>
                    <a:schemeClr val="bg1"/>
                  </a:solidFill>
                </a:rPr>
                <a:t>HIER </a:t>
              </a:r>
              <a:r>
                <a:rPr lang="de-DE" sz="2400" b="1">
                  <a:solidFill>
                    <a:schemeClr val="bg1"/>
                  </a:solidFill>
                  <a:hlinkClick r:id="rId5">
                    <a:extLst>
                      <a:ext uri="{A12FA001-AC4F-418D-AE19-62706E023703}">
                        <ahyp:hlinkClr xmlns:ahyp="http://schemas.microsoft.com/office/drawing/2018/hyperlinkcolor" val="tx"/>
                      </a:ext>
                    </a:extLst>
                  </a:hlinkClick>
                </a:rPr>
                <a:t>KLICKEN</a:t>
              </a:r>
              <a:endParaRPr lang="de-DE" sz="2400" b="1" dirty="0">
                <a:solidFill>
                  <a:schemeClr val="bg1"/>
                </a:solidFill>
              </a:endParaRPr>
            </a:p>
          </p:txBody>
        </p:sp>
      </p:grpSp>
    </p:spTree>
    <p:extLst>
      <p:ext uri="{BB962C8B-B14F-4D97-AF65-F5344CB8AC3E}">
        <p14:creationId xmlns:p14="http://schemas.microsoft.com/office/powerpoint/2010/main" val="29949726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A674710B-0B65-B27F-2774-01DCFEAF97F6}"/>
              </a:ext>
            </a:extLst>
          </p:cNvPr>
          <p:cNvSpPr/>
          <p:nvPr/>
        </p:nvSpPr>
        <p:spPr>
          <a:xfrm flipH="1" flipV="1">
            <a:off x="0" y="-2629"/>
            <a:ext cx="12185500" cy="129149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53" name="Graphic 4">
            <a:extLst>
              <a:ext uri="{FF2B5EF4-FFF2-40B4-BE49-F238E27FC236}">
                <a16:creationId xmlns:a16="http://schemas.microsoft.com/office/drawing/2014/main" id="{30D998EF-0B55-3BDD-53D1-BC1C903495FF}"/>
              </a:ext>
            </a:extLst>
          </p:cNvPr>
          <p:cNvSpPr/>
          <p:nvPr/>
        </p:nvSpPr>
        <p:spPr>
          <a:xfrm rot="5400000">
            <a:off x="1314218" y="45975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pic>
        <p:nvPicPr>
          <p:cNvPr id="54" name="Graphic 53">
            <a:extLst>
              <a:ext uri="{FF2B5EF4-FFF2-40B4-BE49-F238E27FC236}">
                <a16:creationId xmlns:a16="http://schemas.microsoft.com/office/drawing/2014/main" id="{0D59586C-CFB7-EDB3-5910-12C251C48014}"/>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21551"/>
            <a:ext cx="4821213" cy="2714449"/>
          </a:xfrm>
          <a:prstGeom prst="rect">
            <a:avLst/>
          </a:prstGeom>
        </p:spPr>
      </p:pic>
      <p:sp>
        <p:nvSpPr>
          <p:cNvPr id="55" name="Text Placeholder 11">
            <a:extLst>
              <a:ext uri="{FF2B5EF4-FFF2-40B4-BE49-F238E27FC236}">
                <a16:creationId xmlns:a16="http://schemas.microsoft.com/office/drawing/2014/main" id="{F7B6976D-DEBF-4A31-EECD-8D0EE7C95798}"/>
              </a:ext>
            </a:extLst>
          </p:cNvPr>
          <p:cNvSpPr txBox="1">
            <a:spLocks/>
          </p:cNvSpPr>
          <p:nvPr/>
        </p:nvSpPr>
        <p:spPr>
          <a:xfrm>
            <a:off x="579276" y="666106"/>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latin typeface="Calibri" panose="020F0502020204030204" pitchFamily="34" charset="0"/>
                <a:cs typeface="Calibri" panose="020F0502020204030204" pitchFamily="34" charset="0"/>
              </a:rPr>
              <a:t>Alle Fallstudien herunterladen</a:t>
            </a:r>
          </a:p>
        </p:txBody>
      </p:sp>
      <p:sp>
        <p:nvSpPr>
          <p:cNvPr id="56" name="TextBox 55">
            <a:extLst>
              <a:ext uri="{FF2B5EF4-FFF2-40B4-BE49-F238E27FC236}">
                <a16:creationId xmlns:a16="http://schemas.microsoft.com/office/drawing/2014/main" id="{179BC40F-B196-AEAF-D5A4-1BB9E7F619BD}"/>
              </a:ext>
            </a:extLst>
          </p:cNvPr>
          <p:cNvSpPr txBox="1"/>
          <p:nvPr/>
        </p:nvSpPr>
        <p:spPr>
          <a:xfrm>
            <a:off x="720000" y="432661"/>
            <a:ext cx="7920000" cy="215444"/>
          </a:xfrm>
          <a:prstGeom prst="rect">
            <a:avLst/>
          </a:prstGeom>
          <a:noFill/>
        </p:spPr>
        <p:txBody>
          <a:bodyPr wrap="square" lIns="0" tIns="0" rIns="0" bIns="0" anchor="t">
            <a:spAutoFit/>
          </a:bodyPr>
          <a:lstStyle/>
          <a:p>
            <a:r>
              <a:rPr lang="de-DE" sz="1400" b="1">
                <a:solidFill>
                  <a:schemeClr val="bg1"/>
                </a:solidFill>
              </a:rPr>
              <a:t>C2 M1 · Fallstudien-Paket</a:t>
            </a:r>
          </a:p>
        </p:txBody>
      </p:sp>
      <p:sp>
        <p:nvSpPr>
          <p:cNvPr id="24" name="TextBox 23">
            <a:extLst>
              <a:ext uri="{FF2B5EF4-FFF2-40B4-BE49-F238E27FC236}">
                <a16:creationId xmlns:a16="http://schemas.microsoft.com/office/drawing/2014/main" id="{2B56BE17-6E95-D0B0-9F54-866B4BBDD80D}"/>
              </a:ext>
            </a:extLst>
          </p:cNvPr>
          <p:cNvSpPr txBox="1"/>
          <p:nvPr/>
        </p:nvSpPr>
        <p:spPr>
          <a:xfrm>
            <a:off x="576000" y="1585275"/>
            <a:ext cx="11302594" cy="276999"/>
          </a:xfrm>
          <a:prstGeom prst="rect">
            <a:avLst/>
          </a:prstGeom>
          <a:noFill/>
        </p:spPr>
        <p:txBody>
          <a:bodyPr wrap="square" lIns="0" tIns="0" rIns="0" bIns="0" anchor="t">
            <a:spAutoFit/>
          </a:bodyPr>
          <a:lstStyle/>
          <a:p>
            <a:r>
              <a:rPr lang="de-DE" b="0" i="1">
                <a:solidFill>
                  <a:srgbClr val="262626"/>
                </a:solidFill>
                <a:latin typeface="Calibri" panose="020F0502020204030204" pitchFamily="34" charset="0"/>
                <a:cs typeface="Calibri" panose="020F0502020204030204" pitchFamily="34" charset="0"/>
              </a:rPr>
              <a:t>Zu jedem Betrieb gibt es eine vollständige Fallstudie. Über die Links unten öffnen Sie die Studien.</a:t>
            </a:r>
          </a:p>
        </p:txBody>
      </p:sp>
      <p:sp>
        <p:nvSpPr>
          <p:cNvPr id="23" name="Rectangle 22">
            <a:extLst>
              <a:ext uri="{FF2B5EF4-FFF2-40B4-BE49-F238E27FC236}">
                <a16:creationId xmlns:a16="http://schemas.microsoft.com/office/drawing/2014/main" id="{AB04DD39-0E6E-892E-312B-D2BEFBCC45EE}"/>
              </a:ext>
            </a:extLst>
          </p:cNvPr>
          <p:cNvSpPr/>
          <p:nvPr/>
        </p:nvSpPr>
        <p:spPr>
          <a:xfrm>
            <a:off x="525394" y="2024882"/>
            <a:ext cx="5040000" cy="1306968"/>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5" name="Rectangle 24">
            <a:extLst>
              <a:ext uri="{FF2B5EF4-FFF2-40B4-BE49-F238E27FC236}">
                <a16:creationId xmlns:a16="http://schemas.microsoft.com/office/drawing/2014/main" id="{B8C53569-9ECE-B400-0898-FBCADAA03046}"/>
              </a:ext>
            </a:extLst>
          </p:cNvPr>
          <p:cNvSpPr/>
          <p:nvPr/>
        </p:nvSpPr>
        <p:spPr>
          <a:xfrm>
            <a:off x="525394" y="2024881"/>
            <a:ext cx="144000" cy="1306968"/>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C91C2E6D-62A8-3E46-F43A-9A81B3119FF4}"/>
              </a:ext>
            </a:extLst>
          </p:cNvPr>
          <p:cNvSpPr txBox="1"/>
          <p:nvPr/>
        </p:nvSpPr>
        <p:spPr>
          <a:xfrm>
            <a:off x="813394" y="2121307"/>
            <a:ext cx="4980000" cy="246221"/>
          </a:xfrm>
          <a:prstGeom prst="rect">
            <a:avLst/>
          </a:prstGeom>
          <a:noFill/>
        </p:spPr>
        <p:txBody>
          <a:bodyPr wrap="square" lIns="0" tIns="0" rIns="0" bIns="0" anchor="t">
            <a:spAutoFit/>
          </a:bodyPr>
          <a:lstStyle/>
          <a:p>
            <a:r>
              <a:rPr lang="en-IE" sz="1600" b="1" dirty="0" err="1">
                <a:solidFill>
                  <a:srgbClr val="0289AE"/>
                </a:solidFill>
                <a:latin typeface="Calibri" panose="020F0502020204030204" pitchFamily="34" charset="0"/>
                <a:cs typeface="Calibri" panose="020F0502020204030204" pitchFamily="34" charset="0"/>
              </a:rPr>
              <a:t>Bunshin Robot Cafe – </a:t>
            </a:r>
            <a:r>
              <a:rPr lang="de-DE" sz="1600" i="1">
                <a:solidFill>
                  <a:srgbClr val="262626"/>
                </a:solidFill>
                <a:latin typeface="Calibri" panose="020F0502020204030204" pitchFamily="34" charset="0"/>
                <a:cs typeface="Calibri" panose="020F0502020204030204" pitchFamily="34" charset="0"/>
              </a:rPr>
              <a:t>Aarhus, Dänemark </a:t>
            </a:r>
          </a:p>
        </p:txBody>
      </p:sp>
      <p:sp>
        <p:nvSpPr>
          <p:cNvPr id="27" name="TextBox 26">
            <a:extLst>
              <a:ext uri="{FF2B5EF4-FFF2-40B4-BE49-F238E27FC236}">
                <a16:creationId xmlns:a16="http://schemas.microsoft.com/office/drawing/2014/main" id="{BC442D6D-2CFE-40F2-4BC5-32CFAA6E6214}"/>
              </a:ext>
            </a:extLst>
          </p:cNvPr>
          <p:cNvSpPr txBox="1"/>
          <p:nvPr/>
        </p:nvSpPr>
        <p:spPr>
          <a:xfrm>
            <a:off x="813394" y="2477652"/>
            <a:ext cx="4596000" cy="538609"/>
          </a:xfrm>
          <a:prstGeom prst="rect">
            <a:avLst/>
          </a:prstGeom>
          <a:noFill/>
        </p:spPr>
        <p:txBody>
          <a:bodyPr wrap="square" lIns="0" tIns="0" rIns="0" bIns="0" anchor="t">
            <a:spAutoFit/>
          </a:bodyPr>
          <a:lstStyle/>
          <a:p>
            <a:pPr>
              <a:lnSpc>
                <a:spcPts val="1440"/>
              </a:lnSpc>
            </a:pPr>
            <a:r>
              <a:rPr lang="de-DE" sz="1300">
                <a:solidFill>
                  <a:srgbClr val="262626"/>
                </a:solidFill>
                <a:latin typeface="Calibri" panose="020F0502020204030204" pitchFamily="34" charset="0"/>
                <a:cs typeface="Calibri" panose="020F0502020204030204" pitchFamily="34" charset="0"/>
              </a:rPr>
              <a:t>Erstes Robotercafé außerhalb Japans – OriHime-Roboter, gesteuert von Menschen mit Behinderung; Inklusion von Anfang an</a:t>
            </a:r>
            <a:r>
              <a:rPr lang="en-IE" sz="1300" b="0" i="0" dirty="0">
                <a:solidFill>
                  <a:srgbClr val="262626"/>
                </a:solidFill>
                <a:latin typeface="Calibri" panose="020F0502020204030204" pitchFamily="34" charset="0"/>
                <a:cs typeface="Calibri" panose="020F0502020204030204" pitchFamily="34" charset="0"/>
              </a:rPr>
              <a:t>.</a:t>
            </a:r>
          </a:p>
          <a:p>
            <a:pPr>
              <a:lnSpc>
                <a:spcPts val="1440"/>
              </a:lnSpc>
            </a:pPr>
            <a:endParaRPr lang="en-IE" sz="1300" b="0" i="0" dirty="0">
              <a:solidFill>
                <a:srgbClr val="262626"/>
              </a:solidFill>
              <a:latin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64D60FDE-1160-0D56-B01F-9AE19058EBE0}"/>
              </a:ext>
            </a:extLst>
          </p:cNvPr>
          <p:cNvSpPr/>
          <p:nvPr/>
        </p:nvSpPr>
        <p:spPr>
          <a:xfrm>
            <a:off x="813394" y="2956367"/>
            <a:ext cx="431639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9B431BC4-9129-4025-A84B-4F5ADF923585}"/>
              </a:ext>
            </a:extLst>
          </p:cNvPr>
          <p:cNvSpPr txBox="1"/>
          <p:nvPr/>
        </p:nvSpPr>
        <p:spPr>
          <a:xfrm>
            <a:off x="895554" y="3012687"/>
            <a:ext cx="4692000" cy="400110"/>
          </a:xfrm>
          <a:prstGeom prst="rect">
            <a:avLst/>
          </a:prstGeom>
          <a:noFill/>
        </p:spPr>
        <p:txBody>
          <a:bodyPr wrap="square" lIns="0" tIns="0" rIns="0" bIns="0" anchor="t">
            <a:spAutoFit/>
          </a:bodyPr>
          <a:lstStyle/>
          <a:p>
            <a:r>
              <a:rPr lang="de-DE" sz="1300" b="1">
                <a:solidFill>
                  <a:srgbClr val="262626"/>
                </a:solidFill>
              </a:rPr>
              <a:t>Fallstudie herunterladen  ·  {{CASE_URL_ BUNSHIN}}</a:t>
            </a:r>
          </a:p>
          <a:p>
            <a:endParaRPr lang="en-IE" sz="1300" b="1" dirty="0">
              <a:solidFill>
                <a:srgbClr val="262626"/>
              </a:solidFill>
            </a:endParaRPr>
          </a:p>
        </p:txBody>
      </p:sp>
      <p:sp>
        <p:nvSpPr>
          <p:cNvPr id="51" name="Rectangle 50">
            <a:extLst>
              <a:ext uri="{FF2B5EF4-FFF2-40B4-BE49-F238E27FC236}">
                <a16:creationId xmlns:a16="http://schemas.microsoft.com/office/drawing/2014/main" id="{54307D8C-88A8-1E36-0A5D-19D45F54FAD6}"/>
              </a:ext>
            </a:extLst>
          </p:cNvPr>
          <p:cNvSpPr/>
          <p:nvPr/>
        </p:nvSpPr>
        <p:spPr>
          <a:xfrm>
            <a:off x="520326" y="3488067"/>
            <a:ext cx="5040000" cy="1306968"/>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9" name="Rectangle 58">
            <a:extLst>
              <a:ext uri="{FF2B5EF4-FFF2-40B4-BE49-F238E27FC236}">
                <a16:creationId xmlns:a16="http://schemas.microsoft.com/office/drawing/2014/main" id="{0F2DF153-B0AD-1807-F476-665B19C826C6}"/>
              </a:ext>
            </a:extLst>
          </p:cNvPr>
          <p:cNvSpPr/>
          <p:nvPr/>
        </p:nvSpPr>
        <p:spPr>
          <a:xfrm>
            <a:off x="520326" y="3488066"/>
            <a:ext cx="144000" cy="1306968"/>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0" name="TextBox 59">
            <a:extLst>
              <a:ext uri="{FF2B5EF4-FFF2-40B4-BE49-F238E27FC236}">
                <a16:creationId xmlns:a16="http://schemas.microsoft.com/office/drawing/2014/main" id="{8FE25A88-A2FD-CA21-7C5D-9F06C7E48902}"/>
              </a:ext>
            </a:extLst>
          </p:cNvPr>
          <p:cNvSpPr txBox="1"/>
          <p:nvPr/>
        </p:nvSpPr>
        <p:spPr>
          <a:xfrm>
            <a:off x="808326" y="3584492"/>
            <a:ext cx="4980000" cy="246221"/>
          </a:xfrm>
          <a:prstGeom prst="rect">
            <a:avLst/>
          </a:prstGeom>
          <a:noFill/>
        </p:spPr>
        <p:txBody>
          <a:bodyPr wrap="square" lIns="0" tIns="0" rIns="0" bIns="0" anchor="t">
            <a:spAutoFit/>
          </a:bodyPr>
          <a:lstStyle/>
          <a:p>
            <a:r>
              <a:rPr lang="en-IE" sz="1600" b="1" dirty="0">
                <a:solidFill>
                  <a:srgbClr val="0289AE"/>
                </a:solidFill>
                <a:latin typeface="Calibri" panose="020F0502020204030204" pitchFamily="34" charset="0"/>
                <a:cs typeface="Calibri" panose="020F0502020204030204" pitchFamily="34" charset="0"/>
              </a:rPr>
              <a:t>Porto Mare Taverna – </a:t>
            </a:r>
            <a:r>
              <a:rPr lang="de-DE" sz="1600" i="1">
                <a:solidFill>
                  <a:srgbClr val="262626"/>
                </a:solidFill>
                <a:latin typeface="Calibri" panose="020F0502020204030204" pitchFamily="34" charset="0"/>
                <a:cs typeface="Calibri" panose="020F0502020204030204" pitchFamily="34" charset="0"/>
              </a:rPr>
              <a:t> Kroatien</a:t>
            </a:r>
          </a:p>
        </p:txBody>
      </p:sp>
      <p:sp>
        <p:nvSpPr>
          <p:cNvPr id="61" name="TextBox 60">
            <a:extLst>
              <a:ext uri="{FF2B5EF4-FFF2-40B4-BE49-F238E27FC236}">
                <a16:creationId xmlns:a16="http://schemas.microsoft.com/office/drawing/2014/main" id="{6B0A66FC-32F1-A59B-EA40-F45F69ABB064}"/>
              </a:ext>
            </a:extLst>
          </p:cNvPr>
          <p:cNvSpPr txBox="1"/>
          <p:nvPr/>
        </p:nvSpPr>
        <p:spPr>
          <a:xfrm>
            <a:off x="808326" y="3940837"/>
            <a:ext cx="4596000" cy="538609"/>
          </a:xfrm>
          <a:prstGeom prst="rect">
            <a:avLst/>
          </a:prstGeom>
          <a:noFill/>
        </p:spPr>
        <p:txBody>
          <a:bodyPr wrap="square" lIns="0" tIns="0" rIns="0" bIns="0" anchor="t">
            <a:spAutoFit/>
          </a:bodyPr>
          <a:lstStyle/>
          <a:p>
            <a:pPr>
              <a:lnSpc>
                <a:spcPts val="1440"/>
              </a:lnSpc>
            </a:pPr>
            <a:r>
              <a:rPr lang="de-DE" sz="1300">
                <a:solidFill>
                  <a:srgbClr val="262626"/>
                </a:solidFill>
                <a:latin typeface="Calibri" panose="020F0502020204030204" pitchFamily="34" charset="0"/>
                <a:cs typeface="Calibri" panose="020F0502020204030204" pitchFamily="34" charset="0"/>
              </a:rPr>
              <a:t>Die richtigen digitalen Tools für Reservierungen und Energie in einem saisonalen Fischrestaurant wählen.</a:t>
            </a:r>
          </a:p>
          <a:p>
            <a:pPr>
              <a:lnSpc>
                <a:spcPts val="1440"/>
              </a:lnSpc>
            </a:pPr>
            <a:endParaRPr lang="en-IE" sz="1300" b="0" i="0" dirty="0">
              <a:solidFill>
                <a:srgbClr val="262626"/>
              </a:solidFill>
              <a:latin typeface="Calibri" panose="020F0502020204030204" pitchFamily="34" charset="0"/>
              <a:cs typeface="Calibri" panose="020F0502020204030204" pitchFamily="34" charset="0"/>
            </a:endParaRPr>
          </a:p>
        </p:txBody>
      </p:sp>
      <p:sp>
        <p:nvSpPr>
          <p:cNvPr id="62" name="Rectangle 61">
            <a:extLst>
              <a:ext uri="{FF2B5EF4-FFF2-40B4-BE49-F238E27FC236}">
                <a16:creationId xmlns:a16="http://schemas.microsoft.com/office/drawing/2014/main" id="{2C9F9A35-A3E1-D04D-53DC-15BA233B0381}"/>
              </a:ext>
            </a:extLst>
          </p:cNvPr>
          <p:cNvSpPr/>
          <p:nvPr/>
        </p:nvSpPr>
        <p:spPr>
          <a:xfrm>
            <a:off x="808326" y="4419552"/>
            <a:ext cx="431639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68" name="TextBox 67">
            <a:extLst>
              <a:ext uri="{FF2B5EF4-FFF2-40B4-BE49-F238E27FC236}">
                <a16:creationId xmlns:a16="http://schemas.microsoft.com/office/drawing/2014/main" id="{8A6C0EA4-95C1-AF75-1CD1-6FB6BB80C901}"/>
              </a:ext>
            </a:extLst>
          </p:cNvPr>
          <p:cNvSpPr txBox="1"/>
          <p:nvPr/>
        </p:nvSpPr>
        <p:spPr>
          <a:xfrm>
            <a:off x="890486" y="4475872"/>
            <a:ext cx="4692000" cy="200055"/>
          </a:xfrm>
          <a:prstGeom prst="rect">
            <a:avLst/>
          </a:prstGeom>
          <a:noFill/>
        </p:spPr>
        <p:txBody>
          <a:bodyPr wrap="square" lIns="0" tIns="0" rIns="0" bIns="0" anchor="t">
            <a:spAutoFit/>
          </a:bodyPr>
          <a:lstStyle/>
          <a:p>
            <a:r>
              <a:rPr lang="de-DE" sz="1300" b="1">
                <a:solidFill>
                  <a:srgbClr val="262626"/>
                </a:solidFill>
              </a:rPr>
              <a:t>Fallstudie herunterladen  ·  {{CASE_URL_ PORTOMARE}}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63F5366-F7F9-CB65-EFAB-9436949AC54B}"/>
              </a:ext>
            </a:extLst>
          </p:cNvPr>
          <p:cNvSpPr txBox="1"/>
          <p:nvPr/>
        </p:nvSpPr>
        <p:spPr>
          <a:xfrm>
            <a:off x="5683169" y="787874"/>
            <a:ext cx="6024421" cy="3990836"/>
          </a:xfrm>
          <a:prstGeom prst="rect">
            <a:avLst/>
          </a:prstGeom>
          <a:noFill/>
        </p:spPr>
        <p:txBody>
          <a:bodyPr wrap="square" rtlCol="0">
            <a:spAutoFit/>
          </a:bodyPr>
          <a:lstStyle/>
          <a:p>
            <a:pPr algn="ctr"/>
            <a:r>
              <a:rPr lang="de-DE" sz="3600" b="1">
                <a:solidFill>
                  <a:schemeClr val="bg1"/>
                </a:solidFill>
                <a:cs typeface="Times New Roman" panose="02020603050405020304" pitchFamily="18" charset="0"/>
              </a:rPr>
              <a:t>Vielen Dank für Ihr Engagement </a:t>
            </a:r>
          </a:p>
          <a:p>
            <a:pPr algn="ctr"/>
            <a:endParaRPr lang="en-US" sz="2200" b="1" dirty="0">
              <a:solidFill>
                <a:schemeClr val="bg1"/>
              </a:solidFill>
              <a:cs typeface="Times New Roman" panose="02020603050405020304" pitchFamily="18" charset="0"/>
            </a:endParaRPr>
          </a:p>
          <a:p>
            <a:pPr algn="ctr"/>
            <a:endParaRPr lang="en-US" sz="2200" b="1" dirty="0">
              <a:solidFill>
                <a:schemeClr val="bg1"/>
              </a:solidFill>
              <a:cs typeface="Times New Roman" panose="02020603050405020304" pitchFamily="18" charset="0"/>
            </a:endParaRPr>
          </a:p>
          <a:p>
            <a:pPr algn="ctr">
              <a:lnSpc>
                <a:spcPts val="2580"/>
              </a:lnSpc>
            </a:pPr>
            <a:r>
              <a:rPr lang="de-DE" sz="2400">
                <a:solidFill>
                  <a:schemeClr val="bg1"/>
                </a:solidFill>
                <a:cs typeface="Times New Roman" panose="02020603050405020304" pitchFamily="18" charset="0"/>
              </a:rPr>
              <a:t>Wir hoffen, dieses Modul hat Ihr Wissen bereichert und Ihre Praxis geschärft.</a:t>
            </a:r>
            <a:br>
              <a:rPr lang="en-US" sz="2400" dirty="0">
                <a:solidFill>
                  <a:schemeClr val="bg1"/>
                </a:solidFill>
                <a:cs typeface="Times New Roman" panose="02020603050405020304" pitchFamily="18" charset="0"/>
              </a:rPr>
            </a:br>
            <a:r>
              <a:rPr lang="de-DE" sz="2400">
                <a:solidFill>
                  <a:schemeClr val="bg1"/>
                </a:solidFill>
                <a:cs typeface="Times New Roman" panose="02020603050405020304" pitchFamily="18" charset="0"/>
              </a:rPr>
              <a:t>Vielen Dank für Ihren Einsatz für eine intelligente, nachhaltige und menschenzentrierte Hospitality.  Tragen Sie diese Erkenntnisse in Ihre Arbeit, führen Sie mit Ethik und Empathie – und lassen Sie Technologie den Menschen mit Sorgfalt dienen.</a:t>
            </a:r>
          </a:p>
          <a:p>
            <a:pPr algn="ctr">
              <a:lnSpc>
                <a:spcPts val="2580"/>
              </a:lnSpc>
            </a:pPr>
            <a:endParaRPr lang="en-GB" sz="2400" dirty="0">
              <a:solidFill>
                <a:schemeClr val="bg1"/>
              </a:solidFill>
              <a:cs typeface="Times New Roman" panose="02020603050405020304" pitchFamily="18" charset="0"/>
            </a:endParaRPr>
          </a:p>
        </p:txBody>
      </p:sp>
      <p:pic>
        <p:nvPicPr>
          <p:cNvPr id="10" name="Picture 9">
            <a:extLst>
              <a:ext uri="{FF2B5EF4-FFF2-40B4-BE49-F238E27FC236}">
                <a16:creationId xmlns:a16="http://schemas.microsoft.com/office/drawing/2014/main" id="{3F48199E-AB42-2BE6-083E-CED89758D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337" y="627673"/>
            <a:ext cx="4125188" cy="2499202"/>
          </a:xfrm>
          <a:prstGeom prst="rect">
            <a:avLst/>
          </a:prstGeom>
        </p:spPr>
      </p:pic>
      <p:pic>
        <p:nvPicPr>
          <p:cNvPr id="11" name="Picture 10">
            <a:extLst>
              <a:ext uri="{FF2B5EF4-FFF2-40B4-BE49-F238E27FC236}">
                <a16:creationId xmlns:a16="http://schemas.microsoft.com/office/drawing/2014/main" id="{34416DB7-F888-9CB1-E2B1-2B5B4B9AE6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6214" y="5846608"/>
            <a:ext cx="6024421" cy="606937"/>
          </a:xfrm>
          <a:prstGeom prst="rect">
            <a:avLst/>
          </a:prstGeom>
        </p:spPr>
      </p:pic>
      <p:sp>
        <p:nvSpPr>
          <p:cNvPr id="13" name="Text Placeholder 2">
            <a:extLst>
              <a:ext uri="{FF2B5EF4-FFF2-40B4-BE49-F238E27FC236}">
                <a16:creationId xmlns:a16="http://schemas.microsoft.com/office/drawing/2014/main" id="{C250D63B-60D5-992F-A81F-18121CBAE278}"/>
              </a:ext>
            </a:extLst>
          </p:cNvPr>
          <p:cNvSpPr txBox="1">
            <a:spLocks/>
          </p:cNvSpPr>
          <p:nvPr/>
        </p:nvSpPr>
        <p:spPr>
          <a:xfrm flipH="1">
            <a:off x="-71237" y="4675239"/>
            <a:ext cx="5754406"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       </a:t>
            </a:r>
            <a:r>
              <a:rPr lang="en-US" dirty="0">
                <a:solidFill>
                  <a:schemeClr val="bg1"/>
                </a:solidFill>
                <a:hlinkClick r:id="rId4">
                  <a:extLst>
                    <a:ext uri="{A12FA001-AC4F-418D-AE19-62706E023703}">
                      <ahyp:hlinkClr xmlns:ahyp="http://schemas.microsoft.com/office/drawing/2018/hyperlinkcolor" val="tx"/>
                    </a:ext>
                  </a:extLst>
                </a:hlinkClick>
              </a:rPr>
              <a:t> www.</a:t>
            </a:r>
            <a:r>
              <a:rPr lang="en-US" b="1" dirty="0">
                <a:solidFill>
                  <a:schemeClr val="bg1"/>
                </a:solidFill>
                <a:hlinkClick r:id="rId4">
                  <a:extLst>
                    <a:ext uri="{A12FA001-AC4F-418D-AE19-62706E023703}">
                      <ahyp:hlinkClr xmlns:ahyp="http://schemas.microsoft.com/office/drawing/2018/hyperlinkcolor" val="tx"/>
                    </a:ext>
                  </a:extLst>
                </a:hlinkClick>
              </a:rPr>
              <a:t>ecosmartproject</a:t>
            </a:r>
            <a:r>
              <a:rPr lang="en-US" dirty="0">
                <a:solidFill>
                  <a:schemeClr val="bg1"/>
                </a:solidFill>
                <a:hlinkClick r:id="rId4">
                  <a:extLst>
                    <a:ext uri="{A12FA001-AC4F-418D-AE19-62706E023703}">
                      <ahyp:hlinkClr xmlns:ahyp="http://schemas.microsoft.com/office/drawing/2018/hyperlinkcolor" val="tx"/>
                    </a:ext>
                  </a:extLst>
                </a:hlinkClick>
              </a:rPr>
              <a:t>.eu</a:t>
            </a:r>
            <a:endParaRPr lang="en-US" dirty="0">
              <a:solidFill>
                <a:schemeClr val="bg1"/>
              </a:solidFill>
            </a:endParaRPr>
          </a:p>
        </p:txBody>
      </p:sp>
    </p:spTree>
    <p:extLst>
      <p:ext uri="{BB962C8B-B14F-4D97-AF65-F5344CB8AC3E}">
        <p14:creationId xmlns:p14="http://schemas.microsoft.com/office/powerpoint/2010/main" val="77811509"/>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223608-AB81-4FD1-84CA-235C34DB5B62}">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23b2737a-dcf8-4a07-819b-0c656bac1781"/>
    <ds:schemaRef ds:uri="5ef36c65-2ebb-4adf-9d59-815159be37b0"/>
    <ds:schemaRef ds:uri="http://www.w3.org/XML/1998/namespace"/>
    <ds:schemaRef ds:uri="http://purl.org/dc/dcmitype/"/>
  </ds:schemaRefs>
</ds:datastoreItem>
</file>

<file path=customXml/itemProps2.xml><?xml version="1.0" encoding="utf-8"?>
<ds:datastoreItem xmlns:ds="http://schemas.openxmlformats.org/officeDocument/2006/customXml" ds:itemID="{F6EB0BEB-A227-4409-A875-2EF72F1B8768}"/>
</file>

<file path=customXml/itemProps3.xml><?xml version="1.0" encoding="utf-8"?>
<ds:datastoreItem xmlns:ds="http://schemas.openxmlformats.org/officeDocument/2006/customXml" ds:itemID="{D375A3CB-9CE1-47A4-A161-C5B0DE4BE3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6474</Words>
  <Application>Microsoft Office PowerPoint</Application>
  <PresentationFormat>Breitbild</PresentationFormat>
  <Paragraphs>934</Paragraphs>
  <Slides>69</Slides>
  <Notes>61</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69</vt:i4>
      </vt:variant>
    </vt:vector>
  </HeadingPairs>
  <TitlesOfParts>
    <vt:vector size="79" baseType="lpstr">
      <vt:lpstr>Arial</vt:lpstr>
      <vt:lpstr>Calibri</vt:lpstr>
      <vt:lpstr>Calibri Light</vt:lpstr>
      <vt:lpstr>Montserrat</vt:lpstr>
      <vt:lpstr>Montserrat Light</vt:lpstr>
      <vt:lpstr>Roboto</vt:lpstr>
      <vt:lpstr>Segoe UI Light</vt:lpstr>
      <vt:lpstr>Times New Roman</vt:lpstr>
      <vt:lpstr>Wingdings</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David Blunck</cp:lastModifiedBy>
  <cp:revision>283</cp:revision>
  <dcterms:created xsi:type="dcterms:W3CDTF">2022-05-09T10:29:33Z</dcterms:created>
  <dcterms:modified xsi:type="dcterms:W3CDTF">2026-08-25T12:45:21Z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