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tags/tag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tags/tag1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tags/tag1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70"/>
  </p:notesMasterIdLst>
  <p:handoutMasterIdLst>
    <p:handoutMasterId r:id="rId71"/>
  </p:handoutMasterIdLst>
  <p:sldIdLst>
    <p:sldId id="4662" r:id="rId2"/>
    <p:sldId id="4449" r:id="rId3"/>
    <p:sldId id="4663" r:id="rId4"/>
    <p:sldId id="4454" r:id="rId5"/>
    <p:sldId id="4549" r:id="rId6"/>
    <p:sldId id="4350" r:id="rId7"/>
    <p:sldId id="4550" r:id="rId8"/>
    <p:sldId id="4548" r:id="rId9"/>
    <p:sldId id="4616" r:id="rId10"/>
    <p:sldId id="4612" r:id="rId11"/>
    <p:sldId id="4632" r:id="rId12"/>
    <p:sldId id="4584" r:id="rId13"/>
    <p:sldId id="4633" r:id="rId14"/>
    <p:sldId id="4434" r:id="rId15"/>
    <p:sldId id="4636" r:id="rId16"/>
    <p:sldId id="4580" r:id="rId17"/>
    <p:sldId id="4653" r:id="rId18"/>
    <p:sldId id="4654" r:id="rId19"/>
    <p:sldId id="4651" r:id="rId20"/>
    <p:sldId id="4652" r:id="rId21"/>
    <p:sldId id="4582" r:id="rId22"/>
    <p:sldId id="4617" r:id="rId23"/>
    <p:sldId id="4618" r:id="rId24"/>
    <p:sldId id="4637" r:id="rId25"/>
    <p:sldId id="4556" r:id="rId26"/>
    <p:sldId id="4613" r:id="rId27"/>
    <p:sldId id="4614" r:id="rId28"/>
    <p:sldId id="4615" r:id="rId29"/>
    <p:sldId id="4646" r:id="rId30"/>
    <p:sldId id="4602" r:id="rId31"/>
    <p:sldId id="4557" r:id="rId32"/>
    <p:sldId id="4634" r:id="rId33"/>
    <p:sldId id="4635" r:id="rId34"/>
    <p:sldId id="4660" r:id="rId35"/>
    <p:sldId id="4661" r:id="rId36"/>
    <p:sldId id="4412" r:id="rId37"/>
    <p:sldId id="4659" r:id="rId38"/>
    <p:sldId id="4599" r:id="rId39"/>
    <p:sldId id="4664" r:id="rId40"/>
    <p:sldId id="4558" r:id="rId41"/>
    <p:sldId id="4656" r:id="rId42"/>
    <p:sldId id="4657" r:id="rId43"/>
    <p:sldId id="4655" r:id="rId44"/>
    <p:sldId id="4639" r:id="rId45"/>
    <p:sldId id="4658" r:id="rId46"/>
    <p:sldId id="4594" r:id="rId47"/>
    <p:sldId id="4665" r:id="rId48"/>
    <p:sldId id="4559" r:id="rId49"/>
    <p:sldId id="4395" r:id="rId50"/>
    <p:sldId id="4382" r:id="rId51"/>
    <p:sldId id="4641" r:id="rId52"/>
    <p:sldId id="4514" r:id="rId53"/>
    <p:sldId id="4642" r:id="rId54"/>
    <p:sldId id="4643" r:id="rId55"/>
    <p:sldId id="4640" r:id="rId56"/>
    <p:sldId id="4560" r:id="rId57"/>
    <p:sldId id="4649" r:id="rId58"/>
    <p:sldId id="4650" r:id="rId59"/>
    <p:sldId id="4638" r:id="rId60"/>
    <p:sldId id="4648" r:id="rId61"/>
    <p:sldId id="4647" r:id="rId62"/>
    <p:sldId id="4394" r:id="rId63"/>
    <p:sldId id="4666" r:id="rId64"/>
    <p:sldId id="4644" r:id="rId65"/>
    <p:sldId id="4645" r:id="rId66"/>
    <p:sldId id="4631" r:id="rId67"/>
    <p:sldId id="4561" r:id="rId68"/>
    <p:sldId id="4555"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62A844"/>
    <a:srgbClr val="0289AE"/>
    <a:srgbClr val="30818E"/>
    <a:srgbClr val="3D8241"/>
    <a:srgbClr val="EABB22"/>
    <a:srgbClr val="FF9300"/>
    <a:srgbClr val="009AC1"/>
    <a:srgbClr val="00B6E6"/>
    <a:srgbClr val="93E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p:restoredTop sz="95082"/>
  </p:normalViewPr>
  <p:slideViewPr>
    <p:cSldViewPr snapToGrid="0" snapToObjects="1">
      <p:cViewPr varScale="1">
        <p:scale>
          <a:sx n="85" d="100"/>
          <a:sy n="85" d="100"/>
        </p:scale>
        <p:origin x="189"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4" d="100"/>
        <a:sy n="114" d="100"/>
      </p:scale>
      <p:origin x="0" y="-7962"/>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5/29/2026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unwto.org/sustainable-development"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295107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6B6D-51E1-ADB2-A9E5-85BDF7F65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B9DE6-2CAF-8334-2F02-B1C0E0137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D59F5-B2C2-2FB4-5820-318F2E2F96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995AD6-9FC9-9BE2-14E3-68F110F6D0CC}"/>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685621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5BD48-1A6B-2102-1867-83A6F724125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EC93FE-1AED-EB0F-950E-0B6544417CE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FE36ED-612B-2DCC-20DB-C97EC3B69D8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DD0FEF5-7DE3-B365-F943-D772B2FDB0E7}"/>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11835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5233-E201-64F0-6E72-F3DE4B7A9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1DB86-C86E-F719-FA4B-00EAF1A97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96420-90F5-9D03-53E1-C619C9E9D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5A621C-43E1-F442-B71E-59C5BC7C3CF7}"/>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307434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1D6FB-1739-2D3F-3981-EDFCDB2991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EF23E-CF02-BAA9-92B4-717667BE2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F8E470-CF12-9928-98A4-94ADDDF381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2C479A-94A2-4D9A-2372-3E4F95C48ECC}"/>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2861421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C39AD-138B-B52C-210D-022E832AD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B4181-5A43-D2EC-D2A9-FA1D1BC26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ECDD0-E40F-9904-0614-A4F5BFC3AD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CDB94F-1D9E-B835-3DCC-B7D2A44ED05D}"/>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338394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94D8-D50A-A3D8-587A-405D55C250A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50DF4D-EE67-3E43-B514-25E2351085A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ABA1252-CB85-7B6C-278C-4A15904A0D9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583BF18-167F-F33F-F0A4-6194E8B520DE}"/>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537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2D718-09F7-89BF-2D04-252AA57640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A2A6E-4D63-2F95-89D0-CD737BF9F9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B413B-B137-73CF-71E6-E743E24E3A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ADC9298-BB23-4A4D-4D78-34D5F80D9D03}"/>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616849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4A9BF-8DA1-186C-4D10-4833D200AD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A74D26-81EE-9252-5599-20006264356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2E5600B-2379-947E-138F-7CEA8A77EE5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77F9AAA-9208-87B8-FFFF-C5724ECF6A6F}"/>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4071906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19A26-0F37-FA53-D270-EEF885A0B37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48838D3-5E37-11CA-6E11-13623177B4F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7F2CD95-B1CD-45F9-94A1-1837885C885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578EF0D-0291-13CC-6755-106ABAD3D253}"/>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2388012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63A85-C273-1794-A205-A935B590E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7095F-DBB9-646A-A860-CAC7A21C9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D2CF6-6E1B-99E1-02CB-390562A054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386F76-8075-69C3-8AE6-3BA0DF251A68}"/>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082159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2951070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F2516-1C9A-329C-D135-C40D0D1E9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04E0D-02D1-FC2C-1424-08FAB40B9E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D8D04-1962-3408-0C30-8777ECE1AD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BB4190-8614-5AE2-31F7-8A28EB559529}"/>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1666746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E75F7-3B5D-13AC-1B7A-4CFC96ED8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0BE2E-76BA-010F-49FC-5D48A82492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7ABE0D-D456-4102-68B4-7253A36088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98C267-86CE-4C7E-4CDD-05BB22C4CB47}"/>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12450799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2D303-CA06-C9F9-119E-F6200637CC4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84CA590-B182-C689-69FC-5269399099E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05FC644-54DC-5593-C9A2-A596536B1C3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BF61078-7972-BA01-A493-7E1970EEE478}"/>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2250302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CF95D-B611-23BD-9794-25B01AA87D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5D83A3E-079E-4C06-29BE-7DA9967A019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1434F7E-D660-8ED3-0932-A18D29862B8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359417F-270E-89B9-D56B-7F99785DC58A}"/>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3703315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F7EE9-4EAC-9EB0-12D0-73421FC4D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5212E4-A9E1-DBB7-2DC2-707B88F32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D83857-0CC6-27B8-83FE-8DA13A490C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7030E-88BD-C44D-0E1E-712CF41377E2}"/>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69639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E72A-A774-3D6F-A817-10D892623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E60D8-0E49-F8FD-5891-07D1207F4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C976E-1E01-78BD-7979-929989E1E3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A5B23C-E599-AFBA-096C-31DCC5B2E5B3}"/>
              </a:ext>
            </a:extLst>
          </p:cNvPr>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1681317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186F4-B0DC-32FA-2A58-FF1B90174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11E2B-5F3B-26B7-26EB-F0A32F075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F4137-8951-3884-87C7-D584176EC2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379C21-BFE6-3010-3EDF-AF5AC2A24635}"/>
              </a:ext>
            </a:extLst>
          </p:cNvPr>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3401598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F9400-D64C-9785-AEC0-3F5A20515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D6096-2BE8-AA78-9A9F-95D0EDC9AAAB}"/>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D9A36F2-7491-ED6F-C24F-614DA1A4E5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65039-1850-405A-4D08-A30CF5598BF9}"/>
              </a:ext>
            </a:extLst>
          </p:cNvPr>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41226897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AE1F2-89AA-667C-1805-062D7808D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5B5D88-4B22-0F5B-39B6-F8333F2C7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E0CB3-D368-29EE-76A9-A3AC5028FB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3BA899-DB19-8EB7-C400-3F2C9332FDB3}"/>
              </a:ext>
            </a:extLst>
          </p:cNvPr>
          <p:cNvSpPr>
            <a:spLocks noGrp="1"/>
          </p:cNvSpPr>
          <p:nvPr>
            <p:ph type="sldNum" sz="quarter" idx="5"/>
          </p:nvPr>
        </p:nvSpPr>
        <p:spPr/>
        <p:txBody>
          <a:bodyPr/>
          <a:lstStyle/>
          <a:p>
            <a:fld id="{4BE5DE82-CF29-044D-9158-06A811149881}" type="slidenum">
              <a:rPr lang="en-US" smtClean="0"/>
              <a:t>40</a:t>
            </a:fld>
            <a:endParaRPr lang="en-US"/>
          </a:p>
        </p:txBody>
      </p:sp>
    </p:spTree>
    <p:extLst>
      <p:ext uri="{BB962C8B-B14F-4D97-AF65-F5344CB8AC3E}">
        <p14:creationId xmlns:p14="http://schemas.microsoft.com/office/powerpoint/2010/main" val="1159752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1035-013C-68D3-BB23-521988F7288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39A6DD6-C605-73AF-9B9D-3CA0A46FB1D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FA2629-277F-EA4D-60FE-395FD553612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FC90796-ECAA-72F7-7B80-6688DDEBE44C}"/>
              </a:ext>
            </a:extLst>
          </p:cNvPr>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54227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B2A67-03F0-C17E-2116-610F36B4D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6705B-9FF4-E311-70BA-BA3C32B37C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B428A9-4ADE-710D-A974-7C821DB3C8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642CDC-0847-F5F6-50F4-7D97E2BE5F5E}"/>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2465197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45822-6B1B-7529-72B6-FD7C363D0F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2B8452-843A-5508-331B-D9ECE31C490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9D1AAFA-1F0C-B132-E4A5-FB226CFB8F2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BDD0652-A0E9-A0A9-6246-925DEF4FB053}"/>
              </a:ext>
            </a:extLst>
          </p:cNvPr>
          <p:cNvSpPr>
            <a:spLocks noGrp="1"/>
          </p:cNvSpPr>
          <p:nvPr>
            <p:ph type="sldNum" sz="quarter" idx="5"/>
          </p:nvPr>
        </p:nvSpPr>
        <p:spPr/>
        <p:txBody>
          <a:bodyPr/>
          <a:lstStyle/>
          <a:p>
            <a:fld id="{4BE5DE82-CF29-044D-9158-06A811149881}" type="slidenum">
              <a:rPr lang="en-US" smtClean="0"/>
              <a:t>45</a:t>
            </a:fld>
            <a:endParaRPr lang="en-US"/>
          </a:p>
        </p:txBody>
      </p:sp>
    </p:spTree>
    <p:extLst>
      <p:ext uri="{BB962C8B-B14F-4D97-AF65-F5344CB8AC3E}">
        <p14:creationId xmlns:p14="http://schemas.microsoft.com/office/powerpoint/2010/main" val="2930241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23D96-9842-28C1-CCF9-09723BE1EC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F1C464D-C543-BCCF-0C8F-7CC02D2B58F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8ED776-8F78-4E2C-8B44-E1A0B2F6413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400CC08-06B4-8556-7F8B-503CBCD480AC}"/>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1198194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D5E7-E783-7E6F-4920-FBB972F39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A24B8-9336-E209-7557-6B2971D52F4D}"/>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4FC259E-D09E-FD0C-2D9D-703FD4BC72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0088D9-E8DF-ECD9-48B6-04D6D1F023EB}"/>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2482129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59F9E-7DC0-AC28-35F6-905E83138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FC61B1-58E0-2BA9-69B0-708B3C67C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BFF7F-5DD9-ADE0-058E-7A853079AB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B40C92-DB20-8BE8-30DE-29AA432CC75C}"/>
              </a:ext>
            </a:extLst>
          </p:cNvPr>
          <p:cNvSpPr>
            <a:spLocks noGrp="1"/>
          </p:cNvSpPr>
          <p:nvPr>
            <p:ph type="sldNum" sz="quarter" idx="5"/>
          </p:nvPr>
        </p:nvSpPr>
        <p:spPr/>
        <p:txBody>
          <a:bodyPr/>
          <a:lstStyle/>
          <a:p>
            <a:fld id="{4BE5DE82-CF29-044D-9158-06A811149881}" type="slidenum">
              <a:rPr lang="en-US" smtClean="0"/>
              <a:t>48</a:t>
            </a:fld>
            <a:endParaRPr lang="en-US"/>
          </a:p>
        </p:txBody>
      </p:sp>
    </p:spTree>
    <p:extLst>
      <p:ext uri="{BB962C8B-B14F-4D97-AF65-F5344CB8AC3E}">
        <p14:creationId xmlns:p14="http://schemas.microsoft.com/office/powerpoint/2010/main" val="7395171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A01A-4410-66C0-55F0-296407EED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43537-C50A-055C-7D7C-761F8A5B6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1C564-B7B1-73DF-C8BA-CDA84E6E36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900E67-FE43-4B0B-C8B6-56C1C98B320B}"/>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2955548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A4773-33F5-531C-657C-2BDFE45202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18C075-2C59-504A-5408-8B59A9C61B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3E1164E-B8F1-A7B1-4B6A-CAD4B14DA37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C8E6664-C859-0BDA-0F4A-B3F2D90FBC6D}"/>
              </a:ext>
            </a:extLst>
          </p:cNvPr>
          <p:cNvSpPr>
            <a:spLocks noGrp="1"/>
          </p:cNvSpPr>
          <p:nvPr>
            <p:ph type="sldNum" sz="quarter" idx="5"/>
          </p:nvPr>
        </p:nvSpPr>
        <p:spPr/>
        <p:txBody>
          <a:bodyPr/>
          <a:lstStyle/>
          <a:p>
            <a:fld id="{4BE5DE82-CF29-044D-9158-06A811149881}" type="slidenum">
              <a:rPr lang="en-US" smtClean="0"/>
              <a:t>55</a:t>
            </a:fld>
            <a:endParaRPr lang="en-US"/>
          </a:p>
        </p:txBody>
      </p:sp>
    </p:spTree>
    <p:extLst>
      <p:ext uri="{BB962C8B-B14F-4D97-AF65-F5344CB8AC3E}">
        <p14:creationId xmlns:p14="http://schemas.microsoft.com/office/powerpoint/2010/main" val="3670836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1AE2-BE1F-B9DE-AAB3-C571B9DFE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5DA50-19D8-F3AC-F9F7-895C57234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27379-9E88-63DC-85CD-F52A69234C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703E67-5EB5-BA73-A0F0-9531BBA4B4FA}"/>
              </a:ext>
            </a:extLst>
          </p:cNvPr>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12546088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0D875-2E48-69C7-0286-67B77D1198C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F8482D-1330-AA37-32F3-01734079E17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01AEBC2-32B9-A4CB-3722-20FF661E1CB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3B62415-0A61-8CF4-2649-1DD2C1B2DAB7}"/>
              </a:ext>
            </a:extLst>
          </p:cNvPr>
          <p:cNvSpPr>
            <a:spLocks noGrp="1"/>
          </p:cNvSpPr>
          <p:nvPr>
            <p:ph type="sldNum" sz="quarter" idx="5"/>
          </p:nvPr>
        </p:nvSpPr>
        <p:spPr/>
        <p:txBody>
          <a:bodyPr/>
          <a:lstStyle/>
          <a:p>
            <a:fld id="{4BE5DE82-CF29-044D-9158-06A811149881}" type="slidenum">
              <a:rPr lang="en-US" smtClean="0"/>
              <a:t>60</a:t>
            </a:fld>
            <a:endParaRPr lang="en-US"/>
          </a:p>
        </p:txBody>
      </p:sp>
    </p:spTree>
    <p:extLst>
      <p:ext uri="{BB962C8B-B14F-4D97-AF65-F5344CB8AC3E}">
        <p14:creationId xmlns:p14="http://schemas.microsoft.com/office/powerpoint/2010/main" val="3058424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C09B7-F3E9-EB0A-5534-6F570C811B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F03FD21-352C-7197-3B60-88C3911D09B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35BCA86-4AB9-1632-ECF1-370CC338DC0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7709689-A2C9-F4A5-C8D1-B6305E0EE7CF}"/>
              </a:ext>
            </a:extLst>
          </p:cNvPr>
          <p:cNvSpPr>
            <a:spLocks noGrp="1"/>
          </p:cNvSpPr>
          <p:nvPr>
            <p:ph type="sldNum" sz="quarter" idx="5"/>
          </p:nvPr>
        </p:nvSpPr>
        <p:spPr/>
        <p:txBody>
          <a:bodyPr/>
          <a:lstStyle/>
          <a:p>
            <a:fld id="{4BE5DE82-CF29-044D-9158-06A811149881}" type="slidenum">
              <a:rPr lang="en-US" smtClean="0"/>
              <a:t>61</a:t>
            </a:fld>
            <a:endParaRPr lang="en-US"/>
          </a:p>
        </p:txBody>
      </p:sp>
    </p:spTree>
    <p:extLst>
      <p:ext uri="{BB962C8B-B14F-4D97-AF65-F5344CB8AC3E}">
        <p14:creationId xmlns:p14="http://schemas.microsoft.com/office/powerpoint/2010/main" val="4253960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B89C4-288C-A9FB-3FF1-2DE02D7A7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812B6-B995-D448-AB18-F725D713B672}"/>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3A88217-D3F0-AD89-5DEA-74A291806A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8892AE-A408-50EB-00DB-4958354EA92A}"/>
              </a:ext>
            </a:extLst>
          </p:cNvPr>
          <p:cNvSpPr>
            <a:spLocks noGrp="1"/>
          </p:cNvSpPr>
          <p:nvPr>
            <p:ph type="sldNum" sz="quarter" idx="5"/>
          </p:nvPr>
        </p:nvSpPr>
        <p:spPr/>
        <p:txBody>
          <a:bodyPr/>
          <a:lstStyle/>
          <a:p>
            <a:fld id="{4BE5DE82-CF29-044D-9158-06A811149881}" type="slidenum">
              <a:rPr lang="en-US" smtClean="0"/>
              <a:t>63</a:t>
            </a:fld>
            <a:endParaRPr lang="en-US"/>
          </a:p>
        </p:txBody>
      </p:sp>
    </p:spTree>
    <p:extLst>
      <p:ext uri="{BB962C8B-B14F-4D97-AF65-F5344CB8AC3E}">
        <p14:creationId xmlns:p14="http://schemas.microsoft.com/office/powerpoint/2010/main" val="1269479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9E917-7624-D489-E0AF-DCF42DC96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81734-39EE-A6A5-09BE-7972AD19A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495E6-E674-8B18-3BC9-0160C99984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3A6459-00D8-4C95-17DD-94F63DB46861}"/>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42207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5220F-F3CC-42E0-25AF-4CDA0E6BEF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17ADF82-1DFA-CE56-1114-262D03A300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9A2B8A8-963F-179E-13ED-51E9404B124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C36C717-0DB2-245C-B25B-C4A16BA97714}"/>
              </a:ext>
            </a:extLst>
          </p:cNvPr>
          <p:cNvSpPr>
            <a:spLocks noGrp="1"/>
          </p:cNvSpPr>
          <p:nvPr>
            <p:ph type="sldNum" sz="quarter" idx="5"/>
          </p:nvPr>
        </p:nvSpPr>
        <p:spPr/>
        <p:txBody>
          <a:bodyPr/>
          <a:lstStyle/>
          <a:p>
            <a:fld id="{4BE5DE82-CF29-044D-9158-06A811149881}" type="slidenum">
              <a:rPr lang="en-US" smtClean="0"/>
              <a:t>64</a:t>
            </a:fld>
            <a:endParaRPr lang="en-US"/>
          </a:p>
        </p:txBody>
      </p:sp>
    </p:spTree>
    <p:extLst>
      <p:ext uri="{BB962C8B-B14F-4D97-AF65-F5344CB8AC3E}">
        <p14:creationId xmlns:p14="http://schemas.microsoft.com/office/powerpoint/2010/main" val="923949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05233-E201-64F0-6E72-F3DE4B7A9C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1DB86-C86E-F719-FA4B-00EAF1A97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096420-90F5-9D03-53E1-C619C9E9DD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5A621C-43E1-F442-B71E-59C5BC7C3CF7}"/>
              </a:ext>
            </a:extLst>
          </p:cNvPr>
          <p:cNvSpPr>
            <a:spLocks noGrp="1"/>
          </p:cNvSpPr>
          <p:nvPr>
            <p:ph type="sldNum" sz="quarter" idx="5"/>
          </p:nvPr>
        </p:nvSpPr>
        <p:spPr/>
        <p:txBody>
          <a:bodyPr/>
          <a:lstStyle/>
          <a:p>
            <a:fld id="{4BE5DE82-CF29-044D-9158-06A811149881}" type="slidenum">
              <a:rPr lang="en-US" smtClean="0"/>
              <a:t>65</a:t>
            </a:fld>
            <a:endParaRPr lang="en-US"/>
          </a:p>
        </p:txBody>
      </p:sp>
    </p:spTree>
    <p:extLst>
      <p:ext uri="{BB962C8B-B14F-4D97-AF65-F5344CB8AC3E}">
        <p14:creationId xmlns:p14="http://schemas.microsoft.com/office/powerpoint/2010/main" val="3074342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6693B-E1E4-6DDE-B984-25A448C74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44D7C-55C4-801F-53CA-2237B6E2177B}"/>
              </a:ext>
            </a:extLst>
          </p:cNvPr>
          <p:cNvSpPr>
            <a:spLocks noGrp="1" noRot="1" noChangeAspect="1"/>
          </p:cNvSpPr>
          <p:nvPr>
            <p:ph type="sldImg"/>
          </p:nvPr>
        </p:nvSpPr>
        <p:spPr/>
        <p:txBody>
          <a:bodyPr/>
          <a:lstStyle/>
          <a:p>
            <a:endParaRPr lang="en-GB" dirty="0"/>
          </a:p>
        </p:txBody>
      </p:sp>
      <p:sp>
        <p:nvSpPr>
          <p:cNvPr id="3" name="Notes Placeholder 2">
            <a:extLst>
              <a:ext uri="{FF2B5EF4-FFF2-40B4-BE49-F238E27FC236}">
                <a16:creationId xmlns:a16="http://schemas.microsoft.com/office/drawing/2014/main" id="{CFAEC34D-DEBF-8B28-E20F-54318A24CB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t>UNESCO-UNEVOC – </a:t>
            </a:r>
            <a:r>
              <a:rPr kumimoji="0" lang="en-US" sz="1800" b="0" i="1" u="none" strike="noStrike" kern="1200" cap="none" spc="0" normalizeH="0" baseline="0" noProof="0" dirty="0">
                <a:ln>
                  <a:noFill/>
                </a:ln>
                <a:solidFill>
                  <a:srgbClr val="086D6E"/>
                </a:solidFill>
                <a:effectLst/>
                <a:uLnTx/>
                <a:uFillTx/>
                <a:latin typeface="Calibri" panose="020F0502020204030204"/>
                <a:ea typeface="+mn-ea"/>
                <a:cs typeface="+mn-cs"/>
              </a:rPr>
              <a:t>Green and digital skills for hospitality and tourism</a:t>
            </a:r>
            <a:b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t>https://unesdoc.unesco.org/ark:/48223/pf0000391115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t>European Commission – Digital skills in tourism (Digital Skills &amp; Jobs Platform)</a:t>
            </a:r>
            <a:b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t>https://digital-skills-jobs.europa.eu/en/topics/tourism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t>UNWTO – Sustainable tourism and measurement (resources on energy and resource efficiency)</a:t>
            </a:r>
            <a:b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hlinkClick r:id="rId3"/>
              </a:rPr>
              <a:t>https://www.unwto.org/sustainable-development</a:t>
            </a:r>
            <a:endParaRPr kumimoji="0" lang="en-US" sz="1800" b="0" i="0" u="none" strike="noStrike" kern="1200" cap="none" spc="0" normalizeH="0" baseline="0" noProof="0" dirty="0">
              <a:ln>
                <a:noFill/>
              </a:ln>
              <a:solidFill>
                <a:srgbClr val="086D6E"/>
              </a:solidFill>
              <a:effectLst/>
              <a:uLnTx/>
              <a:uFillTx/>
              <a:latin typeface="Calibri" panose="020F0502020204030204"/>
              <a:ea typeface="+mn-ea"/>
              <a:cs typeface="+mn-cs"/>
            </a:endParaRPr>
          </a:p>
          <a:p>
            <a:endParaRPr lang="en-GB" dirty="0"/>
          </a:p>
        </p:txBody>
      </p:sp>
      <p:sp>
        <p:nvSpPr>
          <p:cNvPr id="4" name="Slide Number Placeholder 3">
            <a:extLst>
              <a:ext uri="{FF2B5EF4-FFF2-40B4-BE49-F238E27FC236}">
                <a16:creationId xmlns:a16="http://schemas.microsoft.com/office/drawing/2014/main" id="{CFB96388-0C50-75A8-6F5D-35BF45F7D46B}"/>
              </a:ext>
            </a:extLst>
          </p:cNvPr>
          <p:cNvSpPr>
            <a:spLocks noGrp="1"/>
          </p:cNvSpPr>
          <p:nvPr>
            <p:ph type="sldNum" sz="quarter" idx="5"/>
          </p:nvPr>
        </p:nvSpPr>
        <p:spPr/>
        <p:txBody>
          <a:bodyPr/>
          <a:lstStyle/>
          <a:p>
            <a:fld id="{4BE5DE82-CF29-044D-9158-06A811149881}" type="slidenum">
              <a:rPr lang="en-US" smtClean="0"/>
              <a:t>66</a:t>
            </a:fld>
            <a:endParaRPr lang="en-US" dirty="0"/>
          </a:p>
        </p:txBody>
      </p:sp>
    </p:spTree>
    <p:extLst>
      <p:ext uri="{BB962C8B-B14F-4D97-AF65-F5344CB8AC3E}">
        <p14:creationId xmlns:p14="http://schemas.microsoft.com/office/powerpoint/2010/main" val="3462509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67</a:t>
            </a:fld>
            <a:endParaRPr lang="en-US"/>
          </a:p>
        </p:txBody>
      </p:sp>
    </p:spTree>
    <p:extLst>
      <p:ext uri="{BB962C8B-B14F-4D97-AF65-F5344CB8AC3E}">
        <p14:creationId xmlns:p14="http://schemas.microsoft.com/office/powerpoint/2010/main" val="83052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A8D0B-8C7D-B66A-9647-C53592A34F3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45B7909-7CE8-9702-F29C-FD2011BB1B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200BD65-D68F-BF6A-651D-7CB36990808D}"/>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72AFB35-A97E-4B75-7531-9C5088EEA83B}"/>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86213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9910B-3104-0B31-D78C-13874F8DC54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4929D06-1D69-A56A-DCAB-671BF74A9A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F7584D1-C467-F6C7-5422-D412B3D6216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D6D304A-FEB2-C1EA-9E6A-2F82292EBB5F}"/>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2779964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DE8A7-D1A8-CD14-751E-52FE6350D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38944-A550-A308-6418-27C1E87EE0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C7F9C-5960-A16E-057E-8608BDBBCE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DA712E-A6A3-CE75-8266-1C7595527BE8}"/>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2001486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218A-D807-4788-0576-AF450DE45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1B8FD-BEB9-BC44-15B0-6E5396572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57D995-970F-F885-8DC0-CFDC7ADD46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B2FE7F-AF64-2B2A-1F12-842D0F1507EB}"/>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93464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191EB-7130-3C83-5E95-BE9AF5F3F64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C03FDAD-0B99-0C95-D322-4B69F6B97D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639D466-A9BD-67EA-0358-9C7CAB26D30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0E3A4C6-6A62-0B01-1F2C-4C80CCAD190A}"/>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791015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D8742B2C-7BA3-8FB2-33B8-8867498C8638}"/>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a:off x="7315200" y="2472933"/>
            <a:ext cx="4876800" cy="4385068"/>
          </a:xfrm>
          <a:prstGeom prst="rect">
            <a:avLst/>
          </a:prstGeom>
        </p:spPr>
      </p:pic>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Eco Smart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25830"/>
            <a:ext cx="667870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6536269" y="439730"/>
            <a:ext cx="5012264"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63510E1E-7F49-442A-D5B2-5908F99CA0C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0" y="3605397"/>
            <a:ext cx="3617343" cy="3252603"/>
          </a:xfrm>
          <a:prstGeom prst="rect">
            <a:avLst/>
          </a:prstGeom>
        </p:spPr>
      </p:pic>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5350042" cy="4377696"/>
          </a:xfrm>
          <a:prstGeom prst="rect">
            <a:avLst/>
          </a:prstGeom>
        </p:spPr>
        <p:txBody>
          <a:bodyPr/>
          <a:lstStyle>
            <a:lvl1pPr marL="0" indent="0"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6462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513294" y="0"/>
            <a:ext cx="6678706"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72491" y="406132"/>
            <a:ext cx="5012264"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63510E1E-7F49-442A-D5B2-5908F99CA0C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5020391" y="3937382"/>
            <a:ext cx="3617343" cy="3252603"/>
          </a:xfrm>
          <a:prstGeom prst="rect">
            <a:avLst/>
          </a:prstGeom>
        </p:spPr>
      </p:pic>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120353" y="2294037"/>
            <a:ext cx="5350042" cy="4377696"/>
          </a:xfrm>
          <a:prstGeom prst="rect">
            <a:avLst/>
          </a:prstGeom>
        </p:spPr>
        <p:txBody>
          <a:bodyPr/>
          <a:lstStyle>
            <a:lvl1pPr marL="0" indent="0"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829063" y="650693"/>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1290050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86EA2704-3CCA-6D4C-706A-0A70EB7F9103}"/>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1" y="2536167"/>
            <a:ext cx="4806475" cy="4321834"/>
          </a:xfrm>
          <a:prstGeom prst="rect">
            <a:avLst/>
          </a:prstGeom>
        </p:spPr>
      </p:pic>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009AC1"/>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marL="0" indent="0"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0289AE"/>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739DB8D6-6AC7-F971-5A29-5FDEBCAFFDFE}"/>
              </a:ext>
            </a:extLst>
          </p:cNvPr>
          <p:cNvPicPr>
            <a:picLocks noChangeAspect="1"/>
          </p:cNvPicPr>
          <p:nvPr userDrawn="1"/>
        </p:nvPicPr>
        <p:blipFill>
          <a:blip>
            <a:extLst>
              <a:ext uri="{96DAC541-7B7A-43D3-8B79-37D633B846F1}">
                <asvg:svgBlip xmlns:asvg="http://schemas.microsoft.com/office/drawing/2016/SVG/main" r:embed="rId2"/>
              </a:ext>
            </a:extLst>
          </a:blip>
          <a:srcRect l="50465" t="38697" r="39868" b="43173"/>
          <a:stretch/>
        </p:blipFill>
        <p:spPr>
          <a:xfrm flipH="1">
            <a:off x="-1" y="3605397"/>
            <a:ext cx="1224951" cy="3252603"/>
          </a:xfrm>
          <a:prstGeom prst="rect">
            <a:avLst/>
          </a:prstGeom>
        </p:spPr>
      </p:pic>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0289AE"/>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289AE"/>
          </a:solidFill>
          <a:ln w="306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30DF8E6-E642-58C0-CC2A-45FBF68FAAD3}"/>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a:off x="8574657" y="2880779"/>
            <a:ext cx="3617343" cy="3252603"/>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DF0D8479-C381-34DD-EE47-BD5DC7B4499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3053750" y="2684947"/>
            <a:ext cx="4641011" cy="4173054"/>
          </a:xfrm>
          <a:prstGeom prst="rect">
            <a:avLst/>
          </a:prstGeom>
        </p:spPr>
      </p:pic>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marL="0" indent="0"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5867"/>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marL="0" indent="0"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3088257"/>
            <a:ext cx="12172692" cy="267418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4" name="Graphic 3">
            <a:extLst>
              <a:ext uri="{FF2B5EF4-FFF2-40B4-BE49-F238E27FC236}">
                <a16:creationId xmlns:a16="http://schemas.microsoft.com/office/drawing/2014/main" id="{8E1EADED-0571-888E-FC41-7133127AB892}"/>
              </a:ext>
            </a:extLst>
          </p:cNvPr>
          <p:cNvPicPr>
            <a:picLocks noChangeAspect="1"/>
          </p:cNvPicPr>
          <p:nvPr userDrawn="1"/>
        </p:nvPicPr>
        <p:blipFill>
          <a:blip>
            <a:extLst>
              <a:ext uri="{96DAC541-7B7A-43D3-8B79-37D633B846F1}">
                <asvg:svgBlip xmlns:asvg="http://schemas.microsoft.com/office/drawing/2016/SVG/main" r:embed="rId2"/>
              </a:ext>
            </a:extLst>
          </a:blip>
          <a:srcRect l="31584" t="41294" r="39868" b="40576"/>
          <a:stretch/>
        </p:blipFill>
        <p:spPr>
          <a:xfrm>
            <a:off x="8574657" y="3092939"/>
            <a:ext cx="3617343" cy="3252603"/>
          </a:xfrm>
          <a:prstGeom prst="rect">
            <a:avLst/>
          </a:prstGeom>
        </p:spPr>
      </p:pic>
      <p:sp>
        <p:nvSpPr>
          <p:cNvPr id="5" name="Freeform 4">
            <a:extLst>
              <a:ext uri="{FF2B5EF4-FFF2-40B4-BE49-F238E27FC236}">
                <a16:creationId xmlns:a16="http://schemas.microsoft.com/office/drawing/2014/main" id="{C6B12E2C-E37F-14EA-2BED-760F4F5392C3}"/>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6" name="Text Placeholder 23">
            <a:extLst>
              <a:ext uri="{FF2B5EF4-FFF2-40B4-BE49-F238E27FC236}">
                <a16:creationId xmlns:a16="http://schemas.microsoft.com/office/drawing/2014/main" id="{D84B41E7-EBFA-EF8D-1831-D318823D5037}"/>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www.ecosmart.eu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pic>
        <p:nvPicPr>
          <p:cNvPr id="9" name="Picture 8">
            <a:extLst>
              <a:ext uri="{FF2B5EF4-FFF2-40B4-BE49-F238E27FC236}">
                <a16:creationId xmlns:a16="http://schemas.microsoft.com/office/drawing/2014/main" id="{0A23670E-0681-2401-026C-C1270EA889DF}"/>
              </a:ext>
            </a:extLst>
          </p:cNvPr>
          <p:cNvPicPr>
            <a:picLocks noChangeAspect="1"/>
          </p:cNvPicPr>
          <p:nvPr userDrawn="1"/>
        </p:nvPicPr>
        <p:blipFill>
          <a:blip r:embed="rId3"/>
          <a:stretch>
            <a:fillRect/>
          </a:stretch>
        </p:blipFill>
        <p:spPr>
          <a:xfrm>
            <a:off x="464066" y="509686"/>
            <a:ext cx="4125188" cy="2499202"/>
          </a:xfrm>
          <a:prstGeom prst="rect">
            <a:avLst/>
          </a:prstGeom>
        </p:spPr>
      </p:pic>
      <p:pic>
        <p:nvPicPr>
          <p:cNvPr id="2" name="Picture 1">
            <a:extLst>
              <a:ext uri="{FF2B5EF4-FFF2-40B4-BE49-F238E27FC236}">
                <a16:creationId xmlns:a16="http://schemas.microsoft.com/office/drawing/2014/main" id="{88724AB5-D9AD-21D0-4E94-4399FD9680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500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1" y="3305907"/>
            <a:ext cx="12172692" cy="243895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6" name="Graphic 5">
            <a:extLst>
              <a:ext uri="{FF2B5EF4-FFF2-40B4-BE49-F238E27FC236}">
                <a16:creationId xmlns:a16="http://schemas.microsoft.com/office/drawing/2014/main" id="{9201AA8D-D2A0-775E-E518-C40B875812F4}"/>
              </a:ext>
            </a:extLst>
          </p:cNvPr>
          <p:cNvPicPr>
            <a:picLocks noChangeAspect="1"/>
          </p:cNvPicPr>
          <p:nvPr userDrawn="1"/>
        </p:nvPicPr>
        <p:blipFill>
          <a:blip>
            <a:extLst>
              <a:ext uri="{96DAC541-7B7A-43D3-8B79-37D633B846F1}">
                <asvg:svgBlip xmlns:asvg="http://schemas.microsoft.com/office/drawing/2016/SVG/main" r:embed="rId2"/>
              </a:ext>
            </a:extLst>
          </a:blip>
          <a:srcRect l="33363" t="45944" r="38153" b="46704"/>
          <a:stretch/>
        </p:blipFill>
        <p:spPr>
          <a:xfrm>
            <a:off x="4986068" y="3105178"/>
            <a:ext cx="7205932" cy="2633460"/>
          </a:xfrm>
          <a:prstGeom prst="rect">
            <a:avLst/>
          </a:prstGeom>
        </p:spPr>
      </p:pic>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79403" y="438834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Eco Smart Hospitality</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21528" y="350809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86" name="Freeform 85">
            <a:extLst>
              <a:ext uri="{FF2B5EF4-FFF2-40B4-BE49-F238E27FC236}">
                <a16:creationId xmlns:a16="http://schemas.microsoft.com/office/drawing/2014/main" id="{6A11F79F-713E-E345-9C80-877BA9BBE40E}"/>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www.ecosmart.eu</a:t>
            </a:r>
            <a:endParaRPr lang="en-US" dirty="0"/>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7" name="Picture 6">
            <a:extLst>
              <a:ext uri="{FF2B5EF4-FFF2-40B4-BE49-F238E27FC236}">
                <a16:creationId xmlns:a16="http://schemas.microsoft.com/office/drawing/2014/main" id="{4A5A0184-D1EF-84DD-ECA5-04C19284F9B3}"/>
              </a:ext>
            </a:extLst>
          </p:cNvPr>
          <p:cNvPicPr>
            <a:picLocks noChangeAspect="1"/>
          </p:cNvPicPr>
          <p:nvPr userDrawn="1"/>
        </p:nvPicPr>
        <p:blipFill>
          <a:blip r:embed="rId3"/>
          <a:stretch>
            <a:fillRect/>
          </a:stretch>
        </p:blipFill>
        <p:spPr>
          <a:xfrm>
            <a:off x="464066" y="509686"/>
            <a:ext cx="4125188" cy="2499202"/>
          </a:xfrm>
          <a:prstGeom prst="rect">
            <a:avLst/>
          </a:prstGeom>
        </p:spPr>
      </p:pic>
      <p:pic>
        <p:nvPicPr>
          <p:cNvPr id="3" name="Picture 2">
            <a:extLst>
              <a:ext uri="{FF2B5EF4-FFF2-40B4-BE49-F238E27FC236}">
                <a16:creationId xmlns:a16="http://schemas.microsoft.com/office/drawing/2014/main" id="{2CEE8CA0-6B16-DF99-419E-AD223F6364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17557"/>
            <a:ext cx="12189954" cy="893074"/>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34223"/>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FDF18C4-339F-B954-0B2C-2D7E117265F0}"/>
              </a:ext>
            </a:extLst>
          </p:cNvPr>
          <p:cNvPicPr>
            <a:picLocks noChangeAspect="1"/>
          </p:cNvPicPr>
          <p:nvPr userDrawn="1"/>
        </p:nvPicPr>
        <p:blipFill>
          <a:blip>
            <a:extLst>
              <a:ext uri="{96DAC541-7B7A-43D3-8B79-37D633B846F1}">
                <asvg:svgBlip xmlns:asvg="http://schemas.microsoft.com/office/drawing/2016/SVG/main" r:embed="rId2"/>
              </a:ext>
            </a:extLst>
          </a:blip>
          <a:srcRect l="32264" t="51144" r="39869" b="43923"/>
          <a:stretch>
            <a:fillRect/>
          </a:stretch>
        </p:blipFill>
        <p:spPr>
          <a:xfrm>
            <a:off x="8660921" y="-17558"/>
            <a:ext cx="3531079" cy="885025"/>
          </a:xfrm>
          <a:prstGeom prst="rect">
            <a:avLst/>
          </a:prstGeom>
        </p:spPr>
      </p:pic>
      <p:pic>
        <p:nvPicPr>
          <p:cNvPr id="5" name="Picture 4">
            <a:extLst>
              <a:ext uri="{FF2B5EF4-FFF2-40B4-BE49-F238E27FC236}">
                <a16:creationId xmlns:a16="http://schemas.microsoft.com/office/drawing/2014/main" id="{965C61D0-1904-2B5F-680C-A658A20F9D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7636" y="6055857"/>
            <a:ext cx="6024421" cy="60693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FDF18C4-339F-B954-0B2C-2D7E117265F0}"/>
              </a:ext>
            </a:extLst>
          </p:cNvPr>
          <p:cNvPicPr>
            <a:picLocks noChangeAspect="1"/>
          </p:cNvPicPr>
          <p:nvPr userDrawn="1"/>
        </p:nvPicPr>
        <p:blipFill>
          <a:blip>
            <a:extLst>
              <a:ext uri="{96DAC541-7B7A-43D3-8B79-37D633B846F1}">
                <asvg:svgBlip xmlns:asvg="http://schemas.microsoft.com/office/drawing/2016/SVG/main" r:embed="rId2"/>
              </a:ext>
            </a:extLst>
          </a:blip>
          <a:srcRect l="32264" t="48938" r="39869" b="43923"/>
          <a:stretch/>
        </p:blipFill>
        <p:spPr>
          <a:xfrm>
            <a:off x="8660921" y="14515"/>
            <a:ext cx="3531079" cy="1280818"/>
          </a:xfrm>
          <a:prstGeom prst="rect">
            <a:avLst/>
          </a:prstGeom>
        </p:spPr>
      </p:pic>
    </p:spTree>
    <p:extLst>
      <p:ext uri="{BB962C8B-B14F-4D97-AF65-F5344CB8AC3E}">
        <p14:creationId xmlns:p14="http://schemas.microsoft.com/office/powerpoint/2010/main" val="1612393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96035C8-B6C3-F2CF-EDD1-93F51B24938E}"/>
              </a:ext>
            </a:extLst>
          </p:cNvPr>
          <p:cNvSpPr/>
          <p:nvPr userDrawn="1"/>
        </p:nvSpPr>
        <p:spPr>
          <a:xfrm>
            <a:off x="5774267" y="1175708"/>
            <a:ext cx="6417733" cy="560402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0041248-6215-1989-E186-EC5B76A75B10}"/>
              </a:ext>
            </a:extLst>
          </p:cNvPr>
          <p:cNvSpPr/>
          <p:nvPr userDrawn="1"/>
        </p:nvSpPr>
        <p:spPr>
          <a:xfrm>
            <a:off x="5360151" y="0"/>
            <a:ext cx="6417733" cy="560402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7" name="Picture Placeholder 62">
            <a:extLst>
              <a:ext uri="{FF2B5EF4-FFF2-40B4-BE49-F238E27FC236}">
                <a16:creationId xmlns:a16="http://schemas.microsoft.com/office/drawing/2014/main" id="{D48D1C59-0034-101C-57CA-F768E0860710}"/>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8" name="Graphic 7">
            <a:extLst>
              <a:ext uri="{FF2B5EF4-FFF2-40B4-BE49-F238E27FC236}">
                <a16:creationId xmlns:a16="http://schemas.microsoft.com/office/drawing/2014/main" id="{69A1AD03-0CE6-1F78-5A0F-E4DF4803EE98}"/>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a:off x="8160541" y="2351418"/>
            <a:ext cx="3617343" cy="3252603"/>
          </a:xfrm>
          <a:prstGeom prst="rect">
            <a:avLst/>
          </a:prstGeom>
        </p:spPr>
      </p:pic>
      <p:sp>
        <p:nvSpPr>
          <p:cNvPr id="9" name="Text Placeholder 23">
            <a:extLst>
              <a:ext uri="{FF2B5EF4-FFF2-40B4-BE49-F238E27FC236}">
                <a16:creationId xmlns:a16="http://schemas.microsoft.com/office/drawing/2014/main" id="{EA890FCE-2266-D8BC-0A4D-D5F548B7399B}"/>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AEB1432D-039C-5E81-6AFB-7322D91B7800}"/>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rot="20881892" flipH="1">
            <a:off x="4045633" y="4164197"/>
            <a:ext cx="3617343" cy="3252603"/>
          </a:xfrm>
          <a:prstGeom prst="rect">
            <a:avLst/>
          </a:prstGeom>
        </p:spPr>
      </p:pic>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0289AE"/>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0289AE"/>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0289AE"/>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289AE"/>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63510E1E-7F49-442A-D5B2-5908F99CA0C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0" y="3605397"/>
            <a:ext cx="3617343" cy="3252603"/>
          </a:xfrm>
          <a:prstGeom prst="rect">
            <a:avLst/>
          </a:prstGeom>
        </p:spPr>
      </p:pic>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0289AE"/>
            </a:solidFill>
            <a:prstDash val="solid"/>
            <a:miter lim="400000"/>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15154F4B-6C80-63B3-1DBF-7974951C2436}"/>
              </a:ext>
            </a:extLst>
          </p:cNvPr>
          <p:cNvPicPr>
            <a:picLocks noChangeAspect="1"/>
          </p:cNvPicPr>
          <p:nvPr userDrawn="1"/>
        </p:nvPicPr>
        <p:blipFill>
          <a:blip r:embed="rId20" cstate="screen">
            <a:extLst>
              <a:ext uri="{28A0092B-C50C-407E-A947-70E740481C1C}">
                <a14:useLocalDpi xmlns:a14="http://schemas.microsoft.com/office/drawing/2010/main"/>
              </a:ext>
            </a:extLst>
          </a:blip>
          <a:srcRect/>
          <a:stretch/>
        </p:blipFill>
        <p:spPr>
          <a:xfrm rot="16200000">
            <a:off x="11007941" y="5562287"/>
            <a:ext cx="1811310" cy="165417"/>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81" r:id="rId5"/>
    <p:sldLayoutId id="2147483840" r:id="rId6"/>
    <p:sldLayoutId id="2147483880" r:id="rId7"/>
    <p:sldLayoutId id="2147483877" r:id="rId8"/>
    <p:sldLayoutId id="2147483841" r:id="rId9"/>
    <p:sldLayoutId id="2147483882" r:id="rId10"/>
    <p:sldLayoutId id="2147483883" r:id="rId11"/>
    <p:sldLayoutId id="2147483879" r:id="rId12"/>
    <p:sldLayoutId id="2147483878" r:id="rId13"/>
    <p:sldLayoutId id="2147483861" r:id="rId14"/>
    <p:sldLayoutId id="2147483833" r:id="rId15"/>
    <p:sldLayoutId id="2147483847" r:id="rId16"/>
    <p:sldLayoutId id="2147483853" r:id="rId17"/>
    <p:sldLayoutId id="214748388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hyperlink" Target="https://www.freepik.com/premium-ai-image/sustainable-digital-marketing-strategies_152028892.htm" TargetMode="External"/><Relationship Id="rId5" Type="http://schemas.openxmlformats.org/officeDocument/2006/relationships/image" Target="../media/image11.jpg"/><Relationship Id="rId4" Type="http://schemas.openxmlformats.org/officeDocument/2006/relationships/hyperlink" Target="https://ecosmartproject.eu/"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7.emf"/><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oleObject" Target="../embeddings/oleObject1.bin"/><Relationship Id="rId5" Type="http://schemas.openxmlformats.org/officeDocument/2006/relationships/image" Target="../media/image3.sv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hyperlink" Target="https://www.ipsos.com/sites/default/files/ct/news/documents/2021-12/EU-attitudes-tourism-report.pdf" TargetMode="External"/><Relationship Id="rId2" Type="http://schemas.openxmlformats.org/officeDocument/2006/relationships/image" Target="../media/image3.sv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www.instagram.com/armadaspanishpoint/" TargetMode="External"/><Relationship Id="rId3" Type="http://schemas.openxmlformats.org/officeDocument/2006/relationships/hyperlink" Target="https://www.discoverireland.ie/guides/sustainable-accommodation" TargetMode="External"/><Relationship Id="rId7" Type="http://schemas.openxmlformats.org/officeDocument/2006/relationships/image" Target="../media/image21.png"/><Relationship Id="rId2" Type="http://schemas.openxmlformats.org/officeDocument/2006/relationships/image" Target="../media/image3.sv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hyperlink" Target="https://www.armadahotel.com/our-values.html" TargetMode="External"/><Relationship Id="rId4" Type="http://schemas.openxmlformats.org/officeDocument/2006/relationships/hyperlink" Target="https://www.irishtimes.com/life-style/travel/2024/04/27/championing-a-new-path-to-tourism-in-clar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armadahotel.com/cmsFiles/local_supplier_expenditure_policy.pdf" TargetMode="External"/><Relationship Id="rId2" Type="http://schemas.openxmlformats.org/officeDocument/2006/relationships/image" Target="../media/image3.svg"/><Relationship Id="rId1" Type="http://schemas.openxmlformats.org/officeDocument/2006/relationships/slideLayout" Target="../slideLayouts/slideLayout18.xml"/><Relationship Id="rId4" Type="http://schemas.openxmlformats.org/officeDocument/2006/relationships/hyperlink" Target="https://www.armadahotel.com/our-values.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sv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hyperlink" Target="https://unplugged.rest/"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hyperlink" Target="https://samsu.ie/" TargetMode="Externa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hyperlink" Target="https://www.careysmanor.com/packages/special-offers/digital-detox-spa-break/"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0.pn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19.xml"/><Relationship Id="rId7"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video" Target="https://www.youtube.com/embed/x70bgglHMOk?start=22&amp;feature=oembed" TargetMode="External"/><Relationship Id="rId6" Type="http://schemas.openxmlformats.org/officeDocument/2006/relationships/hyperlink" Target="https://finance.ec.europa.eu/capital-markets-union-and-financial-markets/company-reporting-and-auditing/company-reporting/corporate-sustainability-reporting_en" TargetMode="External"/><Relationship Id="rId5" Type="http://schemas.openxmlformats.org/officeDocument/2006/relationships/hyperlink" Target="https://environment.ec.europa.eu/topics/circular-economy-topics/green-claims_en" TargetMode="External"/><Relationship Id="rId4" Type="http://schemas.openxmlformats.org/officeDocument/2006/relationships/image" Target="../media/image3.svg"/><Relationship Id="rId9" Type="http://schemas.openxmlformats.org/officeDocument/2006/relationships/hyperlink" Target="https://www.youtube.com/watch?v=x70bgglHMOk&amp;t=22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sv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9.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hyperlink" Target="https://www.thesocialhub.co/impac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s://www.thesocialhub.co/impact/"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publuu.com/flip-book/873467/1984534" TargetMode="External"/><Relationship Id="rId7" Type="http://schemas.openxmlformats.org/officeDocument/2006/relationships/image" Target="../media/image36.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svg"/></Relationships>
</file>

<file path=ppt/slides/_rels/slide3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hyperlink" Target="https://www.instagram.com/" TargetMode="External"/><Relationship Id="rId7" Type="http://schemas.openxmlformats.org/officeDocument/2006/relationships/image" Target="../media/image39.svg"/><Relationship Id="rId2" Type="http://schemas.openxmlformats.org/officeDocument/2006/relationships/image" Target="../media/image3.svg"/><Relationship Id="rId1" Type="http://schemas.openxmlformats.org/officeDocument/2006/relationships/slideLayout" Target="../slideLayouts/slideLayout2.xml"/><Relationship Id="rId6" Type="http://schemas.openxmlformats.org/officeDocument/2006/relationships/hyperlink" Target="https://www.youtube.com/shorts" TargetMode="External"/><Relationship Id="rId5" Type="http://schemas.openxmlformats.org/officeDocument/2006/relationships/hyperlink" Target="https://www.facebook.com/" TargetMode="External"/><Relationship Id="rId4" Type="http://schemas.openxmlformats.org/officeDocument/2006/relationships/hyperlink" Target="https://www.tiktok.com/explore" TargetMode="External"/><Relationship Id="rId9" Type="http://schemas.openxmlformats.org/officeDocument/2006/relationships/image" Target="../media/image41.svg"/></Relationships>
</file>

<file path=ppt/slides/_rels/slide44.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image" Target="../media/image3.svg"/><Relationship Id="rId1" Type="http://schemas.openxmlformats.org/officeDocument/2006/relationships/slideLayout" Target="../slideLayouts/slideLayout2.xml"/><Relationship Id="rId5" Type="http://schemas.openxmlformats.org/officeDocument/2006/relationships/hyperlink" Target="https://www.adobe.com/express/" TargetMode="External"/><Relationship Id="rId4" Type="http://schemas.openxmlformats.org/officeDocument/2006/relationships/hyperlink" Target="https://www.capcut.com/"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svg"/><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svg"/></Relationships>
</file>

<file path=ppt/slides/_rels/slide5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openclipart.org/detail/24073/key-west---mallory---square-by-nkinkade-177733" TargetMode="External"/><Relationship Id="rId3" Type="http://schemas.openxmlformats.org/officeDocument/2006/relationships/hyperlink" Target="https://finance.ec.europa.eu/capital-markets-union-and-financial-markets/company-reporting-and-auditing/company-reporting/corporate-sustainability-reporting_en" TargetMode="External"/><Relationship Id="rId7" Type="http://schemas.openxmlformats.org/officeDocument/2006/relationships/image" Target="../media/image51.png"/><Relationship Id="rId2" Type="http://schemas.openxmlformats.org/officeDocument/2006/relationships/image" Target="../media/image3.sv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hyperlink" Target="https://environment.ec.europa.eu/topics/circular-economy-topics/green-claims_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notesSlide" Target="../notesSlides/notesSlide37.xml"/><Relationship Id="rId7" Type="http://schemas.openxmlformats.org/officeDocument/2006/relationships/image" Target="../media/image52.svg"/><Relationship Id="rId2" Type="http://schemas.openxmlformats.org/officeDocument/2006/relationships/slideLayout" Target="../slideLayouts/slideLayout18.xml"/><Relationship Id="rId1" Type="http://schemas.openxmlformats.org/officeDocument/2006/relationships/tags" Target="../tags/tag14.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5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23.png"/><Relationship Id="rId4" Type="http://schemas.openxmlformats.org/officeDocument/2006/relationships/hyperlink" Target="https://sustainablehotels.podbean.com/e/pofessor-xavier-font-and-safina-naz-university-of-surrey/"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hyperlink" Target="https://ecosmartproject.eu/"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hyperlink" Target="https://www.mayatravel.ai/blog/4-things-gen-z-is-looking-for-in-travel-planning?" TargetMode="External"/><Relationship Id="rId3" Type="http://schemas.openxmlformats.org/officeDocument/2006/relationships/notesSlide" Target="../notesSlides/notesSlide5.xml"/><Relationship Id="rId7" Type="http://schemas.openxmlformats.org/officeDocument/2006/relationships/hyperlink" Target="https://www.weforum.org/stories/2023/04/survey-of-travelers-finds-76-want-more-sustainable-options/" TargetMode="Externa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3.svg"/><Relationship Id="rId5" Type="http://schemas.openxmlformats.org/officeDocument/2006/relationships/image" Target="../media/image17.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5F86D-D83C-DC74-2AFE-20EEDE38FC9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7C29A21-6065-16A0-0238-05782C842D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743" y="719636"/>
            <a:ext cx="4125188" cy="2499202"/>
          </a:xfrm>
          <a:prstGeom prst="rect">
            <a:avLst/>
          </a:prstGeom>
        </p:spPr>
      </p:pic>
      <p:pic>
        <p:nvPicPr>
          <p:cNvPr id="11" name="Picture 10">
            <a:extLst>
              <a:ext uri="{FF2B5EF4-FFF2-40B4-BE49-F238E27FC236}">
                <a16:creationId xmlns:a16="http://schemas.microsoft.com/office/drawing/2014/main" id="{5BC0D6A0-D64A-58A0-9B01-8CEE86FFCC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4478" y="5952259"/>
            <a:ext cx="6024421" cy="606937"/>
          </a:xfrm>
          <a:prstGeom prst="rect">
            <a:avLst/>
          </a:prstGeom>
        </p:spPr>
      </p:pic>
      <p:sp>
        <p:nvSpPr>
          <p:cNvPr id="13" name="Text Placeholder 2">
            <a:extLst>
              <a:ext uri="{FF2B5EF4-FFF2-40B4-BE49-F238E27FC236}">
                <a16:creationId xmlns:a16="http://schemas.microsoft.com/office/drawing/2014/main" id="{05D4BFD8-A2A4-BA25-BEB0-47D6F0F2D19B}"/>
              </a:ext>
            </a:extLst>
          </p:cNvPr>
          <p:cNvSpPr txBox="1">
            <a:spLocks/>
          </p:cNvSpPr>
          <p:nvPr/>
        </p:nvSpPr>
        <p:spPr>
          <a:xfrm flipH="1">
            <a:off x="0" y="5907135"/>
            <a:ext cx="5277146" cy="506161"/>
          </a:xfrm>
          <a:prstGeom prst="rect">
            <a:avLst/>
          </a:prstGeom>
          <a:solidFill>
            <a:srgbClr val="0289A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 www.</a:t>
            </a:r>
            <a:r>
              <a:rPr lang="en-US" b="1" dirty="0">
                <a:solidFill>
                  <a:schemeClr val="bg1"/>
                </a:solidFill>
                <a:hlinkClick r:id="rId4">
                  <a:extLst>
                    <a:ext uri="{A12FA001-AC4F-418D-AE19-62706E023703}">
                      <ahyp:hlinkClr xmlns:ahyp="http://schemas.microsoft.com/office/drawing/2018/hyperlinkcolor" val="tx"/>
                    </a:ext>
                  </a:extLst>
                </a:hlinkClick>
              </a:rPr>
              <a:t>ecosmartproject</a:t>
            </a:r>
            <a:r>
              <a:rPr lang="en-US" dirty="0">
                <a:solidFill>
                  <a:schemeClr val="bg1"/>
                </a:solidFill>
                <a:hlinkClick r:id="rId4">
                  <a:extLst>
                    <a:ext uri="{A12FA001-AC4F-418D-AE19-62706E023703}">
                      <ahyp:hlinkClr xmlns:ahyp="http://schemas.microsoft.com/office/drawing/2018/hyperlinkcolor" val="tx"/>
                    </a:ext>
                  </a:extLst>
                </a:hlinkClick>
              </a:rPr>
              <a:t>.eu</a:t>
            </a:r>
            <a:endParaRPr lang="en-US" dirty="0">
              <a:solidFill>
                <a:schemeClr val="bg1"/>
              </a:solidFill>
            </a:endParaRPr>
          </a:p>
        </p:txBody>
      </p:sp>
      <p:sp>
        <p:nvSpPr>
          <p:cNvPr id="3" name="TextBox 2">
            <a:extLst>
              <a:ext uri="{FF2B5EF4-FFF2-40B4-BE49-F238E27FC236}">
                <a16:creationId xmlns:a16="http://schemas.microsoft.com/office/drawing/2014/main" id="{D6D28A5D-042E-4101-4BCA-1ADCD7355BE6}"/>
              </a:ext>
            </a:extLst>
          </p:cNvPr>
          <p:cNvSpPr txBox="1"/>
          <p:nvPr/>
        </p:nvSpPr>
        <p:spPr>
          <a:xfrm>
            <a:off x="257231" y="109364"/>
            <a:ext cx="4628920" cy="400110"/>
          </a:xfrm>
          <a:prstGeom prst="rect">
            <a:avLst/>
          </a:prstGeom>
          <a:solidFill>
            <a:srgbClr val="00B6E6"/>
          </a:solidFill>
        </p:spPr>
        <p:txBody>
          <a:bodyPr wrap="square">
            <a:spAutoFit/>
          </a:bodyPr>
          <a:lstStyle/>
          <a:p>
            <a:r>
              <a:rPr lang="en-US" sz="2000" b="1" dirty="0">
                <a:solidFill>
                  <a:schemeClr val="bg1"/>
                </a:solidFill>
                <a:cs typeface="Times New Roman" panose="02020603050405020304" pitchFamily="18" charset="0"/>
              </a:rPr>
              <a:t>C3 </a:t>
            </a:r>
            <a:r>
              <a:rPr lang="en-US" sz="2000" dirty="0">
                <a:solidFill>
                  <a:schemeClr val="bg1"/>
                </a:solidFill>
                <a:latin typeface="Calibri" pitchFamily="34" charset="0"/>
                <a:ea typeface="Calibri" pitchFamily="34" charset="-122"/>
                <a:cs typeface="Calibri" pitchFamily="34" charset="-120"/>
              </a:rPr>
              <a:t>Leadership, change and communication</a:t>
            </a:r>
            <a:endParaRPr lang="en-US" sz="2000" dirty="0">
              <a:solidFill>
                <a:schemeClr val="bg1"/>
              </a:solidFill>
            </a:endParaRPr>
          </a:p>
        </p:txBody>
      </p:sp>
      <p:sp>
        <p:nvSpPr>
          <p:cNvPr id="6" name="TextBox 5">
            <a:extLst>
              <a:ext uri="{FF2B5EF4-FFF2-40B4-BE49-F238E27FC236}">
                <a16:creationId xmlns:a16="http://schemas.microsoft.com/office/drawing/2014/main" id="{DE47EE1C-97C8-2F73-B614-3D70C43FA4D5}"/>
              </a:ext>
            </a:extLst>
          </p:cNvPr>
          <p:cNvSpPr txBox="1"/>
          <p:nvPr/>
        </p:nvSpPr>
        <p:spPr>
          <a:xfrm>
            <a:off x="257231" y="3429000"/>
            <a:ext cx="6097870" cy="1699248"/>
          </a:xfrm>
          <a:prstGeom prst="rect">
            <a:avLst/>
          </a:prstGeom>
          <a:noFill/>
        </p:spPr>
        <p:txBody>
          <a:bodyPr wrap="square">
            <a:spAutoFit/>
          </a:bodyPr>
          <a:lstStyle/>
          <a:p>
            <a:pPr marL="0" indent="0">
              <a:buNone/>
            </a:pPr>
            <a:r>
              <a:rPr lang="en-US" sz="4400" b="1" dirty="0">
                <a:solidFill>
                  <a:srgbClr val="62A844"/>
                </a:solidFill>
                <a:cs typeface="Times New Roman" panose="02020603050405020304" pitchFamily="18" charset="0"/>
              </a:rPr>
              <a:t>Module 2 </a:t>
            </a:r>
          </a:p>
          <a:p>
            <a:pPr>
              <a:lnSpc>
                <a:spcPts val="3620"/>
              </a:lnSpc>
            </a:pPr>
            <a:r>
              <a:rPr lang="en-US" sz="3600" dirty="0">
                <a:solidFill>
                  <a:srgbClr val="62A844"/>
                </a:solidFill>
                <a:cs typeface="Times New Roman" panose="02020603050405020304" pitchFamily="18" charset="0"/>
              </a:rPr>
              <a:t>Digital Marketing for Sustainability</a:t>
            </a:r>
          </a:p>
        </p:txBody>
      </p:sp>
      <p:pic>
        <p:nvPicPr>
          <p:cNvPr id="7" name="Picture 6">
            <a:extLst>
              <a:ext uri="{FF2B5EF4-FFF2-40B4-BE49-F238E27FC236}">
                <a16:creationId xmlns:a16="http://schemas.microsoft.com/office/drawing/2014/main" id="{2C73E545-173E-852D-5A96-FDC4DEDB09F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347382" y="109364"/>
            <a:ext cx="6422012" cy="3168066"/>
          </a:xfrm>
          <a:prstGeom prst="rect">
            <a:avLst/>
          </a:prstGeom>
        </p:spPr>
      </p:pic>
    </p:spTree>
    <p:extLst>
      <p:ext uri="{BB962C8B-B14F-4D97-AF65-F5344CB8AC3E}">
        <p14:creationId xmlns:p14="http://schemas.microsoft.com/office/powerpoint/2010/main" val="3593352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A2ABA-AAA6-922A-1665-154B76696EC9}"/>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44B99840-107D-0620-6095-B086CD4185DA}"/>
              </a:ext>
            </a:extLst>
          </p:cNvPr>
          <p:cNvPicPr>
            <a:picLocks noChangeAspect="1"/>
          </p:cNvPicPr>
          <p:nvPr/>
        </p:nvPicPr>
        <p:blipFill>
          <a:blip r:embed="rId4" cstate="screen">
            <a:extLst>
              <a:ext uri="{28A0092B-C50C-407E-A947-70E740481C1C}">
                <a14:useLocalDpi xmlns:a14="http://schemas.microsoft.com/office/drawing/2010/main"/>
              </a:ext>
            </a:extLst>
          </a:blip>
          <a:srcRect l="54900"/>
          <a:stretch>
            <a:fillRect/>
          </a:stretch>
        </p:blipFill>
        <p:spPr>
          <a:xfrm>
            <a:off x="5939538" y="3407578"/>
            <a:ext cx="3505371" cy="2681963"/>
          </a:xfrm>
          <a:prstGeom prst="roundRect">
            <a:avLst/>
          </a:prstGeom>
        </p:spPr>
      </p:pic>
      <p:pic>
        <p:nvPicPr>
          <p:cNvPr id="24" name="Picture 23">
            <a:extLst>
              <a:ext uri="{FF2B5EF4-FFF2-40B4-BE49-F238E27FC236}">
                <a16:creationId xmlns:a16="http://schemas.microsoft.com/office/drawing/2014/main" id="{0BA8A2DF-E1A3-09BD-BDBF-A00216BC8512}"/>
              </a:ext>
            </a:extLst>
          </p:cNvPr>
          <p:cNvPicPr>
            <a:picLocks noChangeAspect="1"/>
          </p:cNvPicPr>
          <p:nvPr/>
        </p:nvPicPr>
        <p:blipFill>
          <a:blip r:embed="rId4" cstate="screen">
            <a:extLst>
              <a:ext uri="{28A0092B-C50C-407E-A947-70E740481C1C}">
                <a14:useLocalDpi xmlns:a14="http://schemas.microsoft.com/office/drawing/2010/main"/>
              </a:ext>
            </a:extLst>
          </a:blip>
          <a:srcRect r="51135"/>
          <a:stretch>
            <a:fillRect/>
          </a:stretch>
        </p:blipFill>
        <p:spPr>
          <a:xfrm>
            <a:off x="1912817" y="3433615"/>
            <a:ext cx="3798023" cy="2681963"/>
          </a:xfrm>
          <a:prstGeom prst="roundRect">
            <a:avLst/>
          </a:prstGeom>
        </p:spPr>
      </p:pic>
      <p:pic>
        <p:nvPicPr>
          <p:cNvPr id="6" name="Graphic 5">
            <a:extLst>
              <a:ext uri="{FF2B5EF4-FFF2-40B4-BE49-F238E27FC236}">
                <a16:creationId xmlns:a16="http://schemas.microsoft.com/office/drawing/2014/main" id="{7819B5D1-8F0F-2097-D7E3-07048EB42285}"/>
              </a:ext>
            </a:extLst>
          </p:cNvPr>
          <p:cNvPicPr>
            <a:picLocks noChangeAspect="1"/>
          </p:cNvPicPr>
          <p:nvPr/>
        </p:nvPicPr>
        <p:blipFill>
          <a:blip>
            <a:extLst>
              <a:ext uri="{96DAC541-7B7A-43D3-8B79-37D633B846F1}">
                <asvg:svgBlip xmlns:asvg="http://schemas.microsoft.com/office/drawing/2016/SVG/main" r:embed="rId5"/>
              </a:ext>
            </a:extLst>
          </a:blip>
          <a:srcRect l="32407" t="48765" r="39726" b="33895"/>
          <a:stretch>
            <a:fillRect/>
          </a:stretch>
        </p:blipFill>
        <p:spPr>
          <a:xfrm>
            <a:off x="8106261" y="0"/>
            <a:ext cx="4085739" cy="3599726"/>
          </a:xfrm>
          <a:prstGeom prst="rect">
            <a:avLst/>
          </a:prstGeom>
        </p:spPr>
      </p:pic>
      <p:cxnSp>
        <p:nvCxnSpPr>
          <p:cNvPr id="8" name="Straight Connector 7">
            <a:extLst>
              <a:ext uri="{FF2B5EF4-FFF2-40B4-BE49-F238E27FC236}">
                <a16:creationId xmlns:a16="http://schemas.microsoft.com/office/drawing/2014/main" id="{5ACA7033-08CE-DEFD-711A-1D63063EFAC7}"/>
              </a:ext>
            </a:extLst>
          </p:cNvPr>
          <p:cNvCxnSpPr>
            <a:cxnSpLocks/>
          </p:cNvCxnSpPr>
          <p:nvPr/>
        </p:nvCxnSpPr>
        <p:spPr>
          <a:xfrm>
            <a:off x="0" y="1487865"/>
            <a:ext cx="6624881"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59" name="think-cell data - do not delete" hidden="1">
            <a:extLst>
              <a:ext uri="{FF2B5EF4-FFF2-40B4-BE49-F238E27FC236}">
                <a16:creationId xmlns:a16="http://schemas.microsoft.com/office/drawing/2014/main" id="{A971DF95-0153-E554-C685-C41804071B66}"/>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6" imgW="454" imgH="456" progId="TCLayout.ActiveDocument.1">
                  <p:embed/>
                </p:oleObj>
              </mc:Choice>
              <mc:Fallback>
                <p:oleObj name="think-cell Folie" r:id="rId6" imgW="454" imgH="456" progId="TCLayout.ActiveDocument.1">
                  <p:embed/>
                  <p:pic>
                    <p:nvPicPr>
                      <p:cNvPr id="59" name="think-cell data - do not delete" hidden="1">
                        <a:extLst>
                          <a:ext uri="{FF2B5EF4-FFF2-40B4-BE49-F238E27FC236}">
                            <a16:creationId xmlns:a16="http://schemas.microsoft.com/office/drawing/2014/main" id="{A971DF95-0153-E554-C685-C41804071B6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21952161-575C-6D64-26F0-242D12180682}"/>
              </a:ext>
            </a:extLst>
          </p:cNvPr>
          <p:cNvSpPr txBox="1">
            <a:spLocks/>
          </p:cNvSpPr>
          <p:nvPr/>
        </p:nvSpPr>
        <p:spPr>
          <a:xfrm>
            <a:off x="454695" y="394053"/>
            <a:ext cx="575610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Digital Marketing for Sustainability has two skill sets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A0FA7FDF-005C-5CF2-CBC9-0D216D401E47}"/>
              </a:ext>
            </a:extLst>
          </p:cNvPr>
          <p:cNvSpPr/>
          <p:nvPr/>
        </p:nvSpPr>
        <p:spPr>
          <a:xfrm>
            <a:off x="512391" y="2389466"/>
            <a:ext cx="5168103" cy="3686436"/>
          </a:xfrm>
          <a:prstGeom prst="roundRect">
            <a:avLst>
              <a:gd name="adj" fmla="val 8566"/>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937920F-3D28-1CD7-8D01-647AFA9F0E85}"/>
              </a:ext>
            </a:extLst>
          </p:cNvPr>
          <p:cNvSpPr/>
          <p:nvPr/>
        </p:nvSpPr>
        <p:spPr>
          <a:xfrm>
            <a:off x="5945622" y="2389466"/>
            <a:ext cx="5168103" cy="3686436"/>
          </a:xfrm>
          <a:prstGeom prst="roundRect">
            <a:avLst>
              <a:gd name="adj" fmla="val 8566"/>
            </a:avLst>
          </a:prstGeom>
          <a:noFill/>
          <a:ln w="28575">
            <a:solidFill>
              <a:srgbClr val="0289A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BB2E232-9CC2-E0E9-08E6-297370608086}"/>
              </a:ext>
            </a:extLst>
          </p:cNvPr>
          <p:cNvSpPr/>
          <p:nvPr/>
        </p:nvSpPr>
        <p:spPr>
          <a:xfrm>
            <a:off x="6929843" y="6316877"/>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5C894DA-3F88-37B2-AFF9-3B67416FE9FF}"/>
              </a:ext>
            </a:extLst>
          </p:cNvPr>
          <p:cNvSpPr txBox="1"/>
          <p:nvPr/>
        </p:nvSpPr>
        <p:spPr>
          <a:xfrm>
            <a:off x="7055842" y="6380155"/>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2" name="TextBox 11">
            <a:extLst>
              <a:ext uri="{FF2B5EF4-FFF2-40B4-BE49-F238E27FC236}">
                <a16:creationId xmlns:a16="http://schemas.microsoft.com/office/drawing/2014/main" id="{B735098C-6E95-5EEA-048B-C12E66F426DE}"/>
              </a:ext>
            </a:extLst>
          </p:cNvPr>
          <p:cNvSpPr txBox="1"/>
          <p:nvPr/>
        </p:nvSpPr>
        <p:spPr>
          <a:xfrm>
            <a:off x="7811843" y="6380155"/>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F2A9422A-C86C-13BE-21AA-1B67C9006A97}"/>
              </a:ext>
            </a:extLst>
          </p:cNvPr>
          <p:cNvSpPr txBox="1"/>
          <p:nvPr/>
        </p:nvSpPr>
        <p:spPr>
          <a:xfrm>
            <a:off x="8405842" y="6380155"/>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
        <p:nvSpPr>
          <p:cNvPr id="26" name="Oval 54">
            <a:extLst>
              <a:ext uri="{FF2B5EF4-FFF2-40B4-BE49-F238E27FC236}">
                <a16:creationId xmlns:a16="http://schemas.microsoft.com/office/drawing/2014/main" id="{24DCFFEB-362A-7F32-2EBA-512F68943A70}"/>
              </a:ext>
            </a:extLst>
          </p:cNvPr>
          <p:cNvSpPr/>
          <p:nvPr/>
        </p:nvSpPr>
        <p:spPr>
          <a:xfrm>
            <a:off x="763743" y="1861164"/>
            <a:ext cx="929824" cy="977251"/>
          </a:xfrm>
          <a:prstGeom prst="ellipse">
            <a:avLst/>
          </a:prstGeom>
          <a:solidFill>
            <a:srgbClr val="62A844"/>
          </a:solidFill>
          <a:ln w="12700" cmpd="sng">
            <a:noFill/>
            <a:prstDash val="solid"/>
          </a:ln>
          <a:effectLst>
            <a:outerShdw blurRad="2921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144000" bIns="180000" rtlCol="0" anchor="b"/>
          <a:lstStyle/>
          <a:p>
            <a:pPr algn="ctr">
              <a:lnSpc>
                <a:spcPts val="1320"/>
              </a:lnSpc>
            </a:pPr>
            <a:endParaRPr lang="en-US" sz="900" b="1">
              <a:latin typeface="Century Gothic" panose="020B0502020202020204" pitchFamily="34" charset="0"/>
            </a:endParaRPr>
          </a:p>
        </p:txBody>
      </p:sp>
      <p:sp>
        <p:nvSpPr>
          <p:cNvPr id="27" name="Text Placeholder 3">
            <a:extLst>
              <a:ext uri="{FF2B5EF4-FFF2-40B4-BE49-F238E27FC236}">
                <a16:creationId xmlns:a16="http://schemas.microsoft.com/office/drawing/2014/main" id="{249E416C-7E5F-3EC4-2611-D7E81E5DC2F4}"/>
              </a:ext>
            </a:extLst>
          </p:cNvPr>
          <p:cNvSpPr txBox="1">
            <a:spLocks/>
          </p:cNvSpPr>
          <p:nvPr/>
        </p:nvSpPr>
        <p:spPr>
          <a:xfrm>
            <a:off x="662770" y="2850921"/>
            <a:ext cx="3909230" cy="2768689"/>
          </a:xfrm>
          <a:prstGeom prst="rect">
            <a:avLst/>
          </a:prstGeom>
        </p:spPr>
        <p:txBody>
          <a:bodyPr numCol="1" spcCol="288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400" dirty="0">
                <a:solidFill>
                  <a:srgbClr val="262626"/>
                </a:solidFill>
              </a:rPr>
              <a:t>You learn to make your sustainability actions visible and credible online.</a:t>
            </a:r>
          </a:p>
          <a:p>
            <a:pPr marL="0" indent="0">
              <a:lnSpc>
                <a:spcPct val="100000"/>
              </a:lnSpc>
              <a:spcBef>
                <a:spcPts val="0"/>
              </a:spcBef>
              <a:buNone/>
            </a:pPr>
            <a:endParaRPr lang="en-GB" sz="2400" dirty="0">
              <a:solidFill>
                <a:srgbClr val="262626"/>
              </a:solidFill>
            </a:endParaRPr>
          </a:p>
        </p:txBody>
      </p:sp>
      <p:sp>
        <p:nvSpPr>
          <p:cNvPr id="28" name="Text Placeholder 3">
            <a:extLst>
              <a:ext uri="{FF2B5EF4-FFF2-40B4-BE49-F238E27FC236}">
                <a16:creationId xmlns:a16="http://schemas.microsoft.com/office/drawing/2014/main" id="{A2B09AB2-9BEF-A7E5-A9D6-7736587969F2}"/>
              </a:ext>
            </a:extLst>
          </p:cNvPr>
          <p:cNvSpPr txBox="1">
            <a:spLocks/>
          </p:cNvSpPr>
          <p:nvPr/>
        </p:nvSpPr>
        <p:spPr>
          <a:xfrm>
            <a:off x="6661888" y="2850921"/>
            <a:ext cx="4301457" cy="1941656"/>
          </a:xfrm>
          <a:prstGeom prst="rect">
            <a:avLst/>
          </a:prstGeom>
        </p:spPr>
        <p:txBody>
          <a:bodyPr numCol="1" spcCol="288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GB" sz="2400" dirty="0">
                <a:solidFill>
                  <a:srgbClr val="262626"/>
                </a:solidFill>
              </a:rPr>
              <a:t>You learn to run your digital marketing in a lower waste, lower impact way.</a:t>
            </a:r>
          </a:p>
          <a:p>
            <a:pPr marL="0" indent="0" algn="r">
              <a:buNone/>
            </a:pPr>
            <a:endParaRPr lang="en-GB" sz="2400" dirty="0">
              <a:solidFill>
                <a:srgbClr val="262626"/>
              </a:solidFill>
            </a:endParaRPr>
          </a:p>
        </p:txBody>
      </p:sp>
      <p:sp>
        <p:nvSpPr>
          <p:cNvPr id="29" name="Text Placeholder 11">
            <a:extLst>
              <a:ext uri="{FF2B5EF4-FFF2-40B4-BE49-F238E27FC236}">
                <a16:creationId xmlns:a16="http://schemas.microsoft.com/office/drawing/2014/main" id="{42F57C49-D771-0EB7-4B81-06F90F15EA79}"/>
              </a:ext>
            </a:extLst>
          </p:cNvPr>
          <p:cNvSpPr txBox="1">
            <a:spLocks/>
          </p:cNvSpPr>
          <p:nvPr/>
        </p:nvSpPr>
        <p:spPr>
          <a:xfrm>
            <a:off x="723166" y="2144199"/>
            <a:ext cx="1001155" cy="82260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520"/>
              </a:lnSpc>
              <a:spcBef>
                <a:spcPts val="0"/>
              </a:spcBef>
              <a:buNone/>
            </a:pPr>
            <a:r>
              <a:rPr lang="en-US" sz="4000" b="1" dirty="0">
                <a:solidFill>
                  <a:schemeClr val="bg1"/>
                </a:solidFill>
                <a:latin typeface="Calibri" panose="020F0502020204030204" pitchFamily="34" charset="0"/>
                <a:cs typeface="Calibri" panose="020F0502020204030204" pitchFamily="34" charset="0"/>
              </a:rPr>
              <a:t>01</a:t>
            </a:r>
          </a:p>
          <a:p>
            <a:pPr marL="0" indent="0" algn="ctr">
              <a:lnSpc>
                <a:spcPts val="3520"/>
              </a:lnSpc>
              <a:spcBef>
                <a:spcPts val="0"/>
              </a:spcBef>
              <a:buNone/>
            </a:pPr>
            <a:endParaRPr lang="en-US" sz="3400" b="1" dirty="0">
              <a:solidFill>
                <a:schemeClr val="bg1"/>
              </a:solidFill>
              <a:latin typeface="Calibri" panose="020F0502020204030204" pitchFamily="34" charset="0"/>
              <a:cs typeface="Calibri" panose="020F0502020204030204" pitchFamily="34" charset="0"/>
            </a:endParaRPr>
          </a:p>
        </p:txBody>
      </p:sp>
      <p:sp>
        <p:nvSpPr>
          <p:cNvPr id="32" name="Oval 54">
            <a:extLst>
              <a:ext uri="{FF2B5EF4-FFF2-40B4-BE49-F238E27FC236}">
                <a16:creationId xmlns:a16="http://schemas.microsoft.com/office/drawing/2014/main" id="{491B7AA3-823F-30CE-6659-20387C8DDB7B}"/>
              </a:ext>
            </a:extLst>
          </p:cNvPr>
          <p:cNvSpPr/>
          <p:nvPr/>
        </p:nvSpPr>
        <p:spPr>
          <a:xfrm>
            <a:off x="6196974" y="1847525"/>
            <a:ext cx="929824" cy="977251"/>
          </a:xfrm>
          <a:prstGeom prst="ellipse">
            <a:avLst/>
          </a:prstGeom>
          <a:solidFill>
            <a:srgbClr val="0289AE"/>
          </a:solidFill>
          <a:ln w="12700" cmpd="sng">
            <a:noFill/>
            <a:prstDash val="solid"/>
          </a:ln>
          <a:effectLst>
            <a:outerShdw blurRad="2921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144000" bIns="180000" rtlCol="0" anchor="b"/>
          <a:lstStyle/>
          <a:p>
            <a:pPr algn="ctr">
              <a:lnSpc>
                <a:spcPts val="1320"/>
              </a:lnSpc>
            </a:pPr>
            <a:endParaRPr lang="en-US" sz="900" b="1">
              <a:latin typeface="Century Gothic" panose="020B0502020202020204" pitchFamily="34" charset="0"/>
            </a:endParaRPr>
          </a:p>
        </p:txBody>
      </p:sp>
      <p:sp>
        <p:nvSpPr>
          <p:cNvPr id="33" name="Text Placeholder 11">
            <a:extLst>
              <a:ext uri="{FF2B5EF4-FFF2-40B4-BE49-F238E27FC236}">
                <a16:creationId xmlns:a16="http://schemas.microsoft.com/office/drawing/2014/main" id="{4770E27E-5C68-30B8-565C-C22740CC54DE}"/>
              </a:ext>
            </a:extLst>
          </p:cNvPr>
          <p:cNvSpPr txBox="1">
            <a:spLocks/>
          </p:cNvSpPr>
          <p:nvPr/>
        </p:nvSpPr>
        <p:spPr>
          <a:xfrm>
            <a:off x="6156397" y="2130560"/>
            <a:ext cx="1001155" cy="822603"/>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520"/>
              </a:lnSpc>
              <a:spcBef>
                <a:spcPts val="0"/>
              </a:spcBef>
              <a:buNone/>
            </a:pPr>
            <a:r>
              <a:rPr lang="en-US" sz="4000" b="1" dirty="0">
                <a:solidFill>
                  <a:schemeClr val="bg1"/>
                </a:solidFill>
                <a:latin typeface="Calibri" panose="020F0502020204030204" pitchFamily="34" charset="0"/>
                <a:cs typeface="Calibri" panose="020F0502020204030204" pitchFamily="34" charset="0"/>
              </a:rPr>
              <a:t>02</a:t>
            </a:r>
          </a:p>
          <a:p>
            <a:pPr marL="0" indent="0" algn="ctr">
              <a:lnSpc>
                <a:spcPts val="3520"/>
              </a:lnSpc>
              <a:spcBef>
                <a:spcPts val="0"/>
              </a:spcBef>
              <a:buNone/>
            </a:pPr>
            <a:endParaRPr lang="en-US" sz="3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131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6FB17-1D23-D9F1-921D-7A4F724FBCB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664EF6F-4E98-D9F5-5A7F-9FE2358F38A9}"/>
              </a:ext>
            </a:extLst>
          </p:cNvPr>
          <p:cNvSpPr/>
          <p:nvPr/>
        </p:nvSpPr>
        <p:spPr>
          <a:xfrm flipH="1" flipV="1">
            <a:off x="0" y="625443"/>
            <a:ext cx="12185500" cy="171593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1569E3D2-5305-87FD-A4C2-5B227FEDC26C}"/>
              </a:ext>
            </a:extLst>
          </p:cNvPr>
          <p:cNvPicPr>
            <a:picLocks noChangeAspect="1"/>
          </p:cNvPicPr>
          <p:nvPr/>
        </p:nvPicPr>
        <p:blipFill>
          <a:blip>
            <a:extLst>
              <a:ext uri="{96DAC541-7B7A-43D3-8B79-37D633B846F1}">
                <asvg:svgBlip xmlns:asvg="http://schemas.microsoft.com/office/drawing/2016/SVG/main" r:embed="rId3"/>
              </a:ext>
            </a:extLst>
          </a:blip>
          <a:srcRect l="27260" t="44252" r="44873" b="40600"/>
          <a:stretch>
            <a:fillRect/>
          </a:stretch>
        </p:blipFill>
        <p:spPr>
          <a:xfrm>
            <a:off x="8235541" y="10568"/>
            <a:ext cx="3941212" cy="3033574"/>
          </a:xfrm>
          <a:prstGeom prst="rect">
            <a:avLst/>
          </a:prstGeom>
        </p:spPr>
      </p:pic>
      <p:sp>
        <p:nvSpPr>
          <p:cNvPr id="2" name="Text Placeholder 11">
            <a:extLst>
              <a:ext uri="{FF2B5EF4-FFF2-40B4-BE49-F238E27FC236}">
                <a16:creationId xmlns:a16="http://schemas.microsoft.com/office/drawing/2014/main" id="{D75BD445-8139-528D-F167-BDB7E9CBB4E2}"/>
              </a:ext>
            </a:extLst>
          </p:cNvPr>
          <p:cNvSpPr txBox="1">
            <a:spLocks/>
          </p:cNvSpPr>
          <p:nvPr/>
        </p:nvSpPr>
        <p:spPr>
          <a:xfrm>
            <a:off x="633237" y="1077380"/>
            <a:ext cx="7092389" cy="76131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Why digital marketing is vital for communicating sustainability</a:t>
            </a:r>
          </a:p>
          <a:p>
            <a:pPr marL="0" indent="0">
              <a:lnSpc>
                <a:spcPts val="3520"/>
              </a:lnSpc>
              <a:spcBef>
                <a:spcPts val="0"/>
              </a:spcBef>
              <a:buNone/>
            </a:pPr>
            <a:endParaRPr lang="en-US" sz="3400" b="1" dirty="0">
              <a:solidFill>
                <a:schemeClr val="bg1"/>
              </a:solidFill>
              <a:cs typeface="Times New Roman" panose="02020603050405020304" pitchFamily="18" charset="0"/>
            </a:endParaRPr>
          </a:p>
          <a:p>
            <a:pPr marL="0" indent="0">
              <a:lnSpc>
                <a:spcPts val="3520"/>
              </a:lnSpc>
              <a:spcBef>
                <a:spcPts val="0"/>
              </a:spcBef>
              <a:buNone/>
            </a:pPr>
            <a:endParaRPr lang="en-US" sz="3400" b="1" dirty="0">
              <a:solidFill>
                <a:schemeClr val="bg1"/>
              </a:solidFill>
              <a:cs typeface="Times New Roman" panose="02020603050405020304" pitchFamily="18" charset="0"/>
            </a:endParaRPr>
          </a:p>
        </p:txBody>
      </p:sp>
      <p:sp>
        <p:nvSpPr>
          <p:cNvPr id="4" name="Rectangle 30">
            <a:extLst>
              <a:ext uri="{FF2B5EF4-FFF2-40B4-BE49-F238E27FC236}">
                <a16:creationId xmlns:a16="http://schemas.microsoft.com/office/drawing/2014/main" id="{8933F71F-E9C1-0B8A-7DA0-DE9D717B2A79}"/>
              </a:ext>
            </a:extLst>
          </p:cNvPr>
          <p:cNvSpPr/>
          <p:nvPr/>
        </p:nvSpPr>
        <p:spPr>
          <a:xfrm flipH="1">
            <a:off x="633234" y="2594503"/>
            <a:ext cx="6086441" cy="3785652"/>
          </a:xfrm>
          <a:prstGeom prst="rect">
            <a:avLst/>
          </a:prstGeom>
        </p:spPr>
        <p:txBody>
          <a:bodyPr wrap="square">
            <a:spAutoFit/>
          </a:bodyPr>
          <a:lstStyle/>
          <a:p>
            <a:pPr marL="342900" indent="-342900">
              <a:buClr>
                <a:srgbClr val="62A844"/>
              </a:buClr>
              <a:buFont typeface="Arial" panose="020B0604020202020204" pitchFamily="34" charset="0"/>
              <a:buChar char="•"/>
            </a:pPr>
            <a:r>
              <a:rPr lang="en-GB" sz="2000" dirty="0">
                <a:solidFill>
                  <a:srgbClr val="262626"/>
                </a:solidFill>
              </a:rPr>
              <a:t>Hospitality marketing is now an </a:t>
            </a:r>
            <a:r>
              <a:rPr lang="en-GB" sz="2000" b="1" dirty="0">
                <a:solidFill>
                  <a:srgbClr val="262626"/>
                </a:solidFill>
              </a:rPr>
              <a:t>always on </a:t>
            </a:r>
            <a:r>
              <a:rPr lang="en-GB" sz="2000" dirty="0">
                <a:solidFill>
                  <a:srgbClr val="262626"/>
                </a:solidFill>
              </a:rPr>
              <a:t>system: search, maps, reviews, online travel agents, website, social, email, messaging. </a:t>
            </a:r>
          </a:p>
          <a:p>
            <a:pPr marL="342900" indent="-342900">
              <a:buClr>
                <a:srgbClr val="62A844"/>
              </a:buClr>
              <a:buFont typeface="Arial" panose="020B0604020202020204" pitchFamily="34" charset="0"/>
              <a:buChar char="•"/>
            </a:pPr>
            <a:r>
              <a:rPr lang="en-GB" sz="2000" dirty="0">
                <a:solidFill>
                  <a:srgbClr val="262626"/>
                </a:solidFill>
              </a:rPr>
              <a:t>Consumers move between channels in minutes, and each channel influences the next. </a:t>
            </a:r>
          </a:p>
          <a:p>
            <a:pPr marL="342900" indent="-342900">
              <a:buClr>
                <a:srgbClr val="62A844"/>
              </a:buClr>
              <a:buFont typeface="Arial" panose="020B0604020202020204" pitchFamily="34" charset="0"/>
              <a:buChar char="•"/>
            </a:pPr>
            <a:r>
              <a:rPr lang="en-GB" sz="2000" dirty="0">
                <a:solidFill>
                  <a:srgbClr val="262626"/>
                </a:solidFill>
              </a:rPr>
              <a:t>It is a living set of signals that is checked every day.</a:t>
            </a:r>
          </a:p>
          <a:p>
            <a:pPr marL="342900" indent="-342900">
              <a:buClr>
                <a:srgbClr val="62A844"/>
              </a:buClr>
              <a:buFont typeface="Arial" panose="020B0604020202020204" pitchFamily="34" charset="0"/>
              <a:buChar char="•"/>
            </a:pPr>
            <a:r>
              <a:rPr lang="en-GB" sz="2000" dirty="0">
                <a:solidFill>
                  <a:srgbClr val="262626"/>
                </a:solidFill>
              </a:rPr>
              <a:t>Sustainability only influences choice when it is visible and consistent,  with a clear core message and proof. </a:t>
            </a:r>
          </a:p>
          <a:p>
            <a:pPr marL="342900" indent="-342900">
              <a:buClr>
                <a:srgbClr val="62A844"/>
              </a:buClr>
              <a:buFont typeface="Arial" panose="020B0604020202020204" pitchFamily="34" charset="0"/>
              <a:buChar char="•"/>
            </a:pPr>
            <a:r>
              <a:rPr lang="en-GB" sz="2000" dirty="0">
                <a:solidFill>
                  <a:srgbClr val="262626"/>
                </a:solidFill>
              </a:rPr>
              <a:t>This is why your sustainability story needs a simple structure you can reuse everywhere: action, proof, and what it means for the consumer.</a:t>
            </a:r>
          </a:p>
          <a:p>
            <a:pPr marL="342900" indent="-342900">
              <a:buClr>
                <a:srgbClr val="62A844"/>
              </a:buClr>
              <a:buFont typeface="Arial" panose="020B0604020202020204" pitchFamily="34" charset="0"/>
              <a:buChar char="•"/>
            </a:pPr>
            <a:endParaRPr lang="en-GB" sz="2000" dirty="0">
              <a:solidFill>
                <a:srgbClr val="262626"/>
              </a:solidFill>
            </a:endParaRPr>
          </a:p>
        </p:txBody>
      </p:sp>
      <p:sp>
        <p:nvSpPr>
          <p:cNvPr id="13" name="Text Placeholder 11">
            <a:extLst>
              <a:ext uri="{FF2B5EF4-FFF2-40B4-BE49-F238E27FC236}">
                <a16:creationId xmlns:a16="http://schemas.microsoft.com/office/drawing/2014/main" id="{B6DC1D10-CB4C-CDBB-6559-D750FA6EA924}"/>
              </a:ext>
            </a:extLst>
          </p:cNvPr>
          <p:cNvSpPr txBox="1">
            <a:spLocks/>
          </p:cNvSpPr>
          <p:nvPr/>
        </p:nvSpPr>
        <p:spPr>
          <a:xfrm>
            <a:off x="586937" y="394844"/>
            <a:ext cx="5115158" cy="76131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4000" b="1" dirty="0">
                <a:solidFill>
                  <a:schemeClr val="bg1"/>
                </a:solidFill>
                <a:highlight>
                  <a:srgbClr val="0289AE"/>
                </a:highlight>
                <a:cs typeface="Times New Roman" panose="02020603050405020304" pitchFamily="18" charset="0"/>
              </a:rPr>
              <a:t> 01</a:t>
            </a:r>
            <a:r>
              <a:rPr lang="en-US" sz="4000" b="1" dirty="0">
                <a:solidFill>
                  <a:srgbClr val="0289AE"/>
                </a:solidFill>
                <a:highlight>
                  <a:srgbClr val="0289AE"/>
                </a:highlight>
                <a:cs typeface="Times New Roman" panose="02020603050405020304" pitchFamily="18" charset="0"/>
              </a:rPr>
              <a:t>.</a:t>
            </a:r>
          </a:p>
        </p:txBody>
      </p:sp>
      <p:sp>
        <p:nvSpPr>
          <p:cNvPr id="3" name="Speech Bubble: Rectangle with Corners Rounded 5">
            <a:extLst>
              <a:ext uri="{FF2B5EF4-FFF2-40B4-BE49-F238E27FC236}">
                <a16:creationId xmlns:a16="http://schemas.microsoft.com/office/drawing/2014/main" id="{A167E810-8D29-9BFE-2F2A-6101F4B300CD}"/>
              </a:ext>
            </a:extLst>
          </p:cNvPr>
          <p:cNvSpPr/>
          <p:nvPr/>
        </p:nvSpPr>
        <p:spPr>
          <a:xfrm>
            <a:off x="7493978" y="3429000"/>
            <a:ext cx="3574707" cy="1554434"/>
          </a:xfrm>
          <a:prstGeom prst="wedgeRoundRectCallout">
            <a:avLst>
              <a:gd name="adj1" fmla="val 63869"/>
              <a:gd name="adj2" fmla="val -38320"/>
              <a:gd name="adj3" fmla="val 16667"/>
            </a:avLst>
          </a:prstGeom>
          <a:solidFill>
            <a:schemeClr val="bg1"/>
          </a:solidFill>
          <a:ln w="19050">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xtBox 4">
            <a:extLst>
              <a:ext uri="{FF2B5EF4-FFF2-40B4-BE49-F238E27FC236}">
                <a16:creationId xmlns:a16="http://schemas.microsoft.com/office/drawing/2014/main" id="{94D2531A-32ED-BC49-4174-6A671350CA5A}"/>
              </a:ext>
            </a:extLst>
          </p:cNvPr>
          <p:cNvSpPr txBox="1"/>
          <p:nvPr/>
        </p:nvSpPr>
        <p:spPr>
          <a:xfrm>
            <a:off x="7704145" y="3670636"/>
            <a:ext cx="3154372" cy="1374735"/>
          </a:xfrm>
          <a:prstGeom prst="rect">
            <a:avLst/>
          </a:prstGeom>
          <a:noFill/>
        </p:spPr>
        <p:txBody>
          <a:bodyPr wrap="square">
            <a:spAutoFit/>
          </a:bodyPr>
          <a:lstStyle/>
          <a:p>
            <a:pPr algn="ctr">
              <a:lnSpc>
                <a:spcPts val="1960"/>
              </a:lnSpc>
            </a:pPr>
            <a:r>
              <a:rPr lang="en-US" b="1" i="1" dirty="0">
                <a:solidFill>
                  <a:srgbClr val="262626"/>
                </a:solidFill>
              </a:rPr>
              <a:t>If you don’t tell your sustainability story, someone else will or customers will assume there isn’t one.</a:t>
            </a:r>
          </a:p>
          <a:p>
            <a:pPr algn="ctr">
              <a:lnSpc>
                <a:spcPts val="1960"/>
              </a:lnSpc>
            </a:pPr>
            <a:endParaRPr lang="en-IE" b="1" i="1" dirty="0">
              <a:solidFill>
                <a:srgbClr val="262626"/>
              </a:solidFill>
            </a:endParaRPr>
          </a:p>
        </p:txBody>
      </p:sp>
      <p:sp>
        <p:nvSpPr>
          <p:cNvPr id="14" name="Rounded Rectangle 13">
            <a:extLst>
              <a:ext uri="{FF2B5EF4-FFF2-40B4-BE49-F238E27FC236}">
                <a16:creationId xmlns:a16="http://schemas.microsoft.com/office/drawing/2014/main" id="{51027EE9-A912-9F12-5A9F-44BB4648C841}"/>
              </a:ext>
            </a:extLst>
          </p:cNvPr>
          <p:cNvSpPr/>
          <p:nvPr/>
        </p:nvSpPr>
        <p:spPr>
          <a:xfrm>
            <a:off x="6929843" y="6316877"/>
            <a:ext cx="2909101"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EFC2D96-7F70-7672-081D-3DC28EE2FB1B}"/>
              </a:ext>
            </a:extLst>
          </p:cNvPr>
          <p:cNvSpPr txBox="1"/>
          <p:nvPr/>
        </p:nvSpPr>
        <p:spPr>
          <a:xfrm>
            <a:off x="7055842" y="6380155"/>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6" name="TextBox 15">
            <a:extLst>
              <a:ext uri="{FF2B5EF4-FFF2-40B4-BE49-F238E27FC236}">
                <a16:creationId xmlns:a16="http://schemas.microsoft.com/office/drawing/2014/main" id="{5D11CF66-5EFF-EFD2-5000-E267644CEF10}"/>
              </a:ext>
            </a:extLst>
          </p:cNvPr>
          <p:cNvSpPr txBox="1"/>
          <p:nvPr/>
        </p:nvSpPr>
        <p:spPr>
          <a:xfrm>
            <a:off x="7811843" y="6380155"/>
            <a:ext cx="612000" cy="215444"/>
          </a:xfrm>
          <a:prstGeom prst="rect">
            <a:avLst/>
          </a:prstGeom>
          <a:noFill/>
        </p:spPr>
        <p:txBody>
          <a:bodyPr wrap="square" lIns="0" tIns="0" rIns="0" bIns="0" anchor="ctr">
            <a:spAutoFit/>
          </a:bodyPr>
          <a:lstStyle/>
          <a:p>
            <a:pPr algn="l"/>
            <a:r>
              <a:rPr lang="en-IE" sz="1400" b="1" i="0" dirty="0">
                <a:solidFill>
                  <a:srgbClr val="262626"/>
                </a:solidFill>
                <a:latin typeface="Calibri" panose="020F0502020204030204" pitchFamily="34" charset="0"/>
                <a:cs typeface="Calibri" panose="020F0502020204030204" pitchFamily="34" charset="0"/>
              </a:rPr>
              <a:t>C2</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73B4CB3-E4A0-229D-DCCA-B4F7F89F7DAD}"/>
              </a:ext>
            </a:extLst>
          </p:cNvPr>
          <p:cNvSpPr txBox="1"/>
          <p:nvPr/>
        </p:nvSpPr>
        <p:spPr>
          <a:xfrm>
            <a:off x="8405842" y="6380155"/>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AI in Hospitality</a:t>
            </a:r>
          </a:p>
        </p:txBody>
      </p:sp>
    </p:spTree>
    <p:extLst>
      <p:ext uri="{BB962C8B-B14F-4D97-AF65-F5344CB8AC3E}">
        <p14:creationId xmlns:p14="http://schemas.microsoft.com/office/powerpoint/2010/main" val="1810913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C21A9-2CCC-BBDE-FABC-1A1EA8AE9CF5}"/>
            </a:ext>
          </a:extLst>
        </p:cNvPr>
        <p:cNvGrpSpPr/>
        <p:nvPr/>
      </p:nvGrpSpPr>
      <p:grpSpPr>
        <a:xfrm>
          <a:off x="0" y="0"/>
          <a:ext cx="0" cy="0"/>
          <a:chOff x="0" y="0"/>
          <a:chExt cx="0" cy="0"/>
        </a:xfrm>
      </p:grpSpPr>
      <p:sp>
        <p:nvSpPr>
          <p:cNvPr id="10" name="Text Placeholder 11">
            <a:extLst>
              <a:ext uri="{FF2B5EF4-FFF2-40B4-BE49-F238E27FC236}">
                <a16:creationId xmlns:a16="http://schemas.microsoft.com/office/drawing/2014/main" id="{A2E84D8A-97E9-5DDA-429C-FE8BA34F0FA8}"/>
              </a:ext>
            </a:extLst>
          </p:cNvPr>
          <p:cNvSpPr txBox="1">
            <a:spLocks/>
          </p:cNvSpPr>
          <p:nvPr/>
        </p:nvSpPr>
        <p:spPr>
          <a:xfrm>
            <a:off x="454696" y="394053"/>
            <a:ext cx="55679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Guests Experience Journeys, Not Departments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5B9914B2-EC3B-5820-4F71-45B4E39AF55A}"/>
              </a:ext>
            </a:extLst>
          </p:cNvPr>
          <p:cNvCxnSpPr>
            <a:cxnSpLocks/>
          </p:cNvCxnSpPr>
          <p:nvPr/>
        </p:nvCxnSpPr>
        <p:spPr>
          <a:xfrm>
            <a:off x="0" y="1509491"/>
            <a:ext cx="682752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Google Shape;1268;p35">
            <a:extLst>
              <a:ext uri="{FF2B5EF4-FFF2-40B4-BE49-F238E27FC236}">
                <a16:creationId xmlns:a16="http://schemas.microsoft.com/office/drawing/2014/main" id="{73C08218-3A7D-F0F7-AEA3-C51FE6AD477F}"/>
              </a:ext>
            </a:extLst>
          </p:cNvPr>
          <p:cNvSpPr/>
          <p:nvPr/>
        </p:nvSpPr>
        <p:spPr>
          <a:xfrm rot="10800000">
            <a:off x="506803" y="3101902"/>
            <a:ext cx="1851761" cy="1851761"/>
          </a:xfrm>
          <a:prstGeom prst="arc">
            <a:avLst>
              <a:gd name="adj1" fmla="val 10811050"/>
              <a:gd name="adj2" fmla="val 0"/>
            </a:avLst>
          </a:prstGeom>
          <a:noFill/>
          <a:ln w="76200" cap="flat" cmpd="sng">
            <a:solidFill>
              <a:srgbClr val="62A8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8" name="Google Shape;1272;p35">
            <a:extLst>
              <a:ext uri="{FF2B5EF4-FFF2-40B4-BE49-F238E27FC236}">
                <a16:creationId xmlns:a16="http://schemas.microsoft.com/office/drawing/2014/main" id="{5FE8A280-3A09-C4AE-7264-9FDF230E59D9}"/>
              </a:ext>
            </a:extLst>
          </p:cNvPr>
          <p:cNvGrpSpPr/>
          <p:nvPr/>
        </p:nvGrpSpPr>
        <p:grpSpPr>
          <a:xfrm>
            <a:off x="736218" y="3266800"/>
            <a:ext cx="1392930" cy="1393986"/>
            <a:chOff x="836677" y="2561257"/>
            <a:chExt cx="736471" cy="737029"/>
          </a:xfrm>
        </p:grpSpPr>
        <p:sp>
          <p:nvSpPr>
            <p:cNvPr id="12" name="Google Shape;1273;p35">
              <a:extLst>
                <a:ext uri="{FF2B5EF4-FFF2-40B4-BE49-F238E27FC236}">
                  <a16:creationId xmlns:a16="http://schemas.microsoft.com/office/drawing/2014/main" id="{FC1BCA67-5F21-3992-5FA2-6392D0BE8C60}"/>
                </a:ext>
              </a:extLst>
            </p:cNvPr>
            <p:cNvSpPr/>
            <p:nvPr/>
          </p:nvSpPr>
          <p:spPr>
            <a:xfrm>
              <a:off x="83667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 name="Google Shape;1274;p35">
              <a:extLst>
                <a:ext uri="{FF2B5EF4-FFF2-40B4-BE49-F238E27FC236}">
                  <a16:creationId xmlns:a16="http://schemas.microsoft.com/office/drawing/2014/main" id="{15A77CDA-7171-8AED-A87D-14D8103E9727}"/>
                </a:ext>
              </a:extLst>
            </p:cNvPr>
            <p:cNvSpPr/>
            <p:nvPr/>
          </p:nvSpPr>
          <p:spPr>
            <a:xfrm>
              <a:off x="94863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spc="-150" dirty="0">
                <a:solidFill>
                  <a:schemeClr val="accent1"/>
                </a:solidFill>
                <a:latin typeface="Calibri" panose="020F0502020204030204" pitchFamily="34" charset="0"/>
                <a:ea typeface="Fira Sans"/>
                <a:cs typeface="Calibri" panose="020F0502020204030204" pitchFamily="34" charset="0"/>
                <a:sym typeface="Fira Sans"/>
              </a:endParaRPr>
            </a:p>
          </p:txBody>
        </p:sp>
      </p:grpSp>
      <p:sp>
        <p:nvSpPr>
          <p:cNvPr id="15" name="Google Shape;1279;p35">
            <a:extLst>
              <a:ext uri="{FF2B5EF4-FFF2-40B4-BE49-F238E27FC236}">
                <a16:creationId xmlns:a16="http://schemas.microsoft.com/office/drawing/2014/main" id="{6BE3AECD-FC49-A9EB-02A6-E988EB40B947}"/>
              </a:ext>
            </a:extLst>
          </p:cNvPr>
          <p:cNvSpPr/>
          <p:nvPr/>
        </p:nvSpPr>
        <p:spPr>
          <a:xfrm rot="10800000">
            <a:off x="4222637" y="3101903"/>
            <a:ext cx="1851760" cy="1851760"/>
          </a:xfrm>
          <a:prstGeom prst="arc">
            <a:avLst>
              <a:gd name="adj1" fmla="val 10811050"/>
              <a:gd name="adj2" fmla="val 0"/>
            </a:avLst>
          </a:prstGeom>
          <a:noFill/>
          <a:ln w="76200" cap="flat" cmpd="sng">
            <a:solidFill>
              <a:srgbClr val="0289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18" name="Google Shape;1282;p35">
            <a:extLst>
              <a:ext uri="{FF2B5EF4-FFF2-40B4-BE49-F238E27FC236}">
                <a16:creationId xmlns:a16="http://schemas.microsoft.com/office/drawing/2014/main" id="{A081B1F0-4DD1-C451-97C8-4A414CE12BDD}"/>
              </a:ext>
            </a:extLst>
          </p:cNvPr>
          <p:cNvGrpSpPr/>
          <p:nvPr/>
        </p:nvGrpSpPr>
        <p:grpSpPr>
          <a:xfrm>
            <a:off x="4452051" y="3266800"/>
            <a:ext cx="1392931" cy="1393986"/>
            <a:chOff x="3530407" y="2561257"/>
            <a:chExt cx="736471" cy="737029"/>
          </a:xfrm>
        </p:grpSpPr>
        <p:sp>
          <p:nvSpPr>
            <p:cNvPr id="22" name="Google Shape;1283;p35">
              <a:extLst>
                <a:ext uri="{FF2B5EF4-FFF2-40B4-BE49-F238E27FC236}">
                  <a16:creationId xmlns:a16="http://schemas.microsoft.com/office/drawing/2014/main" id="{A5ACB346-B2FD-3407-21BA-E19094B3E0F9}"/>
                </a:ext>
              </a:extLst>
            </p:cNvPr>
            <p:cNvSpPr/>
            <p:nvPr/>
          </p:nvSpPr>
          <p:spPr>
            <a:xfrm>
              <a:off x="353040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3" name="Google Shape;1284;p35">
              <a:extLst>
                <a:ext uri="{FF2B5EF4-FFF2-40B4-BE49-F238E27FC236}">
                  <a16:creationId xmlns:a16="http://schemas.microsoft.com/office/drawing/2014/main" id="{B116A1A7-0771-1E1B-4771-F985DDAD4327}"/>
                </a:ext>
              </a:extLst>
            </p:cNvPr>
            <p:cNvSpPr/>
            <p:nvPr/>
          </p:nvSpPr>
          <p:spPr>
            <a:xfrm>
              <a:off x="364318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3"/>
                </a:solidFill>
                <a:latin typeface="Calibri" panose="020F0502020204030204" pitchFamily="34" charset="0"/>
                <a:cs typeface="Calibri" panose="020F0502020204030204" pitchFamily="34" charset="0"/>
              </a:endParaRPr>
            </a:p>
          </p:txBody>
        </p:sp>
      </p:grpSp>
      <p:sp>
        <p:nvSpPr>
          <p:cNvPr id="34" name="Google Shape;1298;p35">
            <a:extLst>
              <a:ext uri="{FF2B5EF4-FFF2-40B4-BE49-F238E27FC236}">
                <a16:creationId xmlns:a16="http://schemas.microsoft.com/office/drawing/2014/main" id="{3A369FC0-31B8-2C2A-A61F-8521B98A5CD1}"/>
              </a:ext>
            </a:extLst>
          </p:cNvPr>
          <p:cNvSpPr/>
          <p:nvPr/>
        </p:nvSpPr>
        <p:spPr>
          <a:xfrm>
            <a:off x="2366903" y="3110738"/>
            <a:ext cx="1856299" cy="1856300"/>
          </a:xfrm>
          <a:prstGeom prst="arc">
            <a:avLst>
              <a:gd name="adj1" fmla="val 10811050"/>
              <a:gd name="adj2" fmla="val 0"/>
            </a:avLst>
          </a:prstGeom>
          <a:noFill/>
          <a:ln w="76200" cap="flat" cmpd="sng">
            <a:solidFill>
              <a:srgbClr val="3D82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grpSp>
        <p:nvGrpSpPr>
          <p:cNvPr id="37" name="Google Shape;1301;p35">
            <a:extLst>
              <a:ext uri="{FF2B5EF4-FFF2-40B4-BE49-F238E27FC236}">
                <a16:creationId xmlns:a16="http://schemas.microsoft.com/office/drawing/2014/main" id="{AFD42001-EAEC-F530-1363-1B77E18D6060}"/>
              </a:ext>
            </a:extLst>
          </p:cNvPr>
          <p:cNvGrpSpPr/>
          <p:nvPr/>
        </p:nvGrpSpPr>
        <p:grpSpPr>
          <a:xfrm>
            <a:off x="2597448" y="3402424"/>
            <a:ext cx="1392952" cy="1394008"/>
            <a:chOff x="2183542" y="2561257"/>
            <a:chExt cx="736471" cy="737029"/>
          </a:xfrm>
        </p:grpSpPr>
        <p:sp>
          <p:nvSpPr>
            <p:cNvPr id="41" name="Google Shape;1302;p35">
              <a:extLst>
                <a:ext uri="{FF2B5EF4-FFF2-40B4-BE49-F238E27FC236}">
                  <a16:creationId xmlns:a16="http://schemas.microsoft.com/office/drawing/2014/main" id="{82640AF3-FEE1-E9EB-3DAC-9F6F24FC8FB9}"/>
                </a:ext>
              </a:extLst>
            </p:cNvPr>
            <p:cNvSpPr/>
            <p:nvPr/>
          </p:nvSpPr>
          <p:spPr>
            <a:xfrm>
              <a:off x="218354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42" name="Google Shape;1303;p35">
              <a:extLst>
                <a:ext uri="{FF2B5EF4-FFF2-40B4-BE49-F238E27FC236}">
                  <a16:creationId xmlns:a16="http://schemas.microsoft.com/office/drawing/2014/main" id="{7F4FF117-CB63-467B-8236-680C2345151E}"/>
                </a:ext>
              </a:extLst>
            </p:cNvPr>
            <p:cNvSpPr/>
            <p:nvPr/>
          </p:nvSpPr>
          <p:spPr>
            <a:xfrm>
              <a:off x="2296297"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2"/>
                </a:solidFill>
                <a:latin typeface="Calibri" panose="020F0502020204030204" pitchFamily="34" charset="0"/>
                <a:cs typeface="Calibri" panose="020F0502020204030204" pitchFamily="34" charset="0"/>
              </a:endParaRPr>
            </a:p>
          </p:txBody>
        </p:sp>
      </p:grpSp>
      <p:sp>
        <p:nvSpPr>
          <p:cNvPr id="44" name="Google Shape;1308;p35">
            <a:extLst>
              <a:ext uri="{FF2B5EF4-FFF2-40B4-BE49-F238E27FC236}">
                <a16:creationId xmlns:a16="http://schemas.microsoft.com/office/drawing/2014/main" id="{EE3ABAC5-E3C8-E35D-0439-F382B7D93659}"/>
              </a:ext>
            </a:extLst>
          </p:cNvPr>
          <p:cNvSpPr/>
          <p:nvPr/>
        </p:nvSpPr>
        <p:spPr>
          <a:xfrm>
            <a:off x="6080218" y="3110738"/>
            <a:ext cx="1856298" cy="1856300"/>
          </a:xfrm>
          <a:prstGeom prst="arc">
            <a:avLst>
              <a:gd name="adj1" fmla="val 10811050"/>
              <a:gd name="adj2" fmla="val 0"/>
            </a:avLst>
          </a:prstGeom>
          <a:noFill/>
          <a:ln w="76200" cap="flat" cmpd="sng">
            <a:solidFill>
              <a:srgbClr val="0667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47" name="Google Shape;1311;p35">
            <a:extLst>
              <a:ext uri="{FF2B5EF4-FFF2-40B4-BE49-F238E27FC236}">
                <a16:creationId xmlns:a16="http://schemas.microsoft.com/office/drawing/2014/main" id="{4DA7E607-23DF-FC06-C62E-E009578C59F8}"/>
              </a:ext>
            </a:extLst>
          </p:cNvPr>
          <p:cNvGrpSpPr/>
          <p:nvPr/>
        </p:nvGrpSpPr>
        <p:grpSpPr>
          <a:xfrm>
            <a:off x="6311891" y="3456144"/>
            <a:ext cx="1392952" cy="1394008"/>
            <a:chOff x="4877272" y="2561257"/>
            <a:chExt cx="736471" cy="737029"/>
          </a:xfrm>
        </p:grpSpPr>
        <p:sp>
          <p:nvSpPr>
            <p:cNvPr id="51" name="Google Shape;1312;p35">
              <a:extLst>
                <a:ext uri="{FF2B5EF4-FFF2-40B4-BE49-F238E27FC236}">
                  <a16:creationId xmlns:a16="http://schemas.microsoft.com/office/drawing/2014/main" id="{55B3A8D9-40C2-3409-E87D-BDDC5E9BF8CA}"/>
                </a:ext>
              </a:extLst>
            </p:cNvPr>
            <p:cNvSpPr/>
            <p:nvPr/>
          </p:nvSpPr>
          <p:spPr>
            <a:xfrm>
              <a:off x="487727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52" name="Google Shape;1313;p35">
              <a:extLst>
                <a:ext uri="{FF2B5EF4-FFF2-40B4-BE49-F238E27FC236}">
                  <a16:creationId xmlns:a16="http://schemas.microsoft.com/office/drawing/2014/main" id="{1F160C2C-4EEB-2515-7DF3-ED5D366DAC34}"/>
                </a:ext>
              </a:extLst>
            </p:cNvPr>
            <p:cNvSpPr/>
            <p:nvPr/>
          </p:nvSpPr>
          <p:spPr>
            <a:xfrm>
              <a:off x="4990072"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4"/>
                </a:solidFill>
                <a:latin typeface="Calibri" panose="020F0502020204030204" pitchFamily="34" charset="0"/>
                <a:cs typeface="Calibri" panose="020F0502020204030204" pitchFamily="34" charset="0"/>
              </a:endParaRPr>
            </a:p>
          </p:txBody>
        </p:sp>
      </p:grpSp>
      <p:sp>
        <p:nvSpPr>
          <p:cNvPr id="79" name="Google Shape;1268;p35">
            <a:extLst>
              <a:ext uri="{FF2B5EF4-FFF2-40B4-BE49-F238E27FC236}">
                <a16:creationId xmlns:a16="http://schemas.microsoft.com/office/drawing/2014/main" id="{F1A7B00C-441F-7D90-97B3-6B1286DFFFD3}"/>
              </a:ext>
            </a:extLst>
          </p:cNvPr>
          <p:cNvSpPr/>
          <p:nvPr/>
        </p:nvSpPr>
        <p:spPr>
          <a:xfrm rot="10800000" flipH="1">
            <a:off x="7937721" y="3101901"/>
            <a:ext cx="1851761" cy="1851761"/>
          </a:xfrm>
          <a:prstGeom prst="arc">
            <a:avLst>
              <a:gd name="adj1" fmla="val 10811050"/>
              <a:gd name="adj2" fmla="val 0"/>
            </a:avLst>
          </a:prstGeom>
          <a:noFill/>
          <a:ln w="76200" cap="flat" cmpd="sng">
            <a:solidFill>
              <a:srgbClr val="EABB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83" name="Google Shape;1272;p35">
            <a:extLst>
              <a:ext uri="{FF2B5EF4-FFF2-40B4-BE49-F238E27FC236}">
                <a16:creationId xmlns:a16="http://schemas.microsoft.com/office/drawing/2014/main" id="{3B1BC290-471E-107D-75CA-B5CA6968F7D9}"/>
              </a:ext>
            </a:extLst>
          </p:cNvPr>
          <p:cNvGrpSpPr/>
          <p:nvPr/>
        </p:nvGrpSpPr>
        <p:grpSpPr>
          <a:xfrm flipH="1">
            <a:off x="8167136" y="3266800"/>
            <a:ext cx="1392930" cy="1393986"/>
            <a:chOff x="836677" y="2561257"/>
            <a:chExt cx="736471" cy="737029"/>
          </a:xfrm>
        </p:grpSpPr>
        <p:sp>
          <p:nvSpPr>
            <p:cNvPr id="84" name="Google Shape;1273;p35">
              <a:extLst>
                <a:ext uri="{FF2B5EF4-FFF2-40B4-BE49-F238E27FC236}">
                  <a16:creationId xmlns:a16="http://schemas.microsoft.com/office/drawing/2014/main" id="{5E7A839C-A1D0-E0C1-34E0-E4B8A5017963}"/>
                </a:ext>
              </a:extLst>
            </p:cNvPr>
            <p:cNvSpPr/>
            <p:nvPr/>
          </p:nvSpPr>
          <p:spPr>
            <a:xfrm>
              <a:off x="83667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EAB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89" name="Google Shape;1274;p35">
              <a:extLst>
                <a:ext uri="{FF2B5EF4-FFF2-40B4-BE49-F238E27FC236}">
                  <a16:creationId xmlns:a16="http://schemas.microsoft.com/office/drawing/2014/main" id="{694E2F79-C6B7-18DB-9BD5-BFF161242712}"/>
                </a:ext>
              </a:extLst>
            </p:cNvPr>
            <p:cNvSpPr/>
            <p:nvPr/>
          </p:nvSpPr>
          <p:spPr>
            <a:xfrm>
              <a:off x="948635" y="268038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spc="-150" dirty="0">
                <a:solidFill>
                  <a:schemeClr val="accent1"/>
                </a:solidFill>
                <a:latin typeface="Calibri" panose="020F0502020204030204" pitchFamily="34" charset="0"/>
                <a:ea typeface="Fira Sans"/>
                <a:cs typeface="Calibri" panose="020F0502020204030204" pitchFamily="34" charset="0"/>
                <a:sym typeface="Fira Sans"/>
              </a:endParaRPr>
            </a:p>
          </p:txBody>
        </p:sp>
      </p:grpSp>
      <p:sp>
        <p:nvSpPr>
          <p:cNvPr id="9" name="Google Shape;1308;p35">
            <a:extLst>
              <a:ext uri="{FF2B5EF4-FFF2-40B4-BE49-F238E27FC236}">
                <a16:creationId xmlns:a16="http://schemas.microsoft.com/office/drawing/2014/main" id="{942435EA-FD35-9B51-8601-DABB3F426384}"/>
              </a:ext>
            </a:extLst>
          </p:cNvPr>
          <p:cNvSpPr/>
          <p:nvPr/>
        </p:nvSpPr>
        <p:spPr>
          <a:xfrm>
            <a:off x="9803187" y="3108479"/>
            <a:ext cx="1856298" cy="1856300"/>
          </a:xfrm>
          <a:prstGeom prst="arc">
            <a:avLst>
              <a:gd name="adj1" fmla="val 10811050"/>
              <a:gd name="adj2" fmla="val 0"/>
            </a:avLst>
          </a:prstGeom>
          <a:noFill/>
          <a:ln w="76200" cap="flat" cmpd="sng">
            <a:solidFill>
              <a:srgbClr val="FF93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9" name="Google Shape;1306;p35">
            <a:extLst>
              <a:ext uri="{FF2B5EF4-FFF2-40B4-BE49-F238E27FC236}">
                <a16:creationId xmlns:a16="http://schemas.microsoft.com/office/drawing/2014/main" id="{FB222798-0E56-70C6-C6C5-5078439C3A61}"/>
              </a:ext>
            </a:extLst>
          </p:cNvPr>
          <p:cNvSpPr txBox="1"/>
          <p:nvPr/>
        </p:nvSpPr>
        <p:spPr>
          <a:xfrm>
            <a:off x="2485997" y="2526860"/>
            <a:ext cx="1615855" cy="525101"/>
          </a:xfrm>
          <a:prstGeom prst="rect">
            <a:avLst/>
          </a:prstGeom>
          <a:noFill/>
          <a:ln>
            <a:noFill/>
          </a:ln>
        </p:spPr>
        <p:txBody>
          <a:bodyPr spcFirstLastPara="1" wrap="square" lIns="91425" tIns="91425" rIns="91425" bIns="91425" anchor="t" anchorCtr="0">
            <a:noAutofit/>
          </a:bodyPr>
          <a:lstStyle/>
          <a:p>
            <a:pPr algn="ctr">
              <a:lnSpc>
                <a:spcPts val="1920"/>
              </a:lnSpc>
            </a:pPr>
            <a:r>
              <a:rPr lang="en-IE" dirty="0">
                <a:solidFill>
                  <a:srgbClr val="262626"/>
                </a:solidFill>
                <a:latin typeface="Calibri" panose="020F0502020204030204" pitchFamily="34" charset="0"/>
                <a:ea typeface="Fira Sans"/>
                <a:cs typeface="Calibri" panose="020F0502020204030204" pitchFamily="34" charset="0"/>
                <a:sym typeface="Fira Sans"/>
              </a:rPr>
              <a:t>Local Discovery</a:t>
            </a:r>
          </a:p>
        </p:txBody>
      </p:sp>
      <p:sp>
        <p:nvSpPr>
          <p:cNvPr id="30" name="Google Shape;1277;p35">
            <a:extLst>
              <a:ext uri="{FF2B5EF4-FFF2-40B4-BE49-F238E27FC236}">
                <a16:creationId xmlns:a16="http://schemas.microsoft.com/office/drawing/2014/main" id="{34810C02-A341-F394-6715-4B76EE275BB0}"/>
              </a:ext>
            </a:extLst>
          </p:cNvPr>
          <p:cNvSpPr txBox="1"/>
          <p:nvPr/>
        </p:nvSpPr>
        <p:spPr>
          <a:xfrm>
            <a:off x="489651" y="2526860"/>
            <a:ext cx="1886065" cy="525101"/>
          </a:xfrm>
          <a:prstGeom prst="rect">
            <a:avLst/>
          </a:prstGeom>
          <a:noFill/>
          <a:ln>
            <a:noFill/>
          </a:ln>
        </p:spPr>
        <p:txBody>
          <a:bodyPr spcFirstLastPara="1" wrap="square" lIns="91425" tIns="91425" rIns="91425" bIns="91425" anchor="t" anchorCtr="0">
            <a:noAutofit/>
          </a:bodyPr>
          <a:lstStyle/>
          <a:p>
            <a:pPr algn="ctr">
              <a:lnSpc>
                <a:spcPts val="1920"/>
              </a:lnSpc>
            </a:pPr>
            <a:r>
              <a:rPr lang="en-IE" dirty="0">
                <a:solidFill>
                  <a:srgbClr val="262626"/>
                </a:solidFill>
                <a:latin typeface="Calibri" panose="020F0502020204030204" pitchFamily="34" charset="0"/>
                <a:ea typeface="Fira Sans"/>
                <a:cs typeface="Calibri" panose="020F0502020204030204" pitchFamily="34" charset="0"/>
                <a:sym typeface="Fira Sans"/>
              </a:rPr>
              <a:t>Find Needs</a:t>
            </a:r>
          </a:p>
          <a:p>
            <a:pPr algn="ctr">
              <a:lnSpc>
                <a:spcPts val="1920"/>
              </a:lnSpc>
            </a:pPr>
            <a:endParaRPr lang="en-IE" dirty="0">
              <a:solidFill>
                <a:srgbClr val="262626"/>
              </a:solidFill>
              <a:latin typeface="Calibri" panose="020F0502020204030204" pitchFamily="34" charset="0"/>
              <a:ea typeface="Fira Sans"/>
              <a:cs typeface="Calibri" panose="020F0502020204030204" pitchFamily="34" charset="0"/>
              <a:sym typeface="Fira Sans"/>
            </a:endParaRPr>
          </a:p>
        </p:txBody>
      </p:sp>
      <p:sp>
        <p:nvSpPr>
          <p:cNvPr id="31" name="Google Shape;1287;p35">
            <a:extLst>
              <a:ext uri="{FF2B5EF4-FFF2-40B4-BE49-F238E27FC236}">
                <a16:creationId xmlns:a16="http://schemas.microsoft.com/office/drawing/2014/main" id="{95FE7367-6B3C-49C5-D602-192B62680A9A}"/>
              </a:ext>
            </a:extLst>
          </p:cNvPr>
          <p:cNvSpPr txBox="1"/>
          <p:nvPr/>
        </p:nvSpPr>
        <p:spPr>
          <a:xfrm>
            <a:off x="4205484" y="2526860"/>
            <a:ext cx="1886065" cy="525362"/>
          </a:xfrm>
          <a:prstGeom prst="rect">
            <a:avLst/>
          </a:prstGeom>
          <a:noFill/>
          <a:ln>
            <a:noFill/>
          </a:ln>
        </p:spPr>
        <p:txBody>
          <a:bodyPr spcFirstLastPara="1" wrap="square" lIns="91425" tIns="91425" rIns="91425" bIns="91425" anchor="t" anchorCtr="0">
            <a:noAutofit/>
          </a:bodyPr>
          <a:lstStyle/>
          <a:p>
            <a:pPr algn="ctr">
              <a:lnSpc>
                <a:spcPts val="1920"/>
              </a:lnSpc>
            </a:pPr>
            <a:r>
              <a:rPr lang="en-IE" dirty="0">
                <a:solidFill>
                  <a:srgbClr val="262626"/>
                </a:solidFill>
                <a:latin typeface="Calibri" panose="020F0502020204030204" pitchFamily="34" charset="0"/>
                <a:ea typeface="Fira Sans"/>
                <a:cs typeface="Calibri" panose="020F0502020204030204" pitchFamily="34" charset="0"/>
                <a:sym typeface="Fira Sans"/>
              </a:rPr>
              <a:t>Builds Trush</a:t>
            </a:r>
          </a:p>
        </p:txBody>
      </p:sp>
      <p:sp>
        <p:nvSpPr>
          <p:cNvPr id="32" name="Google Shape;1316;p35">
            <a:extLst>
              <a:ext uri="{FF2B5EF4-FFF2-40B4-BE49-F238E27FC236}">
                <a16:creationId xmlns:a16="http://schemas.microsoft.com/office/drawing/2014/main" id="{793B60D6-887F-41BA-5896-6B77C6863958}"/>
              </a:ext>
            </a:extLst>
          </p:cNvPr>
          <p:cNvSpPr txBox="1"/>
          <p:nvPr/>
        </p:nvSpPr>
        <p:spPr>
          <a:xfrm>
            <a:off x="6065335" y="2526860"/>
            <a:ext cx="1886065" cy="525362"/>
          </a:xfrm>
          <a:prstGeom prst="rect">
            <a:avLst/>
          </a:prstGeom>
          <a:noFill/>
          <a:ln>
            <a:noFill/>
          </a:ln>
        </p:spPr>
        <p:txBody>
          <a:bodyPr spcFirstLastPara="1" wrap="square" lIns="91425" tIns="91425" rIns="91425" bIns="91425" anchor="t" anchorCtr="0">
            <a:noAutofit/>
          </a:bodyPr>
          <a:lstStyle/>
          <a:p>
            <a:pPr algn="ctr">
              <a:lnSpc>
                <a:spcPts val="1920"/>
              </a:lnSpc>
            </a:pPr>
            <a:r>
              <a:rPr lang="en-IE" dirty="0">
                <a:solidFill>
                  <a:srgbClr val="262626"/>
                </a:solidFill>
                <a:latin typeface="Calibri" panose="020F0502020204030204" pitchFamily="34" charset="0"/>
                <a:ea typeface="Fira Sans"/>
                <a:cs typeface="Calibri" panose="020F0502020204030204" pitchFamily="34" charset="0"/>
                <a:sym typeface="Fira Sans"/>
              </a:rPr>
              <a:t>Compare &amp; Book</a:t>
            </a:r>
          </a:p>
        </p:txBody>
      </p:sp>
      <p:sp>
        <p:nvSpPr>
          <p:cNvPr id="38" name="Google Shape;1277;p35">
            <a:extLst>
              <a:ext uri="{FF2B5EF4-FFF2-40B4-BE49-F238E27FC236}">
                <a16:creationId xmlns:a16="http://schemas.microsoft.com/office/drawing/2014/main" id="{39250A2F-EA06-1B9A-834E-B89281CFEED1}"/>
              </a:ext>
            </a:extLst>
          </p:cNvPr>
          <p:cNvSpPr txBox="1"/>
          <p:nvPr/>
        </p:nvSpPr>
        <p:spPr>
          <a:xfrm>
            <a:off x="7920569" y="2526860"/>
            <a:ext cx="1886065" cy="525101"/>
          </a:xfrm>
          <a:prstGeom prst="rect">
            <a:avLst/>
          </a:prstGeom>
          <a:noFill/>
          <a:ln>
            <a:noFill/>
          </a:ln>
        </p:spPr>
        <p:txBody>
          <a:bodyPr spcFirstLastPara="1" wrap="square" lIns="91425" tIns="91425" rIns="91425" bIns="91425" anchor="t" anchorCtr="0">
            <a:noAutofit/>
          </a:bodyPr>
          <a:lstStyle/>
          <a:p>
            <a:pPr algn="ctr">
              <a:lnSpc>
                <a:spcPts val="1920"/>
              </a:lnSpc>
            </a:pPr>
            <a:r>
              <a:rPr lang="en-IE" dirty="0">
                <a:solidFill>
                  <a:srgbClr val="262626"/>
                </a:solidFill>
                <a:latin typeface="Calibri" panose="020F0502020204030204" pitchFamily="34" charset="0"/>
                <a:ea typeface="Fira Sans"/>
                <a:cs typeface="Calibri" panose="020F0502020204030204" pitchFamily="34" charset="0"/>
                <a:sym typeface="Fira Sans"/>
              </a:rPr>
              <a:t>Proof of Reality</a:t>
            </a:r>
          </a:p>
        </p:txBody>
      </p:sp>
      <p:sp>
        <p:nvSpPr>
          <p:cNvPr id="39" name="Google Shape;1316;p35">
            <a:extLst>
              <a:ext uri="{FF2B5EF4-FFF2-40B4-BE49-F238E27FC236}">
                <a16:creationId xmlns:a16="http://schemas.microsoft.com/office/drawing/2014/main" id="{C6A7F0A2-309D-7C72-EE65-F343509F5602}"/>
              </a:ext>
            </a:extLst>
          </p:cNvPr>
          <p:cNvSpPr txBox="1"/>
          <p:nvPr/>
        </p:nvSpPr>
        <p:spPr>
          <a:xfrm>
            <a:off x="9788304" y="2495514"/>
            <a:ext cx="1886065" cy="525362"/>
          </a:xfrm>
          <a:prstGeom prst="rect">
            <a:avLst/>
          </a:prstGeom>
          <a:noFill/>
          <a:ln>
            <a:noFill/>
          </a:ln>
        </p:spPr>
        <p:txBody>
          <a:bodyPr spcFirstLastPara="1" wrap="square" lIns="91425" tIns="91425" rIns="91425" bIns="91425" anchor="t" anchorCtr="0">
            <a:noAutofit/>
          </a:bodyPr>
          <a:lstStyle/>
          <a:p>
            <a:pPr algn="ctr">
              <a:lnSpc>
                <a:spcPts val="1920"/>
              </a:lnSpc>
            </a:pPr>
            <a:r>
              <a:rPr lang="en-IE" dirty="0">
                <a:solidFill>
                  <a:srgbClr val="262626"/>
                </a:solidFill>
                <a:latin typeface="Calibri" panose="020F0502020204030204" pitchFamily="34" charset="0"/>
                <a:ea typeface="Fira Sans"/>
                <a:cs typeface="Calibri" panose="020F0502020204030204" pitchFamily="34" charset="0"/>
                <a:sym typeface="Fira Sans"/>
              </a:rPr>
              <a:t>Fast Replies</a:t>
            </a:r>
          </a:p>
        </p:txBody>
      </p:sp>
      <p:grpSp>
        <p:nvGrpSpPr>
          <p:cNvPr id="183" name="Google Shape;1272;p35">
            <a:extLst>
              <a:ext uri="{FF2B5EF4-FFF2-40B4-BE49-F238E27FC236}">
                <a16:creationId xmlns:a16="http://schemas.microsoft.com/office/drawing/2014/main" id="{F9B1AFFB-569B-1C63-4036-7A18F22FA7F2}"/>
              </a:ext>
            </a:extLst>
          </p:cNvPr>
          <p:cNvGrpSpPr/>
          <p:nvPr/>
        </p:nvGrpSpPr>
        <p:grpSpPr>
          <a:xfrm flipH="1">
            <a:off x="10034871" y="3446194"/>
            <a:ext cx="1392930" cy="1393986"/>
            <a:chOff x="836677" y="2561257"/>
            <a:chExt cx="736471" cy="737029"/>
          </a:xfrm>
        </p:grpSpPr>
        <p:sp>
          <p:nvSpPr>
            <p:cNvPr id="184" name="Google Shape;1273;p35">
              <a:extLst>
                <a:ext uri="{FF2B5EF4-FFF2-40B4-BE49-F238E27FC236}">
                  <a16:creationId xmlns:a16="http://schemas.microsoft.com/office/drawing/2014/main" id="{2922CD5F-4A60-1ADC-7D84-E62CFB7E1E32}"/>
                </a:ext>
              </a:extLst>
            </p:cNvPr>
            <p:cNvSpPr/>
            <p:nvPr/>
          </p:nvSpPr>
          <p:spPr>
            <a:xfrm>
              <a:off x="83667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FF9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85" name="Google Shape;1274;p35">
              <a:extLst>
                <a:ext uri="{FF2B5EF4-FFF2-40B4-BE49-F238E27FC236}">
                  <a16:creationId xmlns:a16="http://schemas.microsoft.com/office/drawing/2014/main" id="{BFD3739A-0593-0A75-26E5-157EFFDD71FE}"/>
                </a:ext>
              </a:extLst>
            </p:cNvPr>
            <p:cNvSpPr/>
            <p:nvPr/>
          </p:nvSpPr>
          <p:spPr>
            <a:xfrm>
              <a:off x="94863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spc="-150" dirty="0">
                <a:solidFill>
                  <a:schemeClr val="accent1"/>
                </a:solidFill>
                <a:latin typeface="Calibri" panose="020F0502020204030204" pitchFamily="34" charset="0"/>
                <a:ea typeface="Fira Sans"/>
                <a:cs typeface="Calibri" panose="020F0502020204030204" pitchFamily="34" charset="0"/>
                <a:sym typeface="Fira Sans"/>
              </a:endParaRPr>
            </a:p>
          </p:txBody>
        </p:sp>
      </p:grpSp>
      <p:sp>
        <p:nvSpPr>
          <p:cNvPr id="186" name="Google Shape;1306;p35">
            <a:extLst>
              <a:ext uri="{FF2B5EF4-FFF2-40B4-BE49-F238E27FC236}">
                <a16:creationId xmlns:a16="http://schemas.microsoft.com/office/drawing/2014/main" id="{A6463875-FFFC-BC5A-F9B9-E64FE93A609A}"/>
              </a:ext>
            </a:extLst>
          </p:cNvPr>
          <p:cNvSpPr txBox="1"/>
          <p:nvPr/>
        </p:nvSpPr>
        <p:spPr>
          <a:xfrm>
            <a:off x="2485997" y="1851640"/>
            <a:ext cx="1615855" cy="829972"/>
          </a:xfrm>
          <a:prstGeom prst="rect">
            <a:avLst/>
          </a:prstGeom>
          <a:noFill/>
          <a:ln>
            <a:noFill/>
          </a:ln>
        </p:spPr>
        <p:txBody>
          <a:bodyPr spcFirstLastPara="1" wrap="square" lIns="91425" tIns="91425" rIns="91425" bIns="91425" anchor="t" anchorCtr="0">
            <a:noAutofit/>
          </a:bodyPr>
          <a:lstStyle/>
          <a:p>
            <a:pPr algn="ctr">
              <a:lnSpc>
                <a:spcPts val="2020"/>
              </a:lnSpc>
            </a:pPr>
            <a:r>
              <a:rPr lang="en-IE" sz="2400" b="1" dirty="0">
                <a:solidFill>
                  <a:srgbClr val="3D8241"/>
                </a:solidFill>
                <a:latin typeface="Calibri" panose="020F0502020204030204" pitchFamily="34" charset="0"/>
                <a:ea typeface="Fira Sans"/>
                <a:cs typeface="Calibri" panose="020F0502020204030204" pitchFamily="34" charset="0"/>
                <a:sym typeface="Fira Sans"/>
              </a:rPr>
              <a:t>Maps</a:t>
            </a:r>
          </a:p>
        </p:txBody>
      </p:sp>
      <p:sp>
        <p:nvSpPr>
          <p:cNvPr id="187" name="Google Shape;1277;p35">
            <a:extLst>
              <a:ext uri="{FF2B5EF4-FFF2-40B4-BE49-F238E27FC236}">
                <a16:creationId xmlns:a16="http://schemas.microsoft.com/office/drawing/2014/main" id="{F6CF61E6-6051-8C66-626C-C7ED7C3D1B25}"/>
              </a:ext>
            </a:extLst>
          </p:cNvPr>
          <p:cNvSpPr txBox="1"/>
          <p:nvPr/>
        </p:nvSpPr>
        <p:spPr>
          <a:xfrm>
            <a:off x="489651" y="1851640"/>
            <a:ext cx="1886065" cy="829972"/>
          </a:xfrm>
          <a:prstGeom prst="rect">
            <a:avLst/>
          </a:prstGeom>
          <a:noFill/>
          <a:ln>
            <a:noFill/>
          </a:ln>
        </p:spPr>
        <p:txBody>
          <a:bodyPr spcFirstLastPara="1" wrap="square" lIns="91425" tIns="91425" rIns="91425" bIns="91425" anchor="t" anchorCtr="0">
            <a:noAutofit/>
          </a:bodyPr>
          <a:lstStyle/>
          <a:p>
            <a:pPr algn="ctr">
              <a:lnSpc>
                <a:spcPts val="2020"/>
              </a:lnSpc>
            </a:pPr>
            <a:r>
              <a:rPr lang="en-IE" sz="2400" b="1" dirty="0">
                <a:solidFill>
                  <a:srgbClr val="62A844"/>
                </a:solidFill>
                <a:latin typeface="Calibri" panose="020F0502020204030204" pitchFamily="34" charset="0"/>
                <a:ea typeface="Fira Sans"/>
                <a:cs typeface="Calibri" panose="020F0502020204030204" pitchFamily="34" charset="0"/>
                <a:sym typeface="Fira Sans"/>
              </a:rPr>
              <a:t>Search</a:t>
            </a:r>
          </a:p>
          <a:p>
            <a:pPr algn="ctr">
              <a:lnSpc>
                <a:spcPts val="2020"/>
              </a:lnSpc>
            </a:pPr>
            <a:endParaRPr lang="en-IE" sz="2400" b="1" dirty="0">
              <a:solidFill>
                <a:srgbClr val="62A844"/>
              </a:solidFill>
              <a:latin typeface="Calibri" panose="020F0502020204030204" pitchFamily="34" charset="0"/>
              <a:ea typeface="Fira Sans"/>
              <a:cs typeface="Calibri" panose="020F0502020204030204" pitchFamily="34" charset="0"/>
              <a:sym typeface="Fira Sans"/>
            </a:endParaRPr>
          </a:p>
        </p:txBody>
      </p:sp>
      <p:sp>
        <p:nvSpPr>
          <p:cNvPr id="188" name="Google Shape;1287;p35">
            <a:extLst>
              <a:ext uri="{FF2B5EF4-FFF2-40B4-BE49-F238E27FC236}">
                <a16:creationId xmlns:a16="http://schemas.microsoft.com/office/drawing/2014/main" id="{3B2C3F9E-4D82-9685-4AA9-7B2D523688C0}"/>
              </a:ext>
            </a:extLst>
          </p:cNvPr>
          <p:cNvSpPr txBox="1"/>
          <p:nvPr/>
        </p:nvSpPr>
        <p:spPr>
          <a:xfrm>
            <a:off x="4205484" y="1851640"/>
            <a:ext cx="1886065" cy="830384"/>
          </a:xfrm>
          <a:prstGeom prst="rect">
            <a:avLst/>
          </a:prstGeom>
          <a:noFill/>
          <a:ln>
            <a:noFill/>
          </a:ln>
        </p:spPr>
        <p:txBody>
          <a:bodyPr spcFirstLastPara="1" wrap="square" lIns="91425" tIns="91425" rIns="91425" bIns="91425" anchor="t" anchorCtr="0">
            <a:noAutofit/>
          </a:bodyPr>
          <a:lstStyle/>
          <a:p>
            <a:pPr algn="ctr">
              <a:lnSpc>
                <a:spcPts val="2020"/>
              </a:lnSpc>
            </a:pPr>
            <a:r>
              <a:rPr lang="en-IE" sz="2400" b="1" dirty="0">
                <a:solidFill>
                  <a:srgbClr val="0289AE"/>
                </a:solidFill>
                <a:latin typeface="Calibri" panose="020F0502020204030204" pitchFamily="34" charset="0"/>
                <a:ea typeface="Fira Sans"/>
                <a:cs typeface="Calibri" panose="020F0502020204030204" pitchFamily="34" charset="0"/>
                <a:sym typeface="Fira Sans"/>
              </a:rPr>
              <a:t>Reviews</a:t>
            </a:r>
          </a:p>
        </p:txBody>
      </p:sp>
      <p:sp>
        <p:nvSpPr>
          <p:cNvPr id="189" name="Google Shape;1316;p35">
            <a:extLst>
              <a:ext uri="{FF2B5EF4-FFF2-40B4-BE49-F238E27FC236}">
                <a16:creationId xmlns:a16="http://schemas.microsoft.com/office/drawing/2014/main" id="{B12317B7-00E1-FA28-326A-894F7A8A5785}"/>
              </a:ext>
            </a:extLst>
          </p:cNvPr>
          <p:cNvSpPr txBox="1"/>
          <p:nvPr/>
        </p:nvSpPr>
        <p:spPr>
          <a:xfrm>
            <a:off x="6065335" y="1851640"/>
            <a:ext cx="1886065" cy="830384"/>
          </a:xfrm>
          <a:prstGeom prst="rect">
            <a:avLst/>
          </a:prstGeom>
          <a:noFill/>
          <a:ln>
            <a:noFill/>
          </a:ln>
        </p:spPr>
        <p:txBody>
          <a:bodyPr spcFirstLastPara="1" wrap="square" lIns="91425" tIns="91425" rIns="91425" bIns="91425" anchor="t" anchorCtr="0">
            <a:noAutofit/>
          </a:bodyPr>
          <a:lstStyle/>
          <a:p>
            <a:pPr algn="ctr">
              <a:lnSpc>
                <a:spcPts val="2020"/>
              </a:lnSpc>
            </a:pPr>
            <a:r>
              <a:rPr lang="en-IE" sz="2400" b="1" dirty="0">
                <a:solidFill>
                  <a:srgbClr val="06677F"/>
                </a:solidFill>
                <a:latin typeface="Calibri" panose="020F0502020204030204" pitchFamily="34" charset="0"/>
                <a:ea typeface="Fira Sans"/>
                <a:cs typeface="Calibri" panose="020F0502020204030204" pitchFamily="34" charset="0"/>
                <a:sym typeface="Fira Sans"/>
              </a:rPr>
              <a:t>Online Travel Agents</a:t>
            </a:r>
          </a:p>
        </p:txBody>
      </p:sp>
      <p:sp>
        <p:nvSpPr>
          <p:cNvPr id="190" name="Google Shape;1277;p35">
            <a:extLst>
              <a:ext uri="{FF2B5EF4-FFF2-40B4-BE49-F238E27FC236}">
                <a16:creationId xmlns:a16="http://schemas.microsoft.com/office/drawing/2014/main" id="{386337A8-541D-AE08-D360-53948C33CDDB}"/>
              </a:ext>
            </a:extLst>
          </p:cNvPr>
          <p:cNvSpPr txBox="1"/>
          <p:nvPr/>
        </p:nvSpPr>
        <p:spPr>
          <a:xfrm>
            <a:off x="7920569" y="1851640"/>
            <a:ext cx="1886065" cy="829972"/>
          </a:xfrm>
          <a:prstGeom prst="rect">
            <a:avLst/>
          </a:prstGeom>
          <a:noFill/>
          <a:ln>
            <a:noFill/>
          </a:ln>
        </p:spPr>
        <p:txBody>
          <a:bodyPr spcFirstLastPara="1" wrap="square" lIns="91425" tIns="91425" rIns="91425" bIns="91425" anchor="t" anchorCtr="0">
            <a:noAutofit/>
          </a:bodyPr>
          <a:lstStyle/>
          <a:p>
            <a:pPr algn="ctr">
              <a:lnSpc>
                <a:spcPts val="2020"/>
              </a:lnSpc>
            </a:pPr>
            <a:r>
              <a:rPr lang="en-IE" sz="2400" b="1" dirty="0">
                <a:solidFill>
                  <a:srgbClr val="EABB22"/>
                </a:solidFill>
                <a:latin typeface="Calibri" panose="020F0502020204030204" pitchFamily="34" charset="0"/>
                <a:ea typeface="Fira Sans"/>
                <a:cs typeface="Calibri" panose="020F0502020204030204" pitchFamily="34" charset="0"/>
                <a:sym typeface="Fira Sans"/>
              </a:rPr>
              <a:t>Social </a:t>
            </a:r>
          </a:p>
          <a:p>
            <a:pPr algn="ctr">
              <a:lnSpc>
                <a:spcPts val="2020"/>
              </a:lnSpc>
            </a:pPr>
            <a:r>
              <a:rPr lang="en-IE" sz="2400" b="1" dirty="0">
                <a:solidFill>
                  <a:srgbClr val="EABB22"/>
                </a:solidFill>
                <a:latin typeface="Calibri" panose="020F0502020204030204" pitchFamily="34" charset="0"/>
                <a:ea typeface="Fira Sans"/>
                <a:cs typeface="Calibri" panose="020F0502020204030204" pitchFamily="34" charset="0"/>
                <a:sym typeface="Fira Sans"/>
              </a:rPr>
              <a:t>Media</a:t>
            </a:r>
          </a:p>
        </p:txBody>
      </p:sp>
      <p:sp>
        <p:nvSpPr>
          <p:cNvPr id="191" name="Google Shape;1316;p35">
            <a:extLst>
              <a:ext uri="{FF2B5EF4-FFF2-40B4-BE49-F238E27FC236}">
                <a16:creationId xmlns:a16="http://schemas.microsoft.com/office/drawing/2014/main" id="{4BA5FD41-D7EC-5F2A-8F84-25609E19BE98}"/>
              </a:ext>
            </a:extLst>
          </p:cNvPr>
          <p:cNvSpPr txBox="1"/>
          <p:nvPr/>
        </p:nvSpPr>
        <p:spPr>
          <a:xfrm>
            <a:off x="9788304" y="1851640"/>
            <a:ext cx="1886065" cy="830384"/>
          </a:xfrm>
          <a:prstGeom prst="rect">
            <a:avLst/>
          </a:prstGeom>
          <a:noFill/>
          <a:ln>
            <a:noFill/>
          </a:ln>
        </p:spPr>
        <p:txBody>
          <a:bodyPr spcFirstLastPara="1" wrap="square" lIns="91425" tIns="91425" rIns="91425" bIns="91425" anchor="t" anchorCtr="0">
            <a:noAutofit/>
          </a:bodyPr>
          <a:lstStyle/>
          <a:p>
            <a:pPr algn="ctr">
              <a:lnSpc>
                <a:spcPts val="2020"/>
              </a:lnSpc>
            </a:pPr>
            <a:r>
              <a:rPr lang="en-IE" sz="2400" b="1" dirty="0">
                <a:solidFill>
                  <a:srgbClr val="FF9300"/>
                </a:solidFill>
                <a:latin typeface="Calibri" panose="020F0502020204030204" pitchFamily="34" charset="0"/>
                <a:ea typeface="Fira Sans"/>
                <a:cs typeface="Calibri" panose="020F0502020204030204" pitchFamily="34" charset="0"/>
                <a:sym typeface="Fira Sans"/>
              </a:rPr>
              <a:t>Messaging</a:t>
            </a:r>
          </a:p>
        </p:txBody>
      </p:sp>
      <p:grpSp>
        <p:nvGrpSpPr>
          <p:cNvPr id="192" name="Group 191">
            <a:extLst>
              <a:ext uri="{FF2B5EF4-FFF2-40B4-BE49-F238E27FC236}">
                <a16:creationId xmlns:a16="http://schemas.microsoft.com/office/drawing/2014/main" id="{C37F5845-9639-28BC-9745-13A46DB59D0A}"/>
              </a:ext>
            </a:extLst>
          </p:cNvPr>
          <p:cNvGrpSpPr/>
          <p:nvPr/>
        </p:nvGrpSpPr>
        <p:grpSpPr>
          <a:xfrm>
            <a:off x="1126523" y="3723230"/>
            <a:ext cx="612321" cy="588536"/>
            <a:chOff x="8420012" y="800946"/>
            <a:chExt cx="3121846" cy="3000578"/>
          </a:xfrm>
          <a:solidFill>
            <a:srgbClr val="62A844"/>
          </a:solidFill>
        </p:grpSpPr>
        <p:grpSp>
          <p:nvGrpSpPr>
            <p:cNvPr id="193" name="Group 192">
              <a:extLst>
                <a:ext uri="{FF2B5EF4-FFF2-40B4-BE49-F238E27FC236}">
                  <a16:creationId xmlns:a16="http://schemas.microsoft.com/office/drawing/2014/main" id="{C6A5F5AF-E83D-664F-ED6D-010C6A78AB8E}"/>
                </a:ext>
              </a:extLst>
            </p:cNvPr>
            <p:cNvGrpSpPr/>
            <p:nvPr/>
          </p:nvGrpSpPr>
          <p:grpSpPr>
            <a:xfrm>
              <a:off x="8904818" y="1383087"/>
              <a:ext cx="2056247" cy="1037658"/>
              <a:chOff x="8907189" y="1344210"/>
              <a:chExt cx="2056247" cy="1037658"/>
            </a:xfrm>
            <a:grpFill/>
          </p:grpSpPr>
          <p:sp>
            <p:nvSpPr>
              <p:cNvPr id="210" name="Freeform 209">
                <a:extLst>
                  <a:ext uri="{FF2B5EF4-FFF2-40B4-BE49-F238E27FC236}">
                    <a16:creationId xmlns:a16="http://schemas.microsoft.com/office/drawing/2014/main" id="{2F391698-C4F5-B890-8C17-8EA4260DB0EE}"/>
                  </a:ext>
                </a:extLst>
              </p:cNvPr>
              <p:cNvSpPr/>
              <p:nvPr/>
            </p:nvSpPr>
            <p:spPr>
              <a:xfrm>
                <a:off x="10640824" y="1968923"/>
                <a:ext cx="322612" cy="321723"/>
              </a:xfrm>
              <a:custGeom>
                <a:avLst/>
                <a:gdLst>
                  <a:gd name="connsiteX0" fmla="*/ 322613 w 322612"/>
                  <a:gd name="connsiteY0" fmla="*/ 96110 h 321723"/>
                  <a:gd name="connsiteX1" fmla="*/ 191449 w 322612"/>
                  <a:gd name="connsiteY1" fmla="*/ 149866 h 321723"/>
                  <a:gd name="connsiteX2" fmla="*/ 150715 w 322612"/>
                  <a:gd name="connsiteY2" fmla="*/ 190590 h 321723"/>
                  <a:gd name="connsiteX3" fmla="*/ 96947 w 322612"/>
                  <a:gd name="connsiteY3" fmla="*/ 321723 h 321723"/>
                  <a:gd name="connsiteX4" fmla="*/ 0 w 322612"/>
                  <a:gd name="connsiteY4" fmla="*/ 0 h 321723"/>
                  <a:gd name="connsiteX5" fmla="*/ 322613 w 322612"/>
                  <a:gd name="connsiteY5" fmla="*/ 96110 h 32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612" h="321723">
                    <a:moveTo>
                      <a:pt x="322613" y="96110"/>
                    </a:moveTo>
                    <a:cubicBezTo>
                      <a:pt x="273732" y="115657"/>
                      <a:pt x="231369" y="130318"/>
                      <a:pt x="191449" y="149866"/>
                    </a:cubicBezTo>
                    <a:cubicBezTo>
                      <a:pt x="175156" y="158011"/>
                      <a:pt x="158862" y="174301"/>
                      <a:pt x="150715" y="190590"/>
                    </a:cubicBezTo>
                    <a:cubicBezTo>
                      <a:pt x="131163" y="229686"/>
                      <a:pt x="116499" y="272039"/>
                      <a:pt x="96947" y="321723"/>
                    </a:cubicBezTo>
                    <a:cubicBezTo>
                      <a:pt x="63545" y="210138"/>
                      <a:pt x="32587" y="108327"/>
                      <a:pt x="0" y="0"/>
                    </a:cubicBezTo>
                    <a:cubicBezTo>
                      <a:pt x="109167" y="31765"/>
                      <a:pt x="211816" y="62716"/>
                      <a:pt x="322613" y="96110"/>
                    </a:cubicBezTo>
                    <a:close/>
                  </a:path>
                </a:pathLst>
              </a:custGeom>
              <a:grpFill/>
              <a:ln w="8132" cap="flat">
                <a:noFill/>
                <a:prstDash val="solid"/>
                <a:miter/>
              </a:ln>
            </p:spPr>
            <p:txBody>
              <a:bodyPr rtlCol="0" anchor="ctr"/>
              <a:lstStyle/>
              <a:p>
                <a:endParaRPr lang="en-US"/>
              </a:p>
            </p:txBody>
          </p:sp>
          <p:sp>
            <p:nvSpPr>
              <p:cNvPr id="211" name="Freeform 210">
                <a:extLst>
                  <a:ext uri="{FF2B5EF4-FFF2-40B4-BE49-F238E27FC236}">
                    <a16:creationId xmlns:a16="http://schemas.microsoft.com/office/drawing/2014/main" id="{EECA696F-6BCB-908D-AF85-47EEA23A0BB3}"/>
                  </a:ext>
                </a:extLst>
              </p:cNvPr>
              <p:cNvSpPr/>
              <p:nvPr/>
            </p:nvSpPr>
            <p:spPr>
              <a:xfrm>
                <a:off x="8908819" y="2230374"/>
                <a:ext cx="186561" cy="151494"/>
              </a:xfrm>
              <a:custGeom>
                <a:avLst/>
                <a:gdLst>
                  <a:gd name="connsiteX0" fmla="*/ 186561 w 186561"/>
                  <a:gd name="connsiteY0" fmla="*/ 0 h 151494"/>
                  <a:gd name="connsiteX1" fmla="*/ 186561 w 186561"/>
                  <a:gd name="connsiteY1" fmla="*/ 151495 h 151494"/>
                  <a:gd name="connsiteX2" fmla="*/ 0 w 186561"/>
                  <a:gd name="connsiteY2" fmla="*/ 151495 h 151494"/>
                  <a:gd name="connsiteX3" fmla="*/ 0 w 186561"/>
                  <a:gd name="connsiteY3" fmla="*/ 0 h 151494"/>
                  <a:gd name="connsiteX4" fmla="*/ 186561 w 186561"/>
                  <a:gd name="connsiteY4" fmla="*/ 0 h 15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561" h="151494">
                    <a:moveTo>
                      <a:pt x="186561" y="0"/>
                    </a:moveTo>
                    <a:cubicBezTo>
                      <a:pt x="186561" y="50498"/>
                      <a:pt x="186561" y="100182"/>
                      <a:pt x="186561" y="151495"/>
                    </a:cubicBezTo>
                    <a:cubicBezTo>
                      <a:pt x="124646" y="151495"/>
                      <a:pt x="63545" y="151495"/>
                      <a:pt x="0" y="151495"/>
                    </a:cubicBezTo>
                    <a:cubicBezTo>
                      <a:pt x="0" y="100997"/>
                      <a:pt x="0" y="51313"/>
                      <a:pt x="0" y="0"/>
                    </a:cubicBezTo>
                    <a:cubicBezTo>
                      <a:pt x="62730" y="0"/>
                      <a:pt x="123831" y="0"/>
                      <a:pt x="186561" y="0"/>
                    </a:cubicBezTo>
                    <a:close/>
                  </a:path>
                </a:pathLst>
              </a:custGeom>
              <a:grpFill/>
              <a:ln w="8132"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62AD2B87-4670-0173-37C4-26888AEBA571}"/>
                  </a:ext>
                </a:extLst>
              </p:cNvPr>
              <p:cNvSpPr/>
              <p:nvPr/>
            </p:nvSpPr>
            <p:spPr>
              <a:xfrm>
                <a:off x="8908004" y="1344210"/>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100182"/>
                      <a:pt x="0" y="50498"/>
                      <a:pt x="0" y="0"/>
                    </a:cubicBezTo>
                    <a:cubicBezTo>
                      <a:pt x="62730" y="0"/>
                      <a:pt x="123831" y="0"/>
                      <a:pt x="187376" y="0"/>
                    </a:cubicBezTo>
                    <a:cubicBezTo>
                      <a:pt x="187376" y="48869"/>
                      <a:pt x="187376" y="98553"/>
                      <a:pt x="187376" y="149866"/>
                    </a:cubicBezTo>
                    <a:cubicBezTo>
                      <a:pt x="125460" y="149866"/>
                      <a:pt x="63545" y="149866"/>
                      <a:pt x="0" y="149866"/>
                    </a:cubicBezTo>
                    <a:close/>
                  </a:path>
                </a:pathLst>
              </a:custGeom>
              <a:grpFill/>
              <a:ln w="8132"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73078466-5528-3464-E4AB-978B2C009B55}"/>
                  </a:ext>
                </a:extLst>
              </p:cNvPr>
              <p:cNvSpPr/>
              <p:nvPr/>
            </p:nvSpPr>
            <p:spPr>
              <a:xfrm>
                <a:off x="8907189" y="1788107"/>
                <a:ext cx="187375" cy="149865"/>
              </a:xfrm>
              <a:custGeom>
                <a:avLst/>
                <a:gdLst>
                  <a:gd name="connsiteX0" fmla="*/ 0 w 187375"/>
                  <a:gd name="connsiteY0" fmla="*/ 149866 h 149865"/>
                  <a:gd name="connsiteX1" fmla="*/ 0 w 187375"/>
                  <a:gd name="connsiteY1" fmla="*/ 0 h 149865"/>
                  <a:gd name="connsiteX2" fmla="*/ 187376 w 187375"/>
                  <a:gd name="connsiteY2" fmla="*/ 0 h 149865"/>
                  <a:gd name="connsiteX3" fmla="*/ 187376 w 187375"/>
                  <a:gd name="connsiteY3" fmla="*/ 149866 h 149865"/>
                  <a:gd name="connsiteX4" fmla="*/ 0 w 187375"/>
                  <a:gd name="connsiteY4" fmla="*/ 149866 h 149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375" h="149865">
                    <a:moveTo>
                      <a:pt x="0" y="149866"/>
                    </a:moveTo>
                    <a:cubicBezTo>
                      <a:pt x="0" y="99368"/>
                      <a:pt x="0" y="50498"/>
                      <a:pt x="0" y="0"/>
                    </a:cubicBezTo>
                    <a:cubicBezTo>
                      <a:pt x="62730" y="0"/>
                      <a:pt x="123831" y="0"/>
                      <a:pt x="187376" y="0"/>
                    </a:cubicBezTo>
                    <a:cubicBezTo>
                      <a:pt x="187376" y="48869"/>
                      <a:pt x="187376" y="97739"/>
                      <a:pt x="187376" y="149866"/>
                    </a:cubicBezTo>
                    <a:cubicBezTo>
                      <a:pt x="127090" y="149866"/>
                      <a:pt x="65174" y="149866"/>
                      <a:pt x="0" y="149866"/>
                    </a:cubicBezTo>
                    <a:close/>
                  </a:path>
                </a:pathLst>
              </a:custGeom>
              <a:grpFill/>
              <a:ln w="8132" cap="flat">
                <a:noFill/>
                <a:prstDash val="solid"/>
                <a:miter/>
              </a:ln>
            </p:spPr>
            <p:txBody>
              <a:bodyPr rtlCol="0" anchor="ctr"/>
              <a:lstStyle/>
              <a:p>
                <a:endParaRPr lang="en-US"/>
              </a:p>
            </p:txBody>
          </p:sp>
        </p:grpSp>
        <p:grpSp>
          <p:nvGrpSpPr>
            <p:cNvPr id="194" name="Group 193">
              <a:extLst>
                <a:ext uri="{FF2B5EF4-FFF2-40B4-BE49-F238E27FC236}">
                  <a16:creationId xmlns:a16="http://schemas.microsoft.com/office/drawing/2014/main" id="{D2EC22FC-7411-8C50-4E13-C79C16FA4B2C}"/>
                </a:ext>
              </a:extLst>
            </p:cNvPr>
            <p:cNvGrpSpPr/>
            <p:nvPr/>
          </p:nvGrpSpPr>
          <p:grpSpPr>
            <a:xfrm>
              <a:off x="8420012" y="800946"/>
              <a:ext cx="3121846" cy="3000578"/>
              <a:chOff x="8420012" y="800946"/>
              <a:chExt cx="3121846" cy="3000578"/>
            </a:xfrm>
            <a:grpFill/>
          </p:grpSpPr>
          <p:sp>
            <p:nvSpPr>
              <p:cNvPr id="195" name="Freeform 194">
                <a:extLst>
                  <a:ext uri="{FF2B5EF4-FFF2-40B4-BE49-F238E27FC236}">
                    <a16:creationId xmlns:a16="http://schemas.microsoft.com/office/drawing/2014/main" id="{7B9E73C3-30D5-E986-3673-7B0267651D7B}"/>
                  </a:ext>
                </a:extLst>
              </p:cNvPr>
              <p:cNvSpPr/>
              <p:nvPr/>
            </p:nvSpPr>
            <p:spPr>
              <a:xfrm>
                <a:off x="8420012" y="800946"/>
                <a:ext cx="3121846" cy="3000578"/>
              </a:xfrm>
              <a:custGeom>
                <a:avLst/>
                <a:gdLst>
                  <a:gd name="connsiteX0" fmla="*/ 0 w 3121846"/>
                  <a:gd name="connsiteY0" fmla="*/ 139278 h 3000578"/>
                  <a:gd name="connsiteX1" fmla="*/ 8961 w 3121846"/>
                  <a:gd name="connsiteY1" fmla="*/ 114029 h 3000578"/>
                  <a:gd name="connsiteX2" fmla="*/ 166194 w 3121846"/>
                  <a:gd name="connsiteY2" fmla="*/ 0 h 3000578"/>
                  <a:gd name="connsiteX3" fmla="*/ 193893 w 3121846"/>
                  <a:gd name="connsiteY3" fmla="*/ 0 h 3000578"/>
                  <a:gd name="connsiteX4" fmla="*/ 2928767 w 3121846"/>
                  <a:gd name="connsiteY4" fmla="*/ 0 h 3000578"/>
                  <a:gd name="connsiteX5" fmla="*/ 3121846 w 3121846"/>
                  <a:gd name="connsiteY5" fmla="*/ 193848 h 3000578"/>
                  <a:gd name="connsiteX6" fmla="*/ 3121846 w 3121846"/>
                  <a:gd name="connsiteY6" fmla="*/ 2117672 h 3000578"/>
                  <a:gd name="connsiteX7" fmla="*/ 2930397 w 3121846"/>
                  <a:gd name="connsiteY7" fmla="*/ 2309892 h 3000578"/>
                  <a:gd name="connsiteX8" fmla="*/ 2018772 w 3121846"/>
                  <a:gd name="connsiteY8" fmla="*/ 2309892 h 3000578"/>
                  <a:gd name="connsiteX9" fmla="*/ 1978853 w 3121846"/>
                  <a:gd name="connsiteY9" fmla="*/ 2309892 h 3000578"/>
                  <a:gd name="connsiteX10" fmla="*/ 1994332 w 3121846"/>
                  <a:gd name="connsiteY10" fmla="*/ 2390526 h 3000578"/>
                  <a:gd name="connsiteX11" fmla="*/ 2150750 w 3121846"/>
                  <a:gd name="connsiteY11" fmla="*/ 2689444 h 3000578"/>
                  <a:gd name="connsiteX12" fmla="*/ 2200445 w 3121846"/>
                  <a:gd name="connsiteY12" fmla="*/ 2711435 h 3000578"/>
                  <a:gd name="connsiteX13" fmla="*/ 2316130 w 3121846"/>
                  <a:gd name="connsiteY13" fmla="*/ 2711435 h 3000578"/>
                  <a:gd name="connsiteX14" fmla="*/ 2408188 w 3121846"/>
                  <a:gd name="connsiteY14" fmla="*/ 2801843 h 3000578"/>
                  <a:gd name="connsiteX15" fmla="*/ 2408188 w 3121846"/>
                  <a:gd name="connsiteY15" fmla="*/ 2911800 h 3000578"/>
                  <a:gd name="connsiteX16" fmla="*/ 2320203 w 3121846"/>
                  <a:gd name="connsiteY16" fmla="*/ 2999764 h 3000578"/>
                  <a:gd name="connsiteX17" fmla="*/ 2155638 w 3121846"/>
                  <a:gd name="connsiteY17" fmla="*/ 2999764 h 3000578"/>
                  <a:gd name="connsiteX18" fmla="*/ 2104313 w 3121846"/>
                  <a:gd name="connsiteY18" fmla="*/ 2952524 h 3000578"/>
                  <a:gd name="connsiteX19" fmla="*/ 2155638 w 3121846"/>
                  <a:gd name="connsiteY19" fmla="*/ 2908541 h 3000578"/>
                  <a:gd name="connsiteX20" fmla="*/ 2315315 w 3121846"/>
                  <a:gd name="connsiteY20" fmla="*/ 2908541 h 3000578"/>
                  <a:gd name="connsiteX21" fmla="*/ 2315315 w 3121846"/>
                  <a:gd name="connsiteY21" fmla="*/ 2805101 h 3000578"/>
                  <a:gd name="connsiteX22" fmla="*/ 808161 w 3121846"/>
                  <a:gd name="connsiteY22" fmla="*/ 2805101 h 3000578"/>
                  <a:gd name="connsiteX23" fmla="*/ 808161 w 3121846"/>
                  <a:gd name="connsiteY23" fmla="*/ 2908541 h 3000578"/>
                  <a:gd name="connsiteX24" fmla="*/ 844821 w 3121846"/>
                  <a:gd name="connsiteY24" fmla="*/ 2908541 h 3000578"/>
                  <a:gd name="connsiteX25" fmla="*/ 1912049 w 3121846"/>
                  <a:gd name="connsiteY25" fmla="*/ 2908541 h 3000578"/>
                  <a:gd name="connsiteX26" fmla="*/ 1939748 w 3121846"/>
                  <a:gd name="connsiteY26" fmla="*/ 2908541 h 3000578"/>
                  <a:gd name="connsiteX27" fmla="*/ 1981297 w 3121846"/>
                  <a:gd name="connsiteY27" fmla="*/ 2953338 h 3000578"/>
                  <a:gd name="connsiteX28" fmla="*/ 1943822 w 3121846"/>
                  <a:gd name="connsiteY28" fmla="*/ 2998950 h 3000578"/>
                  <a:gd name="connsiteX29" fmla="*/ 1916123 w 3121846"/>
                  <a:gd name="connsiteY29" fmla="*/ 3000579 h 3000578"/>
                  <a:gd name="connsiteX30" fmla="*/ 818751 w 3121846"/>
                  <a:gd name="connsiteY30" fmla="*/ 3000579 h 3000578"/>
                  <a:gd name="connsiteX31" fmla="*/ 715287 w 3121846"/>
                  <a:gd name="connsiteY31" fmla="*/ 2897139 h 3000578"/>
                  <a:gd name="connsiteX32" fmla="*/ 715287 w 3121846"/>
                  <a:gd name="connsiteY32" fmla="*/ 2802658 h 3000578"/>
                  <a:gd name="connsiteX33" fmla="*/ 804087 w 3121846"/>
                  <a:gd name="connsiteY33" fmla="*/ 2713064 h 3000578"/>
                  <a:gd name="connsiteX34" fmla="*/ 928733 w 3121846"/>
                  <a:gd name="connsiteY34" fmla="*/ 2712250 h 3000578"/>
                  <a:gd name="connsiteX35" fmla="*/ 961320 w 3121846"/>
                  <a:gd name="connsiteY35" fmla="*/ 2701661 h 3000578"/>
                  <a:gd name="connsiteX36" fmla="*/ 1141364 w 3121846"/>
                  <a:gd name="connsiteY36" fmla="*/ 2326182 h 3000578"/>
                  <a:gd name="connsiteX37" fmla="*/ 1140549 w 3121846"/>
                  <a:gd name="connsiteY37" fmla="*/ 2311521 h 3000578"/>
                  <a:gd name="connsiteX38" fmla="*/ 1107147 w 3121846"/>
                  <a:gd name="connsiteY38" fmla="*/ 2311521 h 3000578"/>
                  <a:gd name="connsiteX39" fmla="*/ 674553 w 3121846"/>
                  <a:gd name="connsiteY39" fmla="*/ 2311521 h 3000578"/>
                  <a:gd name="connsiteX40" fmla="*/ 644410 w 3121846"/>
                  <a:gd name="connsiteY40" fmla="*/ 2309892 h 3000578"/>
                  <a:gd name="connsiteX41" fmla="*/ 609379 w 3121846"/>
                  <a:gd name="connsiteY41" fmla="*/ 2263466 h 3000578"/>
                  <a:gd name="connsiteX42" fmla="*/ 649298 w 3121846"/>
                  <a:gd name="connsiteY42" fmla="*/ 2221112 h 3000578"/>
                  <a:gd name="connsiteX43" fmla="*/ 685959 w 3121846"/>
                  <a:gd name="connsiteY43" fmla="*/ 2220298 h 3000578"/>
                  <a:gd name="connsiteX44" fmla="*/ 2927138 w 3121846"/>
                  <a:gd name="connsiteY44" fmla="*/ 2220298 h 3000578"/>
                  <a:gd name="connsiteX45" fmla="*/ 3032232 w 3121846"/>
                  <a:gd name="connsiteY45" fmla="*/ 2115229 h 3000578"/>
                  <a:gd name="connsiteX46" fmla="*/ 3032232 w 3121846"/>
                  <a:gd name="connsiteY46" fmla="*/ 197106 h 3000578"/>
                  <a:gd name="connsiteX47" fmla="*/ 2927953 w 3121846"/>
                  <a:gd name="connsiteY47" fmla="*/ 93666 h 3000578"/>
                  <a:gd name="connsiteX48" fmla="*/ 195523 w 3121846"/>
                  <a:gd name="connsiteY48" fmla="*/ 93666 h 3000578"/>
                  <a:gd name="connsiteX49" fmla="*/ 92059 w 3121846"/>
                  <a:gd name="connsiteY49" fmla="*/ 197921 h 3000578"/>
                  <a:gd name="connsiteX50" fmla="*/ 92059 w 3121846"/>
                  <a:gd name="connsiteY50" fmla="*/ 2118487 h 3000578"/>
                  <a:gd name="connsiteX51" fmla="*/ 194708 w 3121846"/>
                  <a:gd name="connsiteY51" fmla="*/ 2220298 h 3000578"/>
                  <a:gd name="connsiteX52" fmla="*/ 426077 w 3121846"/>
                  <a:gd name="connsiteY52" fmla="*/ 2220298 h 3000578"/>
                  <a:gd name="connsiteX53" fmla="*/ 483919 w 3121846"/>
                  <a:gd name="connsiteY53" fmla="*/ 2266724 h 3000578"/>
                  <a:gd name="connsiteX54" fmla="*/ 426891 w 3121846"/>
                  <a:gd name="connsiteY54" fmla="*/ 2311521 h 3000578"/>
                  <a:gd name="connsiteX55" fmla="*/ 183303 w 3121846"/>
                  <a:gd name="connsiteY55" fmla="*/ 2311521 h 3000578"/>
                  <a:gd name="connsiteX56" fmla="*/ 4888 w 3121846"/>
                  <a:gd name="connsiteY56" fmla="*/ 2180388 h 3000578"/>
                  <a:gd name="connsiteX57" fmla="*/ 0 w 3121846"/>
                  <a:gd name="connsiteY57" fmla="*/ 2172243 h 3000578"/>
                  <a:gd name="connsiteX58" fmla="*/ 0 w 3121846"/>
                  <a:gd name="connsiteY58" fmla="*/ 139278 h 3000578"/>
                  <a:gd name="connsiteX59" fmla="*/ 2043212 w 3121846"/>
                  <a:gd name="connsiteY59" fmla="*/ 2708991 h 3000578"/>
                  <a:gd name="connsiteX60" fmla="*/ 2039954 w 3121846"/>
                  <a:gd name="connsiteY60" fmla="*/ 2698403 h 3000578"/>
                  <a:gd name="connsiteX61" fmla="*/ 1889238 w 3121846"/>
                  <a:gd name="connsiteY61" fmla="*/ 2327811 h 3000578"/>
                  <a:gd name="connsiteX62" fmla="*/ 1864798 w 3121846"/>
                  <a:gd name="connsiteY62" fmla="*/ 2310706 h 3000578"/>
                  <a:gd name="connsiteX63" fmla="*/ 1257863 w 3121846"/>
                  <a:gd name="connsiteY63" fmla="*/ 2309892 h 3000578"/>
                  <a:gd name="connsiteX64" fmla="*/ 1231793 w 3121846"/>
                  <a:gd name="connsiteY64" fmla="*/ 2333512 h 3000578"/>
                  <a:gd name="connsiteX65" fmla="*/ 1101445 w 3121846"/>
                  <a:gd name="connsiteY65" fmla="*/ 2673969 h 3000578"/>
                  <a:gd name="connsiteX66" fmla="*/ 1077004 w 3121846"/>
                  <a:gd name="connsiteY66" fmla="*/ 2708991 h 3000578"/>
                  <a:gd name="connsiteX67" fmla="*/ 2043212 w 3121846"/>
                  <a:gd name="connsiteY67" fmla="*/ 2708991 h 300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21846" h="3000578">
                    <a:moveTo>
                      <a:pt x="0" y="139278"/>
                    </a:moveTo>
                    <a:cubicBezTo>
                      <a:pt x="3259" y="131133"/>
                      <a:pt x="6517" y="122173"/>
                      <a:pt x="8961" y="114029"/>
                    </a:cubicBezTo>
                    <a:cubicBezTo>
                      <a:pt x="33402" y="45611"/>
                      <a:pt x="94503" y="1629"/>
                      <a:pt x="166194" y="0"/>
                    </a:cubicBezTo>
                    <a:cubicBezTo>
                      <a:pt x="175156" y="0"/>
                      <a:pt x="184117" y="0"/>
                      <a:pt x="193893" y="0"/>
                    </a:cubicBezTo>
                    <a:cubicBezTo>
                      <a:pt x="1105518" y="0"/>
                      <a:pt x="2017143" y="0"/>
                      <a:pt x="2928767" y="0"/>
                    </a:cubicBezTo>
                    <a:cubicBezTo>
                      <a:pt x="3055857" y="0"/>
                      <a:pt x="3121846" y="65974"/>
                      <a:pt x="3121846" y="193848"/>
                    </a:cubicBezTo>
                    <a:cubicBezTo>
                      <a:pt x="3121846" y="834852"/>
                      <a:pt x="3121846" y="1476669"/>
                      <a:pt x="3121846" y="2117672"/>
                    </a:cubicBezTo>
                    <a:cubicBezTo>
                      <a:pt x="3121846" y="2242289"/>
                      <a:pt x="3055043" y="2309892"/>
                      <a:pt x="2930397" y="2309892"/>
                    </a:cubicBezTo>
                    <a:cubicBezTo>
                      <a:pt x="2626522" y="2309892"/>
                      <a:pt x="2322647" y="2309892"/>
                      <a:pt x="2018772" y="2309892"/>
                    </a:cubicBezTo>
                    <a:cubicBezTo>
                      <a:pt x="2006552" y="2309892"/>
                      <a:pt x="1995146" y="2309892"/>
                      <a:pt x="1978853" y="2309892"/>
                    </a:cubicBezTo>
                    <a:cubicBezTo>
                      <a:pt x="1984556" y="2339213"/>
                      <a:pt x="1987814" y="2365277"/>
                      <a:pt x="1994332" y="2390526"/>
                    </a:cubicBezTo>
                    <a:cubicBezTo>
                      <a:pt x="2021216" y="2503740"/>
                      <a:pt x="2073356" y="2603108"/>
                      <a:pt x="2150750" y="2689444"/>
                    </a:cubicBezTo>
                    <a:cubicBezTo>
                      <a:pt x="2164600" y="2704919"/>
                      <a:pt x="2179264" y="2713064"/>
                      <a:pt x="2200445" y="2711435"/>
                    </a:cubicBezTo>
                    <a:cubicBezTo>
                      <a:pt x="2238735" y="2709806"/>
                      <a:pt x="2277840" y="2710621"/>
                      <a:pt x="2316130" y="2711435"/>
                    </a:cubicBezTo>
                    <a:cubicBezTo>
                      <a:pt x="2374786" y="2712250"/>
                      <a:pt x="2407374" y="2744014"/>
                      <a:pt x="2408188" y="2801843"/>
                    </a:cubicBezTo>
                    <a:cubicBezTo>
                      <a:pt x="2409003" y="2838495"/>
                      <a:pt x="2409003" y="2875148"/>
                      <a:pt x="2408188" y="2911800"/>
                    </a:cubicBezTo>
                    <a:cubicBezTo>
                      <a:pt x="2406559" y="2965556"/>
                      <a:pt x="2373972" y="2998950"/>
                      <a:pt x="2320203" y="2999764"/>
                    </a:cubicBezTo>
                    <a:cubicBezTo>
                      <a:pt x="2265620" y="3000579"/>
                      <a:pt x="2210221" y="3000579"/>
                      <a:pt x="2155638" y="2999764"/>
                    </a:cubicBezTo>
                    <a:cubicBezTo>
                      <a:pt x="2123051" y="2998950"/>
                      <a:pt x="2103499" y="2981031"/>
                      <a:pt x="2104313" y="2952524"/>
                    </a:cubicBezTo>
                    <a:cubicBezTo>
                      <a:pt x="2105128" y="2925646"/>
                      <a:pt x="2123866" y="2908541"/>
                      <a:pt x="2155638" y="2908541"/>
                    </a:cubicBezTo>
                    <a:cubicBezTo>
                      <a:pt x="2208592" y="2907727"/>
                      <a:pt x="2260732" y="2908541"/>
                      <a:pt x="2315315" y="2908541"/>
                    </a:cubicBezTo>
                    <a:cubicBezTo>
                      <a:pt x="2315315" y="2873518"/>
                      <a:pt x="2315315" y="2840125"/>
                      <a:pt x="2315315" y="2805101"/>
                    </a:cubicBezTo>
                    <a:cubicBezTo>
                      <a:pt x="1812659" y="2805101"/>
                      <a:pt x="1311632" y="2805101"/>
                      <a:pt x="808161" y="2805101"/>
                    </a:cubicBezTo>
                    <a:cubicBezTo>
                      <a:pt x="808161" y="2839310"/>
                      <a:pt x="808161" y="2871889"/>
                      <a:pt x="808161" y="2908541"/>
                    </a:cubicBezTo>
                    <a:cubicBezTo>
                      <a:pt x="821195" y="2908541"/>
                      <a:pt x="832601" y="2908541"/>
                      <a:pt x="844821" y="2908541"/>
                    </a:cubicBezTo>
                    <a:cubicBezTo>
                      <a:pt x="1200835" y="2908541"/>
                      <a:pt x="1556035" y="2908541"/>
                      <a:pt x="1912049" y="2908541"/>
                    </a:cubicBezTo>
                    <a:cubicBezTo>
                      <a:pt x="1921011" y="2908541"/>
                      <a:pt x="1930787" y="2907727"/>
                      <a:pt x="1939748" y="2908541"/>
                    </a:cubicBezTo>
                    <a:cubicBezTo>
                      <a:pt x="1965818" y="2911800"/>
                      <a:pt x="1980482" y="2928089"/>
                      <a:pt x="1981297" y="2953338"/>
                    </a:cubicBezTo>
                    <a:cubicBezTo>
                      <a:pt x="1982111" y="2977773"/>
                      <a:pt x="1967447" y="2993248"/>
                      <a:pt x="1943822" y="2998950"/>
                    </a:cubicBezTo>
                    <a:cubicBezTo>
                      <a:pt x="1934860" y="3000579"/>
                      <a:pt x="1925899" y="3000579"/>
                      <a:pt x="1916123" y="3000579"/>
                    </a:cubicBezTo>
                    <a:cubicBezTo>
                      <a:pt x="1550332" y="3000579"/>
                      <a:pt x="1184542" y="3000579"/>
                      <a:pt x="818751" y="3000579"/>
                    </a:cubicBezTo>
                    <a:cubicBezTo>
                      <a:pt x="745430" y="3000579"/>
                      <a:pt x="715287" y="2969628"/>
                      <a:pt x="715287" y="2897139"/>
                    </a:cubicBezTo>
                    <a:cubicBezTo>
                      <a:pt x="715287" y="2865374"/>
                      <a:pt x="714473" y="2834423"/>
                      <a:pt x="715287" y="2802658"/>
                    </a:cubicBezTo>
                    <a:cubicBezTo>
                      <a:pt x="716102" y="2746458"/>
                      <a:pt x="747874" y="2713879"/>
                      <a:pt x="804087" y="2713064"/>
                    </a:cubicBezTo>
                    <a:cubicBezTo>
                      <a:pt x="845636" y="2712250"/>
                      <a:pt x="887184" y="2713879"/>
                      <a:pt x="928733" y="2712250"/>
                    </a:cubicBezTo>
                    <a:cubicBezTo>
                      <a:pt x="940138" y="2712250"/>
                      <a:pt x="953988" y="2708991"/>
                      <a:pt x="961320" y="2701661"/>
                    </a:cubicBezTo>
                    <a:cubicBezTo>
                      <a:pt x="1062340" y="2596592"/>
                      <a:pt x="1120997" y="2471161"/>
                      <a:pt x="1141364" y="2326182"/>
                    </a:cubicBezTo>
                    <a:cubicBezTo>
                      <a:pt x="1142179" y="2322109"/>
                      <a:pt x="1141364" y="2318037"/>
                      <a:pt x="1140549" y="2311521"/>
                    </a:cubicBezTo>
                    <a:cubicBezTo>
                      <a:pt x="1129144" y="2311521"/>
                      <a:pt x="1117738" y="2311521"/>
                      <a:pt x="1107147" y="2311521"/>
                    </a:cubicBezTo>
                    <a:cubicBezTo>
                      <a:pt x="962949" y="2311521"/>
                      <a:pt x="818751" y="2311521"/>
                      <a:pt x="674553" y="2311521"/>
                    </a:cubicBezTo>
                    <a:cubicBezTo>
                      <a:pt x="664777" y="2311521"/>
                      <a:pt x="654186" y="2312335"/>
                      <a:pt x="644410" y="2309892"/>
                    </a:cubicBezTo>
                    <a:cubicBezTo>
                      <a:pt x="620785" y="2304190"/>
                      <a:pt x="607750" y="2287901"/>
                      <a:pt x="609379" y="2263466"/>
                    </a:cubicBezTo>
                    <a:cubicBezTo>
                      <a:pt x="611009" y="2239031"/>
                      <a:pt x="624858" y="2224370"/>
                      <a:pt x="649298" y="2221112"/>
                    </a:cubicBezTo>
                    <a:cubicBezTo>
                      <a:pt x="661519" y="2219484"/>
                      <a:pt x="673739" y="2220298"/>
                      <a:pt x="685959" y="2220298"/>
                    </a:cubicBezTo>
                    <a:cubicBezTo>
                      <a:pt x="1433019" y="2220298"/>
                      <a:pt x="2180078" y="2220298"/>
                      <a:pt x="2927138" y="2220298"/>
                    </a:cubicBezTo>
                    <a:cubicBezTo>
                      <a:pt x="3007791" y="2220298"/>
                      <a:pt x="3032232" y="2195049"/>
                      <a:pt x="3032232" y="2115229"/>
                    </a:cubicBezTo>
                    <a:cubicBezTo>
                      <a:pt x="3032232" y="1475855"/>
                      <a:pt x="3032232" y="836481"/>
                      <a:pt x="3032232" y="197106"/>
                    </a:cubicBezTo>
                    <a:cubicBezTo>
                      <a:pt x="3032232" y="118915"/>
                      <a:pt x="3006977" y="93666"/>
                      <a:pt x="2927953" y="93666"/>
                    </a:cubicBezTo>
                    <a:cubicBezTo>
                      <a:pt x="2017143" y="93666"/>
                      <a:pt x="1106333" y="93666"/>
                      <a:pt x="195523" y="93666"/>
                    </a:cubicBezTo>
                    <a:cubicBezTo>
                      <a:pt x="117314" y="93666"/>
                      <a:pt x="92059" y="118915"/>
                      <a:pt x="92059" y="197921"/>
                    </a:cubicBezTo>
                    <a:cubicBezTo>
                      <a:pt x="92059" y="838110"/>
                      <a:pt x="92059" y="1478298"/>
                      <a:pt x="92059" y="2118487"/>
                    </a:cubicBezTo>
                    <a:cubicBezTo>
                      <a:pt x="92059" y="2194234"/>
                      <a:pt x="118128" y="2220298"/>
                      <a:pt x="194708" y="2220298"/>
                    </a:cubicBezTo>
                    <a:cubicBezTo>
                      <a:pt x="272102" y="2220298"/>
                      <a:pt x="349497" y="2220298"/>
                      <a:pt x="426077" y="2220298"/>
                    </a:cubicBezTo>
                    <a:cubicBezTo>
                      <a:pt x="464366" y="2220298"/>
                      <a:pt x="484733" y="2236588"/>
                      <a:pt x="483919" y="2266724"/>
                    </a:cubicBezTo>
                    <a:cubicBezTo>
                      <a:pt x="483104" y="2294416"/>
                      <a:pt x="462737" y="2311521"/>
                      <a:pt x="426891" y="2311521"/>
                    </a:cubicBezTo>
                    <a:cubicBezTo>
                      <a:pt x="345423" y="2311521"/>
                      <a:pt x="263956" y="2311521"/>
                      <a:pt x="183303" y="2311521"/>
                    </a:cubicBezTo>
                    <a:cubicBezTo>
                      <a:pt x="90429" y="2311521"/>
                      <a:pt x="33402" y="2269167"/>
                      <a:pt x="4888" y="2180388"/>
                    </a:cubicBezTo>
                    <a:cubicBezTo>
                      <a:pt x="4073" y="2177945"/>
                      <a:pt x="1629" y="2175501"/>
                      <a:pt x="0" y="2172243"/>
                    </a:cubicBezTo>
                    <a:cubicBezTo>
                      <a:pt x="0" y="1493774"/>
                      <a:pt x="0" y="816933"/>
                      <a:pt x="0" y="139278"/>
                    </a:cubicBezTo>
                    <a:close/>
                    <a:moveTo>
                      <a:pt x="2043212" y="2708991"/>
                    </a:moveTo>
                    <a:cubicBezTo>
                      <a:pt x="2041583" y="2704105"/>
                      <a:pt x="2041583" y="2700847"/>
                      <a:pt x="2039954" y="2698403"/>
                    </a:cubicBezTo>
                    <a:cubicBezTo>
                      <a:pt x="1956857" y="2588447"/>
                      <a:pt x="1906347" y="2464645"/>
                      <a:pt x="1889238" y="2327811"/>
                    </a:cubicBezTo>
                    <a:cubicBezTo>
                      <a:pt x="1888424" y="2321295"/>
                      <a:pt x="1873759" y="2310706"/>
                      <a:pt x="1864798" y="2310706"/>
                    </a:cubicBezTo>
                    <a:cubicBezTo>
                      <a:pt x="1662758" y="2309892"/>
                      <a:pt x="1459903" y="2309892"/>
                      <a:pt x="1257863" y="2309892"/>
                    </a:cubicBezTo>
                    <a:cubicBezTo>
                      <a:pt x="1239940" y="2309892"/>
                      <a:pt x="1234237" y="2315593"/>
                      <a:pt x="1231793" y="2333512"/>
                    </a:cubicBezTo>
                    <a:cubicBezTo>
                      <a:pt x="1216314" y="2457314"/>
                      <a:pt x="1172322" y="2571343"/>
                      <a:pt x="1101445" y="2673969"/>
                    </a:cubicBezTo>
                    <a:cubicBezTo>
                      <a:pt x="1094113" y="2684557"/>
                      <a:pt x="1086780" y="2695145"/>
                      <a:pt x="1077004" y="2708991"/>
                    </a:cubicBezTo>
                    <a:cubicBezTo>
                      <a:pt x="1401246" y="2708991"/>
                      <a:pt x="1721415" y="2708991"/>
                      <a:pt x="2043212" y="2708991"/>
                    </a:cubicBezTo>
                    <a:close/>
                  </a:path>
                </a:pathLst>
              </a:custGeom>
              <a:grpFill/>
              <a:ln w="8132"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DCD93F67-874B-D6DB-5474-9EC00033616B}"/>
                  </a:ext>
                </a:extLst>
              </p:cNvPr>
              <p:cNvSpPr/>
              <p:nvPr/>
            </p:nvSpPr>
            <p:spPr>
              <a:xfrm>
                <a:off x="8616349" y="997238"/>
                <a:ext cx="2729171" cy="1730789"/>
              </a:xfrm>
              <a:custGeom>
                <a:avLst/>
                <a:gdLst>
                  <a:gd name="connsiteX0" fmla="*/ 2636298 w 2729171"/>
                  <a:gd name="connsiteY0" fmla="*/ 1639567 h 1730789"/>
                  <a:gd name="connsiteX1" fmla="*/ 2636298 w 2729171"/>
                  <a:gd name="connsiteY1" fmla="*/ 94481 h 1730789"/>
                  <a:gd name="connsiteX2" fmla="*/ 92873 w 2729171"/>
                  <a:gd name="connsiteY2" fmla="*/ 94481 h 1730789"/>
                  <a:gd name="connsiteX3" fmla="*/ 92873 w 2729171"/>
                  <a:gd name="connsiteY3" fmla="*/ 1639567 h 1730789"/>
                  <a:gd name="connsiteX4" fmla="*/ 131163 w 2729171"/>
                  <a:gd name="connsiteY4" fmla="*/ 1639567 h 1730789"/>
                  <a:gd name="connsiteX5" fmla="*/ 2137715 w 2729171"/>
                  <a:gd name="connsiteY5" fmla="*/ 1639567 h 1730789"/>
                  <a:gd name="connsiteX6" fmla="*/ 2171117 w 2729171"/>
                  <a:gd name="connsiteY6" fmla="*/ 1640382 h 1730789"/>
                  <a:gd name="connsiteX7" fmla="*/ 2210221 w 2729171"/>
                  <a:gd name="connsiteY7" fmla="*/ 1686807 h 1730789"/>
                  <a:gd name="connsiteX8" fmla="*/ 2167858 w 2729171"/>
                  <a:gd name="connsiteY8" fmla="*/ 1729975 h 1730789"/>
                  <a:gd name="connsiteX9" fmla="*/ 2140159 w 2729171"/>
                  <a:gd name="connsiteY9" fmla="*/ 1730790 h 1730789"/>
                  <a:gd name="connsiteX10" fmla="*/ 70062 w 2729171"/>
                  <a:gd name="connsiteY10" fmla="*/ 1730790 h 1730789"/>
                  <a:gd name="connsiteX11" fmla="*/ 0 w 2729171"/>
                  <a:gd name="connsiteY11" fmla="*/ 1659115 h 1730789"/>
                  <a:gd name="connsiteX12" fmla="*/ 0 w 2729171"/>
                  <a:gd name="connsiteY12" fmla="*/ 73304 h 1730789"/>
                  <a:gd name="connsiteX13" fmla="*/ 73321 w 2729171"/>
                  <a:gd name="connsiteY13" fmla="*/ 0 h 1730789"/>
                  <a:gd name="connsiteX14" fmla="*/ 2655850 w 2729171"/>
                  <a:gd name="connsiteY14" fmla="*/ 0 h 1730789"/>
                  <a:gd name="connsiteX15" fmla="*/ 2729171 w 2729171"/>
                  <a:gd name="connsiteY15" fmla="*/ 72490 h 1730789"/>
                  <a:gd name="connsiteX16" fmla="*/ 2729171 w 2729171"/>
                  <a:gd name="connsiteY16" fmla="*/ 1658300 h 1730789"/>
                  <a:gd name="connsiteX17" fmla="*/ 2655850 w 2729171"/>
                  <a:gd name="connsiteY17" fmla="*/ 1730790 h 1730789"/>
                  <a:gd name="connsiteX18" fmla="*/ 2390265 w 2729171"/>
                  <a:gd name="connsiteY18" fmla="*/ 1730790 h 1730789"/>
                  <a:gd name="connsiteX19" fmla="*/ 2333238 w 2729171"/>
                  <a:gd name="connsiteY19" fmla="*/ 1686807 h 1730789"/>
                  <a:gd name="connsiteX20" fmla="*/ 2391080 w 2729171"/>
                  <a:gd name="connsiteY20" fmla="*/ 1639567 h 1730789"/>
                  <a:gd name="connsiteX21" fmla="*/ 2636298 w 2729171"/>
                  <a:gd name="connsiteY21" fmla="*/ 1639567 h 17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29171" h="1730789">
                    <a:moveTo>
                      <a:pt x="2636298" y="1639567"/>
                    </a:moveTo>
                    <a:cubicBezTo>
                      <a:pt x="2636298" y="1123181"/>
                      <a:pt x="2636298" y="610053"/>
                      <a:pt x="2636298" y="94481"/>
                    </a:cubicBezTo>
                    <a:cubicBezTo>
                      <a:pt x="1789033" y="94481"/>
                      <a:pt x="941768" y="94481"/>
                      <a:pt x="92873" y="94481"/>
                    </a:cubicBezTo>
                    <a:cubicBezTo>
                      <a:pt x="92873" y="608424"/>
                      <a:pt x="92873" y="1121552"/>
                      <a:pt x="92873" y="1639567"/>
                    </a:cubicBezTo>
                    <a:cubicBezTo>
                      <a:pt x="105908" y="1639567"/>
                      <a:pt x="118128" y="1639567"/>
                      <a:pt x="131163" y="1639567"/>
                    </a:cubicBezTo>
                    <a:cubicBezTo>
                      <a:pt x="800014" y="1639567"/>
                      <a:pt x="1468864" y="1639567"/>
                      <a:pt x="2137715" y="1639567"/>
                    </a:cubicBezTo>
                    <a:cubicBezTo>
                      <a:pt x="2149121" y="1639567"/>
                      <a:pt x="2160526" y="1638753"/>
                      <a:pt x="2171117" y="1640382"/>
                    </a:cubicBezTo>
                    <a:cubicBezTo>
                      <a:pt x="2196372" y="1645268"/>
                      <a:pt x="2211851" y="1661558"/>
                      <a:pt x="2210221" y="1686807"/>
                    </a:cubicBezTo>
                    <a:cubicBezTo>
                      <a:pt x="2209407" y="1712057"/>
                      <a:pt x="2193928" y="1727532"/>
                      <a:pt x="2167858" y="1729975"/>
                    </a:cubicBezTo>
                    <a:cubicBezTo>
                      <a:pt x="2158897" y="1730790"/>
                      <a:pt x="2149935" y="1730790"/>
                      <a:pt x="2140159" y="1730790"/>
                    </a:cubicBezTo>
                    <a:cubicBezTo>
                      <a:pt x="1450127" y="1730790"/>
                      <a:pt x="760095" y="1730790"/>
                      <a:pt x="70062" y="1730790"/>
                    </a:cubicBezTo>
                    <a:cubicBezTo>
                      <a:pt x="11406" y="1730790"/>
                      <a:pt x="0" y="1719387"/>
                      <a:pt x="0" y="1659115"/>
                    </a:cubicBezTo>
                    <a:cubicBezTo>
                      <a:pt x="0" y="1130511"/>
                      <a:pt x="0" y="601908"/>
                      <a:pt x="0" y="73304"/>
                    </a:cubicBezTo>
                    <a:cubicBezTo>
                      <a:pt x="0" y="12217"/>
                      <a:pt x="11406" y="0"/>
                      <a:pt x="73321" y="0"/>
                    </a:cubicBezTo>
                    <a:cubicBezTo>
                      <a:pt x="934436" y="0"/>
                      <a:pt x="1794736" y="0"/>
                      <a:pt x="2655850" y="0"/>
                    </a:cubicBezTo>
                    <a:cubicBezTo>
                      <a:pt x="2717766" y="0"/>
                      <a:pt x="2729171" y="11403"/>
                      <a:pt x="2729171" y="72490"/>
                    </a:cubicBezTo>
                    <a:cubicBezTo>
                      <a:pt x="2729171" y="601093"/>
                      <a:pt x="2729171" y="1129697"/>
                      <a:pt x="2729171" y="1658300"/>
                    </a:cubicBezTo>
                    <a:cubicBezTo>
                      <a:pt x="2729171" y="1719387"/>
                      <a:pt x="2717766" y="1730790"/>
                      <a:pt x="2655850" y="1730790"/>
                    </a:cubicBezTo>
                    <a:cubicBezTo>
                      <a:pt x="2567051" y="1730790"/>
                      <a:pt x="2479065" y="1730790"/>
                      <a:pt x="2390265" y="1730790"/>
                    </a:cubicBezTo>
                    <a:cubicBezTo>
                      <a:pt x="2353605" y="1730790"/>
                      <a:pt x="2334053" y="1715314"/>
                      <a:pt x="2333238" y="1686807"/>
                    </a:cubicBezTo>
                    <a:cubicBezTo>
                      <a:pt x="2332423" y="1656671"/>
                      <a:pt x="2352790" y="1639567"/>
                      <a:pt x="2391080" y="1639567"/>
                    </a:cubicBezTo>
                    <a:cubicBezTo>
                      <a:pt x="2472548" y="1638753"/>
                      <a:pt x="2552386" y="1639567"/>
                      <a:pt x="2636298" y="1639567"/>
                    </a:cubicBezTo>
                    <a:close/>
                  </a:path>
                </a:pathLst>
              </a:custGeom>
              <a:grpFill/>
              <a:ln w="8132"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6E007D4D-188B-024E-B328-3DA0CFFB3BB0}"/>
                  </a:ext>
                </a:extLst>
              </p:cNvPr>
              <p:cNvSpPr/>
              <p:nvPr/>
            </p:nvSpPr>
            <p:spPr>
              <a:xfrm>
                <a:off x="10528905" y="1854383"/>
                <a:ext cx="618648" cy="620362"/>
              </a:xfrm>
              <a:custGeom>
                <a:avLst/>
                <a:gdLst>
                  <a:gd name="connsiteX0" fmla="*/ 618648 w 618648"/>
                  <a:gd name="connsiteY0" fmla="*/ 204948 h 620362"/>
                  <a:gd name="connsiteX1" fmla="*/ 581173 w 618648"/>
                  <a:gd name="connsiteY1" fmla="*/ 251374 h 620362"/>
                  <a:gd name="connsiteX2" fmla="*/ 369357 w 618648"/>
                  <a:gd name="connsiteY2" fmla="*/ 335267 h 620362"/>
                  <a:gd name="connsiteX3" fmla="*/ 333511 w 618648"/>
                  <a:gd name="connsiteY3" fmla="*/ 371919 h 620362"/>
                  <a:gd name="connsiteX4" fmla="*/ 252043 w 618648"/>
                  <a:gd name="connsiteY4" fmla="*/ 577985 h 620362"/>
                  <a:gd name="connsiteX5" fmla="*/ 203163 w 618648"/>
                  <a:gd name="connsiteY5" fmla="*/ 620338 h 620362"/>
                  <a:gd name="connsiteX6" fmla="*/ 155097 w 618648"/>
                  <a:gd name="connsiteY6" fmla="*/ 573098 h 620362"/>
                  <a:gd name="connsiteX7" fmla="*/ 6825 w 618648"/>
                  <a:gd name="connsiteY7" fmla="*/ 77888 h 620362"/>
                  <a:gd name="connsiteX8" fmla="*/ 13343 w 618648"/>
                  <a:gd name="connsiteY8" fmla="*/ 12729 h 620362"/>
                  <a:gd name="connsiteX9" fmla="*/ 76073 w 618648"/>
                  <a:gd name="connsiteY9" fmla="*/ 6213 h 620362"/>
                  <a:gd name="connsiteX10" fmla="*/ 573841 w 618648"/>
                  <a:gd name="connsiteY10" fmla="*/ 155265 h 620362"/>
                  <a:gd name="connsiteX11" fmla="*/ 618648 w 618648"/>
                  <a:gd name="connsiteY11" fmla="*/ 204948 h 620362"/>
                  <a:gd name="connsiteX12" fmla="*/ 434531 w 618648"/>
                  <a:gd name="connsiteY12" fmla="*/ 210650 h 620362"/>
                  <a:gd name="connsiteX13" fmla="*/ 111919 w 618648"/>
                  <a:gd name="connsiteY13" fmla="*/ 113726 h 620362"/>
                  <a:gd name="connsiteX14" fmla="*/ 208865 w 618648"/>
                  <a:gd name="connsiteY14" fmla="*/ 435449 h 620362"/>
                  <a:gd name="connsiteX15" fmla="*/ 262634 w 618648"/>
                  <a:gd name="connsiteY15" fmla="*/ 304316 h 620362"/>
                  <a:gd name="connsiteX16" fmla="*/ 303368 w 618648"/>
                  <a:gd name="connsiteY16" fmla="*/ 263592 h 620362"/>
                  <a:gd name="connsiteX17" fmla="*/ 434531 w 618648"/>
                  <a:gd name="connsiteY17" fmla="*/ 210650 h 62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8648" h="620362">
                    <a:moveTo>
                      <a:pt x="618648" y="204948"/>
                    </a:moveTo>
                    <a:cubicBezTo>
                      <a:pt x="618648" y="230197"/>
                      <a:pt x="602355" y="242415"/>
                      <a:pt x="581173" y="251374"/>
                    </a:cubicBezTo>
                    <a:cubicBezTo>
                      <a:pt x="510296" y="279881"/>
                      <a:pt x="440234" y="308389"/>
                      <a:pt x="369357" y="335267"/>
                    </a:cubicBezTo>
                    <a:cubicBezTo>
                      <a:pt x="350619" y="342597"/>
                      <a:pt x="340029" y="354000"/>
                      <a:pt x="333511" y="371919"/>
                    </a:cubicBezTo>
                    <a:cubicBezTo>
                      <a:pt x="306627" y="441150"/>
                      <a:pt x="278928" y="509567"/>
                      <a:pt x="252043" y="577985"/>
                    </a:cubicBezTo>
                    <a:cubicBezTo>
                      <a:pt x="243082" y="601605"/>
                      <a:pt x="230862" y="621152"/>
                      <a:pt x="203163" y="620338"/>
                    </a:cubicBezTo>
                    <a:cubicBezTo>
                      <a:pt x="173834" y="619524"/>
                      <a:pt x="162429" y="598347"/>
                      <a:pt x="155097" y="573098"/>
                    </a:cubicBezTo>
                    <a:cubicBezTo>
                      <a:pt x="106216" y="407756"/>
                      <a:pt x="56520" y="243229"/>
                      <a:pt x="6825" y="77888"/>
                    </a:cubicBezTo>
                    <a:cubicBezTo>
                      <a:pt x="308" y="55082"/>
                      <a:pt x="-7024" y="32277"/>
                      <a:pt x="13343" y="12729"/>
                    </a:cubicBezTo>
                    <a:cubicBezTo>
                      <a:pt x="32080" y="-6004"/>
                      <a:pt x="54077" y="-303"/>
                      <a:pt x="76073" y="6213"/>
                    </a:cubicBezTo>
                    <a:cubicBezTo>
                      <a:pt x="242267" y="55897"/>
                      <a:pt x="407647" y="105581"/>
                      <a:pt x="573841" y="155265"/>
                    </a:cubicBezTo>
                    <a:cubicBezTo>
                      <a:pt x="598281" y="164224"/>
                      <a:pt x="618648" y="174812"/>
                      <a:pt x="618648" y="204948"/>
                    </a:cubicBezTo>
                    <a:close/>
                    <a:moveTo>
                      <a:pt x="434531" y="210650"/>
                    </a:moveTo>
                    <a:cubicBezTo>
                      <a:pt x="322920" y="177256"/>
                      <a:pt x="221086" y="146305"/>
                      <a:pt x="111919" y="113726"/>
                    </a:cubicBezTo>
                    <a:cubicBezTo>
                      <a:pt x="144506" y="222053"/>
                      <a:pt x="175464" y="324678"/>
                      <a:pt x="208865" y="435449"/>
                    </a:cubicBezTo>
                    <a:cubicBezTo>
                      <a:pt x="229232" y="385765"/>
                      <a:pt x="243896" y="344226"/>
                      <a:pt x="262634" y="304316"/>
                    </a:cubicBezTo>
                    <a:cubicBezTo>
                      <a:pt x="270781" y="288026"/>
                      <a:pt x="287075" y="271736"/>
                      <a:pt x="303368" y="263592"/>
                    </a:cubicBezTo>
                    <a:cubicBezTo>
                      <a:pt x="343287" y="244858"/>
                      <a:pt x="385651" y="230197"/>
                      <a:pt x="434531" y="210650"/>
                    </a:cubicBezTo>
                    <a:close/>
                  </a:path>
                </a:pathLst>
              </a:custGeom>
              <a:grpFill/>
              <a:ln w="8132" cap="flat">
                <a:noFill/>
                <a:prstDash val="solid"/>
                <a:miter/>
              </a:ln>
            </p:spPr>
            <p:txBody>
              <a:bodyPr rtlCol="0" anchor="ctr"/>
              <a:lstStyle/>
              <a:p>
                <a:endParaRPr lang="en-US"/>
              </a:p>
            </p:txBody>
          </p:sp>
          <p:sp>
            <p:nvSpPr>
              <p:cNvPr id="198" name="Freeform 197">
                <a:extLst>
                  <a:ext uri="{FF2B5EF4-FFF2-40B4-BE49-F238E27FC236}">
                    <a16:creationId xmlns:a16="http://schemas.microsoft.com/office/drawing/2014/main" id="{F462574F-FF9C-0595-99DC-7DEA9FD9CB11}"/>
                  </a:ext>
                </a:extLst>
              </p:cNvPr>
              <p:cNvSpPr/>
              <p:nvPr/>
            </p:nvSpPr>
            <p:spPr>
              <a:xfrm>
                <a:off x="8814520" y="2137161"/>
                <a:ext cx="374548" cy="339800"/>
              </a:xfrm>
              <a:custGeom>
                <a:avLst/>
                <a:gdLst>
                  <a:gd name="connsiteX0" fmla="*/ 188802 w 374548"/>
                  <a:gd name="connsiteY0" fmla="*/ 362 h 339800"/>
                  <a:gd name="connsiteX1" fmla="*/ 316706 w 374548"/>
                  <a:gd name="connsiteY1" fmla="*/ 362 h 339800"/>
                  <a:gd name="connsiteX2" fmla="*/ 374548 w 374548"/>
                  <a:gd name="connsiteY2" fmla="*/ 57376 h 339800"/>
                  <a:gd name="connsiteX3" fmla="*/ 374548 w 374548"/>
                  <a:gd name="connsiteY3" fmla="*/ 282990 h 339800"/>
                  <a:gd name="connsiteX4" fmla="*/ 319150 w 374548"/>
                  <a:gd name="connsiteY4" fmla="*/ 339190 h 339800"/>
                  <a:gd name="connsiteX5" fmla="*/ 56824 w 374548"/>
                  <a:gd name="connsiteY5" fmla="*/ 339190 h 339800"/>
                  <a:gd name="connsiteX6" fmla="*/ 611 w 374548"/>
                  <a:gd name="connsiteY6" fmla="*/ 283804 h 339800"/>
                  <a:gd name="connsiteX7" fmla="*/ 611 w 374548"/>
                  <a:gd name="connsiteY7" fmla="*/ 54933 h 339800"/>
                  <a:gd name="connsiteX8" fmla="*/ 54380 w 374548"/>
                  <a:gd name="connsiteY8" fmla="*/ 362 h 339800"/>
                  <a:gd name="connsiteX9" fmla="*/ 188802 w 374548"/>
                  <a:gd name="connsiteY9" fmla="*/ 362 h 339800"/>
                  <a:gd name="connsiteX10" fmla="*/ 280860 w 374548"/>
                  <a:gd name="connsiteY10" fmla="*/ 93214 h 339800"/>
                  <a:gd name="connsiteX11" fmla="*/ 94299 w 374548"/>
                  <a:gd name="connsiteY11" fmla="*/ 93214 h 339800"/>
                  <a:gd name="connsiteX12" fmla="*/ 94299 w 374548"/>
                  <a:gd name="connsiteY12" fmla="*/ 244709 h 339800"/>
                  <a:gd name="connsiteX13" fmla="*/ 280860 w 374548"/>
                  <a:gd name="connsiteY13" fmla="*/ 244709 h 339800"/>
                  <a:gd name="connsiteX14" fmla="*/ 280860 w 374548"/>
                  <a:gd name="connsiteY14" fmla="*/ 93214 h 3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9800">
                    <a:moveTo>
                      <a:pt x="188802" y="362"/>
                    </a:moveTo>
                    <a:cubicBezTo>
                      <a:pt x="231165" y="362"/>
                      <a:pt x="274343" y="362"/>
                      <a:pt x="316706" y="362"/>
                    </a:cubicBezTo>
                    <a:cubicBezTo>
                      <a:pt x="358255" y="362"/>
                      <a:pt x="374548" y="16652"/>
                      <a:pt x="374548" y="57376"/>
                    </a:cubicBezTo>
                    <a:cubicBezTo>
                      <a:pt x="374548" y="132309"/>
                      <a:pt x="374548" y="208057"/>
                      <a:pt x="374548" y="282990"/>
                    </a:cubicBezTo>
                    <a:cubicBezTo>
                      <a:pt x="374548" y="322085"/>
                      <a:pt x="358255" y="339190"/>
                      <a:pt x="319150" y="339190"/>
                    </a:cubicBezTo>
                    <a:cubicBezTo>
                      <a:pt x="231980" y="340004"/>
                      <a:pt x="143994" y="340004"/>
                      <a:pt x="56824" y="339190"/>
                    </a:cubicBezTo>
                    <a:cubicBezTo>
                      <a:pt x="16905" y="339190"/>
                      <a:pt x="1426" y="322900"/>
                      <a:pt x="611" y="283804"/>
                    </a:cubicBezTo>
                    <a:cubicBezTo>
                      <a:pt x="-204" y="207242"/>
                      <a:pt x="-204" y="131495"/>
                      <a:pt x="611" y="54933"/>
                    </a:cubicBezTo>
                    <a:cubicBezTo>
                      <a:pt x="611" y="16652"/>
                      <a:pt x="16905" y="1176"/>
                      <a:pt x="54380" y="362"/>
                    </a:cubicBezTo>
                    <a:cubicBezTo>
                      <a:pt x="99187" y="-452"/>
                      <a:pt x="143994" y="362"/>
                      <a:pt x="188802" y="362"/>
                    </a:cubicBezTo>
                    <a:close/>
                    <a:moveTo>
                      <a:pt x="280860" y="93214"/>
                    </a:moveTo>
                    <a:cubicBezTo>
                      <a:pt x="218130" y="93214"/>
                      <a:pt x="156215" y="93214"/>
                      <a:pt x="94299" y="93214"/>
                    </a:cubicBezTo>
                    <a:cubicBezTo>
                      <a:pt x="94299" y="145341"/>
                      <a:pt x="94299" y="195025"/>
                      <a:pt x="94299" y="244709"/>
                    </a:cubicBezTo>
                    <a:cubicBezTo>
                      <a:pt x="157844" y="244709"/>
                      <a:pt x="219759" y="244709"/>
                      <a:pt x="280860" y="244709"/>
                    </a:cubicBezTo>
                    <a:cubicBezTo>
                      <a:pt x="280860" y="194211"/>
                      <a:pt x="280860" y="144527"/>
                      <a:pt x="280860" y="93214"/>
                    </a:cubicBezTo>
                    <a:close/>
                  </a:path>
                </a:pathLst>
              </a:custGeom>
              <a:grpFill/>
              <a:ln w="8132" cap="flat">
                <a:noFill/>
                <a:prstDash val="solid"/>
                <a:miter/>
              </a:ln>
            </p:spPr>
            <p:txBody>
              <a:bodyPr rtlCol="0" anchor="ctr"/>
              <a:lstStyle/>
              <a:p>
                <a:endParaRPr lang="en-US"/>
              </a:p>
            </p:txBody>
          </p:sp>
          <p:sp>
            <p:nvSpPr>
              <p:cNvPr id="199" name="Freeform 198">
                <a:extLst>
                  <a:ext uri="{FF2B5EF4-FFF2-40B4-BE49-F238E27FC236}">
                    <a16:creationId xmlns:a16="http://schemas.microsoft.com/office/drawing/2014/main" id="{562FD777-DB53-5041-A771-AEE443CB68D3}"/>
                  </a:ext>
                </a:extLst>
              </p:cNvPr>
              <p:cNvSpPr/>
              <p:nvPr/>
            </p:nvSpPr>
            <p:spPr>
              <a:xfrm>
                <a:off x="8814520" y="1250544"/>
                <a:ext cx="374548" cy="337560"/>
              </a:xfrm>
              <a:custGeom>
                <a:avLst/>
                <a:gdLst>
                  <a:gd name="connsiteX0" fmla="*/ 187987 w 374548"/>
                  <a:gd name="connsiteY0" fmla="*/ 337199 h 337560"/>
                  <a:gd name="connsiteX1" fmla="*/ 56824 w 374548"/>
                  <a:gd name="connsiteY1" fmla="*/ 337199 h 337560"/>
                  <a:gd name="connsiteX2" fmla="*/ 611 w 374548"/>
                  <a:gd name="connsiteY2" fmla="*/ 282628 h 337560"/>
                  <a:gd name="connsiteX3" fmla="*/ 611 w 374548"/>
                  <a:gd name="connsiteY3" fmla="*/ 53756 h 337560"/>
                  <a:gd name="connsiteX4" fmla="*/ 54380 w 374548"/>
                  <a:gd name="connsiteY4" fmla="*/ 0 h 337560"/>
                  <a:gd name="connsiteX5" fmla="*/ 319965 w 374548"/>
                  <a:gd name="connsiteY5" fmla="*/ 0 h 337560"/>
                  <a:gd name="connsiteX6" fmla="*/ 374548 w 374548"/>
                  <a:gd name="connsiteY6" fmla="*/ 56200 h 337560"/>
                  <a:gd name="connsiteX7" fmla="*/ 374548 w 374548"/>
                  <a:gd name="connsiteY7" fmla="*/ 281813 h 337560"/>
                  <a:gd name="connsiteX8" fmla="*/ 319150 w 374548"/>
                  <a:gd name="connsiteY8" fmla="*/ 337199 h 337560"/>
                  <a:gd name="connsiteX9" fmla="*/ 187987 w 374548"/>
                  <a:gd name="connsiteY9" fmla="*/ 337199 h 337560"/>
                  <a:gd name="connsiteX10" fmla="*/ 93484 w 374548"/>
                  <a:gd name="connsiteY10" fmla="*/ 243532 h 337560"/>
                  <a:gd name="connsiteX11" fmla="*/ 280860 w 374548"/>
                  <a:gd name="connsiteY11" fmla="*/ 243532 h 337560"/>
                  <a:gd name="connsiteX12" fmla="*/ 280860 w 374548"/>
                  <a:gd name="connsiteY12" fmla="*/ 93666 h 337560"/>
                  <a:gd name="connsiteX13" fmla="*/ 93484 w 374548"/>
                  <a:gd name="connsiteY13" fmla="*/ 93666 h 337560"/>
                  <a:gd name="connsiteX14" fmla="*/ 93484 w 374548"/>
                  <a:gd name="connsiteY14" fmla="*/ 243532 h 33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548" h="337560">
                    <a:moveTo>
                      <a:pt x="187987" y="337199"/>
                    </a:moveTo>
                    <a:cubicBezTo>
                      <a:pt x="143994" y="337199"/>
                      <a:pt x="100816" y="337199"/>
                      <a:pt x="56824" y="337199"/>
                    </a:cubicBezTo>
                    <a:cubicBezTo>
                      <a:pt x="16090" y="337199"/>
                      <a:pt x="611" y="322538"/>
                      <a:pt x="611" y="282628"/>
                    </a:cubicBezTo>
                    <a:cubicBezTo>
                      <a:pt x="-204" y="206066"/>
                      <a:pt x="-204" y="130318"/>
                      <a:pt x="611" y="53756"/>
                    </a:cubicBezTo>
                    <a:cubicBezTo>
                      <a:pt x="611" y="15475"/>
                      <a:pt x="16905" y="0"/>
                      <a:pt x="54380" y="0"/>
                    </a:cubicBezTo>
                    <a:cubicBezTo>
                      <a:pt x="143180" y="0"/>
                      <a:pt x="231165" y="0"/>
                      <a:pt x="319965" y="0"/>
                    </a:cubicBezTo>
                    <a:cubicBezTo>
                      <a:pt x="359069" y="0"/>
                      <a:pt x="374548" y="16290"/>
                      <a:pt x="374548" y="56200"/>
                    </a:cubicBezTo>
                    <a:cubicBezTo>
                      <a:pt x="374548" y="131133"/>
                      <a:pt x="374548" y="206880"/>
                      <a:pt x="374548" y="281813"/>
                    </a:cubicBezTo>
                    <a:cubicBezTo>
                      <a:pt x="374548" y="320909"/>
                      <a:pt x="359069" y="336384"/>
                      <a:pt x="319150" y="337199"/>
                    </a:cubicBezTo>
                    <a:cubicBezTo>
                      <a:pt x="275158" y="338013"/>
                      <a:pt x="231165" y="337199"/>
                      <a:pt x="187987" y="337199"/>
                    </a:cubicBezTo>
                    <a:close/>
                    <a:moveTo>
                      <a:pt x="93484" y="243532"/>
                    </a:moveTo>
                    <a:cubicBezTo>
                      <a:pt x="157029" y="243532"/>
                      <a:pt x="218945" y="243532"/>
                      <a:pt x="280860" y="243532"/>
                    </a:cubicBezTo>
                    <a:cubicBezTo>
                      <a:pt x="280860" y="192220"/>
                      <a:pt x="280860" y="142536"/>
                      <a:pt x="280860" y="93666"/>
                    </a:cubicBezTo>
                    <a:cubicBezTo>
                      <a:pt x="217315" y="93666"/>
                      <a:pt x="156215" y="93666"/>
                      <a:pt x="93484" y="93666"/>
                    </a:cubicBezTo>
                    <a:cubicBezTo>
                      <a:pt x="93484" y="144979"/>
                      <a:pt x="93484" y="193849"/>
                      <a:pt x="93484" y="243532"/>
                    </a:cubicBezTo>
                    <a:close/>
                  </a:path>
                </a:pathLst>
              </a:custGeom>
              <a:grpFill/>
              <a:ln w="8132" cap="flat">
                <a:no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FC7D9396-C6BB-3CF1-646A-A05C8A5F3DA3}"/>
                  </a:ext>
                </a:extLst>
              </p:cNvPr>
              <p:cNvSpPr/>
              <p:nvPr/>
            </p:nvSpPr>
            <p:spPr>
              <a:xfrm>
                <a:off x="8815334" y="1694078"/>
                <a:ext cx="374344" cy="338171"/>
              </a:xfrm>
              <a:custGeom>
                <a:avLst/>
                <a:gdLst>
                  <a:gd name="connsiteX0" fmla="*/ 187172 w 374344"/>
                  <a:gd name="connsiteY0" fmla="*/ 362 h 338171"/>
                  <a:gd name="connsiteX1" fmla="*/ 321594 w 374344"/>
                  <a:gd name="connsiteY1" fmla="*/ 362 h 338171"/>
                  <a:gd name="connsiteX2" fmla="*/ 373733 w 374344"/>
                  <a:gd name="connsiteY2" fmla="*/ 53304 h 338171"/>
                  <a:gd name="connsiteX3" fmla="*/ 373733 w 374344"/>
                  <a:gd name="connsiteY3" fmla="*/ 284619 h 338171"/>
                  <a:gd name="connsiteX4" fmla="*/ 321594 w 374344"/>
                  <a:gd name="connsiteY4" fmla="*/ 337561 h 338171"/>
                  <a:gd name="connsiteX5" fmla="*/ 53565 w 374344"/>
                  <a:gd name="connsiteY5" fmla="*/ 337561 h 338171"/>
                  <a:gd name="connsiteX6" fmla="*/ 611 w 374344"/>
                  <a:gd name="connsiteY6" fmla="*/ 285433 h 338171"/>
                  <a:gd name="connsiteX7" fmla="*/ 611 w 374344"/>
                  <a:gd name="connsiteY7" fmla="*/ 50860 h 338171"/>
                  <a:gd name="connsiteX8" fmla="*/ 51121 w 374344"/>
                  <a:gd name="connsiteY8" fmla="*/ 362 h 338171"/>
                  <a:gd name="connsiteX9" fmla="*/ 187172 w 374344"/>
                  <a:gd name="connsiteY9" fmla="*/ 362 h 338171"/>
                  <a:gd name="connsiteX10" fmla="*/ 91855 w 374344"/>
                  <a:gd name="connsiteY10" fmla="*/ 243894 h 338171"/>
                  <a:gd name="connsiteX11" fmla="*/ 279231 w 374344"/>
                  <a:gd name="connsiteY11" fmla="*/ 243894 h 338171"/>
                  <a:gd name="connsiteX12" fmla="*/ 279231 w 374344"/>
                  <a:gd name="connsiteY12" fmla="*/ 94028 h 338171"/>
                  <a:gd name="connsiteX13" fmla="*/ 91855 w 374344"/>
                  <a:gd name="connsiteY13" fmla="*/ 94028 h 338171"/>
                  <a:gd name="connsiteX14" fmla="*/ 91855 w 374344"/>
                  <a:gd name="connsiteY14" fmla="*/ 243894 h 33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344" h="338171">
                    <a:moveTo>
                      <a:pt x="187172" y="362"/>
                    </a:moveTo>
                    <a:cubicBezTo>
                      <a:pt x="231980" y="362"/>
                      <a:pt x="276787" y="-453"/>
                      <a:pt x="321594" y="362"/>
                    </a:cubicBezTo>
                    <a:cubicBezTo>
                      <a:pt x="357440" y="1177"/>
                      <a:pt x="372919" y="16652"/>
                      <a:pt x="373733" y="53304"/>
                    </a:cubicBezTo>
                    <a:cubicBezTo>
                      <a:pt x="374548" y="130680"/>
                      <a:pt x="374548" y="208057"/>
                      <a:pt x="373733" y="284619"/>
                    </a:cubicBezTo>
                    <a:cubicBezTo>
                      <a:pt x="373733" y="320456"/>
                      <a:pt x="356625" y="336746"/>
                      <a:pt x="321594" y="337561"/>
                    </a:cubicBezTo>
                    <a:cubicBezTo>
                      <a:pt x="231980" y="338375"/>
                      <a:pt x="142365" y="338375"/>
                      <a:pt x="53565" y="337561"/>
                    </a:cubicBezTo>
                    <a:cubicBezTo>
                      <a:pt x="17719" y="337561"/>
                      <a:pt x="611" y="321271"/>
                      <a:pt x="611" y="285433"/>
                    </a:cubicBezTo>
                    <a:cubicBezTo>
                      <a:pt x="-204" y="207242"/>
                      <a:pt x="-204" y="129051"/>
                      <a:pt x="611" y="50860"/>
                    </a:cubicBezTo>
                    <a:cubicBezTo>
                      <a:pt x="611" y="15837"/>
                      <a:pt x="16905" y="1177"/>
                      <a:pt x="51121" y="362"/>
                    </a:cubicBezTo>
                    <a:cubicBezTo>
                      <a:pt x="95928" y="362"/>
                      <a:pt x="141550" y="362"/>
                      <a:pt x="187172" y="362"/>
                    </a:cubicBezTo>
                    <a:close/>
                    <a:moveTo>
                      <a:pt x="91855" y="243894"/>
                    </a:moveTo>
                    <a:cubicBezTo>
                      <a:pt x="156214" y="243894"/>
                      <a:pt x="218945" y="243894"/>
                      <a:pt x="279231" y="243894"/>
                    </a:cubicBezTo>
                    <a:cubicBezTo>
                      <a:pt x="279231" y="191767"/>
                      <a:pt x="279231" y="142898"/>
                      <a:pt x="279231" y="94028"/>
                    </a:cubicBezTo>
                    <a:cubicBezTo>
                      <a:pt x="215686" y="94028"/>
                      <a:pt x="154585" y="94028"/>
                      <a:pt x="91855" y="94028"/>
                    </a:cubicBezTo>
                    <a:cubicBezTo>
                      <a:pt x="91855" y="145341"/>
                      <a:pt x="91855" y="193396"/>
                      <a:pt x="91855" y="243894"/>
                    </a:cubicBezTo>
                    <a:close/>
                  </a:path>
                </a:pathLst>
              </a:custGeom>
              <a:grpFill/>
              <a:ln w="8132" cap="flat">
                <a:noFill/>
                <a:prstDash val="solid"/>
                <a:miter/>
              </a:ln>
            </p:spPr>
            <p:txBody>
              <a:bodyPr rtlCol="0" anchor="ctr"/>
              <a:lstStyle/>
              <a:p>
                <a:endParaRPr lang="en-US"/>
              </a:p>
            </p:txBody>
          </p:sp>
          <p:sp>
            <p:nvSpPr>
              <p:cNvPr id="201" name="Freeform 200">
                <a:extLst>
                  <a:ext uri="{FF2B5EF4-FFF2-40B4-BE49-F238E27FC236}">
                    <a16:creationId xmlns:a16="http://schemas.microsoft.com/office/drawing/2014/main" id="{5AC8DF24-981C-C20A-744C-2200C405A568}"/>
                  </a:ext>
                </a:extLst>
              </p:cNvPr>
              <p:cNvSpPr/>
              <p:nvPr/>
            </p:nvSpPr>
            <p:spPr>
              <a:xfrm>
                <a:off x="9345459" y="1940416"/>
                <a:ext cx="852094" cy="92764"/>
              </a:xfrm>
              <a:custGeom>
                <a:avLst/>
                <a:gdLst>
                  <a:gd name="connsiteX0" fmla="*/ 426103 w 852094"/>
                  <a:gd name="connsiteY0" fmla="*/ 0 h 92764"/>
                  <a:gd name="connsiteX1" fmla="*/ 795152 w 852094"/>
                  <a:gd name="connsiteY1" fmla="*/ 815 h 92764"/>
                  <a:gd name="connsiteX2" fmla="*/ 836701 w 852094"/>
                  <a:gd name="connsiteY2" fmla="*/ 13032 h 92764"/>
                  <a:gd name="connsiteX3" fmla="*/ 851365 w 852094"/>
                  <a:gd name="connsiteY3" fmla="*/ 55385 h 92764"/>
                  <a:gd name="connsiteX4" fmla="*/ 817963 w 852094"/>
                  <a:gd name="connsiteY4" fmla="*/ 90408 h 92764"/>
                  <a:gd name="connsiteX5" fmla="*/ 791079 w 852094"/>
                  <a:gd name="connsiteY5" fmla="*/ 92037 h 92764"/>
                  <a:gd name="connsiteX6" fmla="*/ 62757 w 852094"/>
                  <a:gd name="connsiteY6" fmla="*/ 92037 h 92764"/>
                  <a:gd name="connsiteX7" fmla="*/ 44834 w 852094"/>
                  <a:gd name="connsiteY7" fmla="*/ 92037 h 92764"/>
                  <a:gd name="connsiteX8" fmla="*/ 27 w 852094"/>
                  <a:gd name="connsiteY8" fmla="*/ 44797 h 92764"/>
                  <a:gd name="connsiteX9" fmla="*/ 45649 w 852094"/>
                  <a:gd name="connsiteY9" fmla="*/ 1629 h 92764"/>
                  <a:gd name="connsiteX10" fmla="*/ 133634 w 852094"/>
                  <a:gd name="connsiteY10" fmla="*/ 1629 h 92764"/>
                  <a:gd name="connsiteX11" fmla="*/ 426103 w 852094"/>
                  <a:gd name="connsiteY11" fmla="*/ 0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094" h="92764">
                    <a:moveTo>
                      <a:pt x="426103" y="0"/>
                    </a:moveTo>
                    <a:cubicBezTo>
                      <a:pt x="549120" y="0"/>
                      <a:pt x="672136" y="0"/>
                      <a:pt x="795152" y="815"/>
                    </a:cubicBezTo>
                    <a:cubicBezTo>
                      <a:pt x="809817" y="815"/>
                      <a:pt x="827740" y="3258"/>
                      <a:pt x="836701" y="13032"/>
                    </a:cubicBezTo>
                    <a:cubicBezTo>
                      <a:pt x="846477" y="22806"/>
                      <a:pt x="854624" y="43168"/>
                      <a:pt x="851365" y="55385"/>
                    </a:cubicBezTo>
                    <a:cubicBezTo>
                      <a:pt x="847292" y="69232"/>
                      <a:pt x="830998" y="80634"/>
                      <a:pt x="817963" y="90408"/>
                    </a:cubicBezTo>
                    <a:cubicBezTo>
                      <a:pt x="811446" y="94481"/>
                      <a:pt x="800040" y="92037"/>
                      <a:pt x="791079" y="92037"/>
                    </a:cubicBezTo>
                    <a:cubicBezTo>
                      <a:pt x="548305" y="92037"/>
                      <a:pt x="305531" y="92037"/>
                      <a:pt x="62757" y="92037"/>
                    </a:cubicBezTo>
                    <a:cubicBezTo>
                      <a:pt x="57054" y="92037"/>
                      <a:pt x="50537" y="92037"/>
                      <a:pt x="44834" y="92037"/>
                    </a:cubicBezTo>
                    <a:cubicBezTo>
                      <a:pt x="17135" y="89594"/>
                      <a:pt x="-788" y="70860"/>
                      <a:pt x="27" y="44797"/>
                    </a:cubicBezTo>
                    <a:cubicBezTo>
                      <a:pt x="841" y="20362"/>
                      <a:pt x="18764" y="2443"/>
                      <a:pt x="45649" y="1629"/>
                    </a:cubicBezTo>
                    <a:cubicBezTo>
                      <a:pt x="74977" y="815"/>
                      <a:pt x="104305" y="1629"/>
                      <a:pt x="133634" y="1629"/>
                    </a:cubicBezTo>
                    <a:cubicBezTo>
                      <a:pt x="231395" y="0"/>
                      <a:pt x="328342" y="0"/>
                      <a:pt x="426103" y="0"/>
                    </a:cubicBezTo>
                    <a:close/>
                  </a:path>
                </a:pathLst>
              </a:custGeom>
              <a:grpFill/>
              <a:ln w="8132"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64A26194-2A92-8C2A-8E79-8625A845D429}"/>
                  </a:ext>
                </a:extLst>
              </p:cNvPr>
              <p:cNvSpPr/>
              <p:nvPr/>
            </p:nvSpPr>
            <p:spPr>
              <a:xfrm>
                <a:off x="9345887" y="2383951"/>
                <a:ext cx="849872" cy="92529"/>
              </a:xfrm>
              <a:custGeom>
                <a:avLst/>
                <a:gdLst>
                  <a:gd name="connsiteX0" fmla="*/ 428119 w 849872"/>
                  <a:gd name="connsiteY0" fmla="*/ 1177 h 92529"/>
                  <a:gd name="connsiteX1" fmla="*/ 802871 w 849872"/>
                  <a:gd name="connsiteY1" fmla="*/ 1177 h 92529"/>
                  <a:gd name="connsiteX2" fmla="*/ 849308 w 849872"/>
                  <a:gd name="connsiteY2" fmla="*/ 31313 h 92529"/>
                  <a:gd name="connsiteX3" fmla="*/ 836273 w 849872"/>
                  <a:gd name="connsiteY3" fmla="*/ 79367 h 92529"/>
                  <a:gd name="connsiteX4" fmla="*/ 791465 w 849872"/>
                  <a:gd name="connsiteY4" fmla="*/ 91585 h 92529"/>
                  <a:gd name="connsiteX5" fmla="*/ 544618 w 849872"/>
                  <a:gd name="connsiteY5" fmla="*/ 92399 h 92529"/>
                  <a:gd name="connsiteX6" fmla="*/ 69661 w 849872"/>
                  <a:gd name="connsiteY6" fmla="*/ 92399 h 92529"/>
                  <a:gd name="connsiteX7" fmla="*/ 39518 w 849872"/>
                  <a:gd name="connsiteY7" fmla="*/ 90770 h 92529"/>
                  <a:gd name="connsiteX8" fmla="*/ 413 w 849872"/>
                  <a:gd name="connsiteY8" fmla="*/ 41086 h 92529"/>
                  <a:gd name="connsiteX9" fmla="*/ 45220 w 849872"/>
                  <a:gd name="connsiteY9" fmla="*/ 362 h 92529"/>
                  <a:gd name="connsiteX10" fmla="*/ 167422 w 849872"/>
                  <a:gd name="connsiteY10" fmla="*/ 362 h 92529"/>
                  <a:gd name="connsiteX11" fmla="*/ 428119 w 849872"/>
                  <a:gd name="connsiteY11" fmla="*/ 1177 h 9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9872" h="92529">
                    <a:moveTo>
                      <a:pt x="428119" y="1177"/>
                    </a:moveTo>
                    <a:cubicBezTo>
                      <a:pt x="552765" y="1177"/>
                      <a:pt x="678225" y="1177"/>
                      <a:pt x="802871" y="1177"/>
                    </a:cubicBezTo>
                    <a:cubicBezTo>
                      <a:pt x="825682" y="1177"/>
                      <a:pt x="846049" y="8507"/>
                      <a:pt x="849308" y="31313"/>
                    </a:cubicBezTo>
                    <a:cubicBezTo>
                      <a:pt x="851752" y="46788"/>
                      <a:pt x="846049" y="67965"/>
                      <a:pt x="836273" y="79367"/>
                    </a:cubicBezTo>
                    <a:cubicBezTo>
                      <a:pt x="827311" y="89141"/>
                      <a:pt x="806945" y="91585"/>
                      <a:pt x="791465" y="91585"/>
                    </a:cubicBezTo>
                    <a:cubicBezTo>
                      <a:pt x="709183" y="92399"/>
                      <a:pt x="626901" y="92399"/>
                      <a:pt x="544618" y="92399"/>
                    </a:cubicBezTo>
                    <a:cubicBezTo>
                      <a:pt x="386571" y="92399"/>
                      <a:pt x="227708" y="92399"/>
                      <a:pt x="69661" y="92399"/>
                    </a:cubicBezTo>
                    <a:cubicBezTo>
                      <a:pt x="59885" y="92399"/>
                      <a:pt x="49294" y="93214"/>
                      <a:pt x="39518" y="90770"/>
                    </a:cubicBezTo>
                    <a:cubicBezTo>
                      <a:pt x="13448" y="85883"/>
                      <a:pt x="-2845" y="66336"/>
                      <a:pt x="413" y="41086"/>
                    </a:cubicBezTo>
                    <a:cubicBezTo>
                      <a:pt x="3672" y="15023"/>
                      <a:pt x="19151" y="1177"/>
                      <a:pt x="45220" y="362"/>
                    </a:cubicBezTo>
                    <a:cubicBezTo>
                      <a:pt x="85954" y="-453"/>
                      <a:pt x="126688" y="362"/>
                      <a:pt x="167422" y="362"/>
                    </a:cubicBezTo>
                    <a:cubicBezTo>
                      <a:pt x="253778" y="1177"/>
                      <a:pt x="340949" y="1177"/>
                      <a:pt x="428119" y="1177"/>
                    </a:cubicBezTo>
                    <a:close/>
                  </a:path>
                </a:pathLst>
              </a:custGeom>
              <a:grpFill/>
              <a:ln w="8132"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B38082DA-8ACA-53E8-02A4-A6F09E5AA584}"/>
                  </a:ext>
                </a:extLst>
              </p:cNvPr>
              <p:cNvSpPr/>
              <p:nvPr/>
            </p:nvSpPr>
            <p:spPr>
              <a:xfrm>
                <a:off x="9344564" y="1496316"/>
                <a:ext cx="854727" cy="91629"/>
              </a:xfrm>
              <a:custGeom>
                <a:avLst/>
                <a:gdLst>
                  <a:gd name="connsiteX0" fmla="*/ 428628 w 854727"/>
                  <a:gd name="connsiteY0" fmla="*/ 91426 h 91629"/>
                  <a:gd name="connsiteX1" fmla="*/ 53876 w 854727"/>
                  <a:gd name="connsiteY1" fmla="*/ 91426 h 91629"/>
                  <a:gd name="connsiteX2" fmla="*/ 107 w 854727"/>
                  <a:gd name="connsiteY2" fmla="*/ 49888 h 91629"/>
                  <a:gd name="connsiteX3" fmla="*/ 43285 w 854727"/>
                  <a:gd name="connsiteY3" fmla="*/ 1018 h 91629"/>
                  <a:gd name="connsiteX4" fmla="*/ 85648 w 854727"/>
                  <a:gd name="connsiteY4" fmla="*/ 204 h 91629"/>
                  <a:gd name="connsiteX5" fmla="*/ 780568 w 854727"/>
                  <a:gd name="connsiteY5" fmla="*/ 204 h 91629"/>
                  <a:gd name="connsiteX6" fmla="*/ 805009 w 854727"/>
                  <a:gd name="connsiteY6" fmla="*/ 204 h 91629"/>
                  <a:gd name="connsiteX7" fmla="*/ 854704 w 854727"/>
                  <a:gd name="connsiteY7" fmla="*/ 46629 h 91629"/>
                  <a:gd name="connsiteX8" fmla="*/ 803380 w 854727"/>
                  <a:gd name="connsiteY8" fmla="*/ 90612 h 91629"/>
                  <a:gd name="connsiteX9" fmla="*/ 428628 w 854727"/>
                  <a:gd name="connsiteY9" fmla="*/ 91426 h 9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4727" h="91629">
                    <a:moveTo>
                      <a:pt x="428628" y="91426"/>
                    </a:moveTo>
                    <a:cubicBezTo>
                      <a:pt x="303982" y="91426"/>
                      <a:pt x="178521" y="91426"/>
                      <a:pt x="53876" y="91426"/>
                    </a:cubicBezTo>
                    <a:cubicBezTo>
                      <a:pt x="20474" y="91426"/>
                      <a:pt x="2551" y="76766"/>
                      <a:pt x="107" y="49888"/>
                    </a:cubicBezTo>
                    <a:cubicBezTo>
                      <a:pt x="-1522" y="23824"/>
                      <a:pt x="15586" y="3462"/>
                      <a:pt x="43285" y="1018"/>
                    </a:cubicBezTo>
                    <a:cubicBezTo>
                      <a:pt x="57134" y="-611"/>
                      <a:pt x="71799" y="204"/>
                      <a:pt x="85648" y="204"/>
                    </a:cubicBezTo>
                    <a:cubicBezTo>
                      <a:pt x="317017" y="204"/>
                      <a:pt x="548385" y="204"/>
                      <a:pt x="780568" y="204"/>
                    </a:cubicBezTo>
                    <a:cubicBezTo>
                      <a:pt x="788715" y="204"/>
                      <a:pt x="796862" y="204"/>
                      <a:pt x="805009" y="204"/>
                    </a:cubicBezTo>
                    <a:cubicBezTo>
                      <a:pt x="835152" y="1832"/>
                      <a:pt x="855519" y="21380"/>
                      <a:pt x="854704" y="46629"/>
                    </a:cubicBezTo>
                    <a:cubicBezTo>
                      <a:pt x="853889" y="72693"/>
                      <a:pt x="834337" y="90612"/>
                      <a:pt x="803380" y="90612"/>
                    </a:cubicBezTo>
                    <a:cubicBezTo>
                      <a:pt x="678734" y="92241"/>
                      <a:pt x="554088" y="91426"/>
                      <a:pt x="428628" y="91426"/>
                    </a:cubicBezTo>
                    <a:close/>
                  </a:path>
                </a:pathLst>
              </a:custGeom>
              <a:grpFill/>
              <a:ln w="8132"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BF76F83C-A0E6-89D4-0E70-17151129CA2D}"/>
                  </a:ext>
                </a:extLst>
              </p:cNvPr>
              <p:cNvSpPr/>
              <p:nvPr/>
            </p:nvSpPr>
            <p:spPr>
              <a:xfrm>
                <a:off x="9703107" y="1250544"/>
                <a:ext cx="718568" cy="92037"/>
              </a:xfrm>
              <a:custGeom>
                <a:avLst/>
                <a:gdLst>
                  <a:gd name="connsiteX0" fmla="*/ 360925 w 718568"/>
                  <a:gd name="connsiteY0" fmla="*/ 815 h 92037"/>
                  <a:gd name="connsiteX1" fmla="*/ 659912 w 718568"/>
                  <a:gd name="connsiteY1" fmla="*/ 815 h 92037"/>
                  <a:gd name="connsiteX2" fmla="*/ 718569 w 718568"/>
                  <a:gd name="connsiteY2" fmla="*/ 47241 h 92037"/>
                  <a:gd name="connsiteX3" fmla="*/ 661541 w 718568"/>
                  <a:gd name="connsiteY3" fmla="*/ 92037 h 92037"/>
                  <a:gd name="connsiteX4" fmla="*/ 55421 w 718568"/>
                  <a:gd name="connsiteY4" fmla="*/ 92037 h 92037"/>
                  <a:gd name="connsiteX5" fmla="*/ 23 w 718568"/>
                  <a:gd name="connsiteY5" fmla="*/ 44797 h 92037"/>
                  <a:gd name="connsiteX6" fmla="*/ 57865 w 718568"/>
                  <a:gd name="connsiteY6" fmla="*/ 0 h 92037"/>
                  <a:gd name="connsiteX7" fmla="*/ 75788 w 718568"/>
                  <a:gd name="connsiteY7" fmla="*/ 0 h 92037"/>
                  <a:gd name="connsiteX8" fmla="*/ 360925 w 718568"/>
                  <a:gd name="connsiteY8" fmla="*/ 815 h 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568" h="92037">
                    <a:moveTo>
                      <a:pt x="360925" y="815"/>
                    </a:moveTo>
                    <a:cubicBezTo>
                      <a:pt x="460316" y="815"/>
                      <a:pt x="559707" y="815"/>
                      <a:pt x="659912" y="815"/>
                    </a:cubicBezTo>
                    <a:cubicBezTo>
                      <a:pt x="698202" y="815"/>
                      <a:pt x="718569" y="17104"/>
                      <a:pt x="718569" y="47241"/>
                    </a:cubicBezTo>
                    <a:cubicBezTo>
                      <a:pt x="717754" y="75748"/>
                      <a:pt x="697387" y="92037"/>
                      <a:pt x="661541" y="92037"/>
                    </a:cubicBezTo>
                    <a:cubicBezTo>
                      <a:pt x="459501" y="92037"/>
                      <a:pt x="257461" y="92037"/>
                      <a:pt x="55421" y="92037"/>
                    </a:cubicBezTo>
                    <a:cubicBezTo>
                      <a:pt x="20390" y="92037"/>
                      <a:pt x="-792" y="73304"/>
                      <a:pt x="23" y="44797"/>
                    </a:cubicBezTo>
                    <a:cubicBezTo>
                      <a:pt x="837" y="17104"/>
                      <a:pt x="21204" y="815"/>
                      <a:pt x="57865" y="0"/>
                    </a:cubicBezTo>
                    <a:cubicBezTo>
                      <a:pt x="63568" y="0"/>
                      <a:pt x="70085" y="0"/>
                      <a:pt x="75788" y="0"/>
                    </a:cubicBezTo>
                    <a:cubicBezTo>
                      <a:pt x="169476" y="815"/>
                      <a:pt x="264793" y="815"/>
                      <a:pt x="360925" y="815"/>
                    </a:cubicBezTo>
                    <a:close/>
                  </a:path>
                </a:pathLst>
              </a:custGeom>
              <a:grpFill/>
              <a:ln w="8132"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D91736F1-5674-074D-003D-86B78FB3F185}"/>
                  </a:ext>
                </a:extLst>
              </p:cNvPr>
              <p:cNvSpPr/>
              <p:nvPr/>
            </p:nvSpPr>
            <p:spPr>
              <a:xfrm>
                <a:off x="9701474" y="2136505"/>
                <a:ext cx="719510" cy="92240"/>
              </a:xfrm>
              <a:custGeom>
                <a:avLst/>
                <a:gdLst>
                  <a:gd name="connsiteX0" fmla="*/ 362558 w 719510"/>
                  <a:gd name="connsiteY0" fmla="*/ 92241 h 92240"/>
                  <a:gd name="connsiteX1" fmla="*/ 73348 w 719510"/>
                  <a:gd name="connsiteY1" fmla="*/ 92241 h 92240"/>
                  <a:gd name="connsiteX2" fmla="*/ 45649 w 719510"/>
                  <a:gd name="connsiteY2" fmla="*/ 91426 h 92240"/>
                  <a:gd name="connsiteX3" fmla="*/ 27 w 719510"/>
                  <a:gd name="connsiteY3" fmla="*/ 47444 h 92240"/>
                  <a:gd name="connsiteX4" fmla="*/ 44019 w 719510"/>
                  <a:gd name="connsiteY4" fmla="*/ 1018 h 92240"/>
                  <a:gd name="connsiteX5" fmla="*/ 108379 w 719510"/>
                  <a:gd name="connsiteY5" fmla="*/ 204 h 92240"/>
                  <a:gd name="connsiteX6" fmla="*/ 650954 w 719510"/>
                  <a:gd name="connsiteY6" fmla="*/ 204 h 92240"/>
                  <a:gd name="connsiteX7" fmla="*/ 681097 w 719510"/>
                  <a:gd name="connsiteY7" fmla="*/ 1832 h 92240"/>
                  <a:gd name="connsiteX8" fmla="*/ 719387 w 719510"/>
                  <a:gd name="connsiteY8" fmla="*/ 49073 h 92240"/>
                  <a:gd name="connsiteX9" fmla="*/ 676209 w 719510"/>
                  <a:gd name="connsiteY9" fmla="*/ 91426 h 92240"/>
                  <a:gd name="connsiteX10" fmla="*/ 648510 w 719510"/>
                  <a:gd name="connsiteY10" fmla="*/ 92241 h 92240"/>
                  <a:gd name="connsiteX11" fmla="*/ 362558 w 719510"/>
                  <a:gd name="connsiteY11" fmla="*/ 92241 h 9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510" h="92240">
                    <a:moveTo>
                      <a:pt x="362558" y="92241"/>
                    </a:moveTo>
                    <a:cubicBezTo>
                      <a:pt x="266426" y="92241"/>
                      <a:pt x="169480" y="92241"/>
                      <a:pt x="73348" y="92241"/>
                    </a:cubicBezTo>
                    <a:cubicBezTo>
                      <a:pt x="64386" y="92241"/>
                      <a:pt x="55425" y="92241"/>
                      <a:pt x="45649" y="91426"/>
                    </a:cubicBezTo>
                    <a:cubicBezTo>
                      <a:pt x="18764" y="88983"/>
                      <a:pt x="841" y="71064"/>
                      <a:pt x="27" y="47444"/>
                    </a:cubicBezTo>
                    <a:cubicBezTo>
                      <a:pt x="-788" y="23824"/>
                      <a:pt x="17135" y="3462"/>
                      <a:pt x="44019" y="1018"/>
                    </a:cubicBezTo>
                    <a:cubicBezTo>
                      <a:pt x="65201" y="-611"/>
                      <a:pt x="86382" y="204"/>
                      <a:pt x="108379" y="204"/>
                    </a:cubicBezTo>
                    <a:cubicBezTo>
                      <a:pt x="289237" y="204"/>
                      <a:pt x="470096" y="204"/>
                      <a:pt x="650954" y="204"/>
                    </a:cubicBezTo>
                    <a:cubicBezTo>
                      <a:pt x="660730" y="204"/>
                      <a:pt x="671321" y="-611"/>
                      <a:pt x="681097" y="1832"/>
                    </a:cubicBezTo>
                    <a:cubicBezTo>
                      <a:pt x="706352" y="6719"/>
                      <a:pt x="721017" y="22195"/>
                      <a:pt x="719387" y="49073"/>
                    </a:cubicBezTo>
                    <a:cubicBezTo>
                      <a:pt x="717758" y="75137"/>
                      <a:pt x="702279" y="89797"/>
                      <a:pt x="676209" y="91426"/>
                    </a:cubicBezTo>
                    <a:cubicBezTo>
                      <a:pt x="667248" y="92241"/>
                      <a:pt x="658287" y="92241"/>
                      <a:pt x="648510" y="92241"/>
                    </a:cubicBezTo>
                    <a:cubicBezTo>
                      <a:pt x="553193" y="92241"/>
                      <a:pt x="457876" y="92241"/>
                      <a:pt x="362558" y="92241"/>
                    </a:cubicBezTo>
                    <a:close/>
                  </a:path>
                </a:pathLst>
              </a:custGeom>
              <a:grpFill/>
              <a:ln w="8132"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7A549940-8304-16AB-CE45-D8F79A60777F}"/>
                  </a:ext>
                </a:extLst>
              </p:cNvPr>
              <p:cNvSpPr/>
              <p:nvPr/>
            </p:nvSpPr>
            <p:spPr>
              <a:xfrm>
                <a:off x="9701500" y="1693264"/>
                <a:ext cx="719455" cy="91946"/>
              </a:xfrm>
              <a:custGeom>
                <a:avLst/>
                <a:gdLst>
                  <a:gd name="connsiteX0" fmla="*/ 359273 w 719455"/>
                  <a:gd name="connsiteY0" fmla="*/ 1176 h 91946"/>
                  <a:gd name="connsiteX1" fmla="*/ 667221 w 719455"/>
                  <a:gd name="connsiteY1" fmla="*/ 1176 h 91946"/>
                  <a:gd name="connsiteX2" fmla="*/ 719361 w 719455"/>
                  <a:gd name="connsiteY2" fmla="*/ 43530 h 91946"/>
                  <a:gd name="connsiteX3" fmla="*/ 668851 w 719455"/>
                  <a:gd name="connsiteY3" fmla="*/ 91585 h 91946"/>
                  <a:gd name="connsiteX4" fmla="*/ 641152 w 719455"/>
                  <a:gd name="connsiteY4" fmla="*/ 91585 h 91946"/>
                  <a:gd name="connsiteX5" fmla="*/ 178415 w 719455"/>
                  <a:gd name="connsiteY5" fmla="*/ 91585 h 91946"/>
                  <a:gd name="connsiteX6" fmla="*/ 47251 w 719455"/>
                  <a:gd name="connsiteY6" fmla="*/ 90770 h 91946"/>
                  <a:gd name="connsiteX7" fmla="*/ 0 w 719455"/>
                  <a:gd name="connsiteY7" fmla="*/ 44345 h 91946"/>
                  <a:gd name="connsiteX8" fmla="*/ 48066 w 719455"/>
                  <a:gd name="connsiteY8" fmla="*/ 362 h 91946"/>
                  <a:gd name="connsiteX9" fmla="*/ 72506 w 719455"/>
                  <a:gd name="connsiteY9" fmla="*/ 362 h 91946"/>
                  <a:gd name="connsiteX10" fmla="*/ 359273 w 719455"/>
                  <a:gd name="connsiteY10" fmla="*/ 1176 h 91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9455" h="91946">
                    <a:moveTo>
                      <a:pt x="359273" y="1176"/>
                    </a:moveTo>
                    <a:cubicBezTo>
                      <a:pt x="461922" y="1176"/>
                      <a:pt x="564572" y="1176"/>
                      <a:pt x="667221" y="1176"/>
                    </a:cubicBezTo>
                    <a:cubicBezTo>
                      <a:pt x="699808" y="1176"/>
                      <a:pt x="718546" y="16652"/>
                      <a:pt x="719361" y="43530"/>
                    </a:cubicBezTo>
                    <a:cubicBezTo>
                      <a:pt x="720990" y="71223"/>
                      <a:pt x="701438" y="89956"/>
                      <a:pt x="668851" y="91585"/>
                    </a:cubicBezTo>
                    <a:cubicBezTo>
                      <a:pt x="659889" y="92399"/>
                      <a:pt x="650928" y="91585"/>
                      <a:pt x="641152" y="91585"/>
                    </a:cubicBezTo>
                    <a:cubicBezTo>
                      <a:pt x="487177" y="91585"/>
                      <a:pt x="332389" y="91585"/>
                      <a:pt x="178415" y="91585"/>
                    </a:cubicBezTo>
                    <a:cubicBezTo>
                      <a:pt x="134422" y="91585"/>
                      <a:pt x="91244" y="92399"/>
                      <a:pt x="47251" y="90770"/>
                    </a:cubicBezTo>
                    <a:cubicBezTo>
                      <a:pt x="18738" y="89956"/>
                      <a:pt x="0" y="69594"/>
                      <a:pt x="0" y="44345"/>
                    </a:cubicBezTo>
                    <a:cubicBezTo>
                      <a:pt x="0" y="19095"/>
                      <a:pt x="19552" y="1991"/>
                      <a:pt x="48066" y="362"/>
                    </a:cubicBezTo>
                    <a:cubicBezTo>
                      <a:pt x="56213" y="-452"/>
                      <a:pt x="64360" y="362"/>
                      <a:pt x="72506" y="362"/>
                    </a:cubicBezTo>
                    <a:cubicBezTo>
                      <a:pt x="167824" y="1176"/>
                      <a:pt x="263956" y="1176"/>
                      <a:pt x="359273" y="1176"/>
                    </a:cubicBezTo>
                    <a:close/>
                  </a:path>
                </a:pathLst>
              </a:custGeom>
              <a:grpFill/>
              <a:ln w="8132"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64F683C9-BB9A-5372-6476-D3623E28892A}"/>
                  </a:ext>
                </a:extLst>
              </p:cNvPr>
              <p:cNvSpPr/>
              <p:nvPr/>
            </p:nvSpPr>
            <p:spPr>
              <a:xfrm>
                <a:off x="9345363" y="2138133"/>
                <a:ext cx="231614" cy="90974"/>
              </a:xfrm>
              <a:custGeom>
                <a:avLst/>
                <a:gdLst>
                  <a:gd name="connsiteX0" fmla="*/ 114992 w 231614"/>
                  <a:gd name="connsiteY0" fmla="*/ 90612 h 90974"/>
                  <a:gd name="connsiteX1" fmla="*/ 42486 w 231614"/>
                  <a:gd name="connsiteY1" fmla="*/ 90612 h 90974"/>
                  <a:gd name="connsiteX2" fmla="*/ 123 w 231614"/>
                  <a:gd name="connsiteY2" fmla="*/ 48258 h 90974"/>
                  <a:gd name="connsiteX3" fmla="*/ 38413 w 231614"/>
                  <a:gd name="connsiteY3" fmla="*/ 1833 h 90974"/>
                  <a:gd name="connsiteX4" fmla="*/ 193202 w 231614"/>
                  <a:gd name="connsiteY4" fmla="*/ 1833 h 90974"/>
                  <a:gd name="connsiteX5" fmla="*/ 231491 w 231614"/>
                  <a:gd name="connsiteY5" fmla="*/ 48258 h 90974"/>
                  <a:gd name="connsiteX6" fmla="*/ 188313 w 231614"/>
                  <a:gd name="connsiteY6" fmla="*/ 90612 h 90974"/>
                  <a:gd name="connsiteX7" fmla="*/ 114992 w 231614"/>
                  <a:gd name="connsiteY7" fmla="*/ 90612 h 9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4" h="90974">
                    <a:moveTo>
                      <a:pt x="114992" y="90612"/>
                    </a:moveTo>
                    <a:cubicBezTo>
                      <a:pt x="90552" y="90612"/>
                      <a:pt x="66112" y="91427"/>
                      <a:pt x="42486" y="90612"/>
                    </a:cubicBezTo>
                    <a:cubicBezTo>
                      <a:pt x="16416" y="88983"/>
                      <a:pt x="1752" y="73508"/>
                      <a:pt x="123" y="48258"/>
                    </a:cubicBezTo>
                    <a:cubicBezTo>
                      <a:pt x="-1507" y="22195"/>
                      <a:pt x="13158" y="3462"/>
                      <a:pt x="38413" y="1833"/>
                    </a:cubicBezTo>
                    <a:cubicBezTo>
                      <a:pt x="89738" y="-611"/>
                      <a:pt x="141877" y="-611"/>
                      <a:pt x="193202" y="1833"/>
                    </a:cubicBezTo>
                    <a:cubicBezTo>
                      <a:pt x="218457" y="3462"/>
                      <a:pt x="233121" y="23009"/>
                      <a:pt x="231491" y="48258"/>
                    </a:cubicBezTo>
                    <a:cubicBezTo>
                      <a:pt x="229862" y="73508"/>
                      <a:pt x="214383" y="89797"/>
                      <a:pt x="188313" y="90612"/>
                    </a:cubicBezTo>
                    <a:cubicBezTo>
                      <a:pt x="163873" y="91427"/>
                      <a:pt x="139433" y="90612"/>
                      <a:pt x="114992" y="90612"/>
                    </a:cubicBezTo>
                    <a:close/>
                  </a:path>
                </a:pathLst>
              </a:custGeom>
              <a:grpFill/>
              <a:ln w="8132"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BA9FB588-3453-D10A-EF55-C88F39006995}"/>
                  </a:ext>
                </a:extLst>
              </p:cNvPr>
              <p:cNvSpPr/>
              <p:nvPr/>
            </p:nvSpPr>
            <p:spPr>
              <a:xfrm>
                <a:off x="9346059" y="1250996"/>
                <a:ext cx="231610" cy="91788"/>
              </a:xfrm>
              <a:custGeom>
                <a:avLst/>
                <a:gdLst>
                  <a:gd name="connsiteX0" fmla="*/ 115926 w 231610"/>
                  <a:gd name="connsiteY0" fmla="*/ 362 h 91788"/>
                  <a:gd name="connsiteX1" fmla="*/ 185988 w 231610"/>
                  <a:gd name="connsiteY1" fmla="*/ 362 h 91788"/>
                  <a:gd name="connsiteX2" fmla="*/ 231610 w 231610"/>
                  <a:gd name="connsiteY2" fmla="*/ 44344 h 91788"/>
                  <a:gd name="connsiteX3" fmla="*/ 191691 w 231610"/>
                  <a:gd name="connsiteY3" fmla="*/ 89956 h 91788"/>
                  <a:gd name="connsiteX4" fmla="*/ 40161 w 231610"/>
                  <a:gd name="connsiteY4" fmla="*/ 89956 h 91788"/>
                  <a:gd name="connsiteX5" fmla="*/ 242 w 231610"/>
                  <a:gd name="connsiteY5" fmla="*/ 41901 h 91788"/>
                  <a:gd name="connsiteX6" fmla="*/ 43420 w 231610"/>
                  <a:gd name="connsiteY6" fmla="*/ 362 h 91788"/>
                  <a:gd name="connsiteX7" fmla="*/ 115926 w 231610"/>
                  <a:gd name="connsiteY7" fmla="*/ 362 h 9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610" h="91788">
                    <a:moveTo>
                      <a:pt x="115926" y="362"/>
                    </a:moveTo>
                    <a:cubicBezTo>
                      <a:pt x="139552" y="362"/>
                      <a:pt x="162363" y="-453"/>
                      <a:pt x="185988" y="362"/>
                    </a:cubicBezTo>
                    <a:cubicBezTo>
                      <a:pt x="212058" y="1177"/>
                      <a:pt x="231610" y="19910"/>
                      <a:pt x="231610" y="44344"/>
                    </a:cubicBezTo>
                    <a:cubicBezTo>
                      <a:pt x="230796" y="69594"/>
                      <a:pt x="216946" y="89141"/>
                      <a:pt x="191691" y="89956"/>
                    </a:cubicBezTo>
                    <a:cubicBezTo>
                      <a:pt x="141181" y="92399"/>
                      <a:pt x="90671" y="92399"/>
                      <a:pt x="40161" y="89956"/>
                    </a:cubicBezTo>
                    <a:cubicBezTo>
                      <a:pt x="14091" y="89141"/>
                      <a:pt x="-2202" y="66336"/>
                      <a:pt x="242" y="41901"/>
                    </a:cubicBezTo>
                    <a:cubicBezTo>
                      <a:pt x="2686" y="15837"/>
                      <a:pt x="18165" y="1177"/>
                      <a:pt x="43420" y="362"/>
                    </a:cubicBezTo>
                    <a:cubicBezTo>
                      <a:pt x="67045" y="-453"/>
                      <a:pt x="91486" y="362"/>
                      <a:pt x="115926" y="362"/>
                    </a:cubicBezTo>
                    <a:close/>
                  </a:path>
                </a:pathLst>
              </a:custGeom>
              <a:grpFill/>
              <a:ln w="8132"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E908A070-D719-7C3A-D054-06AC88FB780D}"/>
                  </a:ext>
                </a:extLst>
              </p:cNvPr>
              <p:cNvSpPr/>
              <p:nvPr/>
            </p:nvSpPr>
            <p:spPr>
              <a:xfrm>
                <a:off x="9345384" y="1693829"/>
                <a:ext cx="232380" cy="92365"/>
              </a:xfrm>
              <a:custGeom>
                <a:avLst/>
                <a:gdLst>
                  <a:gd name="connsiteX0" fmla="*/ 114157 w 232380"/>
                  <a:gd name="connsiteY0" fmla="*/ 91834 h 92365"/>
                  <a:gd name="connsiteX1" fmla="*/ 47354 w 232380"/>
                  <a:gd name="connsiteY1" fmla="*/ 91834 h 92365"/>
                  <a:gd name="connsiteX2" fmla="*/ 102 w 232380"/>
                  <a:gd name="connsiteY2" fmla="*/ 43779 h 92365"/>
                  <a:gd name="connsiteX3" fmla="*/ 48983 w 232380"/>
                  <a:gd name="connsiteY3" fmla="*/ 611 h 92365"/>
                  <a:gd name="connsiteX4" fmla="*/ 182590 w 232380"/>
                  <a:gd name="connsiteY4" fmla="*/ 611 h 92365"/>
                  <a:gd name="connsiteX5" fmla="*/ 232286 w 232380"/>
                  <a:gd name="connsiteY5" fmla="*/ 42964 h 92365"/>
                  <a:gd name="connsiteX6" fmla="*/ 184219 w 232380"/>
                  <a:gd name="connsiteY6" fmla="*/ 91019 h 92365"/>
                  <a:gd name="connsiteX7" fmla="*/ 114157 w 232380"/>
                  <a:gd name="connsiteY7" fmla="*/ 91834 h 9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380" h="92365">
                    <a:moveTo>
                      <a:pt x="114157" y="91834"/>
                    </a:moveTo>
                    <a:cubicBezTo>
                      <a:pt x="92161" y="91834"/>
                      <a:pt x="69350" y="92648"/>
                      <a:pt x="47354" y="91834"/>
                    </a:cubicBezTo>
                    <a:cubicBezTo>
                      <a:pt x="16396" y="90205"/>
                      <a:pt x="-1527" y="71472"/>
                      <a:pt x="102" y="43779"/>
                    </a:cubicBezTo>
                    <a:cubicBezTo>
                      <a:pt x="917" y="17715"/>
                      <a:pt x="18840" y="1425"/>
                      <a:pt x="48983" y="611"/>
                    </a:cubicBezTo>
                    <a:cubicBezTo>
                      <a:pt x="93790" y="-204"/>
                      <a:pt x="137783" y="-204"/>
                      <a:pt x="182590" y="611"/>
                    </a:cubicBezTo>
                    <a:cubicBezTo>
                      <a:pt x="211919" y="1425"/>
                      <a:pt x="230656" y="18530"/>
                      <a:pt x="232286" y="42964"/>
                    </a:cubicBezTo>
                    <a:cubicBezTo>
                      <a:pt x="233915" y="68214"/>
                      <a:pt x="214363" y="89390"/>
                      <a:pt x="184219" y="91019"/>
                    </a:cubicBezTo>
                    <a:cubicBezTo>
                      <a:pt x="160594" y="93463"/>
                      <a:pt x="136968" y="91834"/>
                      <a:pt x="114157" y="91834"/>
                    </a:cubicBezTo>
                    <a:close/>
                  </a:path>
                </a:pathLst>
              </a:custGeom>
              <a:grpFill/>
              <a:ln w="8132" cap="flat">
                <a:noFill/>
                <a:prstDash val="solid"/>
                <a:miter/>
              </a:ln>
            </p:spPr>
            <p:txBody>
              <a:bodyPr rtlCol="0" anchor="ctr"/>
              <a:lstStyle/>
              <a:p>
                <a:endParaRPr lang="en-US"/>
              </a:p>
            </p:txBody>
          </p:sp>
        </p:grpSp>
      </p:grpSp>
      <p:grpSp>
        <p:nvGrpSpPr>
          <p:cNvPr id="214" name="Graphic 3">
            <a:extLst>
              <a:ext uri="{FF2B5EF4-FFF2-40B4-BE49-F238E27FC236}">
                <a16:creationId xmlns:a16="http://schemas.microsoft.com/office/drawing/2014/main" id="{B9B5E854-49CB-777D-A798-DF02467F06C2}"/>
              </a:ext>
            </a:extLst>
          </p:cNvPr>
          <p:cNvGrpSpPr/>
          <p:nvPr/>
        </p:nvGrpSpPr>
        <p:grpSpPr>
          <a:xfrm>
            <a:off x="10371847" y="3835746"/>
            <a:ext cx="718979" cy="620650"/>
            <a:chOff x="662657" y="2010078"/>
            <a:chExt cx="1091621" cy="942328"/>
          </a:xfrm>
          <a:solidFill>
            <a:srgbClr val="FF9300"/>
          </a:solidFill>
        </p:grpSpPr>
        <p:sp>
          <p:nvSpPr>
            <p:cNvPr id="215" name="Freeform 214">
              <a:extLst>
                <a:ext uri="{FF2B5EF4-FFF2-40B4-BE49-F238E27FC236}">
                  <a16:creationId xmlns:a16="http://schemas.microsoft.com/office/drawing/2014/main" id="{0FFF4802-5BE7-C947-38D3-3AB8322136F5}"/>
                </a:ext>
              </a:extLst>
            </p:cNvPr>
            <p:cNvSpPr/>
            <p:nvPr/>
          </p:nvSpPr>
          <p:spPr>
            <a:xfrm>
              <a:off x="761397" y="2497699"/>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EA2DC367-CEC0-7E12-4237-EC538B034637}"/>
                </a:ext>
              </a:extLst>
            </p:cNvPr>
            <p:cNvSpPr/>
            <p:nvPr/>
          </p:nvSpPr>
          <p:spPr>
            <a:xfrm>
              <a:off x="761397" y="2585468"/>
              <a:ext cx="263305" cy="32913"/>
            </a:xfrm>
            <a:custGeom>
              <a:avLst/>
              <a:gdLst>
                <a:gd name="connsiteX0" fmla="*/ 16457 w 263305"/>
                <a:gd name="connsiteY0" fmla="*/ 32913 h 32913"/>
                <a:gd name="connsiteX1" fmla="*/ 246849 w 263305"/>
                <a:gd name="connsiteY1" fmla="*/ 32913 h 32913"/>
                <a:gd name="connsiteX2" fmla="*/ 263306 w 263305"/>
                <a:gd name="connsiteY2" fmla="*/ 16456 h 32913"/>
                <a:gd name="connsiteX3" fmla="*/ 246849 w 263305"/>
                <a:gd name="connsiteY3" fmla="*/ 0 h 32913"/>
                <a:gd name="connsiteX4" fmla="*/ 16457 w 263305"/>
                <a:gd name="connsiteY4" fmla="*/ 0 h 32913"/>
                <a:gd name="connsiteX5" fmla="*/ 0 w 263305"/>
                <a:gd name="connsiteY5" fmla="*/ 16456 h 32913"/>
                <a:gd name="connsiteX6" fmla="*/ 16457 w 263305"/>
                <a:gd name="connsiteY6" fmla="*/ 32913 h 32913"/>
                <a:gd name="connsiteX7" fmla="*/ 16457 w 263305"/>
                <a:gd name="connsiteY7" fmla="*/ 32913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16457" y="32913"/>
                  </a:moveTo>
                  <a:lnTo>
                    <a:pt x="246849" y="32913"/>
                  </a:lnTo>
                  <a:cubicBezTo>
                    <a:pt x="255077" y="32913"/>
                    <a:pt x="263306" y="24685"/>
                    <a:pt x="263306" y="16456"/>
                  </a:cubicBezTo>
                  <a:cubicBezTo>
                    <a:pt x="263306" y="8228"/>
                    <a:pt x="255077" y="0"/>
                    <a:pt x="246849" y="0"/>
                  </a:cubicBezTo>
                  <a:lnTo>
                    <a:pt x="16457" y="0"/>
                  </a:lnTo>
                  <a:cubicBezTo>
                    <a:pt x="8228" y="0"/>
                    <a:pt x="0" y="8228"/>
                    <a:pt x="0" y="16456"/>
                  </a:cubicBezTo>
                  <a:cubicBezTo>
                    <a:pt x="2743" y="24685"/>
                    <a:pt x="8228" y="32913"/>
                    <a:pt x="16457" y="32913"/>
                  </a:cubicBezTo>
                  <a:lnTo>
                    <a:pt x="16457" y="32913"/>
                  </a:lnTo>
                  <a:close/>
                </a:path>
              </a:pathLst>
            </a:custGeom>
            <a:grpFill/>
            <a:ln w="27426"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3EDDCDC4-482B-104D-0192-3B3289F92573}"/>
                </a:ext>
              </a:extLst>
            </p:cNvPr>
            <p:cNvSpPr/>
            <p:nvPr/>
          </p:nvSpPr>
          <p:spPr>
            <a:xfrm>
              <a:off x="1394976" y="2316677"/>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grpSp>
          <p:nvGrpSpPr>
            <p:cNvPr id="218" name="Graphic 3">
              <a:extLst>
                <a:ext uri="{FF2B5EF4-FFF2-40B4-BE49-F238E27FC236}">
                  <a16:creationId xmlns:a16="http://schemas.microsoft.com/office/drawing/2014/main" id="{A18F0A9E-51A6-B3FE-ACB8-FE6AF81FD830}"/>
                </a:ext>
              </a:extLst>
            </p:cNvPr>
            <p:cNvGrpSpPr/>
            <p:nvPr/>
          </p:nvGrpSpPr>
          <p:grpSpPr>
            <a:xfrm>
              <a:off x="662657" y="2010078"/>
              <a:ext cx="1091621" cy="942328"/>
              <a:chOff x="662657" y="2010078"/>
              <a:chExt cx="1091621" cy="942328"/>
            </a:xfrm>
            <a:grpFill/>
          </p:grpSpPr>
          <p:sp>
            <p:nvSpPr>
              <p:cNvPr id="219" name="Freeform 218">
                <a:extLst>
                  <a:ext uri="{FF2B5EF4-FFF2-40B4-BE49-F238E27FC236}">
                    <a16:creationId xmlns:a16="http://schemas.microsoft.com/office/drawing/2014/main" id="{1235B63B-A42F-9045-0898-4C2432DF3970}"/>
                  </a:ext>
                </a:extLst>
              </p:cNvPr>
              <p:cNvSpPr/>
              <p:nvPr/>
            </p:nvSpPr>
            <p:spPr>
              <a:xfrm>
                <a:off x="1394976" y="2404445"/>
                <a:ext cx="263305" cy="32913"/>
              </a:xfrm>
              <a:custGeom>
                <a:avLst/>
                <a:gdLst>
                  <a:gd name="connsiteX0" fmla="*/ 246849 w 263305"/>
                  <a:gd name="connsiteY0" fmla="*/ 0 h 32913"/>
                  <a:gd name="connsiteX1" fmla="*/ 16457 w 263305"/>
                  <a:gd name="connsiteY1" fmla="*/ 0 h 32913"/>
                  <a:gd name="connsiteX2" fmla="*/ 0 w 263305"/>
                  <a:gd name="connsiteY2" fmla="*/ 16457 h 32913"/>
                  <a:gd name="connsiteX3" fmla="*/ 16457 w 263305"/>
                  <a:gd name="connsiteY3" fmla="*/ 32913 h 32913"/>
                  <a:gd name="connsiteX4" fmla="*/ 246849 w 263305"/>
                  <a:gd name="connsiteY4" fmla="*/ 32913 h 32913"/>
                  <a:gd name="connsiteX5" fmla="*/ 263305 w 263305"/>
                  <a:gd name="connsiteY5" fmla="*/ 16457 h 32913"/>
                  <a:gd name="connsiteX6" fmla="*/ 246849 w 263305"/>
                  <a:gd name="connsiteY6" fmla="*/ 0 h 32913"/>
                  <a:gd name="connsiteX7" fmla="*/ 246849 w 263305"/>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305" h="32913">
                    <a:moveTo>
                      <a:pt x="246849" y="0"/>
                    </a:moveTo>
                    <a:lnTo>
                      <a:pt x="16457" y="0"/>
                    </a:lnTo>
                    <a:cubicBezTo>
                      <a:pt x="8228" y="0"/>
                      <a:pt x="0" y="8228"/>
                      <a:pt x="0" y="16457"/>
                    </a:cubicBezTo>
                    <a:cubicBezTo>
                      <a:pt x="0" y="24685"/>
                      <a:pt x="8228" y="32913"/>
                      <a:pt x="16457" y="32913"/>
                    </a:cubicBezTo>
                    <a:lnTo>
                      <a:pt x="246849" y="32913"/>
                    </a:lnTo>
                    <a:cubicBezTo>
                      <a:pt x="255077" y="32913"/>
                      <a:pt x="263305" y="24685"/>
                      <a:pt x="263305" y="16457"/>
                    </a:cubicBezTo>
                    <a:cubicBezTo>
                      <a:pt x="263305" y="8228"/>
                      <a:pt x="255077" y="0"/>
                      <a:pt x="246849" y="0"/>
                    </a:cubicBezTo>
                    <a:lnTo>
                      <a:pt x="246849" y="0"/>
                    </a:lnTo>
                    <a:close/>
                  </a:path>
                </a:pathLst>
              </a:custGeom>
              <a:grpFill/>
              <a:ln w="27426"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77BDD04A-FFCA-6AD8-C46D-3443A89AE3FF}"/>
                  </a:ext>
                </a:extLst>
              </p:cNvPr>
              <p:cNvSpPr/>
              <p:nvPr/>
            </p:nvSpPr>
            <p:spPr>
              <a:xfrm>
                <a:off x="662657" y="2010078"/>
                <a:ext cx="1091621" cy="942328"/>
              </a:xfrm>
              <a:custGeom>
                <a:avLst/>
                <a:gdLst>
                  <a:gd name="connsiteX0" fmla="*/ 1075165 w 1091621"/>
                  <a:gd name="connsiteY0" fmla="*/ 569904 h 942328"/>
                  <a:gd name="connsiteX1" fmla="*/ 1091621 w 1091621"/>
                  <a:gd name="connsiteY1" fmla="*/ 553447 h 942328"/>
                  <a:gd name="connsiteX2" fmla="*/ 1091621 w 1091621"/>
                  <a:gd name="connsiteY2" fmla="*/ 251743 h 942328"/>
                  <a:gd name="connsiteX3" fmla="*/ 1047737 w 1091621"/>
                  <a:gd name="connsiteY3" fmla="*/ 207859 h 942328"/>
                  <a:gd name="connsiteX4" fmla="*/ 1017567 w 1091621"/>
                  <a:gd name="connsiteY4" fmla="*/ 207859 h 942328"/>
                  <a:gd name="connsiteX5" fmla="*/ 1017567 w 1091621"/>
                  <a:gd name="connsiteY5" fmla="*/ 35065 h 942328"/>
                  <a:gd name="connsiteX6" fmla="*/ 992882 w 1091621"/>
                  <a:gd name="connsiteY6" fmla="*/ 2152 h 942328"/>
                  <a:gd name="connsiteX7" fmla="*/ 951740 w 1091621"/>
                  <a:gd name="connsiteY7" fmla="*/ 13123 h 942328"/>
                  <a:gd name="connsiteX8" fmla="*/ 798145 w 1091621"/>
                  <a:gd name="connsiteY8" fmla="*/ 207859 h 942328"/>
                  <a:gd name="connsiteX9" fmla="*/ 573238 w 1091621"/>
                  <a:gd name="connsiteY9" fmla="*/ 207859 h 942328"/>
                  <a:gd name="connsiteX10" fmla="*/ 545811 w 1091621"/>
                  <a:gd name="connsiteY10" fmla="*/ 218830 h 942328"/>
                  <a:gd name="connsiteX11" fmla="*/ 518383 w 1091621"/>
                  <a:gd name="connsiteY11" fmla="*/ 207859 h 942328"/>
                  <a:gd name="connsiteX12" fmla="*/ 441586 w 1091621"/>
                  <a:gd name="connsiteY12" fmla="*/ 207859 h 942328"/>
                  <a:gd name="connsiteX13" fmla="*/ 430615 w 1091621"/>
                  <a:gd name="connsiteY13" fmla="*/ 196888 h 942328"/>
                  <a:gd name="connsiteX14" fmla="*/ 301704 w 1091621"/>
                  <a:gd name="connsiteY14" fmla="*/ 92663 h 942328"/>
                  <a:gd name="connsiteX15" fmla="*/ 172794 w 1091621"/>
                  <a:gd name="connsiteY15" fmla="*/ 196888 h 942328"/>
                  <a:gd name="connsiteX16" fmla="*/ 161823 w 1091621"/>
                  <a:gd name="connsiteY16" fmla="*/ 207859 h 942328"/>
                  <a:gd name="connsiteX17" fmla="*/ 49370 w 1091621"/>
                  <a:gd name="connsiteY17" fmla="*/ 207859 h 942328"/>
                  <a:gd name="connsiteX18" fmla="*/ 5486 w 1091621"/>
                  <a:gd name="connsiteY18" fmla="*/ 251743 h 942328"/>
                  <a:gd name="connsiteX19" fmla="*/ 5486 w 1091621"/>
                  <a:gd name="connsiteY19" fmla="*/ 320313 h 942328"/>
                  <a:gd name="connsiteX20" fmla="*/ 21942 w 1091621"/>
                  <a:gd name="connsiteY20" fmla="*/ 336769 h 942328"/>
                  <a:gd name="connsiteX21" fmla="*/ 38399 w 1091621"/>
                  <a:gd name="connsiteY21" fmla="*/ 320313 h 942328"/>
                  <a:gd name="connsiteX22" fmla="*/ 38399 w 1091621"/>
                  <a:gd name="connsiteY22" fmla="*/ 251743 h 942328"/>
                  <a:gd name="connsiteX23" fmla="*/ 49370 w 1091621"/>
                  <a:gd name="connsiteY23" fmla="*/ 240773 h 942328"/>
                  <a:gd name="connsiteX24" fmla="*/ 161823 w 1091621"/>
                  <a:gd name="connsiteY24" fmla="*/ 240773 h 942328"/>
                  <a:gd name="connsiteX25" fmla="*/ 205708 w 1091621"/>
                  <a:gd name="connsiteY25" fmla="*/ 205117 h 942328"/>
                  <a:gd name="connsiteX26" fmla="*/ 301704 w 1091621"/>
                  <a:gd name="connsiteY26" fmla="*/ 125576 h 942328"/>
                  <a:gd name="connsiteX27" fmla="*/ 397701 w 1091621"/>
                  <a:gd name="connsiteY27" fmla="*/ 205117 h 942328"/>
                  <a:gd name="connsiteX28" fmla="*/ 441586 w 1091621"/>
                  <a:gd name="connsiteY28" fmla="*/ 240773 h 942328"/>
                  <a:gd name="connsiteX29" fmla="*/ 518383 w 1091621"/>
                  <a:gd name="connsiteY29" fmla="*/ 240773 h 942328"/>
                  <a:gd name="connsiteX30" fmla="*/ 529354 w 1091621"/>
                  <a:gd name="connsiteY30" fmla="*/ 251743 h 942328"/>
                  <a:gd name="connsiteX31" fmla="*/ 529354 w 1091621"/>
                  <a:gd name="connsiteY31" fmla="*/ 328541 h 942328"/>
                  <a:gd name="connsiteX32" fmla="*/ 518383 w 1091621"/>
                  <a:gd name="connsiteY32" fmla="*/ 339512 h 942328"/>
                  <a:gd name="connsiteX33" fmla="*/ 414158 w 1091621"/>
                  <a:gd name="connsiteY33" fmla="*/ 468422 h 942328"/>
                  <a:gd name="connsiteX34" fmla="*/ 518383 w 1091621"/>
                  <a:gd name="connsiteY34" fmla="*/ 597332 h 942328"/>
                  <a:gd name="connsiteX35" fmla="*/ 529354 w 1091621"/>
                  <a:gd name="connsiteY35" fmla="*/ 608303 h 942328"/>
                  <a:gd name="connsiteX36" fmla="*/ 529354 w 1091621"/>
                  <a:gd name="connsiteY36" fmla="*/ 685100 h 942328"/>
                  <a:gd name="connsiteX37" fmla="*/ 518383 w 1091621"/>
                  <a:gd name="connsiteY37" fmla="*/ 696071 h 942328"/>
                  <a:gd name="connsiteX38" fmla="*/ 285248 w 1091621"/>
                  <a:gd name="connsiteY38" fmla="*/ 696071 h 942328"/>
                  <a:gd name="connsiteX39" fmla="*/ 271534 w 1091621"/>
                  <a:gd name="connsiteY39" fmla="*/ 701556 h 942328"/>
                  <a:gd name="connsiteX40" fmla="*/ 112453 w 1091621"/>
                  <a:gd name="connsiteY40" fmla="*/ 901778 h 942328"/>
                  <a:gd name="connsiteX41" fmla="*/ 106968 w 1091621"/>
                  <a:gd name="connsiteY41" fmla="*/ 901778 h 942328"/>
                  <a:gd name="connsiteX42" fmla="*/ 104225 w 1091621"/>
                  <a:gd name="connsiteY42" fmla="*/ 899036 h 942328"/>
                  <a:gd name="connsiteX43" fmla="*/ 104225 w 1091621"/>
                  <a:gd name="connsiteY43" fmla="*/ 718013 h 942328"/>
                  <a:gd name="connsiteX44" fmla="*/ 87769 w 1091621"/>
                  <a:gd name="connsiteY44" fmla="*/ 701556 h 942328"/>
                  <a:gd name="connsiteX45" fmla="*/ 43884 w 1091621"/>
                  <a:gd name="connsiteY45" fmla="*/ 701556 h 942328"/>
                  <a:gd name="connsiteX46" fmla="*/ 32913 w 1091621"/>
                  <a:gd name="connsiteY46" fmla="*/ 690585 h 942328"/>
                  <a:gd name="connsiteX47" fmla="*/ 32913 w 1091621"/>
                  <a:gd name="connsiteY47" fmla="*/ 397110 h 942328"/>
                  <a:gd name="connsiteX48" fmla="*/ 16457 w 1091621"/>
                  <a:gd name="connsiteY48" fmla="*/ 380653 h 942328"/>
                  <a:gd name="connsiteX49" fmla="*/ 0 w 1091621"/>
                  <a:gd name="connsiteY49" fmla="*/ 397110 h 942328"/>
                  <a:gd name="connsiteX50" fmla="*/ 0 w 1091621"/>
                  <a:gd name="connsiteY50" fmla="*/ 690585 h 942328"/>
                  <a:gd name="connsiteX51" fmla="*/ 43884 w 1091621"/>
                  <a:gd name="connsiteY51" fmla="*/ 734470 h 942328"/>
                  <a:gd name="connsiteX52" fmla="*/ 71312 w 1091621"/>
                  <a:gd name="connsiteY52" fmla="*/ 734470 h 942328"/>
                  <a:gd name="connsiteX53" fmla="*/ 71312 w 1091621"/>
                  <a:gd name="connsiteY53" fmla="*/ 907264 h 942328"/>
                  <a:gd name="connsiteX54" fmla="*/ 95997 w 1091621"/>
                  <a:gd name="connsiteY54" fmla="*/ 940177 h 942328"/>
                  <a:gd name="connsiteX55" fmla="*/ 137138 w 1091621"/>
                  <a:gd name="connsiteY55" fmla="*/ 929206 h 942328"/>
                  <a:gd name="connsiteX56" fmla="*/ 290733 w 1091621"/>
                  <a:gd name="connsiteY56" fmla="*/ 734470 h 942328"/>
                  <a:gd name="connsiteX57" fmla="*/ 515640 w 1091621"/>
                  <a:gd name="connsiteY57" fmla="*/ 734470 h 942328"/>
                  <a:gd name="connsiteX58" fmla="*/ 543068 w 1091621"/>
                  <a:gd name="connsiteY58" fmla="*/ 723499 h 942328"/>
                  <a:gd name="connsiteX59" fmla="*/ 570496 w 1091621"/>
                  <a:gd name="connsiteY59" fmla="*/ 734470 h 942328"/>
                  <a:gd name="connsiteX60" fmla="*/ 647293 w 1091621"/>
                  <a:gd name="connsiteY60" fmla="*/ 734470 h 942328"/>
                  <a:gd name="connsiteX61" fmla="*/ 691178 w 1091621"/>
                  <a:gd name="connsiteY61" fmla="*/ 698814 h 942328"/>
                  <a:gd name="connsiteX62" fmla="*/ 787174 w 1091621"/>
                  <a:gd name="connsiteY62" fmla="*/ 619273 h 942328"/>
                  <a:gd name="connsiteX63" fmla="*/ 883171 w 1091621"/>
                  <a:gd name="connsiteY63" fmla="*/ 698814 h 942328"/>
                  <a:gd name="connsiteX64" fmla="*/ 927055 w 1091621"/>
                  <a:gd name="connsiteY64" fmla="*/ 734470 h 942328"/>
                  <a:gd name="connsiteX65" fmla="*/ 1039509 w 1091621"/>
                  <a:gd name="connsiteY65" fmla="*/ 734470 h 942328"/>
                  <a:gd name="connsiteX66" fmla="*/ 1083393 w 1091621"/>
                  <a:gd name="connsiteY66" fmla="*/ 690585 h 942328"/>
                  <a:gd name="connsiteX67" fmla="*/ 1083393 w 1091621"/>
                  <a:gd name="connsiteY67" fmla="*/ 630245 h 942328"/>
                  <a:gd name="connsiteX68" fmla="*/ 1066937 w 1091621"/>
                  <a:gd name="connsiteY68" fmla="*/ 613788 h 942328"/>
                  <a:gd name="connsiteX69" fmla="*/ 1050480 w 1091621"/>
                  <a:gd name="connsiteY69" fmla="*/ 630245 h 942328"/>
                  <a:gd name="connsiteX70" fmla="*/ 1050480 w 1091621"/>
                  <a:gd name="connsiteY70" fmla="*/ 690585 h 942328"/>
                  <a:gd name="connsiteX71" fmla="*/ 1039509 w 1091621"/>
                  <a:gd name="connsiteY71" fmla="*/ 701556 h 942328"/>
                  <a:gd name="connsiteX72" fmla="*/ 927055 w 1091621"/>
                  <a:gd name="connsiteY72" fmla="*/ 701556 h 942328"/>
                  <a:gd name="connsiteX73" fmla="*/ 916084 w 1091621"/>
                  <a:gd name="connsiteY73" fmla="*/ 690585 h 942328"/>
                  <a:gd name="connsiteX74" fmla="*/ 787174 w 1091621"/>
                  <a:gd name="connsiteY74" fmla="*/ 586360 h 942328"/>
                  <a:gd name="connsiteX75" fmla="*/ 658264 w 1091621"/>
                  <a:gd name="connsiteY75" fmla="*/ 690585 h 942328"/>
                  <a:gd name="connsiteX76" fmla="*/ 647293 w 1091621"/>
                  <a:gd name="connsiteY76" fmla="*/ 701556 h 942328"/>
                  <a:gd name="connsiteX77" fmla="*/ 570496 w 1091621"/>
                  <a:gd name="connsiteY77" fmla="*/ 701556 h 942328"/>
                  <a:gd name="connsiteX78" fmla="*/ 559525 w 1091621"/>
                  <a:gd name="connsiteY78" fmla="*/ 690585 h 942328"/>
                  <a:gd name="connsiteX79" fmla="*/ 559525 w 1091621"/>
                  <a:gd name="connsiteY79" fmla="*/ 613788 h 942328"/>
                  <a:gd name="connsiteX80" fmla="*/ 523869 w 1091621"/>
                  <a:gd name="connsiteY80" fmla="*/ 569904 h 942328"/>
                  <a:gd name="connsiteX81" fmla="*/ 444328 w 1091621"/>
                  <a:gd name="connsiteY81" fmla="*/ 473907 h 942328"/>
                  <a:gd name="connsiteX82" fmla="*/ 523869 w 1091621"/>
                  <a:gd name="connsiteY82" fmla="*/ 377911 h 942328"/>
                  <a:gd name="connsiteX83" fmla="*/ 559525 w 1091621"/>
                  <a:gd name="connsiteY83" fmla="*/ 334026 h 942328"/>
                  <a:gd name="connsiteX84" fmla="*/ 559525 w 1091621"/>
                  <a:gd name="connsiteY84" fmla="*/ 257229 h 942328"/>
                  <a:gd name="connsiteX85" fmla="*/ 570496 w 1091621"/>
                  <a:gd name="connsiteY85" fmla="*/ 246258 h 942328"/>
                  <a:gd name="connsiteX86" fmla="*/ 803631 w 1091621"/>
                  <a:gd name="connsiteY86" fmla="*/ 246258 h 942328"/>
                  <a:gd name="connsiteX87" fmla="*/ 817345 w 1091621"/>
                  <a:gd name="connsiteY87" fmla="*/ 240773 h 942328"/>
                  <a:gd name="connsiteX88" fmla="*/ 976425 w 1091621"/>
                  <a:gd name="connsiteY88" fmla="*/ 37808 h 942328"/>
                  <a:gd name="connsiteX89" fmla="*/ 981911 w 1091621"/>
                  <a:gd name="connsiteY89" fmla="*/ 37808 h 942328"/>
                  <a:gd name="connsiteX90" fmla="*/ 984654 w 1091621"/>
                  <a:gd name="connsiteY90" fmla="*/ 40551 h 942328"/>
                  <a:gd name="connsiteX91" fmla="*/ 984654 w 1091621"/>
                  <a:gd name="connsiteY91" fmla="*/ 229801 h 942328"/>
                  <a:gd name="connsiteX92" fmla="*/ 1001110 w 1091621"/>
                  <a:gd name="connsiteY92" fmla="*/ 246258 h 942328"/>
                  <a:gd name="connsiteX93" fmla="*/ 1044994 w 1091621"/>
                  <a:gd name="connsiteY93" fmla="*/ 246258 h 942328"/>
                  <a:gd name="connsiteX94" fmla="*/ 1055966 w 1091621"/>
                  <a:gd name="connsiteY94" fmla="*/ 257229 h 942328"/>
                  <a:gd name="connsiteX95" fmla="*/ 1055966 w 1091621"/>
                  <a:gd name="connsiteY95" fmla="*/ 558933 h 942328"/>
                  <a:gd name="connsiteX96" fmla="*/ 1075165 w 1091621"/>
                  <a:gd name="connsiteY96" fmla="*/ 569904 h 942328"/>
                  <a:gd name="connsiteX97" fmla="*/ 1075165 w 1091621"/>
                  <a:gd name="connsiteY97" fmla="*/ 569904 h 94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91621" h="942328">
                    <a:moveTo>
                      <a:pt x="1075165" y="569904"/>
                    </a:moveTo>
                    <a:cubicBezTo>
                      <a:pt x="1083393" y="569904"/>
                      <a:pt x="1091621" y="561676"/>
                      <a:pt x="1091621" y="553447"/>
                    </a:cubicBezTo>
                    <a:lnTo>
                      <a:pt x="1091621" y="251743"/>
                    </a:lnTo>
                    <a:cubicBezTo>
                      <a:pt x="1091621" y="227059"/>
                      <a:pt x="1072422" y="207859"/>
                      <a:pt x="1047737" y="207859"/>
                    </a:cubicBezTo>
                    <a:lnTo>
                      <a:pt x="1017567" y="207859"/>
                    </a:lnTo>
                    <a:lnTo>
                      <a:pt x="1017567" y="35065"/>
                    </a:lnTo>
                    <a:cubicBezTo>
                      <a:pt x="1017567" y="18609"/>
                      <a:pt x="1009338" y="4895"/>
                      <a:pt x="992882" y="2152"/>
                    </a:cubicBezTo>
                    <a:cubicBezTo>
                      <a:pt x="979168" y="-3333"/>
                      <a:pt x="962711" y="2152"/>
                      <a:pt x="951740" y="13123"/>
                    </a:cubicBezTo>
                    <a:lnTo>
                      <a:pt x="798145" y="207859"/>
                    </a:lnTo>
                    <a:lnTo>
                      <a:pt x="573238" y="207859"/>
                    </a:lnTo>
                    <a:cubicBezTo>
                      <a:pt x="562267" y="207859"/>
                      <a:pt x="554039" y="210602"/>
                      <a:pt x="545811" y="218830"/>
                    </a:cubicBezTo>
                    <a:cubicBezTo>
                      <a:pt x="537582" y="213345"/>
                      <a:pt x="529354" y="207859"/>
                      <a:pt x="518383" y="207859"/>
                    </a:cubicBezTo>
                    <a:lnTo>
                      <a:pt x="441586" y="207859"/>
                    </a:lnTo>
                    <a:cubicBezTo>
                      <a:pt x="436100" y="207859"/>
                      <a:pt x="430615" y="202374"/>
                      <a:pt x="430615" y="196888"/>
                    </a:cubicBezTo>
                    <a:cubicBezTo>
                      <a:pt x="419644" y="136548"/>
                      <a:pt x="364788" y="92663"/>
                      <a:pt x="301704" y="92663"/>
                    </a:cubicBezTo>
                    <a:cubicBezTo>
                      <a:pt x="238621" y="92663"/>
                      <a:pt x="186508" y="136548"/>
                      <a:pt x="172794" y="196888"/>
                    </a:cubicBezTo>
                    <a:cubicBezTo>
                      <a:pt x="172794" y="202374"/>
                      <a:pt x="167309" y="207859"/>
                      <a:pt x="161823" y="207859"/>
                    </a:cubicBezTo>
                    <a:lnTo>
                      <a:pt x="49370" y="207859"/>
                    </a:lnTo>
                    <a:cubicBezTo>
                      <a:pt x="24685" y="207859"/>
                      <a:pt x="5486" y="227059"/>
                      <a:pt x="5486" y="251743"/>
                    </a:cubicBezTo>
                    <a:lnTo>
                      <a:pt x="5486" y="320313"/>
                    </a:lnTo>
                    <a:cubicBezTo>
                      <a:pt x="5486" y="328541"/>
                      <a:pt x="13714" y="336769"/>
                      <a:pt x="21942" y="336769"/>
                    </a:cubicBezTo>
                    <a:cubicBezTo>
                      <a:pt x="30170" y="336769"/>
                      <a:pt x="38399" y="328541"/>
                      <a:pt x="38399" y="320313"/>
                    </a:cubicBezTo>
                    <a:lnTo>
                      <a:pt x="38399" y="251743"/>
                    </a:lnTo>
                    <a:cubicBezTo>
                      <a:pt x="38399" y="246258"/>
                      <a:pt x="43884" y="240773"/>
                      <a:pt x="49370" y="240773"/>
                    </a:cubicBezTo>
                    <a:lnTo>
                      <a:pt x="161823" y="240773"/>
                    </a:lnTo>
                    <a:cubicBezTo>
                      <a:pt x="183766" y="240773"/>
                      <a:pt x="200222" y="227059"/>
                      <a:pt x="205708" y="205117"/>
                    </a:cubicBezTo>
                    <a:cubicBezTo>
                      <a:pt x="213936" y="158490"/>
                      <a:pt x="255077" y="125576"/>
                      <a:pt x="301704" y="125576"/>
                    </a:cubicBezTo>
                    <a:cubicBezTo>
                      <a:pt x="348332" y="125576"/>
                      <a:pt x="389473" y="158490"/>
                      <a:pt x="397701" y="205117"/>
                    </a:cubicBezTo>
                    <a:cubicBezTo>
                      <a:pt x="403187" y="227059"/>
                      <a:pt x="419644" y="240773"/>
                      <a:pt x="441586" y="240773"/>
                    </a:cubicBezTo>
                    <a:lnTo>
                      <a:pt x="518383" y="240773"/>
                    </a:lnTo>
                    <a:cubicBezTo>
                      <a:pt x="523869" y="240773"/>
                      <a:pt x="529354" y="246258"/>
                      <a:pt x="529354" y="251743"/>
                    </a:cubicBezTo>
                    <a:lnTo>
                      <a:pt x="529354" y="328541"/>
                    </a:lnTo>
                    <a:cubicBezTo>
                      <a:pt x="529354" y="334026"/>
                      <a:pt x="523869" y="339512"/>
                      <a:pt x="518383" y="339512"/>
                    </a:cubicBezTo>
                    <a:cubicBezTo>
                      <a:pt x="458042" y="353226"/>
                      <a:pt x="414158" y="405338"/>
                      <a:pt x="414158" y="468422"/>
                    </a:cubicBezTo>
                    <a:cubicBezTo>
                      <a:pt x="414158" y="531505"/>
                      <a:pt x="458042" y="583618"/>
                      <a:pt x="518383" y="597332"/>
                    </a:cubicBezTo>
                    <a:cubicBezTo>
                      <a:pt x="523869" y="597332"/>
                      <a:pt x="529354" y="602817"/>
                      <a:pt x="529354" y="608303"/>
                    </a:cubicBezTo>
                    <a:lnTo>
                      <a:pt x="529354" y="685100"/>
                    </a:lnTo>
                    <a:cubicBezTo>
                      <a:pt x="529354" y="690585"/>
                      <a:pt x="523869" y="696071"/>
                      <a:pt x="518383" y="696071"/>
                    </a:cubicBezTo>
                    <a:lnTo>
                      <a:pt x="285248" y="696071"/>
                    </a:lnTo>
                    <a:cubicBezTo>
                      <a:pt x="279762" y="696071"/>
                      <a:pt x="277019" y="698814"/>
                      <a:pt x="271534" y="701556"/>
                    </a:cubicBezTo>
                    <a:lnTo>
                      <a:pt x="112453" y="901778"/>
                    </a:lnTo>
                    <a:cubicBezTo>
                      <a:pt x="112453" y="904521"/>
                      <a:pt x="109711" y="904521"/>
                      <a:pt x="106968" y="901778"/>
                    </a:cubicBezTo>
                    <a:cubicBezTo>
                      <a:pt x="104225" y="901778"/>
                      <a:pt x="104225" y="899036"/>
                      <a:pt x="104225" y="899036"/>
                    </a:cubicBezTo>
                    <a:lnTo>
                      <a:pt x="104225" y="718013"/>
                    </a:lnTo>
                    <a:cubicBezTo>
                      <a:pt x="104225" y="709785"/>
                      <a:pt x="95997" y="701556"/>
                      <a:pt x="87769" y="701556"/>
                    </a:cubicBezTo>
                    <a:lnTo>
                      <a:pt x="43884" y="701556"/>
                    </a:lnTo>
                    <a:cubicBezTo>
                      <a:pt x="38399" y="701556"/>
                      <a:pt x="32913" y="696071"/>
                      <a:pt x="32913" y="690585"/>
                    </a:cubicBezTo>
                    <a:lnTo>
                      <a:pt x="32913" y="397110"/>
                    </a:lnTo>
                    <a:cubicBezTo>
                      <a:pt x="32913" y="388882"/>
                      <a:pt x="24685" y="380653"/>
                      <a:pt x="16457" y="380653"/>
                    </a:cubicBezTo>
                    <a:cubicBezTo>
                      <a:pt x="8228" y="380653"/>
                      <a:pt x="0" y="388882"/>
                      <a:pt x="0" y="397110"/>
                    </a:cubicBezTo>
                    <a:lnTo>
                      <a:pt x="0" y="690585"/>
                    </a:lnTo>
                    <a:cubicBezTo>
                      <a:pt x="0" y="715270"/>
                      <a:pt x="19199" y="734470"/>
                      <a:pt x="43884" y="734470"/>
                    </a:cubicBezTo>
                    <a:lnTo>
                      <a:pt x="71312" y="734470"/>
                    </a:lnTo>
                    <a:lnTo>
                      <a:pt x="71312" y="907264"/>
                    </a:lnTo>
                    <a:cubicBezTo>
                      <a:pt x="71312" y="923720"/>
                      <a:pt x="79540" y="937434"/>
                      <a:pt x="95997" y="940177"/>
                    </a:cubicBezTo>
                    <a:cubicBezTo>
                      <a:pt x="109711" y="945662"/>
                      <a:pt x="126167" y="940177"/>
                      <a:pt x="137138" y="929206"/>
                    </a:cubicBezTo>
                    <a:lnTo>
                      <a:pt x="290733" y="734470"/>
                    </a:lnTo>
                    <a:lnTo>
                      <a:pt x="515640" y="734470"/>
                    </a:lnTo>
                    <a:cubicBezTo>
                      <a:pt x="526611" y="734470"/>
                      <a:pt x="534840" y="731727"/>
                      <a:pt x="543068" y="723499"/>
                    </a:cubicBezTo>
                    <a:cubicBezTo>
                      <a:pt x="551296" y="728984"/>
                      <a:pt x="559525" y="734470"/>
                      <a:pt x="570496" y="734470"/>
                    </a:cubicBezTo>
                    <a:lnTo>
                      <a:pt x="647293" y="734470"/>
                    </a:lnTo>
                    <a:cubicBezTo>
                      <a:pt x="669235" y="734470"/>
                      <a:pt x="685692" y="720756"/>
                      <a:pt x="691178" y="698814"/>
                    </a:cubicBezTo>
                    <a:cubicBezTo>
                      <a:pt x="699406" y="652187"/>
                      <a:pt x="740547" y="619273"/>
                      <a:pt x="787174" y="619273"/>
                    </a:cubicBezTo>
                    <a:cubicBezTo>
                      <a:pt x="833801" y="619273"/>
                      <a:pt x="874943" y="652187"/>
                      <a:pt x="883171" y="698814"/>
                    </a:cubicBezTo>
                    <a:cubicBezTo>
                      <a:pt x="888657" y="720756"/>
                      <a:pt x="905113" y="734470"/>
                      <a:pt x="927055" y="734470"/>
                    </a:cubicBezTo>
                    <a:lnTo>
                      <a:pt x="1039509" y="734470"/>
                    </a:lnTo>
                    <a:cubicBezTo>
                      <a:pt x="1064194" y="734470"/>
                      <a:pt x="1083393" y="715270"/>
                      <a:pt x="1083393" y="690585"/>
                    </a:cubicBezTo>
                    <a:lnTo>
                      <a:pt x="1083393" y="630245"/>
                    </a:lnTo>
                    <a:cubicBezTo>
                      <a:pt x="1083393" y="622016"/>
                      <a:pt x="1075165" y="613788"/>
                      <a:pt x="1066937" y="613788"/>
                    </a:cubicBezTo>
                    <a:cubicBezTo>
                      <a:pt x="1058708" y="613788"/>
                      <a:pt x="1050480" y="622016"/>
                      <a:pt x="1050480" y="630245"/>
                    </a:cubicBezTo>
                    <a:lnTo>
                      <a:pt x="1050480" y="690585"/>
                    </a:lnTo>
                    <a:cubicBezTo>
                      <a:pt x="1050480" y="696071"/>
                      <a:pt x="1044994" y="701556"/>
                      <a:pt x="1039509" y="701556"/>
                    </a:cubicBezTo>
                    <a:lnTo>
                      <a:pt x="927055" y="701556"/>
                    </a:lnTo>
                    <a:cubicBezTo>
                      <a:pt x="921570" y="701556"/>
                      <a:pt x="916084" y="696071"/>
                      <a:pt x="916084" y="690585"/>
                    </a:cubicBezTo>
                    <a:cubicBezTo>
                      <a:pt x="905113" y="630245"/>
                      <a:pt x="850258" y="586360"/>
                      <a:pt x="787174" y="586360"/>
                    </a:cubicBezTo>
                    <a:cubicBezTo>
                      <a:pt x="724091" y="586360"/>
                      <a:pt x="671978" y="630245"/>
                      <a:pt x="658264" y="690585"/>
                    </a:cubicBezTo>
                    <a:cubicBezTo>
                      <a:pt x="658264" y="696071"/>
                      <a:pt x="652779" y="701556"/>
                      <a:pt x="647293" y="701556"/>
                    </a:cubicBezTo>
                    <a:lnTo>
                      <a:pt x="570496" y="701556"/>
                    </a:lnTo>
                    <a:cubicBezTo>
                      <a:pt x="565010" y="701556"/>
                      <a:pt x="559525" y="696071"/>
                      <a:pt x="559525" y="690585"/>
                    </a:cubicBezTo>
                    <a:lnTo>
                      <a:pt x="559525" y="613788"/>
                    </a:lnTo>
                    <a:cubicBezTo>
                      <a:pt x="559525" y="591846"/>
                      <a:pt x="545811" y="575390"/>
                      <a:pt x="523869" y="569904"/>
                    </a:cubicBezTo>
                    <a:cubicBezTo>
                      <a:pt x="477242" y="561676"/>
                      <a:pt x="444328" y="520534"/>
                      <a:pt x="444328" y="473907"/>
                    </a:cubicBezTo>
                    <a:cubicBezTo>
                      <a:pt x="444328" y="427280"/>
                      <a:pt x="477242" y="386139"/>
                      <a:pt x="523869" y="377911"/>
                    </a:cubicBezTo>
                    <a:cubicBezTo>
                      <a:pt x="545811" y="372425"/>
                      <a:pt x="559525" y="355969"/>
                      <a:pt x="559525" y="334026"/>
                    </a:cubicBezTo>
                    <a:lnTo>
                      <a:pt x="559525" y="257229"/>
                    </a:lnTo>
                    <a:cubicBezTo>
                      <a:pt x="559525" y="251743"/>
                      <a:pt x="565010" y="246258"/>
                      <a:pt x="570496" y="246258"/>
                    </a:cubicBezTo>
                    <a:lnTo>
                      <a:pt x="803631" y="246258"/>
                    </a:lnTo>
                    <a:cubicBezTo>
                      <a:pt x="809116" y="246258"/>
                      <a:pt x="811859" y="243515"/>
                      <a:pt x="817345" y="240773"/>
                    </a:cubicBezTo>
                    <a:lnTo>
                      <a:pt x="976425" y="37808"/>
                    </a:lnTo>
                    <a:cubicBezTo>
                      <a:pt x="976425" y="35065"/>
                      <a:pt x="979168" y="35065"/>
                      <a:pt x="981911" y="37808"/>
                    </a:cubicBezTo>
                    <a:cubicBezTo>
                      <a:pt x="984654" y="40551"/>
                      <a:pt x="984654" y="40551"/>
                      <a:pt x="984654" y="40551"/>
                    </a:cubicBezTo>
                    <a:lnTo>
                      <a:pt x="984654" y="229801"/>
                    </a:lnTo>
                    <a:cubicBezTo>
                      <a:pt x="984654" y="238030"/>
                      <a:pt x="992882" y="246258"/>
                      <a:pt x="1001110" y="246258"/>
                    </a:cubicBezTo>
                    <a:lnTo>
                      <a:pt x="1044994" y="246258"/>
                    </a:lnTo>
                    <a:cubicBezTo>
                      <a:pt x="1050480" y="246258"/>
                      <a:pt x="1055966" y="251743"/>
                      <a:pt x="1055966" y="257229"/>
                    </a:cubicBezTo>
                    <a:lnTo>
                      <a:pt x="1055966" y="558933"/>
                    </a:lnTo>
                    <a:cubicBezTo>
                      <a:pt x="1058708" y="561676"/>
                      <a:pt x="1066937" y="569904"/>
                      <a:pt x="1075165" y="569904"/>
                    </a:cubicBezTo>
                    <a:lnTo>
                      <a:pt x="1075165" y="569904"/>
                    </a:lnTo>
                    <a:close/>
                  </a:path>
                </a:pathLst>
              </a:custGeom>
              <a:grpFill/>
              <a:ln w="27426" cap="flat">
                <a:noFill/>
                <a:prstDash val="solid"/>
                <a:miter/>
              </a:ln>
            </p:spPr>
            <p:txBody>
              <a:bodyPr rtlCol="0" anchor="ctr"/>
              <a:lstStyle/>
              <a:p>
                <a:endParaRPr lang="en-US"/>
              </a:p>
            </p:txBody>
          </p:sp>
        </p:grpSp>
      </p:grpSp>
      <p:grpSp>
        <p:nvGrpSpPr>
          <p:cNvPr id="221" name="Group 220">
            <a:extLst>
              <a:ext uri="{FF2B5EF4-FFF2-40B4-BE49-F238E27FC236}">
                <a16:creationId xmlns:a16="http://schemas.microsoft.com/office/drawing/2014/main" id="{C5F63C48-B839-0169-3570-A240F069B882}"/>
              </a:ext>
            </a:extLst>
          </p:cNvPr>
          <p:cNvGrpSpPr/>
          <p:nvPr/>
        </p:nvGrpSpPr>
        <p:grpSpPr>
          <a:xfrm>
            <a:off x="4742616" y="3684449"/>
            <a:ext cx="811801" cy="581616"/>
            <a:chOff x="3454400" y="159975"/>
            <a:chExt cx="4578885" cy="3280548"/>
          </a:xfrm>
          <a:solidFill>
            <a:srgbClr val="0289AE"/>
          </a:solidFill>
        </p:grpSpPr>
        <p:sp>
          <p:nvSpPr>
            <p:cNvPr id="222" name="Freeform 221">
              <a:extLst>
                <a:ext uri="{FF2B5EF4-FFF2-40B4-BE49-F238E27FC236}">
                  <a16:creationId xmlns:a16="http://schemas.microsoft.com/office/drawing/2014/main" id="{AA411144-8854-D6F4-AC20-8964EC9E100D}"/>
                </a:ext>
              </a:extLst>
            </p:cNvPr>
            <p:cNvSpPr/>
            <p:nvPr/>
          </p:nvSpPr>
          <p:spPr>
            <a:xfrm>
              <a:off x="3454400" y="163639"/>
              <a:ext cx="2024310" cy="3276884"/>
            </a:xfrm>
            <a:custGeom>
              <a:avLst/>
              <a:gdLst>
                <a:gd name="connsiteX0" fmla="*/ 0 w 2024310"/>
                <a:gd name="connsiteY0" fmla="*/ 1615139 h 3276884"/>
                <a:gd name="connsiteX1" fmla="*/ 502781 w 2024310"/>
                <a:gd name="connsiteY1" fmla="*/ 1456187 h 3276884"/>
                <a:gd name="connsiteX2" fmla="*/ 659003 w 2024310"/>
                <a:gd name="connsiteY2" fmla="*/ 1519948 h 3276884"/>
                <a:gd name="connsiteX3" fmla="*/ 659003 w 2024310"/>
                <a:gd name="connsiteY3" fmla="*/ 1316094 h 3276884"/>
                <a:gd name="connsiteX4" fmla="*/ 106841 w 2024310"/>
                <a:gd name="connsiteY4" fmla="*/ 815891 h 3276884"/>
                <a:gd name="connsiteX5" fmla="*/ 173280 w 2024310"/>
                <a:gd name="connsiteY5" fmla="*/ 726986 h 3276884"/>
                <a:gd name="connsiteX6" fmla="*/ 723646 w 2024310"/>
                <a:gd name="connsiteY6" fmla="*/ 893122 h 3276884"/>
                <a:gd name="connsiteX7" fmla="*/ 734420 w 2024310"/>
                <a:gd name="connsiteY7" fmla="*/ 899408 h 3276884"/>
                <a:gd name="connsiteX8" fmla="*/ 783800 w 2024310"/>
                <a:gd name="connsiteY8" fmla="*/ 762009 h 3276884"/>
                <a:gd name="connsiteX9" fmla="*/ 774822 w 2024310"/>
                <a:gd name="connsiteY9" fmla="*/ 730578 h 3276884"/>
                <a:gd name="connsiteX10" fmla="*/ 916678 w 2024310"/>
                <a:gd name="connsiteY10" fmla="*/ 59748 h 3276884"/>
                <a:gd name="connsiteX11" fmla="*/ 1036986 w 2024310"/>
                <a:gd name="connsiteY11" fmla="*/ 2274 h 3276884"/>
                <a:gd name="connsiteX12" fmla="*/ 1107914 w 2024310"/>
                <a:gd name="connsiteY12" fmla="*/ 18438 h 3276884"/>
                <a:gd name="connsiteX13" fmla="*/ 1050454 w 2024310"/>
                <a:gd name="connsiteY13" fmla="*/ 728782 h 3276884"/>
                <a:gd name="connsiteX14" fmla="*/ 967854 w 2024310"/>
                <a:gd name="connsiteY14" fmla="*/ 771887 h 3276884"/>
                <a:gd name="connsiteX15" fmla="*/ 893335 w 2024310"/>
                <a:gd name="connsiteY15" fmla="*/ 849118 h 3276884"/>
                <a:gd name="connsiteX16" fmla="*/ 1940197 w 2024310"/>
                <a:gd name="connsiteY16" fmla="*/ 2981944 h 3276884"/>
                <a:gd name="connsiteX17" fmla="*/ 2021001 w 2024310"/>
                <a:gd name="connsiteY17" fmla="*/ 3077135 h 3276884"/>
                <a:gd name="connsiteX18" fmla="*/ 1901591 w 2024310"/>
                <a:gd name="connsiteY18" fmla="*/ 3110362 h 3276884"/>
                <a:gd name="connsiteX19" fmla="*/ 1574783 w 2024310"/>
                <a:gd name="connsiteY19" fmla="*/ 2981944 h 3276884"/>
                <a:gd name="connsiteX20" fmla="*/ 1569396 w 2024310"/>
                <a:gd name="connsiteY20" fmla="*/ 2989128 h 3276884"/>
                <a:gd name="connsiteX21" fmla="*/ 1010052 w 2024310"/>
                <a:gd name="connsiteY21" fmla="*/ 3258537 h 3276884"/>
                <a:gd name="connsiteX22" fmla="*/ 865502 w 2024310"/>
                <a:gd name="connsiteY22" fmla="*/ 3200165 h 3276884"/>
                <a:gd name="connsiteX23" fmla="*/ 823304 w 2024310"/>
                <a:gd name="connsiteY23" fmla="*/ 3104076 h 3276884"/>
                <a:gd name="connsiteX24" fmla="*/ 1190514 w 2024310"/>
                <a:gd name="connsiteY24" fmla="*/ 2715228 h 3276884"/>
                <a:gd name="connsiteX25" fmla="*/ 1207573 w 2024310"/>
                <a:gd name="connsiteY25" fmla="*/ 2707146 h 3276884"/>
                <a:gd name="connsiteX26" fmla="*/ 1040578 w 2024310"/>
                <a:gd name="connsiteY26" fmla="*/ 2523947 h 3276884"/>
                <a:gd name="connsiteX27" fmla="*/ 738011 w 2024310"/>
                <a:gd name="connsiteY27" fmla="*/ 2686491 h 3276884"/>
                <a:gd name="connsiteX28" fmla="*/ 285508 w 2024310"/>
                <a:gd name="connsiteY28" fmla="*/ 2471861 h 3276884"/>
                <a:gd name="connsiteX29" fmla="*/ 289997 w 2024310"/>
                <a:gd name="connsiteY29" fmla="*/ 2389243 h 3276884"/>
                <a:gd name="connsiteX30" fmla="*/ 802654 w 2024310"/>
                <a:gd name="connsiteY30" fmla="*/ 2151264 h 3276884"/>
                <a:gd name="connsiteX31" fmla="*/ 812530 w 2024310"/>
                <a:gd name="connsiteY31" fmla="*/ 2148570 h 3276884"/>
                <a:gd name="connsiteX32" fmla="*/ 725442 w 2024310"/>
                <a:gd name="connsiteY32" fmla="*/ 1910591 h 3276884"/>
                <a:gd name="connsiteX33" fmla="*/ 638353 w 2024310"/>
                <a:gd name="connsiteY33" fmla="*/ 1957289 h 3276884"/>
                <a:gd name="connsiteX34" fmla="*/ 76315 w 2024310"/>
                <a:gd name="connsiteY34" fmla="*/ 1790255 h 3276884"/>
                <a:gd name="connsiteX35" fmla="*/ 0 w 2024310"/>
                <a:gd name="connsiteY35" fmla="*/ 1670817 h 3276884"/>
                <a:gd name="connsiteX36" fmla="*/ 0 w 2024310"/>
                <a:gd name="connsiteY36" fmla="*/ 1615139 h 3276884"/>
                <a:gd name="connsiteX37" fmla="*/ 1036986 w 2024310"/>
                <a:gd name="connsiteY37" fmla="*/ 148653 h 3276884"/>
                <a:gd name="connsiteX38" fmla="*/ 832283 w 2024310"/>
                <a:gd name="connsiteY38" fmla="*/ 578810 h 3276884"/>
                <a:gd name="connsiteX39" fmla="*/ 971445 w 2024310"/>
                <a:gd name="connsiteY39" fmla="*/ 623712 h 3276884"/>
                <a:gd name="connsiteX40" fmla="*/ 1036986 w 2024310"/>
                <a:gd name="connsiteY40" fmla="*/ 148653 h 3276884"/>
                <a:gd name="connsiteX41" fmla="*/ 966956 w 2024310"/>
                <a:gd name="connsiteY41" fmla="*/ 3096892 h 3276884"/>
                <a:gd name="connsiteX42" fmla="*/ 1425744 w 2024310"/>
                <a:gd name="connsiteY42" fmla="*/ 2982841 h 3276884"/>
                <a:gd name="connsiteX43" fmla="*/ 1341349 w 2024310"/>
                <a:gd name="connsiteY43" fmla="*/ 2833768 h 3276884"/>
                <a:gd name="connsiteX44" fmla="*/ 966956 w 2024310"/>
                <a:gd name="connsiteY44" fmla="*/ 3096892 h 3276884"/>
                <a:gd name="connsiteX45" fmla="*/ 428262 w 2024310"/>
                <a:gd name="connsiteY45" fmla="*/ 2426960 h 3276884"/>
                <a:gd name="connsiteX46" fmla="*/ 910393 w 2024310"/>
                <a:gd name="connsiteY46" fmla="*/ 2466473 h 3276884"/>
                <a:gd name="connsiteX47" fmla="*/ 898722 w 2024310"/>
                <a:gd name="connsiteY47" fmla="*/ 2329074 h 3276884"/>
                <a:gd name="connsiteX48" fmla="*/ 859217 w 2024310"/>
                <a:gd name="connsiteY48" fmla="*/ 2308420 h 3276884"/>
                <a:gd name="connsiteX49" fmla="*/ 428262 w 2024310"/>
                <a:gd name="connsiteY49" fmla="*/ 2426960 h 3276884"/>
                <a:gd name="connsiteX50" fmla="*/ 242412 w 2024310"/>
                <a:gd name="connsiteY50" fmla="*/ 851812 h 3276884"/>
                <a:gd name="connsiteX51" fmla="*/ 251391 w 2024310"/>
                <a:gd name="connsiteY51" fmla="*/ 911980 h 3276884"/>
                <a:gd name="connsiteX52" fmla="*/ 594359 w 2024310"/>
                <a:gd name="connsiteY52" fmla="*/ 1187676 h 3276884"/>
                <a:gd name="connsiteX53" fmla="*/ 666185 w 2024310"/>
                <a:gd name="connsiteY53" fmla="*/ 1087994 h 3276884"/>
                <a:gd name="connsiteX54" fmla="*/ 242412 w 2024310"/>
                <a:gd name="connsiteY54" fmla="*/ 851812 h 3276884"/>
                <a:gd name="connsiteX55" fmla="*/ 154426 w 2024310"/>
                <a:gd name="connsiteY55" fmla="*/ 1659143 h 3276884"/>
                <a:gd name="connsiteX56" fmla="*/ 560242 w 2024310"/>
                <a:gd name="connsiteY56" fmla="*/ 1841443 h 3276884"/>
                <a:gd name="connsiteX57" fmla="*/ 653616 w 2024310"/>
                <a:gd name="connsiteY57" fmla="*/ 1755232 h 3276884"/>
                <a:gd name="connsiteX58" fmla="*/ 597053 w 2024310"/>
                <a:gd name="connsiteY58" fmla="*/ 1646570 h 3276884"/>
                <a:gd name="connsiteX59" fmla="*/ 154426 w 2024310"/>
                <a:gd name="connsiteY59" fmla="*/ 1659143 h 327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024310" h="3276884">
                  <a:moveTo>
                    <a:pt x="0" y="1615139"/>
                  </a:moveTo>
                  <a:cubicBezTo>
                    <a:pt x="140958" y="1478638"/>
                    <a:pt x="305260" y="1410388"/>
                    <a:pt x="502781" y="1456187"/>
                  </a:cubicBezTo>
                  <a:cubicBezTo>
                    <a:pt x="556651" y="1468760"/>
                    <a:pt x="606031" y="1497497"/>
                    <a:pt x="659003" y="1519948"/>
                  </a:cubicBezTo>
                  <a:cubicBezTo>
                    <a:pt x="659003" y="1454391"/>
                    <a:pt x="659003" y="1385243"/>
                    <a:pt x="659003" y="1316094"/>
                  </a:cubicBezTo>
                  <a:cubicBezTo>
                    <a:pt x="296282" y="1369976"/>
                    <a:pt x="107739" y="1079014"/>
                    <a:pt x="106841" y="815891"/>
                  </a:cubicBezTo>
                  <a:cubicBezTo>
                    <a:pt x="106841" y="759315"/>
                    <a:pt x="119411" y="739558"/>
                    <a:pt x="173280" y="726986"/>
                  </a:cubicBezTo>
                  <a:cubicBezTo>
                    <a:pt x="388758" y="674002"/>
                    <a:pt x="578198" y="711719"/>
                    <a:pt x="723646" y="893122"/>
                  </a:cubicBezTo>
                  <a:cubicBezTo>
                    <a:pt x="725442" y="894918"/>
                    <a:pt x="728135" y="895816"/>
                    <a:pt x="734420" y="899408"/>
                  </a:cubicBezTo>
                  <a:cubicBezTo>
                    <a:pt x="751478" y="853608"/>
                    <a:pt x="769435" y="807809"/>
                    <a:pt x="783800" y="762009"/>
                  </a:cubicBezTo>
                  <a:cubicBezTo>
                    <a:pt x="786494" y="753029"/>
                    <a:pt x="781107" y="738660"/>
                    <a:pt x="774822" y="730578"/>
                  </a:cubicBezTo>
                  <a:cubicBezTo>
                    <a:pt x="614111" y="533011"/>
                    <a:pt x="653616" y="228578"/>
                    <a:pt x="916678" y="59748"/>
                  </a:cubicBezTo>
                  <a:cubicBezTo>
                    <a:pt x="954387" y="35501"/>
                    <a:pt x="994789" y="14846"/>
                    <a:pt x="1036986" y="2274"/>
                  </a:cubicBezTo>
                  <a:cubicBezTo>
                    <a:pt x="1057636" y="-4012"/>
                    <a:pt x="1095345" y="3172"/>
                    <a:pt x="1107914" y="18438"/>
                  </a:cubicBezTo>
                  <a:cubicBezTo>
                    <a:pt x="1279399" y="220496"/>
                    <a:pt x="1301844" y="551869"/>
                    <a:pt x="1050454" y="728782"/>
                  </a:cubicBezTo>
                  <a:cubicBezTo>
                    <a:pt x="1025315" y="746742"/>
                    <a:pt x="997482" y="764703"/>
                    <a:pt x="967854" y="771887"/>
                  </a:cubicBezTo>
                  <a:cubicBezTo>
                    <a:pt x="923861" y="782664"/>
                    <a:pt x="907700" y="810502"/>
                    <a:pt x="893335" y="849118"/>
                  </a:cubicBezTo>
                  <a:cubicBezTo>
                    <a:pt x="572812" y="1731883"/>
                    <a:pt x="1046862" y="2697267"/>
                    <a:pt x="1940197" y="2981944"/>
                  </a:cubicBezTo>
                  <a:cubicBezTo>
                    <a:pt x="2011125" y="3004394"/>
                    <a:pt x="2033571" y="3031335"/>
                    <a:pt x="2021001" y="3077135"/>
                  </a:cubicBezTo>
                  <a:cubicBezTo>
                    <a:pt x="2008431" y="3122036"/>
                    <a:pt x="1969825" y="3135507"/>
                    <a:pt x="1901591" y="3110362"/>
                  </a:cubicBezTo>
                  <a:cubicBezTo>
                    <a:pt x="1792954" y="3069951"/>
                    <a:pt x="1686113" y="3025947"/>
                    <a:pt x="1574783" y="2981944"/>
                  </a:cubicBezTo>
                  <a:cubicBezTo>
                    <a:pt x="1575681" y="2980147"/>
                    <a:pt x="1571191" y="2983739"/>
                    <a:pt x="1569396" y="2989128"/>
                  </a:cubicBezTo>
                  <a:cubicBezTo>
                    <a:pt x="1494876" y="3197471"/>
                    <a:pt x="1272216" y="3326788"/>
                    <a:pt x="1010052" y="3258537"/>
                  </a:cubicBezTo>
                  <a:cubicBezTo>
                    <a:pt x="960671" y="3245067"/>
                    <a:pt x="913087" y="3220820"/>
                    <a:pt x="865502" y="3200165"/>
                  </a:cubicBezTo>
                  <a:cubicBezTo>
                    <a:pt x="823304" y="3181306"/>
                    <a:pt x="810735" y="3147181"/>
                    <a:pt x="823304" y="3104076"/>
                  </a:cubicBezTo>
                  <a:cubicBezTo>
                    <a:pt x="878969" y="2910999"/>
                    <a:pt x="987606" y="2769110"/>
                    <a:pt x="1190514" y="2715228"/>
                  </a:cubicBezTo>
                  <a:cubicBezTo>
                    <a:pt x="1195901" y="2713432"/>
                    <a:pt x="1200390" y="2709840"/>
                    <a:pt x="1207573" y="2707146"/>
                  </a:cubicBezTo>
                  <a:cubicBezTo>
                    <a:pt x="1151010" y="2645182"/>
                    <a:pt x="1096243" y="2585013"/>
                    <a:pt x="1040578" y="2523947"/>
                  </a:cubicBezTo>
                  <a:cubicBezTo>
                    <a:pt x="961569" y="2619139"/>
                    <a:pt x="861013" y="2677511"/>
                    <a:pt x="738011" y="2686491"/>
                  </a:cubicBezTo>
                  <a:cubicBezTo>
                    <a:pt x="548570" y="2699961"/>
                    <a:pt x="401327" y="2616445"/>
                    <a:pt x="285508" y="2471861"/>
                  </a:cubicBezTo>
                  <a:cubicBezTo>
                    <a:pt x="263960" y="2445818"/>
                    <a:pt x="271143" y="2415285"/>
                    <a:pt x="289997" y="2389243"/>
                  </a:cubicBezTo>
                  <a:cubicBezTo>
                    <a:pt x="416590" y="2215024"/>
                    <a:pt x="579096" y="2117139"/>
                    <a:pt x="802654" y="2151264"/>
                  </a:cubicBezTo>
                  <a:cubicBezTo>
                    <a:pt x="805348" y="2151264"/>
                    <a:pt x="808041" y="2150366"/>
                    <a:pt x="812530" y="2148570"/>
                  </a:cubicBezTo>
                  <a:cubicBezTo>
                    <a:pt x="783800" y="2069543"/>
                    <a:pt x="755070" y="1991414"/>
                    <a:pt x="725442" y="1910591"/>
                  </a:cubicBezTo>
                  <a:cubicBezTo>
                    <a:pt x="694916" y="1926756"/>
                    <a:pt x="667981" y="1944717"/>
                    <a:pt x="638353" y="1957289"/>
                  </a:cubicBezTo>
                  <a:cubicBezTo>
                    <a:pt x="439036" y="2043500"/>
                    <a:pt x="216375" y="1977944"/>
                    <a:pt x="76315" y="1790255"/>
                  </a:cubicBezTo>
                  <a:cubicBezTo>
                    <a:pt x="48482" y="1752538"/>
                    <a:pt x="25139" y="1711229"/>
                    <a:pt x="0" y="1670817"/>
                  </a:cubicBezTo>
                  <a:cubicBezTo>
                    <a:pt x="0" y="1651060"/>
                    <a:pt x="0" y="1633100"/>
                    <a:pt x="0" y="1615139"/>
                  </a:cubicBezTo>
                  <a:close/>
                  <a:moveTo>
                    <a:pt x="1036986" y="148653"/>
                  </a:moveTo>
                  <a:cubicBezTo>
                    <a:pt x="862809" y="223190"/>
                    <a:pt x="773026" y="412675"/>
                    <a:pt x="832283" y="578810"/>
                  </a:cubicBezTo>
                  <a:cubicBezTo>
                    <a:pt x="860115" y="656939"/>
                    <a:pt x="905006" y="671308"/>
                    <a:pt x="971445" y="623712"/>
                  </a:cubicBezTo>
                  <a:cubicBezTo>
                    <a:pt x="1120484" y="516846"/>
                    <a:pt x="1150112" y="309401"/>
                    <a:pt x="1036986" y="148653"/>
                  </a:cubicBezTo>
                  <a:close/>
                  <a:moveTo>
                    <a:pt x="966956" y="3096892"/>
                  </a:moveTo>
                  <a:cubicBezTo>
                    <a:pt x="1133053" y="3189389"/>
                    <a:pt x="1335962" y="3137303"/>
                    <a:pt x="1425744" y="2982841"/>
                  </a:cubicBezTo>
                  <a:cubicBezTo>
                    <a:pt x="1476920" y="2893936"/>
                    <a:pt x="1444598" y="2836462"/>
                    <a:pt x="1341349" y="2833768"/>
                  </a:cubicBezTo>
                  <a:cubicBezTo>
                    <a:pt x="1167171" y="2827482"/>
                    <a:pt x="1021723" y="2929858"/>
                    <a:pt x="966956" y="3096892"/>
                  </a:cubicBezTo>
                  <a:close/>
                  <a:moveTo>
                    <a:pt x="428262" y="2426960"/>
                  </a:moveTo>
                  <a:cubicBezTo>
                    <a:pt x="552162" y="2575135"/>
                    <a:pt x="774822" y="2593096"/>
                    <a:pt x="910393" y="2466473"/>
                  </a:cubicBezTo>
                  <a:cubicBezTo>
                    <a:pt x="964263" y="2416184"/>
                    <a:pt x="959774" y="2369486"/>
                    <a:pt x="898722" y="2329074"/>
                  </a:cubicBezTo>
                  <a:cubicBezTo>
                    <a:pt x="886152" y="2320992"/>
                    <a:pt x="873582" y="2313808"/>
                    <a:pt x="859217" y="2308420"/>
                  </a:cubicBezTo>
                  <a:cubicBezTo>
                    <a:pt x="702098" y="2241067"/>
                    <a:pt x="535103" y="2286867"/>
                    <a:pt x="428262" y="2426960"/>
                  </a:cubicBezTo>
                  <a:close/>
                  <a:moveTo>
                    <a:pt x="242412" y="851812"/>
                  </a:moveTo>
                  <a:cubicBezTo>
                    <a:pt x="246004" y="873365"/>
                    <a:pt x="247799" y="892223"/>
                    <a:pt x="251391" y="911980"/>
                  </a:cubicBezTo>
                  <a:cubicBezTo>
                    <a:pt x="285508" y="1083504"/>
                    <a:pt x="431853" y="1201146"/>
                    <a:pt x="594359" y="1187676"/>
                  </a:cubicBezTo>
                  <a:cubicBezTo>
                    <a:pt x="658105" y="1182288"/>
                    <a:pt x="680550" y="1150857"/>
                    <a:pt x="666185" y="1087994"/>
                  </a:cubicBezTo>
                  <a:cubicBezTo>
                    <a:pt x="623090" y="906592"/>
                    <a:pt x="427364" y="795236"/>
                    <a:pt x="242412" y="851812"/>
                  </a:cubicBezTo>
                  <a:close/>
                  <a:moveTo>
                    <a:pt x="154426" y="1659143"/>
                  </a:moveTo>
                  <a:cubicBezTo>
                    <a:pt x="225354" y="1812706"/>
                    <a:pt x="405816" y="1893529"/>
                    <a:pt x="560242" y="1841443"/>
                  </a:cubicBezTo>
                  <a:cubicBezTo>
                    <a:pt x="604235" y="1826177"/>
                    <a:pt x="643740" y="1805522"/>
                    <a:pt x="653616" y="1755232"/>
                  </a:cubicBezTo>
                  <a:cubicBezTo>
                    <a:pt x="663492" y="1704942"/>
                    <a:pt x="630272" y="1674409"/>
                    <a:pt x="597053" y="1646570"/>
                  </a:cubicBezTo>
                  <a:cubicBezTo>
                    <a:pt x="477642" y="1549583"/>
                    <a:pt x="281019" y="1555869"/>
                    <a:pt x="154426" y="165914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3" name="Freeform 222">
              <a:extLst>
                <a:ext uri="{FF2B5EF4-FFF2-40B4-BE49-F238E27FC236}">
                  <a16:creationId xmlns:a16="http://schemas.microsoft.com/office/drawing/2014/main" id="{220F2801-8EF9-4EFE-38BA-A0065501A130}"/>
                </a:ext>
              </a:extLst>
            </p:cNvPr>
            <p:cNvSpPr/>
            <p:nvPr/>
          </p:nvSpPr>
          <p:spPr>
            <a:xfrm>
              <a:off x="6010295" y="159975"/>
              <a:ext cx="2022990" cy="3267374"/>
            </a:xfrm>
            <a:custGeom>
              <a:avLst/>
              <a:gdLst>
                <a:gd name="connsiteX0" fmla="*/ 1289483 w 2022990"/>
                <a:gd name="connsiteY0" fmla="*/ 907562 h 3267374"/>
                <a:gd name="connsiteX1" fmla="*/ 1332579 w 2022990"/>
                <a:gd name="connsiteY1" fmla="*/ 857272 h 3267374"/>
                <a:gd name="connsiteX2" fmla="*/ 1868579 w 2022990"/>
                <a:gd name="connsiteY2" fmla="*/ 737834 h 3267374"/>
                <a:gd name="connsiteX3" fmla="*/ 1913471 w 2022990"/>
                <a:gd name="connsiteY3" fmla="*/ 796206 h 3267374"/>
                <a:gd name="connsiteX4" fmla="*/ 1539976 w 2022990"/>
                <a:gd name="connsiteY4" fmla="*/ 1318861 h 3267374"/>
                <a:gd name="connsiteX5" fmla="*/ 1451091 w 2022990"/>
                <a:gd name="connsiteY5" fmla="*/ 1326045 h 3267374"/>
                <a:gd name="connsiteX6" fmla="*/ 1364002 w 2022990"/>
                <a:gd name="connsiteY6" fmla="*/ 1319759 h 3267374"/>
                <a:gd name="connsiteX7" fmla="*/ 1364002 w 2022990"/>
                <a:gd name="connsiteY7" fmla="*/ 1532592 h 3267374"/>
                <a:gd name="connsiteX8" fmla="*/ 1597437 w 2022990"/>
                <a:gd name="connsiteY8" fmla="*/ 1447279 h 3267374"/>
                <a:gd name="connsiteX9" fmla="*/ 1996968 w 2022990"/>
                <a:gd name="connsiteY9" fmla="*/ 1594556 h 3267374"/>
                <a:gd name="connsiteX10" fmla="*/ 2016720 w 2022990"/>
                <a:gd name="connsiteY10" fmla="*/ 1675379 h 3267374"/>
                <a:gd name="connsiteX11" fmla="*/ 1525611 w 2022990"/>
                <a:gd name="connsiteY11" fmla="*/ 1995977 h 3267374"/>
                <a:gd name="connsiteX12" fmla="*/ 1299359 w 2022990"/>
                <a:gd name="connsiteY12" fmla="*/ 1909766 h 3267374"/>
                <a:gd name="connsiteX13" fmla="*/ 1212270 w 2022990"/>
                <a:gd name="connsiteY13" fmla="*/ 2145050 h 3267374"/>
                <a:gd name="connsiteX14" fmla="*/ 1403507 w 2022990"/>
                <a:gd name="connsiteY14" fmla="*/ 2157622 h 3267374"/>
                <a:gd name="connsiteX15" fmla="*/ 1734804 w 2022990"/>
                <a:gd name="connsiteY15" fmla="*/ 2396499 h 3267374"/>
                <a:gd name="connsiteX16" fmla="*/ 1735702 w 2022990"/>
                <a:gd name="connsiteY16" fmla="*/ 2473730 h 3267374"/>
                <a:gd name="connsiteX17" fmla="*/ 1040786 w 2022990"/>
                <a:gd name="connsiteY17" fmla="*/ 2585086 h 3267374"/>
                <a:gd name="connsiteX18" fmla="*/ 978836 w 2022990"/>
                <a:gd name="connsiteY18" fmla="*/ 2529407 h 3267374"/>
                <a:gd name="connsiteX19" fmla="*/ 815432 w 2022990"/>
                <a:gd name="connsiteY19" fmla="*/ 2708116 h 3267374"/>
                <a:gd name="connsiteX20" fmla="*/ 837878 w 2022990"/>
                <a:gd name="connsiteY20" fmla="*/ 2718892 h 3267374"/>
                <a:gd name="connsiteX21" fmla="*/ 1200599 w 2022990"/>
                <a:gd name="connsiteY21" fmla="*/ 3113128 h 3267374"/>
                <a:gd name="connsiteX22" fmla="*/ 1163788 w 2022990"/>
                <a:gd name="connsiteY22" fmla="*/ 3199339 h 3267374"/>
                <a:gd name="connsiteX23" fmla="*/ 1007567 w 2022990"/>
                <a:gd name="connsiteY23" fmla="*/ 3263100 h 3267374"/>
                <a:gd name="connsiteX24" fmla="*/ 916886 w 2022990"/>
                <a:gd name="connsiteY24" fmla="*/ 3215504 h 3267374"/>
                <a:gd name="connsiteX25" fmla="*/ 975245 w 2022990"/>
                <a:gd name="connsiteY25" fmla="*/ 3133783 h 3267374"/>
                <a:gd name="connsiteX26" fmla="*/ 1055151 w 2022990"/>
                <a:gd name="connsiteY26" fmla="*/ 3107740 h 3267374"/>
                <a:gd name="connsiteX27" fmla="*/ 634072 w 2022990"/>
                <a:gd name="connsiteY27" fmla="*/ 2859883 h 3267374"/>
                <a:gd name="connsiteX28" fmla="*/ 590977 w 2022990"/>
                <a:gd name="connsiteY28" fmla="*/ 2963157 h 3267374"/>
                <a:gd name="connsiteX29" fmla="*/ 688839 w 2022990"/>
                <a:gd name="connsiteY29" fmla="*/ 3087983 h 3267374"/>
                <a:gd name="connsiteX30" fmla="*/ 711285 w 2022990"/>
                <a:gd name="connsiteY30" fmla="*/ 3103250 h 3267374"/>
                <a:gd name="connsiteX31" fmla="*/ 742709 w 2022990"/>
                <a:gd name="connsiteY31" fmla="*/ 3201135 h 3267374"/>
                <a:gd name="connsiteX32" fmla="*/ 636765 w 2022990"/>
                <a:gd name="connsiteY32" fmla="*/ 3214606 h 3267374"/>
                <a:gd name="connsiteX33" fmla="*/ 467975 w 2022990"/>
                <a:gd name="connsiteY33" fmla="*/ 3023325 h 3267374"/>
                <a:gd name="connsiteX34" fmla="*/ 449120 w 2022990"/>
                <a:gd name="connsiteY34" fmla="*/ 2978423 h 3267374"/>
                <a:gd name="connsiteX35" fmla="*/ 341381 w 2022990"/>
                <a:gd name="connsiteY35" fmla="*/ 3030509 h 3267374"/>
                <a:gd name="connsiteX36" fmla="*/ 107947 w 2022990"/>
                <a:gd name="connsiteY36" fmla="*/ 3120313 h 3267374"/>
                <a:gd name="connsiteX37" fmla="*/ 3800 w 2022990"/>
                <a:gd name="connsiteY37" fmla="*/ 3083493 h 3267374"/>
                <a:gd name="connsiteX38" fmla="*/ 69341 w 2022990"/>
                <a:gd name="connsiteY38" fmla="*/ 2990996 h 3267374"/>
                <a:gd name="connsiteX39" fmla="*/ 1055151 w 2022990"/>
                <a:gd name="connsiteY39" fmla="*/ 2158520 h 3267374"/>
                <a:gd name="connsiteX40" fmla="*/ 1122488 w 2022990"/>
                <a:gd name="connsiteY40" fmla="*/ 836618 h 3267374"/>
                <a:gd name="connsiteX41" fmla="*/ 1069516 w 2022990"/>
                <a:gd name="connsiteY41" fmla="*/ 783634 h 3267374"/>
                <a:gd name="connsiteX42" fmla="*/ 815432 w 2022990"/>
                <a:gd name="connsiteY42" fmla="*/ 204403 h 3267374"/>
                <a:gd name="connsiteX43" fmla="*/ 907908 w 2022990"/>
                <a:gd name="connsiteY43" fmla="*/ 31981 h 3267374"/>
                <a:gd name="connsiteX44" fmla="*/ 986019 w 2022990"/>
                <a:gd name="connsiteY44" fmla="*/ 5040 h 3267374"/>
                <a:gd name="connsiteX45" fmla="*/ 1337966 w 2022990"/>
                <a:gd name="connsiteY45" fmla="*/ 402868 h 3267374"/>
                <a:gd name="connsiteX46" fmla="*/ 1254468 w 2022990"/>
                <a:gd name="connsiteY46" fmla="*/ 726160 h 3267374"/>
                <a:gd name="connsiteX47" fmla="*/ 1245490 w 2022990"/>
                <a:gd name="connsiteY47" fmla="*/ 786328 h 3267374"/>
                <a:gd name="connsiteX48" fmla="*/ 1289483 w 2022990"/>
                <a:gd name="connsiteY48" fmla="*/ 907562 h 3267374"/>
                <a:gd name="connsiteX49" fmla="*/ 1870375 w 2022990"/>
                <a:gd name="connsiteY49" fmla="*/ 1665501 h 3267374"/>
                <a:gd name="connsiteX50" fmla="*/ 1395426 w 2022990"/>
                <a:gd name="connsiteY50" fmla="*/ 1677175 h 3267374"/>
                <a:gd name="connsiteX51" fmla="*/ 1417872 w 2022990"/>
                <a:gd name="connsiteY51" fmla="*/ 1826249 h 3267374"/>
                <a:gd name="connsiteX52" fmla="*/ 1870375 w 2022990"/>
                <a:gd name="connsiteY52" fmla="*/ 1665501 h 3267374"/>
                <a:gd name="connsiteX53" fmla="*/ 984223 w 2022990"/>
                <a:gd name="connsiteY53" fmla="*/ 147827 h 3267374"/>
                <a:gd name="connsiteX54" fmla="*/ 938434 w 2022990"/>
                <a:gd name="connsiteY54" fmla="*/ 247509 h 3267374"/>
                <a:gd name="connsiteX55" fmla="*/ 1060538 w 2022990"/>
                <a:gd name="connsiteY55" fmla="*/ 632764 h 3267374"/>
                <a:gd name="connsiteX56" fmla="*/ 1184438 w 2022990"/>
                <a:gd name="connsiteY56" fmla="*/ 594149 h 3267374"/>
                <a:gd name="connsiteX57" fmla="*/ 984223 w 2022990"/>
                <a:gd name="connsiteY57" fmla="*/ 147827 h 3267374"/>
                <a:gd name="connsiteX58" fmla="*/ 1594743 w 2022990"/>
                <a:gd name="connsiteY58" fmla="*/ 2428828 h 3267374"/>
                <a:gd name="connsiteX59" fmla="*/ 1340659 w 2022990"/>
                <a:gd name="connsiteY59" fmla="*/ 2281551 h 3267374"/>
                <a:gd name="connsiteX60" fmla="*/ 1092860 w 2022990"/>
                <a:gd name="connsiteY60" fmla="*/ 2367762 h 3267374"/>
                <a:gd name="connsiteX61" fmla="*/ 1089269 w 2022990"/>
                <a:gd name="connsiteY61" fmla="*/ 2443196 h 3267374"/>
                <a:gd name="connsiteX62" fmla="*/ 1594743 w 2022990"/>
                <a:gd name="connsiteY62" fmla="*/ 2428828 h 3267374"/>
                <a:gd name="connsiteX63" fmla="*/ 1777900 w 2022990"/>
                <a:gd name="connsiteY63" fmla="*/ 855476 h 3267374"/>
                <a:gd name="connsiteX64" fmla="*/ 1354127 w 2022990"/>
                <a:gd name="connsiteY64" fmla="*/ 1103333 h 3267374"/>
                <a:gd name="connsiteX65" fmla="*/ 1424157 w 2022990"/>
                <a:gd name="connsiteY65" fmla="*/ 1191340 h 3267374"/>
                <a:gd name="connsiteX66" fmla="*/ 1777900 w 2022990"/>
                <a:gd name="connsiteY66" fmla="*/ 855476 h 326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2990" h="3267374">
                  <a:moveTo>
                    <a:pt x="1289483" y="907562"/>
                  </a:moveTo>
                  <a:cubicBezTo>
                    <a:pt x="1306542" y="887805"/>
                    <a:pt x="1319111" y="872539"/>
                    <a:pt x="1332579" y="857272"/>
                  </a:cubicBezTo>
                  <a:cubicBezTo>
                    <a:pt x="1468150" y="709995"/>
                    <a:pt x="1687219" y="675870"/>
                    <a:pt x="1868579" y="737834"/>
                  </a:cubicBezTo>
                  <a:cubicBezTo>
                    <a:pt x="1888332" y="744120"/>
                    <a:pt x="1912573" y="775551"/>
                    <a:pt x="1913471" y="796206"/>
                  </a:cubicBezTo>
                  <a:cubicBezTo>
                    <a:pt x="1925142" y="1002753"/>
                    <a:pt x="1810221" y="1266775"/>
                    <a:pt x="1539976" y="1318861"/>
                  </a:cubicBezTo>
                  <a:cubicBezTo>
                    <a:pt x="1511246" y="1324249"/>
                    <a:pt x="1480720" y="1326045"/>
                    <a:pt x="1451091" y="1326045"/>
                  </a:cubicBezTo>
                  <a:cubicBezTo>
                    <a:pt x="1423259" y="1326045"/>
                    <a:pt x="1394529" y="1322453"/>
                    <a:pt x="1364002" y="1319759"/>
                  </a:cubicBezTo>
                  <a:cubicBezTo>
                    <a:pt x="1364002" y="1388009"/>
                    <a:pt x="1364002" y="1457158"/>
                    <a:pt x="1364002" y="1532592"/>
                  </a:cubicBezTo>
                  <a:cubicBezTo>
                    <a:pt x="1436726" y="1483200"/>
                    <a:pt x="1512143" y="1451769"/>
                    <a:pt x="1597437" y="1447279"/>
                  </a:cubicBezTo>
                  <a:cubicBezTo>
                    <a:pt x="1751862" y="1439197"/>
                    <a:pt x="1882944" y="1493079"/>
                    <a:pt x="1996968" y="1594556"/>
                  </a:cubicBezTo>
                  <a:cubicBezTo>
                    <a:pt x="2021209" y="1616109"/>
                    <a:pt x="2030188" y="1643050"/>
                    <a:pt x="2016720" y="1675379"/>
                  </a:cubicBezTo>
                  <a:cubicBezTo>
                    <a:pt x="1945792" y="1839719"/>
                    <a:pt x="1767126" y="2016631"/>
                    <a:pt x="1525611" y="1995977"/>
                  </a:cubicBezTo>
                  <a:cubicBezTo>
                    <a:pt x="1443909" y="1988792"/>
                    <a:pt x="1369389" y="1960055"/>
                    <a:pt x="1299359" y="1909766"/>
                  </a:cubicBezTo>
                  <a:cubicBezTo>
                    <a:pt x="1269731" y="1991486"/>
                    <a:pt x="1240103" y="2069615"/>
                    <a:pt x="1212270" y="2145050"/>
                  </a:cubicBezTo>
                  <a:cubicBezTo>
                    <a:pt x="1275118" y="2148642"/>
                    <a:pt x="1340659" y="2145050"/>
                    <a:pt x="1403507" y="2157622"/>
                  </a:cubicBezTo>
                  <a:cubicBezTo>
                    <a:pt x="1548056" y="2187257"/>
                    <a:pt x="1656693" y="2274367"/>
                    <a:pt x="1734804" y="2396499"/>
                  </a:cubicBezTo>
                  <a:cubicBezTo>
                    <a:pt x="1747373" y="2415358"/>
                    <a:pt x="1748271" y="2456667"/>
                    <a:pt x="1735702" y="2473730"/>
                  </a:cubicBezTo>
                  <a:cubicBezTo>
                    <a:pt x="1585765" y="2674889"/>
                    <a:pt x="1279607" y="2784448"/>
                    <a:pt x="1040786" y="2585086"/>
                  </a:cubicBezTo>
                  <a:cubicBezTo>
                    <a:pt x="1020136" y="2568023"/>
                    <a:pt x="1001282" y="2549164"/>
                    <a:pt x="978836" y="2529407"/>
                  </a:cubicBezTo>
                  <a:cubicBezTo>
                    <a:pt x="926763" y="2585984"/>
                    <a:pt x="871995" y="2646152"/>
                    <a:pt x="815432" y="2708116"/>
                  </a:cubicBezTo>
                  <a:cubicBezTo>
                    <a:pt x="823513" y="2711708"/>
                    <a:pt x="829797" y="2716198"/>
                    <a:pt x="837878" y="2718892"/>
                  </a:cubicBezTo>
                  <a:cubicBezTo>
                    <a:pt x="1038990" y="2776366"/>
                    <a:pt x="1147627" y="2919153"/>
                    <a:pt x="1200599" y="3113128"/>
                  </a:cubicBezTo>
                  <a:cubicBezTo>
                    <a:pt x="1210475" y="3150846"/>
                    <a:pt x="1199701" y="3182277"/>
                    <a:pt x="1163788" y="3199339"/>
                  </a:cubicBezTo>
                  <a:cubicBezTo>
                    <a:pt x="1112612" y="3222688"/>
                    <a:pt x="1060538" y="3246037"/>
                    <a:pt x="1007567" y="3263100"/>
                  </a:cubicBezTo>
                  <a:cubicBezTo>
                    <a:pt x="963573" y="3277468"/>
                    <a:pt x="925865" y="3254119"/>
                    <a:pt x="916886" y="3215504"/>
                  </a:cubicBezTo>
                  <a:cubicBezTo>
                    <a:pt x="908806" y="3178685"/>
                    <a:pt x="931252" y="3147254"/>
                    <a:pt x="975245" y="3133783"/>
                  </a:cubicBezTo>
                  <a:cubicBezTo>
                    <a:pt x="1002180" y="3125701"/>
                    <a:pt x="1028216" y="3116720"/>
                    <a:pt x="1055151" y="3107740"/>
                  </a:cubicBezTo>
                  <a:cubicBezTo>
                    <a:pt x="1027319" y="2926338"/>
                    <a:pt x="800169" y="2793429"/>
                    <a:pt x="634072" y="2859883"/>
                  </a:cubicBezTo>
                  <a:cubicBezTo>
                    <a:pt x="584692" y="2879640"/>
                    <a:pt x="564939" y="2915561"/>
                    <a:pt x="590977" y="2963157"/>
                  </a:cubicBezTo>
                  <a:cubicBezTo>
                    <a:pt x="616115" y="3008956"/>
                    <a:pt x="655620" y="3046674"/>
                    <a:pt x="688839" y="3087983"/>
                  </a:cubicBezTo>
                  <a:cubicBezTo>
                    <a:pt x="694226" y="3094269"/>
                    <a:pt x="703204" y="3097862"/>
                    <a:pt x="711285" y="3103250"/>
                  </a:cubicBezTo>
                  <a:cubicBezTo>
                    <a:pt x="752585" y="3131987"/>
                    <a:pt x="764256" y="3167010"/>
                    <a:pt x="742709" y="3201135"/>
                  </a:cubicBezTo>
                  <a:cubicBezTo>
                    <a:pt x="721161" y="3236159"/>
                    <a:pt x="681656" y="3241547"/>
                    <a:pt x="636765" y="3214606"/>
                  </a:cubicBezTo>
                  <a:cubicBezTo>
                    <a:pt x="560450" y="3167908"/>
                    <a:pt x="504785" y="3104148"/>
                    <a:pt x="467975" y="3023325"/>
                  </a:cubicBezTo>
                  <a:cubicBezTo>
                    <a:pt x="461690" y="3009854"/>
                    <a:pt x="456303" y="2996384"/>
                    <a:pt x="449120" y="2978423"/>
                  </a:cubicBezTo>
                  <a:cubicBezTo>
                    <a:pt x="412309" y="2996384"/>
                    <a:pt x="378192" y="3016141"/>
                    <a:pt x="341381" y="3030509"/>
                  </a:cubicBezTo>
                  <a:cubicBezTo>
                    <a:pt x="264168" y="3061940"/>
                    <a:pt x="186956" y="3092474"/>
                    <a:pt x="107947" y="3120313"/>
                  </a:cubicBezTo>
                  <a:cubicBezTo>
                    <a:pt x="54078" y="3139171"/>
                    <a:pt x="16369" y="3123905"/>
                    <a:pt x="3800" y="3083493"/>
                  </a:cubicBezTo>
                  <a:cubicBezTo>
                    <a:pt x="-9668" y="3040388"/>
                    <a:pt x="12778" y="3008956"/>
                    <a:pt x="69341" y="2990996"/>
                  </a:cubicBezTo>
                  <a:cubicBezTo>
                    <a:pt x="513764" y="2850903"/>
                    <a:pt x="846856" y="2574309"/>
                    <a:pt x="1055151" y="2158520"/>
                  </a:cubicBezTo>
                  <a:cubicBezTo>
                    <a:pt x="1269731" y="1730159"/>
                    <a:pt x="1286790" y="1287430"/>
                    <a:pt x="1122488" y="836618"/>
                  </a:cubicBezTo>
                  <a:cubicBezTo>
                    <a:pt x="1112612" y="809677"/>
                    <a:pt x="1099145" y="793512"/>
                    <a:pt x="1069516" y="783634"/>
                  </a:cubicBezTo>
                  <a:cubicBezTo>
                    <a:pt x="839674" y="703709"/>
                    <a:pt x="727446" y="451362"/>
                    <a:pt x="815432" y="204403"/>
                  </a:cubicBezTo>
                  <a:cubicBezTo>
                    <a:pt x="836980" y="143337"/>
                    <a:pt x="874689" y="88557"/>
                    <a:pt x="907908" y="31981"/>
                  </a:cubicBezTo>
                  <a:cubicBezTo>
                    <a:pt x="924967" y="4142"/>
                    <a:pt x="953697" y="-7532"/>
                    <a:pt x="986019" y="5040"/>
                  </a:cubicBezTo>
                  <a:cubicBezTo>
                    <a:pt x="1170970" y="77781"/>
                    <a:pt x="1302951" y="199015"/>
                    <a:pt x="1337966" y="402868"/>
                  </a:cubicBezTo>
                  <a:cubicBezTo>
                    <a:pt x="1358616" y="522306"/>
                    <a:pt x="1328090" y="630968"/>
                    <a:pt x="1254468" y="726160"/>
                  </a:cubicBezTo>
                  <a:cubicBezTo>
                    <a:pt x="1238307" y="746814"/>
                    <a:pt x="1235614" y="762979"/>
                    <a:pt x="1245490" y="786328"/>
                  </a:cubicBezTo>
                  <a:cubicBezTo>
                    <a:pt x="1260753" y="824045"/>
                    <a:pt x="1273323" y="863558"/>
                    <a:pt x="1289483" y="907562"/>
                  </a:cubicBezTo>
                  <a:close/>
                  <a:moveTo>
                    <a:pt x="1870375" y="1665501"/>
                  </a:moveTo>
                  <a:cubicBezTo>
                    <a:pt x="1729417" y="1546961"/>
                    <a:pt x="1529202" y="1553247"/>
                    <a:pt x="1395426" y="1677175"/>
                  </a:cubicBezTo>
                  <a:cubicBezTo>
                    <a:pt x="1332579" y="1736445"/>
                    <a:pt x="1339761" y="1786735"/>
                    <a:pt x="1417872" y="1826249"/>
                  </a:cubicBezTo>
                  <a:cubicBezTo>
                    <a:pt x="1582174" y="1908867"/>
                    <a:pt x="1770716" y="1842413"/>
                    <a:pt x="1870375" y="1665501"/>
                  </a:cubicBezTo>
                  <a:close/>
                  <a:moveTo>
                    <a:pt x="984223" y="147827"/>
                  </a:moveTo>
                  <a:cubicBezTo>
                    <a:pt x="968960" y="181054"/>
                    <a:pt x="950106" y="213383"/>
                    <a:pt x="938434" y="247509"/>
                  </a:cubicBezTo>
                  <a:cubicBezTo>
                    <a:pt x="886360" y="395684"/>
                    <a:pt x="939332" y="558228"/>
                    <a:pt x="1060538" y="632764"/>
                  </a:cubicBezTo>
                  <a:cubicBezTo>
                    <a:pt x="1117999" y="667788"/>
                    <a:pt x="1162890" y="655215"/>
                    <a:pt x="1184438" y="594149"/>
                  </a:cubicBezTo>
                  <a:cubicBezTo>
                    <a:pt x="1247285" y="410950"/>
                    <a:pt x="1173664" y="245713"/>
                    <a:pt x="984223" y="147827"/>
                  </a:cubicBezTo>
                  <a:close/>
                  <a:moveTo>
                    <a:pt x="1594743" y="2428828"/>
                  </a:moveTo>
                  <a:cubicBezTo>
                    <a:pt x="1529202" y="2347107"/>
                    <a:pt x="1447500" y="2292327"/>
                    <a:pt x="1340659" y="2281551"/>
                  </a:cubicBezTo>
                  <a:cubicBezTo>
                    <a:pt x="1245490" y="2272570"/>
                    <a:pt x="1161992" y="2299511"/>
                    <a:pt x="1092860" y="2367762"/>
                  </a:cubicBezTo>
                  <a:cubicBezTo>
                    <a:pt x="1067721" y="2392907"/>
                    <a:pt x="1065925" y="2413561"/>
                    <a:pt x="1089269" y="2443196"/>
                  </a:cubicBezTo>
                  <a:cubicBezTo>
                    <a:pt x="1209577" y="2595862"/>
                    <a:pt x="1468150" y="2590474"/>
                    <a:pt x="1594743" y="2428828"/>
                  </a:cubicBezTo>
                  <a:close/>
                  <a:moveTo>
                    <a:pt x="1777900" y="855476"/>
                  </a:moveTo>
                  <a:cubicBezTo>
                    <a:pt x="1598335" y="795308"/>
                    <a:pt x="1388244" y="917440"/>
                    <a:pt x="1354127" y="1103333"/>
                  </a:cubicBezTo>
                  <a:cubicBezTo>
                    <a:pt x="1343353" y="1159909"/>
                    <a:pt x="1364900" y="1186850"/>
                    <a:pt x="1424157" y="1191340"/>
                  </a:cubicBezTo>
                  <a:cubicBezTo>
                    <a:pt x="1610904" y="1207505"/>
                    <a:pt x="1773410" y="1053941"/>
                    <a:pt x="1777900" y="855476"/>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4" name="Freeform 223">
              <a:extLst>
                <a:ext uri="{FF2B5EF4-FFF2-40B4-BE49-F238E27FC236}">
                  <a16:creationId xmlns:a16="http://schemas.microsoft.com/office/drawing/2014/main" id="{862A0048-F0DA-D999-DC18-AB70A806EAC7}"/>
                </a:ext>
              </a:extLst>
            </p:cNvPr>
            <p:cNvSpPr/>
            <p:nvPr/>
          </p:nvSpPr>
          <p:spPr>
            <a:xfrm>
              <a:off x="4658969" y="648132"/>
              <a:ext cx="2164692" cy="2067396"/>
            </a:xfrm>
            <a:custGeom>
              <a:avLst/>
              <a:gdLst>
                <a:gd name="connsiteX0" fmla="*/ 1994377 w 2164692"/>
                <a:gd name="connsiteY0" fmla="*/ 835194 h 2067396"/>
                <a:gd name="connsiteX1" fmla="*/ 1700788 w 2164692"/>
                <a:gd name="connsiteY1" fmla="*/ 792088 h 2067396"/>
                <a:gd name="connsiteX2" fmla="*/ 1435033 w 2164692"/>
                <a:gd name="connsiteY2" fmla="*/ 754371 h 2067396"/>
                <a:gd name="connsiteX3" fmla="*/ 1335374 w 2164692"/>
                <a:gd name="connsiteY3" fmla="*/ 681630 h 2067396"/>
                <a:gd name="connsiteX4" fmla="*/ 1110918 w 2164692"/>
                <a:gd name="connsiteY4" fmla="*/ 224532 h 2067396"/>
                <a:gd name="connsiteX5" fmla="*/ 1083983 w 2164692"/>
                <a:gd name="connsiteY5" fmla="*/ 175140 h 2067396"/>
                <a:gd name="connsiteX6" fmla="*/ 995997 w 2164692"/>
                <a:gd name="connsiteY6" fmla="*/ 345766 h 2067396"/>
                <a:gd name="connsiteX7" fmla="*/ 928660 w 2164692"/>
                <a:gd name="connsiteY7" fmla="*/ 381688 h 2067396"/>
                <a:gd name="connsiteX8" fmla="*/ 873893 w 2164692"/>
                <a:gd name="connsiteY8" fmla="*/ 332296 h 2067396"/>
                <a:gd name="connsiteX9" fmla="*/ 882871 w 2164692"/>
                <a:gd name="connsiteY9" fmla="*/ 277516 h 2067396"/>
                <a:gd name="connsiteX10" fmla="*/ 987018 w 2164692"/>
                <a:gd name="connsiteY10" fmla="*/ 64682 h 2067396"/>
                <a:gd name="connsiteX11" fmla="*/ 1084881 w 2164692"/>
                <a:gd name="connsiteY11" fmla="*/ 24 h 2067396"/>
                <a:gd name="connsiteX12" fmla="*/ 1181846 w 2164692"/>
                <a:gd name="connsiteY12" fmla="*/ 66478 h 2067396"/>
                <a:gd name="connsiteX13" fmla="*/ 1433237 w 2164692"/>
                <a:gd name="connsiteY13" fmla="*/ 579255 h 2067396"/>
                <a:gd name="connsiteX14" fmla="*/ 1498778 w 2164692"/>
                <a:gd name="connsiteY14" fmla="*/ 627748 h 2067396"/>
                <a:gd name="connsiteX15" fmla="*/ 2059918 w 2164692"/>
                <a:gd name="connsiteY15" fmla="*/ 708571 h 2067396"/>
                <a:gd name="connsiteX16" fmla="*/ 2159576 w 2164692"/>
                <a:gd name="connsiteY16" fmla="*/ 784904 h 2067396"/>
                <a:gd name="connsiteX17" fmla="*/ 2120970 w 2164692"/>
                <a:gd name="connsiteY17" fmla="*/ 900750 h 2067396"/>
                <a:gd name="connsiteX18" fmla="*/ 1719643 w 2164692"/>
                <a:gd name="connsiteY18" fmla="*/ 1289598 h 2067396"/>
                <a:gd name="connsiteX19" fmla="*/ 1690014 w 2164692"/>
                <a:gd name="connsiteY19" fmla="*/ 1378503 h 2067396"/>
                <a:gd name="connsiteX20" fmla="*/ 1784286 w 2164692"/>
                <a:gd name="connsiteY20" fmla="*/ 1920016 h 2067396"/>
                <a:gd name="connsiteX21" fmla="*/ 1749271 w 2164692"/>
                <a:gd name="connsiteY21" fmla="*/ 2045740 h 2067396"/>
                <a:gd name="connsiteX22" fmla="*/ 1615495 w 2164692"/>
                <a:gd name="connsiteY22" fmla="*/ 2044842 h 2067396"/>
                <a:gd name="connsiteX23" fmla="*/ 1118101 w 2164692"/>
                <a:gd name="connsiteY23" fmla="*/ 1781719 h 2067396"/>
                <a:gd name="connsiteX24" fmla="*/ 1044479 w 2164692"/>
                <a:gd name="connsiteY24" fmla="*/ 1782617 h 2067396"/>
                <a:gd name="connsiteX25" fmla="*/ 547085 w 2164692"/>
                <a:gd name="connsiteY25" fmla="*/ 2044842 h 2067396"/>
                <a:gd name="connsiteX26" fmla="*/ 414207 w 2164692"/>
                <a:gd name="connsiteY26" fmla="*/ 2044842 h 2067396"/>
                <a:gd name="connsiteX27" fmla="*/ 379192 w 2164692"/>
                <a:gd name="connsiteY27" fmla="*/ 1919118 h 2067396"/>
                <a:gd name="connsiteX28" fmla="*/ 475259 w 2164692"/>
                <a:gd name="connsiteY28" fmla="*/ 1365032 h 2067396"/>
                <a:gd name="connsiteX29" fmla="*/ 453711 w 2164692"/>
                <a:gd name="connsiteY29" fmla="*/ 1299476 h 2067396"/>
                <a:gd name="connsiteX30" fmla="*/ 43406 w 2164692"/>
                <a:gd name="connsiteY30" fmla="*/ 900750 h 2067396"/>
                <a:gd name="connsiteX31" fmla="*/ 1208 w 2164692"/>
                <a:gd name="connsiteY31" fmla="*/ 798374 h 2067396"/>
                <a:gd name="connsiteX32" fmla="*/ 96377 w 2164692"/>
                <a:gd name="connsiteY32" fmla="*/ 711265 h 2067396"/>
                <a:gd name="connsiteX33" fmla="*/ 653028 w 2164692"/>
                <a:gd name="connsiteY33" fmla="*/ 630442 h 2067396"/>
                <a:gd name="connsiteX34" fmla="*/ 734730 w 2164692"/>
                <a:gd name="connsiteY34" fmla="*/ 576561 h 2067396"/>
                <a:gd name="connsiteX35" fmla="*/ 826308 w 2164692"/>
                <a:gd name="connsiteY35" fmla="*/ 540639 h 2067396"/>
                <a:gd name="connsiteX36" fmla="*/ 854141 w 2164692"/>
                <a:gd name="connsiteY36" fmla="*/ 636729 h 2067396"/>
                <a:gd name="connsiteX37" fmla="*/ 698817 w 2164692"/>
                <a:gd name="connsiteY37" fmla="*/ 761555 h 2067396"/>
                <a:gd name="connsiteX38" fmla="*/ 221175 w 2164692"/>
                <a:gd name="connsiteY38" fmla="*/ 828907 h 2067396"/>
                <a:gd name="connsiteX39" fmla="*/ 173590 w 2164692"/>
                <a:gd name="connsiteY39" fmla="*/ 837888 h 2067396"/>
                <a:gd name="connsiteX40" fmla="*/ 209503 w 2164692"/>
                <a:gd name="connsiteY40" fmla="*/ 874707 h 2067396"/>
                <a:gd name="connsiteX41" fmla="*/ 568633 w 2164692"/>
                <a:gd name="connsiteY41" fmla="*/ 1224041 h 2067396"/>
                <a:gd name="connsiteX42" fmla="*/ 612626 w 2164692"/>
                <a:gd name="connsiteY42" fmla="*/ 1364134 h 2067396"/>
                <a:gd name="connsiteX43" fmla="*/ 519252 w 2164692"/>
                <a:gd name="connsiteY43" fmla="*/ 1908342 h 2067396"/>
                <a:gd name="connsiteX44" fmla="*/ 631480 w 2164692"/>
                <a:gd name="connsiteY44" fmla="*/ 1849970 h 2067396"/>
                <a:gd name="connsiteX45" fmla="*/ 1014851 w 2164692"/>
                <a:gd name="connsiteY45" fmla="*/ 1647912 h 2067396"/>
                <a:gd name="connsiteX46" fmla="*/ 1153116 w 2164692"/>
                <a:gd name="connsiteY46" fmla="*/ 1648811 h 2067396"/>
                <a:gd name="connsiteX47" fmla="*/ 1595743 w 2164692"/>
                <a:gd name="connsiteY47" fmla="*/ 1882299 h 2067396"/>
                <a:gd name="connsiteX48" fmla="*/ 1646021 w 2164692"/>
                <a:gd name="connsiteY48" fmla="*/ 1907444 h 2067396"/>
                <a:gd name="connsiteX49" fmla="*/ 1598436 w 2164692"/>
                <a:gd name="connsiteY49" fmla="*/ 1626360 h 2067396"/>
                <a:gd name="connsiteX50" fmla="*/ 1549954 w 2164692"/>
                <a:gd name="connsiteY50" fmla="*/ 1348868 h 2067396"/>
                <a:gd name="connsiteX51" fmla="*/ 1592152 w 2164692"/>
                <a:gd name="connsiteY51" fmla="*/ 1228532 h 2067396"/>
                <a:gd name="connsiteX52" fmla="*/ 1957566 w 2164692"/>
                <a:gd name="connsiteY52" fmla="*/ 872911 h 2067396"/>
                <a:gd name="connsiteX53" fmla="*/ 1994377 w 2164692"/>
                <a:gd name="connsiteY53" fmla="*/ 835194 h 206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64692" h="2067396">
                  <a:moveTo>
                    <a:pt x="1994377" y="835194"/>
                  </a:moveTo>
                  <a:cubicBezTo>
                    <a:pt x="1892025" y="819927"/>
                    <a:pt x="1795958" y="805559"/>
                    <a:pt x="1700788" y="792088"/>
                  </a:cubicBezTo>
                  <a:cubicBezTo>
                    <a:pt x="1612802" y="779516"/>
                    <a:pt x="1523917" y="766943"/>
                    <a:pt x="1435033" y="754371"/>
                  </a:cubicBezTo>
                  <a:cubicBezTo>
                    <a:pt x="1388346" y="748084"/>
                    <a:pt x="1356024" y="724736"/>
                    <a:pt x="1335374" y="681630"/>
                  </a:cubicBezTo>
                  <a:cubicBezTo>
                    <a:pt x="1260855" y="528965"/>
                    <a:pt x="1185437" y="377197"/>
                    <a:pt x="1110918" y="224532"/>
                  </a:cubicBezTo>
                  <a:cubicBezTo>
                    <a:pt x="1103735" y="210163"/>
                    <a:pt x="1095655" y="196693"/>
                    <a:pt x="1083983" y="175140"/>
                  </a:cubicBezTo>
                  <a:cubicBezTo>
                    <a:pt x="1053458" y="237104"/>
                    <a:pt x="1029216" y="293680"/>
                    <a:pt x="995997" y="345766"/>
                  </a:cubicBezTo>
                  <a:cubicBezTo>
                    <a:pt x="983427" y="365523"/>
                    <a:pt x="950208" y="383484"/>
                    <a:pt x="928660" y="381688"/>
                  </a:cubicBezTo>
                  <a:cubicBezTo>
                    <a:pt x="908908" y="379891"/>
                    <a:pt x="885564" y="353849"/>
                    <a:pt x="873893" y="332296"/>
                  </a:cubicBezTo>
                  <a:cubicBezTo>
                    <a:pt x="866710" y="319723"/>
                    <a:pt x="875688" y="294578"/>
                    <a:pt x="882871" y="277516"/>
                  </a:cubicBezTo>
                  <a:cubicBezTo>
                    <a:pt x="916090" y="205673"/>
                    <a:pt x="952003" y="135627"/>
                    <a:pt x="987018" y="64682"/>
                  </a:cubicBezTo>
                  <a:cubicBezTo>
                    <a:pt x="1006771" y="23373"/>
                    <a:pt x="1038194" y="-874"/>
                    <a:pt x="1084881" y="24"/>
                  </a:cubicBezTo>
                  <a:cubicBezTo>
                    <a:pt x="1131568" y="24"/>
                    <a:pt x="1162094" y="25169"/>
                    <a:pt x="1181846" y="66478"/>
                  </a:cubicBezTo>
                  <a:cubicBezTo>
                    <a:pt x="1266242" y="237104"/>
                    <a:pt x="1350637" y="407730"/>
                    <a:pt x="1433237" y="579255"/>
                  </a:cubicBezTo>
                  <a:cubicBezTo>
                    <a:pt x="1447602" y="609788"/>
                    <a:pt x="1466456" y="623258"/>
                    <a:pt x="1498778" y="627748"/>
                  </a:cubicBezTo>
                  <a:cubicBezTo>
                    <a:pt x="1686423" y="653791"/>
                    <a:pt x="1873170" y="682528"/>
                    <a:pt x="2059918" y="708571"/>
                  </a:cubicBezTo>
                  <a:cubicBezTo>
                    <a:pt x="2108400" y="715755"/>
                    <a:pt x="2144313" y="736410"/>
                    <a:pt x="2159576" y="784904"/>
                  </a:cubicBezTo>
                  <a:cubicBezTo>
                    <a:pt x="2174839" y="832500"/>
                    <a:pt x="2154189" y="868421"/>
                    <a:pt x="2120970" y="900750"/>
                  </a:cubicBezTo>
                  <a:cubicBezTo>
                    <a:pt x="1987194" y="1030964"/>
                    <a:pt x="1855214" y="1161179"/>
                    <a:pt x="1719643" y="1289598"/>
                  </a:cubicBezTo>
                  <a:cubicBezTo>
                    <a:pt x="1691810" y="1316539"/>
                    <a:pt x="1683730" y="1340785"/>
                    <a:pt x="1690014" y="1378503"/>
                  </a:cubicBezTo>
                  <a:cubicBezTo>
                    <a:pt x="1723234" y="1559007"/>
                    <a:pt x="1752862" y="1739512"/>
                    <a:pt x="1784286" y="1920016"/>
                  </a:cubicBezTo>
                  <a:cubicBezTo>
                    <a:pt x="1793264" y="1968510"/>
                    <a:pt x="1791468" y="2012513"/>
                    <a:pt x="1749271" y="2045740"/>
                  </a:cubicBezTo>
                  <a:cubicBezTo>
                    <a:pt x="1705277" y="2079866"/>
                    <a:pt x="1661284" y="2069089"/>
                    <a:pt x="1615495" y="2044842"/>
                  </a:cubicBezTo>
                  <a:cubicBezTo>
                    <a:pt x="1450295" y="1956835"/>
                    <a:pt x="1283300" y="1870624"/>
                    <a:pt x="1118101" y="1781719"/>
                  </a:cubicBezTo>
                  <a:cubicBezTo>
                    <a:pt x="1091166" y="1767351"/>
                    <a:pt x="1070516" y="1768249"/>
                    <a:pt x="1044479" y="1782617"/>
                  </a:cubicBezTo>
                  <a:cubicBezTo>
                    <a:pt x="879280" y="1870624"/>
                    <a:pt x="712284" y="1956835"/>
                    <a:pt x="547085" y="2044842"/>
                  </a:cubicBezTo>
                  <a:cubicBezTo>
                    <a:pt x="501296" y="2069089"/>
                    <a:pt x="458200" y="2078968"/>
                    <a:pt x="414207" y="2044842"/>
                  </a:cubicBezTo>
                  <a:cubicBezTo>
                    <a:pt x="372009" y="2011615"/>
                    <a:pt x="371111" y="1967612"/>
                    <a:pt x="379192" y="1919118"/>
                  </a:cubicBezTo>
                  <a:cubicBezTo>
                    <a:pt x="411513" y="1734124"/>
                    <a:pt x="442040" y="1549129"/>
                    <a:pt x="475259" y="1365032"/>
                  </a:cubicBezTo>
                  <a:cubicBezTo>
                    <a:pt x="480646" y="1336295"/>
                    <a:pt x="474361" y="1319233"/>
                    <a:pt x="453711" y="1299476"/>
                  </a:cubicBezTo>
                  <a:cubicBezTo>
                    <a:pt x="316344" y="1167465"/>
                    <a:pt x="179875" y="1033659"/>
                    <a:pt x="43406" y="900750"/>
                  </a:cubicBezTo>
                  <a:cubicBezTo>
                    <a:pt x="13778" y="872013"/>
                    <a:pt x="-5077" y="840582"/>
                    <a:pt x="1208" y="798374"/>
                  </a:cubicBezTo>
                  <a:cubicBezTo>
                    <a:pt x="9288" y="750779"/>
                    <a:pt x="43406" y="719347"/>
                    <a:pt x="96377" y="711265"/>
                  </a:cubicBezTo>
                  <a:cubicBezTo>
                    <a:pt x="282227" y="684324"/>
                    <a:pt x="467178" y="656485"/>
                    <a:pt x="653028" y="630442"/>
                  </a:cubicBezTo>
                  <a:cubicBezTo>
                    <a:pt x="690737" y="625054"/>
                    <a:pt x="718569" y="616972"/>
                    <a:pt x="734730" y="576561"/>
                  </a:cubicBezTo>
                  <a:cubicBezTo>
                    <a:pt x="751789" y="534353"/>
                    <a:pt x="791293" y="522679"/>
                    <a:pt x="826308" y="540639"/>
                  </a:cubicBezTo>
                  <a:cubicBezTo>
                    <a:pt x="861323" y="558600"/>
                    <a:pt x="870301" y="593623"/>
                    <a:pt x="854141" y="636729"/>
                  </a:cubicBezTo>
                  <a:cubicBezTo>
                    <a:pt x="826308" y="709469"/>
                    <a:pt x="784110" y="752575"/>
                    <a:pt x="698817" y="761555"/>
                  </a:cubicBezTo>
                  <a:cubicBezTo>
                    <a:pt x="539004" y="777720"/>
                    <a:pt x="380090" y="805559"/>
                    <a:pt x="221175" y="828907"/>
                  </a:cubicBezTo>
                  <a:cubicBezTo>
                    <a:pt x="207708" y="830704"/>
                    <a:pt x="195138" y="834296"/>
                    <a:pt x="173590" y="837888"/>
                  </a:cubicBezTo>
                  <a:cubicBezTo>
                    <a:pt x="188853" y="853154"/>
                    <a:pt x="198729" y="863931"/>
                    <a:pt x="209503" y="874707"/>
                  </a:cubicBezTo>
                  <a:cubicBezTo>
                    <a:pt x="328914" y="991451"/>
                    <a:pt x="447426" y="1108195"/>
                    <a:pt x="568633" y="1224041"/>
                  </a:cubicBezTo>
                  <a:cubicBezTo>
                    <a:pt x="610830" y="1264453"/>
                    <a:pt x="623400" y="1307558"/>
                    <a:pt x="612626" y="1364134"/>
                  </a:cubicBezTo>
                  <a:cubicBezTo>
                    <a:pt x="579406" y="1541945"/>
                    <a:pt x="550676" y="1721551"/>
                    <a:pt x="519252" y="1908342"/>
                  </a:cubicBezTo>
                  <a:cubicBezTo>
                    <a:pt x="561450" y="1886789"/>
                    <a:pt x="596465" y="1868828"/>
                    <a:pt x="631480" y="1849970"/>
                  </a:cubicBezTo>
                  <a:cubicBezTo>
                    <a:pt x="758971" y="1782617"/>
                    <a:pt x="888258" y="1717061"/>
                    <a:pt x="1014851" y="1647912"/>
                  </a:cubicBezTo>
                  <a:cubicBezTo>
                    <a:pt x="1063333" y="1620972"/>
                    <a:pt x="1105531" y="1622767"/>
                    <a:pt x="1153116" y="1648811"/>
                  </a:cubicBezTo>
                  <a:cubicBezTo>
                    <a:pt x="1299461" y="1727837"/>
                    <a:pt x="1447602" y="1804170"/>
                    <a:pt x="1595743" y="1882299"/>
                  </a:cubicBezTo>
                  <a:cubicBezTo>
                    <a:pt x="1610108" y="1889483"/>
                    <a:pt x="1624473" y="1896667"/>
                    <a:pt x="1646021" y="1907444"/>
                  </a:cubicBezTo>
                  <a:cubicBezTo>
                    <a:pt x="1629860" y="1809558"/>
                    <a:pt x="1614597" y="1717959"/>
                    <a:pt x="1598436" y="1626360"/>
                  </a:cubicBezTo>
                  <a:cubicBezTo>
                    <a:pt x="1582276" y="1533862"/>
                    <a:pt x="1567012" y="1441365"/>
                    <a:pt x="1549954" y="1348868"/>
                  </a:cubicBezTo>
                  <a:cubicBezTo>
                    <a:pt x="1540976" y="1300374"/>
                    <a:pt x="1557136" y="1262657"/>
                    <a:pt x="1592152" y="1228532"/>
                  </a:cubicBezTo>
                  <a:cubicBezTo>
                    <a:pt x="1714256" y="1110889"/>
                    <a:pt x="1835462" y="991451"/>
                    <a:pt x="1957566" y="872911"/>
                  </a:cubicBezTo>
                  <a:cubicBezTo>
                    <a:pt x="1969238" y="862135"/>
                    <a:pt x="1979113" y="851358"/>
                    <a:pt x="1994377" y="835194"/>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5" name="Freeform 224">
              <a:extLst>
                <a:ext uri="{FF2B5EF4-FFF2-40B4-BE49-F238E27FC236}">
                  <a16:creationId xmlns:a16="http://schemas.microsoft.com/office/drawing/2014/main" id="{AC546AE8-D5E3-8016-9598-1E5A3A610A4D}"/>
                </a:ext>
              </a:extLst>
            </p:cNvPr>
            <p:cNvSpPr/>
            <p:nvPr/>
          </p:nvSpPr>
          <p:spPr>
            <a:xfrm>
              <a:off x="5871887" y="168271"/>
              <a:ext cx="159266" cy="311931"/>
            </a:xfrm>
            <a:custGeom>
              <a:avLst/>
              <a:gdLst>
                <a:gd name="connsiteX0" fmla="*/ 159267 w 159266"/>
                <a:gd name="connsiteY0" fmla="*/ 74873 h 311931"/>
                <a:gd name="connsiteX1" fmla="*/ 130536 w 159266"/>
                <a:gd name="connsiteY1" fmla="*/ 259867 h 311931"/>
                <a:gd name="connsiteX2" fmla="*/ 57812 w 159266"/>
                <a:gd name="connsiteY2" fmla="*/ 311055 h 311931"/>
                <a:gd name="connsiteX3" fmla="*/ 352 w 159266"/>
                <a:gd name="connsiteY3" fmla="*/ 243703 h 311931"/>
                <a:gd name="connsiteX4" fmla="*/ 29082 w 159266"/>
                <a:gd name="connsiteY4" fmla="*/ 49728 h 311931"/>
                <a:gd name="connsiteX5" fmla="*/ 103601 w 159266"/>
                <a:gd name="connsiteY5" fmla="*/ 1234 h 311931"/>
                <a:gd name="connsiteX6" fmla="*/ 159267 w 159266"/>
                <a:gd name="connsiteY6" fmla="*/ 74873 h 3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66" h="311931">
                  <a:moveTo>
                    <a:pt x="159267" y="74873"/>
                  </a:moveTo>
                  <a:cubicBezTo>
                    <a:pt x="150288" y="134143"/>
                    <a:pt x="143106" y="197005"/>
                    <a:pt x="130536" y="259867"/>
                  </a:cubicBezTo>
                  <a:cubicBezTo>
                    <a:pt x="123354" y="296687"/>
                    <a:pt x="95521" y="316443"/>
                    <a:pt x="57812" y="311055"/>
                  </a:cubicBezTo>
                  <a:cubicBezTo>
                    <a:pt x="21002" y="305667"/>
                    <a:pt x="-3239" y="280522"/>
                    <a:pt x="352" y="243703"/>
                  </a:cubicBezTo>
                  <a:cubicBezTo>
                    <a:pt x="6637" y="179045"/>
                    <a:pt x="16512" y="113488"/>
                    <a:pt x="29082" y="49728"/>
                  </a:cubicBezTo>
                  <a:cubicBezTo>
                    <a:pt x="36265" y="12909"/>
                    <a:pt x="65893" y="-5052"/>
                    <a:pt x="103601" y="1234"/>
                  </a:cubicBezTo>
                  <a:cubicBezTo>
                    <a:pt x="140412" y="7521"/>
                    <a:pt x="157471" y="32665"/>
                    <a:pt x="159267" y="7487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6" name="Freeform 225">
              <a:extLst>
                <a:ext uri="{FF2B5EF4-FFF2-40B4-BE49-F238E27FC236}">
                  <a16:creationId xmlns:a16="http://schemas.microsoft.com/office/drawing/2014/main" id="{C0CE5C1D-7BC8-6BB6-D3DF-C9ED1279E7CF}"/>
                </a:ext>
              </a:extLst>
            </p:cNvPr>
            <p:cNvSpPr/>
            <p:nvPr/>
          </p:nvSpPr>
          <p:spPr>
            <a:xfrm>
              <a:off x="5466801" y="166889"/>
              <a:ext cx="160355" cy="313885"/>
            </a:xfrm>
            <a:custGeom>
              <a:avLst/>
              <a:gdLst>
                <a:gd name="connsiteX0" fmla="*/ 160332 w 160355"/>
                <a:gd name="connsiteY0" fmla="*/ 237003 h 313885"/>
                <a:gd name="connsiteX1" fmla="*/ 101973 w 160355"/>
                <a:gd name="connsiteY1" fmla="*/ 313335 h 313885"/>
                <a:gd name="connsiteX2" fmla="*/ 27454 w 160355"/>
                <a:gd name="connsiteY2" fmla="*/ 256759 h 313885"/>
                <a:gd name="connsiteX3" fmla="*/ 519 w 160355"/>
                <a:gd name="connsiteY3" fmla="*/ 75357 h 313885"/>
                <a:gd name="connsiteX4" fmla="*/ 56184 w 160355"/>
                <a:gd name="connsiteY4" fmla="*/ 820 h 313885"/>
                <a:gd name="connsiteX5" fmla="*/ 132499 w 160355"/>
                <a:gd name="connsiteY5" fmla="*/ 53804 h 313885"/>
                <a:gd name="connsiteX6" fmla="*/ 160332 w 160355"/>
                <a:gd name="connsiteY6" fmla="*/ 237003 h 3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355" h="313885">
                  <a:moveTo>
                    <a:pt x="160332" y="237003"/>
                  </a:moveTo>
                  <a:cubicBezTo>
                    <a:pt x="161229" y="278312"/>
                    <a:pt x="136988" y="307947"/>
                    <a:pt x="101973" y="313335"/>
                  </a:cubicBezTo>
                  <a:cubicBezTo>
                    <a:pt x="67856" y="317825"/>
                    <a:pt x="34637" y="294477"/>
                    <a:pt x="27454" y="256759"/>
                  </a:cubicBezTo>
                  <a:cubicBezTo>
                    <a:pt x="16680" y="196591"/>
                    <a:pt x="7702" y="136423"/>
                    <a:pt x="519" y="75357"/>
                  </a:cubicBezTo>
                  <a:cubicBezTo>
                    <a:pt x="-3970" y="36742"/>
                    <a:pt x="21169" y="6208"/>
                    <a:pt x="56184" y="820"/>
                  </a:cubicBezTo>
                  <a:cubicBezTo>
                    <a:pt x="92097" y="-4568"/>
                    <a:pt x="125316" y="16985"/>
                    <a:pt x="132499" y="53804"/>
                  </a:cubicBezTo>
                  <a:cubicBezTo>
                    <a:pt x="144171" y="116666"/>
                    <a:pt x="151354" y="178631"/>
                    <a:pt x="160332" y="23700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7" name="Freeform 226">
              <a:extLst>
                <a:ext uri="{FF2B5EF4-FFF2-40B4-BE49-F238E27FC236}">
                  <a16:creationId xmlns:a16="http://schemas.microsoft.com/office/drawing/2014/main" id="{2292E984-A998-E0FE-B499-2841775F763C}"/>
                </a:ext>
              </a:extLst>
            </p:cNvPr>
            <p:cNvSpPr/>
            <p:nvPr/>
          </p:nvSpPr>
          <p:spPr>
            <a:xfrm>
              <a:off x="6187892" y="371009"/>
              <a:ext cx="231121" cy="281339"/>
            </a:xfrm>
            <a:custGeom>
              <a:avLst/>
              <a:gdLst>
                <a:gd name="connsiteX0" fmla="*/ 231122 w 231121"/>
                <a:gd name="connsiteY0" fmla="*/ 58925 h 281339"/>
                <a:gd name="connsiteX1" fmla="*/ 210472 w 231121"/>
                <a:gd name="connsiteY1" fmla="*/ 108317 h 281339"/>
                <a:gd name="connsiteX2" fmla="*/ 126077 w 231121"/>
                <a:gd name="connsiteY2" fmla="*/ 244818 h 281339"/>
                <a:gd name="connsiteX3" fmla="*/ 33601 w 231121"/>
                <a:gd name="connsiteY3" fmla="*/ 271759 h 281339"/>
                <a:gd name="connsiteX4" fmla="*/ 12053 w 231121"/>
                <a:gd name="connsiteY4" fmla="*/ 174771 h 281339"/>
                <a:gd name="connsiteX5" fmla="*/ 101835 w 231121"/>
                <a:gd name="connsiteY5" fmla="*/ 31086 h 281339"/>
                <a:gd name="connsiteX6" fmla="*/ 179946 w 231121"/>
                <a:gd name="connsiteY6" fmla="*/ 5941 h 281339"/>
                <a:gd name="connsiteX7" fmla="*/ 231122 w 231121"/>
                <a:gd name="connsiteY7" fmla="*/ 58925 h 28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121" h="281339">
                  <a:moveTo>
                    <a:pt x="231122" y="58925"/>
                  </a:moveTo>
                  <a:cubicBezTo>
                    <a:pt x="222144" y="81376"/>
                    <a:pt x="218552" y="96642"/>
                    <a:pt x="210472" y="108317"/>
                  </a:cubicBezTo>
                  <a:cubicBezTo>
                    <a:pt x="183537" y="154116"/>
                    <a:pt x="155705" y="199916"/>
                    <a:pt x="126077" y="244818"/>
                  </a:cubicBezTo>
                  <a:cubicBezTo>
                    <a:pt x="101835" y="281637"/>
                    <a:pt x="66820" y="290617"/>
                    <a:pt x="33601" y="271759"/>
                  </a:cubicBezTo>
                  <a:cubicBezTo>
                    <a:pt x="-517" y="252002"/>
                    <a:pt x="-10393" y="213386"/>
                    <a:pt x="12053" y="174771"/>
                  </a:cubicBezTo>
                  <a:cubicBezTo>
                    <a:pt x="40783" y="126277"/>
                    <a:pt x="70411" y="77784"/>
                    <a:pt x="101835" y="31086"/>
                  </a:cubicBezTo>
                  <a:cubicBezTo>
                    <a:pt x="120690" y="2349"/>
                    <a:pt x="151215" y="-7529"/>
                    <a:pt x="179946" y="5941"/>
                  </a:cubicBezTo>
                  <a:cubicBezTo>
                    <a:pt x="200596" y="16717"/>
                    <a:pt x="214961" y="41862"/>
                    <a:pt x="231122" y="58925"/>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8" name="Freeform 227">
              <a:extLst>
                <a:ext uri="{FF2B5EF4-FFF2-40B4-BE49-F238E27FC236}">
                  <a16:creationId xmlns:a16="http://schemas.microsoft.com/office/drawing/2014/main" id="{E3C8884C-7726-7344-CDBD-DDADF027D42B}"/>
                </a:ext>
              </a:extLst>
            </p:cNvPr>
            <p:cNvSpPr/>
            <p:nvPr/>
          </p:nvSpPr>
          <p:spPr>
            <a:xfrm>
              <a:off x="5084914" y="370440"/>
              <a:ext cx="227981" cy="276684"/>
            </a:xfrm>
            <a:custGeom>
              <a:avLst/>
              <a:gdLst>
                <a:gd name="connsiteX0" fmla="*/ 227981 w 227981"/>
                <a:gd name="connsiteY0" fmla="*/ 229223 h 276684"/>
                <a:gd name="connsiteX1" fmla="*/ 180396 w 227981"/>
                <a:gd name="connsiteY1" fmla="*/ 275022 h 276684"/>
                <a:gd name="connsiteX2" fmla="*/ 110366 w 227981"/>
                <a:gd name="connsiteY2" fmla="*/ 256164 h 276684"/>
                <a:gd name="connsiteX3" fmla="*/ 8014 w 227981"/>
                <a:gd name="connsiteY3" fmla="*/ 94518 h 276684"/>
                <a:gd name="connsiteX4" fmla="*/ 28664 w 227981"/>
                <a:gd name="connsiteY4" fmla="*/ 15491 h 276684"/>
                <a:gd name="connsiteX5" fmla="*/ 110366 w 227981"/>
                <a:gd name="connsiteY5" fmla="*/ 18185 h 276684"/>
                <a:gd name="connsiteX6" fmla="*/ 223492 w 227981"/>
                <a:gd name="connsiteY6" fmla="*/ 198690 h 276684"/>
                <a:gd name="connsiteX7" fmla="*/ 227981 w 227981"/>
                <a:gd name="connsiteY7" fmla="*/ 229223 h 276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81" h="276684">
                  <a:moveTo>
                    <a:pt x="227981" y="229223"/>
                  </a:moveTo>
                  <a:cubicBezTo>
                    <a:pt x="215412" y="241795"/>
                    <a:pt x="201046" y="269634"/>
                    <a:pt x="180396" y="275022"/>
                  </a:cubicBezTo>
                  <a:cubicBezTo>
                    <a:pt x="159747" y="280410"/>
                    <a:pt x="122038" y="272328"/>
                    <a:pt x="110366" y="256164"/>
                  </a:cubicBezTo>
                  <a:cubicBezTo>
                    <a:pt x="71760" y="205874"/>
                    <a:pt x="39438" y="150196"/>
                    <a:pt x="8014" y="94518"/>
                  </a:cubicBezTo>
                  <a:cubicBezTo>
                    <a:pt x="-8147" y="65781"/>
                    <a:pt x="832" y="35248"/>
                    <a:pt x="28664" y="15491"/>
                  </a:cubicBezTo>
                  <a:cubicBezTo>
                    <a:pt x="55599" y="-4266"/>
                    <a:pt x="91512" y="-6960"/>
                    <a:pt x="110366" y="18185"/>
                  </a:cubicBezTo>
                  <a:cubicBezTo>
                    <a:pt x="152564" y="75659"/>
                    <a:pt x="186681" y="138521"/>
                    <a:pt x="223492" y="198690"/>
                  </a:cubicBezTo>
                  <a:cubicBezTo>
                    <a:pt x="225288" y="204078"/>
                    <a:pt x="224390" y="211262"/>
                    <a:pt x="227981" y="229223"/>
                  </a:cubicBezTo>
                  <a:close/>
                </a:path>
              </a:pathLst>
            </a:custGeom>
            <a:grpFill/>
            <a:ln w="897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229" name="Graphic 153">
            <a:extLst>
              <a:ext uri="{FF2B5EF4-FFF2-40B4-BE49-F238E27FC236}">
                <a16:creationId xmlns:a16="http://schemas.microsoft.com/office/drawing/2014/main" id="{20BF02AC-5D2C-DE34-78B6-18283EC9C539}"/>
              </a:ext>
            </a:extLst>
          </p:cNvPr>
          <p:cNvGrpSpPr/>
          <p:nvPr/>
        </p:nvGrpSpPr>
        <p:grpSpPr>
          <a:xfrm>
            <a:off x="6665101" y="3781106"/>
            <a:ext cx="686532" cy="685154"/>
            <a:chOff x="4044382" y="2896230"/>
            <a:chExt cx="1393577" cy="1390779"/>
          </a:xfrm>
          <a:solidFill>
            <a:srgbClr val="30818E"/>
          </a:solidFill>
        </p:grpSpPr>
        <p:sp>
          <p:nvSpPr>
            <p:cNvPr id="230" name="Freeform 229">
              <a:extLst>
                <a:ext uri="{FF2B5EF4-FFF2-40B4-BE49-F238E27FC236}">
                  <a16:creationId xmlns:a16="http://schemas.microsoft.com/office/drawing/2014/main" id="{ADBCE064-7CA0-43AD-D086-2D093DFEAE88}"/>
                </a:ext>
              </a:extLst>
            </p:cNvPr>
            <p:cNvSpPr/>
            <p:nvPr/>
          </p:nvSpPr>
          <p:spPr>
            <a:xfrm>
              <a:off x="4044382" y="2896230"/>
              <a:ext cx="1393577" cy="1390779"/>
            </a:xfrm>
            <a:custGeom>
              <a:avLst/>
              <a:gdLst>
                <a:gd name="csX0" fmla="*/ 1237540 w 1393577"/>
                <a:gd name="csY0" fmla="*/ 1390779 h 1390779"/>
                <a:gd name="csX1" fmla="*/ 157751 w 1393577"/>
                <a:gd name="csY1" fmla="*/ 1390779 h 1390779"/>
                <a:gd name="csX2" fmla="*/ 0 w 1393577"/>
                <a:gd name="csY2" fmla="*/ 1234139 h 1390779"/>
                <a:gd name="csX3" fmla="*/ 22277 w 1393577"/>
                <a:gd name="csY3" fmla="*/ 1211735 h 1390779"/>
                <a:gd name="csX4" fmla="*/ 89776 w 1393577"/>
                <a:gd name="csY4" fmla="*/ 1211545 h 1390779"/>
                <a:gd name="csX5" fmla="*/ 89776 w 1393577"/>
                <a:gd name="csY5" fmla="*/ 539510 h 1390779"/>
                <a:gd name="csX6" fmla="*/ 179552 w 1393577"/>
                <a:gd name="csY6" fmla="*/ 449608 h 1390779"/>
                <a:gd name="csX7" fmla="*/ 294843 w 1393577"/>
                <a:gd name="csY7" fmla="*/ 449798 h 1390779"/>
                <a:gd name="csX8" fmla="*/ 695360 w 1393577"/>
                <a:gd name="csY8" fmla="*/ 3 h 1390779"/>
                <a:gd name="csX9" fmla="*/ 1098639 w 1393577"/>
                <a:gd name="csY9" fmla="*/ 449798 h 1390779"/>
                <a:gd name="csX10" fmla="*/ 1211169 w 1393577"/>
                <a:gd name="csY10" fmla="*/ 449323 h 1390779"/>
                <a:gd name="csX11" fmla="*/ 1303706 w 1393577"/>
                <a:gd name="csY11" fmla="*/ 539510 h 1390779"/>
                <a:gd name="csX12" fmla="*/ 1303706 w 1393577"/>
                <a:gd name="csY12" fmla="*/ 1211545 h 1390779"/>
                <a:gd name="csX13" fmla="*/ 1371300 w 1393577"/>
                <a:gd name="csY13" fmla="*/ 1211735 h 1390779"/>
                <a:gd name="csX14" fmla="*/ 1393577 w 1393577"/>
                <a:gd name="csY14" fmla="*/ 1234329 h 1390779"/>
                <a:gd name="csX15" fmla="*/ 1237540 w 1393577"/>
                <a:gd name="csY15" fmla="*/ 1390779 h 1390779"/>
                <a:gd name="csX16" fmla="*/ 665943 w 1393577"/>
                <a:gd name="csY16" fmla="*/ 47375 h 1390779"/>
                <a:gd name="csX17" fmla="*/ 338636 w 1393577"/>
                <a:gd name="csY17" fmla="*/ 437551 h 1390779"/>
                <a:gd name="csX18" fmla="*/ 727729 w 1393577"/>
                <a:gd name="csY18" fmla="*/ 761844 h 1390779"/>
                <a:gd name="csX19" fmla="*/ 1055227 w 1393577"/>
                <a:gd name="csY19" fmla="*/ 373661 h 1390779"/>
                <a:gd name="csX20" fmla="*/ 666038 w 1393577"/>
                <a:gd name="csY20" fmla="*/ 47375 h 1390779"/>
                <a:gd name="csX21" fmla="*/ 179743 w 1393577"/>
                <a:gd name="csY21" fmla="*/ 562009 h 1390779"/>
                <a:gd name="csX22" fmla="*/ 202211 w 1393577"/>
                <a:gd name="csY22" fmla="*/ 539130 h 1390779"/>
                <a:gd name="csX23" fmla="*/ 315407 w 1393577"/>
                <a:gd name="csY23" fmla="*/ 539130 h 1390779"/>
                <a:gd name="csX24" fmla="*/ 302459 w 1393577"/>
                <a:gd name="csY24" fmla="*/ 494322 h 1390779"/>
                <a:gd name="csX25" fmla="*/ 179743 w 1393577"/>
                <a:gd name="csY25" fmla="*/ 494322 h 1390779"/>
                <a:gd name="csX26" fmla="*/ 134902 w 1393577"/>
                <a:gd name="csY26" fmla="*/ 539510 h 1390779"/>
                <a:gd name="csX27" fmla="*/ 134902 w 1393577"/>
                <a:gd name="csY27" fmla="*/ 1211450 h 1390779"/>
                <a:gd name="csX28" fmla="*/ 179838 w 1393577"/>
                <a:gd name="csY28" fmla="*/ 1211450 h 1390779"/>
                <a:gd name="csX29" fmla="*/ 179838 w 1393577"/>
                <a:gd name="csY29" fmla="*/ 562104 h 1390779"/>
                <a:gd name="csX30" fmla="*/ 1213834 w 1393577"/>
                <a:gd name="csY30" fmla="*/ 1211355 h 1390779"/>
                <a:gd name="csX31" fmla="*/ 1258770 w 1393577"/>
                <a:gd name="csY31" fmla="*/ 1211355 h 1390779"/>
                <a:gd name="csX32" fmla="*/ 1258770 w 1393577"/>
                <a:gd name="csY32" fmla="*/ 539510 h 1390779"/>
                <a:gd name="csX33" fmla="*/ 1213929 w 1393577"/>
                <a:gd name="csY33" fmla="*/ 494417 h 1390779"/>
                <a:gd name="csX34" fmla="*/ 1091118 w 1393577"/>
                <a:gd name="csY34" fmla="*/ 494417 h 1390779"/>
                <a:gd name="csX35" fmla="*/ 1078170 w 1393577"/>
                <a:gd name="csY35" fmla="*/ 539225 h 1390779"/>
                <a:gd name="csX36" fmla="*/ 1191366 w 1393577"/>
                <a:gd name="csY36" fmla="*/ 539225 h 1390779"/>
                <a:gd name="csX37" fmla="*/ 1213834 w 1393577"/>
                <a:gd name="csY37" fmla="*/ 562104 h 1390779"/>
                <a:gd name="csX38" fmla="*/ 1213834 w 1393577"/>
                <a:gd name="csY38" fmla="*/ 1211450 h 1390779"/>
                <a:gd name="csX39" fmla="*/ 847685 w 1393577"/>
                <a:gd name="csY39" fmla="*/ 1211545 h 1390779"/>
                <a:gd name="csX40" fmla="*/ 1168994 w 1393577"/>
                <a:gd name="csY40" fmla="*/ 1211545 h 1390779"/>
                <a:gd name="csX41" fmla="*/ 1168994 w 1393577"/>
                <a:gd name="csY41" fmla="*/ 583939 h 1390779"/>
                <a:gd name="csX42" fmla="*/ 1058844 w 1393577"/>
                <a:gd name="csY42" fmla="*/ 583939 h 1390779"/>
                <a:gd name="csX43" fmla="*/ 695551 w 1393577"/>
                <a:gd name="csY43" fmla="*/ 807982 h 1390779"/>
                <a:gd name="csX44" fmla="*/ 334923 w 1393577"/>
                <a:gd name="csY44" fmla="*/ 583844 h 1390779"/>
                <a:gd name="csX45" fmla="*/ 224774 w 1393577"/>
                <a:gd name="csY45" fmla="*/ 583844 h 1390779"/>
                <a:gd name="csX46" fmla="*/ 224774 w 1393577"/>
                <a:gd name="csY46" fmla="*/ 1211545 h 1390779"/>
                <a:gd name="csX47" fmla="*/ 546559 w 1393577"/>
                <a:gd name="csY47" fmla="*/ 1211545 h 1390779"/>
                <a:gd name="csX48" fmla="*/ 613677 w 1393577"/>
                <a:gd name="csY48" fmla="*/ 1256353 h 1390779"/>
                <a:gd name="csX49" fmla="*/ 780091 w 1393577"/>
                <a:gd name="csY49" fmla="*/ 1256353 h 1390779"/>
                <a:gd name="csX50" fmla="*/ 847685 w 1393577"/>
                <a:gd name="csY50" fmla="*/ 1211545 h 1390779"/>
                <a:gd name="csX51" fmla="*/ 860251 w 1393577"/>
                <a:gd name="csY51" fmla="*/ 1256543 h 1390779"/>
                <a:gd name="csX52" fmla="*/ 793895 w 1393577"/>
                <a:gd name="csY52" fmla="*/ 1301257 h 1390779"/>
                <a:gd name="csX53" fmla="*/ 599682 w 1393577"/>
                <a:gd name="csY53" fmla="*/ 1301257 h 1390779"/>
                <a:gd name="csX54" fmla="*/ 532754 w 1393577"/>
                <a:gd name="csY54" fmla="*/ 1256448 h 1390779"/>
                <a:gd name="csX55" fmla="*/ 47030 w 1393577"/>
                <a:gd name="csY55" fmla="*/ 1256448 h 1390779"/>
                <a:gd name="csX56" fmla="*/ 157560 w 1393577"/>
                <a:gd name="csY56" fmla="*/ 1346066 h 1390779"/>
                <a:gd name="csX57" fmla="*/ 1235731 w 1393577"/>
                <a:gd name="csY57" fmla="*/ 1346066 h 1390779"/>
                <a:gd name="csX58" fmla="*/ 1346261 w 1393577"/>
                <a:gd name="csY58" fmla="*/ 1256353 h 1390779"/>
                <a:gd name="csX59" fmla="*/ 860061 w 1393577"/>
                <a:gd name="csY59" fmla="*/ 1256353 h 13907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1393577" h="1390779">
                  <a:moveTo>
                    <a:pt x="1237540" y="1390779"/>
                  </a:moveTo>
                  <a:lnTo>
                    <a:pt x="157751" y="1390779"/>
                  </a:lnTo>
                  <a:cubicBezTo>
                    <a:pt x="70164" y="1390969"/>
                    <a:pt x="286" y="1320434"/>
                    <a:pt x="0" y="1234139"/>
                  </a:cubicBezTo>
                  <a:cubicBezTo>
                    <a:pt x="0" y="1221133"/>
                    <a:pt x="9806" y="1211735"/>
                    <a:pt x="22277" y="1211735"/>
                  </a:cubicBezTo>
                  <a:lnTo>
                    <a:pt x="89776" y="1211545"/>
                  </a:lnTo>
                  <a:lnTo>
                    <a:pt x="89776" y="539510"/>
                  </a:lnTo>
                  <a:cubicBezTo>
                    <a:pt x="89776" y="489195"/>
                    <a:pt x="129952" y="449513"/>
                    <a:pt x="179552" y="449608"/>
                  </a:cubicBezTo>
                  <a:lnTo>
                    <a:pt x="294843" y="449798"/>
                  </a:lnTo>
                  <a:cubicBezTo>
                    <a:pt x="267424" y="209141"/>
                    <a:pt x="455545" y="857"/>
                    <a:pt x="695360" y="3"/>
                  </a:cubicBezTo>
                  <a:cubicBezTo>
                    <a:pt x="936318" y="-852"/>
                    <a:pt x="1126057" y="208002"/>
                    <a:pt x="1098639" y="449798"/>
                  </a:cubicBezTo>
                  <a:lnTo>
                    <a:pt x="1211169" y="449323"/>
                  </a:lnTo>
                  <a:cubicBezTo>
                    <a:pt x="1261721" y="449133"/>
                    <a:pt x="1303706" y="487392"/>
                    <a:pt x="1303706" y="539510"/>
                  </a:cubicBezTo>
                  <a:lnTo>
                    <a:pt x="1303706" y="1211545"/>
                  </a:lnTo>
                  <a:cubicBezTo>
                    <a:pt x="1303706" y="1211545"/>
                    <a:pt x="1371300" y="1211735"/>
                    <a:pt x="1371300" y="1211735"/>
                  </a:cubicBezTo>
                  <a:cubicBezTo>
                    <a:pt x="1383676" y="1211735"/>
                    <a:pt x="1393672" y="1221038"/>
                    <a:pt x="1393577" y="1234329"/>
                  </a:cubicBezTo>
                  <a:cubicBezTo>
                    <a:pt x="1393006" y="1318440"/>
                    <a:pt x="1325507" y="1390779"/>
                    <a:pt x="1237540" y="1390779"/>
                  </a:cubicBezTo>
                  <a:close/>
                  <a:moveTo>
                    <a:pt x="665943" y="47375"/>
                  </a:moveTo>
                  <a:cubicBezTo>
                    <a:pt x="465827" y="64652"/>
                    <a:pt x="320357" y="241798"/>
                    <a:pt x="338636" y="437551"/>
                  </a:cubicBezTo>
                  <a:cubicBezTo>
                    <a:pt x="356915" y="633304"/>
                    <a:pt x="530945" y="778838"/>
                    <a:pt x="727729" y="761844"/>
                  </a:cubicBezTo>
                  <a:cubicBezTo>
                    <a:pt x="925370" y="744756"/>
                    <a:pt x="1072173" y="570933"/>
                    <a:pt x="1055227" y="373661"/>
                  </a:cubicBezTo>
                  <a:cubicBezTo>
                    <a:pt x="1038376" y="178573"/>
                    <a:pt x="865583" y="30097"/>
                    <a:pt x="666038" y="47375"/>
                  </a:cubicBezTo>
                  <a:close/>
                  <a:moveTo>
                    <a:pt x="179743" y="562009"/>
                  </a:moveTo>
                  <a:cubicBezTo>
                    <a:pt x="179743" y="548149"/>
                    <a:pt x="189644" y="539700"/>
                    <a:pt x="202211" y="539130"/>
                  </a:cubicBezTo>
                  <a:lnTo>
                    <a:pt x="315407" y="539130"/>
                  </a:lnTo>
                  <a:cubicBezTo>
                    <a:pt x="315407" y="539130"/>
                    <a:pt x="302459" y="494322"/>
                    <a:pt x="302459" y="494322"/>
                  </a:cubicBezTo>
                  <a:lnTo>
                    <a:pt x="179743" y="494322"/>
                  </a:lnTo>
                  <a:cubicBezTo>
                    <a:pt x="154800" y="494322"/>
                    <a:pt x="134902" y="513878"/>
                    <a:pt x="134902" y="539510"/>
                  </a:cubicBezTo>
                  <a:lnTo>
                    <a:pt x="134902" y="1211450"/>
                  </a:lnTo>
                  <a:cubicBezTo>
                    <a:pt x="134902" y="1211450"/>
                    <a:pt x="179838" y="1211450"/>
                    <a:pt x="179838" y="1211450"/>
                  </a:cubicBezTo>
                  <a:lnTo>
                    <a:pt x="179838" y="562104"/>
                  </a:lnTo>
                  <a:close/>
                  <a:moveTo>
                    <a:pt x="1213834" y="1211355"/>
                  </a:moveTo>
                  <a:lnTo>
                    <a:pt x="1258770" y="1211355"/>
                  </a:lnTo>
                  <a:cubicBezTo>
                    <a:pt x="1258770" y="1211355"/>
                    <a:pt x="1258770" y="539510"/>
                    <a:pt x="1258770" y="539510"/>
                  </a:cubicBezTo>
                  <a:cubicBezTo>
                    <a:pt x="1258770" y="513973"/>
                    <a:pt x="1238682" y="494417"/>
                    <a:pt x="1213929" y="494417"/>
                  </a:cubicBezTo>
                  <a:lnTo>
                    <a:pt x="1091118" y="494417"/>
                  </a:lnTo>
                  <a:cubicBezTo>
                    <a:pt x="1091118" y="494417"/>
                    <a:pt x="1078170" y="539225"/>
                    <a:pt x="1078170" y="539225"/>
                  </a:cubicBezTo>
                  <a:lnTo>
                    <a:pt x="1191366" y="539225"/>
                  </a:lnTo>
                  <a:cubicBezTo>
                    <a:pt x="1203933" y="539795"/>
                    <a:pt x="1213834" y="548244"/>
                    <a:pt x="1213834" y="562104"/>
                  </a:cubicBezTo>
                  <a:lnTo>
                    <a:pt x="1213834" y="1211450"/>
                  </a:lnTo>
                  <a:close/>
                  <a:moveTo>
                    <a:pt x="847685" y="1211545"/>
                  </a:moveTo>
                  <a:lnTo>
                    <a:pt x="1168994" y="1211545"/>
                  </a:lnTo>
                  <a:cubicBezTo>
                    <a:pt x="1168994" y="1211545"/>
                    <a:pt x="1168994" y="583939"/>
                    <a:pt x="1168994" y="583939"/>
                  </a:cubicBezTo>
                  <a:lnTo>
                    <a:pt x="1058844" y="583939"/>
                  </a:lnTo>
                  <a:cubicBezTo>
                    <a:pt x="990013" y="721877"/>
                    <a:pt x="848922" y="808457"/>
                    <a:pt x="695551" y="807982"/>
                  </a:cubicBezTo>
                  <a:cubicBezTo>
                    <a:pt x="543322" y="807508"/>
                    <a:pt x="403183" y="721118"/>
                    <a:pt x="334923" y="583844"/>
                  </a:cubicBezTo>
                  <a:lnTo>
                    <a:pt x="224774" y="583844"/>
                  </a:lnTo>
                  <a:cubicBezTo>
                    <a:pt x="224774" y="583844"/>
                    <a:pt x="224774" y="1211545"/>
                    <a:pt x="224774" y="1211545"/>
                  </a:cubicBezTo>
                  <a:lnTo>
                    <a:pt x="546559" y="1211545"/>
                  </a:lnTo>
                  <a:cubicBezTo>
                    <a:pt x="546559" y="1211545"/>
                    <a:pt x="613677" y="1256353"/>
                    <a:pt x="613677" y="1256353"/>
                  </a:cubicBezTo>
                  <a:lnTo>
                    <a:pt x="780091" y="1256353"/>
                  </a:lnTo>
                  <a:cubicBezTo>
                    <a:pt x="780091" y="1256353"/>
                    <a:pt x="847685" y="1211545"/>
                    <a:pt x="847685" y="1211545"/>
                  </a:cubicBezTo>
                  <a:close/>
                  <a:moveTo>
                    <a:pt x="860251" y="1256543"/>
                  </a:moveTo>
                  <a:lnTo>
                    <a:pt x="793895" y="1301257"/>
                  </a:lnTo>
                  <a:lnTo>
                    <a:pt x="599682" y="1301257"/>
                  </a:lnTo>
                  <a:cubicBezTo>
                    <a:pt x="599682" y="1301257"/>
                    <a:pt x="532754" y="1256448"/>
                    <a:pt x="532754" y="1256448"/>
                  </a:cubicBezTo>
                  <a:lnTo>
                    <a:pt x="47030" y="1256448"/>
                  </a:lnTo>
                  <a:cubicBezTo>
                    <a:pt x="58359" y="1308472"/>
                    <a:pt x="103009" y="1346066"/>
                    <a:pt x="157560" y="1346066"/>
                  </a:cubicBezTo>
                  <a:lnTo>
                    <a:pt x="1235731" y="1346066"/>
                  </a:lnTo>
                  <a:cubicBezTo>
                    <a:pt x="1290282" y="1346066"/>
                    <a:pt x="1335027" y="1308472"/>
                    <a:pt x="1346261" y="1256353"/>
                  </a:cubicBezTo>
                  <a:lnTo>
                    <a:pt x="860061" y="1256353"/>
                  </a:lnTo>
                  <a:close/>
                </a:path>
              </a:pathLst>
            </a:custGeom>
            <a:grpFill/>
            <a:ln w="9511" cap="flat">
              <a:noFill/>
              <a:prstDash val="solid"/>
              <a:miter/>
            </a:ln>
          </p:spPr>
          <p:txBody>
            <a:bodyPr/>
            <a:lstStyle/>
            <a:p>
              <a:endParaRPr lang="en-IE"/>
            </a:p>
          </p:txBody>
        </p:sp>
        <p:sp>
          <p:nvSpPr>
            <p:cNvPr id="231" name="Freeform 230">
              <a:extLst>
                <a:ext uri="{FF2B5EF4-FFF2-40B4-BE49-F238E27FC236}">
                  <a16:creationId xmlns:a16="http://schemas.microsoft.com/office/drawing/2014/main" id="{FFA8BEB1-A13D-1D02-D271-D8806A0DC9EA}"/>
                </a:ext>
              </a:extLst>
            </p:cNvPr>
            <p:cNvSpPr/>
            <p:nvPr/>
          </p:nvSpPr>
          <p:spPr>
            <a:xfrm>
              <a:off x="4449141" y="3054461"/>
              <a:ext cx="539286" cy="537846"/>
            </a:xfrm>
            <a:custGeom>
              <a:avLst/>
              <a:gdLst>
                <a:gd name="csX0" fmla="*/ 140752 w 539286"/>
                <a:gd name="csY0" fmla="*/ 397892 h 537846"/>
                <a:gd name="csX1" fmla="*/ 12990 w 539286"/>
                <a:gd name="csY1" fmla="*/ 334002 h 537846"/>
                <a:gd name="csX2" fmla="*/ 137 w 539286"/>
                <a:gd name="csY2" fmla="*/ 317199 h 537846"/>
                <a:gd name="csX3" fmla="*/ 7563 w 539286"/>
                <a:gd name="csY3" fmla="*/ 296693 h 537846"/>
                <a:gd name="csX4" fmla="*/ 50119 w 539286"/>
                <a:gd name="csY4" fmla="*/ 254163 h 537846"/>
                <a:gd name="csX5" fmla="*/ 72015 w 539286"/>
                <a:gd name="csY5" fmla="*/ 246758 h 537846"/>
                <a:gd name="csX6" fmla="*/ 171978 w 539286"/>
                <a:gd name="csY6" fmla="*/ 266884 h 537846"/>
                <a:gd name="csX7" fmla="*/ 239096 w 539286"/>
                <a:gd name="csY7" fmla="*/ 200241 h 537846"/>
                <a:gd name="csX8" fmla="*/ 58020 w 539286"/>
                <a:gd name="csY8" fmla="*/ 109959 h 537846"/>
                <a:gd name="csX9" fmla="*/ 44978 w 539286"/>
                <a:gd name="csY9" fmla="*/ 93251 h 537846"/>
                <a:gd name="csX10" fmla="*/ 54403 w 539286"/>
                <a:gd name="csY10" fmla="*/ 71036 h 537846"/>
                <a:gd name="csX11" fmla="*/ 123615 w 539286"/>
                <a:gd name="csY11" fmla="*/ 24993 h 537846"/>
                <a:gd name="csX12" fmla="*/ 142275 w 539286"/>
                <a:gd name="csY12" fmla="*/ 23380 h 537846"/>
                <a:gd name="csX13" fmla="*/ 358671 w 539286"/>
                <a:gd name="csY13" fmla="*/ 82143 h 537846"/>
                <a:gd name="csX14" fmla="*/ 445495 w 539286"/>
                <a:gd name="csY14" fmla="*/ 12462 h 537846"/>
                <a:gd name="csX15" fmla="*/ 521943 w 539286"/>
                <a:gd name="csY15" fmla="*/ 15880 h 537846"/>
                <a:gd name="csX16" fmla="*/ 527655 w 539286"/>
                <a:gd name="csY16" fmla="*/ 91637 h 537846"/>
                <a:gd name="csX17" fmla="*/ 456634 w 539286"/>
                <a:gd name="csY17" fmla="*/ 180020 h 537846"/>
                <a:gd name="csX18" fmla="*/ 516231 w 539286"/>
                <a:gd name="csY18" fmla="*/ 398177 h 537846"/>
                <a:gd name="csX19" fmla="*/ 510900 w 539286"/>
                <a:gd name="csY19" fmla="*/ 419347 h 537846"/>
                <a:gd name="csX20" fmla="*/ 467678 w 539286"/>
                <a:gd name="csY20" fmla="*/ 483617 h 537846"/>
                <a:gd name="csX21" fmla="*/ 448256 w 539286"/>
                <a:gd name="csY21" fmla="*/ 493111 h 537846"/>
                <a:gd name="csX22" fmla="*/ 428740 w 539286"/>
                <a:gd name="csY22" fmla="*/ 479820 h 537846"/>
                <a:gd name="csX23" fmla="*/ 338488 w 539286"/>
                <a:gd name="csY23" fmla="*/ 299541 h 537846"/>
                <a:gd name="csX24" fmla="*/ 271465 w 539286"/>
                <a:gd name="csY24" fmla="*/ 366280 h 537846"/>
                <a:gd name="csX25" fmla="*/ 291648 w 539286"/>
                <a:gd name="csY25" fmla="*/ 465770 h 537846"/>
                <a:gd name="csX26" fmla="*/ 284603 w 539286"/>
                <a:gd name="csY26" fmla="*/ 487794 h 537846"/>
                <a:gd name="csX27" fmla="*/ 240429 w 539286"/>
                <a:gd name="csY27" fmla="*/ 531749 h 537846"/>
                <a:gd name="csX28" fmla="*/ 221007 w 539286"/>
                <a:gd name="csY28" fmla="*/ 537730 h 537846"/>
                <a:gd name="csX29" fmla="*/ 204157 w 539286"/>
                <a:gd name="csY29" fmla="*/ 524819 h 537846"/>
                <a:gd name="csX30" fmla="*/ 140847 w 539286"/>
                <a:gd name="csY30" fmla="*/ 397892 h 537846"/>
                <a:gd name="csX31" fmla="*/ 230623 w 539286"/>
                <a:gd name="csY31" fmla="*/ 476877 h 537846"/>
                <a:gd name="csX32" fmla="*/ 244999 w 539286"/>
                <a:gd name="csY32" fmla="*/ 462257 h 537846"/>
                <a:gd name="csX33" fmla="*/ 224530 w 539286"/>
                <a:gd name="csY33" fmla="*/ 360678 h 537846"/>
                <a:gd name="csX34" fmla="*/ 232527 w 539286"/>
                <a:gd name="csY34" fmla="*/ 341027 h 537846"/>
                <a:gd name="csX35" fmla="*/ 402464 w 539286"/>
                <a:gd name="csY35" fmla="*/ 171761 h 537846"/>
                <a:gd name="csX36" fmla="*/ 490622 w 539286"/>
                <a:gd name="csY36" fmla="*/ 66005 h 537846"/>
                <a:gd name="csX37" fmla="*/ 491288 w 539286"/>
                <a:gd name="csY37" fmla="*/ 49107 h 537846"/>
                <a:gd name="csX38" fmla="*/ 474532 w 539286"/>
                <a:gd name="csY38" fmla="*/ 46828 h 537846"/>
                <a:gd name="csX39" fmla="*/ 385327 w 539286"/>
                <a:gd name="csY39" fmla="*/ 118218 h 537846"/>
                <a:gd name="csX40" fmla="*/ 197112 w 539286"/>
                <a:gd name="csY40" fmla="*/ 305522 h 537846"/>
                <a:gd name="csX41" fmla="*/ 174834 w 539286"/>
                <a:gd name="csY41" fmla="*/ 313022 h 537846"/>
                <a:gd name="csX42" fmla="*/ 75728 w 539286"/>
                <a:gd name="csY42" fmla="*/ 293086 h 537846"/>
                <a:gd name="csX43" fmla="*/ 60972 w 539286"/>
                <a:gd name="csY43" fmla="*/ 307516 h 537846"/>
                <a:gd name="csX44" fmla="*/ 173882 w 539286"/>
                <a:gd name="csY44" fmla="*/ 364096 h 537846"/>
                <a:gd name="csX45" fmla="*/ 230718 w 539286"/>
                <a:gd name="csY45" fmla="*/ 476782 h 537846"/>
                <a:gd name="csX46" fmla="*/ 272893 w 539286"/>
                <a:gd name="csY46" fmla="*/ 166729 h 537846"/>
                <a:gd name="csX47" fmla="*/ 320780 w 539286"/>
                <a:gd name="csY47" fmla="*/ 118503 h 537846"/>
                <a:gd name="csX48" fmla="*/ 138372 w 539286"/>
                <a:gd name="csY48" fmla="*/ 68758 h 537846"/>
                <a:gd name="csX49" fmla="*/ 112762 w 539286"/>
                <a:gd name="csY49" fmla="*/ 86890 h 537846"/>
                <a:gd name="csX50" fmla="*/ 272893 w 539286"/>
                <a:gd name="csY50" fmla="*/ 166634 h 537846"/>
                <a:gd name="csX51" fmla="*/ 451779 w 539286"/>
                <a:gd name="csY51" fmla="*/ 424759 h 537846"/>
                <a:gd name="csX52" fmla="*/ 470058 w 539286"/>
                <a:gd name="csY52" fmla="*/ 399696 h 537846"/>
                <a:gd name="csX53" fmla="*/ 420267 w 539286"/>
                <a:gd name="csY53" fmla="*/ 217898 h 537846"/>
                <a:gd name="csX54" fmla="*/ 371999 w 539286"/>
                <a:gd name="csY54" fmla="*/ 265935 h 537846"/>
                <a:gd name="csX55" fmla="*/ 451779 w 539286"/>
                <a:gd name="csY55" fmla="*/ 424664 h 5378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539286" h="537846">
                  <a:moveTo>
                    <a:pt x="140752" y="397892"/>
                  </a:moveTo>
                  <a:lnTo>
                    <a:pt x="12990" y="334002"/>
                  </a:lnTo>
                  <a:cubicBezTo>
                    <a:pt x="6801" y="330869"/>
                    <a:pt x="804" y="322610"/>
                    <a:pt x="137" y="317199"/>
                  </a:cubicBezTo>
                  <a:cubicBezTo>
                    <a:pt x="-720" y="309984"/>
                    <a:pt x="2517" y="301630"/>
                    <a:pt x="7563" y="296693"/>
                  </a:cubicBezTo>
                  <a:lnTo>
                    <a:pt x="50119" y="254163"/>
                  </a:lnTo>
                  <a:cubicBezTo>
                    <a:pt x="55450" y="248752"/>
                    <a:pt x="64113" y="245999"/>
                    <a:pt x="72015" y="246758"/>
                  </a:cubicBezTo>
                  <a:lnTo>
                    <a:pt x="171978" y="266884"/>
                  </a:lnTo>
                  <a:lnTo>
                    <a:pt x="239096" y="200241"/>
                  </a:lnTo>
                  <a:lnTo>
                    <a:pt x="58020" y="109959"/>
                  </a:lnTo>
                  <a:cubicBezTo>
                    <a:pt x="51547" y="106731"/>
                    <a:pt x="45644" y="98662"/>
                    <a:pt x="44978" y="93251"/>
                  </a:cubicBezTo>
                  <a:cubicBezTo>
                    <a:pt x="43931" y="85276"/>
                    <a:pt x="47548" y="75593"/>
                    <a:pt x="54403" y="71036"/>
                  </a:cubicBezTo>
                  <a:lnTo>
                    <a:pt x="123615" y="24993"/>
                  </a:lnTo>
                  <a:cubicBezTo>
                    <a:pt x="127423" y="22430"/>
                    <a:pt x="137419" y="22050"/>
                    <a:pt x="142275" y="23380"/>
                  </a:cubicBezTo>
                  <a:lnTo>
                    <a:pt x="358671" y="82143"/>
                  </a:lnTo>
                  <a:cubicBezTo>
                    <a:pt x="387136" y="55562"/>
                    <a:pt x="415126" y="34392"/>
                    <a:pt x="445495" y="12462"/>
                  </a:cubicBezTo>
                  <a:cubicBezTo>
                    <a:pt x="469487" y="-4911"/>
                    <a:pt x="500808" y="-4436"/>
                    <a:pt x="521943" y="15880"/>
                  </a:cubicBezTo>
                  <a:cubicBezTo>
                    <a:pt x="543078" y="36196"/>
                    <a:pt x="544792" y="67619"/>
                    <a:pt x="527655" y="91637"/>
                  </a:cubicBezTo>
                  <a:cubicBezTo>
                    <a:pt x="505473" y="122680"/>
                    <a:pt x="483767" y="151065"/>
                    <a:pt x="456634" y="180020"/>
                  </a:cubicBezTo>
                  <a:lnTo>
                    <a:pt x="516231" y="398177"/>
                  </a:lnTo>
                  <a:cubicBezTo>
                    <a:pt x="518135" y="405012"/>
                    <a:pt x="514422" y="414221"/>
                    <a:pt x="510900" y="419347"/>
                  </a:cubicBezTo>
                  <a:lnTo>
                    <a:pt x="467678" y="483617"/>
                  </a:lnTo>
                  <a:cubicBezTo>
                    <a:pt x="463965" y="489029"/>
                    <a:pt x="454540" y="493396"/>
                    <a:pt x="448256" y="493111"/>
                  </a:cubicBezTo>
                  <a:cubicBezTo>
                    <a:pt x="440640" y="492731"/>
                    <a:pt x="433214" y="487320"/>
                    <a:pt x="428740" y="479820"/>
                  </a:cubicBezTo>
                  <a:lnTo>
                    <a:pt x="338488" y="299541"/>
                  </a:lnTo>
                  <a:lnTo>
                    <a:pt x="271465" y="366280"/>
                  </a:lnTo>
                  <a:lnTo>
                    <a:pt x="291648" y="465770"/>
                  </a:lnTo>
                  <a:cubicBezTo>
                    <a:pt x="292409" y="473365"/>
                    <a:pt x="289744" y="482668"/>
                    <a:pt x="284603" y="487794"/>
                  </a:cubicBezTo>
                  <a:lnTo>
                    <a:pt x="240429" y="531749"/>
                  </a:lnTo>
                  <a:cubicBezTo>
                    <a:pt x="236716" y="535451"/>
                    <a:pt x="226625" y="538489"/>
                    <a:pt x="221007" y="537730"/>
                  </a:cubicBezTo>
                  <a:cubicBezTo>
                    <a:pt x="215391" y="536970"/>
                    <a:pt x="207203" y="530894"/>
                    <a:pt x="204157" y="524819"/>
                  </a:cubicBezTo>
                  <a:lnTo>
                    <a:pt x="140847" y="397892"/>
                  </a:lnTo>
                  <a:close/>
                  <a:moveTo>
                    <a:pt x="230623" y="476877"/>
                  </a:moveTo>
                  <a:lnTo>
                    <a:pt x="244999" y="462257"/>
                  </a:lnTo>
                  <a:lnTo>
                    <a:pt x="224530" y="360678"/>
                  </a:lnTo>
                  <a:cubicBezTo>
                    <a:pt x="223388" y="355077"/>
                    <a:pt x="228052" y="345489"/>
                    <a:pt x="232527" y="341027"/>
                  </a:cubicBezTo>
                  <a:lnTo>
                    <a:pt x="402464" y="171761"/>
                  </a:lnTo>
                  <a:cubicBezTo>
                    <a:pt x="435785" y="138534"/>
                    <a:pt x="463870" y="104548"/>
                    <a:pt x="490622" y="66005"/>
                  </a:cubicBezTo>
                  <a:cubicBezTo>
                    <a:pt x="493954" y="61163"/>
                    <a:pt x="494334" y="53189"/>
                    <a:pt x="491288" y="49107"/>
                  </a:cubicBezTo>
                  <a:cubicBezTo>
                    <a:pt x="488717" y="45689"/>
                    <a:pt x="478531" y="43980"/>
                    <a:pt x="474532" y="46828"/>
                  </a:cubicBezTo>
                  <a:cubicBezTo>
                    <a:pt x="443020" y="69897"/>
                    <a:pt x="413031" y="90687"/>
                    <a:pt x="385327" y="118218"/>
                  </a:cubicBezTo>
                  <a:lnTo>
                    <a:pt x="197112" y="305522"/>
                  </a:lnTo>
                  <a:cubicBezTo>
                    <a:pt x="191399" y="311123"/>
                    <a:pt x="182355" y="314541"/>
                    <a:pt x="174834" y="313022"/>
                  </a:cubicBezTo>
                  <a:lnTo>
                    <a:pt x="75728" y="293086"/>
                  </a:lnTo>
                  <a:lnTo>
                    <a:pt x="60972" y="307516"/>
                  </a:lnTo>
                  <a:lnTo>
                    <a:pt x="173882" y="364096"/>
                  </a:lnTo>
                  <a:lnTo>
                    <a:pt x="230718" y="476782"/>
                  </a:lnTo>
                  <a:close/>
                  <a:moveTo>
                    <a:pt x="272893" y="166729"/>
                  </a:moveTo>
                  <a:lnTo>
                    <a:pt x="320780" y="118503"/>
                  </a:lnTo>
                  <a:lnTo>
                    <a:pt x="138372" y="68758"/>
                  </a:lnTo>
                  <a:lnTo>
                    <a:pt x="112762" y="86890"/>
                  </a:lnTo>
                  <a:lnTo>
                    <a:pt x="272893" y="166634"/>
                  </a:lnTo>
                  <a:close/>
                  <a:moveTo>
                    <a:pt x="451779" y="424759"/>
                  </a:moveTo>
                  <a:lnTo>
                    <a:pt x="470058" y="399696"/>
                  </a:lnTo>
                  <a:lnTo>
                    <a:pt x="420267" y="217898"/>
                  </a:lnTo>
                  <a:lnTo>
                    <a:pt x="371999" y="265935"/>
                  </a:lnTo>
                  <a:lnTo>
                    <a:pt x="451779" y="424664"/>
                  </a:lnTo>
                  <a:close/>
                </a:path>
              </a:pathLst>
            </a:custGeom>
            <a:grpFill/>
            <a:ln w="9511" cap="flat">
              <a:noFill/>
              <a:prstDash val="solid"/>
              <a:miter/>
            </a:ln>
          </p:spPr>
          <p:txBody>
            <a:bodyPr/>
            <a:lstStyle/>
            <a:p>
              <a:endParaRPr lang="en-IE"/>
            </a:p>
          </p:txBody>
        </p:sp>
        <p:sp>
          <p:nvSpPr>
            <p:cNvPr id="232" name="Freeform 231">
              <a:extLst>
                <a:ext uri="{FF2B5EF4-FFF2-40B4-BE49-F238E27FC236}">
                  <a16:creationId xmlns:a16="http://schemas.microsoft.com/office/drawing/2014/main" id="{12D1A966-6855-C8C2-124D-76FE77D90CF7}"/>
                </a:ext>
              </a:extLst>
            </p:cNvPr>
            <p:cNvSpPr/>
            <p:nvPr/>
          </p:nvSpPr>
          <p:spPr>
            <a:xfrm>
              <a:off x="4314091" y="3749115"/>
              <a:ext cx="854253" cy="313850"/>
            </a:xfrm>
            <a:custGeom>
              <a:avLst/>
              <a:gdLst>
                <a:gd name="csX0" fmla="*/ 831215 w 854253"/>
                <a:gd name="csY0" fmla="*/ 313850 h 313850"/>
                <a:gd name="csX1" fmla="*/ 23039 w 854253"/>
                <a:gd name="csY1" fmla="*/ 313850 h 313850"/>
                <a:gd name="csX2" fmla="*/ 0 w 854253"/>
                <a:gd name="csY2" fmla="*/ 291256 h 313850"/>
                <a:gd name="csX3" fmla="*/ 0 w 854253"/>
                <a:gd name="csY3" fmla="*/ 22594 h 313850"/>
                <a:gd name="csX4" fmla="*/ 23039 w 854253"/>
                <a:gd name="csY4" fmla="*/ 0 h 313850"/>
                <a:gd name="csX5" fmla="*/ 831215 w 854253"/>
                <a:gd name="csY5" fmla="*/ 0 h 313850"/>
                <a:gd name="csX6" fmla="*/ 854254 w 854253"/>
                <a:gd name="csY6" fmla="*/ 22594 h 313850"/>
                <a:gd name="csX7" fmla="*/ 854254 w 854253"/>
                <a:gd name="csY7" fmla="*/ 291256 h 313850"/>
                <a:gd name="csX8" fmla="*/ 831215 w 854253"/>
                <a:gd name="csY8" fmla="*/ 313850 h 313850"/>
                <a:gd name="csX9" fmla="*/ 607012 w 854253"/>
                <a:gd name="csY9" fmla="*/ 269042 h 313850"/>
                <a:gd name="csX10" fmla="*/ 607012 w 854253"/>
                <a:gd name="csY10" fmla="*/ 44904 h 313850"/>
                <a:gd name="csX11" fmla="*/ 44936 w 854253"/>
                <a:gd name="csY11" fmla="*/ 44904 h 313850"/>
                <a:gd name="csX12" fmla="*/ 44936 w 854253"/>
                <a:gd name="csY12" fmla="*/ 269137 h 313850"/>
                <a:gd name="csX13" fmla="*/ 607012 w 854253"/>
                <a:gd name="csY13" fmla="*/ 269137 h 313850"/>
                <a:gd name="csX14" fmla="*/ 809318 w 854253"/>
                <a:gd name="csY14" fmla="*/ 179424 h 313850"/>
                <a:gd name="csX15" fmla="*/ 809318 w 854253"/>
                <a:gd name="csY15" fmla="*/ 134521 h 313850"/>
                <a:gd name="csX16" fmla="*/ 741819 w 854253"/>
                <a:gd name="csY16" fmla="*/ 134521 h 313850"/>
                <a:gd name="csX17" fmla="*/ 741819 w 854253"/>
                <a:gd name="csY17" fmla="*/ 89617 h 313850"/>
                <a:gd name="csX18" fmla="*/ 809318 w 854253"/>
                <a:gd name="csY18" fmla="*/ 89617 h 313850"/>
                <a:gd name="csX19" fmla="*/ 809318 w 854253"/>
                <a:gd name="csY19" fmla="*/ 44714 h 313850"/>
                <a:gd name="csX20" fmla="*/ 651948 w 854253"/>
                <a:gd name="csY20" fmla="*/ 44714 h 313850"/>
                <a:gd name="csX21" fmla="*/ 651948 w 854253"/>
                <a:gd name="csY21" fmla="*/ 268947 h 313850"/>
                <a:gd name="csX22" fmla="*/ 809223 w 854253"/>
                <a:gd name="csY22" fmla="*/ 268947 h 313850"/>
                <a:gd name="csX23" fmla="*/ 809223 w 854253"/>
                <a:gd name="csY23" fmla="*/ 224043 h 313850"/>
                <a:gd name="csX24" fmla="*/ 696884 w 854253"/>
                <a:gd name="csY24" fmla="*/ 224043 h 313850"/>
                <a:gd name="csX25" fmla="*/ 696884 w 854253"/>
                <a:gd name="csY25" fmla="*/ 179140 h 313850"/>
                <a:gd name="csX26" fmla="*/ 809318 w 854253"/>
                <a:gd name="csY26" fmla="*/ 179140 h 3138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854253" h="313850">
                  <a:moveTo>
                    <a:pt x="831215" y="313850"/>
                  </a:moveTo>
                  <a:lnTo>
                    <a:pt x="23039" y="313850"/>
                  </a:lnTo>
                  <a:cubicBezTo>
                    <a:pt x="9425" y="313850"/>
                    <a:pt x="0" y="304072"/>
                    <a:pt x="0" y="291256"/>
                  </a:cubicBezTo>
                  <a:lnTo>
                    <a:pt x="0" y="22594"/>
                  </a:lnTo>
                  <a:cubicBezTo>
                    <a:pt x="0" y="9683"/>
                    <a:pt x="9425" y="0"/>
                    <a:pt x="23039" y="0"/>
                  </a:cubicBezTo>
                  <a:lnTo>
                    <a:pt x="831215" y="0"/>
                  </a:lnTo>
                  <a:cubicBezTo>
                    <a:pt x="844829" y="0"/>
                    <a:pt x="854254" y="9683"/>
                    <a:pt x="854254" y="22594"/>
                  </a:cubicBezTo>
                  <a:lnTo>
                    <a:pt x="854254" y="291256"/>
                  </a:lnTo>
                  <a:cubicBezTo>
                    <a:pt x="854254" y="304072"/>
                    <a:pt x="844733" y="313850"/>
                    <a:pt x="831215" y="313850"/>
                  </a:cubicBezTo>
                  <a:close/>
                  <a:moveTo>
                    <a:pt x="607012" y="269042"/>
                  </a:moveTo>
                  <a:lnTo>
                    <a:pt x="607012" y="44904"/>
                  </a:lnTo>
                  <a:cubicBezTo>
                    <a:pt x="607012" y="44904"/>
                    <a:pt x="44936" y="44904"/>
                    <a:pt x="44936" y="44904"/>
                  </a:cubicBezTo>
                  <a:lnTo>
                    <a:pt x="44936" y="269137"/>
                  </a:lnTo>
                  <a:cubicBezTo>
                    <a:pt x="44936" y="269137"/>
                    <a:pt x="607012" y="269137"/>
                    <a:pt x="607012" y="269137"/>
                  </a:cubicBezTo>
                  <a:close/>
                  <a:moveTo>
                    <a:pt x="809318" y="179424"/>
                  </a:moveTo>
                  <a:lnTo>
                    <a:pt x="809318" y="134521"/>
                  </a:lnTo>
                  <a:cubicBezTo>
                    <a:pt x="809318" y="134521"/>
                    <a:pt x="741819" y="134521"/>
                    <a:pt x="741819" y="134521"/>
                  </a:cubicBezTo>
                  <a:lnTo>
                    <a:pt x="741819" y="89617"/>
                  </a:lnTo>
                  <a:cubicBezTo>
                    <a:pt x="741819" y="89617"/>
                    <a:pt x="809318" y="89617"/>
                    <a:pt x="809318" y="89617"/>
                  </a:cubicBezTo>
                  <a:lnTo>
                    <a:pt x="809318" y="44714"/>
                  </a:lnTo>
                  <a:cubicBezTo>
                    <a:pt x="809318" y="44714"/>
                    <a:pt x="651948" y="44714"/>
                    <a:pt x="651948" y="44714"/>
                  </a:cubicBezTo>
                  <a:lnTo>
                    <a:pt x="651948" y="268947"/>
                  </a:lnTo>
                  <a:cubicBezTo>
                    <a:pt x="651948" y="268947"/>
                    <a:pt x="809223" y="268947"/>
                    <a:pt x="809223" y="268947"/>
                  </a:cubicBezTo>
                  <a:lnTo>
                    <a:pt x="809223" y="224043"/>
                  </a:lnTo>
                  <a:cubicBezTo>
                    <a:pt x="809223" y="224043"/>
                    <a:pt x="696884" y="224043"/>
                    <a:pt x="696884" y="224043"/>
                  </a:cubicBezTo>
                  <a:lnTo>
                    <a:pt x="696884" y="179140"/>
                  </a:lnTo>
                  <a:cubicBezTo>
                    <a:pt x="696884" y="179140"/>
                    <a:pt x="809318" y="179140"/>
                    <a:pt x="809318" y="179140"/>
                  </a:cubicBezTo>
                  <a:close/>
                </a:path>
              </a:pathLst>
            </a:custGeom>
            <a:grpFill/>
            <a:ln w="9511" cap="flat">
              <a:noFill/>
              <a:prstDash val="solid"/>
              <a:miter/>
            </a:ln>
          </p:spPr>
          <p:txBody>
            <a:bodyPr/>
            <a:lstStyle/>
            <a:p>
              <a:endParaRPr lang="en-IE"/>
            </a:p>
          </p:txBody>
        </p:sp>
        <p:sp>
          <p:nvSpPr>
            <p:cNvPr id="233" name="Rectangle 232">
              <a:extLst>
                <a:ext uri="{FF2B5EF4-FFF2-40B4-BE49-F238E27FC236}">
                  <a16:creationId xmlns:a16="http://schemas.microsoft.com/office/drawing/2014/main" id="{1B246ED4-43EC-5AC8-AE48-2765F68C50CE}"/>
                </a:ext>
              </a:extLst>
            </p:cNvPr>
            <p:cNvSpPr/>
            <p:nvPr/>
          </p:nvSpPr>
          <p:spPr>
            <a:xfrm>
              <a:off x="4404057" y="3928540"/>
              <a:ext cx="292081" cy="44808"/>
            </a:xfrm>
            <a:prstGeom prst="rect">
              <a:avLst/>
            </a:prstGeom>
            <a:grpFill/>
            <a:ln w="9511" cap="flat">
              <a:noFill/>
              <a:prstDash val="solid"/>
              <a:miter/>
            </a:ln>
          </p:spPr>
          <p:txBody>
            <a:bodyPr/>
            <a:lstStyle/>
            <a:p>
              <a:endParaRPr lang="en-IE"/>
            </a:p>
          </p:txBody>
        </p:sp>
        <p:sp>
          <p:nvSpPr>
            <p:cNvPr id="234" name="Rectangle 233">
              <a:extLst>
                <a:ext uri="{FF2B5EF4-FFF2-40B4-BE49-F238E27FC236}">
                  <a16:creationId xmlns:a16="http://schemas.microsoft.com/office/drawing/2014/main" id="{3E9AC47B-C2A2-03C2-89E6-17883FCBD466}"/>
                </a:ext>
              </a:extLst>
            </p:cNvPr>
            <p:cNvSpPr/>
            <p:nvPr/>
          </p:nvSpPr>
          <p:spPr>
            <a:xfrm>
              <a:off x="4404057" y="3838828"/>
              <a:ext cx="179742" cy="44808"/>
            </a:xfrm>
            <a:prstGeom prst="rect">
              <a:avLst/>
            </a:prstGeom>
            <a:grpFill/>
            <a:ln w="9511" cap="flat">
              <a:noFill/>
              <a:prstDash val="solid"/>
              <a:miter/>
            </a:ln>
          </p:spPr>
          <p:txBody>
            <a:bodyPr/>
            <a:lstStyle/>
            <a:p>
              <a:endParaRPr lang="en-IE"/>
            </a:p>
          </p:txBody>
        </p:sp>
      </p:grpSp>
      <p:grpSp>
        <p:nvGrpSpPr>
          <p:cNvPr id="235" name="Graphic 153">
            <a:extLst>
              <a:ext uri="{FF2B5EF4-FFF2-40B4-BE49-F238E27FC236}">
                <a16:creationId xmlns:a16="http://schemas.microsoft.com/office/drawing/2014/main" id="{7D9E59C2-6D05-91FE-B7CF-2F5E91D3D23E}"/>
              </a:ext>
            </a:extLst>
          </p:cNvPr>
          <p:cNvGrpSpPr/>
          <p:nvPr/>
        </p:nvGrpSpPr>
        <p:grpSpPr>
          <a:xfrm>
            <a:off x="8557253" y="3670324"/>
            <a:ext cx="612697" cy="621131"/>
            <a:chOff x="5670158" y="2897394"/>
            <a:chExt cx="1348832" cy="1367400"/>
          </a:xfrm>
          <a:solidFill>
            <a:srgbClr val="EABB22"/>
          </a:solidFill>
        </p:grpSpPr>
        <p:sp>
          <p:nvSpPr>
            <p:cNvPr id="236" name="Freeform 235">
              <a:extLst>
                <a:ext uri="{FF2B5EF4-FFF2-40B4-BE49-F238E27FC236}">
                  <a16:creationId xmlns:a16="http://schemas.microsoft.com/office/drawing/2014/main" id="{FA9565F0-1D70-8CB2-B3E6-8F10B9B4C97B}"/>
                </a:ext>
              </a:extLst>
            </p:cNvPr>
            <p:cNvSpPr/>
            <p:nvPr/>
          </p:nvSpPr>
          <p:spPr>
            <a:xfrm>
              <a:off x="5670158" y="3592380"/>
              <a:ext cx="809413" cy="672414"/>
            </a:xfrm>
            <a:custGeom>
              <a:avLst/>
              <a:gdLst>
                <a:gd name="csX0" fmla="*/ 785803 w 809413"/>
                <a:gd name="csY0" fmla="*/ 492990 h 672414"/>
                <a:gd name="csX1" fmla="*/ 809413 w 809413"/>
                <a:gd name="csY1" fmla="*/ 515394 h 672414"/>
                <a:gd name="csX2" fmla="*/ 809223 w 809413"/>
                <a:gd name="csY2" fmla="*/ 560583 h 672414"/>
                <a:gd name="csX3" fmla="*/ 696693 w 809413"/>
                <a:gd name="csY3" fmla="*/ 672414 h 672414"/>
                <a:gd name="csX4" fmla="*/ 112720 w 809413"/>
                <a:gd name="csY4" fmla="*/ 672414 h 672414"/>
                <a:gd name="csX5" fmla="*/ 191 w 809413"/>
                <a:gd name="csY5" fmla="*/ 560678 h 672414"/>
                <a:gd name="csX6" fmla="*/ 0 w 809413"/>
                <a:gd name="csY6" fmla="*/ 515489 h 672414"/>
                <a:gd name="csX7" fmla="*/ 22373 w 809413"/>
                <a:gd name="csY7" fmla="*/ 493275 h 672414"/>
                <a:gd name="csX8" fmla="*/ 67499 w 809413"/>
                <a:gd name="csY8" fmla="*/ 492990 h 672414"/>
                <a:gd name="csX9" fmla="*/ 67499 w 809413"/>
                <a:gd name="csY9" fmla="*/ 22784 h 672414"/>
                <a:gd name="csX10" fmla="*/ 90062 w 809413"/>
                <a:gd name="csY10" fmla="*/ 0 h 672414"/>
                <a:gd name="csX11" fmla="*/ 300555 w 809413"/>
                <a:gd name="csY11" fmla="*/ 0 h 672414"/>
                <a:gd name="csX12" fmla="*/ 321976 w 809413"/>
                <a:gd name="csY12" fmla="*/ 21265 h 672414"/>
                <a:gd name="csX13" fmla="*/ 300555 w 809413"/>
                <a:gd name="csY13" fmla="*/ 44809 h 672414"/>
                <a:gd name="csX14" fmla="*/ 112530 w 809413"/>
                <a:gd name="csY14" fmla="*/ 44809 h 672414"/>
                <a:gd name="csX15" fmla="*/ 112530 w 809413"/>
                <a:gd name="csY15" fmla="*/ 493180 h 672414"/>
                <a:gd name="csX16" fmla="*/ 696979 w 809413"/>
                <a:gd name="csY16" fmla="*/ 493180 h 672414"/>
                <a:gd name="csX17" fmla="*/ 696979 w 809413"/>
                <a:gd name="csY17" fmla="*/ 274738 h 672414"/>
                <a:gd name="csX18" fmla="*/ 718114 w 809413"/>
                <a:gd name="csY18" fmla="*/ 251194 h 672414"/>
                <a:gd name="csX19" fmla="*/ 742010 w 809413"/>
                <a:gd name="csY19" fmla="*/ 274643 h 672414"/>
                <a:gd name="csX20" fmla="*/ 742010 w 809413"/>
                <a:gd name="csY20" fmla="*/ 492990 h 672414"/>
                <a:gd name="csX21" fmla="*/ 785898 w 809413"/>
                <a:gd name="csY21" fmla="*/ 492990 h 672414"/>
                <a:gd name="csX22" fmla="*/ 606537 w 809413"/>
                <a:gd name="csY22" fmla="*/ 627511 h 672414"/>
                <a:gd name="csX23" fmla="*/ 607108 w 809413"/>
                <a:gd name="csY23" fmla="*/ 605012 h 672414"/>
                <a:gd name="csX24" fmla="*/ 630813 w 809413"/>
                <a:gd name="csY24" fmla="*/ 582702 h 672414"/>
                <a:gd name="csX25" fmla="*/ 651948 w 809413"/>
                <a:gd name="csY25" fmla="*/ 604917 h 672414"/>
                <a:gd name="csX26" fmla="*/ 652138 w 809413"/>
                <a:gd name="csY26" fmla="*/ 627511 h 672414"/>
                <a:gd name="csX27" fmla="*/ 697360 w 809413"/>
                <a:gd name="csY27" fmla="*/ 627321 h 672414"/>
                <a:gd name="csX28" fmla="*/ 764382 w 809413"/>
                <a:gd name="csY28" fmla="*/ 560393 h 672414"/>
                <a:gd name="csX29" fmla="*/ 764002 w 809413"/>
                <a:gd name="csY29" fmla="*/ 537704 h 672414"/>
                <a:gd name="csX30" fmla="*/ 45602 w 809413"/>
                <a:gd name="csY30" fmla="*/ 537704 h 672414"/>
                <a:gd name="csX31" fmla="*/ 45888 w 809413"/>
                <a:gd name="csY31" fmla="*/ 568557 h 672414"/>
                <a:gd name="csX32" fmla="*/ 109388 w 809413"/>
                <a:gd name="csY32" fmla="*/ 626941 h 672414"/>
                <a:gd name="csX33" fmla="*/ 157465 w 809413"/>
                <a:gd name="csY33" fmla="*/ 627606 h 672414"/>
                <a:gd name="csX34" fmla="*/ 157656 w 809413"/>
                <a:gd name="csY34" fmla="*/ 604727 h 672414"/>
                <a:gd name="csX35" fmla="*/ 181361 w 809413"/>
                <a:gd name="csY35" fmla="*/ 582512 h 672414"/>
                <a:gd name="csX36" fmla="*/ 202496 w 809413"/>
                <a:gd name="csY36" fmla="*/ 604822 h 672414"/>
                <a:gd name="csX37" fmla="*/ 202972 w 809413"/>
                <a:gd name="csY37" fmla="*/ 627321 h 672414"/>
                <a:gd name="csX38" fmla="*/ 606727 w 809413"/>
                <a:gd name="csY38" fmla="*/ 627321 h 672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09413" h="672414">
                  <a:moveTo>
                    <a:pt x="785803" y="492990"/>
                  </a:moveTo>
                  <a:cubicBezTo>
                    <a:pt x="799227" y="492990"/>
                    <a:pt x="809413" y="502673"/>
                    <a:pt x="809413" y="515394"/>
                  </a:cubicBezTo>
                  <a:lnTo>
                    <a:pt x="809223" y="560583"/>
                  </a:lnTo>
                  <a:cubicBezTo>
                    <a:pt x="808937" y="622194"/>
                    <a:pt x="759622" y="672414"/>
                    <a:pt x="696693" y="672414"/>
                  </a:cubicBezTo>
                  <a:lnTo>
                    <a:pt x="112720" y="672414"/>
                  </a:lnTo>
                  <a:cubicBezTo>
                    <a:pt x="49886" y="672414"/>
                    <a:pt x="476" y="622194"/>
                    <a:pt x="191" y="560678"/>
                  </a:cubicBezTo>
                  <a:lnTo>
                    <a:pt x="0" y="515489"/>
                  </a:lnTo>
                  <a:cubicBezTo>
                    <a:pt x="0" y="502958"/>
                    <a:pt x="10187" y="493370"/>
                    <a:pt x="22373" y="493275"/>
                  </a:cubicBezTo>
                  <a:lnTo>
                    <a:pt x="67499" y="492990"/>
                  </a:lnTo>
                  <a:lnTo>
                    <a:pt x="67499" y="22784"/>
                  </a:lnTo>
                  <a:cubicBezTo>
                    <a:pt x="67499" y="9588"/>
                    <a:pt x="77305" y="0"/>
                    <a:pt x="90062" y="0"/>
                  </a:cubicBezTo>
                  <a:lnTo>
                    <a:pt x="300555" y="0"/>
                  </a:lnTo>
                  <a:cubicBezTo>
                    <a:pt x="312836" y="0"/>
                    <a:pt x="321500" y="11487"/>
                    <a:pt x="321976" y="21265"/>
                  </a:cubicBezTo>
                  <a:cubicBezTo>
                    <a:pt x="322452" y="33322"/>
                    <a:pt x="313883" y="43385"/>
                    <a:pt x="300555" y="44809"/>
                  </a:cubicBezTo>
                  <a:lnTo>
                    <a:pt x="112530" y="44809"/>
                  </a:lnTo>
                  <a:cubicBezTo>
                    <a:pt x="112530" y="44809"/>
                    <a:pt x="112530" y="493180"/>
                    <a:pt x="112530" y="493180"/>
                  </a:cubicBezTo>
                  <a:lnTo>
                    <a:pt x="696979" y="493180"/>
                  </a:lnTo>
                  <a:cubicBezTo>
                    <a:pt x="696979" y="493180"/>
                    <a:pt x="696979" y="274738"/>
                    <a:pt x="696979" y="274738"/>
                  </a:cubicBezTo>
                  <a:cubicBezTo>
                    <a:pt x="696979" y="261067"/>
                    <a:pt x="706594" y="251859"/>
                    <a:pt x="718114" y="251194"/>
                  </a:cubicBezTo>
                  <a:cubicBezTo>
                    <a:pt x="731062" y="250530"/>
                    <a:pt x="742010" y="260213"/>
                    <a:pt x="742010" y="274643"/>
                  </a:cubicBezTo>
                  <a:lnTo>
                    <a:pt x="742010" y="492990"/>
                  </a:lnTo>
                  <a:cubicBezTo>
                    <a:pt x="742010" y="492990"/>
                    <a:pt x="785898" y="492990"/>
                    <a:pt x="785898" y="492990"/>
                  </a:cubicBezTo>
                  <a:close/>
                  <a:moveTo>
                    <a:pt x="606537" y="627511"/>
                  </a:moveTo>
                  <a:lnTo>
                    <a:pt x="607108" y="605012"/>
                  </a:lnTo>
                  <a:cubicBezTo>
                    <a:pt x="607488" y="591246"/>
                    <a:pt x="618246" y="582133"/>
                    <a:pt x="630813" y="582702"/>
                  </a:cubicBezTo>
                  <a:cubicBezTo>
                    <a:pt x="641761" y="583272"/>
                    <a:pt x="651853" y="592101"/>
                    <a:pt x="651948" y="604917"/>
                  </a:cubicBezTo>
                  <a:lnTo>
                    <a:pt x="652138" y="627511"/>
                  </a:lnTo>
                  <a:lnTo>
                    <a:pt x="697360" y="627321"/>
                  </a:lnTo>
                  <a:cubicBezTo>
                    <a:pt x="734108" y="627226"/>
                    <a:pt x="764954" y="597227"/>
                    <a:pt x="764382" y="560393"/>
                  </a:cubicBezTo>
                  <a:lnTo>
                    <a:pt x="764002" y="537704"/>
                  </a:lnTo>
                  <a:lnTo>
                    <a:pt x="45602" y="537704"/>
                  </a:lnTo>
                  <a:cubicBezTo>
                    <a:pt x="45602" y="537704"/>
                    <a:pt x="45888" y="568557"/>
                    <a:pt x="45888" y="568557"/>
                  </a:cubicBezTo>
                  <a:cubicBezTo>
                    <a:pt x="49220" y="600265"/>
                    <a:pt x="77210" y="626466"/>
                    <a:pt x="109388" y="626941"/>
                  </a:cubicBezTo>
                  <a:lnTo>
                    <a:pt x="157465" y="627606"/>
                  </a:lnTo>
                  <a:lnTo>
                    <a:pt x="157656" y="604727"/>
                  </a:lnTo>
                  <a:cubicBezTo>
                    <a:pt x="157751" y="590961"/>
                    <a:pt x="168985" y="581848"/>
                    <a:pt x="181361" y="582512"/>
                  </a:cubicBezTo>
                  <a:cubicBezTo>
                    <a:pt x="192595" y="583082"/>
                    <a:pt x="202211" y="591911"/>
                    <a:pt x="202496" y="604822"/>
                  </a:cubicBezTo>
                  <a:lnTo>
                    <a:pt x="202972" y="627321"/>
                  </a:lnTo>
                  <a:lnTo>
                    <a:pt x="606727" y="627321"/>
                  </a:lnTo>
                  <a:close/>
                </a:path>
              </a:pathLst>
            </a:custGeom>
            <a:grpFill/>
            <a:ln w="9511" cap="flat">
              <a:noFill/>
              <a:prstDash val="solid"/>
              <a:miter/>
            </a:ln>
          </p:spPr>
          <p:txBody>
            <a:bodyPr/>
            <a:lstStyle/>
            <a:p>
              <a:endParaRPr lang="en-IE"/>
            </a:p>
          </p:txBody>
        </p:sp>
        <p:sp>
          <p:nvSpPr>
            <p:cNvPr id="237" name="Freeform 236">
              <a:extLst>
                <a:ext uri="{FF2B5EF4-FFF2-40B4-BE49-F238E27FC236}">
                  <a16:creationId xmlns:a16="http://schemas.microsoft.com/office/drawing/2014/main" id="{72A408CC-DCFC-8531-E046-1F655A175AE3}"/>
                </a:ext>
              </a:extLst>
            </p:cNvPr>
            <p:cNvSpPr/>
            <p:nvPr/>
          </p:nvSpPr>
          <p:spPr>
            <a:xfrm>
              <a:off x="5828413" y="3390559"/>
              <a:ext cx="723367" cy="651590"/>
            </a:xfrm>
            <a:custGeom>
              <a:avLst/>
              <a:gdLst>
                <a:gd name="csX0" fmla="*/ 571664 w 723367"/>
                <a:gd name="csY0" fmla="*/ 153690 h 651590"/>
                <a:gd name="csX1" fmla="*/ 576805 w 723367"/>
                <a:gd name="csY1" fmla="*/ 120274 h 651590"/>
                <a:gd name="csX2" fmla="*/ 609364 w 723367"/>
                <a:gd name="csY2" fmla="*/ 128628 h 651590"/>
                <a:gd name="csX3" fmla="*/ 719228 w 723367"/>
                <a:gd name="csY3" fmla="*/ 318495 h 651590"/>
                <a:gd name="csX4" fmla="*/ 709803 w 723367"/>
                <a:gd name="csY4" fmla="*/ 353146 h 651590"/>
                <a:gd name="csX5" fmla="*/ 372119 w 723367"/>
                <a:gd name="csY5" fmla="*/ 479692 h 651590"/>
                <a:gd name="csX6" fmla="*/ 414675 w 723367"/>
                <a:gd name="csY6" fmla="*/ 554974 h 651590"/>
                <a:gd name="csX7" fmla="*/ 384019 w 723367"/>
                <a:gd name="csY7" fmla="*/ 644687 h 651590"/>
                <a:gd name="csX8" fmla="*/ 294814 w 723367"/>
                <a:gd name="csY8" fmla="*/ 615827 h 651590"/>
                <a:gd name="csX9" fmla="*/ 251592 w 723367"/>
                <a:gd name="csY9" fmla="*/ 540544 h 651590"/>
                <a:gd name="csX10" fmla="*/ 235408 w 723367"/>
                <a:gd name="csY10" fmla="*/ 549278 h 651590"/>
                <a:gd name="csX11" fmla="*/ 123735 w 723367"/>
                <a:gd name="csY11" fmla="*/ 537222 h 651590"/>
                <a:gd name="csX12" fmla="*/ 97459 w 723367"/>
                <a:gd name="csY12" fmla="*/ 551557 h 651590"/>
                <a:gd name="csX13" fmla="*/ 7969 w 723367"/>
                <a:gd name="csY13" fmla="*/ 522982 h 651590"/>
                <a:gd name="csX14" fmla="*/ 34530 w 723367"/>
                <a:gd name="csY14" fmla="*/ 432985 h 651590"/>
                <a:gd name="csX15" fmla="*/ 56427 w 723367"/>
                <a:gd name="csY15" fmla="*/ 420643 h 651590"/>
                <a:gd name="csX16" fmla="*/ 193043 w 723367"/>
                <a:gd name="csY16" fmla="*/ 262769 h 651590"/>
                <a:gd name="csX17" fmla="*/ 507592 w 723367"/>
                <a:gd name="csY17" fmla="*/ 5784 h 651590"/>
                <a:gd name="csX18" fmla="*/ 543103 w 723367"/>
                <a:gd name="csY18" fmla="*/ 12429 h 651590"/>
                <a:gd name="csX19" fmla="*/ 566237 w 723367"/>
                <a:gd name="csY19" fmla="*/ 53725 h 651590"/>
                <a:gd name="csX20" fmla="*/ 554908 w 723367"/>
                <a:gd name="csY20" fmla="*/ 81446 h 651590"/>
                <a:gd name="csX21" fmla="*/ 526728 w 723367"/>
                <a:gd name="csY21" fmla="*/ 73756 h 651590"/>
                <a:gd name="csX22" fmla="*/ 515684 w 723367"/>
                <a:gd name="csY22" fmla="*/ 56953 h 651590"/>
                <a:gd name="csX23" fmla="*/ 234170 w 723367"/>
                <a:gd name="csY23" fmla="*/ 288401 h 651590"/>
                <a:gd name="csX24" fmla="*/ 293101 w 723367"/>
                <a:gd name="csY24" fmla="*/ 390360 h 651590"/>
                <a:gd name="csX25" fmla="*/ 281771 w 723367"/>
                <a:gd name="csY25" fmla="*/ 419884 h 651590"/>
                <a:gd name="csX26" fmla="*/ 251878 w 723367"/>
                <a:gd name="csY26" fmla="*/ 409061 h 651590"/>
                <a:gd name="csX27" fmla="*/ 196851 w 723367"/>
                <a:gd name="csY27" fmla="*/ 313843 h 651590"/>
                <a:gd name="csX28" fmla="*/ 119737 w 723367"/>
                <a:gd name="csY28" fmla="*/ 358272 h 651590"/>
                <a:gd name="csX29" fmla="*/ 104218 w 723367"/>
                <a:gd name="csY29" fmla="*/ 421972 h 651590"/>
                <a:gd name="csX30" fmla="*/ 148869 w 723367"/>
                <a:gd name="csY30" fmla="*/ 497824 h 651590"/>
                <a:gd name="csX31" fmla="*/ 204943 w 723367"/>
                <a:gd name="csY31" fmla="*/ 513299 h 651590"/>
                <a:gd name="csX32" fmla="*/ 300336 w 723367"/>
                <a:gd name="csY32" fmla="*/ 460041 h 651590"/>
                <a:gd name="csX33" fmla="*/ 668866 w 723367"/>
                <a:gd name="csY33" fmla="*/ 321153 h 651590"/>
                <a:gd name="csX34" fmla="*/ 571854 w 723367"/>
                <a:gd name="csY34" fmla="*/ 153690 h 651590"/>
                <a:gd name="csX35" fmla="*/ 97364 w 723367"/>
                <a:gd name="csY35" fmla="*/ 499818 h 651590"/>
                <a:gd name="csX36" fmla="*/ 74896 w 723367"/>
                <a:gd name="csY36" fmla="*/ 460516 h 651590"/>
                <a:gd name="csX37" fmla="*/ 52904 w 723367"/>
                <a:gd name="csY37" fmla="*/ 473996 h 651590"/>
                <a:gd name="csX38" fmla="*/ 47097 w 723367"/>
                <a:gd name="csY38" fmla="*/ 502666 h 651590"/>
                <a:gd name="csX39" fmla="*/ 76419 w 723367"/>
                <a:gd name="csY39" fmla="*/ 511115 h 651590"/>
                <a:gd name="csX40" fmla="*/ 97269 w 723367"/>
                <a:gd name="csY40" fmla="*/ 499723 h 651590"/>
                <a:gd name="csX41" fmla="*/ 373071 w 723367"/>
                <a:gd name="csY41" fmla="*/ 572632 h 651590"/>
                <a:gd name="csX42" fmla="*/ 328516 w 723367"/>
                <a:gd name="csY42" fmla="*/ 496400 h 651590"/>
                <a:gd name="csX43" fmla="*/ 289673 w 723367"/>
                <a:gd name="csY43" fmla="*/ 518235 h 651590"/>
                <a:gd name="csX44" fmla="*/ 334514 w 723367"/>
                <a:gd name="csY44" fmla="*/ 595701 h 651590"/>
                <a:gd name="csX45" fmla="*/ 364979 w 723367"/>
                <a:gd name="csY45" fmla="*/ 604055 h 651590"/>
                <a:gd name="csX46" fmla="*/ 372976 w 723367"/>
                <a:gd name="csY46" fmla="*/ 572632 h 6515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723367" h="651590">
                  <a:moveTo>
                    <a:pt x="571664" y="153690"/>
                  </a:moveTo>
                  <a:cubicBezTo>
                    <a:pt x="563952" y="140305"/>
                    <a:pt x="565952" y="127394"/>
                    <a:pt x="576805" y="120274"/>
                  </a:cubicBezTo>
                  <a:cubicBezTo>
                    <a:pt x="587658" y="113154"/>
                    <a:pt x="602319" y="116476"/>
                    <a:pt x="609364" y="128628"/>
                  </a:cubicBezTo>
                  <a:lnTo>
                    <a:pt x="719228" y="318495"/>
                  </a:lnTo>
                  <a:cubicBezTo>
                    <a:pt x="726178" y="330551"/>
                    <a:pt x="725226" y="347355"/>
                    <a:pt x="709803" y="353146"/>
                  </a:cubicBezTo>
                  <a:lnTo>
                    <a:pt x="372119" y="479692"/>
                  </a:lnTo>
                  <a:lnTo>
                    <a:pt x="414675" y="554974"/>
                  </a:lnTo>
                  <a:cubicBezTo>
                    <a:pt x="433239" y="587916"/>
                    <a:pt x="416483" y="628738"/>
                    <a:pt x="384019" y="644687"/>
                  </a:cubicBezTo>
                  <a:cubicBezTo>
                    <a:pt x="351555" y="660635"/>
                    <a:pt x="313379" y="648104"/>
                    <a:pt x="294814" y="615827"/>
                  </a:cubicBezTo>
                  <a:lnTo>
                    <a:pt x="251592" y="540544"/>
                  </a:lnTo>
                  <a:lnTo>
                    <a:pt x="235408" y="549278"/>
                  </a:lnTo>
                  <a:cubicBezTo>
                    <a:pt x="197898" y="569689"/>
                    <a:pt x="154105" y="567411"/>
                    <a:pt x="123735" y="537222"/>
                  </a:cubicBezTo>
                  <a:lnTo>
                    <a:pt x="97459" y="551557"/>
                  </a:lnTo>
                  <a:cubicBezTo>
                    <a:pt x="64900" y="569309"/>
                    <a:pt x="25010" y="554690"/>
                    <a:pt x="7969" y="522982"/>
                  </a:cubicBezTo>
                  <a:cubicBezTo>
                    <a:pt x="-9073" y="491274"/>
                    <a:pt x="1876" y="451497"/>
                    <a:pt x="34530" y="432985"/>
                  </a:cubicBezTo>
                  <a:lnTo>
                    <a:pt x="56427" y="420643"/>
                  </a:lnTo>
                  <a:cubicBezTo>
                    <a:pt x="34435" y="318780"/>
                    <a:pt x="138492" y="307293"/>
                    <a:pt x="193043" y="262769"/>
                  </a:cubicBezTo>
                  <a:lnTo>
                    <a:pt x="507592" y="5784"/>
                  </a:lnTo>
                  <a:cubicBezTo>
                    <a:pt x="519873" y="-4279"/>
                    <a:pt x="535772" y="-672"/>
                    <a:pt x="543103" y="12429"/>
                  </a:cubicBezTo>
                  <a:lnTo>
                    <a:pt x="566237" y="53725"/>
                  </a:lnTo>
                  <a:cubicBezTo>
                    <a:pt x="571854" y="63788"/>
                    <a:pt x="563381" y="77553"/>
                    <a:pt x="554908" y="81446"/>
                  </a:cubicBezTo>
                  <a:cubicBezTo>
                    <a:pt x="545483" y="85813"/>
                    <a:pt x="533107" y="83249"/>
                    <a:pt x="526728" y="73756"/>
                  </a:cubicBezTo>
                  <a:lnTo>
                    <a:pt x="515684" y="56953"/>
                  </a:lnTo>
                  <a:lnTo>
                    <a:pt x="234170" y="288401"/>
                  </a:lnTo>
                  <a:lnTo>
                    <a:pt x="293101" y="390360"/>
                  </a:lnTo>
                  <a:cubicBezTo>
                    <a:pt x="299574" y="401467"/>
                    <a:pt x="291958" y="415422"/>
                    <a:pt x="281771" y="419884"/>
                  </a:cubicBezTo>
                  <a:cubicBezTo>
                    <a:pt x="271013" y="424630"/>
                    <a:pt x="258733" y="420928"/>
                    <a:pt x="251878" y="409061"/>
                  </a:cubicBezTo>
                  <a:lnTo>
                    <a:pt x="196851" y="313843"/>
                  </a:lnTo>
                  <a:lnTo>
                    <a:pt x="119737" y="358272"/>
                  </a:lnTo>
                  <a:cubicBezTo>
                    <a:pt x="96507" y="371658"/>
                    <a:pt x="91080" y="399663"/>
                    <a:pt x="104218" y="421972"/>
                  </a:cubicBezTo>
                  <a:lnTo>
                    <a:pt x="148869" y="497824"/>
                  </a:lnTo>
                  <a:cubicBezTo>
                    <a:pt x="160388" y="517476"/>
                    <a:pt x="186283" y="523646"/>
                    <a:pt x="204943" y="513299"/>
                  </a:cubicBezTo>
                  <a:lnTo>
                    <a:pt x="300336" y="460041"/>
                  </a:lnTo>
                  <a:lnTo>
                    <a:pt x="668866" y="321153"/>
                  </a:lnTo>
                  <a:lnTo>
                    <a:pt x="571854" y="153690"/>
                  </a:lnTo>
                  <a:close/>
                  <a:moveTo>
                    <a:pt x="97364" y="499818"/>
                  </a:moveTo>
                  <a:lnTo>
                    <a:pt x="74896" y="460516"/>
                  </a:lnTo>
                  <a:lnTo>
                    <a:pt x="52904" y="473996"/>
                  </a:lnTo>
                  <a:cubicBezTo>
                    <a:pt x="42813" y="480167"/>
                    <a:pt x="42241" y="494691"/>
                    <a:pt x="47097" y="502666"/>
                  </a:cubicBezTo>
                  <a:cubicBezTo>
                    <a:pt x="52999" y="512349"/>
                    <a:pt x="65662" y="517001"/>
                    <a:pt x="76419" y="511115"/>
                  </a:cubicBezTo>
                  <a:lnTo>
                    <a:pt x="97269" y="499723"/>
                  </a:lnTo>
                  <a:close/>
                  <a:moveTo>
                    <a:pt x="373071" y="572632"/>
                  </a:moveTo>
                  <a:lnTo>
                    <a:pt x="328516" y="496400"/>
                  </a:lnTo>
                  <a:lnTo>
                    <a:pt x="289673" y="518235"/>
                  </a:lnTo>
                  <a:lnTo>
                    <a:pt x="334514" y="595701"/>
                  </a:lnTo>
                  <a:cubicBezTo>
                    <a:pt x="341368" y="607473"/>
                    <a:pt x="355459" y="609466"/>
                    <a:pt x="364979" y="604055"/>
                  </a:cubicBezTo>
                  <a:cubicBezTo>
                    <a:pt x="376022" y="597789"/>
                    <a:pt x="379925" y="584499"/>
                    <a:pt x="372976" y="572632"/>
                  </a:cubicBezTo>
                  <a:close/>
                </a:path>
              </a:pathLst>
            </a:custGeom>
            <a:grpFill/>
            <a:ln w="9511" cap="flat">
              <a:noFill/>
              <a:prstDash val="solid"/>
              <a:miter/>
            </a:ln>
          </p:spPr>
          <p:txBody>
            <a:bodyPr/>
            <a:lstStyle/>
            <a:p>
              <a:endParaRPr lang="en-IE"/>
            </a:p>
          </p:txBody>
        </p:sp>
        <p:sp>
          <p:nvSpPr>
            <p:cNvPr id="238" name="Freeform 237">
              <a:extLst>
                <a:ext uri="{FF2B5EF4-FFF2-40B4-BE49-F238E27FC236}">
                  <a16:creationId xmlns:a16="http://schemas.microsoft.com/office/drawing/2014/main" id="{BE61E27D-CDE4-B226-EF78-366E7A8F152D}"/>
                </a:ext>
              </a:extLst>
            </p:cNvPr>
            <p:cNvSpPr/>
            <p:nvPr/>
          </p:nvSpPr>
          <p:spPr>
            <a:xfrm>
              <a:off x="6614282" y="2920156"/>
              <a:ext cx="404707" cy="402992"/>
            </a:xfrm>
            <a:custGeom>
              <a:avLst/>
              <a:gdLst>
                <a:gd name="csX0" fmla="*/ 67690 w 404707"/>
                <a:gd name="csY0" fmla="*/ 358279 h 402992"/>
                <a:gd name="csX1" fmla="*/ 337113 w 404707"/>
                <a:gd name="csY1" fmla="*/ 358279 h 402992"/>
                <a:gd name="csX2" fmla="*/ 359772 w 404707"/>
                <a:gd name="csY2" fmla="*/ 335685 h 402992"/>
                <a:gd name="csX3" fmla="*/ 359772 w 404707"/>
                <a:gd name="csY3" fmla="*/ 67023 h 402992"/>
                <a:gd name="csX4" fmla="*/ 337113 w 404707"/>
                <a:gd name="csY4" fmla="*/ 44429 h 402992"/>
                <a:gd name="csX5" fmla="*/ 67690 w 404707"/>
                <a:gd name="csY5" fmla="*/ 44429 h 402992"/>
                <a:gd name="csX6" fmla="*/ 45127 w 404707"/>
                <a:gd name="csY6" fmla="*/ 66738 h 402992"/>
                <a:gd name="csX7" fmla="*/ 45127 w 404707"/>
                <a:gd name="csY7" fmla="*/ 111832 h 402992"/>
                <a:gd name="csX8" fmla="*/ 23801 w 404707"/>
                <a:gd name="csY8" fmla="*/ 134141 h 402992"/>
                <a:gd name="csX9" fmla="*/ 1 w 404707"/>
                <a:gd name="csY9" fmla="*/ 111927 h 402992"/>
                <a:gd name="csX10" fmla="*/ 476 w 404707"/>
                <a:gd name="csY10" fmla="*/ 63700 h 402992"/>
                <a:gd name="csX11" fmla="*/ 64643 w 404707"/>
                <a:gd name="csY11" fmla="*/ 0 h 402992"/>
                <a:gd name="csX12" fmla="*/ 340160 w 404707"/>
                <a:gd name="csY12" fmla="*/ 0 h 402992"/>
                <a:gd name="csX13" fmla="*/ 404707 w 404707"/>
                <a:gd name="csY13" fmla="*/ 66833 h 402992"/>
                <a:gd name="csX14" fmla="*/ 404707 w 404707"/>
                <a:gd name="csY14" fmla="*/ 336160 h 402992"/>
                <a:gd name="csX15" fmla="*/ 340160 w 404707"/>
                <a:gd name="csY15" fmla="*/ 402993 h 402992"/>
                <a:gd name="csX16" fmla="*/ 64643 w 404707"/>
                <a:gd name="csY16" fmla="*/ 402993 h 402992"/>
                <a:gd name="csX17" fmla="*/ 476 w 404707"/>
                <a:gd name="csY17" fmla="*/ 339198 h 402992"/>
                <a:gd name="csX18" fmla="*/ 96 w 404707"/>
                <a:gd name="csY18" fmla="*/ 201449 h 402992"/>
                <a:gd name="csX19" fmla="*/ 21326 w 404707"/>
                <a:gd name="csY19" fmla="*/ 179140 h 402992"/>
                <a:gd name="csX20" fmla="*/ 45032 w 404707"/>
                <a:gd name="csY20" fmla="*/ 201449 h 402992"/>
                <a:gd name="csX21" fmla="*/ 45032 w 404707"/>
                <a:gd name="csY21" fmla="*/ 335970 h 402992"/>
                <a:gd name="csX22" fmla="*/ 67690 w 404707"/>
                <a:gd name="csY22" fmla="*/ 358374 h 4029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4707" h="402992">
                  <a:moveTo>
                    <a:pt x="67690" y="358279"/>
                  </a:moveTo>
                  <a:lnTo>
                    <a:pt x="337113" y="358279"/>
                  </a:lnTo>
                  <a:cubicBezTo>
                    <a:pt x="349966" y="358279"/>
                    <a:pt x="359772" y="348501"/>
                    <a:pt x="359772" y="335685"/>
                  </a:cubicBezTo>
                  <a:lnTo>
                    <a:pt x="359772" y="67023"/>
                  </a:lnTo>
                  <a:cubicBezTo>
                    <a:pt x="359772" y="54207"/>
                    <a:pt x="349966" y="44429"/>
                    <a:pt x="337113" y="44429"/>
                  </a:cubicBezTo>
                  <a:lnTo>
                    <a:pt x="67690" y="44429"/>
                  </a:lnTo>
                  <a:cubicBezTo>
                    <a:pt x="54742" y="44429"/>
                    <a:pt x="45127" y="54302"/>
                    <a:pt x="45127" y="66738"/>
                  </a:cubicBezTo>
                  <a:lnTo>
                    <a:pt x="45127" y="111832"/>
                  </a:lnTo>
                  <a:cubicBezTo>
                    <a:pt x="44936" y="124648"/>
                    <a:pt x="34845" y="133477"/>
                    <a:pt x="23801" y="134141"/>
                  </a:cubicBezTo>
                  <a:cubicBezTo>
                    <a:pt x="11711" y="134806"/>
                    <a:pt x="-95" y="125597"/>
                    <a:pt x="1" y="111927"/>
                  </a:cubicBezTo>
                  <a:lnTo>
                    <a:pt x="476" y="63700"/>
                  </a:lnTo>
                  <a:cubicBezTo>
                    <a:pt x="762" y="30284"/>
                    <a:pt x="29894" y="0"/>
                    <a:pt x="64643" y="0"/>
                  </a:cubicBezTo>
                  <a:lnTo>
                    <a:pt x="340160" y="0"/>
                  </a:lnTo>
                  <a:cubicBezTo>
                    <a:pt x="376337" y="0"/>
                    <a:pt x="404707" y="31613"/>
                    <a:pt x="404707" y="66833"/>
                  </a:cubicBezTo>
                  <a:lnTo>
                    <a:pt x="404707" y="336160"/>
                  </a:lnTo>
                  <a:cubicBezTo>
                    <a:pt x="404707" y="371380"/>
                    <a:pt x="376241" y="402993"/>
                    <a:pt x="340160" y="402993"/>
                  </a:cubicBezTo>
                  <a:lnTo>
                    <a:pt x="64643" y="402993"/>
                  </a:lnTo>
                  <a:cubicBezTo>
                    <a:pt x="30370" y="402993"/>
                    <a:pt x="572" y="372804"/>
                    <a:pt x="476" y="339198"/>
                  </a:cubicBezTo>
                  <a:lnTo>
                    <a:pt x="96" y="201449"/>
                  </a:lnTo>
                  <a:cubicBezTo>
                    <a:pt x="96" y="188633"/>
                    <a:pt x="10473" y="179709"/>
                    <a:pt x="21326" y="179140"/>
                  </a:cubicBezTo>
                  <a:cubicBezTo>
                    <a:pt x="33607" y="178475"/>
                    <a:pt x="45032" y="187684"/>
                    <a:pt x="45032" y="201449"/>
                  </a:cubicBezTo>
                  <a:lnTo>
                    <a:pt x="45032" y="335970"/>
                  </a:lnTo>
                  <a:cubicBezTo>
                    <a:pt x="45032" y="348501"/>
                    <a:pt x="54837" y="358374"/>
                    <a:pt x="67690" y="358374"/>
                  </a:cubicBezTo>
                  <a:close/>
                </a:path>
              </a:pathLst>
            </a:custGeom>
            <a:grpFill/>
            <a:ln w="9511" cap="flat">
              <a:noFill/>
              <a:prstDash val="solid"/>
              <a:miter/>
            </a:ln>
          </p:spPr>
          <p:txBody>
            <a:bodyPr/>
            <a:lstStyle/>
            <a:p>
              <a:endParaRPr lang="en-IE"/>
            </a:p>
          </p:txBody>
        </p:sp>
        <p:sp>
          <p:nvSpPr>
            <p:cNvPr id="239" name="Freeform 238">
              <a:extLst>
                <a:ext uri="{FF2B5EF4-FFF2-40B4-BE49-F238E27FC236}">
                  <a16:creationId xmlns:a16="http://schemas.microsoft.com/office/drawing/2014/main" id="{12FB0633-F709-93B3-B991-B2D232168B1C}"/>
                </a:ext>
              </a:extLst>
            </p:cNvPr>
            <p:cNvSpPr/>
            <p:nvPr/>
          </p:nvSpPr>
          <p:spPr>
            <a:xfrm>
              <a:off x="6614664" y="3614879"/>
              <a:ext cx="404326" cy="402898"/>
            </a:xfrm>
            <a:custGeom>
              <a:avLst/>
              <a:gdLst>
                <a:gd name="csX0" fmla="*/ 67308 w 404326"/>
                <a:gd name="csY0" fmla="*/ 358469 h 402898"/>
                <a:gd name="csX1" fmla="*/ 336732 w 404326"/>
                <a:gd name="csY1" fmla="*/ 358469 h 402898"/>
                <a:gd name="csX2" fmla="*/ 359295 w 404326"/>
                <a:gd name="csY2" fmla="*/ 336160 h 402898"/>
                <a:gd name="csX3" fmla="*/ 359295 w 404326"/>
                <a:gd name="csY3" fmla="*/ 291066 h 402898"/>
                <a:gd name="csX4" fmla="*/ 380620 w 404326"/>
                <a:gd name="csY4" fmla="*/ 268757 h 402898"/>
                <a:gd name="csX5" fmla="*/ 404326 w 404326"/>
                <a:gd name="csY5" fmla="*/ 290971 h 402898"/>
                <a:gd name="csX6" fmla="*/ 404326 w 404326"/>
                <a:gd name="csY6" fmla="*/ 336445 h 402898"/>
                <a:gd name="csX7" fmla="*/ 339683 w 404326"/>
                <a:gd name="csY7" fmla="*/ 402898 h 402898"/>
                <a:gd name="csX8" fmla="*/ 64167 w 404326"/>
                <a:gd name="csY8" fmla="*/ 402898 h 402898"/>
                <a:gd name="csX9" fmla="*/ 0 w 404326"/>
                <a:gd name="csY9" fmla="*/ 338913 h 402898"/>
                <a:gd name="csX10" fmla="*/ 0 w 404326"/>
                <a:gd name="csY10" fmla="*/ 63985 h 402898"/>
                <a:gd name="csX11" fmla="*/ 64167 w 404326"/>
                <a:gd name="csY11" fmla="*/ 0 h 402898"/>
                <a:gd name="csX12" fmla="*/ 339683 w 404326"/>
                <a:gd name="csY12" fmla="*/ 0 h 402898"/>
                <a:gd name="csX13" fmla="*/ 404231 w 404326"/>
                <a:gd name="csY13" fmla="*/ 66643 h 402898"/>
                <a:gd name="csX14" fmla="*/ 404231 w 404326"/>
                <a:gd name="csY14" fmla="*/ 201544 h 402898"/>
                <a:gd name="csX15" fmla="*/ 383096 w 404326"/>
                <a:gd name="csY15" fmla="*/ 223853 h 402898"/>
                <a:gd name="csX16" fmla="*/ 359390 w 404326"/>
                <a:gd name="csY16" fmla="*/ 201544 h 402898"/>
                <a:gd name="csX17" fmla="*/ 359390 w 404326"/>
                <a:gd name="csY17" fmla="*/ 67023 h 402898"/>
                <a:gd name="csX18" fmla="*/ 336732 w 404326"/>
                <a:gd name="csY18" fmla="*/ 44619 h 402898"/>
                <a:gd name="csX19" fmla="*/ 67308 w 404326"/>
                <a:gd name="csY19" fmla="*/ 44619 h 402898"/>
                <a:gd name="csX20" fmla="*/ 44650 w 404326"/>
                <a:gd name="csY20" fmla="*/ 67213 h 402898"/>
                <a:gd name="csX21" fmla="*/ 44650 w 404326"/>
                <a:gd name="csY21" fmla="*/ 335875 h 402898"/>
                <a:gd name="csX22" fmla="*/ 67308 w 404326"/>
                <a:gd name="csY22" fmla="*/ 358469 h 4028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404326" h="402898">
                  <a:moveTo>
                    <a:pt x="67308" y="358469"/>
                  </a:moveTo>
                  <a:lnTo>
                    <a:pt x="336732" y="358469"/>
                  </a:lnTo>
                  <a:cubicBezTo>
                    <a:pt x="349679" y="358469"/>
                    <a:pt x="359295" y="348501"/>
                    <a:pt x="359295" y="336160"/>
                  </a:cubicBezTo>
                  <a:lnTo>
                    <a:pt x="359295" y="291066"/>
                  </a:lnTo>
                  <a:cubicBezTo>
                    <a:pt x="359485" y="278155"/>
                    <a:pt x="369482" y="269421"/>
                    <a:pt x="380620" y="268757"/>
                  </a:cubicBezTo>
                  <a:cubicBezTo>
                    <a:pt x="392711" y="268092"/>
                    <a:pt x="404421" y="277301"/>
                    <a:pt x="404326" y="290971"/>
                  </a:cubicBezTo>
                  <a:lnTo>
                    <a:pt x="404326" y="336445"/>
                  </a:lnTo>
                  <a:cubicBezTo>
                    <a:pt x="404135" y="371000"/>
                    <a:pt x="375955" y="402898"/>
                    <a:pt x="339683" y="402898"/>
                  </a:cubicBezTo>
                  <a:lnTo>
                    <a:pt x="64167" y="402898"/>
                  </a:lnTo>
                  <a:cubicBezTo>
                    <a:pt x="29989" y="402898"/>
                    <a:pt x="0" y="372804"/>
                    <a:pt x="0" y="338913"/>
                  </a:cubicBezTo>
                  <a:lnTo>
                    <a:pt x="0" y="63985"/>
                  </a:lnTo>
                  <a:cubicBezTo>
                    <a:pt x="0" y="29904"/>
                    <a:pt x="29989" y="0"/>
                    <a:pt x="64167" y="0"/>
                  </a:cubicBezTo>
                  <a:lnTo>
                    <a:pt x="339683" y="0"/>
                  </a:lnTo>
                  <a:cubicBezTo>
                    <a:pt x="375955" y="0"/>
                    <a:pt x="404231" y="31708"/>
                    <a:pt x="404231" y="66643"/>
                  </a:cubicBezTo>
                  <a:lnTo>
                    <a:pt x="404231" y="201544"/>
                  </a:lnTo>
                  <a:cubicBezTo>
                    <a:pt x="404326" y="214360"/>
                    <a:pt x="393948" y="223284"/>
                    <a:pt x="383096" y="223853"/>
                  </a:cubicBezTo>
                  <a:cubicBezTo>
                    <a:pt x="370814" y="224518"/>
                    <a:pt x="359390" y="215309"/>
                    <a:pt x="359390" y="201544"/>
                  </a:cubicBezTo>
                  <a:lnTo>
                    <a:pt x="359390" y="67023"/>
                  </a:lnTo>
                  <a:cubicBezTo>
                    <a:pt x="359390" y="54492"/>
                    <a:pt x="349584" y="44619"/>
                    <a:pt x="336732" y="44619"/>
                  </a:cubicBezTo>
                  <a:lnTo>
                    <a:pt x="67308" y="44619"/>
                  </a:lnTo>
                  <a:cubicBezTo>
                    <a:pt x="54456" y="44619"/>
                    <a:pt x="44650" y="54302"/>
                    <a:pt x="44650" y="67213"/>
                  </a:cubicBezTo>
                  <a:lnTo>
                    <a:pt x="44650" y="335875"/>
                  </a:lnTo>
                  <a:cubicBezTo>
                    <a:pt x="44650" y="348691"/>
                    <a:pt x="54456" y="358469"/>
                    <a:pt x="67308" y="358469"/>
                  </a:cubicBezTo>
                  <a:close/>
                </a:path>
              </a:pathLst>
            </a:custGeom>
            <a:grpFill/>
            <a:ln w="9511" cap="flat">
              <a:noFill/>
              <a:prstDash val="solid"/>
              <a:miter/>
            </a:ln>
          </p:spPr>
          <p:txBody>
            <a:bodyPr/>
            <a:lstStyle/>
            <a:p>
              <a:endParaRPr lang="en-IE"/>
            </a:p>
          </p:txBody>
        </p:sp>
        <p:sp>
          <p:nvSpPr>
            <p:cNvPr id="240" name="Freeform 239">
              <a:extLst>
                <a:ext uri="{FF2B5EF4-FFF2-40B4-BE49-F238E27FC236}">
                  <a16:creationId xmlns:a16="http://schemas.microsoft.com/office/drawing/2014/main" id="{BFBB68BF-B992-45EF-4CF0-73C7B687C691}"/>
                </a:ext>
              </a:extLst>
            </p:cNvPr>
            <p:cNvSpPr/>
            <p:nvPr/>
          </p:nvSpPr>
          <p:spPr>
            <a:xfrm>
              <a:off x="5670158" y="3121415"/>
              <a:ext cx="314740" cy="403562"/>
            </a:xfrm>
            <a:custGeom>
              <a:avLst/>
              <a:gdLst>
                <a:gd name="csX0" fmla="*/ 292082 w 314740"/>
                <a:gd name="csY0" fmla="*/ 403563 h 403562"/>
                <a:gd name="csX1" fmla="*/ 22658 w 314740"/>
                <a:gd name="csY1" fmla="*/ 403563 h 403562"/>
                <a:gd name="csX2" fmla="*/ 0 w 314740"/>
                <a:gd name="csY2" fmla="*/ 380873 h 403562"/>
                <a:gd name="csX3" fmla="*/ 0 w 314740"/>
                <a:gd name="csY3" fmla="*/ 22689 h 403562"/>
                <a:gd name="csX4" fmla="*/ 22658 w 314740"/>
                <a:gd name="csY4" fmla="*/ 0 h 403562"/>
                <a:gd name="csX5" fmla="*/ 292082 w 314740"/>
                <a:gd name="csY5" fmla="*/ 0 h 403562"/>
                <a:gd name="csX6" fmla="*/ 314740 w 314740"/>
                <a:gd name="csY6" fmla="*/ 22689 h 403562"/>
                <a:gd name="csX7" fmla="*/ 314740 w 314740"/>
                <a:gd name="csY7" fmla="*/ 380873 h 403562"/>
                <a:gd name="csX8" fmla="*/ 292082 w 314740"/>
                <a:gd name="csY8" fmla="*/ 403563 h 403562"/>
                <a:gd name="csX9" fmla="*/ 269804 w 314740"/>
                <a:gd name="csY9" fmla="*/ 358659 h 403562"/>
                <a:gd name="csX10" fmla="*/ 269804 w 314740"/>
                <a:gd name="csY10" fmla="*/ 44904 h 403562"/>
                <a:gd name="csX11" fmla="*/ 44936 w 314740"/>
                <a:gd name="csY11" fmla="*/ 44904 h 403562"/>
                <a:gd name="csX12" fmla="*/ 44936 w 314740"/>
                <a:gd name="csY12" fmla="*/ 358849 h 403562"/>
                <a:gd name="csX13" fmla="*/ 269804 w 314740"/>
                <a:gd name="csY13" fmla="*/ 358754 h 4035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14740" h="403562">
                  <a:moveTo>
                    <a:pt x="292082" y="403563"/>
                  </a:moveTo>
                  <a:lnTo>
                    <a:pt x="22658" y="403563"/>
                  </a:lnTo>
                  <a:cubicBezTo>
                    <a:pt x="9806" y="403563"/>
                    <a:pt x="0" y="393879"/>
                    <a:pt x="0" y="380873"/>
                  </a:cubicBezTo>
                  <a:lnTo>
                    <a:pt x="0" y="22689"/>
                  </a:lnTo>
                  <a:cubicBezTo>
                    <a:pt x="0" y="9683"/>
                    <a:pt x="9711" y="0"/>
                    <a:pt x="22658" y="0"/>
                  </a:cubicBezTo>
                  <a:lnTo>
                    <a:pt x="292082" y="0"/>
                  </a:lnTo>
                  <a:cubicBezTo>
                    <a:pt x="304934" y="0"/>
                    <a:pt x="314740" y="9683"/>
                    <a:pt x="314740" y="22689"/>
                  </a:cubicBezTo>
                  <a:lnTo>
                    <a:pt x="314740" y="380873"/>
                  </a:lnTo>
                  <a:cubicBezTo>
                    <a:pt x="314740" y="393879"/>
                    <a:pt x="304934" y="403563"/>
                    <a:pt x="292082" y="403563"/>
                  </a:cubicBezTo>
                  <a:close/>
                  <a:moveTo>
                    <a:pt x="269804" y="358659"/>
                  </a:moveTo>
                  <a:lnTo>
                    <a:pt x="269804" y="44904"/>
                  </a:lnTo>
                  <a:cubicBezTo>
                    <a:pt x="269804" y="44904"/>
                    <a:pt x="44936" y="44904"/>
                    <a:pt x="44936" y="44904"/>
                  </a:cubicBezTo>
                  <a:lnTo>
                    <a:pt x="44936" y="358849"/>
                  </a:lnTo>
                  <a:cubicBezTo>
                    <a:pt x="44936" y="358849"/>
                    <a:pt x="269804" y="358754"/>
                    <a:pt x="269804" y="358754"/>
                  </a:cubicBezTo>
                  <a:close/>
                </a:path>
              </a:pathLst>
            </a:custGeom>
            <a:grpFill/>
            <a:ln w="9511" cap="flat">
              <a:noFill/>
              <a:prstDash val="solid"/>
              <a:miter/>
            </a:ln>
          </p:spPr>
          <p:txBody>
            <a:bodyPr/>
            <a:lstStyle/>
            <a:p>
              <a:endParaRPr lang="en-IE"/>
            </a:p>
          </p:txBody>
        </p:sp>
        <p:sp>
          <p:nvSpPr>
            <p:cNvPr id="241" name="Freeform 240">
              <a:extLst>
                <a:ext uri="{FF2B5EF4-FFF2-40B4-BE49-F238E27FC236}">
                  <a16:creationId xmlns:a16="http://schemas.microsoft.com/office/drawing/2014/main" id="{5B5C51F3-E8A2-6329-A4E0-F6CBB09DB3CD}"/>
                </a:ext>
              </a:extLst>
            </p:cNvPr>
            <p:cNvSpPr/>
            <p:nvPr/>
          </p:nvSpPr>
          <p:spPr>
            <a:xfrm>
              <a:off x="6029871" y="2897394"/>
              <a:ext cx="404502" cy="403408"/>
            </a:xfrm>
            <a:custGeom>
              <a:avLst/>
              <a:gdLst>
                <a:gd name="csX0" fmla="*/ 179706 w 404502"/>
                <a:gd name="csY0" fmla="*/ 1306 h 403408"/>
                <a:gd name="csX1" fmla="*/ 403242 w 404502"/>
                <a:gd name="csY1" fmla="*/ 179117 h 403408"/>
                <a:gd name="csX2" fmla="*/ 224737 w 404502"/>
                <a:gd name="csY2" fmla="*/ 402116 h 403408"/>
                <a:gd name="csX3" fmla="*/ 1486 w 404502"/>
                <a:gd name="csY3" fmla="*/ 226394 h 403408"/>
                <a:gd name="csX4" fmla="*/ 179706 w 404502"/>
                <a:gd name="csY4" fmla="*/ 1306 h 403408"/>
                <a:gd name="csX5" fmla="*/ 182562 w 404502"/>
                <a:gd name="csY5" fmla="*/ 46210 h 403408"/>
                <a:gd name="csX6" fmla="*/ 46517 w 404502"/>
                <a:gd name="csY6" fmla="*/ 223546 h 403408"/>
                <a:gd name="csX7" fmla="*/ 221976 w 404502"/>
                <a:gd name="csY7" fmla="*/ 357212 h 403408"/>
                <a:gd name="csX8" fmla="*/ 358211 w 404502"/>
                <a:gd name="csY8" fmla="*/ 181965 h 403408"/>
                <a:gd name="csX9" fmla="*/ 182467 w 404502"/>
                <a:gd name="csY9" fmla="*/ 46210 h 40340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404502" h="403408">
                  <a:moveTo>
                    <a:pt x="179706" y="1306"/>
                  </a:moveTo>
                  <a:cubicBezTo>
                    <a:pt x="292806" y="-11415"/>
                    <a:pt x="390865" y="70323"/>
                    <a:pt x="403242" y="179117"/>
                  </a:cubicBezTo>
                  <a:cubicBezTo>
                    <a:pt x="415618" y="287911"/>
                    <a:pt x="335457" y="389584"/>
                    <a:pt x="224737" y="402116"/>
                  </a:cubicBezTo>
                  <a:cubicBezTo>
                    <a:pt x="114968" y="414552"/>
                    <a:pt x="14814" y="335852"/>
                    <a:pt x="1486" y="226394"/>
                  </a:cubicBezTo>
                  <a:cubicBezTo>
                    <a:pt x="-11842" y="116935"/>
                    <a:pt x="65843" y="14122"/>
                    <a:pt x="179706" y="1306"/>
                  </a:cubicBezTo>
                  <a:close/>
                  <a:moveTo>
                    <a:pt x="182562" y="46210"/>
                  </a:moveTo>
                  <a:cubicBezTo>
                    <a:pt x="93452" y="57507"/>
                    <a:pt x="34617" y="138580"/>
                    <a:pt x="46517" y="223546"/>
                  </a:cubicBezTo>
                  <a:cubicBezTo>
                    <a:pt x="58417" y="308511"/>
                    <a:pt x="136960" y="367940"/>
                    <a:pt x="221976" y="357212"/>
                  </a:cubicBezTo>
                  <a:cubicBezTo>
                    <a:pt x="307944" y="346390"/>
                    <a:pt x="369254" y="267880"/>
                    <a:pt x="358211" y="181965"/>
                  </a:cubicBezTo>
                  <a:cubicBezTo>
                    <a:pt x="347358" y="97664"/>
                    <a:pt x="270815" y="35008"/>
                    <a:pt x="182467" y="46210"/>
                  </a:cubicBezTo>
                  <a:close/>
                </a:path>
              </a:pathLst>
            </a:custGeom>
            <a:grpFill/>
            <a:ln w="9511" cap="flat">
              <a:noFill/>
              <a:prstDash val="solid"/>
              <a:miter/>
            </a:ln>
          </p:spPr>
          <p:txBody>
            <a:bodyPr/>
            <a:lstStyle/>
            <a:p>
              <a:endParaRPr lang="en-IE"/>
            </a:p>
          </p:txBody>
        </p:sp>
        <p:sp>
          <p:nvSpPr>
            <p:cNvPr id="242" name="Freeform 241">
              <a:extLst>
                <a:ext uri="{FF2B5EF4-FFF2-40B4-BE49-F238E27FC236}">
                  <a16:creationId xmlns:a16="http://schemas.microsoft.com/office/drawing/2014/main" id="{EFD29FFB-BA4D-4036-35A3-CD992EDA50BA}"/>
                </a:ext>
              </a:extLst>
            </p:cNvPr>
            <p:cNvSpPr/>
            <p:nvPr/>
          </p:nvSpPr>
          <p:spPr>
            <a:xfrm>
              <a:off x="6726788" y="3726820"/>
              <a:ext cx="179736" cy="179265"/>
            </a:xfrm>
            <a:custGeom>
              <a:avLst/>
              <a:gdLst>
                <a:gd name="csX0" fmla="*/ 72949 w 179736"/>
                <a:gd name="csY0" fmla="*/ 1695 h 179265"/>
                <a:gd name="csX1" fmla="*/ 178148 w 179736"/>
                <a:gd name="csY1" fmla="*/ 72705 h 179265"/>
                <a:gd name="csX2" fmla="*/ 106746 w 179736"/>
                <a:gd name="csY2" fmla="*/ 177607 h 179265"/>
                <a:gd name="csX3" fmla="*/ 2023 w 179736"/>
                <a:gd name="csY3" fmla="*/ 108590 h 179265"/>
                <a:gd name="csX4" fmla="*/ 72949 w 179736"/>
                <a:gd name="csY4" fmla="*/ 1600 h 179265"/>
                <a:gd name="csX5" fmla="*/ 78566 w 179736"/>
                <a:gd name="csY5" fmla="*/ 46314 h 179265"/>
                <a:gd name="csX6" fmla="*/ 46959 w 179736"/>
                <a:gd name="csY6" fmla="*/ 102989 h 179265"/>
                <a:gd name="csX7" fmla="*/ 101129 w 179736"/>
                <a:gd name="csY7" fmla="*/ 132893 h 179265"/>
                <a:gd name="csX8" fmla="*/ 133213 w 179736"/>
                <a:gd name="csY8" fmla="*/ 78211 h 179265"/>
                <a:gd name="csX9" fmla="*/ 78471 w 179736"/>
                <a:gd name="csY9" fmla="*/ 46314 h 1792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9736" h="179265">
                  <a:moveTo>
                    <a:pt x="72949" y="1695"/>
                  </a:moveTo>
                  <a:cubicBezTo>
                    <a:pt x="123692" y="-8083"/>
                    <a:pt x="168914" y="25618"/>
                    <a:pt x="178148" y="72705"/>
                  </a:cubicBezTo>
                  <a:cubicBezTo>
                    <a:pt x="187383" y="119792"/>
                    <a:pt x="155395" y="168303"/>
                    <a:pt x="106746" y="177607"/>
                  </a:cubicBezTo>
                  <a:cubicBezTo>
                    <a:pt x="58098" y="186910"/>
                    <a:pt x="12305" y="156152"/>
                    <a:pt x="2023" y="108590"/>
                  </a:cubicBezTo>
                  <a:cubicBezTo>
                    <a:pt x="-8258" y="61028"/>
                    <a:pt x="21445" y="11568"/>
                    <a:pt x="72949" y="1600"/>
                  </a:cubicBezTo>
                  <a:close/>
                  <a:moveTo>
                    <a:pt x="78566" y="46314"/>
                  </a:moveTo>
                  <a:cubicBezTo>
                    <a:pt x="52100" y="53244"/>
                    <a:pt x="39724" y="79730"/>
                    <a:pt x="46959" y="102989"/>
                  </a:cubicBezTo>
                  <a:cubicBezTo>
                    <a:pt x="54195" y="126248"/>
                    <a:pt x="78090" y="138874"/>
                    <a:pt x="101129" y="132893"/>
                  </a:cubicBezTo>
                  <a:cubicBezTo>
                    <a:pt x="124168" y="126912"/>
                    <a:pt x="139591" y="102229"/>
                    <a:pt x="133213" y="78211"/>
                  </a:cubicBezTo>
                  <a:cubicBezTo>
                    <a:pt x="127215" y="55617"/>
                    <a:pt x="104081" y="39573"/>
                    <a:pt x="78471" y="46314"/>
                  </a:cubicBezTo>
                  <a:close/>
                </a:path>
              </a:pathLst>
            </a:custGeom>
            <a:grpFill/>
            <a:ln w="9511" cap="flat">
              <a:noFill/>
              <a:prstDash val="solid"/>
              <a:miter/>
            </a:ln>
          </p:spPr>
          <p:txBody>
            <a:bodyPr/>
            <a:lstStyle/>
            <a:p>
              <a:endParaRPr lang="en-IE"/>
            </a:p>
          </p:txBody>
        </p:sp>
        <p:sp>
          <p:nvSpPr>
            <p:cNvPr id="243" name="Freeform 242">
              <a:extLst>
                <a:ext uri="{FF2B5EF4-FFF2-40B4-BE49-F238E27FC236}">
                  <a16:creationId xmlns:a16="http://schemas.microsoft.com/office/drawing/2014/main" id="{A1BC40B5-5522-AD59-6C6C-4AA09DD77FBA}"/>
                </a:ext>
              </a:extLst>
            </p:cNvPr>
            <p:cNvSpPr/>
            <p:nvPr/>
          </p:nvSpPr>
          <p:spPr>
            <a:xfrm>
              <a:off x="6726683" y="3009487"/>
              <a:ext cx="179810" cy="224172"/>
            </a:xfrm>
            <a:custGeom>
              <a:avLst/>
              <a:gdLst>
                <a:gd name="csX0" fmla="*/ 113991 w 179810"/>
                <a:gd name="csY0" fmla="*/ 134047 h 224172"/>
                <a:gd name="csX1" fmla="*/ 90001 w 179810"/>
                <a:gd name="csY1" fmla="*/ 134711 h 224172"/>
                <a:gd name="csX2" fmla="*/ 90001 w 179810"/>
                <a:gd name="csY2" fmla="*/ 201829 h 224172"/>
                <a:gd name="csX3" fmla="*/ 68770 w 179810"/>
                <a:gd name="csY3" fmla="*/ 224139 h 224172"/>
                <a:gd name="csX4" fmla="*/ 45065 w 179810"/>
                <a:gd name="csY4" fmla="*/ 201924 h 224172"/>
                <a:gd name="csX5" fmla="*/ 45065 w 179810"/>
                <a:gd name="csY5" fmla="*/ 134711 h 224172"/>
                <a:gd name="csX6" fmla="*/ 22407 w 179810"/>
                <a:gd name="csY6" fmla="*/ 134522 h 224172"/>
                <a:gd name="csX7" fmla="*/ 34 w 179810"/>
                <a:gd name="csY7" fmla="*/ 113446 h 224172"/>
                <a:gd name="csX8" fmla="*/ 22311 w 179810"/>
                <a:gd name="csY8" fmla="*/ 89808 h 224172"/>
                <a:gd name="csX9" fmla="*/ 45065 w 179810"/>
                <a:gd name="csY9" fmla="*/ 89808 h 224172"/>
                <a:gd name="csX10" fmla="*/ 44779 w 179810"/>
                <a:gd name="csY10" fmla="*/ 69777 h 224172"/>
                <a:gd name="csX11" fmla="*/ 109422 w 179810"/>
                <a:gd name="csY11" fmla="*/ 475 h 224172"/>
                <a:gd name="csX12" fmla="*/ 157404 w 179810"/>
                <a:gd name="csY12" fmla="*/ 1 h 224172"/>
                <a:gd name="csX13" fmla="*/ 179777 w 179810"/>
                <a:gd name="csY13" fmla="*/ 21171 h 224172"/>
                <a:gd name="csX14" fmla="*/ 157404 w 179810"/>
                <a:gd name="csY14" fmla="*/ 44809 h 224172"/>
                <a:gd name="csX15" fmla="*/ 112278 w 179810"/>
                <a:gd name="csY15" fmla="*/ 44809 h 224172"/>
                <a:gd name="csX16" fmla="*/ 89905 w 179810"/>
                <a:gd name="csY16" fmla="*/ 67119 h 224172"/>
                <a:gd name="csX17" fmla="*/ 89905 w 179810"/>
                <a:gd name="csY17" fmla="*/ 89808 h 224172"/>
                <a:gd name="csX18" fmla="*/ 109707 w 179810"/>
                <a:gd name="csY18" fmla="*/ 89523 h 224172"/>
                <a:gd name="csX19" fmla="*/ 134460 w 179810"/>
                <a:gd name="csY19" fmla="*/ 108415 h 224172"/>
                <a:gd name="csX20" fmla="*/ 113801 w 179810"/>
                <a:gd name="csY20" fmla="*/ 134237 h 2241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179810" h="224172">
                  <a:moveTo>
                    <a:pt x="113991" y="134047"/>
                  </a:moveTo>
                  <a:lnTo>
                    <a:pt x="90001" y="134711"/>
                  </a:lnTo>
                  <a:lnTo>
                    <a:pt x="90001" y="201829"/>
                  </a:lnTo>
                  <a:cubicBezTo>
                    <a:pt x="90001" y="214645"/>
                    <a:pt x="79718" y="223474"/>
                    <a:pt x="68770" y="224139"/>
                  </a:cubicBezTo>
                  <a:cubicBezTo>
                    <a:pt x="56489" y="224803"/>
                    <a:pt x="45065" y="215595"/>
                    <a:pt x="45065" y="201924"/>
                  </a:cubicBezTo>
                  <a:lnTo>
                    <a:pt x="45065" y="134711"/>
                  </a:lnTo>
                  <a:cubicBezTo>
                    <a:pt x="45065" y="134711"/>
                    <a:pt x="22407" y="134522"/>
                    <a:pt x="22407" y="134522"/>
                  </a:cubicBezTo>
                  <a:cubicBezTo>
                    <a:pt x="9459" y="134427"/>
                    <a:pt x="700" y="124459"/>
                    <a:pt x="34" y="113446"/>
                  </a:cubicBezTo>
                  <a:cubicBezTo>
                    <a:pt x="-633" y="101105"/>
                    <a:pt x="8602" y="89903"/>
                    <a:pt x="22311" y="89808"/>
                  </a:cubicBezTo>
                  <a:lnTo>
                    <a:pt x="45065" y="89808"/>
                  </a:lnTo>
                  <a:cubicBezTo>
                    <a:pt x="45065" y="89808"/>
                    <a:pt x="44779" y="69777"/>
                    <a:pt x="44779" y="69777"/>
                  </a:cubicBezTo>
                  <a:cubicBezTo>
                    <a:pt x="44208" y="33512"/>
                    <a:pt x="71817" y="760"/>
                    <a:pt x="109422" y="475"/>
                  </a:cubicBezTo>
                  <a:lnTo>
                    <a:pt x="157404" y="1"/>
                  </a:lnTo>
                  <a:cubicBezTo>
                    <a:pt x="170256" y="-94"/>
                    <a:pt x="179205" y="10443"/>
                    <a:pt x="179777" y="21171"/>
                  </a:cubicBezTo>
                  <a:cubicBezTo>
                    <a:pt x="180443" y="33417"/>
                    <a:pt x="171208" y="44809"/>
                    <a:pt x="157404" y="44809"/>
                  </a:cubicBezTo>
                  <a:lnTo>
                    <a:pt x="112278" y="44809"/>
                  </a:lnTo>
                  <a:cubicBezTo>
                    <a:pt x="99711" y="44999"/>
                    <a:pt x="90001" y="54777"/>
                    <a:pt x="89905" y="67119"/>
                  </a:cubicBezTo>
                  <a:lnTo>
                    <a:pt x="89905" y="89808"/>
                  </a:lnTo>
                  <a:cubicBezTo>
                    <a:pt x="89905" y="89808"/>
                    <a:pt x="109707" y="89523"/>
                    <a:pt x="109707" y="89523"/>
                  </a:cubicBezTo>
                  <a:cubicBezTo>
                    <a:pt x="122655" y="89333"/>
                    <a:pt x="132556" y="96738"/>
                    <a:pt x="134460" y="108415"/>
                  </a:cubicBezTo>
                  <a:cubicBezTo>
                    <a:pt x="136364" y="120092"/>
                    <a:pt x="128938" y="133857"/>
                    <a:pt x="113801" y="134237"/>
                  </a:cubicBezTo>
                  <a:close/>
                </a:path>
              </a:pathLst>
            </a:custGeom>
            <a:grpFill/>
            <a:ln w="9511" cap="flat">
              <a:noFill/>
              <a:prstDash val="solid"/>
              <a:miter/>
            </a:ln>
          </p:spPr>
          <p:txBody>
            <a:bodyPr/>
            <a:lstStyle/>
            <a:p>
              <a:endParaRPr lang="en-IE"/>
            </a:p>
          </p:txBody>
        </p:sp>
        <p:sp>
          <p:nvSpPr>
            <p:cNvPr id="244" name="Freeform 243">
              <a:extLst>
                <a:ext uri="{FF2B5EF4-FFF2-40B4-BE49-F238E27FC236}">
                  <a16:creationId xmlns:a16="http://schemas.microsoft.com/office/drawing/2014/main" id="{5A963805-3C38-E44A-2BE0-7B56B03B3AA7}"/>
                </a:ext>
              </a:extLst>
            </p:cNvPr>
            <p:cNvSpPr/>
            <p:nvPr/>
          </p:nvSpPr>
          <p:spPr>
            <a:xfrm>
              <a:off x="6567124" y="3502127"/>
              <a:ext cx="159837" cy="68216"/>
            </a:xfrm>
            <a:custGeom>
              <a:avLst/>
              <a:gdLst>
                <a:gd name="csX0" fmla="*/ 28880 w 159837"/>
                <a:gd name="csY0" fmla="*/ 67659 h 68216"/>
                <a:gd name="csX1" fmla="*/ 700 w 159837"/>
                <a:gd name="csY1" fmla="*/ 50951 h 68216"/>
                <a:gd name="csX2" fmla="*/ 14695 w 159837"/>
                <a:gd name="csY2" fmla="*/ 24274 h 68216"/>
                <a:gd name="csX3" fmla="*/ 131604 w 159837"/>
                <a:gd name="csY3" fmla="*/ 541 h 68216"/>
                <a:gd name="csX4" fmla="*/ 159498 w 159837"/>
                <a:gd name="csY4" fmla="*/ 18863 h 68216"/>
                <a:gd name="csX5" fmla="*/ 139886 w 159837"/>
                <a:gd name="csY5" fmla="*/ 45729 h 68216"/>
                <a:gd name="csX6" fmla="*/ 28690 w 159837"/>
                <a:gd name="csY6" fmla="*/ 67659 h 6821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59837" h="68216">
                  <a:moveTo>
                    <a:pt x="28880" y="67659"/>
                  </a:moveTo>
                  <a:cubicBezTo>
                    <a:pt x="14504" y="70507"/>
                    <a:pt x="4127" y="62058"/>
                    <a:pt x="700" y="50951"/>
                  </a:cubicBezTo>
                  <a:cubicBezTo>
                    <a:pt x="-1870" y="42407"/>
                    <a:pt x="2604" y="26743"/>
                    <a:pt x="14695" y="24274"/>
                  </a:cubicBezTo>
                  <a:lnTo>
                    <a:pt x="131604" y="541"/>
                  </a:lnTo>
                  <a:cubicBezTo>
                    <a:pt x="145598" y="-2307"/>
                    <a:pt x="157403" y="6427"/>
                    <a:pt x="159498" y="18863"/>
                  </a:cubicBezTo>
                  <a:cubicBezTo>
                    <a:pt x="161592" y="31299"/>
                    <a:pt x="153881" y="42976"/>
                    <a:pt x="139886" y="45729"/>
                  </a:cubicBezTo>
                  <a:lnTo>
                    <a:pt x="28690" y="67659"/>
                  </a:lnTo>
                  <a:close/>
                </a:path>
              </a:pathLst>
            </a:custGeom>
            <a:grpFill/>
            <a:ln w="9511" cap="flat">
              <a:noFill/>
              <a:prstDash val="solid"/>
              <a:miter/>
            </a:ln>
          </p:spPr>
          <p:txBody>
            <a:bodyPr/>
            <a:lstStyle/>
            <a:p>
              <a:endParaRPr lang="en-IE"/>
            </a:p>
          </p:txBody>
        </p:sp>
        <p:sp>
          <p:nvSpPr>
            <p:cNvPr id="245" name="Freeform 244">
              <a:extLst>
                <a:ext uri="{FF2B5EF4-FFF2-40B4-BE49-F238E27FC236}">
                  <a16:creationId xmlns:a16="http://schemas.microsoft.com/office/drawing/2014/main" id="{26246715-A92B-409D-7E71-425862B58819}"/>
                </a:ext>
              </a:extLst>
            </p:cNvPr>
            <p:cNvSpPr/>
            <p:nvPr/>
          </p:nvSpPr>
          <p:spPr>
            <a:xfrm>
              <a:off x="6434618" y="3256022"/>
              <a:ext cx="112449" cy="134477"/>
            </a:xfrm>
            <a:custGeom>
              <a:avLst/>
              <a:gdLst>
                <a:gd name="csX0" fmla="*/ 41526 w 112449"/>
                <a:gd name="csY0" fmla="*/ 123992 h 134477"/>
                <a:gd name="csX1" fmla="*/ 8681 w 112449"/>
                <a:gd name="csY1" fmla="*/ 129878 h 134477"/>
                <a:gd name="csX2" fmla="*/ 5158 w 112449"/>
                <a:gd name="csY2" fmla="*/ 97696 h 134477"/>
                <a:gd name="csX3" fmla="*/ 71324 w 112449"/>
                <a:gd name="csY3" fmla="*/ 9692 h 134477"/>
                <a:gd name="csX4" fmla="*/ 101884 w 112449"/>
                <a:gd name="csY4" fmla="*/ 3521 h 134477"/>
                <a:gd name="csX5" fmla="*/ 108168 w 112449"/>
                <a:gd name="csY5" fmla="*/ 35229 h 134477"/>
                <a:gd name="csX6" fmla="*/ 41526 w 112449"/>
                <a:gd name="csY6" fmla="*/ 124087 h 13447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449" h="134477">
                  <a:moveTo>
                    <a:pt x="41526" y="123992"/>
                  </a:moveTo>
                  <a:cubicBezTo>
                    <a:pt x="32767" y="135764"/>
                    <a:pt x="18677" y="137473"/>
                    <a:pt x="8681" y="129878"/>
                  </a:cubicBezTo>
                  <a:cubicBezTo>
                    <a:pt x="-1315" y="122283"/>
                    <a:pt x="-2934" y="108423"/>
                    <a:pt x="5158" y="97696"/>
                  </a:cubicBezTo>
                  <a:lnTo>
                    <a:pt x="71324" y="9692"/>
                  </a:lnTo>
                  <a:cubicBezTo>
                    <a:pt x="78940" y="-466"/>
                    <a:pt x="91603" y="-2839"/>
                    <a:pt x="101884" y="3521"/>
                  </a:cubicBezTo>
                  <a:cubicBezTo>
                    <a:pt x="112166" y="9882"/>
                    <a:pt x="116260" y="24407"/>
                    <a:pt x="108168" y="35229"/>
                  </a:cubicBezTo>
                  <a:lnTo>
                    <a:pt x="41526" y="124087"/>
                  </a:lnTo>
                  <a:close/>
                </a:path>
              </a:pathLst>
            </a:custGeom>
            <a:grpFill/>
            <a:ln w="9511" cap="flat">
              <a:noFill/>
              <a:prstDash val="solid"/>
              <a:miter/>
            </a:ln>
          </p:spPr>
          <p:txBody>
            <a:bodyPr/>
            <a:lstStyle/>
            <a:p>
              <a:endParaRPr lang="en-IE"/>
            </a:p>
          </p:txBody>
        </p:sp>
        <p:sp>
          <p:nvSpPr>
            <p:cNvPr id="246" name="Freeform 245">
              <a:extLst>
                <a:ext uri="{FF2B5EF4-FFF2-40B4-BE49-F238E27FC236}">
                  <a16:creationId xmlns:a16="http://schemas.microsoft.com/office/drawing/2014/main" id="{A0A37029-DDAE-DBC0-7ECC-BC34B6C3859E}"/>
                </a:ext>
              </a:extLst>
            </p:cNvPr>
            <p:cNvSpPr/>
            <p:nvPr/>
          </p:nvSpPr>
          <p:spPr>
            <a:xfrm>
              <a:off x="6501892" y="3368137"/>
              <a:ext cx="134930" cy="112081"/>
            </a:xfrm>
            <a:custGeom>
              <a:avLst/>
              <a:gdLst>
                <a:gd name="csX0" fmla="*/ 36229 w 134930"/>
                <a:gd name="csY0" fmla="*/ 107380 h 112081"/>
                <a:gd name="csX1" fmla="*/ 4717 w 134930"/>
                <a:gd name="csY1" fmla="*/ 103298 h 112081"/>
                <a:gd name="csX2" fmla="*/ 9667 w 134930"/>
                <a:gd name="csY2" fmla="*/ 71210 h 112081"/>
                <a:gd name="csX3" fmla="*/ 97920 w 134930"/>
                <a:gd name="csY3" fmla="*/ 5136 h 112081"/>
                <a:gd name="csX4" fmla="*/ 130289 w 134930"/>
                <a:gd name="csY4" fmla="*/ 8744 h 112081"/>
                <a:gd name="csX5" fmla="*/ 125243 w 134930"/>
                <a:gd name="csY5" fmla="*/ 40831 h 112081"/>
                <a:gd name="csX6" fmla="*/ 36229 w 134930"/>
                <a:gd name="csY6" fmla="*/ 107380 h 11208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4930" h="112081">
                  <a:moveTo>
                    <a:pt x="36229" y="107380"/>
                  </a:moveTo>
                  <a:cubicBezTo>
                    <a:pt x="25185" y="115639"/>
                    <a:pt x="11571" y="112221"/>
                    <a:pt x="4717" y="103298"/>
                  </a:cubicBezTo>
                  <a:cubicBezTo>
                    <a:pt x="-2995" y="93330"/>
                    <a:pt x="-1186" y="79374"/>
                    <a:pt x="9667" y="71210"/>
                  </a:cubicBezTo>
                  <a:lnTo>
                    <a:pt x="97920" y="5136"/>
                  </a:lnTo>
                  <a:cubicBezTo>
                    <a:pt x="108678" y="-2933"/>
                    <a:pt x="122673" y="-1319"/>
                    <a:pt x="130289" y="8744"/>
                  </a:cubicBezTo>
                  <a:cubicBezTo>
                    <a:pt x="137905" y="18807"/>
                    <a:pt x="136096" y="32762"/>
                    <a:pt x="125243" y="40831"/>
                  </a:cubicBezTo>
                  <a:lnTo>
                    <a:pt x="36229" y="107380"/>
                  </a:lnTo>
                  <a:close/>
                </a:path>
              </a:pathLst>
            </a:custGeom>
            <a:grpFill/>
            <a:ln w="9511" cap="flat">
              <a:noFill/>
              <a:prstDash val="solid"/>
              <a:miter/>
            </a:ln>
          </p:spPr>
          <p:txBody>
            <a:bodyPr/>
            <a:lstStyle/>
            <a:p>
              <a:endParaRPr lang="en-IE"/>
            </a:p>
          </p:txBody>
        </p:sp>
        <p:sp>
          <p:nvSpPr>
            <p:cNvPr id="247" name="Freeform 246">
              <a:extLst>
                <a:ext uri="{FF2B5EF4-FFF2-40B4-BE49-F238E27FC236}">
                  <a16:creationId xmlns:a16="http://schemas.microsoft.com/office/drawing/2014/main" id="{EE87B76B-5604-1CF7-730D-DBA560AE72F3}"/>
                </a:ext>
              </a:extLst>
            </p:cNvPr>
            <p:cNvSpPr/>
            <p:nvPr/>
          </p:nvSpPr>
          <p:spPr>
            <a:xfrm>
              <a:off x="5760091" y="3300649"/>
              <a:ext cx="134940" cy="44998"/>
            </a:xfrm>
            <a:custGeom>
              <a:avLst/>
              <a:gdLst>
                <a:gd name="csX0" fmla="*/ 113801 w 134940"/>
                <a:gd name="csY0" fmla="*/ 44809 h 44998"/>
                <a:gd name="csX1" fmla="*/ 22407 w 134940"/>
                <a:gd name="csY1" fmla="*/ 44999 h 44998"/>
                <a:gd name="csX2" fmla="*/ 34 w 134940"/>
                <a:gd name="csY2" fmla="*/ 23828 h 44998"/>
                <a:gd name="csX3" fmla="*/ 22407 w 134940"/>
                <a:gd name="csY3" fmla="*/ 190 h 44998"/>
                <a:gd name="csX4" fmla="*/ 109707 w 134940"/>
                <a:gd name="csY4" fmla="*/ 0 h 44998"/>
                <a:gd name="csX5" fmla="*/ 134650 w 134940"/>
                <a:gd name="csY5" fmla="*/ 18892 h 44998"/>
                <a:gd name="csX6" fmla="*/ 113896 w 134940"/>
                <a:gd name="csY6" fmla="*/ 44809 h 449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4940" h="44998">
                  <a:moveTo>
                    <a:pt x="113801" y="44809"/>
                  </a:moveTo>
                  <a:lnTo>
                    <a:pt x="22407" y="44999"/>
                  </a:lnTo>
                  <a:cubicBezTo>
                    <a:pt x="9459" y="44999"/>
                    <a:pt x="605" y="34556"/>
                    <a:pt x="34" y="23828"/>
                  </a:cubicBezTo>
                  <a:cubicBezTo>
                    <a:pt x="-633" y="11487"/>
                    <a:pt x="8602" y="190"/>
                    <a:pt x="22407" y="190"/>
                  </a:cubicBezTo>
                  <a:lnTo>
                    <a:pt x="109707" y="0"/>
                  </a:lnTo>
                  <a:cubicBezTo>
                    <a:pt x="122750" y="0"/>
                    <a:pt x="132556" y="6835"/>
                    <a:pt x="134650" y="18892"/>
                  </a:cubicBezTo>
                  <a:cubicBezTo>
                    <a:pt x="136554" y="29619"/>
                    <a:pt x="129033" y="44714"/>
                    <a:pt x="113896" y="44809"/>
                  </a:cubicBezTo>
                  <a:close/>
                </a:path>
              </a:pathLst>
            </a:custGeom>
            <a:grpFill/>
            <a:ln w="9511" cap="flat">
              <a:noFill/>
              <a:prstDash val="solid"/>
              <a:miter/>
            </a:ln>
          </p:spPr>
          <p:txBody>
            <a:bodyPr/>
            <a:lstStyle/>
            <a:p>
              <a:endParaRPr lang="en-IE"/>
            </a:p>
          </p:txBody>
        </p:sp>
        <p:sp>
          <p:nvSpPr>
            <p:cNvPr id="248" name="Freeform 247">
              <a:extLst>
                <a:ext uri="{FF2B5EF4-FFF2-40B4-BE49-F238E27FC236}">
                  <a16:creationId xmlns:a16="http://schemas.microsoft.com/office/drawing/2014/main" id="{FBF0DF11-F32D-F06F-EF4B-7F97EEB652A2}"/>
                </a:ext>
              </a:extLst>
            </p:cNvPr>
            <p:cNvSpPr/>
            <p:nvPr/>
          </p:nvSpPr>
          <p:spPr>
            <a:xfrm>
              <a:off x="5760091" y="3390361"/>
              <a:ext cx="134940" cy="44998"/>
            </a:xfrm>
            <a:custGeom>
              <a:avLst/>
              <a:gdLst>
                <a:gd name="csX0" fmla="*/ 113801 w 134940"/>
                <a:gd name="csY0" fmla="*/ 44809 h 44998"/>
                <a:gd name="csX1" fmla="*/ 22407 w 134940"/>
                <a:gd name="csY1" fmla="*/ 44999 h 44998"/>
                <a:gd name="csX2" fmla="*/ 34 w 134940"/>
                <a:gd name="csY2" fmla="*/ 23828 h 44998"/>
                <a:gd name="csX3" fmla="*/ 22407 w 134940"/>
                <a:gd name="csY3" fmla="*/ 190 h 44998"/>
                <a:gd name="csX4" fmla="*/ 109707 w 134940"/>
                <a:gd name="csY4" fmla="*/ 0 h 44998"/>
                <a:gd name="csX5" fmla="*/ 134650 w 134940"/>
                <a:gd name="csY5" fmla="*/ 18892 h 44998"/>
                <a:gd name="csX6" fmla="*/ 113896 w 134940"/>
                <a:gd name="csY6" fmla="*/ 44809 h 449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4940" h="44998">
                  <a:moveTo>
                    <a:pt x="113801" y="44809"/>
                  </a:moveTo>
                  <a:lnTo>
                    <a:pt x="22407" y="44999"/>
                  </a:lnTo>
                  <a:cubicBezTo>
                    <a:pt x="9459" y="44999"/>
                    <a:pt x="605" y="34556"/>
                    <a:pt x="34" y="23828"/>
                  </a:cubicBezTo>
                  <a:cubicBezTo>
                    <a:pt x="-633" y="11487"/>
                    <a:pt x="8602" y="190"/>
                    <a:pt x="22407" y="190"/>
                  </a:cubicBezTo>
                  <a:lnTo>
                    <a:pt x="109707" y="0"/>
                  </a:lnTo>
                  <a:cubicBezTo>
                    <a:pt x="122750" y="0"/>
                    <a:pt x="132556" y="6835"/>
                    <a:pt x="134650" y="18892"/>
                  </a:cubicBezTo>
                  <a:cubicBezTo>
                    <a:pt x="136554" y="29619"/>
                    <a:pt x="129033" y="44714"/>
                    <a:pt x="113896" y="44809"/>
                  </a:cubicBezTo>
                  <a:close/>
                </a:path>
              </a:pathLst>
            </a:custGeom>
            <a:grpFill/>
            <a:ln w="9511" cap="flat">
              <a:noFill/>
              <a:prstDash val="solid"/>
              <a:miter/>
            </a:ln>
          </p:spPr>
          <p:txBody>
            <a:bodyPr/>
            <a:lstStyle/>
            <a:p>
              <a:endParaRPr lang="en-IE"/>
            </a:p>
          </p:txBody>
        </p:sp>
        <p:sp>
          <p:nvSpPr>
            <p:cNvPr id="249" name="Freeform 248">
              <a:extLst>
                <a:ext uri="{FF2B5EF4-FFF2-40B4-BE49-F238E27FC236}">
                  <a16:creationId xmlns:a16="http://schemas.microsoft.com/office/drawing/2014/main" id="{CEC16E5D-9D50-53DB-7EDB-4CB0389A4813}"/>
                </a:ext>
              </a:extLst>
            </p:cNvPr>
            <p:cNvSpPr/>
            <p:nvPr/>
          </p:nvSpPr>
          <p:spPr>
            <a:xfrm>
              <a:off x="5805026" y="3211222"/>
              <a:ext cx="89840" cy="44808"/>
            </a:xfrm>
            <a:custGeom>
              <a:avLst/>
              <a:gdLst>
                <a:gd name="csX0" fmla="*/ 68961 w 89840"/>
                <a:gd name="csY0" fmla="*/ 44524 h 44808"/>
                <a:gd name="csX1" fmla="*/ 22407 w 89840"/>
                <a:gd name="csY1" fmla="*/ 44809 h 44808"/>
                <a:gd name="csX2" fmla="*/ 34 w 89840"/>
                <a:gd name="csY2" fmla="*/ 23639 h 44808"/>
                <a:gd name="csX3" fmla="*/ 22407 w 89840"/>
                <a:gd name="csY3" fmla="*/ 0 h 44808"/>
                <a:gd name="csX4" fmla="*/ 67533 w 89840"/>
                <a:gd name="csY4" fmla="*/ 0 h 44808"/>
                <a:gd name="csX5" fmla="*/ 89810 w 89840"/>
                <a:gd name="csY5" fmla="*/ 21170 h 44808"/>
                <a:gd name="csX6" fmla="*/ 68866 w 89840"/>
                <a:gd name="csY6" fmla="*/ 44619 h 4480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89840" h="44808">
                  <a:moveTo>
                    <a:pt x="68961" y="44524"/>
                  </a:moveTo>
                  <a:lnTo>
                    <a:pt x="22407" y="44809"/>
                  </a:lnTo>
                  <a:cubicBezTo>
                    <a:pt x="9459" y="44809"/>
                    <a:pt x="605" y="34366"/>
                    <a:pt x="34" y="23639"/>
                  </a:cubicBezTo>
                  <a:cubicBezTo>
                    <a:pt x="-632" y="11392"/>
                    <a:pt x="8507" y="0"/>
                    <a:pt x="22407" y="0"/>
                  </a:cubicBezTo>
                  <a:lnTo>
                    <a:pt x="67533" y="0"/>
                  </a:lnTo>
                  <a:cubicBezTo>
                    <a:pt x="80385" y="0"/>
                    <a:pt x="89239" y="9968"/>
                    <a:pt x="89810" y="21170"/>
                  </a:cubicBezTo>
                  <a:cubicBezTo>
                    <a:pt x="90381" y="31423"/>
                    <a:pt x="82956" y="44524"/>
                    <a:pt x="68866" y="44619"/>
                  </a:cubicBezTo>
                  <a:close/>
                </a:path>
              </a:pathLst>
            </a:custGeom>
            <a:grpFill/>
            <a:ln w="9511" cap="flat">
              <a:noFill/>
              <a:prstDash val="solid"/>
              <a:miter/>
            </a:ln>
          </p:spPr>
          <p:txBody>
            <a:bodyPr/>
            <a:lstStyle/>
            <a:p>
              <a:endParaRPr lang="en-IE"/>
            </a:p>
          </p:txBody>
        </p:sp>
        <p:sp>
          <p:nvSpPr>
            <p:cNvPr id="250" name="Freeform 249">
              <a:extLst>
                <a:ext uri="{FF2B5EF4-FFF2-40B4-BE49-F238E27FC236}">
                  <a16:creationId xmlns:a16="http://schemas.microsoft.com/office/drawing/2014/main" id="{79E7F220-B34A-FC87-5047-A837BF8591ED}"/>
                </a:ext>
              </a:extLst>
            </p:cNvPr>
            <p:cNvSpPr/>
            <p:nvPr/>
          </p:nvSpPr>
          <p:spPr>
            <a:xfrm>
              <a:off x="6164736" y="3009412"/>
              <a:ext cx="179860" cy="178980"/>
            </a:xfrm>
            <a:custGeom>
              <a:avLst/>
              <a:gdLst>
                <a:gd name="csX0" fmla="*/ 167557 w 179860"/>
                <a:gd name="csY0" fmla="*/ 109630 h 178980"/>
                <a:gd name="csX1" fmla="*/ 31702 w 179860"/>
                <a:gd name="csY1" fmla="*/ 177412 h 178980"/>
                <a:gd name="csX2" fmla="*/ 10567 w 179860"/>
                <a:gd name="csY2" fmla="*/ 176273 h 178980"/>
                <a:gd name="csX3" fmla="*/ 0 w 179860"/>
                <a:gd name="csY3" fmla="*/ 157191 h 178980"/>
                <a:gd name="csX4" fmla="*/ 0 w 179860"/>
                <a:gd name="csY4" fmla="*/ 22006 h 178980"/>
                <a:gd name="csX5" fmla="*/ 8949 w 179860"/>
                <a:gd name="csY5" fmla="*/ 4159 h 178980"/>
                <a:gd name="csX6" fmla="*/ 29798 w 179860"/>
                <a:gd name="csY6" fmla="*/ 931 h 178980"/>
                <a:gd name="csX7" fmla="*/ 166795 w 179860"/>
                <a:gd name="csY7" fmla="*/ 69093 h 178980"/>
                <a:gd name="csX8" fmla="*/ 179838 w 179860"/>
                <a:gd name="csY8" fmla="*/ 88270 h 178980"/>
                <a:gd name="csX9" fmla="*/ 167557 w 179860"/>
                <a:gd name="csY9" fmla="*/ 109535 h 178980"/>
                <a:gd name="csX10" fmla="*/ 106722 w 179860"/>
                <a:gd name="csY10" fmla="*/ 89694 h 178980"/>
                <a:gd name="csX11" fmla="*/ 45031 w 179860"/>
                <a:gd name="csY11" fmla="*/ 58745 h 178980"/>
                <a:gd name="csX12" fmla="*/ 45031 w 179860"/>
                <a:gd name="csY12" fmla="*/ 120642 h 178980"/>
                <a:gd name="csX13" fmla="*/ 106722 w 179860"/>
                <a:gd name="csY13" fmla="*/ 89694 h 178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79860" h="178980">
                  <a:moveTo>
                    <a:pt x="167557" y="109630"/>
                  </a:moveTo>
                  <a:lnTo>
                    <a:pt x="31702" y="177412"/>
                  </a:lnTo>
                  <a:cubicBezTo>
                    <a:pt x="26371" y="180070"/>
                    <a:pt x="15613" y="179121"/>
                    <a:pt x="10567" y="176273"/>
                  </a:cubicBezTo>
                  <a:cubicBezTo>
                    <a:pt x="5522" y="173425"/>
                    <a:pt x="0" y="164311"/>
                    <a:pt x="0" y="157191"/>
                  </a:cubicBezTo>
                  <a:lnTo>
                    <a:pt x="0" y="22006"/>
                  </a:lnTo>
                  <a:cubicBezTo>
                    <a:pt x="0" y="15835"/>
                    <a:pt x="4950" y="7196"/>
                    <a:pt x="8949" y="4159"/>
                  </a:cubicBezTo>
                  <a:cubicBezTo>
                    <a:pt x="12947" y="1121"/>
                    <a:pt x="24943" y="-1443"/>
                    <a:pt x="29798" y="931"/>
                  </a:cubicBezTo>
                  <a:lnTo>
                    <a:pt x="166795" y="69093"/>
                  </a:lnTo>
                  <a:cubicBezTo>
                    <a:pt x="174030" y="72701"/>
                    <a:pt x="179457" y="81434"/>
                    <a:pt x="179838" y="88270"/>
                  </a:cubicBezTo>
                  <a:cubicBezTo>
                    <a:pt x="180219" y="95580"/>
                    <a:pt x="175839" y="105453"/>
                    <a:pt x="167557" y="109535"/>
                  </a:cubicBezTo>
                  <a:close/>
                  <a:moveTo>
                    <a:pt x="106722" y="89694"/>
                  </a:moveTo>
                  <a:lnTo>
                    <a:pt x="45031" y="58745"/>
                  </a:lnTo>
                  <a:lnTo>
                    <a:pt x="45031" y="120642"/>
                  </a:lnTo>
                  <a:lnTo>
                    <a:pt x="106722" y="89694"/>
                  </a:lnTo>
                  <a:close/>
                </a:path>
              </a:pathLst>
            </a:custGeom>
            <a:grpFill/>
            <a:ln w="9511" cap="flat">
              <a:noFill/>
              <a:prstDash val="solid"/>
              <a:miter/>
            </a:ln>
          </p:spPr>
          <p:txBody>
            <a:bodyPr/>
            <a:lstStyle/>
            <a:p>
              <a:endParaRPr lang="en-IE"/>
            </a:p>
          </p:txBody>
        </p:sp>
      </p:grpSp>
      <p:grpSp>
        <p:nvGrpSpPr>
          <p:cNvPr id="251" name="Graphic 153">
            <a:extLst>
              <a:ext uri="{FF2B5EF4-FFF2-40B4-BE49-F238E27FC236}">
                <a16:creationId xmlns:a16="http://schemas.microsoft.com/office/drawing/2014/main" id="{6017C37D-1EBA-566A-9341-21BFB373E767}"/>
              </a:ext>
            </a:extLst>
          </p:cNvPr>
          <p:cNvGrpSpPr/>
          <p:nvPr/>
        </p:nvGrpSpPr>
        <p:grpSpPr>
          <a:xfrm>
            <a:off x="3014299" y="3791632"/>
            <a:ext cx="559251" cy="556634"/>
            <a:chOff x="7104196" y="2824083"/>
            <a:chExt cx="1537618" cy="1530423"/>
          </a:xfrm>
          <a:solidFill>
            <a:srgbClr val="3D8241"/>
          </a:solidFill>
        </p:grpSpPr>
        <p:sp>
          <p:nvSpPr>
            <p:cNvPr id="252" name="Freeform 251">
              <a:extLst>
                <a:ext uri="{FF2B5EF4-FFF2-40B4-BE49-F238E27FC236}">
                  <a16:creationId xmlns:a16="http://schemas.microsoft.com/office/drawing/2014/main" id="{E6C9759D-87DF-157B-5425-F9CF107912CC}"/>
                </a:ext>
              </a:extLst>
            </p:cNvPr>
            <p:cNvSpPr/>
            <p:nvPr/>
          </p:nvSpPr>
          <p:spPr>
            <a:xfrm>
              <a:off x="7104196" y="2824083"/>
              <a:ext cx="1537618" cy="1530423"/>
            </a:xfrm>
            <a:custGeom>
              <a:avLst/>
              <a:gdLst>
                <a:gd name="csX0" fmla="*/ 798846 w 1537618"/>
                <a:gd name="csY0" fmla="*/ 95 h 1530423"/>
                <a:gd name="csX1" fmla="*/ 815982 w 1537618"/>
                <a:gd name="csY1" fmla="*/ 2753 h 1530423"/>
                <a:gd name="csX2" fmla="*/ 1252677 w 1537618"/>
                <a:gd name="csY2" fmla="*/ 518242 h 1530423"/>
                <a:gd name="csX3" fmla="*/ 1072934 w 1537618"/>
                <a:gd name="csY3" fmla="*/ 951234 h 1530423"/>
                <a:gd name="csX4" fmla="*/ 1293804 w 1537618"/>
                <a:gd name="csY4" fmla="*/ 951424 h 1530423"/>
                <a:gd name="csX5" fmla="*/ 1314940 w 1537618"/>
                <a:gd name="csY5" fmla="*/ 966708 h 1530423"/>
                <a:gd name="csX6" fmla="*/ 1537618 w 1537618"/>
                <a:gd name="csY6" fmla="*/ 1500520 h 1530423"/>
                <a:gd name="csX7" fmla="*/ 1537618 w 1537618"/>
                <a:gd name="csY7" fmla="*/ 1515424 h 1530423"/>
                <a:gd name="csX8" fmla="*/ 1506868 w 1537618"/>
                <a:gd name="csY8" fmla="*/ 1530424 h 1530423"/>
                <a:gd name="csX9" fmla="*/ 30751 w 1537618"/>
                <a:gd name="csY9" fmla="*/ 1530424 h 1530423"/>
                <a:gd name="csX10" fmla="*/ 0 w 1537618"/>
                <a:gd name="csY10" fmla="*/ 1515424 h 1530423"/>
                <a:gd name="csX11" fmla="*/ 0 w 1537618"/>
                <a:gd name="csY11" fmla="*/ 1500520 h 1530423"/>
                <a:gd name="csX12" fmla="*/ 37795 w 1537618"/>
                <a:gd name="csY12" fmla="*/ 1412706 h 1530423"/>
                <a:gd name="csX13" fmla="*/ 68165 w 1537618"/>
                <a:gd name="csY13" fmla="*/ 1401314 h 1530423"/>
                <a:gd name="csX14" fmla="*/ 79113 w 1537618"/>
                <a:gd name="csY14" fmla="*/ 1429794 h 1530423"/>
                <a:gd name="csX15" fmla="*/ 56360 w 1537618"/>
                <a:gd name="csY15" fmla="*/ 1485520 h 1530423"/>
                <a:gd name="csX16" fmla="*/ 209065 w 1537618"/>
                <a:gd name="csY16" fmla="*/ 1485520 h 1530423"/>
                <a:gd name="csX17" fmla="*/ 288179 w 1537618"/>
                <a:gd name="csY17" fmla="*/ 1294514 h 1530423"/>
                <a:gd name="csX18" fmla="*/ 135378 w 1537618"/>
                <a:gd name="csY18" fmla="*/ 1294514 h 1530423"/>
                <a:gd name="csX19" fmla="*/ 113482 w 1537618"/>
                <a:gd name="csY19" fmla="*/ 1347297 h 1530423"/>
                <a:gd name="csX20" fmla="*/ 84064 w 1537618"/>
                <a:gd name="csY20" fmla="*/ 1358025 h 1530423"/>
                <a:gd name="csX21" fmla="*/ 72069 w 1537618"/>
                <a:gd name="csY21" fmla="*/ 1330019 h 1530423"/>
                <a:gd name="csX22" fmla="*/ 222774 w 1537618"/>
                <a:gd name="csY22" fmla="*/ 966519 h 1530423"/>
                <a:gd name="csX23" fmla="*/ 243909 w 1537618"/>
                <a:gd name="csY23" fmla="*/ 951329 h 1530423"/>
                <a:gd name="csX24" fmla="*/ 464875 w 1537618"/>
                <a:gd name="csY24" fmla="*/ 951139 h 1530423"/>
                <a:gd name="csX25" fmla="*/ 285037 w 1537618"/>
                <a:gd name="csY25" fmla="*/ 518147 h 1530423"/>
                <a:gd name="csX26" fmla="*/ 721732 w 1537618"/>
                <a:gd name="csY26" fmla="*/ 2658 h 1530423"/>
                <a:gd name="csX27" fmla="*/ 738868 w 1537618"/>
                <a:gd name="csY27" fmla="*/ 0 h 1530423"/>
                <a:gd name="csX28" fmla="*/ 798941 w 1537618"/>
                <a:gd name="csY28" fmla="*/ 0 h 1530423"/>
                <a:gd name="csX29" fmla="*/ 768952 w 1537618"/>
                <a:gd name="csY29" fmla="*/ 1206890 h 1530423"/>
                <a:gd name="csX30" fmla="*/ 1147478 w 1537618"/>
                <a:gd name="csY30" fmla="*/ 738963 h 1530423"/>
                <a:gd name="csX31" fmla="*/ 1202410 w 1537618"/>
                <a:gd name="csY31" fmla="*/ 562861 h 1530423"/>
                <a:gd name="csX32" fmla="*/ 1102257 w 1537618"/>
                <a:gd name="csY32" fmla="*/ 199266 h 1530423"/>
                <a:gd name="csX33" fmla="*/ 435171 w 1537618"/>
                <a:gd name="csY33" fmla="*/ 199266 h 1530423"/>
                <a:gd name="csX34" fmla="*/ 335018 w 1537618"/>
                <a:gd name="csY34" fmla="*/ 562861 h 1530423"/>
                <a:gd name="csX35" fmla="*/ 768857 w 1537618"/>
                <a:gd name="csY35" fmla="*/ 1206890 h 1530423"/>
                <a:gd name="csX36" fmla="*/ 356439 w 1537618"/>
                <a:gd name="csY36" fmla="*/ 1130469 h 1530423"/>
                <a:gd name="csX37" fmla="*/ 411752 w 1537618"/>
                <a:gd name="csY37" fmla="*/ 996423 h 1530423"/>
                <a:gd name="csX38" fmla="*/ 258951 w 1537618"/>
                <a:gd name="csY38" fmla="*/ 996423 h 1530423"/>
                <a:gd name="csX39" fmla="*/ 203258 w 1537618"/>
                <a:gd name="csY39" fmla="*/ 1130849 h 1530423"/>
                <a:gd name="csX40" fmla="*/ 356439 w 1537618"/>
                <a:gd name="csY40" fmla="*/ 1130469 h 1530423"/>
                <a:gd name="csX41" fmla="*/ 1383771 w 1537618"/>
                <a:gd name="csY41" fmla="*/ 1249515 h 1530423"/>
                <a:gd name="csX42" fmla="*/ 1352830 w 1537618"/>
                <a:gd name="csY42" fmla="*/ 1175942 h 1530423"/>
                <a:gd name="csX43" fmla="*/ 1213358 w 1537618"/>
                <a:gd name="csY43" fmla="*/ 1175467 h 1530423"/>
                <a:gd name="csX44" fmla="*/ 1193652 w 1537618"/>
                <a:gd name="csY44" fmla="*/ 1150500 h 1530423"/>
                <a:gd name="csX45" fmla="*/ 1216786 w 1537618"/>
                <a:gd name="csY45" fmla="*/ 1130754 h 1530423"/>
                <a:gd name="csX46" fmla="*/ 1334266 w 1537618"/>
                <a:gd name="csY46" fmla="*/ 1130754 h 1530423"/>
                <a:gd name="csX47" fmla="*/ 1278572 w 1537618"/>
                <a:gd name="csY47" fmla="*/ 996328 h 1530423"/>
                <a:gd name="csX48" fmla="*/ 1038185 w 1537618"/>
                <a:gd name="csY48" fmla="*/ 996518 h 1530423"/>
                <a:gd name="csX49" fmla="*/ 918135 w 1537618"/>
                <a:gd name="csY49" fmla="*/ 1130659 h 1530423"/>
                <a:gd name="csX50" fmla="*/ 1125486 w 1537618"/>
                <a:gd name="csY50" fmla="*/ 1130849 h 1530423"/>
                <a:gd name="csX51" fmla="*/ 1147954 w 1537618"/>
                <a:gd name="csY51" fmla="*/ 1155341 h 1530423"/>
                <a:gd name="csX52" fmla="*/ 1123011 w 1537618"/>
                <a:gd name="csY52" fmla="*/ 1175752 h 1530423"/>
                <a:gd name="csX53" fmla="*/ 871866 w 1537618"/>
                <a:gd name="csY53" fmla="*/ 1175752 h 1530423"/>
                <a:gd name="csX54" fmla="*/ 785708 w 1537618"/>
                <a:gd name="csY54" fmla="*/ 1251414 h 1530423"/>
                <a:gd name="csX55" fmla="*/ 753529 w 1537618"/>
                <a:gd name="csY55" fmla="*/ 1252364 h 1530423"/>
                <a:gd name="csX56" fmla="*/ 499148 w 1537618"/>
                <a:gd name="csY56" fmla="*/ 996233 h 1530423"/>
                <a:gd name="csX57" fmla="*/ 460495 w 1537618"/>
                <a:gd name="csY57" fmla="*/ 996802 h 1530423"/>
                <a:gd name="csX58" fmla="*/ 391188 w 1537618"/>
                <a:gd name="csY58" fmla="*/ 1163696 h 1530423"/>
                <a:gd name="csX59" fmla="*/ 372623 w 1537618"/>
                <a:gd name="csY59" fmla="*/ 1175942 h 1530423"/>
                <a:gd name="csX60" fmla="*/ 184693 w 1537618"/>
                <a:gd name="csY60" fmla="*/ 1175942 h 1530423"/>
                <a:gd name="csX61" fmla="*/ 153943 w 1537618"/>
                <a:gd name="csY61" fmla="*/ 1249705 h 1530423"/>
                <a:gd name="csX62" fmla="*/ 321309 w 1537618"/>
                <a:gd name="csY62" fmla="*/ 1249705 h 1530423"/>
                <a:gd name="csX63" fmla="*/ 341302 w 1537618"/>
                <a:gd name="csY63" fmla="*/ 1261477 h 1530423"/>
                <a:gd name="csX64" fmla="*/ 342063 w 1537618"/>
                <a:gd name="csY64" fmla="*/ 1282173 h 1530423"/>
                <a:gd name="csX65" fmla="*/ 257428 w 1537618"/>
                <a:gd name="csY65" fmla="*/ 1485710 h 1530423"/>
                <a:gd name="csX66" fmla="*/ 341683 w 1537618"/>
                <a:gd name="csY66" fmla="*/ 1485425 h 1530423"/>
                <a:gd name="csX67" fmla="*/ 500385 w 1537618"/>
                <a:gd name="csY67" fmla="*/ 1102748 h 1530423"/>
                <a:gd name="csX68" fmla="*/ 515808 w 1537618"/>
                <a:gd name="csY68" fmla="*/ 1088698 h 1530423"/>
                <a:gd name="csX69" fmla="*/ 536182 w 1537618"/>
                <a:gd name="csY69" fmla="*/ 1093160 h 1530423"/>
                <a:gd name="csX70" fmla="*/ 999723 w 1537618"/>
                <a:gd name="csY70" fmla="*/ 1485710 h 1530423"/>
                <a:gd name="csX71" fmla="*/ 1131008 w 1537618"/>
                <a:gd name="csY71" fmla="*/ 1485235 h 1530423"/>
                <a:gd name="csX72" fmla="*/ 906139 w 1537618"/>
                <a:gd name="csY72" fmla="*/ 1289388 h 1530423"/>
                <a:gd name="csX73" fmla="*/ 900332 w 1537618"/>
                <a:gd name="csY73" fmla="*/ 1262521 h 1530423"/>
                <a:gd name="csX74" fmla="*/ 922133 w 1537618"/>
                <a:gd name="csY74" fmla="*/ 1249610 h 1530423"/>
                <a:gd name="csX75" fmla="*/ 1383676 w 1537618"/>
                <a:gd name="csY75" fmla="*/ 1249610 h 1530423"/>
                <a:gd name="csX76" fmla="*/ 929654 w 1537618"/>
                <a:gd name="csY76" fmla="*/ 1485141 h 1530423"/>
                <a:gd name="csX77" fmla="*/ 530755 w 1537618"/>
                <a:gd name="csY77" fmla="*/ 1147082 h 1530423"/>
                <a:gd name="csX78" fmla="*/ 390426 w 1537618"/>
                <a:gd name="csY78" fmla="*/ 1485425 h 1530423"/>
                <a:gd name="csX79" fmla="*/ 929654 w 1537618"/>
                <a:gd name="csY79" fmla="*/ 1485235 h 1530423"/>
                <a:gd name="csX80" fmla="*/ 1481449 w 1537618"/>
                <a:gd name="csY80" fmla="*/ 1485425 h 1530423"/>
                <a:gd name="csX81" fmla="*/ 1402336 w 1537618"/>
                <a:gd name="csY81" fmla="*/ 1294419 h 1530423"/>
                <a:gd name="csX82" fmla="*/ 981159 w 1537618"/>
                <a:gd name="csY82" fmla="*/ 1294609 h 1530423"/>
                <a:gd name="csX83" fmla="*/ 1200411 w 1537618"/>
                <a:gd name="csY83" fmla="*/ 1485520 h 1530423"/>
                <a:gd name="csX84" fmla="*/ 1481354 w 1537618"/>
                <a:gd name="csY84" fmla="*/ 1485520 h 153042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Lst>
              <a:rect l="l" t="t" r="r" b="b"/>
              <a:pathLst>
                <a:path w="1537618" h="1530423">
                  <a:moveTo>
                    <a:pt x="798846" y="95"/>
                  </a:moveTo>
                  <a:lnTo>
                    <a:pt x="815982" y="2753"/>
                  </a:lnTo>
                  <a:cubicBezTo>
                    <a:pt x="1077600" y="29145"/>
                    <a:pt x="1269147" y="257365"/>
                    <a:pt x="1252677" y="518242"/>
                  </a:cubicBezTo>
                  <a:cubicBezTo>
                    <a:pt x="1242681" y="676212"/>
                    <a:pt x="1167090" y="821460"/>
                    <a:pt x="1072934" y="951234"/>
                  </a:cubicBezTo>
                  <a:lnTo>
                    <a:pt x="1293804" y="951424"/>
                  </a:lnTo>
                  <a:cubicBezTo>
                    <a:pt x="1303325" y="951424"/>
                    <a:pt x="1310846" y="957785"/>
                    <a:pt x="1314940" y="966708"/>
                  </a:cubicBezTo>
                  <a:lnTo>
                    <a:pt x="1537618" y="1500520"/>
                  </a:lnTo>
                  <a:lnTo>
                    <a:pt x="1537618" y="1515424"/>
                  </a:lnTo>
                  <a:cubicBezTo>
                    <a:pt x="1530288" y="1526057"/>
                    <a:pt x="1522291" y="1530424"/>
                    <a:pt x="1506868" y="1530424"/>
                  </a:cubicBezTo>
                  <a:lnTo>
                    <a:pt x="30751" y="1530424"/>
                  </a:lnTo>
                  <a:cubicBezTo>
                    <a:pt x="15328" y="1530424"/>
                    <a:pt x="7331" y="1526152"/>
                    <a:pt x="0" y="1515424"/>
                  </a:cubicBezTo>
                  <a:lnTo>
                    <a:pt x="0" y="1500520"/>
                  </a:lnTo>
                  <a:cubicBezTo>
                    <a:pt x="0" y="1500520"/>
                    <a:pt x="37795" y="1412706"/>
                    <a:pt x="37795" y="1412706"/>
                  </a:cubicBezTo>
                  <a:cubicBezTo>
                    <a:pt x="43032" y="1400270"/>
                    <a:pt x="57312" y="1396188"/>
                    <a:pt x="68165" y="1401314"/>
                  </a:cubicBezTo>
                  <a:cubicBezTo>
                    <a:pt x="78257" y="1406061"/>
                    <a:pt x="82921" y="1418118"/>
                    <a:pt x="79113" y="1429794"/>
                  </a:cubicBezTo>
                  <a:lnTo>
                    <a:pt x="56360" y="1485520"/>
                  </a:lnTo>
                  <a:lnTo>
                    <a:pt x="209065" y="1485520"/>
                  </a:lnTo>
                  <a:cubicBezTo>
                    <a:pt x="209065" y="1485520"/>
                    <a:pt x="288179" y="1294514"/>
                    <a:pt x="288179" y="1294514"/>
                  </a:cubicBezTo>
                  <a:lnTo>
                    <a:pt x="135378" y="1294514"/>
                  </a:lnTo>
                  <a:cubicBezTo>
                    <a:pt x="135378" y="1294514"/>
                    <a:pt x="113482" y="1347297"/>
                    <a:pt x="113482" y="1347297"/>
                  </a:cubicBezTo>
                  <a:cubicBezTo>
                    <a:pt x="107198" y="1358689"/>
                    <a:pt x="94917" y="1362961"/>
                    <a:pt x="84064" y="1358025"/>
                  </a:cubicBezTo>
                  <a:cubicBezTo>
                    <a:pt x="75115" y="1353942"/>
                    <a:pt x="67118" y="1341981"/>
                    <a:pt x="72069" y="1330019"/>
                  </a:cubicBezTo>
                  <a:lnTo>
                    <a:pt x="222774" y="966519"/>
                  </a:lnTo>
                  <a:cubicBezTo>
                    <a:pt x="226773" y="957880"/>
                    <a:pt x="234389" y="951329"/>
                    <a:pt x="243909" y="951329"/>
                  </a:cubicBezTo>
                  <a:lnTo>
                    <a:pt x="464875" y="951139"/>
                  </a:lnTo>
                  <a:cubicBezTo>
                    <a:pt x="370719" y="821555"/>
                    <a:pt x="295033" y="675927"/>
                    <a:pt x="285037" y="518147"/>
                  </a:cubicBezTo>
                  <a:cubicBezTo>
                    <a:pt x="268567" y="257270"/>
                    <a:pt x="460210" y="29050"/>
                    <a:pt x="721732" y="2658"/>
                  </a:cubicBezTo>
                  <a:lnTo>
                    <a:pt x="738868" y="0"/>
                  </a:lnTo>
                  <a:lnTo>
                    <a:pt x="798941" y="0"/>
                  </a:lnTo>
                  <a:close/>
                  <a:moveTo>
                    <a:pt x="768952" y="1206890"/>
                  </a:moveTo>
                  <a:cubicBezTo>
                    <a:pt x="923180" y="1074078"/>
                    <a:pt x="1063700" y="919052"/>
                    <a:pt x="1147478" y="738963"/>
                  </a:cubicBezTo>
                  <a:cubicBezTo>
                    <a:pt x="1173183" y="681338"/>
                    <a:pt x="1192223" y="624948"/>
                    <a:pt x="1202410" y="562861"/>
                  </a:cubicBezTo>
                  <a:cubicBezTo>
                    <a:pt x="1224211" y="430998"/>
                    <a:pt x="1187844" y="298946"/>
                    <a:pt x="1102257" y="199266"/>
                  </a:cubicBezTo>
                  <a:cubicBezTo>
                    <a:pt x="926418" y="-5696"/>
                    <a:pt x="611011" y="-5696"/>
                    <a:pt x="435171" y="199266"/>
                  </a:cubicBezTo>
                  <a:cubicBezTo>
                    <a:pt x="349584" y="298946"/>
                    <a:pt x="313217" y="430998"/>
                    <a:pt x="335018" y="562861"/>
                  </a:cubicBezTo>
                  <a:cubicBezTo>
                    <a:pt x="376527" y="813201"/>
                    <a:pt x="577690" y="1043700"/>
                    <a:pt x="768857" y="1206890"/>
                  </a:cubicBezTo>
                  <a:close/>
                  <a:moveTo>
                    <a:pt x="356439" y="1130469"/>
                  </a:moveTo>
                  <a:lnTo>
                    <a:pt x="411752" y="996423"/>
                  </a:lnTo>
                  <a:lnTo>
                    <a:pt x="258951" y="996423"/>
                  </a:lnTo>
                  <a:cubicBezTo>
                    <a:pt x="258951" y="996423"/>
                    <a:pt x="203258" y="1130849"/>
                    <a:pt x="203258" y="1130849"/>
                  </a:cubicBezTo>
                  <a:lnTo>
                    <a:pt x="356439" y="1130469"/>
                  </a:lnTo>
                  <a:close/>
                  <a:moveTo>
                    <a:pt x="1383771" y="1249515"/>
                  </a:moveTo>
                  <a:lnTo>
                    <a:pt x="1352830" y="1175942"/>
                  </a:lnTo>
                  <a:lnTo>
                    <a:pt x="1213358" y="1175467"/>
                  </a:lnTo>
                  <a:cubicBezTo>
                    <a:pt x="1199935" y="1175467"/>
                    <a:pt x="1192128" y="1160468"/>
                    <a:pt x="1193652" y="1150500"/>
                  </a:cubicBezTo>
                  <a:cubicBezTo>
                    <a:pt x="1195365" y="1139298"/>
                    <a:pt x="1204600" y="1131418"/>
                    <a:pt x="1216786" y="1130754"/>
                  </a:cubicBezTo>
                  <a:lnTo>
                    <a:pt x="1334266" y="1130754"/>
                  </a:lnTo>
                  <a:cubicBezTo>
                    <a:pt x="1334266" y="1130754"/>
                    <a:pt x="1278572" y="996328"/>
                    <a:pt x="1278572" y="996328"/>
                  </a:cubicBezTo>
                  <a:lnTo>
                    <a:pt x="1038185" y="996518"/>
                  </a:lnTo>
                  <a:cubicBezTo>
                    <a:pt x="999343" y="1043700"/>
                    <a:pt x="961357" y="1086135"/>
                    <a:pt x="918135" y="1130659"/>
                  </a:cubicBezTo>
                  <a:lnTo>
                    <a:pt x="1125486" y="1130849"/>
                  </a:lnTo>
                  <a:cubicBezTo>
                    <a:pt x="1140242" y="1131608"/>
                    <a:pt x="1149096" y="1142810"/>
                    <a:pt x="1147954" y="1155341"/>
                  </a:cubicBezTo>
                  <a:cubicBezTo>
                    <a:pt x="1146811" y="1167873"/>
                    <a:pt x="1137291" y="1175752"/>
                    <a:pt x="1123011" y="1175752"/>
                  </a:cubicBezTo>
                  <a:lnTo>
                    <a:pt x="871866" y="1175752"/>
                  </a:lnTo>
                  <a:cubicBezTo>
                    <a:pt x="871866" y="1175752"/>
                    <a:pt x="785708" y="1251414"/>
                    <a:pt x="785708" y="1251414"/>
                  </a:cubicBezTo>
                  <a:cubicBezTo>
                    <a:pt x="776283" y="1259673"/>
                    <a:pt x="763716" y="1260053"/>
                    <a:pt x="753529" y="1252364"/>
                  </a:cubicBezTo>
                  <a:cubicBezTo>
                    <a:pt x="659564" y="1175467"/>
                    <a:pt x="575215" y="1089837"/>
                    <a:pt x="499148" y="996233"/>
                  </a:cubicBezTo>
                  <a:lnTo>
                    <a:pt x="460495" y="996802"/>
                  </a:lnTo>
                  <a:lnTo>
                    <a:pt x="391188" y="1163696"/>
                  </a:lnTo>
                  <a:cubicBezTo>
                    <a:pt x="388903" y="1169202"/>
                    <a:pt x="378526" y="1175942"/>
                    <a:pt x="372623" y="1175942"/>
                  </a:cubicBezTo>
                  <a:lnTo>
                    <a:pt x="184693" y="1175942"/>
                  </a:lnTo>
                  <a:cubicBezTo>
                    <a:pt x="184693" y="1175942"/>
                    <a:pt x="153943" y="1249705"/>
                    <a:pt x="153943" y="1249705"/>
                  </a:cubicBezTo>
                  <a:lnTo>
                    <a:pt x="321309" y="1249705"/>
                  </a:lnTo>
                  <a:cubicBezTo>
                    <a:pt x="329211" y="1251129"/>
                    <a:pt x="337398" y="1255306"/>
                    <a:pt x="341302" y="1261477"/>
                  </a:cubicBezTo>
                  <a:cubicBezTo>
                    <a:pt x="344158" y="1266034"/>
                    <a:pt x="343777" y="1275243"/>
                    <a:pt x="342063" y="1282173"/>
                  </a:cubicBezTo>
                  <a:lnTo>
                    <a:pt x="257428" y="1485710"/>
                  </a:lnTo>
                  <a:lnTo>
                    <a:pt x="341683" y="1485425"/>
                  </a:lnTo>
                  <a:lnTo>
                    <a:pt x="500385" y="1102748"/>
                  </a:lnTo>
                  <a:cubicBezTo>
                    <a:pt x="504479" y="1096198"/>
                    <a:pt x="510667" y="1089457"/>
                    <a:pt x="515808" y="1088698"/>
                  </a:cubicBezTo>
                  <a:cubicBezTo>
                    <a:pt x="521996" y="1087749"/>
                    <a:pt x="529517" y="1089932"/>
                    <a:pt x="536182" y="1093160"/>
                  </a:cubicBezTo>
                  <a:lnTo>
                    <a:pt x="999723" y="1485710"/>
                  </a:lnTo>
                  <a:lnTo>
                    <a:pt x="1131008" y="1485235"/>
                  </a:lnTo>
                  <a:lnTo>
                    <a:pt x="906139" y="1289388"/>
                  </a:lnTo>
                  <a:cubicBezTo>
                    <a:pt x="898618" y="1282078"/>
                    <a:pt x="896429" y="1271730"/>
                    <a:pt x="900332" y="1262521"/>
                  </a:cubicBezTo>
                  <a:cubicBezTo>
                    <a:pt x="903188" y="1255781"/>
                    <a:pt x="912327" y="1249610"/>
                    <a:pt x="922133" y="1249610"/>
                  </a:cubicBezTo>
                  <a:lnTo>
                    <a:pt x="1383676" y="1249610"/>
                  </a:lnTo>
                  <a:close/>
                  <a:moveTo>
                    <a:pt x="929654" y="1485141"/>
                  </a:moveTo>
                  <a:lnTo>
                    <a:pt x="530755" y="1147082"/>
                  </a:lnTo>
                  <a:lnTo>
                    <a:pt x="390426" y="1485425"/>
                  </a:lnTo>
                  <a:lnTo>
                    <a:pt x="929654" y="1485235"/>
                  </a:lnTo>
                  <a:close/>
                  <a:moveTo>
                    <a:pt x="1481449" y="1485425"/>
                  </a:moveTo>
                  <a:lnTo>
                    <a:pt x="1402336" y="1294419"/>
                  </a:lnTo>
                  <a:lnTo>
                    <a:pt x="981159" y="1294609"/>
                  </a:lnTo>
                  <a:lnTo>
                    <a:pt x="1200411" y="1485520"/>
                  </a:lnTo>
                  <a:lnTo>
                    <a:pt x="1481354" y="1485520"/>
                  </a:lnTo>
                  <a:close/>
                </a:path>
              </a:pathLst>
            </a:custGeom>
            <a:grpFill/>
            <a:ln w="9511" cap="flat">
              <a:noFill/>
              <a:prstDash val="solid"/>
              <a:miter/>
            </a:ln>
          </p:spPr>
          <p:txBody>
            <a:bodyPr/>
            <a:lstStyle/>
            <a:p>
              <a:endParaRPr lang="en-IE"/>
            </a:p>
          </p:txBody>
        </p:sp>
        <p:sp>
          <p:nvSpPr>
            <p:cNvPr id="253" name="Freeform 252">
              <a:extLst>
                <a:ext uri="{FF2B5EF4-FFF2-40B4-BE49-F238E27FC236}">
                  <a16:creationId xmlns:a16="http://schemas.microsoft.com/office/drawing/2014/main" id="{DFEB7153-FDC5-4958-112B-80EA9EF058BF}"/>
                </a:ext>
              </a:extLst>
            </p:cNvPr>
            <p:cNvSpPr/>
            <p:nvPr/>
          </p:nvSpPr>
          <p:spPr>
            <a:xfrm>
              <a:off x="7666109" y="3103344"/>
              <a:ext cx="413827" cy="414604"/>
            </a:xfrm>
            <a:custGeom>
              <a:avLst/>
              <a:gdLst>
                <a:gd name="csX0" fmla="*/ 109647 w 413827"/>
                <a:gd name="csY0" fmla="*/ 336573 h 414604"/>
                <a:gd name="csX1" fmla="*/ 303384 w 413827"/>
                <a:gd name="csY1" fmla="*/ 337143 h 414604"/>
                <a:gd name="csX2" fmla="*/ 368884 w 413827"/>
                <a:gd name="csY2" fmla="*/ 203761 h 414604"/>
                <a:gd name="csX3" fmla="*/ 299100 w 413827"/>
                <a:gd name="csY3" fmla="*/ 74082 h 414604"/>
                <a:gd name="csX4" fmla="*/ 116216 w 413827"/>
                <a:gd name="csY4" fmla="*/ 72658 h 414604"/>
                <a:gd name="csX5" fmla="*/ 84799 w 413827"/>
                <a:gd name="csY5" fmla="*/ 68101 h 414604"/>
                <a:gd name="csX6" fmla="*/ 90702 w 413827"/>
                <a:gd name="csY6" fmla="*/ 35824 h 414604"/>
                <a:gd name="csX7" fmla="*/ 373548 w 413827"/>
                <a:gd name="csY7" fmla="*/ 84809 h 414604"/>
                <a:gd name="csX8" fmla="*/ 390209 w 413827"/>
                <a:gd name="csY8" fmla="*/ 303157 h 414604"/>
                <a:gd name="csX9" fmla="*/ 212847 w 413827"/>
                <a:gd name="csY9" fmla="*/ 414514 h 414604"/>
                <a:gd name="csX10" fmla="*/ 34627 w 413827"/>
                <a:gd name="csY10" fmla="*/ 322048 h 414604"/>
                <a:gd name="csX11" fmla="*/ 21870 w 413827"/>
                <a:gd name="csY11" fmla="*/ 114049 h 414604"/>
                <a:gd name="csX12" fmla="*/ 53287 w 413827"/>
                <a:gd name="csY12" fmla="*/ 102182 h 414604"/>
                <a:gd name="csX13" fmla="*/ 62617 w 413827"/>
                <a:gd name="csY13" fmla="*/ 133036 h 414604"/>
                <a:gd name="csX14" fmla="*/ 109647 w 413827"/>
                <a:gd name="csY14" fmla="*/ 336573 h 4146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13827" h="414604">
                  <a:moveTo>
                    <a:pt x="109647" y="336573"/>
                  </a:moveTo>
                  <a:cubicBezTo>
                    <a:pt x="167244" y="380907"/>
                    <a:pt x="246548" y="380338"/>
                    <a:pt x="303384" y="337143"/>
                  </a:cubicBezTo>
                  <a:cubicBezTo>
                    <a:pt x="346225" y="304486"/>
                    <a:pt x="369836" y="256070"/>
                    <a:pt x="368884" y="203761"/>
                  </a:cubicBezTo>
                  <a:cubicBezTo>
                    <a:pt x="367932" y="151453"/>
                    <a:pt x="342703" y="105315"/>
                    <a:pt x="299100" y="74082"/>
                  </a:cubicBezTo>
                  <a:cubicBezTo>
                    <a:pt x="244644" y="35064"/>
                    <a:pt x="171909" y="35824"/>
                    <a:pt x="116216" y="72658"/>
                  </a:cubicBezTo>
                  <a:cubicBezTo>
                    <a:pt x="105077" y="80063"/>
                    <a:pt x="91749" y="77310"/>
                    <a:pt x="84799" y="68101"/>
                  </a:cubicBezTo>
                  <a:cubicBezTo>
                    <a:pt x="77087" y="57943"/>
                    <a:pt x="79182" y="43513"/>
                    <a:pt x="90702" y="35824"/>
                  </a:cubicBezTo>
                  <a:cubicBezTo>
                    <a:pt x="183238" y="-26548"/>
                    <a:pt x="307288" y="-5757"/>
                    <a:pt x="373548" y="84809"/>
                  </a:cubicBezTo>
                  <a:cubicBezTo>
                    <a:pt x="420007" y="148320"/>
                    <a:pt x="427243" y="231102"/>
                    <a:pt x="390209" y="303157"/>
                  </a:cubicBezTo>
                  <a:cubicBezTo>
                    <a:pt x="357459" y="366952"/>
                    <a:pt x="289961" y="412330"/>
                    <a:pt x="212847" y="414514"/>
                  </a:cubicBezTo>
                  <a:cubicBezTo>
                    <a:pt x="135732" y="416697"/>
                    <a:pt x="72613" y="379388"/>
                    <a:pt x="34627" y="322048"/>
                  </a:cubicBezTo>
                  <a:cubicBezTo>
                    <a:pt x="-7262" y="258633"/>
                    <a:pt x="-10690" y="180787"/>
                    <a:pt x="21870" y="114049"/>
                  </a:cubicBezTo>
                  <a:cubicBezTo>
                    <a:pt x="28058" y="101328"/>
                    <a:pt x="40815" y="96107"/>
                    <a:pt x="53287" y="102182"/>
                  </a:cubicBezTo>
                  <a:cubicBezTo>
                    <a:pt x="63378" y="107214"/>
                    <a:pt x="68614" y="120884"/>
                    <a:pt x="62617" y="133036"/>
                  </a:cubicBezTo>
                  <a:cubicBezTo>
                    <a:pt x="27582" y="203951"/>
                    <a:pt x="45195" y="286923"/>
                    <a:pt x="109647" y="336573"/>
                  </a:cubicBezTo>
                  <a:close/>
                </a:path>
              </a:pathLst>
            </a:custGeom>
            <a:grpFill/>
            <a:ln w="9511" cap="flat">
              <a:noFill/>
              <a:prstDash val="solid"/>
              <a:miter/>
            </a:ln>
          </p:spPr>
          <p:txBody>
            <a:bodyPr/>
            <a:lstStyle/>
            <a:p>
              <a:endParaRPr lang="en-IE"/>
            </a:p>
          </p:txBody>
        </p:sp>
      </p:grpSp>
      <p:sp>
        <p:nvSpPr>
          <p:cNvPr id="254" name="Text Placeholder 2">
            <a:extLst>
              <a:ext uri="{FF2B5EF4-FFF2-40B4-BE49-F238E27FC236}">
                <a16:creationId xmlns:a16="http://schemas.microsoft.com/office/drawing/2014/main" id="{67D94330-8DA0-8D84-F82C-7483B95E9D32}"/>
              </a:ext>
            </a:extLst>
          </p:cNvPr>
          <p:cNvSpPr txBox="1">
            <a:spLocks/>
          </p:cNvSpPr>
          <p:nvPr/>
        </p:nvSpPr>
        <p:spPr>
          <a:xfrm>
            <a:off x="416576" y="5961642"/>
            <a:ext cx="2280243" cy="41417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rgbClr val="62A844"/>
                </a:solidFill>
              </a:rPr>
              <a:t>See Next Slide</a:t>
            </a:r>
          </a:p>
        </p:txBody>
      </p:sp>
      <p:sp>
        <p:nvSpPr>
          <p:cNvPr id="255" name="Freeform 254">
            <a:extLst>
              <a:ext uri="{FF2B5EF4-FFF2-40B4-BE49-F238E27FC236}">
                <a16:creationId xmlns:a16="http://schemas.microsoft.com/office/drawing/2014/main" id="{A2E6B254-BD0A-10E3-87DC-4ADB37F10A63}"/>
              </a:ext>
            </a:extLst>
          </p:cNvPr>
          <p:cNvSpPr/>
          <p:nvPr/>
        </p:nvSpPr>
        <p:spPr>
          <a:xfrm rot="12211102" flipH="1">
            <a:off x="2336152" y="5604589"/>
            <a:ext cx="1154401" cy="656288"/>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p>
        </p:txBody>
      </p:sp>
    </p:spTree>
    <p:extLst>
      <p:ext uri="{BB962C8B-B14F-4D97-AF65-F5344CB8AC3E}">
        <p14:creationId xmlns:p14="http://schemas.microsoft.com/office/powerpoint/2010/main" val="4161616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0D70E-7E3F-4C21-BDC6-ADE351A8620C}"/>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DC5A38C1-2F29-98FD-BC70-04CE0B6D89E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1AE24603-FC41-820A-0626-23BF52D061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CA8A4029-FCCA-81B8-45F0-D7971045B550}"/>
              </a:ext>
            </a:extLst>
          </p:cNvPr>
          <p:cNvSpPr txBox="1">
            <a:spLocks/>
          </p:cNvSpPr>
          <p:nvPr/>
        </p:nvSpPr>
        <p:spPr>
          <a:xfrm>
            <a:off x="454695" y="449185"/>
            <a:ext cx="399538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What “always on” means in practice</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 </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9E1CEB0E-CA82-9CDB-8167-696FC7680554}"/>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E64CA98D-F2EA-F89B-246D-5BC8F817BA59}"/>
              </a:ext>
            </a:extLst>
          </p:cNvPr>
          <p:cNvPicPr>
            <a:picLocks noChangeAspect="1"/>
          </p:cNvPicPr>
          <p:nvPr/>
        </p:nvPicPr>
        <p:blipFill>
          <a:blip>
            <a:extLst>
              <a:ext uri="{96DAC541-7B7A-43D3-8B79-37D633B846F1}">
                <asvg:svgBlip xmlns:asvg="http://schemas.microsoft.com/office/drawing/2016/SVG/main" r:embed="rId6"/>
              </a:ext>
            </a:extLst>
          </a:blip>
          <a:srcRect l="30910" t="47908" r="41223" b="35095"/>
          <a:stretch>
            <a:fillRect/>
          </a:stretch>
        </p:blipFill>
        <p:spPr>
          <a:xfrm>
            <a:off x="7349928" y="0"/>
            <a:ext cx="4842072" cy="4181897"/>
          </a:xfrm>
          <a:prstGeom prst="rect">
            <a:avLst/>
          </a:prstGeom>
        </p:spPr>
      </p:pic>
      <p:sp>
        <p:nvSpPr>
          <p:cNvPr id="2" name="TextBox 6">
            <a:extLst>
              <a:ext uri="{FF2B5EF4-FFF2-40B4-BE49-F238E27FC236}">
                <a16:creationId xmlns:a16="http://schemas.microsoft.com/office/drawing/2014/main" id="{24305581-6B0B-F94D-E8E0-0425F6F90BA7}"/>
              </a:ext>
            </a:extLst>
          </p:cNvPr>
          <p:cNvSpPr txBox="1"/>
          <p:nvPr/>
        </p:nvSpPr>
        <p:spPr>
          <a:xfrm>
            <a:off x="454695" y="1763864"/>
            <a:ext cx="9048120" cy="1292662"/>
          </a:xfrm>
          <a:prstGeom prst="rect">
            <a:avLst/>
          </a:prstGeom>
          <a:noFill/>
        </p:spPr>
        <p:txBody>
          <a:bodyPr wrap="square" lIns="91440" tIns="45720" rIns="91440" bIns="45720" numCol="1" spcCol="252000" rtlCol="0" anchor="t">
            <a:spAutoFit/>
          </a:bodyPr>
          <a:lstStyle/>
          <a:p>
            <a:pPr>
              <a:buClr>
                <a:srgbClr val="62A844"/>
              </a:buClr>
            </a:pPr>
            <a:r>
              <a:rPr lang="en-GB" sz="2000" dirty="0">
                <a:solidFill>
                  <a:srgbClr val="262626"/>
                </a:solidFill>
              </a:rPr>
              <a:t>Hospitality marketing is always on because your digital presence is your shopfront: open 24/7, checked daily, and judged in seconds. There are multiple elements. As you review each digital marketing channel,  think about your own online listing and pages. </a:t>
            </a:r>
          </a:p>
          <a:p>
            <a:pPr>
              <a:buClr>
                <a:srgbClr val="62A844"/>
              </a:buClr>
            </a:pPr>
            <a:endParaRPr lang="en-GB" dirty="0">
              <a:solidFill>
                <a:srgbClr val="262626"/>
              </a:solidFill>
            </a:endParaRPr>
          </a:p>
        </p:txBody>
      </p:sp>
      <p:sp>
        <p:nvSpPr>
          <p:cNvPr id="4" name="TextBox 6">
            <a:extLst>
              <a:ext uri="{FF2B5EF4-FFF2-40B4-BE49-F238E27FC236}">
                <a16:creationId xmlns:a16="http://schemas.microsoft.com/office/drawing/2014/main" id="{324CB368-269E-6ECE-8651-FBE8F95F34BB}"/>
              </a:ext>
            </a:extLst>
          </p:cNvPr>
          <p:cNvSpPr txBox="1"/>
          <p:nvPr/>
        </p:nvSpPr>
        <p:spPr>
          <a:xfrm>
            <a:off x="454695" y="2846287"/>
            <a:ext cx="10807472" cy="4524315"/>
          </a:xfrm>
          <a:prstGeom prst="rect">
            <a:avLst/>
          </a:prstGeom>
          <a:noFill/>
        </p:spPr>
        <p:txBody>
          <a:bodyPr wrap="square" lIns="91440" tIns="45720" rIns="91440" bIns="45720" numCol="2" spcCol="252000" rtlCol="0" anchor="t">
            <a:spAutoFit/>
          </a:bodyPr>
          <a:lstStyle/>
          <a:p>
            <a:pPr marL="342900" indent="-342900">
              <a:buClr>
                <a:srgbClr val="62A844"/>
              </a:buClr>
              <a:buFont typeface="Arial" panose="020B0604020202020204" pitchFamily="34" charset="0"/>
              <a:buChar char="•"/>
            </a:pPr>
            <a:r>
              <a:rPr lang="en-GB" b="1" dirty="0">
                <a:solidFill>
                  <a:srgbClr val="0289AE"/>
                </a:solidFill>
              </a:rPr>
              <a:t>Search</a:t>
            </a:r>
            <a:r>
              <a:rPr lang="en-GB" dirty="0">
                <a:solidFill>
                  <a:srgbClr val="0289AE"/>
                </a:solidFill>
              </a:rPr>
              <a:t>: </a:t>
            </a:r>
            <a:r>
              <a:rPr lang="en-GB" dirty="0">
                <a:solidFill>
                  <a:srgbClr val="262626"/>
                </a:solidFill>
              </a:rPr>
              <a:t>guests type needs, near me, family friendly, EV charging, local food. You need clear pages that match those searches.</a:t>
            </a:r>
          </a:p>
          <a:p>
            <a:pPr marL="342900" indent="-342900">
              <a:buClr>
                <a:srgbClr val="62A844"/>
              </a:buClr>
              <a:buFont typeface="Arial" panose="020B0604020202020204" pitchFamily="34" charset="0"/>
              <a:buChar char="•"/>
            </a:pPr>
            <a:r>
              <a:rPr lang="en-GB" b="1" dirty="0">
                <a:solidFill>
                  <a:srgbClr val="0289AE"/>
                </a:solidFill>
              </a:rPr>
              <a:t>Maps</a:t>
            </a:r>
            <a:r>
              <a:rPr lang="en-GB" dirty="0">
                <a:solidFill>
                  <a:srgbClr val="262626"/>
                </a:solidFill>
              </a:rPr>
              <a:t>: Google Maps is a decision screen. Photos, categories, attributes, opening hours, and questions and answers shape trust.</a:t>
            </a:r>
          </a:p>
          <a:p>
            <a:pPr marL="342900" indent="-342900">
              <a:buClr>
                <a:srgbClr val="62A844"/>
              </a:buClr>
              <a:buFont typeface="Arial" panose="020B0604020202020204" pitchFamily="34" charset="0"/>
              <a:buChar char="•"/>
            </a:pPr>
            <a:r>
              <a:rPr lang="en-GB" b="1" dirty="0">
                <a:solidFill>
                  <a:srgbClr val="0289AE"/>
                </a:solidFill>
              </a:rPr>
              <a:t>Reviews</a:t>
            </a:r>
            <a:r>
              <a:rPr lang="en-GB" dirty="0">
                <a:solidFill>
                  <a:srgbClr val="0289AE"/>
                </a:solidFill>
              </a:rPr>
              <a:t>: </a:t>
            </a:r>
            <a:r>
              <a:rPr lang="en-GB" dirty="0">
                <a:solidFill>
                  <a:srgbClr val="262626"/>
                </a:solidFill>
              </a:rPr>
              <a:t>your reputation is constantly updated. How you reply is part of marketing, especially on sustainability questions.</a:t>
            </a:r>
          </a:p>
          <a:p>
            <a:pPr marL="342900" indent="-342900">
              <a:buClr>
                <a:srgbClr val="62A844"/>
              </a:buClr>
              <a:buFont typeface="Arial" panose="020B0604020202020204" pitchFamily="34" charset="0"/>
              <a:buChar char="•"/>
            </a:pPr>
            <a:r>
              <a:rPr lang="en-GB" b="1" dirty="0">
                <a:solidFill>
                  <a:srgbClr val="0289AE"/>
                </a:solidFill>
              </a:rPr>
              <a:t>Online Travel Agents</a:t>
            </a:r>
            <a:r>
              <a:rPr lang="en-GB" dirty="0">
                <a:solidFill>
                  <a:srgbClr val="0289AE"/>
                </a:solidFill>
              </a:rPr>
              <a:t>: </a:t>
            </a:r>
            <a:r>
              <a:rPr lang="en-GB" dirty="0">
                <a:solidFill>
                  <a:srgbClr val="262626"/>
                </a:solidFill>
              </a:rPr>
              <a:t>(e.g. platforms like </a:t>
            </a:r>
            <a:r>
              <a:rPr lang="en-GB" dirty="0" err="1">
                <a:solidFill>
                  <a:srgbClr val="262626"/>
                </a:solidFill>
              </a:rPr>
              <a:t>booking.com</a:t>
            </a:r>
            <a:r>
              <a:rPr lang="en-GB" dirty="0">
                <a:solidFill>
                  <a:srgbClr val="262626"/>
                </a:solidFill>
              </a:rPr>
              <a:t>) guests compare quickly. They scan photos, policies, and key points, then decide based on clarity and confidence.</a:t>
            </a:r>
          </a:p>
          <a:p>
            <a:pPr marL="342900" indent="-342900">
              <a:buClr>
                <a:srgbClr val="62A844"/>
              </a:buClr>
              <a:buFont typeface="Arial" panose="020B0604020202020204" pitchFamily="34" charset="0"/>
              <a:buChar char="•"/>
            </a:pPr>
            <a:endParaRPr lang="en-GB" dirty="0">
              <a:solidFill>
                <a:srgbClr val="262626"/>
              </a:solidFill>
            </a:endParaRPr>
          </a:p>
          <a:p>
            <a:pPr marL="342900" indent="-342900">
              <a:buClr>
                <a:srgbClr val="62A844"/>
              </a:buClr>
              <a:buFont typeface="Arial" panose="020B0604020202020204" pitchFamily="34" charset="0"/>
              <a:buChar char="•"/>
            </a:pPr>
            <a:endParaRPr lang="en-GB" dirty="0">
              <a:solidFill>
                <a:srgbClr val="262626"/>
              </a:solidFill>
            </a:endParaRPr>
          </a:p>
          <a:p>
            <a:pPr marL="342900" indent="-342900">
              <a:buClr>
                <a:srgbClr val="62A844"/>
              </a:buClr>
              <a:buFont typeface="Arial" panose="020B0604020202020204" pitchFamily="34" charset="0"/>
              <a:buChar char="•"/>
            </a:pPr>
            <a:endParaRPr lang="en-GB" dirty="0">
              <a:solidFill>
                <a:srgbClr val="262626"/>
              </a:solidFill>
            </a:endParaRPr>
          </a:p>
          <a:p>
            <a:pPr marL="342900" indent="-342900">
              <a:buClr>
                <a:srgbClr val="62A844"/>
              </a:buClr>
              <a:buFont typeface="Arial" panose="020B0604020202020204" pitchFamily="34" charset="0"/>
              <a:buChar char="•"/>
            </a:pPr>
            <a:r>
              <a:rPr lang="en-GB" b="1" dirty="0">
                <a:solidFill>
                  <a:srgbClr val="0289AE"/>
                </a:solidFill>
              </a:rPr>
              <a:t>Website</a:t>
            </a:r>
            <a:r>
              <a:rPr lang="en-GB" dirty="0">
                <a:solidFill>
                  <a:srgbClr val="262626"/>
                </a:solidFill>
              </a:rPr>
              <a:t>: it is your source of truth. It must confirm what other channels promise and make booking easy.</a:t>
            </a:r>
          </a:p>
          <a:p>
            <a:pPr marL="342900" indent="-342900">
              <a:buClr>
                <a:srgbClr val="62A844"/>
              </a:buClr>
              <a:buFont typeface="Arial" panose="020B0604020202020204" pitchFamily="34" charset="0"/>
              <a:buChar char="•"/>
            </a:pPr>
            <a:r>
              <a:rPr lang="en-GB" b="1" dirty="0">
                <a:solidFill>
                  <a:srgbClr val="0289AE"/>
                </a:solidFill>
              </a:rPr>
              <a:t>Social</a:t>
            </a:r>
            <a:r>
              <a:rPr lang="en-GB" dirty="0">
                <a:solidFill>
                  <a:srgbClr val="0289AE"/>
                </a:solidFill>
              </a:rPr>
              <a:t>: </a:t>
            </a:r>
            <a:r>
              <a:rPr lang="en-GB" dirty="0">
                <a:solidFill>
                  <a:srgbClr val="262626"/>
                </a:solidFill>
              </a:rPr>
              <a:t>this is your proof of reality. It shows atmosphere, people, and authenticity.</a:t>
            </a:r>
          </a:p>
          <a:p>
            <a:pPr marL="342900" indent="-342900">
              <a:buClr>
                <a:srgbClr val="62A844"/>
              </a:buClr>
              <a:buFont typeface="Arial" panose="020B0604020202020204" pitchFamily="34" charset="0"/>
              <a:buChar char="•"/>
            </a:pPr>
            <a:r>
              <a:rPr lang="en-GB" b="1" dirty="0">
                <a:solidFill>
                  <a:srgbClr val="0289AE"/>
                </a:solidFill>
              </a:rPr>
              <a:t>Email</a:t>
            </a:r>
            <a:r>
              <a:rPr lang="en-GB" dirty="0">
                <a:solidFill>
                  <a:srgbClr val="0289AE"/>
                </a:solidFill>
              </a:rPr>
              <a:t>: </a:t>
            </a:r>
            <a:r>
              <a:rPr lang="en-GB" dirty="0">
                <a:solidFill>
                  <a:srgbClr val="262626"/>
                </a:solidFill>
              </a:rPr>
              <a:t>this converts and retains. Pre arrival emails guide choices, post stay emails drive reviews and repeat visits.</a:t>
            </a:r>
          </a:p>
          <a:p>
            <a:pPr marL="342900" indent="-342900">
              <a:buClr>
                <a:srgbClr val="62A844"/>
              </a:buClr>
              <a:buFont typeface="Arial" panose="020B0604020202020204" pitchFamily="34" charset="0"/>
              <a:buChar char="•"/>
            </a:pPr>
            <a:r>
              <a:rPr lang="en-GB" b="1" dirty="0">
                <a:solidFill>
                  <a:srgbClr val="0289AE"/>
                </a:solidFill>
              </a:rPr>
              <a:t>Messaging</a:t>
            </a:r>
            <a:r>
              <a:rPr lang="en-GB" dirty="0">
                <a:solidFill>
                  <a:srgbClr val="0289AE"/>
                </a:solidFill>
              </a:rPr>
              <a:t>: </a:t>
            </a:r>
            <a:r>
              <a:rPr lang="en-GB" dirty="0">
                <a:solidFill>
                  <a:srgbClr val="262626"/>
                </a:solidFill>
              </a:rPr>
              <a:t>fast replies win bookings. It is also where practical sustainability questions can show up, parking, refill points, linen policy, accessibility.</a:t>
            </a:r>
          </a:p>
          <a:p>
            <a:pPr marL="342900" indent="-342900">
              <a:buClr>
                <a:srgbClr val="62A844"/>
              </a:buClr>
              <a:buFont typeface="Arial" panose="020B0604020202020204" pitchFamily="34" charset="0"/>
              <a:buChar char="•"/>
            </a:pPr>
            <a:endParaRPr lang="en-GB" dirty="0">
              <a:solidFill>
                <a:srgbClr val="262626"/>
              </a:solidFill>
            </a:endParaRPr>
          </a:p>
        </p:txBody>
      </p:sp>
    </p:spTree>
    <p:extLst>
      <p:ext uri="{BB962C8B-B14F-4D97-AF65-F5344CB8AC3E}">
        <p14:creationId xmlns:p14="http://schemas.microsoft.com/office/powerpoint/2010/main" val="1914758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BC4AC-5805-5C6E-3182-EBE6B7901A3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BACC388-F288-C7BD-50B0-5D35F1981733}"/>
              </a:ext>
            </a:extLst>
          </p:cNvPr>
          <p:cNvSpPr/>
          <p:nvPr/>
        </p:nvSpPr>
        <p:spPr>
          <a:xfrm>
            <a:off x="7177472" y="0"/>
            <a:ext cx="4225633" cy="6857993"/>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7A22D019-6D7E-0485-4BC0-D470A46B15FB}"/>
              </a:ext>
            </a:extLst>
          </p:cNvPr>
          <p:cNvSpPr txBox="1">
            <a:spLocks/>
          </p:cNvSpPr>
          <p:nvPr/>
        </p:nvSpPr>
        <p:spPr>
          <a:xfrm>
            <a:off x="429115" y="525832"/>
            <a:ext cx="422563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Consumers Care About Sustainability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5DB91214-223E-4FEA-DD7D-F5EAC4F68453}"/>
              </a:ext>
            </a:extLst>
          </p:cNvPr>
          <p:cNvCxnSpPr>
            <a:cxnSpLocks/>
          </p:cNvCxnSpPr>
          <p:nvPr/>
        </p:nvCxnSpPr>
        <p:spPr>
          <a:xfrm>
            <a:off x="0" y="1612713"/>
            <a:ext cx="6373906"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0B8345A9-DFF8-398F-0870-782D4FDBAC63}"/>
              </a:ext>
            </a:extLst>
          </p:cNvPr>
          <p:cNvPicPr>
            <a:picLocks noChangeAspect="1"/>
          </p:cNvPicPr>
          <p:nvPr/>
        </p:nvPicPr>
        <p:blipFill>
          <a:blip>
            <a:extLst>
              <a:ext uri="{96DAC541-7B7A-43D3-8B79-37D633B846F1}">
                <asvg:svgBlip xmlns:asvg="http://schemas.microsoft.com/office/drawing/2016/SVG/main" r:embed="rId2"/>
              </a:ext>
            </a:extLst>
          </a:blip>
          <a:srcRect l="32264" t="48938" r="39869" b="38542"/>
          <a:stretch>
            <a:fillRect/>
          </a:stretch>
        </p:blipFill>
        <p:spPr>
          <a:xfrm>
            <a:off x="8106261" y="0"/>
            <a:ext cx="4085739" cy="2599113"/>
          </a:xfrm>
          <a:prstGeom prst="rect">
            <a:avLst/>
          </a:prstGeom>
        </p:spPr>
      </p:pic>
      <p:grpSp>
        <p:nvGrpSpPr>
          <p:cNvPr id="12" name="Group 11">
            <a:extLst>
              <a:ext uri="{FF2B5EF4-FFF2-40B4-BE49-F238E27FC236}">
                <a16:creationId xmlns:a16="http://schemas.microsoft.com/office/drawing/2014/main" id="{F32E0CDC-D80B-8BD7-07D1-693451792BB3}"/>
              </a:ext>
            </a:extLst>
          </p:cNvPr>
          <p:cNvGrpSpPr/>
          <p:nvPr/>
        </p:nvGrpSpPr>
        <p:grpSpPr>
          <a:xfrm>
            <a:off x="429115" y="2421301"/>
            <a:ext cx="1972690" cy="1972393"/>
            <a:chOff x="4802139" y="556574"/>
            <a:chExt cx="1972690" cy="1972393"/>
          </a:xfrm>
        </p:grpSpPr>
        <p:sp>
          <p:nvSpPr>
            <p:cNvPr id="13" name="Oval 12">
              <a:extLst>
                <a:ext uri="{FF2B5EF4-FFF2-40B4-BE49-F238E27FC236}">
                  <a16:creationId xmlns:a16="http://schemas.microsoft.com/office/drawing/2014/main" id="{78D2E299-D7A7-5585-047E-063431A7107F}"/>
                </a:ext>
              </a:extLst>
            </p:cNvPr>
            <p:cNvSpPr/>
            <p:nvPr/>
          </p:nvSpPr>
          <p:spPr>
            <a:xfrm>
              <a:off x="5107288" y="850849"/>
              <a:ext cx="1345373" cy="1345373"/>
            </a:xfrm>
            <a:prstGeom prst="ellipse">
              <a:avLst/>
            </a:prstGeom>
            <a:solidFill>
              <a:srgbClr val="FFFFFF"/>
            </a:solidFill>
            <a:ln w="1822" cap="flat">
              <a:solidFill>
                <a:srgbClr val="262626"/>
              </a:solidFill>
              <a:prstDash val="solid"/>
              <a:miter/>
            </a:ln>
          </p:spPr>
          <p:txBody>
            <a:bodyPr/>
            <a:lstStyle/>
            <a:p>
              <a:endParaRPr lang="en-IE"/>
            </a:p>
          </p:txBody>
        </p:sp>
        <p:grpSp>
          <p:nvGrpSpPr>
            <p:cNvPr id="15" name="Graphic 26">
              <a:extLst>
                <a:ext uri="{FF2B5EF4-FFF2-40B4-BE49-F238E27FC236}">
                  <a16:creationId xmlns:a16="http://schemas.microsoft.com/office/drawing/2014/main" id="{2CD68E97-E58A-19AF-6BAC-79936178A77C}"/>
                </a:ext>
              </a:extLst>
            </p:cNvPr>
            <p:cNvGrpSpPr/>
            <p:nvPr/>
          </p:nvGrpSpPr>
          <p:grpSpPr>
            <a:xfrm>
              <a:off x="4802139" y="556574"/>
              <a:ext cx="1972690" cy="1972393"/>
              <a:chOff x="1000491" y="2838436"/>
              <a:chExt cx="2183137" cy="2182809"/>
            </a:xfrm>
            <a:solidFill>
              <a:srgbClr val="62A844"/>
            </a:solidFill>
          </p:grpSpPr>
          <p:sp>
            <p:nvSpPr>
              <p:cNvPr id="19" name="Freeform 18">
                <a:extLst>
                  <a:ext uri="{FF2B5EF4-FFF2-40B4-BE49-F238E27FC236}">
                    <a16:creationId xmlns:a16="http://schemas.microsoft.com/office/drawing/2014/main" id="{A1F589CD-40E7-DDA9-E195-FED5F79F8D69}"/>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noFill/>
                <a:prstDash val="solid"/>
                <a:miter/>
              </a:ln>
            </p:spPr>
            <p:txBody>
              <a:bodyPr/>
              <a:lstStyle/>
              <a:p>
                <a:endParaRPr lang="en-IE"/>
              </a:p>
            </p:txBody>
          </p:sp>
          <p:grpSp>
            <p:nvGrpSpPr>
              <p:cNvPr id="20" name="Graphic 26">
                <a:extLst>
                  <a:ext uri="{FF2B5EF4-FFF2-40B4-BE49-F238E27FC236}">
                    <a16:creationId xmlns:a16="http://schemas.microsoft.com/office/drawing/2014/main" id="{8C51E557-EE20-2676-43B8-7313D4A5D51B}"/>
                  </a:ext>
                </a:extLst>
              </p:cNvPr>
              <p:cNvGrpSpPr/>
              <p:nvPr/>
            </p:nvGrpSpPr>
            <p:grpSpPr>
              <a:xfrm>
                <a:off x="1000491" y="3920861"/>
                <a:ext cx="2183137" cy="1100383"/>
                <a:chOff x="1000491" y="3920861"/>
                <a:chExt cx="2183137" cy="1100383"/>
              </a:xfrm>
              <a:grpFill/>
            </p:grpSpPr>
            <p:sp>
              <p:nvSpPr>
                <p:cNvPr id="25" name="Freeform 24">
                  <a:extLst>
                    <a:ext uri="{FF2B5EF4-FFF2-40B4-BE49-F238E27FC236}">
                      <a16:creationId xmlns:a16="http://schemas.microsoft.com/office/drawing/2014/main" id="{635A329B-1A5E-D4E9-26BC-62111AB8BE6F}"/>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26" name="Freeform 25">
                  <a:extLst>
                    <a:ext uri="{FF2B5EF4-FFF2-40B4-BE49-F238E27FC236}">
                      <a16:creationId xmlns:a16="http://schemas.microsoft.com/office/drawing/2014/main" id="{CB4D5F82-056C-3304-BC19-C01404A7F407}"/>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noFill/>
                  <a:prstDash val="solid"/>
                  <a:miter/>
                </a:ln>
              </p:spPr>
              <p:txBody>
                <a:bodyPr/>
                <a:lstStyle/>
                <a:p>
                  <a:endParaRPr lang="en-IE"/>
                </a:p>
              </p:txBody>
            </p:sp>
            <p:sp>
              <p:nvSpPr>
                <p:cNvPr id="27" name="Freeform 26">
                  <a:extLst>
                    <a:ext uri="{FF2B5EF4-FFF2-40B4-BE49-F238E27FC236}">
                      <a16:creationId xmlns:a16="http://schemas.microsoft.com/office/drawing/2014/main" id="{4F01F659-5D10-6AED-03E5-6D8C7212268B}"/>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nvGrpSpPr>
            <p:cNvPr id="16" name="Group 15">
              <a:extLst>
                <a:ext uri="{FF2B5EF4-FFF2-40B4-BE49-F238E27FC236}">
                  <a16:creationId xmlns:a16="http://schemas.microsoft.com/office/drawing/2014/main" id="{0C5A786A-6D68-56CD-61FC-83F5E9C7912C}"/>
                </a:ext>
              </a:extLst>
            </p:cNvPr>
            <p:cNvGrpSpPr/>
            <p:nvPr/>
          </p:nvGrpSpPr>
          <p:grpSpPr>
            <a:xfrm>
              <a:off x="4876418" y="819495"/>
              <a:ext cx="1757144" cy="1437705"/>
              <a:chOff x="3857412" y="262719"/>
              <a:chExt cx="936759" cy="766462"/>
            </a:xfrm>
          </p:grpSpPr>
          <p:sp>
            <p:nvSpPr>
              <p:cNvPr id="17" name="Arc 16">
                <a:extLst>
                  <a:ext uri="{FF2B5EF4-FFF2-40B4-BE49-F238E27FC236}">
                    <a16:creationId xmlns:a16="http://schemas.microsoft.com/office/drawing/2014/main" id="{72D50790-ED0A-0551-629C-F3C102ED8AA4}"/>
                  </a:ext>
                </a:extLst>
              </p:cNvPr>
              <p:cNvSpPr/>
              <p:nvPr/>
            </p:nvSpPr>
            <p:spPr>
              <a:xfrm>
                <a:off x="3950811" y="262719"/>
                <a:ext cx="766462" cy="766462"/>
              </a:xfrm>
              <a:prstGeom prst="arc">
                <a:avLst>
                  <a:gd name="adj1" fmla="val 15992729"/>
                  <a:gd name="adj2" fmla="val 12844793"/>
                </a:avLst>
              </a:prstGeom>
              <a:ln w="184150">
                <a:solidFill>
                  <a:srgbClr val="0289A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36D28110-B176-DD62-E815-CF375A23206A}"/>
                  </a:ext>
                </a:extLst>
              </p:cNvPr>
              <p:cNvSpPr txBox="1"/>
              <p:nvPr/>
            </p:nvSpPr>
            <p:spPr>
              <a:xfrm>
                <a:off x="3857412" y="672835"/>
                <a:ext cx="936759" cy="243454"/>
              </a:xfrm>
              <a:prstGeom prst="rect">
                <a:avLst/>
              </a:prstGeom>
              <a:noFill/>
            </p:spPr>
            <p:txBody>
              <a:bodyPr wrap="square">
                <a:spAutoFit/>
              </a:bodyPr>
              <a:lstStyle/>
              <a:p>
                <a:pPr algn="ctr">
                  <a:lnSpc>
                    <a:spcPts val="1540"/>
                  </a:lnSpc>
                </a:pPr>
                <a:r>
                  <a:rPr lang="en-US" sz="6500" b="1" spc="-300" dirty="0">
                    <a:solidFill>
                      <a:srgbClr val="0289AE"/>
                    </a:solidFill>
                    <a:latin typeface="Calibri" panose="020F0502020204030204" pitchFamily="34" charset="0"/>
                    <a:cs typeface="Calibri" panose="020F0502020204030204" pitchFamily="34" charset="0"/>
                  </a:rPr>
                  <a:t>82</a:t>
                </a:r>
                <a:r>
                  <a:rPr lang="en-US" sz="3200" b="1" spc="-300" dirty="0">
                    <a:solidFill>
                      <a:srgbClr val="0289AE"/>
                    </a:solidFill>
                    <a:latin typeface="Calibri" panose="020F0502020204030204" pitchFamily="34" charset="0"/>
                    <a:cs typeface="Calibri" panose="020F0502020204030204" pitchFamily="34" charset="0"/>
                  </a:rPr>
                  <a:t>%</a:t>
                </a:r>
              </a:p>
            </p:txBody>
          </p:sp>
        </p:grpSp>
      </p:grpSp>
      <p:grpSp>
        <p:nvGrpSpPr>
          <p:cNvPr id="28" name="Group 27">
            <a:extLst>
              <a:ext uri="{FF2B5EF4-FFF2-40B4-BE49-F238E27FC236}">
                <a16:creationId xmlns:a16="http://schemas.microsoft.com/office/drawing/2014/main" id="{9CA2D9B7-61AB-9DE6-D2E1-B65A4AAD0327}"/>
              </a:ext>
            </a:extLst>
          </p:cNvPr>
          <p:cNvGrpSpPr/>
          <p:nvPr/>
        </p:nvGrpSpPr>
        <p:grpSpPr>
          <a:xfrm>
            <a:off x="2055154" y="2656623"/>
            <a:ext cx="881568" cy="203530"/>
            <a:chOff x="4803190" y="791896"/>
            <a:chExt cx="881568" cy="203530"/>
          </a:xfrm>
        </p:grpSpPr>
        <p:grpSp>
          <p:nvGrpSpPr>
            <p:cNvPr id="29" name="Graphic 26">
              <a:extLst>
                <a:ext uri="{FF2B5EF4-FFF2-40B4-BE49-F238E27FC236}">
                  <a16:creationId xmlns:a16="http://schemas.microsoft.com/office/drawing/2014/main" id="{3F514C02-FB30-CC9F-22E4-EF43344F90BB}"/>
                </a:ext>
              </a:extLst>
            </p:cNvPr>
            <p:cNvGrpSpPr/>
            <p:nvPr/>
          </p:nvGrpSpPr>
          <p:grpSpPr>
            <a:xfrm>
              <a:off x="4803190" y="791896"/>
              <a:ext cx="203530" cy="203530"/>
              <a:chOff x="3057229" y="3839999"/>
              <a:chExt cx="225243" cy="225243"/>
            </a:xfrm>
          </p:grpSpPr>
          <p:sp>
            <p:nvSpPr>
              <p:cNvPr id="33" name="Oval 32">
                <a:extLst>
                  <a:ext uri="{FF2B5EF4-FFF2-40B4-BE49-F238E27FC236}">
                    <a16:creationId xmlns:a16="http://schemas.microsoft.com/office/drawing/2014/main" id="{FA0B6DC2-68D9-7AA3-6C3A-F971AF6C6F49}"/>
                  </a:ext>
                </a:extLst>
              </p:cNvPr>
              <p:cNvSpPr/>
              <p:nvPr/>
            </p:nvSpPr>
            <p:spPr>
              <a:xfrm rot="-2700000">
                <a:off x="3090215" y="3872985"/>
                <a:ext cx="159270" cy="159270"/>
              </a:xfrm>
              <a:prstGeom prst="ellipse">
                <a:avLst/>
              </a:prstGeom>
              <a:solidFill>
                <a:srgbClr val="FFFFFF"/>
              </a:solidFill>
              <a:ln w="1822" cap="flat">
                <a:solidFill>
                  <a:srgbClr val="62A844"/>
                </a:solidFill>
                <a:prstDash val="solid"/>
                <a:miter/>
              </a:ln>
            </p:spPr>
            <p:txBody>
              <a:bodyPr/>
              <a:lstStyle/>
              <a:p>
                <a:endParaRPr lang="en-IE"/>
              </a:p>
            </p:txBody>
          </p:sp>
          <p:sp>
            <p:nvSpPr>
              <p:cNvPr id="40" name="Oval 39">
                <a:extLst>
                  <a:ext uri="{FF2B5EF4-FFF2-40B4-BE49-F238E27FC236}">
                    <a16:creationId xmlns:a16="http://schemas.microsoft.com/office/drawing/2014/main" id="{FF6D24F1-A953-A488-A856-E0CE0B7749FF}"/>
                  </a:ext>
                </a:extLst>
              </p:cNvPr>
              <p:cNvSpPr/>
              <p:nvPr/>
            </p:nvSpPr>
            <p:spPr>
              <a:xfrm rot="-5277432">
                <a:off x="3135961" y="3918724"/>
                <a:ext cx="67784" cy="67784"/>
              </a:xfrm>
              <a:prstGeom prst="ellipse">
                <a:avLst/>
              </a:prstGeom>
              <a:solidFill>
                <a:srgbClr val="62A844"/>
              </a:solidFill>
              <a:ln w="1822" cap="flat">
                <a:noFill/>
                <a:prstDash val="solid"/>
                <a:miter/>
              </a:ln>
            </p:spPr>
            <p:txBody>
              <a:bodyPr/>
              <a:lstStyle/>
              <a:p>
                <a:endParaRPr lang="en-IE"/>
              </a:p>
            </p:txBody>
          </p:sp>
          <p:sp>
            <p:nvSpPr>
              <p:cNvPr id="41" name="Freeform 40">
                <a:extLst>
                  <a:ext uri="{FF2B5EF4-FFF2-40B4-BE49-F238E27FC236}">
                    <a16:creationId xmlns:a16="http://schemas.microsoft.com/office/drawing/2014/main" id="{8BF32B39-FBCD-EEB0-7C56-855F49109785}"/>
                  </a:ext>
                </a:extLst>
              </p:cNvPr>
              <p:cNvSpPr/>
              <p:nvPr/>
            </p:nvSpPr>
            <p:spPr>
              <a:xfrm>
                <a:off x="3080183" y="3862958"/>
                <a:ext cx="179325" cy="179325"/>
              </a:xfrm>
              <a:custGeom>
                <a:avLst/>
                <a:gdLst>
                  <a:gd name="csX0" fmla="*/ 89663 w 179325"/>
                  <a:gd name="csY0" fmla="*/ 179326 h 179325"/>
                  <a:gd name="csX1" fmla="*/ 0 w 179325"/>
                  <a:gd name="csY1" fmla="*/ 89663 h 179325"/>
                  <a:gd name="csX2" fmla="*/ 89663 w 179325"/>
                  <a:gd name="csY2" fmla="*/ 0 h 179325"/>
                  <a:gd name="csX3" fmla="*/ 179326 w 179325"/>
                  <a:gd name="csY3" fmla="*/ 89663 h 179325"/>
                  <a:gd name="csX4" fmla="*/ 89663 w 179325"/>
                  <a:gd name="csY4" fmla="*/ 179326 h 179325"/>
                  <a:gd name="csX5" fmla="*/ 89663 w 179325"/>
                  <a:gd name="csY5" fmla="*/ 20036 h 179325"/>
                  <a:gd name="csX6" fmla="*/ 20055 w 179325"/>
                  <a:gd name="csY6" fmla="*/ 89645 h 179325"/>
                  <a:gd name="csX7" fmla="*/ 89663 w 179325"/>
                  <a:gd name="csY7" fmla="*/ 159253 h 179325"/>
                  <a:gd name="csX8" fmla="*/ 159271 w 179325"/>
                  <a:gd name="csY8" fmla="*/ 89645 h 179325"/>
                  <a:gd name="csX9" fmla="*/ 89663 w 179325"/>
                  <a:gd name="csY9" fmla="*/ 20036 h 179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79325" h="179325">
                    <a:moveTo>
                      <a:pt x="89663" y="179326"/>
                    </a:moveTo>
                    <a:cubicBezTo>
                      <a:pt x="40219" y="179326"/>
                      <a:pt x="0" y="139107"/>
                      <a:pt x="0" y="89663"/>
                    </a:cubicBezTo>
                    <a:cubicBezTo>
                      <a:pt x="0" y="40219"/>
                      <a:pt x="40219" y="0"/>
                      <a:pt x="89663" y="0"/>
                    </a:cubicBezTo>
                    <a:cubicBezTo>
                      <a:pt x="139107" y="0"/>
                      <a:pt x="179326" y="40219"/>
                      <a:pt x="179326" y="89663"/>
                    </a:cubicBezTo>
                    <a:cubicBezTo>
                      <a:pt x="179326" y="139107"/>
                      <a:pt x="139107" y="179326"/>
                      <a:pt x="89663" y="179326"/>
                    </a:cubicBezTo>
                    <a:close/>
                    <a:moveTo>
                      <a:pt x="89663" y="20036"/>
                    </a:moveTo>
                    <a:cubicBezTo>
                      <a:pt x="51285" y="20036"/>
                      <a:pt x="20055" y="51267"/>
                      <a:pt x="20055" y="89645"/>
                    </a:cubicBezTo>
                    <a:cubicBezTo>
                      <a:pt x="20055" y="128022"/>
                      <a:pt x="51285" y="159253"/>
                      <a:pt x="89663" y="159253"/>
                    </a:cubicBezTo>
                    <a:cubicBezTo>
                      <a:pt x="128040" y="159253"/>
                      <a:pt x="159271" y="128022"/>
                      <a:pt x="159271" y="89645"/>
                    </a:cubicBezTo>
                    <a:cubicBezTo>
                      <a:pt x="159271" y="51267"/>
                      <a:pt x="128040" y="20036"/>
                      <a:pt x="89663" y="20036"/>
                    </a:cubicBezTo>
                    <a:close/>
                  </a:path>
                </a:pathLst>
              </a:custGeom>
              <a:solidFill>
                <a:srgbClr val="62A844"/>
              </a:solidFill>
              <a:ln w="1822" cap="flat">
                <a:noFill/>
                <a:prstDash val="solid"/>
                <a:miter/>
              </a:ln>
            </p:spPr>
            <p:txBody>
              <a:bodyPr/>
              <a:lstStyle/>
              <a:p>
                <a:endParaRPr lang="en-IE"/>
              </a:p>
            </p:txBody>
          </p:sp>
        </p:grpSp>
        <p:cxnSp>
          <p:nvCxnSpPr>
            <p:cNvPr id="32" name="Straight Connector 31">
              <a:extLst>
                <a:ext uri="{FF2B5EF4-FFF2-40B4-BE49-F238E27FC236}">
                  <a16:creationId xmlns:a16="http://schemas.microsoft.com/office/drawing/2014/main" id="{2197FAE1-0A2C-1F96-47C4-AE0F8076611D}"/>
                </a:ext>
              </a:extLst>
            </p:cNvPr>
            <p:cNvCxnSpPr>
              <a:cxnSpLocks/>
            </p:cNvCxnSpPr>
            <p:nvPr/>
          </p:nvCxnSpPr>
          <p:spPr>
            <a:xfrm flipH="1" flipV="1">
              <a:off x="4985969" y="880127"/>
              <a:ext cx="698789" cy="1"/>
            </a:xfrm>
            <a:prstGeom prst="line">
              <a:avLst/>
            </a:prstGeom>
            <a:ln w="2857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sp>
        <p:nvSpPr>
          <p:cNvPr id="42" name="Text Placeholder 1">
            <a:extLst>
              <a:ext uri="{FF2B5EF4-FFF2-40B4-BE49-F238E27FC236}">
                <a16:creationId xmlns:a16="http://schemas.microsoft.com/office/drawing/2014/main" id="{AB9A7838-954F-7AE2-FF4C-1584D6C709E2}"/>
              </a:ext>
            </a:extLst>
          </p:cNvPr>
          <p:cNvSpPr txBox="1">
            <a:spLocks/>
          </p:cNvSpPr>
          <p:nvPr/>
        </p:nvSpPr>
        <p:spPr>
          <a:xfrm>
            <a:off x="2727220" y="2599113"/>
            <a:ext cx="3912953" cy="3017237"/>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262626"/>
                </a:solidFill>
              </a:rPr>
              <a:t>82% prepared to change habits for more sustainable tourism.</a:t>
            </a:r>
          </a:p>
          <a:p>
            <a:pPr marL="0" indent="0">
              <a:buNone/>
            </a:pPr>
            <a:r>
              <a:rPr lang="en-US" sz="2000" dirty="0">
                <a:solidFill>
                  <a:srgbClr val="262626"/>
                </a:solidFill>
              </a:rPr>
              <a:t>EU Flash Eurobarometer, Attitudes of Europeans towards Tourism: </a:t>
            </a:r>
            <a:r>
              <a:rPr lang="en-US" sz="2000" dirty="0">
                <a:solidFill>
                  <a:srgbClr val="62A844"/>
                </a:solidFill>
                <a:hlinkClick r:id="rId3">
                  <a:extLst>
                    <a:ext uri="{A12FA001-AC4F-418D-AE19-62706E023703}">
                      <ahyp:hlinkClr xmlns:ahyp="http://schemas.microsoft.com/office/drawing/2018/hyperlinkcolor" val="tx"/>
                    </a:ext>
                  </a:extLst>
                </a:hlinkClick>
              </a:rPr>
              <a:t>https://www.ipsos.com/sites/default/files/ct/news/documents/2021-12/EU-attitudes-tourism-report.pdf</a:t>
            </a:r>
            <a:endParaRPr lang="en-US" sz="2000" dirty="0">
              <a:solidFill>
                <a:srgbClr val="62A844"/>
              </a:solidFill>
            </a:endParaRPr>
          </a:p>
          <a:p>
            <a:pPr marL="0" indent="0">
              <a:buNone/>
            </a:pPr>
            <a:endParaRPr lang="en-IE" sz="1800" dirty="0">
              <a:solidFill>
                <a:srgbClr val="62A844"/>
              </a:solidFill>
            </a:endParaRPr>
          </a:p>
        </p:txBody>
      </p:sp>
      <p:pic>
        <p:nvPicPr>
          <p:cNvPr id="43" name="Picture 42">
            <a:extLst>
              <a:ext uri="{FF2B5EF4-FFF2-40B4-BE49-F238E27FC236}">
                <a16:creationId xmlns:a16="http://schemas.microsoft.com/office/drawing/2014/main" id="{6535ABBF-7B88-31F8-C08A-96C05812A4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40736" y="1395568"/>
            <a:ext cx="6731000" cy="5029200"/>
          </a:xfrm>
          <a:prstGeom prst="rect">
            <a:avLst/>
          </a:prstGeom>
        </p:spPr>
      </p:pic>
      <p:grpSp>
        <p:nvGrpSpPr>
          <p:cNvPr id="44" name="Group 43">
            <a:extLst>
              <a:ext uri="{FF2B5EF4-FFF2-40B4-BE49-F238E27FC236}">
                <a16:creationId xmlns:a16="http://schemas.microsoft.com/office/drawing/2014/main" id="{54D9D6D8-D34D-BC15-B4FE-F811BF0D4AA4}"/>
              </a:ext>
            </a:extLst>
          </p:cNvPr>
          <p:cNvGrpSpPr/>
          <p:nvPr/>
        </p:nvGrpSpPr>
        <p:grpSpPr>
          <a:xfrm rot="21145702">
            <a:off x="10370640" y="1926651"/>
            <a:ext cx="1456095" cy="1406604"/>
            <a:chOff x="7777737" y="4274827"/>
            <a:chExt cx="1456095" cy="1406604"/>
          </a:xfrm>
        </p:grpSpPr>
        <p:sp>
          <p:nvSpPr>
            <p:cNvPr id="45" name="Oval 44">
              <a:extLst>
                <a:ext uri="{FF2B5EF4-FFF2-40B4-BE49-F238E27FC236}">
                  <a16:creationId xmlns:a16="http://schemas.microsoft.com/office/drawing/2014/main" id="{4A9A8C65-9ACD-DD81-7114-CBFFE16D1AD6}"/>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3368E9D-8553-7D65-3B94-ACEFBB8A1D4B}"/>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3">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853794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C4D25-FA61-6F05-12E1-A195BD2D9591}"/>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66623F1E-FCA5-DBE3-4CF7-427CF1302BE0}"/>
              </a:ext>
            </a:extLst>
          </p:cNvPr>
          <p:cNvSpPr txBox="1">
            <a:spLocks/>
          </p:cNvSpPr>
          <p:nvPr/>
        </p:nvSpPr>
        <p:spPr>
          <a:xfrm>
            <a:off x="429115" y="525832"/>
            <a:ext cx="422563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Consumers Care About Sustainability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E2CE2ED8-D8FB-7A8E-E2AD-4FF201D48379}"/>
              </a:ext>
            </a:extLst>
          </p:cNvPr>
          <p:cNvCxnSpPr>
            <a:cxnSpLocks/>
          </p:cNvCxnSpPr>
          <p:nvPr/>
        </p:nvCxnSpPr>
        <p:spPr>
          <a:xfrm>
            <a:off x="0" y="1612713"/>
            <a:ext cx="480221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92E923F5-2FFB-36F5-56A3-70C9BE96443A}"/>
              </a:ext>
            </a:extLst>
          </p:cNvPr>
          <p:cNvPicPr>
            <a:picLocks noChangeAspect="1"/>
          </p:cNvPicPr>
          <p:nvPr/>
        </p:nvPicPr>
        <p:blipFill>
          <a:blip>
            <a:extLst>
              <a:ext uri="{96DAC541-7B7A-43D3-8B79-37D633B846F1}">
                <asvg:svgBlip xmlns:asvg="http://schemas.microsoft.com/office/drawing/2016/SVG/main" r:embed="rId2"/>
              </a:ext>
            </a:extLst>
          </a:blip>
          <a:srcRect l="39337" t="37015" r="32796" b="50465"/>
          <a:stretch>
            <a:fillRect/>
          </a:stretch>
        </p:blipFill>
        <p:spPr>
          <a:xfrm>
            <a:off x="-30175" y="4258887"/>
            <a:ext cx="4085739" cy="2599113"/>
          </a:xfrm>
          <a:prstGeom prst="rect">
            <a:avLst/>
          </a:prstGeom>
        </p:spPr>
      </p:pic>
      <p:sp>
        <p:nvSpPr>
          <p:cNvPr id="3" name="TextBox 6">
            <a:extLst>
              <a:ext uri="{FF2B5EF4-FFF2-40B4-BE49-F238E27FC236}">
                <a16:creationId xmlns:a16="http://schemas.microsoft.com/office/drawing/2014/main" id="{1533E4DF-299F-5141-8CD7-22C7A53EA826}"/>
              </a:ext>
            </a:extLst>
          </p:cNvPr>
          <p:cNvSpPr txBox="1"/>
          <p:nvPr/>
        </p:nvSpPr>
        <p:spPr>
          <a:xfrm>
            <a:off x="454695" y="1763864"/>
            <a:ext cx="4347518" cy="3447098"/>
          </a:xfrm>
          <a:prstGeom prst="rect">
            <a:avLst/>
          </a:prstGeom>
          <a:noFill/>
        </p:spPr>
        <p:txBody>
          <a:bodyPr wrap="square" lIns="91440" tIns="45720" rIns="91440" bIns="45720" numCol="1" spcCol="252000" rtlCol="0" anchor="t">
            <a:spAutoFit/>
          </a:bodyPr>
          <a:lstStyle/>
          <a:p>
            <a:pPr>
              <a:buClr>
                <a:srgbClr val="62A844"/>
              </a:buClr>
            </a:pPr>
            <a:r>
              <a:rPr lang="en-GB" sz="2800" b="1" dirty="0">
                <a:solidFill>
                  <a:srgbClr val="0289AE"/>
                </a:solidFill>
              </a:rPr>
              <a:t>What does this </a:t>
            </a:r>
          </a:p>
          <a:p>
            <a:pPr>
              <a:buClr>
                <a:srgbClr val="62A844"/>
              </a:buClr>
            </a:pPr>
            <a:r>
              <a:rPr lang="en-GB" sz="2800" b="1" dirty="0">
                <a:solidFill>
                  <a:srgbClr val="0289AE"/>
                </a:solidFill>
              </a:rPr>
              <a:t>mean for you ?</a:t>
            </a:r>
          </a:p>
          <a:p>
            <a:pPr>
              <a:buClr>
                <a:srgbClr val="62A844"/>
              </a:buClr>
            </a:pPr>
            <a:endParaRPr lang="en-GB" sz="2400" b="1" dirty="0">
              <a:solidFill>
                <a:srgbClr val="0289AE"/>
              </a:solidFill>
            </a:endParaRPr>
          </a:p>
          <a:p>
            <a:pPr>
              <a:buClr>
                <a:srgbClr val="62A844"/>
              </a:buClr>
            </a:pPr>
            <a:r>
              <a:rPr lang="en-GB" sz="2000" dirty="0">
                <a:solidFill>
                  <a:srgbClr val="262626"/>
                </a:solidFill>
              </a:rPr>
              <a:t>It means sustainability and ESG can influence demand, yet only when guests can see clear signals during their normal booking journey. For you, that translates into key and practical digital marketing moves.</a:t>
            </a:r>
          </a:p>
          <a:p>
            <a:pPr>
              <a:buClr>
                <a:srgbClr val="62A844"/>
              </a:buClr>
            </a:pPr>
            <a:endParaRPr lang="en-GB" dirty="0">
              <a:solidFill>
                <a:srgbClr val="262626"/>
              </a:solidFill>
            </a:endParaRPr>
          </a:p>
        </p:txBody>
      </p:sp>
      <p:sp>
        <p:nvSpPr>
          <p:cNvPr id="6" name="TextBox 34">
            <a:extLst>
              <a:ext uri="{FF2B5EF4-FFF2-40B4-BE49-F238E27FC236}">
                <a16:creationId xmlns:a16="http://schemas.microsoft.com/office/drawing/2014/main" id="{B6FBADD9-795C-D7AC-6A1A-7BD39702109B}"/>
              </a:ext>
            </a:extLst>
          </p:cNvPr>
          <p:cNvSpPr txBox="1"/>
          <p:nvPr/>
        </p:nvSpPr>
        <p:spPr>
          <a:xfrm>
            <a:off x="7738896" y="5256204"/>
            <a:ext cx="3745301" cy="1066959"/>
          </a:xfrm>
          <a:prstGeom prst="rect">
            <a:avLst/>
          </a:prstGeom>
          <a:noFill/>
        </p:spPr>
        <p:txBody>
          <a:bodyPr wrap="square" numCol="1" spcCol="216000">
            <a:spAutoFit/>
          </a:bodyPr>
          <a:lstStyle>
            <a:defPPr>
              <a:defRPr lang="en-US"/>
            </a:defPPr>
            <a:lvl1pPr lvl="0" eaLnBrk="0" fontAlgn="base" hangingPunct="0">
              <a:spcBef>
                <a:spcPct val="0"/>
              </a:spcBef>
              <a:spcAft>
                <a:spcPct val="0"/>
              </a:spcAft>
              <a:buFontTx/>
              <a:buChar char="•"/>
              <a:defRPr sz="1600">
                <a:latin typeface="Arial" panose="020B0604020202020204" pitchFamily="34" charset="0"/>
              </a:defRPr>
            </a:lvl1pPr>
          </a:lstStyle>
          <a:p>
            <a:pPr>
              <a:lnSpc>
                <a:spcPts val="1940"/>
              </a:lnSpc>
              <a:buClr>
                <a:srgbClr val="EABB22"/>
              </a:buClr>
              <a:buNone/>
            </a:pP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message</a:t>
            </a:r>
            <a:r>
              <a:rPr lang="de-DE" altLang="de-DE" sz="1800" dirty="0">
                <a:solidFill>
                  <a:srgbClr val="262626"/>
                </a:solidFill>
                <a:latin typeface="Calibri" panose="020F0502020204030204" pitchFamily="34" charset="0"/>
                <a:cs typeface="Calibri" panose="020F0502020204030204" pitchFamily="34" charset="0"/>
              </a:rPr>
              <a:t> on </a:t>
            </a:r>
            <a:r>
              <a:rPr lang="de-DE" altLang="de-DE" sz="1800" dirty="0" err="1">
                <a:solidFill>
                  <a:srgbClr val="262626"/>
                </a:solidFill>
                <a:latin typeface="Calibri" panose="020F0502020204030204" pitchFamily="34" charset="0"/>
                <a:cs typeface="Calibri" panose="020F0502020204030204" pitchFamily="34" charset="0"/>
              </a:rPr>
              <a:t>your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website</a:t>
            </a:r>
            <a:r>
              <a:rPr lang="de-DE" altLang="de-DE" sz="1800" dirty="0">
                <a:solidFill>
                  <a:srgbClr val="262626"/>
                </a:solidFill>
                <a:latin typeface="Calibri" panose="020F0502020204030204" pitchFamily="34" charset="0"/>
                <a:cs typeface="Calibri" panose="020F0502020204030204" pitchFamily="34" charset="0"/>
              </a:rPr>
              <a:t> and a different </a:t>
            </a:r>
            <a:r>
              <a:rPr lang="de-DE" altLang="de-DE" sz="1800" dirty="0" err="1">
                <a:solidFill>
                  <a:srgbClr val="262626"/>
                </a:solidFill>
                <a:latin typeface="Calibri" panose="020F0502020204030204" pitchFamily="34" charset="0"/>
                <a:cs typeface="Calibri" panose="020F0502020204030204" pitchFamily="34" charset="0"/>
              </a:rPr>
              <a:t>message</a:t>
            </a:r>
            <a:r>
              <a:rPr lang="de-DE" altLang="de-DE" sz="1800" dirty="0">
                <a:solidFill>
                  <a:srgbClr val="262626"/>
                </a:solidFill>
                <a:latin typeface="Calibri" panose="020F0502020204030204" pitchFamily="34" charset="0"/>
                <a:cs typeface="Calibri" panose="020F0502020204030204" pitchFamily="34" charset="0"/>
              </a:rPr>
              <a:t> on social </a:t>
            </a:r>
            <a:r>
              <a:rPr lang="de-DE" altLang="de-DE" sz="1800" dirty="0" err="1">
                <a:solidFill>
                  <a:srgbClr val="262626"/>
                </a:solidFill>
                <a:latin typeface="Calibri" panose="020F0502020204030204" pitchFamily="34" charset="0"/>
                <a:cs typeface="Calibri" panose="020F0502020204030204" pitchFamily="34" charset="0"/>
              </a:rPr>
              <a:t>media</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replies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weakens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credibility</a:t>
            </a:r>
            <a:r>
              <a:rPr lang="de-DE" altLang="de-DE" sz="1800" dirty="0">
                <a:solidFill>
                  <a:srgbClr val="262626"/>
                </a:solidFill>
                <a:latin typeface="Calibri" panose="020F0502020204030204" pitchFamily="34" charset="0"/>
                <a:cs typeface="Calibri" panose="020F0502020204030204" pitchFamily="34" charset="0"/>
              </a:rPr>
              <a:t>.</a:t>
            </a:r>
          </a:p>
          <a:p>
            <a:pPr marL="342900" indent="-342900">
              <a:lnSpc>
                <a:spcPts val="1940"/>
              </a:lnSpc>
              <a:buClr>
                <a:srgbClr val="EABB22"/>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7" name="TextBox 35">
            <a:extLst>
              <a:ext uri="{FF2B5EF4-FFF2-40B4-BE49-F238E27FC236}">
                <a16:creationId xmlns:a16="http://schemas.microsoft.com/office/drawing/2014/main" id="{3F440F7C-A599-AF78-1884-26FDBD947E1E}"/>
              </a:ext>
            </a:extLst>
          </p:cNvPr>
          <p:cNvSpPr txBox="1"/>
          <p:nvPr/>
        </p:nvSpPr>
        <p:spPr>
          <a:xfrm>
            <a:off x="7738896" y="2422896"/>
            <a:ext cx="3745301" cy="446789"/>
          </a:xfrm>
          <a:prstGeom prst="rect">
            <a:avLst/>
          </a:prstGeom>
          <a:noFill/>
        </p:spPr>
        <p:txBody>
          <a:bodyPr wrap="square">
            <a:spAutoFit/>
          </a:bodyPr>
          <a:lstStyle/>
          <a:p>
            <a:pPr>
              <a:lnSpc>
                <a:spcPts val="2720"/>
              </a:lnSpc>
              <a:defRPr/>
            </a:pPr>
            <a:r>
              <a:rPr lang="en-US" sz="2600" b="1" dirty="0">
                <a:solidFill>
                  <a:srgbClr val="62A844"/>
                </a:solidFill>
                <a:latin typeface="Calibri" panose="020F0502020204030204" pitchFamily="34" charset="0"/>
                <a:ea typeface="Roboto Cn" pitchFamily="2" charset="0"/>
                <a:cs typeface="Calibri" panose="020F0502020204030204" pitchFamily="34" charset="0"/>
              </a:rPr>
              <a:t>Use Proof, Not Promises: </a:t>
            </a:r>
          </a:p>
        </p:txBody>
      </p:sp>
      <p:sp>
        <p:nvSpPr>
          <p:cNvPr id="8" name="TextBox 37">
            <a:extLst>
              <a:ext uri="{FF2B5EF4-FFF2-40B4-BE49-F238E27FC236}">
                <a16:creationId xmlns:a16="http://schemas.microsoft.com/office/drawing/2014/main" id="{5D5E8ADC-9C2E-F9C7-7A5E-2D2C2DD5014B}"/>
              </a:ext>
            </a:extLst>
          </p:cNvPr>
          <p:cNvSpPr txBox="1"/>
          <p:nvPr/>
        </p:nvSpPr>
        <p:spPr>
          <a:xfrm>
            <a:off x="7738896" y="2988560"/>
            <a:ext cx="3504001" cy="1066959"/>
          </a:xfrm>
          <a:prstGeom prst="rect">
            <a:avLst/>
          </a:prstGeom>
          <a:noFill/>
        </p:spPr>
        <p:txBody>
          <a:bodyPr wrap="square" numCol="1" spcCol="216000">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940"/>
              </a:lnSpc>
              <a:buClr>
                <a:srgbClr val="62A844"/>
              </a:buClr>
              <a:buNone/>
            </a:pPr>
            <a:r>
              <a:rPr lang="en-US" sz="1800" dirty="0">
                <a:solidFill>
                  <a:srgbClr val="262626"/>
                </a:solidFill>
                <a:latin typeface="Calibri" panose="020F0502020204030204" pitchFamily="34" charset="0"/>
                <a:cs typeface="Calibri" panose="020F0502020204030204" pitchFamily="34" charset="0"/>
              </a:rPr>
              <a:t>Guests trust specific actions with evidence. Vague claims create doubt and risk.</a:t>
            </a:r>
          </a:p>
          <a:p>
            <a:pPr marL="0" indent="0">
              <a:lnSpc>
                <a:spcPts val="1940"/>
              </a:lnSpc>
              <a:buClr>
                <a:srgbClr val="62A844"/>
              </a:buClr>
              <a:buNone/>
            </a:pPr>
            <a:endParaRPr lang="en-US" sz="1800" dirty="0">
              <a:solidFill>
                <a:srgbClr val="262626"/>
              </a:solidFill>
              <a:latin typeface="Calibri" panose="020F0502020204030204" pitchFamily="34" charset="0"/>
              <a:cs typeface="Calibri" panose="020F0502020204030204" pitchFamily="34" charset="0"/>
            </a:endParaRPr>
          </a:p>
        </p:txBody>
      </p:sp>
      <p:sp>
        <p:nvSpPr>
          <p:cNvPr id="9" name="TextBox 39">
            <a:extLst>
              <a:ext uri="{FF2B5EF4-FFF2-40B4-BE49-F238E27FC236}">
                <a16:creationId xmlns:a16="http://schemas.microsoft.com/office/drawing/2014/main" id="{694D9D3A-0410-A389-1F34-389EE375024B}"/>
              </a:ext>
            </a:extLst>
          </p:cNvPr>
          <p:cNvSpPr txBox="1"/>
          <p:nvPr/>
        </p:nvSpPr>
        <p:spPr>
          <a:xfrm>
            <a:off x="7738896" y="4365848"/>
            <a:ext cx="3656401" cy="786241"/>
          </a:xfrm>
          <a:prstGeom prst="rect">
            <a:avLst/>
          </a:prstGeom>
          <a:noFill/>
        </p:spPr>
        <p:txBody>
          <a:bodyPr wrap="square">
            <a:spAutoFit/>
          </a:bodyPr>
          <a:lstStyle/>
          <a:p>
            <a:pPr>
              <a:lnSpc>
                <a:spcPts val="2720"/>
              </a:lnSpc>
              <a:defRPr/>
            </a:pPr>
            <a:r>
              <a:rPr lang="en-US" sz="2600" b="1" dirty="0">
                <a:solidFill>
                  <a:srgbClr val="EABB22"/>
                </a:solidFill>
                <a:latin typeface="Calibri" panose="020F0502020204030204" pitchFamily="34" charset="0"/>
                <a:ea typeface="Roboto Cn" pitchFamily="2" charset="0"/>
                <a:cs typeface="Calibri" panose="020F0502020204030204" pitchFamily="34" charset="0"/>
              </a:rPr>
              <a:t>Keep Wording Consistent Across Channels</a:t>
            </a:r>
            <a:endParaRPr lang="en-US" sz="2200" dirty="0">
              <a:solidFill>
                <a:srgbClr val="EABB22"/>
              </a:solidFill>
              <a:latin typeface="Calibri" panose="020F0502020204030204" pitchFamily="34" charset="0"/>
              <a:ea typeface="Roboto Cn" pitchFamily="2" charset="0"/>
              <a:cs typeface="Calibri" panose="020F0502020204030204" pitchFamily="34" charset="0"/>
            </a:endParaRPr>
          </a:p>
        </p:txBody>
      </p:sp>
      <p:grpSp>
        <p:nvGrpSpPr>
          <p:cNvPr id="14" name="Group 13">
            <a:extLst>
              <a:ext uri="{FF2B5EF4-FFF2-40B4-BE49-F238E27FC236}">
                <a16:creationId xmlns:a16="http://schemas.microsoft.com/office/drawing/2014/main" id="{C58485DB-66B9-6523-E76D-07B482FB7AA6}"/>
              </a:ext>
            </a:extLst>
          </p:cNvPr>
          <p:cNvGrpSpPr/>
          <p:nvPr/>
        </p:nvGrpSpPr>
        <p:grpSpPr>
          <a:xfrm>
            <a:off x="5160850" y="356403"/>
            <a:ext cx="6714508" cy="5826345"/>
            <a:chOff x="4285715" y="386543"/>
            <a:chExt cx="6971418" cy="6049273"/>
          </a:xfrm>
        </p:grpSpPr>
        <p:grpSp>
          <p:nvGrpSpPr>
            <p:cNvPr id="21" name="Gruppieren 30">
              <a:extLst>
                <a:ext uri="{FF2B5EF4-FFF2-40B4-BE49-F238E27FC236}">
                  <a16:creationId xmlns:a16="http://schemas.microsoft.com/office/drawing/2014/main" id="{D2F005FC-35BC-05A5-FBB1-E65D1DCC6B5A}"/>
                </a:ext>
              </a:extLst>
            </p:cNvPr>
            <p:cNvGrpSpPr/>
            <p:nvPr/>
          </p:nvGrpSpPr>
          <p:grpSpPr>
            <a:xfrm>
              <a:off x="4285715" y="386543"/>
              <a:ext cx="2506690" cy="6049273"/>
              <a:chOff x="9515475" y="838200"/>
              <a:chExt cx="4584700" cy="12065000"/>
            </a:xfrm>
          </p:grpSpPr>
          <p:sp>
            <p:nvSpPr>
              <p:cNvPr id="38" name="Oval 10">
                <a:extLst>
                  <a:ext uri="{FF2B5EF4-FFF2-40B4-BE49-F238E27FC236}">
                    <a16:creationId xmlns:a16="http://schemas.microsoft.com/office/drawing/2014/main" id="{922EF50D-178E-2E63-3752-DFDA0035CED2}"/>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9" name="Oval 14">
                <a:extLst>
                  <a:ext uri="{FF2B5EF4-FFF2-40B4-BE49-F238E27FC236}">
                    <a16:creationId xmlns:a16="http://schemas.microsoft.com/office/drawing/2014/main" id="{6822C3A9-51B4-D1D9-0110-E844B8ADE7F3}"/>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7" name="Oval 3">
                <a:extLst>
                  <a:ext uri="{FF2B5EF4-FFF2-40B4-BE49-F238E27FC236}">
                    <a16:creationId xmlns:a16="http://schemas.microsoft.com/office/drawing/2014/main" id="{92215B35-214C-A844-DB71-AF6752C92966}"/>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8" name="Freeform: Shape 8">
                <a:extLst>
                  <a:ext uri="{FF2B5EF4-FFF2-40B4-BE49-F238E27FC236}">
                    <a16:creationId xmlns:a16="http://schemas.microsoft.com/office/drawing/2014/main" id="{274DB1D6-2F1A-56AA-C219-1FA40D143A7A}"/>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9" name="Freeform: Shape 11">
                <a:extLst>
                  <a:ext uri="{FF2B5EF4-FFF2-40B4-BE49-F238E27FC236}">
                    <a16:creationId xmlns:a16="http://schemas.microsoft.com/office/drawing/2014/main" id="{1B51D6F6-870D-7BA9-4948-4A8A0D995510}"/>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50" name="Freeform: Shape 15">
                <a:extLst>
                  <a:ext uri="{FF2B5EF4-FFF2-40B4-BE49-F238E27FC236}">
                    <a16:creationId xmlns:a16="http://schemas.microsoft.com/office/drawing/2014/main" id="{EB6E1054-CD4C-262C-D822-F683FB06A7FD}"/>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grpSp>
        <p:cxnSp>
          <p:nvCxnSpPr>
            <p:cNvPr id="22" name="Straight Connector 33">
              <a:extLst>
                <a:ext uri="{FF2B5EF4-FFF2-40B4-BE49-F238E27FC236}">
                  <a16:creationId xmlns:a16="http://schemas.microsoft.com/office/drawing/2014/main" id="{20E87243-47CD-4C09-2C49-45D8C11766BA}"/>
                </a:ext>
              </a:extLst>
            </p:cNvPr>
            <p:cNvCxnSpPr>
              <a:cxnSpLocks/>
            </p:cNvCxnSpPr>
            <p:nvPr/>
          </p:nvCxnSpPr>
          <p:spPr>
            <a:xfrm>
              <a:off x="5800028" y="3010135"/>
              <a:ext cx="5457105"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6F549B-7214-F505-BFAC-46B1A3BDAD30}"/>
                </a:ext>
              </a:extLst>
            </p:cNvPr>
            <p:cNvCxnSpPr>
              <a:cxnSpLocks/>
            </p:cNvCxnSpPr>
            <p:nvPr/>
          </p:nvCxnSpPr>
          <p:spPr>
            <a:xfrm>
              <a:off x="5709057" y="1202867"/>
              <a:ext cx="5457105"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D15103-D2F7-60BA-1473-9EFC75309627}"/>
                </a:ext>
              </a:extLst>
            </p:cNvPr>
            <p:cNvCxnSpPr>
              <a:cxnSpLocks/>
            </p:cNvCxnSpPr>
            <p:nvPr/>
          </p:nvCxnSpPr>
          <p:spPr>
            <a:xfrm>
              <a:off x="5539060" y="5352197"/>
              <a:ext cx="5457105" cy="0"/>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30" name="Oval 9">
              <a:extLst>
                <a:ext uri="{FF2B5EF4-FFF2-40B4-BE49-F238E27FC236}">
                  <a16:creationId xmlns:a16="http://schemas.microsoft.com/office/drawing/2014/main" id="{CF03F029-1764-EEE8-424F-E22882DB738C}"/>
                </a:ext>
              </a:extLst>
            </p:cNvPr>
            <p:cNvSpPr/>
            <p:nvPr/>
          </p:nvSpPr>
          <p:spPr>
            <a:xfrm>
              <a:off x="4735321" y="788502"/>
              <a:ext cx="1617891" cy="1483664"/>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1" name="Oval 16">
              <a:extLst>
                <a:ext uri="{FF2B5EF4-FFF2-40B4-BE49-F238E27FC236}">
                  <a16:creationId xmlns:a16="http://schemas.microsoft.com/office/drawing/2014/main" id="{B9CC1169-C062-4081-FFD9-CC59D88C06AA}"/>
                </a:ext>
              </a:extLst>
            </p:cNvPr>
            <p:cNvSpPr/>
            <p:nvPr/>
          </p:nvSpPr>
          <p:spPr>
            <a:xfrm>
              <a:off x="4735321" y="4550194"/>
              <a:ext cx="1617891" cy="1483664"/>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4" name="Oval 12">
              <a:extLst>
                <a:ext uri="{FF2B5EF4-FFF2-40B4-BE49-F238E27FC236}">
                  <a16:creationId xmlns:a16="http://schemas.microsoft.com/office/drawing/2014/main" id="{2D10D4A5-4A6E-79B7-D920-A15597149AE0}"/>
                </a:ext>
              </a:extLst>
            </p:cNvPr>
            <p:cNvSpPr/>
            <p:nvPr/>
          </p:nvSpPr>
          <p:spPr>
            <a:xfrm flipH="1">
              <a:off x="4735321" y="2664572"/>
              <a:ext cx="1617891" cy="1483664"/>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5" name="TextBox 19">
              <a:extLst>
                <a:ext uri="{FF2B5EF4-FFF2-40B4-BE49-F238E27FC236}">
                  <a16:creationId xmlns:a16="http://schemas.microsoft.com/office/drawing/2014/main" id="{3D0B79E9-F479-0762-234E-6E4E93A72188}"/>
                </a:ext>
              </a:extLst>
            </p:cNvPr>
            <p:cNvSpPr txBox="1"/>
            <p:nvPr/>
          </p:nvSpPr>
          <p:spPr bwMode="auto">
            <a:xfrm>
              <a:off x="4735322" y="1137977"/>
              <a:ext cx="1607476" cy="1354350"/>
            </a:xfrm>
            <a:prstGeom prst="rect">
              <a:avLst/>
            </a:prstGeom>
            <a:noFill/>
          </p:spPr>
          <p:txBody>
            <a:bodyPr wrap="square">
              <a:spAutoFit/>
            </a:bodyPr>
            <a:lstStyle/>
            <a:p>
              <a:pPr algn="ctr">
                <a:lnSpc>
                  <a:spcPct val="150000"/>
                </a:lnSpc>
                <a:defRPr/>
              </a:pPr>
              <a:r>
                <a:rPr lang="en-US" sz="7200" b="1" spc="600" baseline="30000" dirty="0">
                  <a:solidFill>
                    <a:srgbClr val="0289AE"/>
                  </a:solidFill>
                  <a:latin typeface="Calibri" panose="020F0502020204030204" pitchFamily="34" charset="0"/>
                  <a:ea typeface="Roboto Cn" pitchFamily="2" charset="0"/>
                  <a:cs typeface="Calibri" panose="020F0502020204030204" pitchFamily="34" charset="0"/>
                </a:rPr>
                <a:t>01</a:t>
              </a:r>
            </a:p>
          </p:txBody>
        </p:sp>
        <p:sp>
          <p:nvSpPr>
            <p:cNvPr id="36" name="TextBox 23">
              <a:extLst>
                <a:ext uri="{FF2B5EF4-FFF2-40B4-BE49-F238E27FC236}">
                  <a16:creationId xmlns:a16="http://schemas.microsoft.com/office/drawing/2014/main" id="{9FE2D15D-05CF-6CEE-7381-C74C9283D988}"/>
                </a:ext>
              </a:extLst>
            </p:cNvPr>
            <p:cNvSpPr txBox="1"/>
            <p:nvPr/>
          </p:nvSpPr>
          <p:spPr bwMode="auto">
            <a:xfrm>
              <a:off x="4779588" y="3029171"/>
              <a:ext cx="1617891" cy="1245555"/>
            </a:xfrm>
            <a:prstGeom prst="rect">
              <a:avLst/>
            </a:prstGeom>
            <a:noFill/>
          </p:spPr>
          <p:txBody>
            <a:bodyPr wrap="square">
              <a:spAutoFit/>
            </a:bodyPr>
            <a:lstStyle/>
            <a:p>
              <a:pPr algn="ctr">
                <a:lnSpc>
                  <a:spcPct val="150000"/>
                </a:lnSpc>
                <a:defRPr/>
              </a:pPr>
              <a:r>
                <a:rPr lang="en-US" sz="7200" b="1" spc="600" baseline="30000" dirty="0">
                  <a:solidFill>
                    <a:srgbClr val="62A844"/>
                  </a:solidFill>
                  <a:latin typeface="Calibri" panose="020F0502020204030204" pitchFamily="34" charset="0"/>
                  <a:ea typeface="Roboto Cn" pitchFamily="2" charset="0"/>
                  <a:cs typeface="Calibri" panose="020F0502020204030204" pitchFamily="34" charset="0"/>
                </a:rPr>
                <a:t>02</a:t>
              </a:r>
            </a:p>
          </p:txBody>
        </p:sp>
        <p:sp>
          <p:nvSpPr>
            <p:cNvPr id="37" name="TextBox 36">
              <a:extLst>
                <a:ext uri="{FF2B5EF4-FFF2-40B4-BE49-F238E27FC236}">
                  <a16:creationId xmlns:a16="http://schemas.microsoft.com/office/drawing/2014/main" id="{183E6FD6-4F6A-A97B-94DF-2F74B602A613}"/>
                </a:ext>
              </a:extLst>
            </p:cNvPr>
            <p:cNvSpPr txBox="1"/>
            <p:nvPr/>
          </p:nvSpPr>
          <p:spPr bwMode="auto">
            <a:xfrm>
              <a:off x="4735322" y="4920365"/>
              <a:ext cx="1553660" cy="1295034"/>
            </a:xfrm>
            <a:prstGeom prst="rect">
              <a:avLst/>
            </a:prstGeom>
            <a:noFill/>
          </p:spPr>
          <p:txBody>
            <a:bodyPr wrap="square">
              <a:spAutoFit/>
            </a:bodyPr>
            <a:lstStyle/>
            <a:p>
              <a:pPr algn="ctr">
                <a:lnSpc>
                  <a:spcPct val="150000"/>
                </a:lnSpc>
                <a:defRPr/>
              </a:pPr>
              <a:r>
                <a:rPr lang="en-US" sz="7200" b="1" spc="600" baseline="30000" dirty="0">
                  <a:solidFill>
                    <a:srgbClr val="EABB22"/>
                  </a:solidFill>
                  <a:latin typeface="Calibri" panose="020F0502020204030204" pitchFamily="34" charset="0"/>
                  <a:ea typeface="Roboto Cn" pitchFamily="2" charset="0"/>
                  <a:cs typeface="Calibri" panose="020F0502020204030204" pitchFamily="34" charset="0"/>
                </a:rPr>
                <a:t>03</a:t>
              </a:r>
            </a:p>
          </p:txBody>
        </p:sp>
      </p:grpSp>
      <p:sp>
        <p:nvSpPr>
          <p:cNvPr id="51" name="TextBox 36">
            <a:extLst>
              <a:ext uri="{FF2B5EF4-FFF2-40B4-BE49-F238E27FC236}">
                <a16:creationId xmlns:a16="http://schemas.microsoft.com/office/drawing/2014/main" id="{BB0D3C93-F432-DE7A-5732-671699A3A5FB}"/>
              </a:ext>
            </a:extLst>
          </p:cNvPr>
          <p:cNvSpPr txBox="1"/>
          <p:nvPr/>
        </p:nvSpPr>
        <p:spPr>
          <a:xfrm>
            <a:off x="7738896" y="1211528"/>
            <a:ext cx="3851573" cy="823302"/>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940"/>
              </a:lnSpc>
              <a:buClr>
                <a:srgbClr val="0289AE"/>
              </a:buClr>
              <a:buNone/>
            </a:pPr>
            <a:r>
              <a:rPr lang="de-DE" altLang="de-DE" sz="1800" dirty="0" err="1">
                <a:solidFill>
                  <a:srgbClr val="262626"/>
                </a:solidFill>
                <a:latin typeface="Calibri" panose="020F0502020204030204" pitchFamily="34" charset="0"/>
                <a:cs typeface="Calibri" panose="020F0502020204030204" pitchFamily="34" charset="0"/>
              </a:rPr>
              <a:t>Examples</a:t>
            </a:r>
            <a:r>
              <a:rPr lang="de-DE" altLang="de-DE" sz="1800" dirty="0">
                <a:solidFill>
                  <a:srgbClr val="262626"/>
                </a:solidFill>
                <a:latin typeface="Calibri" panose="020F0502020204030204" pitchFamily="34" charset="0"/>
                <a:cs typeface="Calibri" panose="020F0502020204030204" pitchFamily="34" charset="0"/>
              </a:rPr>
              <a:t>: Weak </a:t>
            </a:r>
            <a:r>
              <a:rPr lang="de-DE" altLang="de-DE" sz="1800" dirty="0" err="1">
                <a:solidFill>
                  <a:srgbClr val="262626"/>
                </a:solidFill>
                <a:latin typeface="Calibri" panose="020F0502020204030204" pitchFamily="34" charset="0"/>
                <a:cs typeface="Calibri" panose="020F0502020204030204" pitchFamily="34" charset="0"/>
              </a:rPr>
              <a:t>midweek</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RevPAR</a:t>
            </a:r>
            <a:r>
              <a:rPr lang="de-DE" altLang="de-DE" sz="1800" dirty="0">
                <a:solidFill>
                  <a:srgbClr val="262626"/>
                </a:solidFill>
                <a:latin typeface="Calibri" panose="020F0502020204030204" pitchFamily="34" charset="0"/>
                <a:cs typeface="Calibri" panose="020F0502020204030204" pitchFamily="34" charset="0"/>
              </a:rPr>
              <a:t>, high </a:t>
            </a:r>
            <a:r>
              <a:rPr lang="de-DE" altLang="de-DE" sz="1800" dirty="0" err="1">
                <a:solidFill>
                  <a:srgbClr val="262626"/>
                </a:solidFill>
                <a:latin typeface="Calibri" panose="020F0502020204030204" pitchFamily="34" charset="0"/>
                <a:cs typeface="Calibri" panose="020F0502020204030204" pitchFamily="34" charset="0"/>
              </a:rPr>
              <a:t>waste</a:t>
            </a:r>
            <a:r>
              <a:rPr lang="de-DE" altLang="de-DE" sz="1800" dirty="0">
                <a:solidFill>
                  <a:srgbClr val="262626"/>
                </a:solidFill>
                <a:latin typeface="Calibri" panose="020F0502020204030204" pitchFamily="34" charset="0"/>
                <a:cs typeface="Calibri" panose="020F0502020204030204" pitchFamily="34" charset="0"/>
              </a:rPr>
              <a:t> at Sunday brunch</a:t>
            </a:r>
          </a:p>
          <a:p>
            <a:pPr marL="0" indent="0">
              <a:lnSpc>
                <a:spcPts val="19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52" name="TextBox 38">
            <a:extLst>
              <a:ext uri="{FF2B5EF4-FFF2-40B4-BE49-F238E27FC236}">
                <a16:creationId xmlns:a16="http://schemas.microsoft.com/office/drawing/2014/main" id="{BCC125C9-3713-7D0E-777D-FBE0247F624C}"/>
              </a:ext>
            </a:extLst>
          </p:cNvPr>
          <p:cNvSpPr txBox="1"/>
          <p:nvPr/>
        </p:nvSpPr>
        <p:spPr>
          <a:xfrm>
            <a:off x="7738896" y="356403"/>
            <a:ext cx="4037401" cy="786241"/>
          </a:xfrm>
          <a:prstGeom prst="rect">
            <a:avLst/>
          </a:prstGeom>
          <a:noFill/>
        </p:spPr>
        <p:txBody>
          <a:bodyPr wrap="square">
            <a:spAutoFit/>
          </a:bodyPr>
          <a:lstStyle/>
          <a:p>
            <a:pPr>
              <a:lnSpc>
                <a:spcPts val="2720"/>
              </a:lnSpc>
              <a:defRPr/>
            </a:pPr>
            <a:r>
              <a:rPr lang="en-US" sz="2600" b="1" dirty="0">
                <a:solidFill>
                  <a:srgbClr val="0289AE"/>
                </a:solidFill>
                <a:latin typeface="Calibri" panose="020F0502020204030204" pitchFamily="34" charset="0"/>
                <a:ea typeface="Roboto Cn" pitchFamily="2" charset="0"/>
                <a:cs typeface="Calibri" panose="020F0502020204030204" pitchFamily="34" charset="0"/>
              </a:rPr>
              <a:t>Put Sustainability </a:t>
            </a:r>
          </a:p>
          <a:p>
            <a:pPr>
              <a:lnSpc>
                <a:spcPts val="2720"/>
              </a:lnSpc>
              <a:defRPr/>
            </a:pPr>
            <a:r>
              <a:rPr lang="en-US" sz="2600" b="1" dirty="0">
                <a:solidFill>
                  <a:srgbClr val="0289AE"/>
                </a:solidFill>
                <a:latin typeface="Calibri" panose="020F0502020204030204" pitchFamily="34" charset="0"/>
                <a:ea typeface="Roboto Cn" pitchFamily="2" charset="0"/>
                <a:cs typeface="Calibri" panose="020F0502020204030204" pitchFamily="34" charset="0"/>
              </a:rPr>
              <a:t>Where Choices Happen: </a:t>
            </a:r>
          </a:p>
        </p:txBody>
      </p:sp>
    </p:spTree>
    <p:extLst>
      <p:ext uri="{BB962C8B-B14F-4D97-AF65-F5344CB8AC3E}">
        <p14:creationId xmlns:p14="http://schemas.microsoft.com/office/powerpoint/2010/main" val="289469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9186F-BA0A-4C6F-0AF2-63EC41C54E77}"/>
            </a:ext>
          </a:extLst>
        </p:cNvPr>
        <p:cNvGrpSpPr/>
        <p:nvPr/>
      </p:nvGrpSpPr>
      <p:grpSpPr>
        <a:xfrm>
          <a:off x="0" y="0"/>
          <a:ext cx="0" cy="0"/>
          <a:chOff x="0" y="0"/>
          <a:chExt cx="0" cy="0"/>
        </a:xfrm>
      </p:grpSpPr>
      <p:pic>
        <p:nvPicPr>
          <p:cNvPr id="5" name="Graphic 4">
            <a:extLst>
              <a:ext uri="{FF2B5EF4-FFF2-40B4-BE49-F238E27FC236}">
                <a16:creationId xmlns:a16="http://schemas.microsoft.com/office/drawing/2014/main" id="{263B060B-2F25-9183-01DE-A381940B556B}"/>
              </a:ext>
            </a:extLst>
          </p:cNvPr>
          <p:cNvPicPr>
            <a:picLocks noChangeAspect="1"/>
          </p:cNvPicPr>
          <p:nvPr/>
        </p:nvPicPr>
        <p:blipFill>
          <a:blip>
            <a:extLst>
              <a:ext uri="{96DAC541-7B7A-43D3-8B79-37D633B846F1}">
                <asvg:svgBlip xmlns:asvg="http://schemas.microsoft.com/office/drawing/2016/SVG/main" r:embed="rId2"/>
              </a:ext>
            </a:extLst>
          </a:blip>
          <a:srcRect l="28115" t="42749" r="41966" b="38326"/>
          <a:stretch>
            <a:fillRect/>
          </a:stretch>
        </p:blipFill>
        <p:spPr>
          <a:xfrm>
            <a:off x="6588597" y="-12933"/>
            <a:ext cx="5618093" cy="5032057"/>
          </a:xfrm>
          <a:prstGeom prst="rect">
            <a:avLst/>
          </a:prstGeom>
        </p:spPr>
      </p:pic>
      <p:sp>
        <p:nvSpPr>
          <p:cNvPr id="15" name="Freeform 170">
            <a:extLst>
              <a:ext uri="{FF2B5EF4-FFF2-40B4-BE49-F238E27FC236}">
                <a16:creationId xmlns:a16="http://schemas.microsoft.com/office/drawing/2014/main" id="{A2F48F2E-C7AB-B744-1FE8-DB5B84D8C2AA}"/>
              </a:ext>
            </a:extLst>
          </p:cNvPr>
          <p:cNvSpPr>
            <a:spLocks noChangeArrowheads="1"/>
          </p:cNvSpPr>
          <p:nvPr/>
        </p:nvSpPr>
        <p:spPr bwMode="auto">
          <a:xfrm>
            <a:off x="581365" y="2292910"/>
            <a:ext cx="2495084" cy="2487226"/>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solidFill>
          <a:ln>
            <a:solidFill>
              <a:srgbClr val="62A844"/>
            </a:solidFill>
            <a:prstDash val="sysDot"/>
          </a:ln>
          <a:effectLst/>
        </p:spPr>
        <p:txBody>
          <a:bodyPr wrap="none" anchor="ctr"/>
          <a:lstStyle/>
          <a:p>
            <a:endParaRPr lang="en-US" sz="900"/>
          </a:p>
        </p:txBody>
      </p:sp>
      <p:sp>
        <p:nvSpPr>
          <p:cNvPr id="18" name="Freeform 246">
            <a:extLst>
              <a:ext uri="{FF2B5EF4-FFF2-40B4-BE49-F238E27FC236}">
                <a16:creationId xmlns:a16="http://schemas.microsoft.com/office/drawing/2014/main" id="{2C0AC39F-AC2D-0A6D-6815-9A36C8B441E7}"/>
              </a:ext>
            </a:extLst>
          </p:cNvPr>
          <p:cNvSpPr>
            <a:spLocks noChangeArrowheads="1"/>
          </p:cNvSpPr>
          <p:nvPr/>
        </p:nvSpPr>
        <p:spPr bwMode="auto">
          <a:xfrm>
            <a:off x="3356455" y="2292910"/>
            <a:ext cx="2495084" cy="2487226"/>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noFill/>
          <a:ln>
            <a:solidFill>
              <a:srgbClr val="0289AE"/>
            </a:solidFill>
            <a:prstDash val="sysDot"/>
          </a:ln>
          <a:effectLst/>
        </p:spPr>
        <p:txBody>
          <a:bodyPr wrap="none" anchor="ctr"/>
          <a:lstStyle/>
          <a:p>
            <a:endParaRPr lang="en-US" sz="900"/>
          </a:p>
        </p:txBody>
      </p:sp>
      <p:sp>
        <p:nvSpPr>
          <p:cNvPr id="21" name="Freeform 324">
            <a:extLst>
              <a:ext uri="{FF2B5EF4-FFF2-40B4-BE49-F238E27FC236}">
                <a16:creationId xmlns:a16="http://schemas.microsoft.com/office/drawing/2014/main" id="{A80DF985-7F30-B91C-85E8-227B2CB12E84}"/>
              </a:ext>
            </a:extLst>
          </p:cNvPr>
          <p:cNvSpPr>
            <a:spLocks noChangeArrowheads="1"/>
          </p:cNvSpPr>
          <p:nvPr/>
        </p:nvSpPr>
        <p:spPr bwMode="auto">
          <a:xfrm>
            <a:off x="6169071" y="2292910"/>
            <a:ext cx="2495883" cy="2487226"/>
          </a:xfrm>
          <a:custGeom>
            <a:avLst/>
            <a:gdLst>
              <a:gd name="T0" fmla="*/ 3269 w 3270"/>
              <a:gd name="T1" fmla="*/ 3118 h 3119"/>
              <a:gd name="T2" fmla="*/ 0 w 3270"/>
              <a:gd name="T3" fmla="*/ 3118 h 3119"/>
              <a:gd name="T4" fmla="*/ 0 w 3270"/>
              <a:gd name="T5" fmla="*/ 0 h 3119"/>
              <a:gd name="T6" fmla="*/ 3269 w 3270"/>
              <a:gd name="T7" fmla="*/ 0 h 3119"/>
              <a:gd name="T8" fmla="*/ 3269 w 3270"/>
              <a:gd name="T9" fmla="*/ 3118 h 3119"/>
            </a:gdLst>
            <a:ahLst/>
            <a:cxnLst>
              <a:cxn ang="0">
                <a:pos x="T0" y="T1"/>
              </a:cxn>
              <a:cxn ang="0">
                <a:pos x="T2" y="T3"/>
              </a:cxn>
              <a:cxn ang="0">
                <a:pos x="T4" y="T5"/>
              </a:cxn>
              <a:cxn ang="0">
                <a:pos x="T6" y="T7"/>
              </a:cxn>
              <a:cxn ang="0">
                <a:pos x="T8" y="T9"/>
              </a:cxn>
            </a:cxnLst>
            <a:rect l="0" t="0" r="r" b="b"/>
            <a:pathLst>
              <a:path w="3270" h="3119">
                <a:moveTo>
                  <a:pt x="3269" y="3118"/>
                </a:moveTo>
                <a:lnTo>
                  <a:pt x="0" y="3118"/>
                </a:lnTo>
                <a:lnTo>
                  <a:pt x="0" y="0"/>
                </a:lnTo>
                <a:lnTo>
                  <a:pt x="3269" y="0"/>
                </a:lnTo>
                <a:lnTo>
                  <a:pt x="3269" y="3118"/>
                </a:lnTo>
              </a:path>
            </a:pathLst>
          </a:custGeom>
          <a:solidFill>
            <a:schemeClr val="bg1"/>
          </a:solidFill>
          <a:ln>
            <a:solidFill>
              <a:srgbClr val="3D8241"/>
            </a:solidFill>
            <a:prstDash val="sysDot"/>
          </a:ln>
          <a:effectLst/>
        </p:spPr>
        <p:txBody>
          <a:bodyPr wrap="none" anchor="ctr"/>
          <a:lstStyle/>
          <a:p>
            <a:endParaRPr lang="en-US" sz="900"/>
          </a:p>
        </p:txBody>
      </p:sp>
      <p:sp>
        <p:nvSpPr>
          <p:cNvPr id="16" name="Freeform 171">
            <a:extLst>
              <a:ext uri="{FF2B5EF4-FFF2-40B4-BE49-F238E27FC236}">
                <a16:creationId xmlns:a16="http://schemas.microsoft.com/office/drawing/2014/main" id="{A4105016-0E17-7BDD-AE03-32E237F9E0F2}"/>
              </a:ext>
            </a:extLst>
          </p:cNvPr>
          <p:cNvSpPr>
            <a:spLocks noChangeArrowheads="1"/>
          </p:cNvSpPr>
          <p:nvPr/>
        </p:nvSpPr>
        <p:spPr bwMode="auto">
          <a:xfrm>
            <a:off x="510978" y="1334171"/>
            <a:ext cx="2635200" cy="1034946"/>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rgbClr val="62A844"/>
          </a:solidFill>
          <a:ln>
            <a:noFill/>
          </a:ln>
          <a:effectLst/>
        </p:spPr>
        <p:txBody>
          <a:bodyPr wrap="none" anchor="ctr"/>
          <a:lstStyle/>
          <a:p>
            <a:endParaRPr lang="en-US" sz="900"/>
          </a:p>
        </p:txBody>
      </p:sp>
      <p:sp>
        <p:nvSpPr>
          <p:cNvPr id="19" name="Freeform 247">
            <a:extLst>
              <a:ext uri="{FF2B5EF4-FFF2-40B4-BE49-F238E27FC236}">
                <a16:creationId xmlns:a16="http://schemas.microsoft.com/office/drawing/2014/main" id="{3A63540B-920A-C045-285E-3AC1CB378665}"/>
              </a:ext>
            </a:extLst>
          </p:cNvPr>
          <p:cNvSpPr>
            <a:spLocks noChangeArrowheads="1"/>
          </p:cNvSpPr>
          <p:nvPr/>
        </p:nvSpPr>
        <p:spPr bwMode="auto">
          <a:xfrm>
            <a:off x="3287873" y="1334171"/>
            <a:ext cx="2634053" cy="1034946"/>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0289AE"/>
          </a:solidFill>
          <a:ln>
            <a:noFill/>
          </a:ln>
          <a:effectLst/>
        </p:spPr>
        <p:txBody>
          <a:bodyPr wrap="none" anchor="ctr"/>
          <a:lstStyle/>
          <a:p>
            <a:endParaRPr lang="en-US" sz="900"/>
          </a:p>
        </p:txBody>
      </p:sp>
      <p:sp>
        <p:nvSpPr>
          <p:cNvPr id="22" name="Freeform 325">
            <a:extLst>
              <a:ext uri="{FF2B5EF4-FFF2-40B4-BE49-F238E27FC236}">
                <a16:creationId xmlns:a16="http://schemas.microsoft.com/office/drawing/2014/main" id="{2B7776C6-2A46-1C7E-D892-86B1CEB7463F}"/>
              </a:ext>
            </a:extLst>
          </p:cNvPr>
          <p:cNvSpPr>
            <a:spLocks noChangeArrowheads="1"/>
          </p:cNvSpPr>
          <p:nvPr/>
        </p:nvSpPr>
        <p:spPr bwMode="auto">
          <a:xfrm>
            <a:off x="6098682" y="1334171"/>
            <a:ext cx="2634052" cy="1034946"/>
          </a:xfrm>
          <a:custGeom>
            <a:avLst/>
            <a:gdLst>
              <a:gd name="T0" fmla="*/ 0 w 3505"/>
              <a:gd name="T1" fmla="*/ 1751 h 1752"/>
              <a:gd name="T2" fmla="*/ 0 w 3505"/>
              <a:gd name="T3" fmla="*/ 1751 h 1752"/>
              <a:gd name="T4" fmla="*/ 1753 w 3505"/>
              <a:gd name="T5" fmla="*/ 0 h 1752"/>
              <a:gd name="T6" fmla="*/ 1753 w 3505"/>
              <a:gd name="T7" fmla="*/ 0 h 1752"/>
              <a:gd name="T8" fmla="*/ 3504 w 3505"/>
              <a:gd name="T9" fmla="*/ 1751 h 1752"/>
              <a:gd name="T10" fmla="*/ 0 w 3505"/>
              <a:gd name="T11" fmla="*/ 1751 h 1752"/>
            </a:gdLst>
            <a:ahLst/>
            <a:cxnLst>
              <a:cxn ang="0">
                <a:pos x="T0" y="T1"/>
              </a:cxn>
              <a:cxn ang="0">
                <a:pos x="T2" y="T3"/>
              </a:cxn>
              <a:cxn ang="0">
                <a:pos x="T4" y="T5"/>
              </a:cxn>
              <a:cxn ang="0">
                <a:pos x="T6" y="T7"/>
              </a:cxn>
              <a:cxn ang="0">
                <a:pos x="T8" y="T9"/>
              </a:cxn>
              <a:cxn ang="0">
                <a:pos x="T10" y="T11"/>
              </a:cxn>
            </a:cxnLst>
            <a:rect l="0" t="0" r="r" b="b"/>
            <a:pathLst>
              <a:path w="3505" h="1752">
                <a:moveTo>
                  <a:pt x="0" y="1751"/>
                </a:moveTo>
                <a:lnTo>
                  <a:pt x="0" y="1751"/>
                </a:lnTo>
                <a:cubicBezTo>
                  <a:pt x="0" y="784"/>
                  <a:pt x="784" y="0"/>
                  <a:pt x="1753" y="0"/>
                </a:cubicBezTo>
                <a:lnTo>
                  <a:pt x="1753" y="0"/>
                </a:lnTo>
                <a:cubicBezTo>
                  <a:pt x="2720" y="0"/>
                  <a:pt x="3504" y="784"/>
                  <a:pt x="3504" y="1751"/>
                </a:cubicBezTo>
                <a:lnTo>
                  <a:pt x="0" y="1751"/>
                </a:lnTo>
              </a:path>
            </a:pathLst>
          </a:custGeom>
          <a:solidFill>
            <a:srgbClr val="3D8241"/>
          </a:solidFill>
          <a:ln>
            <a:noFill/>
          </a:ln>
          <a:effectLst/>
        </p:spPr>
        <p:txBody>
          <a:bodyPr wrap="none" anchor="ctr"/>
          <a:lstStyle/>
          <a:p>
            <a:endParaRPr lang="en-US" sz="900"/>
          </a:p>
        </p:txBody>
      </p:sp>
      <p:sp>
        <p:nvSpPr>
          <p:cNvPr id="8" name="Rectángulo 602">
            <a:extLst>
              <a:ext uri="{FF2B5EF4-FFF2-40B4-BE49-F238E27FC236}">
                <a16:creationId xmlns:a16="http://schemas.microsoft.com/office/drawing/2014/main" id="{43F35268-2C44-7149-32EE-6B7A06642B63}"/>
              </a:ext>
            </a:extLst>
          </p:cNvPr>
          <p:cNvSpPr/>
          <p:nvPr/>
        </p:nvSpPr>
        <p:spPr>
          <a:xfrm>
            <a:off x="619465" y="2843788"/>
            <a:ext cx="2419458" cy="1246495"/>
          </a:xfrm>
          <a:prstGeom prst="rect">
            <a:avLst/>
          </a:prstGeom>
          <a:noFill/>
        </p:spPr>
        <p:txBody>
          <a:bodyPr wrap="square">
            <a:spAutoFit/>
          </a:bodyPr>
          <a:lstStyle/>
          <a:p>
            <a:pPr algn="ctr">
              <a:lnSpc>
                <a:spcPts val="1840"/>
              </a:lnSpc>
            </a:pPr>
            <a:r>
              <a:rPr lang="en-IE" dirty="0">
                <a:solidFill>
                  <a:srgbClr val="262626"/>
                </a:solidFill>
                <a:latin typeface="Calibri" panose="020F0502020204030204" pitchFamily="34" charset="0"/>
                <a:ea typeface="Lato" charset="0"/>
                <a:cs typeface="Calibri" panose="020F0502020204030204" pitchFamily="34" charset="0"/>
              </a:rPr>
              <a:t>It needs an owner, a monthly update routine, and a simple approval step.</a:t>
            </a:r>
          </a:p>
          <a:p>
            <a:pPr algn="ctr">
              <a:lnSpc>
                <a:spcPts val="1840"/>
              </a:lnSpc>
            </a:pPr>
            <a:endParaRPr lang="en-US" dirty="0">
              <a:solidFill>
                <a:srgbClr val="262626"/>
              </a:solidFill>
              <a:latin typeface="Calibri" panose="020F0502020204030204" pitchFamily="34" charset="0"/>
              <a:ea typeface="Lato" charset="0"/>
              <a:cs typeface="Calibri" panose="020F0502020204030204" pitchFamily="34" charset="0"/>
            </a:endParaRPr>
          </a:p>
        </p:txBody>
      </p:sp>
      <p:sp>
        <p:nvSpPr>
          <p:cNvPr id="9" name="Rectángulo 602">
            <a:extLst>
              <a:ext uri="{FF2B5EF4-FFF2-40B4-BE49-F238E27FC236}">
                <a16:creationId xmlns:a16="http://schemas.microsoft.com/office/drawing/2014/main" id="{BDC58F17-5B2B-0D95-3C19-77BD433F37A9}"/>
              </a:ext>
            </a:extLst>
          </p:cNvPr>
          <p:cNvSpPr/>
          <p:nvPr/>
        </p:nvSpPr>
        <p:spPr>
          <a:xfrm>
            <a:off x="6261481" y="2827220"/>
            <a:ext cx="2315360" cy="1477328"/>
          </a:xfrm>
          <a:prstGeom prst="rect">
            <a:avLst/>
          </a:prstGeom>
          <a:noFill/>
        </p:spPr>
        <p:txBody>
          <a:bodyPr wrap="square">
            <a:spAutoFit/>
          </a:bodyPr>
          <a:lstStyle/>
          <a:p>
            <a:pPr algn="ctr">
              <a:lnSpc>
                <a:spcPts val="1840"/>
              </a:lnSpc>
            </a:pPr>
            <a:r>
              <a:rPr lang="en-US" dirty="0">
                <a:solidFill>
                  <a:srgbClr val="262626"/>
                </a:solidFill>
                <a:latin typeface="Calibri" panose="020F0502020204030204" pitchFamily="34" charset="0"/>
                <a:ea typeface="Lato" charset="0"/>
                <a:cs typeface="Calibri" panose="020F0502020204030204" pitchFamily="34" charset="0"/>
              </a:rPr>
              <a:t>It can spread weak claims fast. Anything sustainability related needs a human fact check and a proof link.</a:t>
            </a:r>
          </a:p>
          <a:p>
            <a:pPr algn="ctr">
              <a:lnSpc>
                <a:spcPts val="1840"/>
              </a:lnSpc>
            </a:pPr>
            <a:endParaRPr lang="en-US" dirty="0">
              <a:solidFill>
                <a:srgbClr val="262626"/>
              </a:solidFill>
              <a:latin typeface="Calibri" panose="020F0502020204030204" pitchFamily="34" charset="0"/>
              <a:ea typeface="Lato" charset="0"/>
              <a:cs typeface="Calibri" panose="020F0502020204030204" pitchFamily="34" charset="0"/>
            </a:endParaRPr>
          </a:p>
        </p:txBody>
      </p:sp>
      <p:sp>
        <p:nvSpPr>
          <p:cNvPr id="10" name="Rectángulo 602">
            <a:extLst>
              <a:ext uri="{FF2B5EF4-FFF2-40B4-BE49-F238E27FC236}">
                <a16:creationId xmlns:a16="http://schemas.microsoft.com/office/drawing/2014/main" id="{8A4B7992-7AC0-2668-0B1B-D41C9674666C}"/>
              </a:ext>
            </a:extLst>
          </p:cNvPr>
          <p:cNvSpPr/>
          <p:nvPr/>
        </p:nvSpPr>
        <p:spPr>
          <a:xfrm>
            <a:off x="3477138" y="2843788"/>
            <a:ext cx="2341603" cy="1249701"/>
          </a:xfrm>
          <a:prstGeom prst="rect">
            <a:avLst/>
          </a:prstGeom>
          <a:noFill/>
        </p:spPr>
        <p:txBody>
          <a:bodyPr wrap="square">
            <a:spAutoFit/>
          </a:bodyPr>
          <a:lstStyle/>
          <a:p>
            <a:pPr algn="ctr">
              <a:lnSpc>
                <a:spcPts val="1840"/>
              </a:lnSpc>
            </a:pPr>
            <a:r>
              <a:rPr lang="en-US" dirty="0">
                <a:solidFill>
                  <a:srgbClr val="262626"/>
                </a:solidFill>
                <a:latin typeface="Calibri" panose="020F0502020204030204" pitchFamily="34" charset="0"/>
                <a:ea typeface="Lato" charset="0"/>
                <a:cs typeface="Calibri" panose="020F0502020204030204" pitchFamily="34" charset="0"/>
              </a:rPr>
              <a:t>Where you have them and explain what they mean in plain language.</a:t>
            </a:r>
          </a:p>
          <a:p>
            <a:pPr algn="ctr">
              <a:lnSpc>
                <a:spcPts val="1840"/>
              </a:lnSpc>
            </a:pPr>
            <a:endParaRPr lang="en-US" dirty="0">
              <a:solidFill>
                <a:srgbClr val="262626"/>
              </a:solidFill>
              <a:latin typeface="Calibri" panose="020F0502020204030204" pitchFamily="34" charset="0"/>
              <a:ea typeface="Lato" charset="0"/>
              <a:cs typeface="Calibri" panose="020F0502020204030204" pitchFamily="34" charset="0"/>
            </a:endParaRPr>
          </a:p>
        </p:txBody>
      </p:sp>
      <p:grpSp>
        <p:nvGrpSpPr>
          <p:cNvPr id="131" name="Group 130">
            <a:extLst>
              <a:ext uri="{FF2B5EF4-FFF2-40B4-BE49-F238E27FC236}">
                <a16:creationId xmlns:a16="http://schemas.microsoft.com/office/drawing/2014/main" id="{E364F02A-E798-D1B0-E02B-C974B1DD2D63}"/>
              </a:ext>
            </a:extLst>
          </p:cNvPr>
          <p:cNvGrpSpPr/>
          <p:nvPr/>
        </p:nvGrpSpPr>
        <p:grpSpPr>
          <a:xfrm>
            <a:off x="558803" y="1065521"/>
            <a:ext cx="740095" cy="892405"/>
            <a:chOff x="4051865" y="5165558"/>
            <a:chExt cx="946855" cy="1141714"/>
          </a:xfrm>
        </p:grpSpPr>
        <p:sp>
          <p:nvSpPr>
            <p:cNvPr id="132" name="Oval 16">
              <a:extLst>
                <a:ext uri="{FF2B5EF4-FFF2-40B4-BE49-F238E27FC236}">
                  <a16:creationId xmlns:a16="http://schemas.microsoft.com/office/drawing/2014/main" id="{DB684A6C-8400-638A-6716-A77BEA7F8D92}"/>
                </a:ext>
              </a:extLst>
            </p:cNvPr>
            <p:cNvSpPr/>
            <p:nvPr/>
          </p:nvSpPr>
          <p:spPr>
            <a:xfrm>
              <a:off x="4051865" y="5165558"/>
              <a:ext cx="946855" cy="868299"/>
            </a:xfrm>
            <a:prstGeom prst="ellipse">
              <a:avLst/>
            </a:prstGeom>
            <a:solidFill>
              <a:srgbClr val="62A844"/>
            </a:solidFill>
            <a:ln>
              <a:solidFill>
                <a:schemeClr val="bg1"/>
              </a:solidFill>
            </a:ln>
            <a:effectLst>
              <a:outerShdw blurRad="87354" dist="38100" dir="50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3" name="TextBox 26">
              <a:extLst>
                <a:ext uri="{FF2B5EF4-FFF2-40B4-BE49-F238E27FC236}">
                  <a16:creationId xmlns:a16="http://schemas.microsoft.com/office/drawing/2014/main" id="{5984F7B3-C9DA-520F-6818-AFA7570A03F4}"/>
                </a:ext>
              </a:extLst>
            </p:cNvPr>
            <p:cNvSpPr txBox="1"/>
            <p:nvPr/>
          </p:nvSpPr>
          <p:spPr bwMode="auto">
            <a:xfrm>
              <a:off x="4070659" y="5218196"/>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nvGrpSpPr>
          <p:cNvPr id="134" name="Group 133">
            <a:extLst>
              <a:ext uri="{FF2B5EF4-FFF2-40B4-BE49-F238E27FC236}">
                <a16:creationId xmlns:a16="http://schemas.microsoft.com/office/drawing/2014/main" id="{6DC934C5-DC84-4C5E-F318-1715E2048FC7}"/>
              </a:ext>
            </a:extLst>
          </p:cNvPr>
          <p:cNvGrpSpPr/>
          <p:nvPr/>
        </p:nvGrpSpPr>
        <p:grpSpPr>
          <a:xfrm>
            <a:off x="3357252" y="1065521"/>
            <a:ext cx="740095" cy="892405"/>
            <a:chOff x="4051865" y="5165558"/>
            <a:chExt cx="946855" cy="1141714"/>
          </a:xfrm>
        </p:grpSpPr>
        <p:sp>
          <p:nvSpPr>
            <p:cNvPr id="135" name="Oval 16">
              <a:extLst>
                <a:ext uri="{FF2B5EF4-FFF2-40B4-BE49-F238E27FC236}">
                  <a16:creationId xmlns:a16="http://schemas.microsoft.com/office/drawing/2014/main" id="{74C776DC-A44D-5305-FA4B-068242997D2A}"/>
                </a:ext>
              </a:extLst>
            </p:cNvPr>
            <p:cNvSpPr/>
            <p:nvPr/>
          </p:nvSpPr>
          <p:spPr>
            <a:xfrm>
              <a:off x="4051865" y="5165558"/>
              <a:ext cx="946855" cy="868299"/>
            </a:xfrm>
            <a:prstGeom prst="ellipse">
              <a:avLst/>
            </a:prstGeom>
            <a:solidFill>
              <a:srgbClr val="0289AE"/>
            </a:solidFill>
            <a:ln>
              <a:solidFill>
                <a:schemeClr val="bg1"/>
              </a:solidFill>
            </a:ln>
            <a:effectLst>
              <a:outerShdw blurRad="87354" dist="38100" dir="50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36" name="TextBox 26">
              <a:extLst>
                <a:ext uri="{FF2B5EF4-FFF2-40B4-BE49-F238E27FC236}">
                  <a16:creationId xmlns:a16="http://schemas.microsoft.com/office/drawing/2014/main" id="{E83E4ED7-9BB6-F6B5-F305-ABF8291BFF2D}"/>
                </a:ext>
              </a:extLst>
            </p:cNvPr>
            <p:cNvSpPr txBox="1"/>
            <p:nvPr/>
          </p:nvSpPr>
          <p:spPr bwMode="auto">
            <a:xfrm>
              <a:off x="4070659" y="5218196"/>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nvGrpSpPr>
          <p:cNvPr id="137" name="Group 136">
            <a:extLst>
              <a:ext uri="{FF2B5EF4-FFF2-40B4-BE49-F238E27FC236}">
                <a16:creationId xmlns:a16="http://schemas.microsoft.com/office/drawing/2014/main" id="{2D52BB4E-7DAD-99A2-D12C-8437A92CB1B2}"/>
              </a:ext>
            </a:extLst>
          </p:cNvPr>
          <p:cNvGrpSpPr/>
          <p:nvPr/>
        </p:nvGrpSpPr>
        <p:grpSpPr>
          <a:xfrm>
            <a:off x="6155701" y="1065521"/>
            <a:ext cx="740095" cy="892405"/>
            <a:chOff x="4051865" y="5165558"/>
            <a:chExt cx="946855" cy="1141714"/>
          </a:xfrm>
        </p:grpSpPr>
        <p:sp>
          <p:nvSpPr>
            <p:cNvPr id="138" name="Oval 16">
              <a:extLst>
                <a:ext uri="{FF2B5EF4-FFF2-40B4-BE49-F238E27FC236}">
                  <a16:creationId xmlns:a16="http://schemas.microsoft.com/office/drawing/2014/main" id="{318A8E9B-796D-4491-3B3B-182523798405}"/>
                </a:ext>
              </a:extLst>
            </p:cNvPr>
            <p:cNvSpPr/>
            <p:nvPr/>
          </p:nvSpPr>
          <p:spPr>
            <a:xfrm>
              <a:off x="4051865" y="5165558"/>
              <a:ext cx="946855" cy="868299"/>
            </a:xfrm>
            <a:prstGeom prst="ellipse">
              <a:avLst/>
            </a:prstGeom>
            <a:solidFill>
              <a:srgbClr val="3D8241"/>
            </a:solidFill>
            <a:ln>
              <a:solidFill>
                <a:schemeClr val="bg1"/>
              </a:solidFill>
            </a:ln>
            <a:effectLst>
              <a:outerShdw blurRad="87354" dist="38100" dir="50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9" name="TextBox 26">
              <a:extLst>
                <a:ext uri="{FF2B5EF4-FFF2-40B4-BE49-F238E27FC236}">
                  <a16:creationId xmlns:a16="http://schemas.microsoft.com/office/drawing/2014/main" id="{46AC9B08-0DD1-9C25-417C-CC4493847F12}"/>
                </a:ext>
              </a:extLst>
            </p:cNvPr>
            <p:cNvSpPr txBox="1"/>
            <p:nvPr/>
          </p:nvSpPr>
          <p:spPr bwMode="auto">
            <a:xfrm>
              <a:off x="4070659" y="5218196"/>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sp>
        <p:nvSpPr>
          <p:cNvPr id="32" name="Freeform 170">
            <a:extLst>
              <a:ext uri="{FF2B5EF4-FFF2-40B4-BE49-F238E27FC236}">
                <a16:creationId xmlns:a16="http://schemas.microsoft.com/office/drawing/2014/main" id="{036F971F-3E4C-0577-B944-5D403C151092}"/>
              </a:ext>
            </a:extLst>
          </p:cNvPr>
          <p:cNvSpPr>
            <a:spLocks noChangeArrowheads="1"/>
          </p:cNvSpPr>
          <p:nvPr/>
        </p:nvSpPr>
        <p:spPr bwMode="auto">
          <a:xfrm>
            <a:off x="510978" y="2319328"/>
            <a:ext cx="2635200" cy="443020"/>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62A844"/>
          </a:solidFill>
          <a:ln>
            <a:noFill/>
            <a:prstDash val="sysDot"/>
          </a:ln>
          <a:effectLst/>
        </p:spPr>
        <p:txBody>
          <a:bodyPr wrap="none" anchor="ctr"/>
          <a:lstStyle/>
          <a:p>
            <a:endParaRPr lang="en-US" sz="900"/>
          </a:p>
        </p:txBody>
      </p:sp>
      <p:sp>
        <p:nvSpPr>
          <p:cNvPr id="34" name="Freeform 170">
            <a:extLst>
              <a:ext uri="{FF2B5EF4-FFF2-40B4-BE49-F238E27FC236}">
                <a16:creationId xmlns:a16="http://schemas.microsoft.com/office/drawing/2014/main" id="{C200004D-D364-3521-2F13-7EB4EB5A7479}"/>
              </a:ext>
            </a:extLst>
          </p:cNvPr>
          <p:cNvSpPr>
            <a:spLocks noChangeArrowheads="1"/>
          </p:cNvSpPr>
          <p:nvPr/>
        </p:nvSpPr>
        <p:spPr bwMode="auto">
          <a:xfrm>
            <a:off x="3287873" y="2307249"/>
            <a:ext cx="2635200" cy="443020"/>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0289AE"/>
          </a:solidFill>
          <a:ln>
            <a:noFill/>
            <a:prstDash val="sysDot"/>
          </a:ln>
          <a:effectLst/>
        </p:spPr>
        <p:txBody>
          <a:bodyPr wrap="none" anchor="ctr"/>
          <a:lstStyle/>
          <a:p>
            <a:endParaRPr lang="en-US" sz="900"/>
          </a:p>
        </p:txBody>
      </p:sp>
      <p:sp>
        <p:nvSpPr>
          <p:cNvPr id="35" name="Freeform 170">
            <a:extLst>
              <a:ext uri="{FF2B5EF4-FFF2-40B4-BE49-F238E27FC236}">
                <a16:creationId xmlns:a16="http://schemas.microsoft.com/office/drawing/2014/main" id="{E9984B5A-683A-47C5-92F5-85BDCBA9DA95}"/>
              </a:ext>
            </a:extLst>
          </p:cNvPr>
          <p:cNvSpPr>
            <a:spLocks noChangeArrowheads="1"/>
          </p:cNvSpPr>
          <p:nvPr/>
        </p:nvSpPr>
        <p:spPr bwMode="auto">
          <a:xfrm>
            <a:off x="6098682" y="2298963"/>
            <a:ext cx="2635200" cy="443020"/>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rgbClr val="3D8241"/>
          </a:solidFill>
          <a:ln>
            <a:noFill/>
            <a:prstDash val="sysDot"/>
          </a:ln>
          <a:effectLst/>
        </p:spPr>
        <p:txBody>
          <a:bodyPr wrap="none" anchor="ctr"/>
          <a:lstStyle/>
          <a:p>
            <a:endParaRPr lang="en-US" sz="900"/>
          </a:p>
        </p:txBody>
      </p:sp>
      <p:sp>
        <p:nvSpPr>
          <p:cNvPr id="7" name="Text Placeholder 11">
            <a:extLst>
              <a:ext uri="{FF2B5EF4-FFF2-40B4-BE49-F238E27FC236}">
                <a16:creationId xmlns:a16="http://schemas.microsoft.com/office/drawing/2014/main" id="{3090A51E-B4D6-C4DC-D346-2013D199E411}"/>
              </a:ext>
            </a:extLst>
          </p:cNvPr>
          <p:cNvSpPr txBox="1">
            <a:spLocks/>
          </p:cNvSpPr>
          <p:nvPr/>
        </p:nvSpPr>
        <p:spPr>
          <a:xfrm>
            <a:off x="429115" y="325458"/>
            <a:ext cx="757188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Consumers Care About Sustainability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C78F1AF5-B644-0DE8-F232-0D16C173470A}"/>
              </a:ext>
            </a:extLst>
          </p:cNvPr>
          <p:cNvCxnSpPr>
            <a:cxnSpLocks/>
          </p:cNvCxnSpPr>
          <p:nvPr/>
        </p:nvCxnSpPr>
        <p:spPr>
          <a:xfrm>
            <a:off x="8229" y="942439"/>
            <a:ext cx="8183271"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765BB0A-6EAE-8870-470E-4C5F17C295AD}"/>
              </a:ext>
            </a:extLst>
          </p:cNvPr>
          <p:cNvSpPr/>
          <p:nvPr/>
        </p:nvSpPr>
        <p:spPr>
          <a:xfrm>
            <a:off x="8229" y="4195213"/>
            <a:ext cx="12183771" cy="2662786"/>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656A6F55-90C0-1564-B1C6-CE91860E1BF6}"/>
              </a:ext>
            </a:extLst>
          </p:cNvPr>
          <p:cNvPicPr>
            <a:picLocks noChangeAspect="1"/>
          </p:cNvPicPr>
          <p:nvPr/>
        </p:nvPicPr>
        <p:blipFill>
          <a:blip>
            <a:extLst>
              <a:ext uri="{96DAC541-7B7A-43D3-8B79-37D633B846F1}">
                <asvg:svgBlip xmlns:asvg="http://schemas.microsoft.com/office/drawing/2016/SVG/main" r:embed="rId2"/>
              </a:ext>
            </a:extLst>
          </a:blip>
          <a:srcRect l="32264" t="49892" r="39869" b="41590"/>
          <a:stretch>
            <a:fillRect/>
          </a:stretch>
        </p:blipFill>
        <p:spPr>
          <a:xfrm rot="10800000">
            <a:off x="0" y="4704504"/>
            <a:ext cx="4975412" cy="2153494"/>
          </a:xfrm>
          <a:prstGeom prst="rect">
            <a:avLst/>
          </a:prstGeom>
        </p:spPr>
      </p:pic>
      <p:grpSp>
        <p:nvGrpSpPr>
          <p:cNvPr id="31" name="Graphic 2">
            <a:extLst>
              <a:ext uri="{FF2B5EF4-FFF2-40B4-BE49-F238E27FC236}">
                <a16:creationId xmlns:a16="http://schemas.microsoft.com/office/drawing/2014/main" id="{CF775BC0-F94F-AA8D-8A79-CB310D61904E}"/>
              </a:ext>
            </a:extLst>
          </p:cNvPr>
          <p:cNvGrpSpPr/>
          <p:nvPr/>
        </p:nvGrpSpPr>
        <p:grpSpPr>
          <a:xfrm>
            <a:off x="816161" y="5182652"/>
            <a:ext cx="1198372" cy="1197197"/>
            <a:chOff x="10376768" y="2334933"/>
            <a:chExt cx="920484" cy="919581"/>
          </a:xfrm>
          <a:solidFill>
            <a:schemeClr val="bg1"/>
          </a:solidFill>
        </p:grpSpPr>
        <p:sp>
          <p:nvSpPr>
            <p:cNvPr id="37" name="Freeform 36">
              <a:extLst>
                <a:ext uri="{FF2B5EF4-FFF2-40B4-BE49-F238E27FC236}">
                  <a16:creationId xmlns:a16="http://schemas.microsoft.com/office/drawing/2014/main" id="{EFEDFC38-1A6A-304A-9C64-89B680C746B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A28BF054-EFE3-16D1-4FF6-191F98472FC7}"/>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9" name="Rounded Rectangle 38">
            <a:extLst>
              <a:ext uri="{FF2B5EF4-FFF2-40B4-BE49-F238E27FC236}">
                <a16:creationId xmlns:a16="http://schemas.microsoft.com/office/drawing/2014/main" id="{A11E52D7-ADB0-52CA-212D-D034F5E7093F}"/>
              </a:ext>
            </a:extLst>
          </p:cNvPr>
          <p:cNvSpPr/>
          <p:nvPr/>
        </p:nvSpPr>
        <p:spPr>
          <a:xfrm>
            <a:off x="2822464" y="4492933"/>
            <a:ext cx="9055968" cy="2038255"/>
          </a:xfrm>
          <a:prstGeom prst="roundRect">
            <a:avLst>
              <a:gd name="adj" fmla="val 8566"/>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0">
            <a:extLst>
              <a:ext uri="{FF2B5EF4-FFF2-40B4-BE49-F238E27FC236}">
                <a16:creationId xmlns:a16="http://schemas.microsoft.com/office/drawing/2014/main" id="{BF816EB3-A31D-B3D2-7F87-9B38D54F517C}"/>
              </a:ext>
            </a:extLst>
          </p:cNvPr>
          <p:cNvSpPr/>
          <p:nvPr/>
        </p:nvSpPr>
        <p:spPr>
          <a:xfrm flipH="1">
            <a:off x="3084678" y="4298324"/>
            <a:ext cx="8700921" cy="2559675"/>
          </a:xfrm>
          <a:prstGeom prst="rect">
            <a:avLst/>
          </a:prstGeom>
        </p:spPr>
        <p:txBody>
          <a:bodyPr wrap="square">
            <a:spAutoFit/>
          </a:bodyPr>
          <a:lstStyle/>
          <a:p>
            <a:r>
              <a:rPr lang="en-US" sz="2400" b="1" dirty="0">
                <a:solidFill>
                  <a:schemeClr val="bg1"/>
                </a:solidFill>
                <a:highlight>
                  <a:srgbClr val="0289AE"/>
                </a:highlight>
              </a:rPr>
              <a:t>   Exercise - What you should do next, simple and fast:</a:t>
            </a:r>
            <a:r>
              <a:rPr lang="en-US" sz="2400" b="1" dirty="0">
                <a:solidFill>
                  <a:srgbClr val="0289AE"/>
                </a:solidFill>
                <a:highlight>
                  <a:srgbClr val="0289AE"/>
                </a:highlight>
              </a:rPr>
              <a:t>..:</a:t>
            </a:r>
          </a:p>
          <a:p>
            <a:pPr>
              <a:lnSpc>
                <a:spcPts val="2100"/>
              </a:lnSpc>
            </a:pPr>
            <a:endParaRPr lang="en-US" sz="2000" dirty="0">
              <a:solidFill>
                <a:srgbClr val="262626"/>
              </a:solidFill>
            </a:endParaRPr>
          </a:p>
          <a:p>
            <a:pPr marL="342900" indent="-342900">
              <a:lnSpc>
                <a:spcPts val="1960"/>
              </a:lnSpc>
              <a:buClr>
                <a:srgbClr val="62A844"/>
              </a:buClr>
              <a:buFont typeface="Arial" panose="020B0604020202020204" pitchFamily="34" charset="0"/>
              <a:buChar char="•"/>
            </a:pPr>
            <a:r>
              <a:rPr lang="en-GB" dirty="0">
                <a:solidFill>
                  <a:srgbClr val="262626"/>
                </a:solidFill>
              </a:rPr>
              <a:t>Run a </a:t>
            </a:r>
            <a:r>
              <a:rPr lang="en-GB" b="1" dirty="0">
                <a:solidFill>
                  <a:srgbClr val="262626"/>
                </a:solidFill>
              </a:rPr>
              <a:t>30 second guest scan</a:t>
            </a:r>
            <a:r>
              <a:rPr lang="en-GB" dirty="0">
                <a:solidFill>
                  <a:srgbClr val="262626"/>
                </a:solidFill>
              </a:rPr>
              <a:t> of Google Maps, one OTA listing, and your website. Can a guest find one clear sustainability action and proof quickly.</a:t>
            </a:r>
          </a:p>
          <a:p>
            <a:pPr marL="342900" indent="-342900">
              <a:lnSpc>
                <a:spcPts val="1960"/>
              </a:lnSpc>
              <a:buClr>
                <a:srgbClr val="62A844"/>
              </a:buClr>
              <a:buFont typeface="Arial" panose="020B0604020202020204" pitchFamily="34" charset="0"/>
              <a:buChar char="•"/>
            </a:pPr>
            <a:r>
              <a:rPr lang="en-GB" dirty="0">
                <a:solidFill>
                  <a:srgbClr val="262626"/>
                </a:solidFill>
              </a:rPr>
              <a:t>Build a </a:t>
            </a:r>
            <a:r>
              <a:rPr lang="en-GB" b="1" dirty="0">
                <a:solidFill>
                  <a:srgbClr val="262626"/>
                </a:solidFill>
              </a:rPr>
              <a:t>Proof Pack</a:t>
            </a:r>
            <a:r>
              <a:rPr lang="en-GB" dirty="0">
                <a:solidFill>
                  <a:srgbClr val="262626"/>
                </a:solidFill>
              </a:rPr>
              <a:t>: 6 actions, 6 proof points, 12 photos, one short sustainability web page, and 10 approved lines for staff and review replies.</a:t>
            </a:r>
          </a:p>
          <a:p>
            <a:pPr marL="342900" indent="-342900">
              <a:lnSpc>
                <a:spcPts val="1960"/>
              </a:lnSpc>
              <a:buClr>
                <a:srgbClr val="62A844"/>
              </a:buClr>
              <a:buFont typeface="Arial" panose="020B0604020202020204" pitchFamily="34" charset="0"/>
              <a:buChar char="•"/>
            </a:pPr>
            <a:r>
              <a:rPr lang="en-GB" dirty="0">
                <a:solidFill>
                  <a:srgbClr val="262626"/>
                </a:solidFill>
              </a:rPr>
              <a:t>Use one repeatable sentence structure everywhere: </a:t>
            </a:r>
            <a:r>
              <a:rPr lang="en-GB" b="1" dirty="0">
                <a:solidFill>
                  <a:srgbClr val="262626"/>
                </a:solidFill>
              </a:rPr>
              <a:t>Action + Proof + Guest meaning</a:t>
            </a:r>
            <a:endParaRPr lang="en-GB" dirty="0">
              <a:solidFill>
                <a:srgbClr val="262626"/>
              </a:solidFill>
            </a:endParaRPr>
          </a:p>
          <a:p>
            <a:pPr marL="342900" indent="-342900">
              <a:lnSpc>
                <a:spcPts val="2100"/>
              </a:lnSpc>
              <a:buClr>
                <a:srgbClr val="62A844"/>
              </a:buClr>
              <a:buFont typeface="Arial" panose="020B0604020202020204" pitchFamily="34" charset="0"/>
              <a:buChar char="•"/>
            </a:pPr>
            <a:endParaRPr lang="en-US" sz="2000" dirty="0">
              <a:solidFill>
                <a:srgbClr val="262626"/>
              </a:solidFill>
            </a:endParaRPr>
          </a:p>
          <a:p>
            <a:endParaRPr lang="en-US" dirty="0">
              <a:solidFill>
                <a:srgbClr val="262626"/>
              </a:solidFill>
            </a:endParaRPr>
          </a:p>
        </p:txBody>
      </p:sp>
      <p:sp>
        <p:nvSpPr>
          <p:cNvPr id="46" name="CuadroTexto 598">
            <a:extLst>
              <a:ext uri="{FF2B5EF4-FFF2-40B4-BE49-F238E27FC236}">
                <a16:creationId xmlns:a16="http://schemas.microsoft.com/office/drawing/2014/main" id="{55314EB0-C40A-0268-74D0-95B5F9B0185C}"/>
              </a:ext>
            </a:extLst>
          </p:cNvPr>
          <p:cNvSpPr txBox="1"/>
          <p:nvPr/>
        </p:nvSpPr>
        <p:spPr>
          <a:xfrm>
            <a:off x="577973" y="1813114"/>
            <a:ext cx="2544497" cy="865365"/>
          </a:xfrm>
          <a:prstGeom prst="rect">
            <a:avLst/>
          </a:prstGeom>
          <a:noFill/>
        </p:spPr>
        <p:txBody>
          <a:bodyPr wrap="square" rtlCol="0">
            <a:spAutoFit/>
          </a:bodyPr>
          <a:lstStyle/>
          <a:p>
            <a:pPr algn="ctr">
              <a:lnSpc>
                <a:spcPts val="2040"/>
              </a:lnSpc>
            </a:pPr>
            <a:r>
              <a:rPr lang="en-US" sz="2000" b="1" dirty="0">
                <a:solidFill>
                  <a:schemeClr val="bg1"/>
                </a:solidFill>
                <a:latin typeface="Calibri" panose="020F0502020204030204" pitchFamily="34" charset="0"/>
                <a:ea typeface="Lato" charset="0"/>
                <a:cs typeface="Calibri" panose="020F0502020204030204" pitchFamily="34" charset="0"/>
              </a:rPr>
              <a:t>Treat sustainability content as operational</a:t>
            </a:r>
          </a:p>
        </p:txBody>
      </p:sp>
      <p:sp>
        <p:nvSpPr>
          <p:cNvPr id="47" name="CuadroTexto 599">
            <a:extLst>
              <a:ext uri="{FF2B5EF4-FFF2-40B4-BE49-F238E27FC236}">
                <a16:creationId xmlns:a16="http://schemas.microsoft.com/office/drawing/2014/main" id="{CC584721-FB4B-E3E0-674C-EEF2B7A29C43}"/>
              </a:ext>
            </a:extLst>
          </p:cNvPr>
          <p:cNvSpPr txBox="1"/>
          <p:nvPr/>
        </p:nvSpPr>
        <p:spPr>
          <a:xfrm>
            <a:off x="3444926" y="1813114"/>
            <a:ext cx="2282148" cy="865365"/>
          </a:xfrm>
          <a:prstGeom prst="rect">
            <a:avLst/>
          </a:prstGeom>
          <a:noFill/>
        </p:spPr>
        <p:txBody>
          <a:bodyPr wrap="square" rtlCol="0">
            <a:spAutoFit/>
          </a:bodyPr>
          <a:lstStyle/>
          <a:p>
            <a:pPr algn="ctr">
              <a:lnSpc>
                <a:spcPts val="2040"/>
              </a:lnSpc>
            </a:pPr>
            <a:r>
              <a:rPr lang="en-US" sz="2000" b="1" dirty="0">
                <a:solidFill>
                  <a:schemeClr val="bg1"/>
                </a:solidFill>
                <a:latin typeface="Calibri" panose="020F0502020204030204" pitchFamily="34" charset="0"/>
                <a:ea typeface="Lato" charset="0"/>
                <a:cs typeface="Calibri" panose="020F0502020204030204" pitchFamily="34" charset="0"/>
              </a:rPr>
              <a:t>Use eco labels </a:t>
            </a:r>
          </a:p>
          <a:p>
            <a:pPr algn="ctr">
              <a:lnSpc>
                <a:spcPts val="2040"/>
              </a:lnSpc>
            </a:pPr>
            <a:r>
              <a:rPr lang="en-US" sz="2000" b="1" dirty="0">
                <a:solidFill>
                  <a:schemeClr val="bg1"/>
                </a:solidFill>
                <a:latin typeface="Calibri" panose="020F0502020204030204" pitchFamily="34" charset="0"/>
                <a:ea typeface="Lato" charset="0"/>
                <a:cs typeface="Calibri" panose="020F0502020204030204" pitchFamily="34" charset="0"/>
              </a:rPr>
              <a:t>and </a:t>
            </a:r>
            <a:r>
              <a:rPr lang="en-US" sz="2000" b="1" dirty="0" err="1">
                <a:solidFill>
                  <a:schemeClr val="bg1"/>
                </a:solidFill>
                <a:latin typeface="Calibri" panose="020F0502020204030204" pitchFamily="34" charset="0"/>
                <a:ea typeface="Lato" charset="0"/>
                <a:cs typeface="Calibri" panose="020F0502020204030204" pitchFamily="34" charset="0"/>
              </a:rPr>
              <a:t>recognisable</a:t>
            </a:r>
            <a:r>
              <a:rPr lang="en-US" sz="2000" b="1" dirty="0">
                <a:solidFill>
                  <a:schemeClr val="bg1"/>
                </a:solidFill>
                <a:latin typeface="Calibri" panose="020F0502020204030204" pitchFamily="34" charset="0"/>
                <a:ea typeface="Lato" charset="0"/>
                <a:cs typeface="Calibri" panose="020F0502020204030204" pitchFamily="34" charset="0"/>
              </a:rPr>
              <a:t> signals </a:t>
            </a:r>
          </a:p>
        </p:txBody>
      </p:sp>
      <p:sp>
        <p:nvSpPr>
          <p:cNvPr id="48" name="CuadroTexto 600">
            <a:extLst>
              <a:ext uri="{FF2B5EF4-FFF2-40B4-BE49-F238E27FC236}">
                <a16:creationId xmlns:a16="http://schemas.microsoft.com/office/drawing/2014/main" id="{9E9CB5F4-443A-FF66-A03B-0FAC47AC4114}"/>
              </a:ext>
            </a:extLst>
          </p:cNvPr>
          <p:cNvSpPr txBox="1"/>
          <p:nvPr/>
        </p:nvSpPr>
        <p:spPr>
          <a:xfrm>
            <a:off x="6231535" y="1813114"/>
            <a:ext cx="2427301" cy="608885"/>
          </a:xfrm>
          <a:prstGeom prst="rect">
            <a:avLst/>
          </a:prstGeom>
          <a:noFill/>
        </p:spPr>
        <p:txBody>
          <a:bodyPr wrap="square" rtlCol="0">
            <a:spAutoFit/>
          </a:bodyPr>
          <a:lstStyle/>
          <a:p>
            <a:pPr algn="ctr">
              <a:lnSpc>
                <a:spcPts val="2040"/>
              </a:lnSpc>
            </a:pPr>
            <a:r>
              <a:rPr lang="en-US" sz="2000" b="1" dirty="0">
                <a:solidFill>
                  <a:schemeClr val="bg1"/>
                </a:solidFill>
                <a:latin typeface="Calibri" panose="020F0502020204030204" pitchFamily="34" charset="0"/>
                <a:ea typeface="Lato" charset="0"/>
                <a:cs typeface="Calibri" panose="020F0502020204030204" pitchFamily="34" charset="0"/>
              </a:rPr>
              <a:t>AI raises the standard: </a:t>
            </a:r>
          </a:p>
        </p:txBody>
      </p:sp>
    </p:spTree>
    <p:extLst>
      <p:ext uri="{BB962C8B-B14F-4D97-AF65-F5344CB8AC3E}">
        <p14:creationId xmlns:p14="http://schemas.microsoft.com/office/powerpoint/2010/main" val="1994229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4F55E-EE05-F9BD-D8B2-EFA3331B3248}"/>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D9C6ECB2-AE18-0450-C222-803CCB97D3BF}"/>
              </a:ext>
            </a:extLst>
          </p:cNvPr>
          <p:cNvSpPr txBox="1">
            <a:spLocks/>
          </p:cNvSpPr>
          <p:nvPr/>
        </p:nvSpPr>
        <p:spPr>
          <a:xfrm>
            <a:off x="429115" y="476402"/>
            <a:ext cx="624947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Who does this well ? </a:t>
            </a:r>
          </a:p>
          <a:p>
            <a:pPr marL="0" indent="0">
              <a:lnSpc>
                <a:spcPts val="3520"/>
              </a:lnSpc>
              <a:spcBef>
                <a:spcPts val="0"/>
              </a:spcBef>
              <a:buNone/>
            </a:pPr>
            <a:r>
              <a:rPr lang="en-US" sz="3400" b="1" dirty="0">
                <a:solidFill>
                  <a:srgbClr val="262626"/>
                </a:solidFill>
                <a:cs typeface="Times New Roman" panose="02020603050405020304" pitchFamily="18" charset="0"/>
              </a:rPr>
              <a:t>Let’s visit Armada Hotel, Ireland</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9F2D1F90-AEB5-9A28-1CB2-6AD1ABB56104}"/>
              </a:ext>
            </a:extLst>
          </p:cNvPr>
          <p:cNvCxnSpPr>
            <a:cxnSpLocks/>
          </p:cNvCxnSpPr>
          <p:nvPr/>
        </p:nvCxnSpPr>
        <p:spPr>
          <a:xfrm>
            <a:off x="0" y="1563283"/>
            <a:ext cx="717630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86E3AE65-E45D-D455-651F-A4D6F8E950A1}"/>
              </a:ext>
            </a:extLst>
          </p:cNvPr>
          <p:cNvPicPr>
            <a:picLocks noChangeAspect="1"/>
          </p:cNvPicPr>
          <p:nvPr/>
        </p:nvPicPr>
        <p:blipFill>
          <a:blip>
            <a:extLst>
              <a:ext uri="{96DAC541-7B7A-43D3-8B79-37D633B846F1}">
                <asvg:svgBlip xmlns:asvg="http://schemas.microsoft.com/office/drawing/2016/SVG/main" r:embed="rId2"/>
              </a:ext>
            </a:extLst>
          </a:blip>
          <a:srcRect l="28473" t="42368" r="43602" b="36627"/>
          <a:stretch>
            <a:fillRect/>
          </a:stretch>
        </p:blipFill>
        <p:spPr>
          <a:xfrm>
            <a:off x="8160959" y="0"/>
            <a:ext cx="4094253" cy="4360437"/>
          </a:xfrm>
          <a:prstGeom prst="rect">
            <a:avLst/>
          </a:prstGeom>
        </p:spPr>
      </p:pic>
      <p:sp>
        <p:nvSpPr>
          <p:cNvPr id="3" name="TextBox 6">
            <a:extLst>
              <a:ext uri="{FF2B5EF4-FFF2-40B4-BE49-F238E27FC236}">
                <a16:creationId xmlns:a16="http://schemas.microsoft.com/office/drawing/2014/main" id="{30240518-B88D-CCA6-BF72-12B996B61AB4}"/>
              </a:ext>
            </a:extLst>
          </p:cNvPr>
          <p:cNvSpPr txBox="1"/>
          <p:nvPr/>
        </p:nvSpPr>
        <p:spPr>
          <a:xfrm>
            <a:off x="454694" y="1922101"/>
            <a:ext cx="7063465" cy="4708981"/>
          </a:xfrm>
          <a:prstGeom prst="rect">
            <a:avLst/>
          </a:prstGeom>
          <a:noFill/>
        </p:spPr>
        <p:txBody>
          <a:bodyPr wrap="square" lIns="91440" tIns="45720" rIns="91440" bIns="45720" numCol="1" spcCol="252000" rtlCol="0" anchor="t">
            <a:spAutoFit/>
          </a:bodyPr>
          <a:lstStyle/>
          <a:p>
            <a:pPr marL="342900" indent="-342900">
              <a:buClr>
                <a:srgbClr val="62A844"/>
              </a:buClr>
              <a:buFont typeface="Arial" panose="020B0604020202020204" pitchFamily="34" charset="0"/>
              <a:buChar char="•"/>
            </a:pPr>
            <a:r>
              <a:rPr lang="en-GB" sz="2000" dirty="0">
                <a:solidFill>
                  <a:srgbClr val="262626"/>
                </a:solidFill>
              </a:rPr>
              <a:t>Armada do a </a:t>
            </a:r>
            <a:r>
              <a:rPr lang="en-GB" sz="2000" b="1" dirty="0">
                <a:solidFill>
                  <a:srgbClr val="262626"/>
                </a:solidFill>
              </a:rPr>
              <a:t>smart</a:t>
            </a:r>
            <a:r>
              <a:rPr lang="en-GB" sz="2000" dirty="0">
                <a:solidFill>
                  <a:srgbClr val="262626"/>
                </a:solidFill>
              </a:rPr>
              <a:t> thing on their “Our Values” page: they publish a </a:t>
            </a:r>
            <a:r>
              <a:rPr lang="en-GB" sz="2000" b="1" dirty="0">
                <a:solidFill>
                  <a:srgbClr val="262626"/>
                </a:solidFill>
              </a:rPr>
              <a:t>scannable list of 20 practical actions</a:t>
            </a:r>
            <a:r>
              <a:rPr lang="en-GB" sz="2000" dirty="0">
                <a:solidFill>
                  <a:srgbClr val="262626"/>
                </a:solidFill>
              </a:rPr>
              <a:t>, so guests can see real changes quickly</a:t>
            </a:r>
          </a:p>
          <a:p>
            <a:pPr marL="342900" indent="-342900">
              <a:buClr>
                <a:srgbClr val="62A844"/>
              </a:buClr>
              <a:buFont typeface="Arial" panose="020B0604020202020204" pitchFamily="34" charset="0"/>
              <a:buChar char="•"/>
            </a:pPr>
            <a:r>
              <a:rPr lang="en-GB" sz="2000" b="1" dirty="0">
                <a:solidFill>
                  <a:srgbClr val="262626"/>
                </a:solidFill>
              </a:rPr>
              <a:t>They turn sustainability into guest experience and memorable stories. </a:t>
            </a:r>
            <a:r>
              <a:rPr lang="en-GB" sz="2000" dirty="0">
                <a:solidFill>
                  <a:srgbClr val="262626"/>
                </a:solidFill>
              </a:rPr>
              <a:t>Discover Ireland highlights how Armada  connect sustainability to a guest experience hook and to wellbeing, for example a </a:t>
            </a:r>
            <a:r>
              <a:rPr lang="en-GB" sz="2000" b="1" dirty="0">
                <a:solidFill>
                  <a:srgbClr val="262626"/>
                </a:solidFill>
              </a:rPr>
              <a:t>wet hair discount</a:t>
            </a:r>
            <a:r>
              <a:rPr lang="en-GB" sz="2000" dirty="0">
                <a:solidFill>
                  <a:srgbClr val="262626"/>
                </a:solidFill>
              </a:rPr>
              <a:t> in the coffee shop, discounts for reusable cups and a Wellbeing Manager  </a:t>
            </a:r>
            <a:r>
              <a:rPr lang="en-GB" sz="2000" dirty="0">
                <a:solidFill>
                  <a:srgbClr val="262626"/>
                </a:solidFill>
                <a:hlinkClick r:id="rId3">
                  <a:extLst>
                    <a:ext uri="{A12FA001-AC4F-418D-AE19-62706E023703}">
                      <ahyp:hlinkClr xmlns:ahyp="http://schemas.microsoft.com/office/drawing/2018/hyperlinkcolor" val="tx"/>
                    </a:ext>
                  </a:extLst>
                </a:hlinkClick>
              </a:rPr>
              <a:t>8 Eco-Friendly Places to Stay in Ireland</a:t>
            </a:r>
            <a:endParaRPr lang="en-GB" sz="2000" dirty="0">
              <a:solidFill>
                <a:srgbClr val="262626"/>
              </a:solidFill>
            </a:endParaRPr>
          </a:p>
          <a:p>
            <a:pPr marL="342900" indent="-342900">
              <a:buClr>
                <a:srgbClr val="62A844"/>
              </a:buClr>
              <a:buFont typeface="Arial" panose="020B0604020202020204" pitchFamily="34" charset="0"/>
              <a:buChar char="•"/>
            </a:pPr>
            <a:r>
              <a:rPr lang="en-GB" sz="2000" dirty="0">
                <a:solidFill>
                  <a:srgbClr val="262626"/>
                </a:solidFill>
              </a:rPr>
              <a:t>Independent reinforcement of sustainability shows up in Irish media and national tourism content. </a:t>
            </a:r>
            <a:r>
              <a:rPr lang="en-GB" sz="2000" dirty="0">
                <a:solidFill>
                  <a:srgbClr val="262626"/>
                </a:solidFill>
                <a:hlinkClick r:id="rId4">
                  <a:extLst>
                    <a:ext uri="{A12FA001-AC4F-418D-AE19-62706E023703}">
                      <ahyp:hlinkClr xmlns:ahyp="http://schemas.microsoft.com/office/drawing/2018/hyperlinkcolor" val="tx"/>
                    </a:ext>
                  </a:extLst>
                </a:hlinkClick>
              </a:rPr>
              <a:t>How to have a sustainable holiday in Clare – The Irish Times</a:t>
            </a:r>
            <a:endParaRPr lang="en-GB" sz="2000" dirty="0">
              <a:solidFill>
                <a:srgbClr val="262626"/>
              </a:solidFill>
            </a:endParaRPr>
          </a:p>
          <a:p>
            <a:pPr marL="342900" indent="-342900">
              <a:buClr>
                <a:srgbClr val="62A844"/>
              </a:buClr>
              <a:buFont typeface="Arial" panose="020B0604020202020204" pitchFamily="34" charset="0"/>
              <a:buChar char="•"/>
            </a:pPr>
            <a:endParaRPr lang="en-GB" sz="2000" dirty="0">
              <a:solidFill>
                <a:srgbClr val="262626"/>
              </a:solidFill>
            </a:endParaRPr>
          </a:p>
          <a:p>
            <a:pPr>
              <a:buClr>
                <a:srgbClr val="62A844"/>
              </a:buClr>
            </a:pPr>
            <a:br>
              <a:rPr lang="en-GB" sz="2000" dirty="0">
                <a:solidFill>
                  <a:srgbClr val="262626"/>
                </a:solidFill>
              </a:rPr>
            </a:br>
            <a:endParaRPr lang="en-US" sz="2000" dirty="0">
              <a:solidFill>
                <a:srgbClr val="262626"/>
              </a:solidFill>
            </a:endParaRPr>
          </a:p>
        </p:txBody>
      </p:sp>
      <p:sp>
        <p:nvSpPr>
          <p:cNvPr id="12" name="TextBox 11">
            <a:extLst>
              <a:ext uri="{FF2B5EF4-FFF2-40B4-BE49-F238E27FC236}">
                <a16:creationId xmlns:a16="http://schemas.microsoft.com/office/drawing/2014/main" id="{787E2807-E517-A4B3-74A8-45E90BD1516E}"/>
              </a:ext>
            </a:extLst>
          </p:cNvPr>
          <p:cNvSpPr txBox="1"/>
          <p:nvPr/>
        </p:nvSpPr>
        <p:spPr>
          <a:xfrm>
            <a:off x="794850" y="5981488"/>
            <a:ext cx="4344309" cy="400110"/>
          </a:xfrm>
          <a:prstGeom prst="rect">
            <a:avLst/>
          </a:prstGeom>
          <a:noFill/>
        </p:spPr>
        <p:txBody>
          <a:bodyPr wrap="square">
            <a:spAutoFit/>
          </a:bodyPr>
          <a:lstStyle/>
          <a:p>
            <a:r>
              <a:rPr lang="en-IE" sz="2000" b="1" dirty="0">
                <a:solidFill>
                  <a:srgbClr val="0289AE"/>
                </a:solidFill>
                <a:hlinkClick r:id="rId5">
                  <a:extLst>
                    <a:ext uri="{A12FA001-AC4F-418D-AE19-62706E023703}">
                      <ahyp:hlinkClr xmlns:ahyp="http://schemas.microsoft.com/office/drawing/2018/hyperlinkcolor" val="tx"/>
                    </a:ext>
                  </a:extLst>
                </a:hlinkClick>
              </a:rPr>
              <a:t>READ:  Our Values | Armada Hotel</a:t>
            </a:r>
            <a:endParaRPr lang="en-IE" sz="2000" b="1" dirty="0">
              <a:solidFill>
                <a:srgbClr val="0289AE"/>
              </a:solidFill>
            </a:endParaRPr>
          </a:p>
        </p:txBody>
      </p:sp>
      <p:pic>
        <p:nvPicPr>
          <p:cNvPr id="13" name="Picture 12" descr="iPhone6_mockup_front_white.png">
            <a:extLst>
              <a:ext uri="{FF2B5EF4-FFF2-40B4-BE49-F238E27FC236}">
                <a16:creationId xmlns:a16="http://schemas.microsoft.com/office/drawing/2014/main" id="{D4B1C8AE-1620-2CCF-9423-32CBFC2DA2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68631" y="226918"/>
            <a:ext cx="4094254" cy="6404164"/>
          </a:xfrm>
          <a:prstGeom prst="rect">
            <a:avLst/>
          </a:prstGeom>
        </p:spPr>
      </p:pic>
      <p:pic>
        <p:nvPicPr>
          <p:cNvPr id="15" name="Picture 14" descr="A rainbow over a group of houses&#10;&#10;AI-generated content may be incorrect.">
            <a:extLst>
              <a:ext uri="{FF2B5EF4-FFF2-40B4-BE49-F238E27FC236}">
                <a16:creationId xmlns:a16="http://schemas.microsoft.com/office/drawing/2014/main" id="{6FB51810-F730-BD24-9F32-1949DEB826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50004" y="1223953"/>
            <a:ext cx="2499647" cy="4360437"/>
          </a:xfrm>
          <a:prstGeom prst="rect">
            <a:avLst/>
          </a:prstGeom>
        </p:spPr>
      </p:pic>
      <p:sp>
        <p:nvSpPr>
          <p:cNvPr id="16" name="TextBox 15">
            <a:extLst>
              <a:ext uri="{FF2B5EF4-FFF2-40B4-BE49-F238E27FC236}">
                <a16:creationId xmlns:a16="http://schemas.microsoft.com/office/drawing/2014/main" id="{CA2CC69A-333C-1701-93FA-2239B7847402}"/>
              </a:ext>
            </a:extLst>
          </p:cNvPr>
          <p:cNvSpPr txBox="1"/>
          <p:nvPr/>
        </p:nvSpPr>
        <p:spPr>
          <a:xfrm>
            <a:off x="8543898" y="5189111"/>
            <a:ext cx="2255282" cy="369332"/>
          </a:xfrm>
          <a:prstGeom prst="rect">
            <a:avLst/>
          </a:prstGeom>
          <a:noFill/>
        </p:spPr>
        <p:txBody>
          <a:bodyPr wrap="square" rtlCol="0">
            <a:spAutoFit/>
          </a:bodyPr>
          <a:lstStyle/>
          <a:p>
            <a:pPr algn="ctr"/>
            <a:r>
              <a:rPr lang="en-IE" dirty="0">
                <a:solidFill>
                  <a:schemeClr val="bg1"/>
                </a:solidFill>
              </a:rPr>
              <a:t>Pic: </a:t>
            </a:r>
            <a:r>
              <a:rPr lang="en-IE" dirty="0">
                <a:solidFill>
                  <a:schemeClr val="bg1"/>
                </a:solidFill>
                <a:hlinkClick r:id="rId8">
                  <a:extLst>
                    <a:ext uri="{A12FA001-AC4F-418D-AE19-62706E023703}">
                      <ahyp:hlinkClr xmlns:ahyp="http://schemas.microsoft.com/office/drawing/2018/hyperlinkcolor" val="tx"/>
                    </a:ext>
                  </a:extLst>
                </a:hlinkClick>
              </a:rPr>
              <a:t>Instagram</a:t>
            </a:r>
            <a:endParaRPr lang="en-IE" dirty="0">
              <a:solidFill>
                <a:schemeClr val="bg1"/>
              </a:solidFill>
            </a:endParaRPr>
          </a:p>
        </p:txBody>
      </p:sp>
    </p:spTree>
    <p:extLst>
      <p:ext uri="{BB962C8B-B14F-4D97-AF65-F5344CB8AC3E}">
        <p14:creationId xmlns:p14="http://schemas.microsoft.com/office/powerpoint/2010/main" val="141783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DCA43-4033-E4D2-AEB4-D1F7C4AD9DB0}"/>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870AD830-D2BF-2FF6-1040-85A44F24B7EC}"/>
              </a:ext>
            </a:extLst>
          </p:cNvPr>
          <p:cNvSpPr txBox="1">
            <a:spLocks/>
          </p:cNvSpPr>
          <p:nvPr/>
        </p:nvSpPr>
        <p:spPr>
          <a:xfrm>
            <a:off x="429115" y="476402"/>
            <a:ext cx="624947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Who does this well ? </a:t>
            </a:r>
          </a:p>
          <a:p>
            <a:pPr marL="0" indent="0">
              <a:lnSpc>
                <a:spcPts val="3520"/>
              </a:lnSpc>
              <a:spcBef>
                <a:spcPts val="0"/>
              </a:spcBef>
              <a:buNone/>
            </a:pPr>
            <a:r>
              <a:rPr lang="en-US" sz="3400" b="1" dirty="0">
                <a:solidFill>
                  <a:srgbClr val="262626"/>
                </a:solidFill>
                <a:cs typeface="Times New Roman" panose="02020603050405020304" pitchFamily="18" charset="0"/>
              </a:rPr>
              <a:t>Let’s visit Armada Hotel, Ireland</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5E9FE5B2-FB4C-E767-5102-555717FCD974}"/>
              </a:ext>
            </a:extLst>
          </p:cNvPr>
          <p:cNvCxnSpPr>
            <a:cxnSpLocks/>
          </p:cNvCxnSpPr>
          <p:nvPr/>
        </p:nvCxnSpPr>
        <p:spPr>
          <a:xfrm>
            <a:off x="0" y="1563283"/>
            <a:ext cx="717630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C9BFDD5F-E5FA-2822-2D96-0B660C2399A7}"/>
              </a:ext>
            </a:extLst>
          </p:cNvPr>
          <p:cNvPicPr>
            <a:picLocks noChangeAspect="1"/>
          </p:cNvPicPr>
          <p:nvPr/>
        </p:nvPicPr>
        <p:blipFill>
          <a:blip>
            <a:extLst>
              <a:ext uri="{96DAC541-7B7A-43D3-8B79-37D633B846F1}">
                <asvg:svgBlip xmlns:asvg="http://schemas.microsoft.com/office/drawing/2016/SVG/main" r:embed="rId2"/>
              </a:ext>
            </a:extLst>
          </a:blip>
          <a:srcRect l="23319" t="35536" r="48756" b="43459"/>
          <a:stretch>
            <a:fillRect/>
          </a:stretch>
        </p:blipFill>
        <p:spPr>
          <a:xfrm rot="16200000">
            <a:off x="7964655" y="-133092"/>
            <a:ext cx="4094253" cy="4360437"/>
          </a:xfrm>
          <a:prstGeom prst="rect">
            <a:avLst/>
          </a:prstGeom>
        </p:spPr>
      </p:pic>
      <p:sp>
        <p:nvSpPr>
          <p:cNvPr id="3" name="TextBox 6">
            <a:extLst>
              <a:ext uri="{FF2B5EF4-FFF2-40B4-BE49-F238E27FC236}">
                <a16:creationId xmlns:a16="http://schemas.microsoft.com/office/drawing/2014/main" id="{E0E12AAD-CD9C-A623-90A9-E1D37D396050}"/>
              </a:ext>
            </a:extLst>
          </p:cNvPr>
          <p:cNvSpPr txBox="1"/>
          <p:nvPr/>
        </p:nvSpPr>
        <p:spPr>
          <a:xfrm>
            <a:off x="454693" y="1922101"/>
            <a:ext cx="10506531" cy="4401205"/>
          </a:xfrm>
          <a:prstGeom prst="rect">
            <a:avLst/>
          </a:prstGeom>
          <a:noFill/>
        </p:spPr>
        <p:txBody>
          <a:bodyPr wrap="square" lIns="91440" tIns="45720" rIns="91440" bIns="45720" numCol="1" spcCol="252000" rtlCol="0" anchor="t">
            <a:spAutoFit/>
          </a:bodyPr>
          <a:lstStyle/>
          <a:p>
            <a:pPr marL="342900" indent="-342900">
              <a:buClr>
                <a:srgbClr val="62A844"/>
              </a:buClr>
              <a:buFont typeface="Arial" panose="020B0604020202020204" pitchFamily="34" charset="0"/>
              <a:buChar char="•"/>
            </a:pPr>
            <a:r>
              <a:rPr lang="en-GB" sz="2000" dirty="0">
                <a:solidFill>
                  <a:srgbClr val="262626"/>
                </a:solidFill>
              </a:rPr>
              <a:t>They link </a:t>
            </a:r>
            <a:r>
              <a:rPr lang="en-GB" sz="2000" b="1" dirty="0">
                <a:solidFill>
                  <a:srgbClr val="262626"/>
                </a:solidFill>
              </a:rPr>
              <a:t>food sustainability </a:t>
            </a:r>
            <a:r>
              <a:rPr lang="en-GB" sz="2000" dirty="0">
                <a:solidFill>
                  <a:srgbClr val="262626"/>
                </a:solidFill>
              </a:rPr>
              <a:t>to a tangible asset with local </a:t>
            </a:r>
            <a:r>
              <a:rPr lang="en-GB" sz="2000" b="1" dirty="0">
                <a:solidFill>
                  <a:srgbClr val="262626"/>
                </a:solidFill>
              </a:rPr>
              <a:t>Armada Farm</a:t>
            </a:r>
            <a:r>
              <a:rPr lang="en-GB" sz="2000" dirty="0">
                <a:solidFill>
                  <a:srgbClr val="262626"/>
                </a:solidFill>
              </a:rPr>
              <a:t> supplying produce  and a product story  (e.g. seaweed as a fertiliser) that guests can repeat.  You can download their </a:t>
            </a:r>
            <a:r>
              <a:rPr lang="en-IE" sz="2000" dirty="0">
                <a:solidFill>
                  <a:srgbClr val="262626"/>
                </a:solidFill>
              </a:rPr>
              <a:t>Local Supplier Expenditure Policy from their </a:t>
            </a:r>
            <a:r>
              <a:rPr lang="en-IE" sz="2000" dirty="0">
                <a:solidFill>
                  <a:srgbClr val="262626"/>
                </a:solidFill>
                <a:hlinkClick r:id="rId3">
                  <a:extLst>
                    <a:ext uri="{A12FA001-AC4F-418D-AE19-62706E023703}">
                      <ahyp:hlinkClr xmlns:ahyp="http://schemas.microsoft.com/office/drawing/2018/hyperlinkcolor" val="tx"/>
                    </a:ext>
                  </a:extLst>
                </a:hlinkClick>
              </a:rPr>
              <a:t>website</a:t>
            </a:r>
            <a:r>
              <a:rPr lang="en-IE" sz="2000" dirty="0">
                <a:solidFill>
                  <a:srgbClr val="262626"/>
                </a:solidFill>
              </a:rPr>
              <a:t>. </a:t>
            </a:r>
            <a:r>
              <a:rPr lang="en-GB" sz="2000" dirty="0">
                <a:solidFill>
                  <a:srgbClr val="262626"/>
                </a:solidFill>
              </a:rPr>
              <a:t>The hotel targets </a:t>
            </a:r>
            <a:r>
              <a:rPr lang="en-GB" sz="2000" b="1" dirty="0">
                <a:solidFill>
                  <a:srgbClr val="262626"/>
                </a:solidFill>
              </a:rPr>
              <a:t>at least 50% of non labour supplier spend</a:t>
            </a:r>
            <a:r>
              <a:rPr lang="en-GB" sz="2000" dirty="0">
                <a:solidFill>
                  <a:srgbClr val="262626"/>
                </a:solidFill>
              </a:rPr>
              <a:t> with businesses </a:t>
            </a:r>
            <a:r>
              <a:rPr lang="en-GB" sz="2000" b="1" dirty="0">
                <a:solidFill>
                  <a:srgbClr val="262626"/>
                </a:solidFill>
              </a:rPr>
              <a:t>within 80 km</a:t>
            </a:r>
            <a:r>
              <a:rPr lang="en-GB" sz="2000" dirty="0">
                <a:solidFill>
                  <a:srgbClr val="262626"/>
                </a:solidFill>
              </a:rPr>
              <a:t> of the hotel.</a:t>
            </a:r>
          </a:p>
          <a:p>
            <a:pPr marL="342900" indent="-342900">
              <a:buClr>
                <a:srgbClr val="62A844"/>
              </a:buClr>
              <a:buFont typeface="Arial" panose="020B0604020202020204" pitchFamily="34" charset="0"/>
              <a:buChar char="•"/>
            </a:pPr>
            <a:r>
              <a:rPr lang="en-GB" sz="2000" b="1" dirty="0">
                <a:solidFill>
                  <a:srgbClr val="262626"/>
                </a:solidFill>
              </a:rPr>
              <a:t>They use place, community, and culture as part of the sustainability message </a:t>
            </a:r>
            <a:r>
              <a:rPr lang="en-GB" sz="2000" dirty="0">
                <a:solidFill>
                  <a:srgbClr val="262626"/>
                </a:solidFill>
              </a:rPr>
              <a:t>The</a:t>
            </a:r>
            <a:r>
              <a:rPr lang="en-GB" sz="2000" b="1" dirty="0">
                <a:solidFill>
                  <a:srgbClr val="262626"/>
                </a:solidFill>
              </a:rPr>
              <a:t> </a:t>
            </a:r>
            <a:r>
              <a:rPr lang="en-GB" sz="2000" dirty="0">
                <a:solidFill>
                  <a:srgbClr val="262626"/>
                </a:solidFill>
              </a:rPr>
              <a:t>Irish Times describes sustainability as visible on site and connected to local systems (solar panels, local food, removing single use plastic, refill stations), plus community and staff wellbeing as part of the overall story.</a:t>
            </a:r>
          </a:p>
          <a:p>
            <a:pPr marL="342900" indent="-342900">
              <a:buClr>
                <a:srgbClr val="62A844"/>
              </a:buClr>
              <a:buFont typeface="Arial" panose="020B0604020202020204" pitchFamily="34" charset="0"/>
              <a:buChar char="•"/>
            </a:pPr>
            <a:r>
              <a:rPr lang="en-GB" sz="2000" dirty="0">
                <a:solidFill>
                  <a:srgbClr val="262626"/>
                </a:solidFill>
              </a:rPr>
              <a:t>They lead with </a:t>
            </a:r>
            <a:r>
              <a:rPr lang="en-GB" sz="2000" b="1" dirty="0">
                <a:solidFill>
                  <a:srgbClr val="262626"/>
                </a:solidFill>
              </a:rPr>
              <a:t>trusted signals, then explain what it means</a:t>
            </a:r>
            <a:r>
              <a:rPr lang="en-GB" sz="2000" dirty="0">
                <a:solidFill>
                  <a:srgbClr val="262626"/>
                </a:solidFill>
              </a:rPr>
              <a:t>. They position B Corp as a credibility marker and explain it in plain language across ESG pillars (governance, workers, community, environment, customers), including their  impact assessment score and ongoing goals. </a:t>
            </a:r>
          </a:p>
          <a:p>
            <a:pPr marL="342900" indent="-342900">
              <a:buClr>
                <a:srgbClr val="62A844"/>
              </a:buClr>
              <a:buFont typeface="Arial" panose="020B0604020202020204" pitchFamily="34" charset="0"/>
              <a:buChar char="•"/>
            </a:pPr>
            <a:endParaRPr lang="en-GB" sz="2000" dirty="0">
              <a:solidFill>
                <a:srgbClr val="262626"/>
              </a:solidFill>
            </a:endParaRPr>
          </a:p>
          <a:p>
            <a:pPr marL="342900" indent="-342900">
              <a:buClr>
                <a:srgbClr val="62A844"/>
              </a:buClr>
              <a:buFont typeface="Arial" panose="020B0604020202020204" pitchFamily="34" charset="0"/>
              <a:buChar char="•"/>
            </a:pPr>
            <a:endParaRPr lang="en-GB" sz="2000" dirty="0">
              <a:solidFill>
                <a:srgbClr val="262626"/>
              </a:solidFill>
            </a:endParaRPr>
          </a:p>
          <a:p>
            <a:pPr>
              <a:buClr>
                <a:srgbClr val="62A844"/>
              </a:buClr>
            </a:pPr>
            <a:endParaRPr lang="en-US" sz="2000" dirty="0">
              <a:solidFill>
                <a:srgbClr val="262626"/>
              </a:solidFill>
            </a:endParaRPr>
          </a:p>
        </p:txBody>
      </p:sp>
      <p:sp>
        <p:nvSpPr>
          <p:cNvPr id="12" name="TextBox 11">
            <a:extLst>
              <a:ext uri="{FF2B5EF4-FFF2-40B4-BE49-F238E27FC236}">
                <a16:creationId xmlns:a16="http://schemas.microsoft.com/office/drawing/2014/main" id="{6F903310-7A81-E8D9-04BD-1D48BE17B470}"/>
              </a:ext>
            </a:extLst>
          </p:cNvPr>
          <p:cNvSpPr txBox="1"/>
          <p:nvPr/>
        </p:nvSpPr>
        <p:spPr>
          <a:xfrm>
            <a:off x="794850" y="5981488"/>
            <a:ext cx="4344309" cy="400110"/>
          </a:xfrm>
          <a:prstGeom prst="rect">
            <a:avLst/>
          </a:prstGeom>
          <a:noFill/>
        </p:spPr>
        <p:txBody>
          <a:bodyPr wrap="square">
            <a:spAutoFit/>
          </a:bodyPr>
          <a:lstStyle/>
          <a:p>
            <a:r>
              <a:rPr lang="en-IE" sz="2000" b="1" dirty="0">
                <a:solidFill>
                  <a:srgbClr val="0289AE"/>
                </a:solidFill>
                <a:hlinkClick r:id="rId4">
                  <a:extLst>
                    <a:ext uri="{A12FA001-AC4F-418D-AE19-62706E023703}">
                      <ahyp:hlinkClr xmlns:ahyp="http://schemas.microsoft.com/office/drawing/2018/hyperlinkcolor" val="tx"/>
                    </a:ext>
                  </a:extLst>
                </a:hlinkClick>
              </a:rPr>
              <a:t>READ:  Our Values | Armada Hotel</a:t>
            </a:r>
            <a:endParaRPr lang="en-IE" sz="2000" b="1" dirty="0">
              <a:solidFill>
                <a:srgbClr val="0289AE"/>
              </a:solidFill>
            </a:endParaRPr>
          </a:p>
        </p:txBody>
      </p:sp>
    </p:spTree>
    <p:extLst>
      <p:ext uri="{BB962C8B-B14F-4D97-AF65-F5344CB8AC3E}">
        <p14:creationId xmlns:p14="http://schemas.microsoft.com/office/powerpoint/2010/main" val="2515950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4BDD9-4673-D8C5-612C-C7C4F8B345E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FC31C32-354C-E962-CD21-E324227A39A8}"/>
              </a:ext>
            </a:extLst>
          </p:cNvPr>
          <p:cNvSpPr/>
          <p:nvPr/>
        </p:nvSpPr>
        <p:spPr>
          <a:xfrm flipH="1" flipV="1">
            <a:off x="0" y="625443"/>
            <a:ext cx="12185500" cy="121325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7604AC2C-D598-D7FC-B210-68CB7DFFA53C}"/>
              </a:ext>
            </a:extLst>
          </p:cNvPr>
          <p:cNvPicPr>
            <a:picLocks noChangeAspect="1"/>
          </p:cNvPicPr>
          <p:nvPr/>
        </p:nvPicPr>
        <p:blipFill>
          <a:blip>
            <a:extLst>
              <a:ext uri="{96DAC541-7B7A-43D3-8B79-37D633B846F1}">
                <asvg:svgBlip xmlns:asvg="http://schemas.microsoft.com/office/drawing/2016/SVG/main" r:embed="rId3"/>
              </a:ext>
            </a:extLst>
          </a:blip>
          <a:srcRect l="27260" t="44252" r="44873" b="40600"/>
          <a:stretch>
            <a:fillRect/>
          </a:stretch>
        </p:blipFill>
        <p:spPr>
          <a:xfrm>
            <a:off x="8235541" y="10568"/>
            <a:ext cx="3941212" cy="3033574"/>
          </a:xfrm>
          <a:prstGeom prst="rect">
            <a:avLst/>
          </a:prstGeom>
        </p:spPr>
      </p:pic>
      <p:sp>
        <p:nvSpPr>
          <p:cNvPr id="2" name="Text Placeholder 11">
            <a:extLst>
              <a:ext uri="{FF2B5EF4-FFF2-40B4-BE49-F238E27FC236}">
                <a16:creationId xmlns:a16="http://schemas.microsoft.com/office/drawing/2014/main" id="{9444C10B-F3D4-A61E-328F-4F83926B7579}"/>
              </a:ext>
            </a:extLst>
          </p:cNvPr>
          <p:cNvSpPr txBox="1">
            <a:spLocks/>
          </p:cNvSpPr>
          <p:nvPr/>
        </p:nvSpPr>
        <p:spPr>
          <a:xfrm>
            <a:off x="633237" y="1077380"/>
            <a:ext cx="10293264" cy="76131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And then there is sustainable digital communications </a:t>
            </a:r>
          </a:p>
          <a:p>
            <a:pPr marL="0" indent="0">
              <a:lnSpc>
                <a:spcPts val="3520"/>
              </a:lnSpc>
              <a:spcBef>
                <a:spcPts val="0"/>
              </a:spcBef>
              <a:buNone/>
            </a:pPr>
            <a:endParaRPr lang="en-US" sz="3400" b="1" dirty="0">
              <a:solidFill>
                <a:schemeClr val="bg1"/>
              </a:solidFill>
              <a:cs typeface="Times New Roman" panose="02020603050405020304" pitchFamily="18" charset="0"/>
            </a:endParaRPr>
          </a:p>
        </p:txBody>
      </p:sp>
      <p:sp>
        <p:nvSpPr>
          <p:cNvPr id="4" name="Rectangle 30">
            <a:extLst>
              <a:ext uri="{FF2B5EF4-FFF2-40B4-BE49-F238E27FC236}">
                <a16:creationId xmlns:a16="http://schemas.microsoft.com/office/drawing/2014/main" id="{AE92AB47-BAC2-2AAC-C430-0A0E0C0DFFA7}"/>
              </a:ext>
            </a:extLst>
          </p:cNvPr>
          <p:cNvSpPr/>
          <p:nvPr/>
        </p:nvSpPr>
        <p:spPr>
          <a:xfrm flipH="1">
            <a:off x="633234" y="2308172"/>
            <a:ext cx="2894774" cy="3170099"/>
          </a:xfrm>
          <a:prstGeom prst="rect">
            <a:avLst/>
          </a:prstGeom>
        </p:spPr>
        <p:txBody>
          <a:bodyPr wrap="square">
            <a:spAutoFit/>
          </a:bodyPr>
          <a:lstStyle/>
          <a:p>
            <a:r>
              <a:rPr lang="en-GB" sz="2000" dirty="0">
                <a:solidFill>
                  <a:srgbClr val="262626"/>
                </a:solidFill>
              </a:rPr>
              <a:t>Digital communication has an environmental footprint. It uses electricity in data centres, networks, and devices. Sustainable practice reduces unnecessary data and energy and reduces digital overload for guests and staff.  </a:t>
            </a:r>
          </a:p>
        </p:txBody>
      </p:sp>
      <p:sp>
        <p:nvSpPr>
          <p:cNvPr id="13" name="Text Placeholder 11">
            <a:extLst>
              <a:ext uri="{FF2B5EF4-FFF2-40B4-BE49-F238E27FC236}">
                <a16:creationId xmlns:a16="http://schemas.microsoft.com/office/drawing/2014/main" id="{D850BA71-027D-1BD8-9707-23F8BA9245A6}"/>
              </a:ext>
            </a:extLst>
          </p:cNvPr>
          <p:cNvSpPr txBox="1">
            <a:spLocks/>
          </p:cNvSpPr>
          <p:nvPr/>
        </p:nvSpPr>
        <p:spPr>
          <a:xfrm>
            <a:off x="586937" y="394844"/>
            <a:ext cx="5115158" cy="761315"/>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4000" b="1" dirty="0">
                <a:solidFill>
                  <a:schemeClr val="bg1"/>
                </a:solidFill>
                <a:highlight>
                  <a:srgbClr val="0289AE"/>
                </a:highlight>
                <a:cs typeface="Times New Roman" panose="02020603050405020304" pitchFamily="18" charset="0"/>
              </a:rPr>
              <a:t> 02</a:t>
            </a:r>
            <a:r>
              <a:rPr lang="en-US" sz="4000" b="1" dirty="0">
                <a:solidFill>
                  <a:srgbClr val="0289AE"/>
                </a:solidFill>
                <a:highlight>
                  <a:srgbClr val="0289AE"/>
                </a:highlight>
                <a:cs typeface="Times New Roman" panose="02020603050405020304" pitchFamily="18" charset="0"/>
              </a:rPr>
              <a:t>.</a:t>
            </a:r>
          </a:p>
        </p:txBody>
      </p:sp>
      <p:sp>
        <p:nvSpPr>
          <p:cNvPr id="6" name="Rectangle 30">
            <a:extLst>
              <a:ext uri="{FF2B5EF4-FFF2-40B4-BE49-F238E27FC236}">
                <a16:creationId xmlns:a16="http://schemas.microsoft.com/office/drawing/2014/main" id="{4953C052-8E02-EF67-0EC2-BDD60F5FE5C2}"/>
              </a:ext>
            </a:extLst>
          </p:cNvPr>
          <p:cNvSpPr/>
          <p:nvPr/>
        </p:nvSpPr>
        <p:spPr>
          <a:xfrm flipH="1">
            <a:off x="4278290" y="2308172"/>
            <a:ext cx="7085787" cy="4154984"/>
          </a:xfrm>
          <a:prstGeom prst="rect">
            <a:avLst/>
          </a:prstGeom>
        </p:spPr>
        <p:txBody>
          <a:bodyPr wrap="square">
            <a:spAutoFit/>
          </a:bodyPr>
          <a:lstStyle/>
          <a:p>
            <a:pPr>
              <a:buClr>
                <a:srgbClr val="62A844"/>
              </a:buClr>
            </a:pPr>
            <a:r>
              <a:rPr lang="en-GB" sz="2200" b="1" dirty="0">
                <a:solidFill>
                  <a:srgbClr val="0289AE"/>
                </a:solidFill>
              </a:rPr>
              <a:t>Some immediate actions:</a:t>
            </a:r>
          </a:p>
          <a:p>
            <a:pPr marL="342900" indent="-342900">
              <a:buClr>
                <a:srgbClr val="62A844"/>
              </a:buClr>
              <a:buFont typeface="Arial" panose="020B0604020202020204" pitchFamily="34" charset="0"/>
              <a:buChar char="•"/>
            </a:pPr>
            <a:endParaRPr lang="en-GB" sz="800" b="1" dirty="0">
              <a:solidFill>
                <a:srgbClr val="262626"/>
              </a:solidFill>
            </a:endParaRPr>
          </a:p>
          <a:p>
            <a:pPr marL="342900" indent="-342900">
              <a:buClr>
                <a:srgbClr val="62A844"/>
              </a:buClr>
              <a:buFont typeface="Arial" panose="020B0604020202020204" pitchFamily="34" charset="0"/>
              <a:buChar char="•"/>
            </a:pPr>
            <a:r>
              <a:rPr lang="en-GB" b="1" dirty="0">
                <a:solidFill>
                  <a:srgbClr val="262626"/>
                </a:solidFill>
              </a:rPr>
              <a:t>Cut website and content emissions by reducing page weight and data transfer: </a:t>
            </a:r>
            <a:r>
              <a:rPr lang="en-GB" dirty="0">
                <a:solidFill>
                  <a:srgbClr val="262626"/>
                </a:solidFill>
              </a:rPr>
              <a:t>lighter pages, compressed images, fewer auto loading videos, fewer trackers</a:t>
            </a:r>
          </a:p>
          <a:p>
            <a:pPr marL="342900" indent="-342900">
              <a:buClr>
                <a:srgbClr val="62A844"/>
              </a:buClr>
              <a:buFont typeface="Arial" panose="020B0604020202020204" pitchFamily="34" charset="0"/>
              <a:buChar char="•"/>
            </a:pPr>
            <a:r>
              <a:rPr lang="en-GB" b="1" dirty="0">
                <a:solidFill>
                  <a:srgbClr val="262626"/>
                </a:solidFill>
              </a:rPr>
              <a:t>Choose lower impact hosting and </a:t>
            </a:r>
            <a:r>
              <a:rPr lang="en-GB" dirty="0">
                <a:solidFill>
                  <a:srgbClr val="262626"/>
                </a:solidFill>
              </a:rPr>
              <a:t>suppliers by selecting greener hosting options and keeping digital systems lean</a:t>
            </a:r>
          </a:p>
          <a:p>
            <a:pPr marL="342900" indent="-342900">
              <a:buClr>
                <a:srgbClr val="62A844"/>
              </a:buClr>
              <a:buFont typeface="Arial" panose="020B0604020202020204" pitchFamily="34" charset="0"/>
              <a:buChar char="•"/>
            </a:pPr>
            <a:r>
              <a:rPr lang="en-GB" b="1" dirty="0">
                <a:solidFill>
                  <a:srgbClr val="262626"/>
                </a:solidFill>
              </a:rPr>
              <a:t>Reduce inbox pollution and wasted sends </a:t>
            </a:r>
            <a:r>
              <a:rPr lang="en-GB" dirty="0">
                <a:solidFill>
                  <a:srgbClr val="262626"/>
                </a:solidFill>
              </a:rPr>
              <a:t>through better targeting and cadence: fewer emails, smaller files, clear segments, remove inactive contacts</a:t>
            </a:r>
          </a:p>
          <a:p>
            <a:pPr marL="342900" indent="-342900">
              <a:buClr>
                <a:srgbClr val="62A844"/>
              </a:buClr>
              <a:buFont typeface="Arial" panose="020B0604020202020204" pitchFamily="34" charset="0"/>
              <a:buChar char="•"/>
            </a:pPr>
            <a:r>
              <a:rPr lang="en-GB" b="1" dirty="0">
                <a:solidFill>
                  <a:srgbClr val="262626"/>
                </a:solidFill>
              </a:rPr>
              <a:t>Run paid media with less waste </a:t>
            </a:r>
            <a:r>
              <a:rPr lang="en-GB" dirty="0">
                <a:solidFill>
                  <a:srgbClr val="262626"/>
                </a:solidFill>
              </a:rPr>
              <a:t>by improving targeting and landing page match, and stopping low value campaigns</a:t>
            </a:r>
          </a:p>
          <a:p>
            <a:pPr marL="342900" indent="-342900">
              <a:buClr>
                <a:srgbClr val="62A844"/>
              </a:buClr>
              <a:buFont typeface="Arial" panose="020B0604020202020204" pitchFamily="34" charset="0"/>
              <a:buChar char="•"/>
            </a:pPr>
            <a:r>
              <a:rPr lang="en-GB" b="1" dirty="0">
                <a:solidFill>
                  <a:srgbClr val="262626"/>
                </a:solidFill>
              </a:rPr>
              <a:t>Use media and AI in a resource aware way: </a:t>
            </a:r>
            <a:r>
              <a:rPr lang="en-GB" dirty="0">
                <a:solidFill>
                  <a:srgbClr val="262626"/>
                </a:solidFill>
              </a:rPr>
              <a:t>reuse core assets, avoid duplicate versions across channels, draft and repurpose with controls, verify facts, limit unnecessary generation</a:t>
            </a:r>
            <a:endParaRPr lang="en-IE" dirty="0">
              <a:solidFill>
                <a:srgbClr val="262626"/>
              </a:solidFill>
            </a:endParaRPr>
          </a:p>
        </p:txBody>
      </p:sp>
      <p:cxnSp>
        <p:nvCxnSpPr>
          <p:cNvPr id="7" name="Straight Connector 6">
            <a:extLst>
              <a:ext uri="{FF2B5EF4-FFF2-40B4-BE49-F238E27FC236}">
                <a16:creationId xmlns:a16="http://schemas.microsoft.com/office/drawing/2014/main" id="{DE1A5661-9D24-B12B-5857-ED216A71261F}"/>
              </a:ext>
            </a:extLst>
          </p:cNvPr>
          <p:cNvCxnSpPr>
            <a:cxnSpLocks/>
          </p:cNvCxnSpPr>
          <p:nvPr/>
        </p:nvCxnSpPr>
        <p:spPr>
          <a:xfrm>
            <a:off x="3981691" y="1966682"/>
            <a:ext cx="0" cy="4496474"/>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508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E6E7EF-FBD4-B13B-4444-323DAF8B98B5}"/>
              </a:ext>
            </a:extLst>
          </p:cNvPr>
          <p:cNvSpPr/>
          <p:nvPr/>
        </p:nvSpPr>
        <p:spPr>
          <a:xfrm>
            <a:off x="0" y="-18001"/>
            <a:ext cx="12192000" cy="1420653"/>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TextBox 27">
            <a:extLst>
              <a:ext uri="{FF2B5EF4-FFF2-40B4-BE49-F238E27FC236}">
                <a16:creationId xmlns:a16="http://schemas.microsoft.com/office/drawing/2014/main" id="{90AD0D50-9F6D-0272-B8FB-271DAEC16E23}"/>
              </a:ext>
            </a:extLst>
          </p:cNvPr>
          <p:cNvSpPr txBox="1"/>
          <p:nvPr/>
        </p:nvSpPr>
        <p:spPr>
          <a:xfrm>
            <a:off x="576000" y="312221"/>
            <a:ext cx="10952172" cy="1231106"/>
          </a:xfrm>
          <a:prstGeom prst="rect">
            <a:avLst/>
          </a:prstGeom>
          <a:noFill/>
        </p:spPr>
        <p:txBody>
          <a:bodyPr wrap="square" lIns="0" tIns="0" rIns="0" bIns="0" anchor="t">
            <a:spAutoFit/>
          </a:bodyPr>
          <a:lstStyle/>
          <a:p>
            <a:r>
              <a:rPr lang="en-IE" sz="1600" b="1" dirty="0">
                <a:solidFill>
                  <a:schemeClr val="bg1"/>
                </a:solidFill>
              </a:rPr>
              <a:t>Cluster 3 – </a:t>
            </a:r>
            <a:r>
              <a:rPr lang="en-US" sz="1600" dirty="0">
                <a:solidFill>
                  <a:schemeClr val="bg1"/>
                </a:solidFill>
                <a:latin typeface="Calibri" pitchFamily="34" charset="0"/>
                <a:ea typeface="Calibri" pitchFamily="34" charset="-122"/>
                <a:cs typeface="Calibri" pitchFamily="34" charset="-120"/>
              </a:rPr>
              <a:t>Leadership, change and communication </a:t>
            </a:r>
            <a:r>
              <a:rPr lang="en-IE" sz="1600" b="1" dirty="0">
                <a:solidFill>
                  <a:schemeClr val="bg1"/>
                </a:solidFill>
              </a:rPr>
              <a:t>|   Module 2 -  </a:t>
            </a:r>
            <a:r>
              <a:rPr lang="en-US" sz="1600" dirty="0">
                <a:solidFill>
                  <a:schemeClr val="bg1"/>
                </a:solidFill>
                <a:cs typeface="Times New Roman" panose="02020603050405020304" pitchFamily="18" charset="0"/>
              </a:rPr>
              <a:t>Digital Marketing for Sustainability</a:t>
            </a:r>
          </a:p>
          <a:p>
            <a:endParaRPr lang="en-US" sz="1600" dirty="0">
              <a:solidFill>
                <a:schemeClr val="bg1"/>
              </a:solidFill>
              <a:cs typeface="Times New Roman" panose="02020603050405020304" pitchFamily="18" charset="0"/>
            </a:endParaRPr>
          </a:p>
          <a:p>
            <a:endParaRPr lang="en-US" sz="1600" b="1" dirty="0">
              <a:solidFill>
                <a:schemeClr val="bg1"/>
              </a:solidFill>
              <a:cs typeface="Times New Roman" panose="02020603050405020304" pitchFamily="18" charset="0"/>
            </a:endParaRPr>
          </a:p>
          <a:p>
            <a:endParaRPr lang="en-IE" sz="1600" b="1" dirty="0">
              <a:solidFill>
                <a:schemeClr val="bg1"/>
              </a:solidFill>
            </a:endParaRPr>
          </a:p>
          <a:p>
            <a:r>
              <a:rPr lang="en-IE" sz="1600" b="1" dirty="0">
                <a:solidFill>
                  <a:schemeClr val="bg1"/>
                </a:solidFill>
              </a:rPr>
              <a:t>  </a:t>
            </a:r>
            <a:endParaRPr lang="en-US" sz="2400" b="1" dirty="0">
              <a:solidFill>
                <a:schemeClr val="bg1"/>
              </a:solidFill>
              <a:cs typeface="Times New Roman" panose="02020603050405020304" pitchFamily="18" charset="0"/>
            </a:endParaRPr>
          </a:p>
        </p:txBody>
      </p:sp>
      <p:sp>
        <p:nvSpPr>
          <p:cNvPr id="29" name="TextBox 28">
            <a:extLst>
              <a:ext uri="{FF2B5EF4-FFF2-40B4-BE49-F238E27FC236}">
                <a16:creationId xmlns:a16="http://schemas.microsoft.com/office/drawing/2014/main" id="{D8B11F99-7B2A-6182-03C8-9D14E27ED1F3}"/>
              </a:ext>
            </a:extLst>
          </p:cNvPr>
          <p:cNvSpPr txBox="1"/>
          <p:nvPr/>
        </p:nvSpPr>
        <p:spPr>
          <a:xfrm>
            <a:off x="576000" y="655653"/>
            <a:ext cx="10692000" cy="553998"/>
          </a:xfrm>
          <a:prstGeom prst="rect">
            <a:avLst/>
          </a:prstGeom>
          <a:noFill/>
        </p:spPr>
        <p:txBody>
          <a:bodyPr wrap="square" lIns="0" tIns="0" rIns="0" bIns="0" anchor="t">
            <a:spAutoFit/>
          </a:bodyPr>
          <a:lstStyle/>
          <a:p>
            <a:pPr algn="l"/>
            <a:r>
              <a:rPr sz="3600" b="1" i="0" dirty="0">
                <a:solidFill>
                  <a:schemeClr val="bg1"/>
                </a:solidFill>
                <a:latin typeface="Calibri"/>
              </a:rPr>
              <a:t>Why this module matters to your business</a:t>
            </a:r>
          </a:p>
        </p:txBody>
      </p:sp>
      <p:sp>
        <p:nvSpPr>
          <p:cNvPr id="30" name="TextBox 29">
            <a:extLst>
              <a:ext uri="{FF2B5EF4-FFF2-40B4-BE49-F238E27FC236}">
                <a16:creationId xmlns:a16="http://schemas.microsoft.com/office/drawing/2014/main" id="{F4DE2CE2-DFA7-083A-8AF0-54CD1DB195EC}"/>
              </a:ext>
            </a:extLst>
          </p:cNvPr>
          <p:cNvSpPr txBox="1"/>
          <p:nvPr/>
        </p:nvSpPr>
        <p:spPr>
          <a:xfrm>
            <a:off x="577975" y="1489093"/>
            <a:ext cx="8852050" cy="830997"/>
          </a:xfrm>
          <a:prstGeom prst="rect">
            <a:avLst/>
          </a:prstGeom>
          <a:noFill/>
        </p:spPr>
        <p:txBody>
          <a:bodyPr wrap="square" lIns="0" tIns="0" rIns="0" bIns="0" anchor="t">
            <a:spAutoFit/>
          </a:bodyPr>
          <a:lstStyle/>
          <a:p>
            <a:r>
              <a:rPr lang="en-GB" i="1" dirty="0"/>
              <a:t>Communicating sustainability effectively requires more than making claims. Hospitality businesses need authentic stories, credible evidence and communication channels that build trust with customers, employees and wider stakeholders.</a:t>
            </a:r>
            <a:endParaRPr b="0" i="1" dirty="0">
              <a:solidFill>
                <a:srgbClr val="000000"/>
              </a:solidFill>
              <a:latin typeface="Calibri"/>
            </a:endParaRPr>
          </a:p>
        </p:txBody>
      </p:sp>
      <p:sp>
        <p:nvSpPr>
          <p:cNvPr id="31" name="Rectangle 30">
            <a:extLst>
              <a:ext uri="{FF2B5EF4-FFF2-40B4-BE49-F238E27FC236}">
                <a16:creationId xmlns:a16="http://schemas.microsoft.com/office/drawing/2014/main" id="{032490F0-BA0E-6731-E1F2-EADA1B15D19E}"/>
              </a:ext>
            </a:extLst>
          </p:cNvPr>
          <p:cNvSpPr/>
          <p:nvPr/>
        </p:nvSpPr>
        <p:spPr>
          <a:xfrm>
            <a:off x="576000" y="2420650"/>
            <a:ext cx="3348000" cy="2700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Rectangle 31">
            <a:extLst>
              <a:ext uri="{FF2B5EF4-FFF2-40B4-BE49-F238E27FC236}">
                <a16:creationId xmlns:a16="http://schemas.microsoft.com/office/drawing/2014/main" id="{2C14F9B1-40D7-D3EC-2E8F-52D6951DA84D}"/>
              </a:ext>
            </a:extLst>
          </p:cNvPr>
          <p:cNvSpPr/>
          <p:nvPr/>
        </p:nvSpPr>
        <p:spPr>
          <a:xfrm>
            <a:off x="576000" y="2420650"/>
            <a:ext cx="3348000" cy="125999"/>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TextBox 32">
            <a:extLst>
              <a:ext uri="{FF2B5EF4-FFF2-40B4-BE49-F238E27FC236}">
                <a16:creationId xmlns:a16="http://schemas.microsoft.com/office/drawing/2014/main" id="{D5B6B4BC-3F8C-E98F-F3C1-0960ACD3C519}"/>
              </a:ext>
            </a:extLst>
          </p:cNvPr>
          <p:cNvSpPr txBox="1"/>
          <p:nvPr/>
        </p:nvSpPr>
        <p:spPr>
          <a:xfrm>
            <a:off x="792000" y="2672649"/>
            <a:ext cx="1080000" cy="553998"/>
          </a:xfrm>
          <a:prstGeom prst="rect">
            <a:avLst/>
          </a:prstGeom>
          <a:noFill/>
        </p:spPr>
        <p:txBody>
          <a:bodyPr wrap="square" lIns="0" tIns="0" rIns="0" bIns="0" anchor="t">
            <a:spAutoFit/>
          </a:bodyPr>
          <a:lstStyle/>
          <a:p>
            <a:pPr algn="l"/>
            <a:r>
              <a:rPr sz="3600" b="1" i="0" dirty="0">
                <a:solidFill>
                  <a:srgbClr val="0289AE"/>
                </a:solidFill>
                <a:latin typeface="Calibri"/>
              </a:rPr>
              <a:t>01</a:t>
            </a:r>
          </a:p>
        </p:txBody>
      </p:sp>
      <p:sp>
        <p:nvSpPr>
          <p:cNvPr id="34" name="TextBox 33">
            <a:extLst>
              <a:ext uri="{FF2B5EF4-FFF2-40B4-BE49-F238E27FC236}">
                <a16:creationId xmlns:a16="http://schemas.microsoft.com/office/drawing/2014/main" id="{06AE4A38-D46B-33BB-0D2A-AE75D6C02F34}"/>
              </a:ext>
            </a:extLst>
          </p:cNvPr>
          <p:cNvSpPr txBox="1"/>
          <p:nvPr/>
        </p:nvSpPr>
        <p:spPr>
          <a:xfrm>
            <a:off x="792000" y="3248649"/>
            <a:ext cx="2916000" cy="666849"/>
          </a:xfrm>
          <a:prstGeom prst="rect">
            <a:avLst/>
          </a:prstGeom>
          <a:noFill/>
        </p:spPr>
        <p:txBody>
          <a:bodyPr wrap="square" lIns="0" tIns="0" rIns="0" bIns="0" anchor="t">
            <a:spAutoFit/>
          </a:bodyPr>
          <a:lstStyle/>
          <a:p>
            <a:pPr>
              <a:lnSpc>
                <a:spcPts val="2580"/>
              </a:lnSpc>
            </a:pPr>
            <a:r>
              <a:rPr lang="en-IE" sz="2400" b="1" dirty="0">
                <a:solidFill>
                  <a:srgbClr val="62A844"/>
                </a:solidFill>
              </a:rPr>
              <a:t>Tell authentic sustainability stories</a:t>
            </a:r>
            <a:endParaRPr sz="2400" b="1" i="0" dirty="0">
              <a:solidFill>
                <a:srgbClr val="62A844"/>
              </a:solidFill>
              <a:latin typeface="Calibri"/>
            </a:endParaRPr>
          </a:p>
        </p:txBody>
      </p:sp>
      <p:sp>
        <p:nvSpPr>
          <p:cNvPr id="35" name="TextBox 34">
            <a:extLst>
              <a:ext uri="{FF2B5EF4-FFF2-40B4-BE49-F238E27FC236}">
                <a16:creationId xmlns:a16="http://schemas.microsoft.com/office/drawing/2014/main" id="{A51CFEDB-A4EF-0544-47A4-7C9A5175BAF2}"/>
              </a:ext>
            </a:extLst>
          </p:cNvPr>
          <p:cNvSpPr txBox="1"/>
          <p:nvPr/>
        </p:nvSpPr>
        <p:spPr>
          <a:xfrm>
            <a:off x="792000" y="4012898"/>
            <a:ext cx="2916000" cy="861774"/>
          </a:xfrm>
          <a:prstGeom prst="rect">
            <a:avLst/>
          </a:prstGeom>
          <a:noFill/>
        </p:spPr>
        <p:txBody>
          <a:bodyPr wrap="square" lIns="0" tIns="0" rIns="0" bIns="0" anchor="t">
            <a:spAutoFit/>
          </a:bodyPr>
          <a:lstStyle/>
          <a:p>
            <a:r>
              <a:rPr lang="en-GB" sz="1400" dirty="0">
                <a:solidFill>
                  <a:srgbClr val="262626"/>
                </a:solidFill>
              </a:rPr>
              <a:t>Learn how to communicate real sustainability actions in ways that connect with customers and reflect your business values.</a:t>
            </a:r>
          </a:p>
        </p:txBody>
      </p:sp>
      <p:sp>
        <p:nvSpPr>
          <p:cNvPr id="36" name="Rectangle 35">
            <a:extLst>
              <a:ext uri="{FF2B5EF4-FFF2-40B4-BE49-F238E27FC236}">
                <a16:creationId xmlns:a16="http://schemas.microsoft.com/office/drawing/2014/main" id="{B7DEC51C-1BD9-EA40-C308-26AAF0A94E3B}"/>
              </a:ext>
            </a:extLst>
          </p:cNvPr>
          <p:cNvSpPr/>
          <p:nvPr/>
        </p:nvSpPr>
        <p:spPr>
          <a:xfrm>
            <a:off x="4248000" y="2420650"/>
            <a:ext cx="3348000" cy="2700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Rectangle 36">
            <a:extLst>
              <a:ext uri="{FF2B5EF4-FFF2-40B4-BE49-F238E27FC236}">
                <a16:creationId xmlns:a16="http://schemas.microsoft.com/office/drawing/2014/main" id="{258FB775-BBC3-EC26-119B-AEC4DFE649DD}"/>
              </a:ext>
            </a:extLst>
          </p:cNvPr>
          <p:cNvSpPr/>
          <p:nvPr/>
        </p:nvSpPr>
        <p:spPr>
          <a:xfrm>
            <a:off x="4248000" y="2420650"/>
            <a:ext cx="3348000" cy="125999"/>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8" name="TextBox 37">
            <a:extLst>
              <a:ext uri="{FF2B5EF4-FFF2-40B4-BE49-F238E27FC236}">
                <a16:creationId xmlns:a16="http://schemas.microsoft.com/office/drawing/2014/main" id="{52A52125-2C6F-0D6A-AE39-64001639D3F0}"/>
              </a:ext>
            </a:extLst>
          </p:cNvPr>
          <p:cNvSpPr txBox="1"/>
          <p:nvPr/>
        </p:nvSpPr>
        <p:spPr>
          <a:xfrm>
            <a:off x="4464000" y="2672649"/>
            <a:ext cx="1080000" cy="553998"/>
          </a:xfrm>
          <a:prstGeom prst="rect">
            <a:avLst/>
          </a:prstGeom>
          <a:noFill/>
        </p:spPr>
        <p:txBody>
          <a:bodyPr wrap="square" lIns="0" tIns="0" rIns="0" bIns="0" anchor="t">
            <a:spAutoFit/>
          </a:bodyPr>
          <a:lstStyle/>
          <a:p>
            <a:pPr algn="l"/>
            <a:r>
              <a:rPr sz="3600" b="1" i="0">
                <a:solidFill>
                  <a:srgbClr val="0289AE"/>
                </a:solidFill>
                <a:latin typeface="Calibri"/>
              </a:rPr>
              <a:t>02</a:t>
            </a:r>
          </a:p>
        </p:txBody>
      </p:sp>
      <p:sp>
        <p:nvSpPr>
          <p:cNvPr id="39" name="TextBox 38">
            <a:extLst>
              <a:ext uri="{FF2B5EF4-FFF2-40B4-BE49-F238E27FC236}">
                <a16:creationId xmlns:a16="http://schemas.microsoft.com/office/drawing/2014/main" id="{A05FD912-01B2-6F4A-451C-149DFAE260C2}"/>
              </a:ext>
            </a:extLst>
          </p:cNvPr>
          <p:cNvSpPr txBox="1"/>
          <p:nvPr/>
        </p:nvSpPr>
        <p:spPr>
          <a:xfrm>
            <a:off x="4464000" y="3248649"/>
            <a:ext cx="3008500" cy="666849"/>
          </a:xfrm>
          <a:prstGeom prst="rect">
            <a:avLst/>
          </a:prstGeom>
          <a:noFill/>
        </p:spPr>
        <p:txBody>
          <a:bodyPr wrap="square" lIns="0" tIns="0" rIns="0" bIns="0" anchor="t">
            <a:spAutoFit/>
          </a:bodyPr>
          <a:lstStyle/>
          <a:p>
            <a:pPr>
              <a:lnSpc>
                <a:spcPts val="2580"/>
              </a:lnSpc>
            </a:pPr>
            <a:r>
              <a:rPr lang="en-IE" sz="2400" b="1" dirty="0">
                <a:solidFill>
                  <a:srgbClr val="62A844"/>
                </a:solidFill>
              </a:rPr>
              <a:t>Build trust through transparency</a:t>
            </a:r>
            <a:endParaRPr sz="2400" b="1" i="0" dirty="0">
              <a:solidFill>
                <a:srgbClr val="62A844"/>
              </a:solidFill>
              <a:latin typeface="Calibri"/>
            </a:endParaRPr>
          </a:p>
        </p:txBody>
      </p:sp>
      <p:sp>
        <p:nvSpPr>
          <p:cNvPr id="40" name="TextBox 39">
            <a:extLst>
              <a:ext uri="{FF2B5EF4-FFF2-40B4-BE49-F238E27FC236}">
                <a16:creationId xmlns:a16="http://schemas.microsoft.com/office/drawing/2014/main" id="{83E45EC4-6137-98BB-77BC-4A941C0C469D}"/>
              </a:ext>
            </a:extLst>
          </p:cNvPr>
          <p:cNvSpPr txBox="1"/>
          <p:nvPr/>
        </p:nvSpPr>
        <p:spPr>
          <a:xfrm>
            <a:off x="4423742" y="4019090"/>
            <a:ext cx="3048757" cy="618374"/>
          </a:xfrm>
          <a:prstGeom prst="rect">
            <a:avLst/>
          </a:prstGeom>
          <a:noFill/>
        </p:spPr>
        <p:txBody>
          <a:bodyPr wrap="square" lIns="0" tIns="0" rIns="0" bIns="0" anchor="t">
            <a:spAutoFit/>
          </a:bodyPr>
          <a:lstStyle/>
          <a:p>
            <a:pPr>
              <a:lnSpc>
                <a:spcPts val="1580"/>
              </a:lnSpc>
            </a:pPr>
            <a:r>
              <a:rPr lang="en-GB" sz="1400" dirty="0">
                <a:solidFill>
                  <a:srgbClr val="262626"/>
                </a:solidFill>
              </a:rPr>
              <a:t>Use evidence, data, certifications and visible actions to strengthen credibility and avoid greenwashing</a:t>
            </a:r>
            <a:r>
              <a:rPr lang="en-GB" sz="1600" dirty="0"/>
              <a:t>.</a:t>
            </a:r>
            <a:endParaRPr sz="1500" b="0" i="0" dirty="0">
              <a:solidFill>
                <a:srgbClr val="262626"/>
              </a:solidFill>
              <a:latin typeface="Calibri"/>
            </a:endParaRPr>
          </a:p>
        </p:txBody>
      </p:sp>
      <p:sp>
        <p:nvSpPr>
          <p:cNvPr id="41" name="Rectangle 40">
            <a:extLst>
              <a:ext uri="{FF2B5EF4-FFF2-40B4-BE49-F238E27FC236}">
                <a16:creationId xmlns:a16="http://schemas.microsoft.com/office/drawing/2014/main" id="{79AE562B-EF8D-2247-0211-3717EFB752AD}"/>
              </a:ext>
            </a:extLst>
          </p:cNvPr>
          <p:cNvSpPr/>
          <p:nvPr/>
        </p:nvSpPr>
        <p:spPr>
          <a:xfrm>
            <a:off x="7920000" y="2420650"/>
            <a:ext cx="3348000" cy="2700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Rectangle 41">
            <a:extLst>
              <a:ext uri="{FF2B5EF4-FFF2-40B4-BE49-F238E27FC236}">
                <a16:creationId xmlns:a16="http://schemas.microsoft.com/office/drawing/2014/main" id="{A7FB6DF3-E1EE-7B75-5F9B-760C223B30C2}"/>
              </a:ext>
            </a:extLst>
          </p:cNvPr>
          <p:cNvSpPr/>
          <p:nvPr/>
        </p:nvSpPr>
        <p:spPr>
          <a:xfrm>
            <a:off x="7920000" y="2420650"/>
            <a:ext cx="3348000" cy="125999"/>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3" name="TextBox 42">
            <a:extLst>
              <a:ext uri="{FF2B5EF4-FFF2-40B4-BE49-F238E27FC236}">
                <a16:creationId xmlns:a16="http://schemas.microsoft.com/office/drawing/2014/main" id="{652DC228-5F2A-A6D3-328E-A3325181A137}"/>
              </a:ext>
            </a:extLst>
          </p:cNvPr>
          <p:cNvSpPr txBox="1"/>
          <p:nvPr/>
        </p:nvSpPr>
        <p:spPr>
          <a:xfrm>
            <a:off x="8136000" y="2672649"/>
            <a:ext cx="1080000" cy="553998"/>
          </a:xfrm>
          <a:prstGeom prst="rect">
            <a:avLst/>
          </a:prstGeom>
          <a:noFill/>
        </p:spPr>
        <p:txBody>
          <a:bodyPr wrap="square" lIns="0" tIns="0" rIns="0" bIns="0" anchor="t">
            <a:spAutoFit/>
          </a:bodyPr>
          <a:lstStyle/>
          <a:p>
            <a:pPr algn="l"/>
            <a:r>
              <a:rPr sz="3600" b="1" i="0" dirty="0">
                <a:solidFill>
                  <a:srgbClr val="0289AE"/>
                </a:solidFill>
                <a:latin typeface="Calibri"/>
              </a:rPr>
              <a:t>03</a:t>
            </a:r>
          </a:p>
        </p:txBody>
      </p:sp>
      <p:sp>
        <p:nvSpPr>
          <p:cNvPr id="44" name="TextBox 43">
            <a:extLst>
              <a:ext uri="{FF2B5EF4-FFF2-40B4-BE49-F238E27FC236}">
                <a16:creationId xmlns:a16="http://schemas.microsoft.com/office/drawing/2014/main" id="{FE98743E-1D6C-305D-F152-3CEDBF2E2F11}"/>
              </a:ext>
            </a:extLst>
          </p:cNvPr>
          <p:cNvSpPr txBox="1"/>
          <p:nvPr/>
        </p:nvSpPr>
        <p:spPr>
          <a:xfrm>
            <a:off x="8135999" y="3248649"/>
            <a:ext cx="3084091" cy="666849"/>
          </a:xfrm>
          <a:prstGeom prst="rect">
            <a:avLst/>
          </a:prstGeom>
          <a:noFill/>
        </p:spPr>
        <p:txBody>
          <a:bodyPr wrap="square" lIns="0" tIns="0" rIns="0" bIns="0" anchor="t">
            <a:spAutoFit/>
          </a:bodyPr>
          <a:lstStyle/>
          <a:p>
            <a:pPr>
              <a:lnSpc>
                <a:spcPts val="2580"/>
              </a:lnSpc>
            </a:pPr>
            <a:r>
              <a:rPr lang="en-IE" sz="2400" b="1" dirty="0">
                <a:solidFill>
                  <a:srgbClr val="62A844"/>
                </a:solidFill>
              </a:rPr>
              <a:t>Use digital channels effectively</a:t>
            </a:r>
            <a:endParaRPr sz="2400" b="1" i="0" dirty="0">
              <a:solidFill>
                <a:srgbClr val="62A844"/>
              </a:solidFill>
              <a:latin typeface="Calibri"/>
            </a:endParaRPr>
          </a:p>
        </p:txBody>
      </p:sp>
      <p:sp>
        <p:nvSpPr>
          <p:cNvPr id="45" name="TextBox 44">
            <a:extLst>
              <a:ext uri="{FF2B5EF4-FFF2-40B4-BE49-F238E27FC236}">
                <a16:creationId xmlns:a16="http://schemas.microsoft.com/office/drawing/2014/main" id="{02FD200A-362F-67B2-F9EE-20AFDF776FDF}"/>
              </a:ext>
            </a:extLst>
          </p:cNvPr>
          <p:cNvSpPr txBox="1"/>
          <p:nvPr/>
        </p:nvSpPr>
        <p:spPr>
          <a:xfrm>
            <a:off x="413998" y="5745307"/>
            <a:ext cx="10211959" cy="246221"/>
          </a:xfrm>
          <a:prstGeom prst="rect">
            <a:avLst/>
          </a:prstGeom>
          <a:noFill/>
        </p:spPr>
        <p:txBody>
          <a:bodyPr wrap="square" lIns="0" tIns="0" rIns="0" bIns="0" anchor="t">
            <a:spAutoFit/>
          </a:bodyPr>
          <a:lstStyle/>
          <a:p>
            <a:r>
              <a:rPr lang="en-GB" sz="1600"/>
              <a:t>Develop routines that help teams use evidence consistently, monitor progress, and improve performance over time.</a:t>
            </a:r>
            <a:endParaRPr lang="en-GB" sz="1600" dirty="0">
              <a:solidFill>
                <a:schemeClr val="bg2"/>
              </a:solidFill>
            </a:endParaRPr>
          </a:p>
        </p:txBody>
      </p:sp>
      <p:sp>
        <p:nvSpPr>
          <p:cNvPr id="46" name="Rectangle 45">
            <a:extLst>
              <a:ext uri="{FF2B5EF4-FFF2-40B4-BE49-F238E27FC236}">
                <a16:creationId xmlns:a16="http://schemas.microsoft.com/office/drawing/2014/main" id="{6FDC6AEE-213A-880B-6B40-7D3639C96D47}"/>
              </a:ext>
            </a:extLst>
          </p:cNvPr>
          <p:cNvSpPr/>
          <p:nvPr/>
        </p:nvSpPr>
        <p:spPr>
          <a:xfrm>
            <a:off x="413998" y="5622862"/>
            <a:ext cx="10800000" cy="905150"/>
          </a:xfrm>
          <a:prstGeom prst="rect">
            <a:avLst/>
          </a:prstGeom>
          <a:solidFill>
            <a:srgbClr val="0289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IE" sz="1600" i="1" dirty="0"/>
              <a:t>La Papa (Ireland),  McNicholl Caravans (Ireland), Coco Hotel (Denmark)</a:t>
            </a:r>
          </a:p>
        </p:txBody>
      </p:sp>
      <p:sp>
        <p:nvSpPr>
          <p:cNvPr id="47" name="TextBox 46">
            <a:extLst>
              <a:ext uri="{FF2B5EF4-FFF2-40B4-BE49-F238E27FC236}">
                <a16:creationId xmlns:a16="http://schemas.microsoft.com/office/drawing/2014/main" id="{2EE53A5C-6A97-12D6-685A-893F2B6D4571}"/>
              </a:ext>
            </a:extLst>
          </p:cNvPr>
          <p:cNvSpPr txBox="1"/>
          <p:nvPr/>
        </p:nvSpPr>
        <p:spPr>
          <a:xfrm>
            <a:off x="576000" y="5274647"/>
            <a:ext cx="10800000" cy="307777"/>
          </a:xfrm>
          <a:prstGeom prst="rect">
            <a:avLst/>
          </a:prstGeom>
          <a:noFill/>
        </p:spPr>
        <p:txBody>
          <a:bodyPr wrap="square" lIns="0" tIns="0" rIns="0" bIns="0" anchor="t">
            <a:spAutoFit/>
          </a:bodyPr>
          <a:lstStyle/>
          <a:p>
            <a:pPr algn="l"/>
            <a:r>
              <a:rPr sz="2000" b="1" i="0" dirty="0">
                <a:solidFill>
                  <a:srgbClr val="262626"/>
                </a:solidFill>
                <a:latin typeface="Calibri"/>
              </a:rPr>
              <a:t>Meet the businesses you will learn from in this module</a:t>
            </a:r>
          </a:p>
        </p:txBody>
      </p:sp>
      <p:pic>
        <p:nvPicPr>
          <p:cNvPr id="51" name="Graphic 50">
            <a:extLst>
              <a:ext uri="{FF2B5EF4-FFF2-40B4-BE49-F238E27FC236}">
                <a16:creationId xmlns:a16="http://schemas.microsoft.com/office/drawing/2014/main" id="{B0D12D90-4DDE-0E97-8765-0B4174D66386}"/>
              </a:ext>
            </a:extLst>
          </p:cNvPr>
          <p:cNvPicPr>
            <a:picLocks noChangeAspect="1"/>
          </p:cNvPicPr>
          <p:nvPr/>
        </p:nvPicPr>
        <p:blipFill>
          <a:blip>
            <a:extLst>
              <a:ext uri="{96DAC541-7B7A-43D3-8B79-37D633B846F1}">
                <asvg:svgBlip xmlns:asvg="http://schemas.microsoft.com/office/drawing/2016/SVG/main" r:embed="rId3"/>
              </a:ext>
            </a:extLst>
          </a:blip>
          <a:srcRect l="31584" t="38697" r="39868" b="43173"/>
          <a:stretch/>
        </p:blipFill>
        <p:spPr>
          <a:xfrm rot="16200000">
            <a:off x="9271124" y="138925"/>
            <a:ext cx="3112653" cy="2798801"/>
          </a:xfrm>
          <a:prstGeom prst="rect">
            <a:avLst/>
          </a:prstGeom>
        </p:spPr>
      </p:pic>
      <p:sp>
        <p:nvSpPr>
          <p:cNvPr id="3" name="TextBox 2">
            <a:extLst>
              <a:ext uri="{FF2B5EF4-FFF2-40B4-BE49-F238E27FC236}">
                <a16:creationId xmlns:a16="http://schemas.microsoft.com/office/drawing/2014/main" id="{0ADA2822-F818-E305-C62D-3B1B27B33C6E}"/>
              </a:ext>
            </a:extLst>
          </p:cNvPr>
          <p:cNvSpPr txBox="1"/>
          <p:nvPr/>
        </p:nvSpPr>
        <p:spPr>
          <a:xfrm>
            <a:off x="8030341" y="3931765"/>
            <a:ext cx="3084091" cy="954107"/>
          </a:xfrm>
          <a:prstGeom prst="rect">
            <a:avLst/>
          </a:prstGeom>
          <a:noFill/>
        </p:spPr>
        <p:txBody>
          <a:bodyPr wrap="square" rtlCol="0">
            <a:spAutoFit/>
          </a:bodyPr>
          <a:lstStyle/>
          <a:p>
            <a:r>
              <a:rPr lang="en-GB" sz="1400" dirty="0">
                <a:solidFill>
                  <a:srgbClr val="262626"/>
                </a:solidFill>
              </a:rPr>
              <a:t>Understand how websites, social media and customer communications can support sustainability messaging and customer engagement.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150D-3D91-10FB-ED1D-BACE9F94526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EB236B9-7979-B729-BCD7-2FE080FF7D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029494"/>
            <a:ext cx="5165528" cy="3555493"/>
          </a:xfrm>
          <a:prstGeom prst="rect">
            <a:avLst/>
          </a:prstGeom>
        </p:spPr>
      </p:pic>
      <p:graphicFrame>
        <p:nvGraphicFramePr>
          <p:cNvPr id="59" name="think-cell data - do not delete" hidden="1">
            <a:extLst>
              <a:ext uri="{FF2B5EF4-FFF2-40B4-BE49-F238E27FC236}">
                <a16:creationId xmlns:a16="http://schemas.microsoft.com/office/drawing/2014/main" id="{1363C5FC-1FC6-2464-3014-B4F766BAC9F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54" imgH="456" progId="TCLayout.ActiveDocument.1">
                  <p:embed/>
                </p:oleObj>
              </mc:Choice>
              <mc:Fallback>
                <p:oleObj name="think-cell Folie" r:id="rId5" imgW="454" imgH="456" progId="TCLayout.ActiveDocument.1">
                  <p:embed/>
                  <p:pic>
                    <p:nvPicPr>
                      <p:cNvPr id="59" name="think-cell data - do not delete" hidden="1">
                        <a:extLst>
                          <a:ext uri="{FF2B5EF4-FFF2-40B4-BE49-F238E27FC236}">
                            <a16:creationId xmlns:a16="http://schemas.microsoft.com/office/drawing/2014/main" id="{DC5A38C1-2F29-98FD-BC70-04CE0B6D89E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A7E274B9-1B0C-BB3D-DA45-C6CDF12AE47D}"/>
              </a:ext>
            </a:extLst>
          </p:cNvPr>
          <p:cNvSpPr txBox="1">
            <a:spLocks/>
          </p:cNvSpPr>
          <p:nvPr/>
        </p:nvSpPr>
        <p:spPr>
          <a:xfrm>
            <a:off x="454696" y="449185"/>
            <a:ext cx="505485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Sustainable Digital Communications and Digital Wellbeing</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17D0871D-FFC4-1E5A-FE87-048635D2AD49}"/>
              </a:ext>
            </a:extLst>
          </p:cNvPr>
          <p:cNvCxnSpPr>
            <a:cxnSpLocks/>
          </p:cNvCxnSpPr>
          <p:nvPr/>
        </p:nvCxnSpPr>
        <p:spPr>
          <a:xfrm>
            <a:off x="0" y="2050759"/>
            <a:ext cx="645867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E2BB44D-0C16-9016-D5A4-BB25F97D952A}"/>
              </a:ext>
            </a:extLst>
          </p:cNvPr>
          <p:cNvPicPr>
            <a:picLocks noChangeAspect="1"/>
          </p:cNvPicPr>
          <p:nvPr/>
        </p:nvPicPr>
        <p:blipFill>
          <a:blip>
            <a:extLst>
              <a:ext uri="{96DAC541-7B7A-43D3-8B79-37D633B846F1}">
                <asvg:svgBlip xmlns:asvg="http://schemas.microsoft.com/office/drawing/2016/SVG/main" r:embed="rId7"/>
              </a:ext>
            </a:extLst>
          </a:blip>
          <a:srcRect l="30910" t="47908" r="41223" b="35095"/>
          <a:stretch>
            <a:fillRect/>
          </a:stretch>
        </p:blipFill>
        <p:spPr>
          <a:xfrm>
            <a:off x="7349928" y="0"/>
            <a:ext cx="4842072" cy="4181897"/>
          </a:xfrm>
          <a:prstGeom prst="rect">
            <a:avLst/>
          </a:prstGeom>
        </p:spPr>
      </p:pic>
      <p:sp>
        <p:nvSpPr>
          <p:cNvPr id="2" name="TextBox 6">
            <a:extLst>
              <a:ext uri="{FF2B5EF4-FFF2-40B4-BE49-F238E27FC236}">
                <a16:creationId xmlns:a16="http://schemas.microsoft.com/office/drawing/2014/main" id="{20FB4C23-4B98-F5F7-2F2E-B5037BDE7CA4}"/>
              </a:ext>
            </a:extLst>
          </p:cNvPr>
          <p:cNvSpPr txBox="1"/>
          <p:nvPr/>
        </p:nvSpPr>
        <p:spPr>
          <a:xfrm>
            <a:off x="454696" y="2536896"/>
            <a:ext cx="6003978" cy="1600438"/>
          </a:xfrm>
          <a:prstGeom prst="rect">
            <a:avLst/>
          </a:prstGeom>
          <a:noFill/>
        </p:spPr>
        <p:txBody>
          <a:bodyPr wrap="square" lIns="91440" tIns="45720" rIns="91440" bIns="45720" numCol="1" spcCol="252000" rtlCol="0" anchor="t">
            <a:spAutoFit/>
          </a:bodyPr>
          <a:lstStyle/>
          <a:p>
            <a:pPr>
              <a:buClr>
                <a:srgbClr val="62A844"/>
              </a:buClr>
            </a:pPr>
            <a:r>
              <a:rPr lang="en-GB" sz="2000" dirty="0">
                <a:solidFill>
                  <a:srgbClr val="262626"/>
                </a:solidFill>
              </a:rPr>
              <a:t>Sustainability is also social. Guests and staff are overloaded by constant screens, notifications, and noisy messaging. Sustainable communication gives people choice, clarity, and calmer interactions.</a:t>
            </a:r>
          </a:p>
          <a:p>
            <a:pPr>
              <a:buClr>
                <a:srgbClr val="62A844"/>
              </a:buClr>
            </a:pPr>
            <a:endParaRPr lang="en-GB" dirty="0">
              <a:solidFill>
                <a:srgbClr val="262626"/>
              </a:solidFill>
            </a:endParaRPr>
          </a:p>
        </p:txBody>
      </p:sp>
      <p:sp>
        <p:nvSpPr>
          <p:cNvPr id="4" name="TextBox 6">
            <a:extLst>
              <a:ext uri="{FF2B5EF4-FFF2-40B4-BE49-F238E27FC236}">
                <a16:creationId xmlns:a16="http://schemas.microsoft.com/office/drawing/2014/main" id="{39689EE7-364F-5D84-FDCA-ED61A1A584E6}"/>
              </a:ext>
            </a:extLst>
          </p:cNvPr>
          <p:cNvSpPr txBox="1"/>
          <p:nvPr/>
        </p:nvSpPr>
        <p:spPr>
          <a:xfrm>
            <a:off x="454696" y="4137334"/>
            <a:ext cx="5459968" cy="2185214"/>
          </a:xfrm>
          <a:prstGeom prst="rect">
            <a:avLst/>
          </a:prstGeom>
          <a:noFill/>
        </p:spPr>
        <p:txBody>
          <a:bodyPr wrap="square" lIns="91440" tIns="45720" rIns="91440" bIns="45720" numCol="1" spcCol="252000" rtlCol="0" anchor="t">
            <a:spAutoFit/>
          </a:bodyPr>
          <a:lstStyle/>
          <a:p>
            <a:r>
              <a:rPr lang="en-GB" sz="2000" b="1" dirty="0">
                <a:solidFill>
                  <a:srgbClr val="0289AE"/>
                </a:solidFill>
              </a:rPr>
              <a:t>What you can do</a:t>
            </a:r>
          </a:p>
          <a:p>
            <a:endParaRPr lang="en-GB" sz="800" dirty="0">
              <a:solidFill>
                <a:srgbClr val="0289AE"/>
              </a:solidFill>
            </a:endParaRPr>
          </a:p>
          <a:p>
            <a:pPr marL="342900" indent="-342900">
              <a:buClr>
                <a:srgbClr val="62A844"/>
              </a:buClr>
              <a:buFont typeface="Arial" panose="020B0604020202020204" pitchFamily="34" charset="0"/>
              <a:buChar char="•"/>
            </a:pPr>
            <a:r>
              <a:rPr lang="en-GB" dirty="0">
                <a:solidFill>
                  <a:srgbClr val="262626"/>
                </a:solidFill>
              </a:rPr>
              <a:t>Design calmer guest journeys, fewer messages, more useful messages</a:t>
            </a:r>
          </a:p>
          <a:p>
            <a:pPr marL="342900" indent="-342900">
              <a:buClr>
                <a:srgbClr val="62A844"/>
              </a:buClr>
              <a:buFont typeface="Arial" panose="020B0604020202020204" pitchFamily="34" charset="0"/>
              <a:buChar char="•"/>
            </a:pPr>
            <a:r>
              <a:rPr lang="en-GB" dirty="0">
                <a:solidFill>
                  <a:srgbClr val="262626"/>
                </a:solidFill>
              </a:rPr>
              <a:t>Offer digital detox options while keeping service quality high</a:t>
            </a:r>
          </a:p>
          <a:p>
            <a:pPr marL="342900" indent="-342900">
              <a:buClr>
                <a:srgbClr val="62A844"/>
              </a:buClr>
              <a:buFont typeface="Arial" panose="020B0604020202020204" pitchFamily="34" charset="0"/>
              <a:buChar char="•"/>
            </a:pPr>
            <a:r>
              <a:rPr lang="en-GB" dirty="0">
                <a:solidFill>
                  <a:srgbClr val="262626"/>
                </a:solidFill>
              </a:rPr>
              <a:t>Replace push with pull, make information easy to find when needed</a:t>
            </a:r>
          </a:p>
        </p:txBody>
      </p:sp>
    </p:spTree>
    <p:extLst>
      <p:ext uri="{BB962C8B-B14F-4D97-AF65-F5344CB8AC3E}">
        <p14:creationId xmlns:p14="http://schemas.microsoft.com/office/powerpoint/2010/main" val="3489312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3A1D7-6FB9-59D8-76C8-2CD0E418B6AA}"/>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0080C4F8-07DB-BAA6-D08B-BCA7B0DA4D3E}"/>
              </a:ext>
            </a:extLst>
          </p:cNvPr>
          <p:cNvPicPr>
            <a:picLocks noChangeAspect="1"/>
          </p:cNvPicPr>
          <p:nvPr/>
        </p:nvPicPr>
        <p:blipFill>
          <a:blip>
            <a:extLst>
              <a:ext uri="{96DAC541-7B7A-43D3-8B79-37D633B846F1}">
                <asvg:svgBlip xmlns:asvg="http://schemas.microsoft.com/office/drawing/2016/SVG/main" r:embed="rId3"/>
              </a:ext>
            </a:extLst>
          </a:blip>
          <a:srcRect l="25195" t="44110" r="42458" b="37483"/>
          <a:stretch>
            <a:fillRect/>
          </a:stretch>
        </p:blipFill>
        <p:spPr>
          <a:xfrm rot="16200000" flipH="1">
            <a:off x="-543542" y="1826781"/>
            <a:ext cx="5596293" cy="4509208"/>
          </a:xfrm>
          <a:prstGeom prst="rect">
            <a:avLst/>
          </a:prstGeom>
        </p:spPr>
      </p:pic>
      <p:sp>
        <p:nvSpPr>
          <p:cNvPr id="10" name="Rectangle 9">
            <a:extLst>
              <a:ext uri="{FF2B5EF4-FFF2-40B4-BE49-F238E27FC236}">
                <a16:creationId xmlns:a16="http://schemas.microsoft.com/office/drawing/2014/main" id="{D483D2A3-B2AD-ED42-22D6-AA1849E42198}"/>
              </a:ext>
            </a:extLst>
          </p:cNvPr>
          <p:cNvSpPr/>
          <p:nvPr/>
        </p:nvSpPr>
        <p:spPr>
          <a:xfrm flipH="1" flipV="1">
            <a:off x="0" y="9127"/>
            <a:ext cx="12185500" cy="152769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sp>
        <p:nvSpPr>
          <p:cNvPr id="2" name="Text Placeholder 11">
            <a:extLst>
              <a:ext uri="{FF2B5EF4-FFF2-40B4-BE49-F238E27FC236}">
                <a16:creationId xmlns:a16="http://schemas.microsoft.com/office/drawing/2014/main" id="{E9F97377-CA2C-29FD-F453-92C8661F2368}"/>
              </a:ext>
            </a:extLst>
          </p:cNvPr>
          <p:cNvSpPr txBox="1">
            <a:spLocks/>
          </p:cNvSpPr>
          <p:nvPr/>
        </p:nvSpPr>
        <p:spPr>
          <a:xfrm>
            <a:off x="478855" y="725519"/>
            <a:ext cx="3264089" cy="81130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Example</a:t>
            </a:r>
          </a:p>
        </p:txBody>
      </p:sp>
      <p:pic>
        <p:nvPicPr>
          <p:cNvPr id="15" name="Picture 14">
            <a:extLst>
              <a:ext uri="{FF2B5EF4-FFF2-40B4-BE49-F238E27FC236}">
                <a16:creationId xmlns:a16="http://schemas.microsoft.com/office/drawing/2014/main" id="{365DEF9F-E697-0917-176B-0EC93DE094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1" t="12298" r="19939" b="16922"/>
          <a:stretch>
            <a:fillRect/>
          </a:stretch>
        </p:blipFill>
        <p:spPr>
          <a:xfrm>
            <a:off x="2068026" y="-46907"/>
            <a:ext cx="10117473" cy="6895780"/>
          </a:xfrm>
          <a:prstGeom prst="rect">
            <a:avLst/>
          </a:prstGeom>
        </p:spPr>
      </p:pic>
      <p:grpSp>
        <p:nvGrpSpPr>
          <p:cNvPr id="20" name="Group 19">
            <a:extLst>
              <a:ext uri="{FF2B5EF4-FFF2-40B4-BE49-F238E27FC236}">
                <a16:creationId xmlns:a16="http://schemas.microsoft.com/office/drawing/2014/main" id="{21F730F8-3CB2-662B-DC2A-457DA61042B6}"/>
              </a:ext>
            </a:extLst>
          </p:cNvPr>
          <p:cNvGrpSpPr/>
          <p:nvPr/>
        </p:nvGrpSpPr>
        <p:grpSpPr>
          <a:xfrm>
            <a:off x="4235940" y="452039"/>
            <a:ext cx="7931675" cy="5371828"/>
            <a:chOff x="2220100" y="344384"/>
            <a:chExt cx="7772400" cy="5263957"/>
          </a:xfrm>
        </p:grpSpPr>
        <p:pic>
          <p:nvPicPr>
            <p:cNvPr id="17" name="Picture 16">
              <a:extLst>
                <a:ext uri="{FF2B5EF4-FFF2-40B4-BE49-F238E27FC236}">
                  <a16:creationId xmlns:a16="http://schemas.microsoft.com/office/drawing/2014/main" id="{5108BABC-3884-F476-446D-F19AEC1DF9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20100" y="344384"/>
              <a:ext cx="7772400" cy="364416"/>
            </a:xfrm>
            <a:prstGeom prst="rect">
              <a:avLst/>
            </a:prstGeom>
          </p:spPr>
        </p:pic>
        <p:pic>
          <p:nvPicPr>
            <p:cNvPr id="19" name="Picture 18">
              <a:hlinkClick r:id="rId6"/>
              <a:extLst>
                <a:ext uri="{FF2B5EF4-FFF2-40B4-BE49-F238E27FC236}">
                  <a16:creationId xmlns:a16="http://schemas.microsoft.com/office/drawing/2014/main" id="{1F6446B6-C3DC-60BF-2D48-A41D3730C968}"/>
                </a:ext>
              </a:extLst>
            </p:cNvPr>
            <p:cNvPicPr>
              <a:picLocks noChangeAspect="1"/>
            </p:cNvPicPr>
            <p:nvPr/>
          </p:nvPicPr>
          <p:blipFill rotWithShape="1">
            <a:blip r:embed="rId7"/>
            <a:srcRect b="11580"/>
            <a:stretch>
              <a:fillRect/>
            </a:stretch>
          </p:blipFill>
          <p:spPr>
            <a:xfrm>
              <a:off x="2220100" y="708800"/>
              <a:ext cx="7772400" cy="4899541"/>
            </a:xfrm>
            <a:prstGeom prst="rect">
              <a:avLst/>
            </a:prstGeom>
          </p:spPr>
        </p:pic>
      </p:grpSp>
      <p:grpSp>
        <p:nvGrpSpPr>
          <p:cNvPr id="21" name="Group 20">
            <a:extLst>
              <a:ext uri="{FF2B5EF4-FFF2-40B4-BE49-F238E27FC236}">
                <a16:creationId xmlns:a16="http://schemas.microsoft.com/office/drawing/2014/main" id="{D496790D-1C54-95A1-AAEF-8EBEFE3D8502}"/>
              </a:ext>
            </a:extLst>
          </p:cNvPr>
          <p:cNvGrpSpPr/>
          <p:nvPr/>
        </p:nvGrpSpPr>
        <p:grpSpPr>
          <a:xfrm rot="21145702">
            <a:off x="3073017" y="4078358"/>
            <a:ext cx="1456095" cy="1406604"/>
            <a:chOff x="7777737" y="4274827"/>
            <a:chExt cx="1456095" cy="1406604"/>
          </a:xfrm>
        </p:grpSpPr>
        <p:sp>
          <p:nvSpPr>
            <p:cNvPr id="22" name="Oval 21">
              <a:extLst>
                <a:ext uri="{FF2B5EF4-FFF2-40B4-BE49-F238E27FC236}">
                  <a16:creationId xmlns:a16="http://schemas.microsoft.com/office/drawing/2014/main" id="{C31E9CB9-ED43-9A11-6931-57FF7BCBD9E5}"/>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519FBA2-5AC6-E6CC-937A-D64B61C6B58B}"/>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6">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
        <p:nvSpPr>
          <p:cNvPr id="25" name="Graphic 4">
            <a:extLst>
              <a:ext uri="{FF2B5EF4-FFF2-40B4-BE49-F238E27FC236}">
                <a16:creationId xmlns:a16="http://schemas.microsoft.com/office/drawing/2014/main" id="{0E9495D5-0886-A792-7E7F-D13E11E5C9E0}"/>
              </a:ext>
            </a:extLst>
          </p:cNvPr>
          <p:cNvSpPr/>
          <p:nvPr/>
        </p:nvSpPr>
        <p:spPr>
          <a:xfrm rot="5400000">
            <a:off x="1347115" y="556392"/>
            <a:ext cx="108000" cy="1944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spTree>
    <p:extLst>
      <p:ext uri="{BB962C8B-B14F-4D97-AF65-F5344CB8AC3E}">
        <p14:creationId xmlns:p14="http://schemas.microsoft.com/office/powerpoint/2010/main" val="2885268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E2F7F-A574-8AD3-D833-CC1C15E598A8}"/>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592433E9-2ACB-337B-7796-F924C62F9300}"/>
              </a:ext>
            </a:extLst>
          </p:cNvPr>
          <p:cNvPicPr>
            <a:picLocks noChangeAspect="1"/>
          </p:cNvPicPr>
          <p:nvPr/>
        </p:nvPicPr>
        <p:blipFill>
          <a:blip>
            <a:extLst>
              <a:ext uri="{96DAC541-7B7A-43D3-8B79-37D633B846F1}">
                <asvg:svgBlip xmlns:asvg="http://schemas.microsoft.com/office/drawing/2016/SVG/main" r:embed="rId3"/>
              </a:ext>
            </a:extLst>
          </a:blip>
          <a:srcRect l="25195" t="44110" r="42458" b="37483"/>
          <a:stretch>
            <a:fillRect/>
          </a:stretch>
        </p:blipFill>
        <p:spPr>
          <a:xfrm rot="16200000" flipH="1">
            <a:off x="-543542" y="1826781"/>
            <a:ext cx="5596293" cy="4509208"/>
          </a:xfrm>
          <a:prstGeom prst="rect">
            <a:avLst/>
          </a:prstGeom>
        </p:spPr>
      </p:pic>
      <p:sp>
        <p:nvSpPr>
          <p:cNvPr id="10" name="Rectangle 9">
            <a:extLst>
              <a:ext uri="{FF2B5EF4-FFF2-40B4-BE49-F238E27FC236}">
                <a16:creationId xmlns:a16="http://schemas.microsoft.com/office/drawing/2014/main" id="{DDBFFB8F-EE53-073E-AA48-C255968DCC8E}"/>
              </a:ext>
            </a:extLst>
          </p:cNvPr>
          <p:cNvSpPr/>
          <p:nvPr/>
        </p:nvSpPr>
        <p:spPr>
          <a:xfrm flipH="1" flipV="1">
            <a:off x="0" y="9127"/>
            <a:ext cx="12185500" cy="152769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sp>
        <p:nvSpPr>
          <p:cNvPr id="2" name="Text Placeholder 11">
            <a:extLst>
              <a:ext uri="{FF2B5EF4-FFF2-40B4-BE49-F238E27FC236}">
                <a16:creationId xmlns:a16="http://schemas.microsoft.com/office/drawing/2014/main" id="{0FA0A177-C41D-FDC0-F665-CEA77A0B35ED}"/>
              </a:ext>
            </a:extLst>
          </p:cNvPr>
          <p:cNvSpPr txBox="1">
            <a:spLocks/>
          </p:cNvSpPr>
          <p:nvPr/>
        </p:nvSpPr>
        <p:spPr>
          <a:xfrm>
            <a:off x="478855" y="725519"/>
            <a:ext cx="3264089" cy="81130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Example</a:t>
            </a:r>
          </a:p>
        </p:txBody>
      </p:sp>
      <p:pic>
        <p:nvPicPr>
          <p:cNvPr id="15" name="Picture 14">
            <a:extLst>
              <a:ext uri="{FF2B5EF4-FFF2-40B4-BE49-F238E27FC236}">
                <a16:creationId xmlns:a16="http://schemas.microsoft.com/office/drawing/2014/main" id="{4C6216E6-889C-3424-8001-7E36531578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1" t="12298" r="19939" b="16922"/>
          <a:stretch>
            <a:fillRect/>
          </a:stretch>
        </p:blipFill>
        <p:spPr>
          <a:xfrm>
            <a:off x="2068026" y="-46907"/>
            <a:ext cx="10117473" cy="6895780"/>
          </a:xfrm>
          <a:prstGeom prst="rect">
            <a:avLst/>
          </a:prstGeom>
        </p:spPr>
      </p:pic>
      <p:sp>
        <p:nvSpPr>
          <p:cNvPr id="25" name="Graphic 4">
            <a:extLst>
              <a:ext uri="{FF2B5EF4-FFF2-40B4-BE49-F238E27FC236}">
                <a16:creationId xmlns:a16="http://schemas.microsoft.com/office/drawing/2014/main" id="{C0C14F1C-55C6-72ED-B2F7-6E123E5C7C05}"/>
              </a:ext>
            </a:extLst>
          </p:cNvPr>
          <p:cNvSpPr/>
          <p:nvPr/>
        </p:nvSpPr>
        <p:spPr>
          <a:xfrm rot="5400000">
            <a:off x="1347115" y="556392"/>
            <a:ext cx="108000" cy="1944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3" name="Picture 2" descr="A small black building surrounded by trees&#10;&#10;AI-generated content may be incorrect.">
            <a:hlinkClick r:id="rId5"/>
            <a:extLst>
              <a:ext uri="{FF2B5EF4-FFF2-40B4-BE49-F238E27FC236}">
                <a16:creationId xmlns:a16="http://schemas.microsoft.com/office/drawing/2014/main" id="{EA19E5A2-3F60-2259-4001-A41BD20D9C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1799" y="552076"/>
            <a:ext cx="7915826" cy="5239123"/>
          </a:xfrm>
          <a:prstGeom prst="rect">
            <a:avLst/>
          </a:prstGeom>
        </p:spPr>
      </p:pic>
      <p:grpSp>
        <p:nvGrpSpPr>
          <p:cNvPr id="4" name="Group 3">
            <a:extLst>
              <a:ext uri="{FF2B5EF4-FFF2-40B4-BE49-F238E27FC236}">
                <a16:creationId xmlns:a16="http://schemas.microsoft.com/office/drawing/2014/main" id="{CD33B0C0-876C-36CE-DDCD-84B29B0DC7CE}"/>
              </a:ext>
            </a:extLst>
          </p:cNvPr>
          <p:cNvGrpSpPr/>
          <p:nvPr/>
        </p:nvGrpSpPr>
        <p:grpSpPr>
          <a:xfrm rot="21145702">
            <a:off x="3073017" y="4078358"/>
            <a:ext cx="1456095" cy="1406604"/>
            <a:chOff x="7777737" y="4274827"/>
            <a:chExt cx="1456095" cy="1406604"/>
          </a:xfrm>
        </p:grpSpPr>
        <p:sp>
          <p:nvSpPr>
            <p:cNvPr id="5" name="Oval 4">
              <a:extLst>
                <a:ext uri="{FF2B5EF4-FFF2-40B4-BE49-F238E27FC236}">
                  <a16:creationId xmlns:a16="http://schemas.microsoft.com/office/drawing/2014/main" id="{F1F2CF20-A8B6-DEBF-D765-DE27441D8388}"/>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04FF01-9DFA-BFAF-B188-10685E224F7B}"/>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5">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414278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F6412-0CCC-A69F-DCB6-09DFC278BACB}"/>
            </a:ext>
          </a:extLst>
        </p:cNvPr>
        <p:cNvGrpSpPr/>
        <p:nvPr/>
      </p:nvGrpSpPr>
      <p:grpSpPr>
        <a:xfrm>
          <a:off x="0" y="0"/>
          <a:ext cx="0" cy="0"/>
          <a:chOff x="0" y="0"/>
          <a:chExt cx="0" cy="0"/>
        </a:xfrm>
      </p:grpSpPr>
      <p:pic>
        <p:nvPicPr>
          <p:cNvPr id="11" name="Graphic 10">
            <a:extLst>
              <a:ext uri="{FF2B5EF4-FFF2-40B4-BE49-F238E27FC236}">
                <a16:creationId xmlns:a16="http://schemas.microsoft.com/office/drawing/2014/main" id="{745A771C-F8DD-C9FE-7591-6E6CBFDB2CCC}"/>
              </a:ext>
            </a:extLst>
          </p:cNvPr>
          <p:cNvPicPr>
            <a:picLocks noChangeAspect="1"/>
          </p:cNvPicPr>
          <p:nvPr/>
        </p:nvPicPr>
        <p:blipFill>
          <a:blip>
            <a:extLst>
              <a:ext uri="{96DAC541-7B7A-43D3-8B79-37D633B846F1}">
                <asvg:svgBlip xmlns:asvg="http://schemas.microsoft.com/office/drawing/2016/SVG/main" r:embed="rId3"/>
              </a:ext>
            </a:extLst>
          </a:blip>
          <a:srcRect l="25195" t="44110" r="42458" b="37483"/>
          <a:stretch>
            <a:fillRect/>
          </a:stretch>
        </p:blipFill>
        <p:spPr>
          <a:xfrm rot="16200000" flipH="1">
            <a:off x="-543542" y="1826781"/>
            <a:ext cx="5596293" cy="4509208"/>
          </a:xfrm>
          <a:prstGeom prst="rect">
            <a:avLst/>
          </a:prstGeom>
        </p:spPr>
      </p:pic>
      <p:sp>
        <p:nvSpPr>
          <p:cNvPr id="10" name="Rectangle 9">
            <a:extLst>
              <a:ext uri="{FF2B5EF4-FFF2-40B4-BE49-F238E27FC236}">
                <a16:creationId xmlns:a16="http://schemas.microsoft.com/office/drawing/2014/main" id="{7F2740BA-501F-4E66-D9E1-B5BED9094F62}"/>
              </a:ext>
            </a:extLst>
          </p:cNvPr>
          <p:cNvSpPr/>
          <p:nvPr/>
        </p:nvSpPr>
        <p:spPr>
          <a:xfrm flipH="1" flipV="1">
            <a:off x="0" y="9127"/>
            <a:ext cx="12185500" cy="152769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sp>
        <p:nvSpPr>
          <p:cNvPr id="2" name="Text Placeholder 11">
            <a:extLst>
              <a:ext uri="{FF2B5EF4-FFF2-40B4-BE49-F238E27FC236}">
                <a16:creationId xmlns:a16="http://schemas.microsoft.com/office/drawing/2014/main" id="{C84C79A9-3886-8AA2-9941-44D7F2779674}"/>
              </a:ext>
            </a:extLst>
          </p:cNvPr>
          <p:cNvSpPr txBox="1">
            <a:spLocks/>
          </p:cNvSpPr>
          <p:nvPr/>
        </p:nvSpPr>
        <p:spPr>
          <a:xfrm>
            <a:off x="478855" y="725519"/>
            <a:ext cx="3264089" cy="811300"/>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Example</a:t>
            </a:r>
          </a:p>
        </p:txBody>
      </p:sp>
      <p:pic>
        <p:nvPicPr>
          <p:cNvPr id="15" name="Picture 14">
            <a:extLst>
              <a:ext uri="{FF2B5EF4-FFF2-40B4-BE49-F238E27FC236}">
                <a16:creationId xmlns:a16="http://schemas.microsoft.com/office/drawing/2014/main" id="{D5E4F4CB-94B4-0F85-CA8D-293C930451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761" t="12298" r="19939" b="16922"/>
          <a:stretch>
            <a:fillRect/>
          </a:stretch>
        </p:blipFill>
        <p:spPr>
          <a:xfrm>
            <a:off x="2068026" y="-46907"/>
            <a:ext cx="10117473" cy="6895780"/>
          </a:xfrm>
          <a:prstGeom prst="rect">
            <a:avLst/>
          </a:prstGeom>
        </p:spPr>
      </p:pic>
      <p:sp>
        <p:nvSpPr>
          <p:cNvPr id="25" name="Graphic 4">
            <a:extLst>
              <a:ext uri="{FF2B5EF4-FFF2-40B4-BE49-F238E27FC236}">
                <a16:creationId xmlns:a16="http://schemas.microsoft.com/office/drawing/2014/main" id="{FE27DAA3-7A0E-3803-2D8C-DCEA1BD9DBBD}"/>
              </a:ext>
            </a:extLst>
          </p:cNvPr>
          <p:cNvSpPr/>
          <p:nvPr/>
        </p:nvSpPr>
        <p:spPr>
          <a:xfrm rot="5400000">
            <a:off x="1347115" y="556392"/>
            <a:ext cx="108000" cy="1944000"/>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7" name="Picture 6" descr="A person sitting in bed with a suitcase&#10;&#10;AI-generated content may be incorrect.">
            <a:hlinkClick r:id="rId5"/>
            <a:extLst>
              <a:ext uri="{FF2B5EF4-FFF2-40B4-BE49-F238E27FC236}">
                <a16:creationId xmlns:a16="http://schemas.microsoft.com/office/drawing/2014/main" id="{F5FB4CB2-E26B-8759-8921-89A895F81A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50" b="4482"/>
          <a:stretch>
            <a:fillRect/>
          </a:stretch>
        </p:blipFill>
        <p:spPr>
          <a:xfrm>
            <a:off x="4221799" y="506706"/>
            <a:ext cx="7963700" cy="5321070"/>
          </a:xfrm>
          <a:prstGeom prst="rect">
            <a:avLst/>
          </a:prstGeom>
        </p:spPr>
      </p:pic>
      <p:grpSp>
        <p:nvGrpSpPr>
          <p:cNvPr id="13" name="Group 12">
            <a:extLst>
              <a:ext uri="{FF2B5EF4-FFF2-40B4-BE49-F238E27FC236}">
                <a16:creationId xmlns:a16="http://schemas.microsoft.com/office/drawing/2014/main" id="{EABA753F-5ED7-F305-4B15-CEF5411C023F}"/>
              </a:ext>
            </a:extLst>
          </p:cNvPr>
          <p:cNvGrpSpPr/>
          <p:nvPr/>
        </p:nvGrpSpPr>
        <p:grpSpPr>
          <a:xfrm rot="21145702">
            <a:off x="3073017" y="4078358"/>
            <a:ext cx="1456095" cy="1406604"/>
            <a:chOff x="7777737" y="4274827"/>
            <a:chExt cx="1456095" cy="1406604"/>
          </a:xfrm>
        </p:grpSpPr>
        <p:sp>
          <p:nvSpPr>
            <p:cNvPr id="14" name="Oval 13">
              <a:extLst>
                <a:ext uri="{FF2B5EF4-FFF2-40B4-BE49-F238E27FC236}">
                  <a16:creationId xmlns:a16="http://schemas.microsoft.com/office/drawing/2014/main" id="{F29B1596-0024-4E72-6790-87CAD0DF3FC4}"/>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D5EB02-B747-0CD6-A4A4-992CC0CF8090}"/>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5">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1332498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C0E3-FEB4-544E-3B7D-0F144D82B9AD}"/>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E90DDAE3-E680-DA44-554C-06BF9EA0556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1AE24603-FC41-820A-0626-23BF52D061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E05EFF36-B176-831D-6C81-9DF138A86368}"/>
              </a:ext>
            </a:extLst>
          </p:cNvPr>
          <p:cNvSpPr txBox="1">
            <a:spLocks/>
          </p:cNvSpPr>
          <p:nvPr/>
        </p:nvSpPr>
        <p:spPr>
          <a:xfrm>
            <a:off x="454694" y="449185"/>
            <a:ext cx="677183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Sustainable Digital Communications and Digital Wellbeing</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2AC2124-77CF-A474-E737-0A9627872A8C}"/>
              </a:ext>
            </a:extLst>
          </p:cNvPr>
          <p:cNvCxnSpPr>
            <a:cxnSpLocks/>
          </p:cNvCxnSpPr>
          <p:nvPr/>
        </p:nvCxnSpPr>
        <p:spPr>
          <a:xfrm>
            <a:off x="0" y="1564623"/>
            <a:ext cx="775970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6E44391-389F-420D-215B-A7805F8125E5}"/>
              </a:ext>
            </a:extLst>
          </p:cNvPr>
          <p:cNvPicPr>
            <a:picLocks noChangeAspect="1"/>
          </p:cNvPicPr>
          <p:nvPr/>
        </p:nvPicPr>
        <p:blipFill>
          <a:blip>
            <a:extLst>
              <a:ext uri="{96DAC541-7B7A-43D3-8B79-37D633B846F1}">
                <asvg:svgBlip xmlns:asvg="http://schemas.microsoft.com/office/drawing/2016/SVG/main" r:embed="rId6"/>
              </a:ext>
            </a:extLst>
          </a:blip>
          <a:srcRect l="30910" t="47908" r="41223" b="35095"/>
          <a:stretch>
            <a:fillRect/>
          </a:stretch>
        </p:blipFill>
        <p:spPr>
          <a:xfrm>
            <a:off x="6991179" y="0"/>
            <a:ext cx="5200821" cy="4491734"/>
          </a:xfrm>
          <a:prstGeom prst="rect">
            <a:avLst/>
          </a:prstGeom>
        </p:spPr>
      </p:pic>
      <p:sp>
        <p:nvSpPr>
          <p:cNvPr id="2" name="TextBox 6">
            <a:extLst>
              <a:ext uri="{FF2B5EF4-FFF2-40B4-BE49-F238E27FC236}">
                <a16:creationId xmlns:a16="http://schemas.microsoft.com/office/drawing/2014/main" id="{5FD33458-A1C8-7828-EC22-5581D7903204}"/>
              </a:ext>
            </a:extLst>
          </p:cNvPr>
          <p:cNvSpPr txBox="1"/>
          <p:nvPr/>
        </p:nvSpPr>
        <p:spPr>
          <a:xfrm>
            <a:off x="570085" y="2391446"/>
            <a:ext cx="5983115" cy="3354765"/>
          </a:xfrm>
          <a:prstGeom prst="rect">
            <a:avLst/>
          </a:prstGeom>
          <a:noFill/>
        </p:spPr>
        <p:txBody>
          <a:bodyPr wrap="square" lIns="91440" tIns="45720" rIns="91440" bIns="45720" numCol="1" spcCol="252000" rtlCol="0" anchor="t">
            <a:spAutoFit/>
          </a:bodyPr>
          <a:lstStyle/>
          <a:p>
            <a:r>
              <a:rPr lang="en-GB" sz="2400" b="1" dirty="0">
                <a:solidFill>
                  <a:srgbClr val="0289AE"/>
                </a:solidFill>
              </a:rPr>
              <a:t>Practical actions</a:t>
            </a:r>
          </a:p>
          <a:p>
            <a:endParaRPr lang="en-GB" sz="800" dirty="0">
              <a:solidFill>
                <a:srgbClr val="0289AE"/>
              </a:solidFill>
            </a:endParaRPr>
          </a:p>
          <a:p>
            <a:pPr marL="342900" indent="-342900">
              <a:buClr>
                <a:srgbClr val="62A844"/>
              </a:buClr>
              <a:buFont typeface="Arial" panose="020B0604020202020204" pitchFamily="34" charset="0"/>
              <a:buChar char="•"/>
            </a:pPr>
            <a:r>
              <a:rPr lang="en-GB" sz="2000" b="1" dirty="0">
                <a:solidFill>
                  <a:srgbClr val="262626"/>
                </a:solidFill>
              </a:rPr>
              <a:t>Offer a “quiet stay” option: </a:t>
            </a:r>
            <a:r>
              <a:rPr lang="en-GB" sz="2000" dirty="0">
                <a:solidFill>
                  <a:srgbClr val="262626"/>
                </a:solidFill>
              </a:rPr>
              <a:t>reduced messages, fewer prompts, only essential updates</a:t>
            </a:r>
          </a:p>
          <a:p>
            <a:pPr marL="342900" indent="-342900">
              <a:buClr>
                <a:srgbClr val="62A844"/>
              </a:buClr>
              <a:buFont typeface="Arial" panose="020B0604020202020204" pitchFamily="34" charset="0"/>
              <a:buChar char="•"/>
            </a:pPr>
            <a:r>
              <a:rPr lang="en-GB" sz="2000" b="1" dirty="0">
                <a:solidFill>
                  <a:srgbClr val="262626"/>
                </a:solidFill>
              </a:rPr>
              <a:t>Provide one simple guest info hub: </a:t>
            </a:r>
            <a:r>
              <a:rPr lang="en-GB" sz="2000" dirty="0">
                <a:solidFill>
                  <a:srgbClr val="262626"/>
                </a:solidFill>
              </a:rPr>
              <a:t>QR page that replaces multiple messages and leaflets</a:t>
            </a:r>
          </a:p>
          <a:p>
            <a:pPr marL="342900" indent="-342900">
              <a:buClr>
                <a:srgbClr val="62A844"/>
              </a:buClr>
              <a:buFont typeface="Arial" panose="020B0604020202020204" pitchFamily="34" charset="0"/>
              <a:buChar char="•"/>
            </a:pPr>
            <a:r>
              <a:rPr lang="en-GB" sz="2000" b="1" dirty="0">
                <a:solidFill>
                  <a:srgbClr val="262626"/>
                </a:solidFill>
              </a:rPr>
              <a:t>Set communication windows for teams</a:t>
            </a:r>
            <a:r>
              <a:rPr lang="en-GB" sz="2000" dirty="0">
                <a:solidFill>
                  <a:srgbClr val="262626"/>
                </a:solidFill>
              </a:rPr>
              <a:t>: agreed response times, fewer after hours notifications</a:t>
            </a:r>
          </a:p>
          <a:p>
            <a:pPr marL="342900" indent="-342900">
              <a:buClr>
                <a:srgbClr val="62A844"/>
              </a:buClr>
              <a:buFont typeface="Arial" panose="020B0604020202020204" pitchFamily="34" charset="0"/>
              <a:buChar char="•"/>
            </a:pPr>
            <a:r>
              <a:rPr lang="en-GB" sz="2000" b="1" dirty="0">
                <a:solidFill>
                  <a:srgbClr val="262626"/>
                </a:solidFill>
              </a:rPr>
              <a:t>Use short, clear messages that reduce back and forth: </a:t>
            </a:r>
            <a:r>
              <a:rPr lang="en-GB" sz="2000" dirty="0">
                <a:solidFill>
                  <a:srgbClr val="262626"/>
                </a:solidFill>
              </a:rPr>
              <a:t>one question, one answer, one next step</a:t>
            </a:r>
          </a:p>
          <a:p>
            <a:endParaRPr lang="en-IE" sz="2000" dirty="0">
              <a:solidFill>
                <a:srgbClr val="262626"/>
              </a:solidFill>
            </a:endParaRPr>
          </a:p>
        </p:txBody>
      </p:sp>
      <p:pic>
        <p:nvPicPr>
          <p:cNvPr id="12" name="Picture 11">
            <a:extLst>
              <a:ext uri="{FF2B5EF4-FFF2-40B4-BE49-F238E27FC236}">
                <a16:creationId xmlns:a16="http://schemas.microsoft.com/office/drawing/2014/main" id="{A509029D-D6B9-E4A3-60C8-2A4C7AFCA8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4448" y="3278435"/>
            <a:ext cx="4991401" cy="3324968"/>
          </a:xfrm>
          <a:prstGeom prst="rect">
            <a:avLst/>
          </a:prstGeom>
        </p:spPr>
      </p:pic>
    </p:spTree>
    <p:extLst>
      <p:ext uri="{BB962C8B-B14F-4D97-AF65-F5344CB8AC3E}">
        <p14:creationId xmlns:p14="http://schemas.microsoft.com/office/powerpoint/2010/main" val="252494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90E41-5872-63EE-FE3B-112A6E87815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698EF7D-4364-15E3-A352-3D1858FC19DD}"/>
              </a:ext>
            </a:extLst>
          </p:cNvPr>
          <p:cNvSpPr>
            <a:spLocks noGrp="1"/>
          </p:cNvSpPr>
          <p:nvPr>
            <p:ph type="body" sz="quarter" idx="16"/>
          </p:nvPr>
        </p:nvSpPr>
        <p:spPr>
          <a:xfrm>
            <a:off x="4223369" y="1073150"/>
            <a:ext cx="4564371" cy="4711700"/>
          </a:xfrm>
        </p:spPr>
        <p:txBody>
          <a:bodyPr>
            <a:normAutofit/>
          </a:bodyPr>
          <a:lstStyle/>
          <a:p>
            <a:pPr fontAlgn="t">
              <a:lnSpc>
                <a:spcPts val="4960"/>
              </a:lnSpc>
              <a:spcBef>
                <a:spcPts val="0"/>
              </a:spcBef>
            </a:pPr>
            <a:r>
              <a:rPr lang="en-IE" b="1" dirty="0"/>
              <a:t>Understanding </a:t>
            </a:r>
          </a:p>
          <a:p>
            <a:pPr fontAlgn="t">
              <a:lnSpc>
                <a:spcPts val="4960"/>
              </a:lnSpc>
              <a:spcBef>
                <a:spcPts val="0"/>
              </a:spcBef>
            </a:pPr>
            <a:r>
              <a:rPr lang="en-IE" b="1" dirty="0"/>
              <a:t>the Landscape</a:t>
            </a:r>
          </a:p>
          <a:p>
            <a:pPr fontAlgn="t">
              <a:lnSpc>
                <a:spcPts val="4960"/>
              </a:lnSpc>
              <a:spcBef>
                <a:spcPts val="0"/>
              </a:spcBef>
            </a:pPr>
            <a:endParaRPr lang="en-IE" sz="2400" b="1" dirty="0"/>
          </a:p>
          <a:p>
            <a:pPr fontAlgn="t">
              <a:lnSpc>
                <a:spcPts val="4960"/>
              </a:lnSpc>
              <a:spcBef>
                <a:spcPts val="0"/>
              </a:spcBef>
            </a:pPr>
            <a:endParaRPr lang="en-IE" sz="2400" b="1" dirty="0"/>
          </a:p>
          <a:p>
            <a:pPr fontAlgn="t">
              <a:lnSpc>
                <a:spcPct val="100000"/>
              </a:lnSpc>
              <a:spcBef>
                <a:spcPts val="0"/>
              </a:spcBef>
            </a:pPr>
            <a:r>
              <a:rPr lang="en-IE" sz="2600" dirty="0"/>
              <a:t>ESG communication &amp; Conscious consumers</a:t>
            </a:r>
          </a:p>
          <a:p>
            <a:pPr fontAlgn="t">
              <a:lnSpc>
                <a:spcPts val="4960"/>
              </a:lnSpc>
              <a:spcBef>
                <a:spcPts val="0"/>
              </a:spcBef>
            </a:pP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8CB61E61-C1AB-02C2-AF1D-458AA8E4549F}"/>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02</a:t>
            </a:r>
          </a:p>
        </p:txBody>
      </p:sp>
      <p:sp>
        <p:nvSpPr>
          <p:cNvPr id="2" name="Rounded Rectangle 1">
            <a:extLst>
              <a:ext uri="{FF2B5EF4-FFF2-40B4-BE49-F238E27FC236}">
                <a16:creationId xmlns:a16="http://schemas.microsoft.com/office/drawing/2014/main" id="{7C558E50-218C-1D84-43E4-C99134E75078}"/>
              </a:ext>
            </a:extLst>
          </p:cNvPr>
          <p:cNvSpPr/>
          <p:nvPr/>
        </p:nvSpPr>
        <p:spPr>
          <a:xfrm>
            <a:off x="7124915" y="6322919"/>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12E8A1D-35C1-7925-6A26-ABE9F1EDCB49}"/>
              </a:ext>
            </a:extLst>
          </p:cNvPr>
          <p:cNvSpPr txBox="1"/>
          <p:nvPr/>
        </p:nvSpPr>
        <p:spPr>
          <a:xfrm>
            <a:off x="7250914" y="6386197"/>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6" name="TextBox 5">
            <a:extLst>
              <a:ext uri="{FF2B5EF4-FFF2-40B4-BE49-F238E27FC236}">
                <a16:creationId xmlns:a16="http://schemas.microsoft.com/office/drawing/2014/main" id="{87CD3AB8-A0C3-6D6C-6F54-43403FE79B7B}"/>
              </a:ext>
            </a:extLst>
          </p:cNvPr>
          <p:cNvSpPr txBox="1"/>
          <p:nvPr/>
        </p:nvSpPr>
        <p:spPr>
          <a:xfrm>
            <a:off x="8006915" y="6386197"/>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0EE3BD6-BEAF-CB86-FF2F-093199776D62}"/>
              </a:ext>
            </a:extLst>
          </p:cNvPr>
          <p:cNvSpPr txBox="1"/>
          <p:nvPr/>
        </p:nvSpPr>
        <p:spPr>
          <a:xfrm>
            <a:off x="8600914" y="6386197"/>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Tree>
    <p:extLst>
      <p:ext uri="{BB962C8B-B14F-4D97-AF65-F5344CB8AC3E}">
        <p14:creationId xmlns:p14="http://schemas.microsoft.com/office/powerpoint/2010/main" val="258069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C9042-8071-CB81-A227-AB6A595A7CDE}"/>
            </a:ext>
          </a:extLst>
        </p:cNvPr>
        <p:cNvGrpSpPr/>
        <p:nvPr/>
      </p:nvGrpSpPr>
      <p:grpSpPr>
        <a:xfrm>
          <a:off x="0" y="0"/>
          <a:ext cx="0" cy="0"/>
          <a:chOff x="0" y="0"/>
          <a:chExt cx="0" cy="0"/>
        </a:xfrm>
      </p:grpSpPr>
      <p:sp>
        <p:nvSpPr>
          <p:cNvPr id="117" name="Text Placeholder 11">
            <a:extLst>
              <a:ext uri="{FF2B5EF4-FFF2-40B4-BE49-F238E27FC236}">
                <a16:creationId xmlns:a16="http://schemas.microsoft.com/office/drawing/2014/main" id="{B4FB6E8D-BE6E-6CDF-EDBC-8E0A32B3C041}"/>
              </a:ext>
            </a:extLst>
          </p:cNvPr>
          <p:cNvSpPr txBox="1">
            <a:spLocks/>
          </p:cNvSpPr>
          <p:nvPr/>
        </p:nvSpPr>
        <p:spPr>
          <a:xfrm>
            <a:off x="49816" y="477165"/>
            <a:ext cx="12104822" cy="102918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520"/>
              </a:lnSpc>
              <a:spcBef>
                <a:spcPts val="0"/>
              </a:spcBef>
              <a:buNone/>
            </a:pPr>
            <a:r>
              <a:rPr lang="en-US" sz="4000" b="1" dirty="0">
                <a:solidFill>
                  <a:srgbClr val="262626"/>
                </a:solidFill>
                <a:cs typeface="Times New Roman" panose="02020603050405020304" pitchFamily="18" charset="0"/>
              </a:rPr>
              <a:t>ESG stands for:</a:t>
            </a:r>
          </a:p>
          <a:p>
            <a:pPr marL="0" indent="0" algn="ctr">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118" name="Straight Connector 117">
            <a:extLst>
              <a:ext uri="{FF2B5EF4-FFF2-40B4-BE49-F238E27FC236}">
                <a16:creationId xmlns:a16="http://schemas.microsoft.com/office/drawing/2014/main" id="{9F8F56D2-80B1-DD9A-23B9-E4F3882E99C5}"/>
              </a:ext>
            </a:extLst>
          </p:cNvPr>
          <p:cNvCxnSpPr>
            <a:cxnSpLocks/>
          </p:cNvCxnSpPr>
          <p:nvPr/>
        </p:nvCxnSpPr>
        <p:spPr>
          <a:xfrm>
            <a:off x="4272953" y="1203794"/>
            <a:ext cx="3835849"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19" name="Graphic 118">
            <a:extLst>
              <a:ext uri="{FF2B5EF4-FFF2-40B4-BE49-F238E27FC236}">
                <a16:creationId xmlns:a16="http://schemas.microsoft.com/office/drawing/2014/main" id="{09655E65-A62B-F909-442B-10DD52886D00}"/>
              </a:ext>
            </a:extLst>
          </p:cNvPr>
          <p:cNvPicPr>
            <a:picLocks noChangeAspect="1"/>
          </p:cNvPicPr>
          <p:nvPr/>
        </p:nvPicPr>
        <p:blipFill>
          <a:blip>
            <a:extLst>
              <a:ext uri="{96DAC541-7B7A-43D3-8B79-37D633B846F1}">
                <asvg:svgBlip xmlns:asvg="http://schemas.microsoft.com/office/drawing/2016/SVG/main" r:embed="rId2"/>
              </a:ext>
            </a:extLst>
          </a:blip>
          <a:srcRect l="23368" t="46974" r="46713" b="39069"/>
          <a:stretch>
            <a:fillRect/>
          </a:stretch>
        </p:blipFill>
        <p:spPr>
          <a:xfrm rot="10800000">
            <a:off x="-3" y="3141180"/>
            <a:ext cx="5618093" cy="3710969"/>
          </a:xfrm>
          <a:prstGeom prst="rect">
            <a:avLst/>
          </a:prstGeom>
        </p:spPr>
      </p:pic>
      <p:sp>
        <p:nvSpPr>
          <p:cNvPr id="3" name="Rounded Rectangle 2">
            <a:extLst>
              <a:ext uri="{FF2B5EF4-FFF2-40B4-BE49-F238E27FC236}">
                <a16:creationId xmlns:a16="http://schemas.microsoft.com/office/drawing/2014/main" id="{2AC5B27E-65D7-EF27-58E2-88982E9BE19F}"/>
              </a:ext>
            </a:extLst>
          </p:cNvPr>
          <p:cNvSpPr/>
          <p:nvPr/>
        </p:nvSpPr>
        <p:spPr>
          <a:xfrm>
            <a:off x="417541" y="2798833"/>
            <a:ext cx="3547169" cy="3539697"/>
          </a:xfrm>
          <a:prstGeom prst="roundRect">
            <a:avLst>
              <a:gd name="adj" fmla="val 7861"/>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555">
            <a:extLst>
              <a:ext uri="{FF2B5EF4-FFF2-40B4-BE49-F238E27FC236}">
                <a16:creationId xmlns:a16="http://schemas.microsoft.com/office/drawing/2014/main" id="{E460C7D4-AAC3-4C0A-718E-C8E3CE6D0BA5}"/>
              </a:ext>
            </a:extLst>
          </p:cNvPr>
          <p:cNvSpPr txBox="1"/>
          <p:nvPr/>
        </p:nvSpPr>
        <p:spPr>
          <a:xfrm>
            <a:off x="417541" y="3668907"/>
            <a:ext cx="3547169" cy="730328"/>
          </a:xfrm>
          <a:prstGeom prst="rect">
            <a:avLst/>
          </a:prstGeom>
          <a:noFill/>
        </p:spPr>
        <p:txBody>
          <a:bodyPr wrap="square" rtlCol="0">
            <a:spAutoFit/>
          </a:bodyPr>
          <a:lstStyle/>
          <a:p>
            <a:pPr algn="ctr">
              <a:lnSpc>
                <a:spcPts val="2340"/>
              </a:lnSpc>
            </a:pPr>
            <a:r>
              <a:rPr lang="en-US" sz="3600" b="1" dirty="0">
                <a:solidFill>
                  <a:srgbClr val="62A844"/>
                </a:solidFill>
                <a:latin typeface="Calibri" panose="020F0502020204030204" pitchFamily="34" charset="0"/>
                <a:ea typeface="Lato" charset="0"/>
                <a:cs typeface="Calibri" panose="020F0502020204030204" pitchFamily="34" charset="0"/>
              </a:rPr>
              <a:t>Environmental</a:t>
            </a:r>
          </a:p>
          <a:p>
            <a:pPr algn="ctr">
              <a:lnSpc>
                <a:spcPts val="2340"/>
              </a:lnSpc>
            </a:pPr>
            <a:endParaRPr lang="en-US" sz="3600" b="1" dirty="0">
              <a:solidFill>
                <a:srgbClr val="62A844"/>
              </a:solidFill>
              <a:latin typeface="Calibri" panose="020F0502020204030204" pitchFamily="34" charset="0"/>
              <a:ea typeface="Lato" charset="0"/>
              <a:cs typeface="Calibri" panose="020F0502020204030204" pitchFamily="34" charset="0"/>
            </a:endParaRPr>
          </a:p>
        </p:txBody>
      </p:sp>
      <p:sp>
        <p:nvSpPr>
          <p:cNvPr id="6" name="TextBox 5">
            <a:extLst>
              <a:ext uri="{FF2B5EF4-FFF2-40B4-BE49-F238E27FC236}">
                <a16:creationId xmlns:a16="http://schemas.microsoft.com/office/drawing/2014/main" id="{BE490653-697F-82B9-7817-E3DE351EB7C9}"/>
              </a:ext>
            </a:extLst>
          </p:cNvPr>
          <p:cNvSpPr txBox="1"/>
          <p:nvPr/>
        </p:nvSpPr>
        <p:spPr>
          <a:xfrm>
            <a:off x="417541" y="4450613"/>
            <a:ext cx="3547169" cy="1439240"/>
          </a:xfrm>
          <a:prstGeom prst="rect">
            <a:avLst/>
          </a:prstGeom>
          <a:noFill/>
        </p:spPr>
        <p:txBody>
          <a:bodyPr wrap="square" rtlCol="0">
            <a:spAutoFit/>
          </a:bodyPr>
          <a:lstStyle/>
          <a:p>
            <a:pPr algn="ctr">
              <a:lnSpc>
                <a:spcPts val="2060"/>
              </a:lnSpc>
              <a:buClr>
                <a:srgbClr val="62A844"/>
              </a:buClr>
            </a:pPr>
            <a:r>
              <a:rPr lang="en-IE" sz="2000" dirty="0">
                <a:solidFill>
                  <a:srgbClr val="262626"/>
                </a:solidFill>
              </a:rPr>
              <a:t>How your business </a:t>
            </a:r>
          </a:p>
          <a:p>
            <a:pPr algn="ctr">
              <a:lnSpc>
                <a:spcPts val="2060"/>
              </a:lnSpc>
              <a:buClr>
                <a:srgbClr val="62A844"/>
              </a:buClr>
            </a:pPr>
            <a:r>
              <a:rPr lang="en-IE" sz="2000" dirty="0">
                <a:solidFill>
                  <a:srgbClr val="262626"/>
                </a:solidFill>
              </a:rPr>
              <a:t>reduces waste, energy use, water use, emissions &amp; environmental impact.</a:t>
            </a:r>
          </a:p>
          <a:p>
            <a:pPr algn="ctr">
              <a:lnSpc>
                <a:spcPts val="2060"/>
              </a:lnSpc>
              <a:buClr>
                <a:srgbClr val="62A844"/>
              </a:buClr>
            </a:pPr>
            <a:endParaRPr lang="en-IE" sz="2000" dirty="0">
              <a:solidFill>
                <a:srgbClr val="262626"/>
              </a:solidFill>
            </a:endParaRPr>
          </a:p>
        </p:txBody>
      </p:sp>
      <p:sp>
        <p:nvSpPr>
          <p:cNvPr id="14" name="Oval 13">
            <a:extLst>
              <a:ext uri="{FF2B5EF4-FFF2-40B4-BE49-F238E27FC236}">
                <a16:creationId xmlns:a16="http://schemas.microsoft.com/office/drawing/2014/main" id="{97E3A177-2132-D574-E0D3-8458C18DD81B}"/>
              </a:ext>
            </a:extLst>
          </p:cNvPr>
          <p:cNvSpPr/>
          <p:nvPr/>
        </p:nvSpPr>
        <p:spPr>
          <a:xfrm rot="31816">
            <a:off x="1539026" y="2008586"/>
            <a:ext cx="1304198" cy="1304198"/>
          </a:xfrm>
          <a:prstGeom prst="ellipse">
            <a:avLst/>
          </a:prstGeom>
          <a:blipFill>
            <a:blip r:embed="rId3" cstate="screen">
              <a:extLst>
                <a:ext uri="{28A0092B-C50C-407E-A947-70E740481C1C}">
                  <a14:useLocalDpi xmlns:a14="http://schemas.microsoft.com/office/drawing/2010/main"/>
                </a:ext>
              </a:extLst>
            </a:blip>
            <a:srcRect/>
            <a:stretch>
              <a:fillRect l="-21060" t="1786" r="-247065" b="-28811"/>
            </a:stretch>
          </a:blipFill>
          <a:ln w="1822" cap="flat">
            <a:noFill/>
            <a:prstDash val="solid"/>
            <a:miter/>
          </a:ln>
        </p:spPr>
        <p:txBody>
          <a:bodyPr/>
          <a:lstStyle/>
          <a:p>
            <a:endParaRPr lang="en-IE"/>
          </a:p>
        </p:txBody>
      </p:sp>
      <p:grpSp>
        <p:nvGrpSpPr>
          <p:cNvPr id="29" name="Graphic 26">
            <a:extLst>
              <a:ext uri="{FF2B5EF4-FFF2-40B4-BE49-F238E27FC236}">
                <a16:creationId xmlns:a16="http://schemas.microsoft.com/office/drawing/2014/main" id="{058AFD65-C8BD-D234-9A96-DB190B678A4C}"/>
              </a:ext>
            </a:extLst>
          </p:cNvPr>
          <p:cNvGrpSpPr/>
          <p:nvPr/>
        </p:nvGrpSpPr>
        <p:grpSpPr>
          <a:xfrm rot="2731816">
            <a:off x="1446204" y="1915801"/>
            <a:ext cx="1489842" cy="1489618"/>
            <a:chOff x="1000491" y="2838436"/>
            <a:chExt cx="2183137" cy="2182809"/>
          </a:xfrm>
          <a:solidFill>
            <a:srgbClr val="62A844"/>
          </a:solidFill>
        </p:grpSpPr>
        <p:sp>
          <p:nvSpPr>
            <p:cNvPr id="30" name="Freeform 29">
              <a:extLst>
                <a:ext uri="{FF2B5EF4-FFF2-40B4-BE49-F238E27FC236}">
                  <a16:creationId xmlns:a16="http://schemas.microsoft.com/office/drawing/2014/main" id="{EB80C349-CAD0-A222-6168-C36F81942159}"/>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noFill/>
              <a:prstDash val="solid"/>
              <a:miter/>
            </a:ln>
          </p:spPr>
          <p:txBody>
            <a:bodyPr/>
            <a:lstStyle/>
            <a:p>
              <a:endParaRPr lang="en-IE"/>
            </a:p>
          </p:txBody>
        </p:sp>
        <p:grpSp>
          <p:nvGrpSpPr>
            <p:cNvPr id="31" name="Graphic 26">
              <a:extLst>
                <a:ext uri="{FF2B5EF4-FFF2-40B4-BE49-F238E27FC236}">
                  <a16:creationId xmlns:a16="http://schemas.microsoft.com/office/drawing/2014/main" id="{857D7D45-7F97-941E-1858-58845D2761AC}"/>
                </a:ext>
              </a:extLst>
            </p:cNvPr>
            <p:cNvGrpSpPr/>
            <p:nvPr/>
          </p:nvGrpSpPr>
          <p:grpSpPr>
            <a:xfrm>
              <a:off x="1000491" y="3920861"/>
              <a:ext cx="2183137" cy="1100383"/>
              <a:chOff x="1000491" y="3920861"/>
              <a:chExt cx="2183137" cy="1100383"/>
            </a:xfrm>
            <a:grpFill/>
          </p:grpSpPr>
          <p:sp>
            <p:nvSpPr>
              <p:cNvPr id="32" name="Freeform 31">
                <a:extLst>
                  <a:ext uri="{FF2B5EF4-FFF2-40B4-BE49-F238E27FC236}">
                    <a16:creationId xmlns:a16="http://schemas.microsoft.com/office/drawing/2014/main" id="{AE789182-A01D-21A4-EB87-B5F01C9C5DAB}"/>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33" name="Freeform 32">
                <a:extLst>
                  <a:ext uri="{FF2B5EF4-FFF2-40B4-BE49-F238E27FC236}">
                    <a16:creationId xmlns:a16="http://schemas.microsoft.com/office/drawing/2014/main" id="{E050B689-A607-1AB5-1B10-22991949846B}"/>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noFill/>
                <a:prstDash val="solid"/>
                <a:miter/>
              </a:ln>
            </p:spPr>
            <p:txBody>
              <a:bodyPr/>
              <a:lstStyle/>
              <a:p>
                <a:endParaRPr lang="en-IE"/>
              </a:p>
            </p:txBody>
          </p:sp>
          <p:sp>
            <p:nvSpPr>
              <p:cNvPr id="34" name="Freeform 33">
                <a:extLst>
                  <a:ext uri="{FF2B5EF4-FFF2-40B4-BE49-F238E27FC236}">
                    <a16:creationId xmlns:a16="http://schemas.microsoft.com/office/drawing/2014/main" id="{F4394686-A879-A07F-7A3D-8B240E23EA2C}"/>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sp>
        <p:nvSpPr>
          <p:cNvPr id="35" name="Rounded Rectangle 34">
            <a:extLst>
              <a:ext uri="{FF2B5EF4-FFF2-40B4-BE49-F238E27FC236}">
                <a16:creationId xmlns:a16="http://schemas.microsoft.com/office/drawing/2014/main" id="{A28C2A11-9F54-DDEA-A95B-673A7ACEABAA}"/>
              </a:ext>
            </a:extLst>
          </p:cNvPr>
          <p:cNvSpPr/>
          <p:nvPr/>
        </p:nvSpPr>
        <p:spPr>
          <a:xfrm>
            <a:off x="4252967" y="2798833"/>
            <a:ext cx="3547169" cy="3539697"/>
          </a:xfrm>
          <a:prstGeom prst="roundRect">
            <a:avLst>
              <a:gd name="adj" fmla="val 7861"/>
            </a:avLst>
          </a:prstGeom>
          <a:solidFill>
            <a:schemeClr val="bg1"/>
          </a:solidFill>
          <a:ln w="28575">
            <a:solidFill>
              <a:srgbClr val="0289A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uadroTexto 555">
            <a:extLst>
              <a:ext uri="{FF2B5EF4-FFF2-40B4-BE49-F238E27FC236}">
                <a16:creationId xmlns:a16="http://schemas.microsoft.com/office/drawing/2014/main" id="{B9406189-3AE9-600A-FC7A-5856FF56B2BC}"/>
              </a:ext>
            </a:extLst>
          </p:cNvPr>
          <p:cNvSpPr txBox="1"/>
          <p:nvPr/>
        </p:nvSpPr>
        <p:spPr>
          <a:xfrm>
            <a:off x="4252967" y="3668907"/>
            <a:ext cx="3547169" cy="435376"/>
          </a:xfrm>
          <a:prstGeom prst="rect">
            <a:avLst/>
          </a:prstGeom>
          <a:noFill/>
        </p:spPr>
        <p:txBody>
          <a:bodyPr wrap="square" rtlCol="0">
            <a:spAutoFit/>
          </a:bodyPr>
          <a:lstStyle/>
          <a:p>
            <a:pPr algn="ctr">
              <a:lnSpc>
                <a:spcPts val="2340"/>
              </a:lnSpc>
            </a:pPr>
            <a:r>
              <a:rPr lang="en-US" sz="3600" b="1" dirty="0">
                <a:solidFill>
                  <a:srgbClr val="0289AE"/>
                </a:solidFill>
                <a:latin typeface="Calibri" panose="020F0502020204030204" pitchFamily="34" charset="0"/>
                <a:ea typeface="Lato" charset="0"/>
                <a:cs typeface="Calibri" panose="020F0502020204030204" pitchFamily="34" charset="0"/>
              </a:rPr>
              <a:t>Social</a:t>
            </a:r>
          </a:p>
        </p:txBody>
      </p:sp>
      <p:sp>
        <p:nvSpPr>
          <p:cNvPr id="37" name="TextBox 36">
            <a:extLst>
              <a:ext uri="{FF2B5EF4-FFF2-40B4-BE49-F238E27FC236}">
                <a16:creationId xmlns:a16="http://schemas.microsoft.com/office/drawing/2014/main" id="{7CF9F80D-51D7-5938-5468-64F5BD6BCDB7}"/>
              </a:ext>
            </a:extLst>
          </p:cNvPr>
          <p:cNvSpPr txBox="1"/>
          <p:nvPr/>
        </p:nvSpPr>
        <p:spPr>
          <a:xfrm>
            <a:off x="4247263" y="4450613"/>
            <a:ext cx="3558577" cy="1977849"/>
          </a:xfrm>
          <a:prstGeom prst="rect">
            <a:avLst/>
          </a:prstGeom>
          <a:noFill/>
        </p:spPr>
        <p:txBody>
          <a:bodyPr wrap="square" rtlCol="0">
            <a:spAutoFit/>
          </a:bodyPr>
          <a:lstStyle/>
          <a:p>
            <a:pPr algn="ctr">
              <a:lnSpc>
                <a:spcPts val="2060"/>
              </a:lnSpc>
              <a:buClr>
                <a:srgbClr val="62A844"/>
              </a:buClr>
            </a:pPr>
            <a:r>
              <a:rPr lang="en-IE" sz="2000" dirty="0">
                <a:solidFill>
                  <a:srgbClr val="262626"/>
                </a:solidFill>
              </a:rPr>
              <a:t>How you treat staff, </a:t>
            </a:r>
          </a:p>
          <a:p>
            <a:pPr algn="ctr">
              <a:lnSpc>
                <a:spcPts val="2060"/>
              </a:lnSpc>
              <a:buClr>
                <a:srgbClr val="62A844"/>
              </a:buClr>
            </a:pPr>
            <a:r>
              <a:rPr lang="en-IE" sz="2000" dirty="0">
                <a:solidFill>
                  <a:srgbClr val="262626"/>
                </a:solidFill>
              </a:rPr>
              <a:t>support your community, promote well-being, </a:t>
            </a:r>
          </a:p>
          <a:p>
            <a:pPr algn="ctr">
              <a:lnSpc>
                <a:spcPts val="2060"/>
              </a:lnSpc>
              <a:buClr>
                <a:srgbClr val="62A844"/>
              </a:buClr>
            </a:pPr>
            <a:r>
              <a:rPr lang="en-IE" sz="2000" dirty="0">
                <a:solidFill>
                  <a:srgbClr val="262626"/>
                </a:solidFill>
              </a:rPr>
              <a:t>diversity &amp; fair working conditions</a:t>
            </a:r>
          </a:p>
          <a:p>
            <a:pPr algn="ctr">
              <a:lnSpc>
                <a:spcPts val="2060"/>
              </a:lnSpc>
              <a:buClr>
                <a:srgbClr val="62A844"/>
              </a:buClr>
            </a:pPr>
            <a:endParaRPr lang="en-IE" sz="2000" dirty="0">
              <a:solidFill>
                <a:srgbClr val="262626"/>
              </a:solidFill>
            </a:endParaRPr>
          </a:p>
          <a:p>
            <a:pPr algn="ctr">
              <a:lnSpc>
                <a:spcPts val="2060"/>
              </a:lnSpc>
              <a:buClr>
                <a:srgbClr val="62A844"/>
              </a:buClr>
            </a:pPr>
            <a:endParaRPr lang="en-IE" sz="2000" dirty="0">
              <a:solidFill>
                <a:srgbClr val="262626"/>
              </a:solidFill>
            </a:endParaRPr>
          </a:p>
        </p:txBody>
      </p:sp>
      <p:sp>
        <p:nvSpPr>
          <p:cNvPr id="42" name="Oval 41">
            <a:extLst>
              <a:ext uri="{FF2B5EF4-FFF2-40B4-BE49-F238E27FC236}">
                <a16:creationId xmlns:a16="http://schemas.microsoft.com/office/drawing/2014/main" id="{54DDBEAD-FD59-2240-BE70-A7E0EBD1F431}"/>
              </a:ext>
            </a:extLst>
          </p:cNvPr>
          <p:cNvSpPr/>
          <p:nvPr/>
        </p:nvSpPr>
        <p:spPr>
          <a:xfrm>
            <a:off x="5518516" y="2152680"/>
            <a:ext cx="1016071" cy="1016071"/>
          </a:xfrm>
          <a:prstGeom prst="ellipse">
            <a:avLst/>
          </a:prstGeom>
          <a:solidFill>
            <a:srgbClr val="FFFFFF"/>
          </a:solidFill>
          <a:ln w="1822" cap="flat">
            <a:noFill/>
            <a:prstDash val="solid"/>
            <a:miter/>
          </a:ln>
        </p:spPr>
        <p:txBody>
          <a:bodyPr/>
          <a:lstStyle/>
          <a:p>
            <a:endParaRPr lang="en-IE"/>
          </a:p>
        </p:txBody>
      </p:sp>
      <p:grpSp>
        <p:nvGrpSpPr>
          <p:cNvPr id="43" name="Graphic 26">
            <a:extLst>
              <a:ext uri="{FF2B5EF4-FFF2-40B4-BE49-F238E27FC236}">
                <a16:creationId xmlns:a16="http://schemas.microsoft.com/office/drawing/2014/main" id="{96BE0C19-BC74-0904-C7CC-85B727EB97CA}"/>
              </a:ext>
            </a:extLst>
          </p:cNvPr>
          <p:cNvGrpSpPr/>
          <p:nvPr/>
        </p:nvGrpSpPr>
        <p:grpSpPr>
          <a:xfrm>
            <a:off x="5281630" y="1915801"/>
            <a:ext cx="1489842" cy="1489618"/>
            <a:chOff x="1000491" y="2838436"/>
            <a:chExt cx="2183137" cy="2182809"/>
          </a:xfrm>
          <a:solidFill>
            <a:srgbClr val="62A844"/>
          </a:solidFill>
        </p:grpSpPr>
        <p:sp>
          <p:nvSpPr>
            <p:cNvPr id="44" name="Freeform 43">
              <a:extLst>
                <a:ext uri="{FF2B5EF4-FFF2-40B4-BE49-F238E27FC236}">
                  <a16:creationId xmlns:a16="http://schemas.microsoft.com/office/drawing/2014/main" id="{411F5CEB-4985-3181-1750-C7DE5EF8ABD0}"/>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solidFill>
                <a:srgbClr val="0289AE"/>
              </a:solidFill>
              <a:prstDash val="solid"/>
              <a:miter/>
            </a:ln>
          </p:spPr>
          <p:txBody>
            <a:bodyPr/>
            <a:lstStyle/>
            <a:p>
              <a:endParaRPr lang="en-IE"/>
            </a:p>
          </p:txBody>
        </p:sp>
        <p:grpSp>
          <p:nvGrpSpPr>
            <p:cNvPr id="75" name="Graphic 26">
              <a:extLst>
                <a:ext uri="{FF2B5EF4-FFF2-40B4-BE49-F238E27FC236}">
                  <a16:creationId xmlns:a16="http://schemas.microsoft.com/office/drawing/2014/main" id="{111FBDD8-BCE0-F309-9F8F-AF17563445E1}"/>
                </a:ext>
              </a:extLst>
            </p:cNvPr>
            <p:cNvGrpSpPr/>
            <p:nvPr/>
          </p:nvGrpSpPr>
          <p:grpSpPr>
            <a:xfrm>
              <a:off x="1000491" y="3920861"/>
              <a:ext cx="2183137" cy="1100383"/>
              <a:chOff x="1000491" y="3920861"/>
              <a:chExt cx="2183137" cy="1100383"/>
            </a:xfrm>
            <a:grpFill/>
          </p:grpSpPr>
          <p:sp>
            <p:nvSpPr>
              <p:cNvPr id="76" name="Freeform 75">
                <a:extLst>
                  <a:ext uri="{FF2B5EF4-FFF2-40B4-BE49-F238E27FC236}">
                    <a16:creationId xmlns:a16="http://schemas.microsoft.com/office/drawing/2014/main" id="{394E9DD7-8DE8-5AF5-549F-A256930850C1}"/>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solidFill>
                  <a:srgbClr val="0289AE"/>
                </a:solidFill>
                <a:prstDash val="solid"/>
                <a:miter/>
              </a:ln>
            </p:spPr>
            <p:txBody>
              <a:bodyPr/>
              <a:lstStyle/>
              <a:p>
                <a:endParaRPr lang="en-IE"/>
              </a:p>
            </p:txBody>
          </p:sp>
          <p:sp>
            <p:nvSpPr>
              <p:cNvPr id="77" name="Freeform 76">
                <a:extLst>
                  <a:ext uri="{FF2B5EF4-FFF2-40B4-BE49-F238E27FC236}">
                    <a16:creationId xmlns:a16="http://schemas.microsoft.com/office/drawing/2014/main" id="{8E4F6F12-220F-DA38-B272-5D39B7A0FB3E}"/>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solidFill>
                  <a:srgbClr val="0289AE"/>
                </a:solidFill>
                <a:prstDash val="solid"/>
                <a:miter/>
              </a:ln>
            </p:spPr>
            <p:txBody>
              <a:bodyPr/>
              <a:lstStyle/>
              <a:p>
                <a:endParaRPr lang="en-IE"/>
              </a:p>
            </p:txBody>
          </p:sp>
          <p:sp>
            <p:nvSpPr>
              <p:cNvPr id="78" name="Freeform 77">
                <a:extLst>
                  <a:ext uri="{FF2B5EF4-FFF2-40B4-BE49-F238E27FC236}">
                    <a16:creationId xmlns:a16="http://schemas.microsoft.com/office/drawing/2014/main" id="{195E7A2D-E750-1CAD-0850-2968A19AB382}"/>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solidFill>
                  <a:srgbClr val="0289AE"/>
                </a:solidFill>
                <a:prstDash val="solid"/>
                <a:miter/>
              </a:ln>
            </p:spPr>
            <p:txBody>
              <a:bodyPr/>
              <a:lstStyle/>
              <a:p>
                <a:endParaRPr lang="en-IE"/>
              </a:p>
            </p:txBody>
          </p:sp>
        </p:grpSp>
      </p:grpSp>
      <p:sp>
        <p:nvSpPr>
          <p:cNvPr id="79" name="Rounded Rectangle 78">
            <a:extLst>
              <a:ext uri="{FF2B5EF4-FFF2-40B4-BE49-F238E27FC236}">
                <a16:creationId xmlns:a16="http://schemas.microsoft.com/office/drawing/2014/main" id="{EB77279F-166C-1A18-A331-24A3B86EF690}"/>
              </a:ext>
            </a:extLst>
          </p:cNvPr>
          <p:cNvSpPr/>
          <p:nvPr/>
        </p:nvSpPr>
        <p:spPr>
          <a:xfrm>
            <a:off x="7998691" y="2797926"/>
            <a:ext cx="3547169" cy="3539697"/>
          </a:xfrm>
          <a:prstGeom prst="roundRect">
            <a:avLst>
              <a:gd name="adj" fmla="val 7861"/>
            </a:avLst>
          </a:prstGeom>
          <a:solidFill>
            <a:schemeClr val="bg1"/>
          </a:solidFill>
          <a:ln w="28575">
            <a:solidFill>
              <a:srgbClr val="30818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adroTexto 555">
            <a:extLst>
              <a:ext uri="{FF2B5EF4-FFF2-40B4-BE49-F238E27FC236}">
                <a16:creationId xmlns:a16="http://schemas.microsoft.com/office/drawing/2014/main" id="{04CB1A60-C132-F6AA-0736-EA7FFC8544E8}"/>
              </a:ext>
            </a:extLst>
          </p:cNvPr>
          <p:cNvSpPr txBox="1"/>
          <p:nvPr/>
        </p:nvSpPr>
        <p:spPr>
          <a:xfrm>
            <a:off x="7998691" y="3668000"/>
            <a:ext cx="3547169" cy="435376"/>
          </a:xfrm>
          <a:prstGeom prst="rect">
            <a:avLst/>
          </a:prstGeom>
          <a:noFill/>
        </p:spPr>
        <p:txBody>
          <a:bodyPr wrap="square" rtlCol="0">
            <a:spAutoFit/>
          </a:bodyPr>
          <a:lstStyle/>
          <a:p>
            <a:pPr algn="ctr">
              <a:lnSpc>
                <a:spcPts val="2340"/>
              </a:lnSpc>
            </a:pPr>
            <a:r>
              <a:rPr lang="en-US" sz="3600" b="1" dirty="0">
                <a:solidFill>
                  <a:srgbClr val="30818E"/>
                </a:solidFill>
                <a:latin typeface="Calibri" panose="020F0502020204030204" pitchFamily="34" charset="0"/>
                <a:ea typeface="Lato" charset="0"/>
                <a:cs typeface="Calibri" panose="020F0502020204030204" pitchFamily="34" charset="0"/>
              </a:rPr>
              <a:t>Governance</a:t>
            </a:r>
          </a:p>
        </p:txBody>
      </p:sp>
      <p:sp>
        <p:nvSpPr>
          <p:cNvPr id="81" name="TextBox 80">
            <a:extLst>
              <a:ext uri="{FF2B5EF4-FFF2-40B4-BE49-F238E27FC236}">
                <a16:creationId xmlns:a16="http://schemas.microsoft.com/office/drawing/2014/main" id="{431382D4-3A85-EAF6-E975-992B67BE0D42}"/>
              </a:ext>
            </a:extLst>
          </p:cNvPr>
          <p:cNvSpPr txBox="1"/>
          <p:nvPr/>
        </p:nvSpPr>
        <p:spPr>
          <a:xfrm>
            <a:off x="8274278" y="4315960"/>
            <a:ext cx="3182157" cy="2247154"/>
          </a:xfrm>
          <a:prstGeom prst="rect">
            <a:avLst/>
          </a:prstGeom>
          <a:noFill/>
        </p:spPr>
        <p:txBody>
          <a:bodyPr wrap="square" rtlCol="0">
            <a:spAutoFit/>
          </a:bodyPr>
          <a:lstStyle/>
          <a:p>
            <a:pPr algn="ctr">
              <a:lnSpc>
                <a:spcPts val="2060"/>
              </a:lnSpc>
              <a:buClr>
                <a:srgbClr val="62A844"/>
              </a:buClr>
            </a:pPr>
            <a:r>
              <a:rPr lang="en-IE" sz="2000" dirty="0">
                <a:solidFill>
                  <a:srgbClr val="262626"/>
                </a:solidFill>
              </a:rPr>
              <a:t>How responsibly your business is run… transparency, ethics, </a:t>
            </a:r>
          </a:p>
          <a:p>
            <a:pPr algn="ctr">
              <a:lnSpc>
                <a:spcPts val="2060"/>
              </a:lnSpc>
              <a:buClr>
                <a:srgbClr val="62A844"/>
              </a:buClr>
            </a:pPr>
            <a:r>
              <a:rPr lang="en-IE" sz="2000" dirty="0">
                <a:solidFill>
                  <a:srgbClr val="262626"/>
                </a:solidFill>
              </a:rPr>
              <a:t>health &amp; safety, </a:t>
            </a:r>
          </a:p>
          <a:p>
            <a:pPr algn="ctr">
              <a:lnSpc>
                <a:spcPts val="2060"/>
              </a:lnSpc>
              <a:buClr>
                <a:srgbClr val="62A844"/>
              </a:buClr>
            </a:pPr>
            <a:r>
              <a:rPr lang="en-IE" sz="2000" dirty="0">
                <a:solidFill>
                  <a:srgbClr val="262626"/>
                </a:solidFill>
              </a:rPr>
              <a:t>compliance, risk management.</a:t>
            </a:r>
          </a:p>
          <a:p>
            <a:pPr algn="ctr">
              <a:lnSpc>
                <a:spcPts val="2060"/>
              </a:lnSpc>
              <a:buClr>
                <a:srgbClr val="62A844"/>
              </a:buClr>
            </a:pPr>
            <a:endParaRPr lang="en-IE" sz="2000" dirty="0">
              <a:solidFill>
                <a:srgbClr val="262626"/>
              </a:solidFill>
            </a:endParaRPr>
          </a:p>
          <a:p>
            <a:pPr algn="ctr">
              <a:lnSpc>
                <a:spcPts val="2060"/>
              </a:lnSpc>
              <a:buClr>
                <a:srgbClr val="62A844"/>
              </a:buClr>
            </a:pPr>
            <a:endParaRPr lang="en-IE" sz="2000" dirty="0">
              <a:solidFill>
                <a:srgbClr val="262626"/>
              </a:solidFill>
            </a:endParaRPr>
          </a:p>
        </p:txBody>
      </p:sp>
      <p:sp>
        <p:nvSpPr>
          <p:cNvPr id="87" name="Oval 86">
            <a:extLst>
              <a:ext uri="{FF2B5EF4-FFF2-40B4-BE49-F238E27FC236}">
                <a16:creationId xmlns:a16="http://schemas.microsoft.com/office/drawing/2014/main" id="{1925390E-4970-6CD9-0B25-26FCC1622FFA}"/>
              </a:ext>
            </a:extLst>
          </p:cNvPr>
          <p:cNvSpPr/>
          <p:nvPr/>
        </p:nvSpPr>
        <p:spPr>
          <a:xfrm>
            <a:off x="9264240" y="2151773"/>
            <a:ext cx="1016071" cy="1016071"/>
          </a:xfrm>
          <a:prstGeom prst="ellipse">
            <a:avLst/>
          </a:prstGeom>
          <a:solidFill>
            <a:srgbClr val="FFFFFF"/>
          </a:solidFill>
          <a:ln w="1822" cap="flat">
            <a:noFill/>
            <a:prstDash val="solid"/>
            <a:miter/>
          </a:ln>
        </p:spPr>
        <p:txBody>
          <a:bodyPr/>
          <a:lstStyle/>
          <a:p>
            <a:endParaRPr lang="en-IE"/>
          </a:p>
        </p:txBody>
      </p:sp>
      <p:grpSp>
        <p:nvGrpSpPr>
          <p:cNvPr id="88" name="Graphic 26">
            <a:extLst>
              <a:ext uri="{FF2B5EF4-FFF2-40B4-BE49-F238E27FC236}">
                <a16:creationId xmlns:a16="http://schemas.microsoft.com/office/drawing/2014/main" id="{F45D8597-E2F2-DF4F-1464-DA8BFC2487DA}"/>
              </a:ext>
            </a:extLst>
          </p:cNvPr>
          <p:cNvGrpSpPr/>
          <p:nvPr/>
        </p:nvGrpSpPr>
        <p:grpSpPr>
          <a:xfrm>
            <a:off x="9027354" y="1914894"/>
            <a:ext cx="1489842" cy="1489618"/>
            <a:chOff x="1000491" y="2838436"/>
            <a:chExt cx="2183137" cy="2182809"/>
          </a:xfrm>
          <a:solidFill>
            <a:srgbClr val="62A844"/>
          </a:solidFill>
        </p:grpSpPr>
        <p:sp>
          <p:nvSpPr>
            <p:cNvPr id="89" name="Freeform 88">
              <a:extLst>
                <a:ext uri="{FF2B5EF4-FFF2-40B4-BE49-F238E27FC236}">
                  <a16:creationId xmlns:a16="http://schemas.microsoft.com/office/drawing/2014/main" id="{6B3F9015-0A80-5115-E537-6E24BCCC20B4}"/>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solidFill>
                <a:srgbClr val="30818E"/>
              </a:solidFill>
              <a:prstDash val="solid"/>
              <a:miter/>
            </a:ln>
          </p:spPr>
          <p:txBody>
            <a:bodyPr/>
            <a:lstStyle/>
            <a:p>
              <a:endParaRPr lang="en-IE"/>
            </a:p>
          </p:txBody>
        </p:sp>
        <p:grpSp>
          <p:nvGrpSpPr>
            <p:cNvPr id="90" name="Graphic 26">
              <a:extLst>
                <a:ext uri="{FF2B5EF4-FFF2-40B4-BE49-F238E27FC236}">
                  <a16:creationId xmlns:a16="http://schemas.microsoft.com/office/drawing/2014/main" id="{E6D33512-8BA1-8A1D-0AC5-CEEE50E302CD}"/>
                </a:ext>
              </a:extLst>
            </p:cNvPr>
            <p:cNvGrpSpPr/>
            <p:nvPr/>
          </p:nvGrpSpPr>
          <p:grpSpPr>
            <a:xfrm>
              <a:off x="1000491" y="3920861"/>
              <a:ext cx="2183137" cy="1100383"/>
              <a:chOff x="1000491" y="3920861"/>
              <a:chExt cx="2183137" cy="1100383"/>
            </a:xfrm>
            <a:grpFill/>
          </p:grpSpPr>
          <p:sp>
            <p:nvSpPr>
              <p:cNvPr id="91" name="Freeform 90">
                <a:extLst>
                  <a:ext uri="{FF2B5EF4-FFF2-40B4-BE49-F238E27FC236}">
                    <a16:creationId xmlns:a16="http://schemas.microsoft.com/office/drawing/2014/main" id="{D23E8F10-6F35-711D-C126-F2A040E9938C}"/>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solidFill>
                  <a:srgbClr val="30818E"/>
                </a:solidFill>
                <a:prstDash val="solid"/>
                <a:miter/>
              </a:ln>
            </p:spPr>
            <p:txBody>
              <a:bodyPr/>
              <a:lstStyle/>
              <a:p>
                <a:endParaRPr lang="en-IE"/>
              </a:p>
            </p:txBody>
          </p:sp>
          <p:sp>
            <p:nvSpPr>
              <p:cNvPr id="92" name="Freeform 91">
                <a:extLst>
                  <a:ext uri="{FF2B5EF4-FFF2-40B4-BE49-F238E27FC236}">
                    <a16:creationId xmlns:a16="http://schemas.microsoft.com/office/drawing/2014/main" id="{EB63B93B-C67A-995D-6317-BCDF2678F7F5}"/>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solidFill>
                  <a:srgbClr val="30818E"/>
                </a:solidFill>
                <a:prstDash val="solid"/>
                <a:miter/>
              </a:ln>
            </p:spPr>
            <p:txBody>
              <a:bodyPr/>
              <a:lstStyle/>
              <a:p>
                <a:endParaRPr lang="en-IE"/>
              </a:p>
            </p:txBody>
          </p:sp>
          <p:sp>
            <p:nvSpPr>
              <p:cNvPr id="93" name="Freeform 92">
                <a:extLst>
                  <a:ext uri="{FF2B5EF4-FFF2-40B4-BE49-F238E27FC236}">
                    <a16:creationId xmlns:a16="http://schemas.microsoft.com/office/drawing/2014/main" id="{802A3161-1612-02ED-DE9C-9AE565EECB32}"/>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solidFill>
                  <a:srgbClr val="30818E"/>
                </a:solidFill>
                <a:prstDash val="solid"/>
                <a:miter/>
              </a:ln>
            </p:spPr>
            <p:txBody>
              <a:bodyPr/>
              <a:lstStyle/>
              <a:p>
                <a:endParaRPr lang="en-IE"/>
              </a:p>
            </p:txBody>
          </p:sp>
        </p:grpSp>
      </p:grpSp>
      <p:sp>
        <p:nvSpPr>
          <p:cNvPr id="94" name="Oval 93">
            <a:extLst>
              <a:ext uri="{FF2B5EF4-FFF2-40B4-BE49-F238E27FC236}">
                <a16:creationId xmlns:a16="http://schemas.microsoft.com/office/drawing/2014/main" id="{FD0EEB87-8322-00E2-5F2C-EE461BF5F09A}"/>
              </a:ext>
            </a:extLst>
          </p:cNvPr>
          <p:cNvSpPr/>
          <p:nvPr/>
        </p:nvSpPr>
        <p:spPr>
          <a:xfrm rot="31816">
            <a:off x="5374452" y="1975559"/>
            <a:ext cx="1304198" cy="1304198"/>
          </a:xfrm>
          <a:prstGeom prst="ellipse">
            <a:avLst/>
          </a:prstGeom>
          <a:blipFill>
            <a:blip r:embed="rId3" cstate="screen">
              <a:extLst>
                <a:ext uri="{28A0092B-C50C-407E-A947-70E740481C1C}">
                  <a14:useLocalDpi xmlns:a14="http://schemas.microsoft.com/office/drawing/2010/main"/>
                </a:ext>
              </a:extLst>
            </a:blip>
            <a:srcRect/>
            <a:stretch>
              <a:fillRect l="-134747" t="-2339" r="-133378" b="-24687"/>
            </a:stretch>
          </a:blipFill>
          <a:ln w="1822" cap="flat">
            <a:noFill/>
            <a:prstDash val="solid"/>
            <a:miter/>
          </a:ln>
        </p:spPr>
        <p:txBody>
          <a:bodyPr/>
          <a:lstStyle/>
          <a:p>
            <a:endParaRPr lang="en-IE"/>
          </a:p>
        </p:txBody>
      </p:sp>
      <p:sp>
        <p:nvSpPr>
          <p:cNvPr id="95" name="Oval 94">
            <a:extLst>
              <a:ext uri="{FF2B5EF4-FFF2-40B4-BE49-F238E27FC236}">
                <a16:creationId xmlns:a16="http://schemas.microsoft.com/office/drawing/2014/main" id="{61136039-D914-846E-0372-12D03AAA146D}"/>
              </a:ext>
            </a:extLst>
          </p:cNvPr>
          <p:cNvSpPr/>
          <p:nvPr/>
        </p:nvSpPr>
        <p:spPr>
          <a:xfrm rot="31816">
            <a:off x="9120176" y="1983469"/>
            <a:ext cx="1304198" cy="1304198"/>
          </a:xfrm>
          <a:prstGeom prst="ellipse">
            <a:avLst/>
          </a:prstGeom>
          <a:blipFill>
            <a:blip r:embed="rId3" cstate="screen">
              <a:extLst>
                <a:ext uri="{28A0092B-C50C-407E-A947-70E740481C1C}">
                  <a14:useLocalDpi xmlns:a14="http://schemas.microsoft.com/office/drawing/2010/main"/>
                </a:ext>
              </a:extLst>
            </a:blip>
            <a:srcRect/>
            <a:stretch>
              <a:fillRect l="-250144" t="-1035" r="-17981" b="-25991"/>
            </a:stretch>
          </a:blipFill>
          <a:ln w="1822" cap="flat">
            <a:noFill/>
            <a:prstDash val="solid"/>
            <a:miter/>
          </a:ln>
        </p:spPr>
        <p:txBody>
          <a:bodyPr/>
          <a:lstStyle/>
          <a:p>
            <a:endParaRPr lang="en-IE"/>
          </a:p>
        </p:txBody>
      </p:sp>
    </p:spTree>
    <p:extLst>
      <p:ext uri="{BB962C8B-B14F-4D97-AF65-F5344CB8AC3E}">
        <p14:creationId xmlns:p14="http://schemas.microsoft.com/office/powerpoint/2010/main" val="2738315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987D5-688F-3451-7198-AE403A8CDE8C}"/>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18723F03-2BCC-1546-4792-C9B78DB3F13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18723F03-2BCC-1546-4792-C9B78DB3F1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709BB7A9-859F-EF13-D00C-C9E186251339}"/>
              </a:ext>
            </a:extLst>
          </p:cNvPr>
          <p:cNvSpPr txBox="1"/>
          <p:nvPr/>
        </p:nvSpPr>
        <p:spPr>
          <a:xfrm>
            <a:off x="570087" y="2366267"/>
            <a:ext cx="4494802" cy="2462213"/>
          </a:xfrm>
          <a:prstGeom prst="rect">
            <a:avLst/>
          </a:prstGeom>
          <a:noFill/>
        </p:spPr>
        <p:txBody>
          <a:bodyPr wrap="square" lIns="91440" tIns="45720" rIns="91440" bIns="45720" rtlCol="0" anchor="t">
            <a:spAutoFit/>
          </a:bodyPr>
          <a:lstStyle/>
          <a:p>
            <a:pPr marL="457200" indent="-457200">
              <a:buClr>
                <a:srgbClr val="62A844"/>
              </a:buClr>
              <a:buFont typeface="Arial" panose="020B0604020202020204" pitchFamily="34" charset="0"/>
              <a:buChar char="•"/>
            </a:pPr>
            <a:r>
              <a:rPr lang="en-US" sz="2200" dirty="0">
                <a:solidFill>
                  <a:srgbClr val="262626"/>
                </a:solidFill>
              </a:rPr>
              <a:t>ESG is the framework Europe uses to define </a:t>
            </a:r>
            <a:r>
              <a:rPr lang="en-US" sz="2200" b="1" dirty="0">
                <a:solidFill>
                  <a:srgbClr val="262626"/>
                </a:solidFill>
              </a:rPr>
              <a:t>responsible, sustainable business practices</a:t>
            </a:r>
            <a:r>
              <a:rPr lang="en-US" sz="2200" dirty="0">
                <a:solidFill>
                  <a:srgbClr val="262626"/>
                </a:solidFill>
              </a:rPr>
              <a:t>.</a:t>
            </a:r>
          </a:p>
          <a:p>
            <a:pPr marL="457200" indent="-457200">
              <a:buClr>
                <a:srgbClr val="62A844"/>
              </a:buClr>
              <a:buFont typeface="Arial" panose="020B0604020202020204" pitchFamily="34" charset="0"/>
              <a:buChar char="•"/>
            </a:pPr>
            <a:endParaRPr lang="en-US" sz="2200" dirty="0">
              <a:solidFill>
                <a:srgbClr val="262626"/>
              </a:solidFill>
            </a:endParaRPr>
          </a:p>
          <a:p>
            <a:pPr marL="457200" indent="-457200">
              <a:buClr>
                <a:srgbClr val="62A844"/>
              </a:buClr>
              <a:buFont typeface="Arial" panose="020B0604020202020204" pitchFamily="34" charset="0"/>
              <a:buChar char="•"/>
            </a:pPr>
            <a:r>
              <a:rPr lang="en-US" sz="2200" dirty="0">
                <a:solidFill>
                  <a:srgbClr val="262626"/>
                </a:solidFill>
              </a:rPr>
              <a:t>Hospitality SMEs already do many ESG actions, they just don’t always communicate them.</a:t>
            </a:r>
          </a:p>
        </p:txBody>
      </p:sp>
      <p:sp>
        <p:nvSpPr>
          <p:cNvPr id="7" name="Text Placeholder 11">
            <a:extLst>
              <a:ext uri="{FF2B5EF4-FFF2-40B4-BE49-F238E27FC236}">
                <a16:creationId xmlns:a16="http://schemas.microsoft.com/office/drawing/2014/main" id="{8EAB5668-39F8-34FA-FEC2-D552DCE1E62B}"/>
              </a:ext>
            </a:extLst>
          </p:cNvPr>
          <p:cNvSpPr txBox="1">
            <a:spLocks/>
          </p:cNvSpPr>
          <p:nvPr/>
        </p:nvSpPr>
        <p:spPr>
          <a:xfrm>
            <a:off x="454695" y="1229473"/>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Why it matters: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C25B2ECC-0E79-5DD6-57BA-B931D175128D}"/>
              </a:ext>
            </a:extLst>
          </p:cNvPr>
          <p:cNvCxnSpPr>
            <a:cxnSpLocks/>
          </p:cNvCxnSpPr>
          <p:nvPr/>
        </p:nvCxnSpPr>
        <p:spPr>
          <a:xfrm>
            <a:off x="0" y="203850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5DB829D3-EB1D-D159-3DED-EB44FDBBC9BF}"/>
              </a:ext>
            </a:extLst>
          </p:cNvPr>
          <p:cNvPicPr>
            <a:picLocks noChangeAspect="1"/>
          </p:cNvPicPr>
          <p:nvPr/>
        </p:nvPicPr>
        <p:blipFill>
          <a:blip>
            <a:extLst>
              <a:ext uri="{96DAC541-7B7A-43D3-8B79-37D633B846F1}">
                <asvg:svgBlip xmlns:asvg="http://schemas.microsoft.com/office/drawing/2016/SVG/main" r:embed="rId6"/>
              </a:ext>
            </a:extLst>
          </a:blip>
          <a:srcRect l="31237" t="44540" r="40896" b="38463"/>
          <a:stretch>
            <a:fillRect/>
          </a:stretch>
        </p:blipFill>
        <p:spPr>
          <a:xfrm>
            <a:off x="6991179" y="0"/>
            <a:ext cx="5200821" cy="4491734"/>
          </a:xfrm>
          <a:prstGeom prst="rect">
            <a:avLst/>
          </a:prstGeom>
        </p:spPr>
      </p:pic>
      <p:sp>
        <p:nvSpPr>
          <p:cNvPr id="12" name="Rounded Rectangle 11">
            <a:extLst>
              <a:ext uri="{FF2B5EF4-FFF2-40B4-BE49-F238E27FC236}">
                <a16:creationId xmlns:a16="http://schemas.microsoft.com/office/drawing/2014/main" id="{172FB41C-F688-4048-443B-9D620449B640}"/>
              </a:ext>
            </a:extLst>
          </p:cNvPr>
          <p:cNvSpPr/>
          <p:nvPr/>
        </p:nvSpPr>
        <p:spPr>
          <a:xfrm>
            <a:off x="5872226" y="896211"/>
            <a:ext cx="5512437" cy="1889259"/>
          </a:xfrm>
          <a:prstGeom prst="roundRect">
            <a:avLst>
              <a:gd name="adj" fmla="val 7861"/>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9AF6081-3AC0-4B6C-2C5D-0460AEAB3390}"/>
              </a:ext>
            </a:extLst>
          </p:cNvPr>
          <p:cNvSpPr txBox="1"/>
          <p:nvPr/>
        </p:nvSpPr>
        <p:spPr>
          <a:xfrm>
            <a:off x="6311720" y="1216984"/>
            <a:ext cx="4718953" cy="1200329"/>
          </a:xfrm>
          <a:prstGeom prst="rect">
            <a:avLst/>
          </a:prstGeom>
          <a:noFill/>
        </p:spPr>
        <p:txBody>
          <a:bodyPr wrap="square" rtlCol="0">
            <a:spAutoFit/>
          </a:bodyPr>
          <a:lstStyle/>
          <a:p>
            <a:pPr algn="ctr"/>
            <a:r>
              <a:rPr lang="en-US" sz="2400" b="1" dirty="0">
                <a:solidFill>
                  <a:srgbClr val="0289AE"/>
                </a:solidFill>
              </a:rPr>
              <a:t>Key message:</a:t>
            </a:r>
          </a:p>
          <a:p>
            <a:pPr algn="ctr"/>
            <a:endParaRPr lang="en-US" sz="800" dirty="0">
              <a:solidFill>
                <a:srgbClr val="0289AE"/>
              </a:solidFill>
            </a:endParaRPr>
          </a:p>
          <a:p>
            <a:pPr algn="ctr"/>
            <a:r>
              <a:rPr lang="en-US" sz="2000" dirty="0">
                <a:solidFill>
                  <a:srgbClr val="262626"/>
                </a:solidFill>
              </a:rPr>
              <a:t>ESG is what good hospitality already does. Digital marketing simply makes it visible</a:t>
            </a:r>
            <a:endParaRPr lang="en-IE" sz="2000" dirty="0">
              <a:solidFill>
                <a:srgbClr val="262626"/>
              </a:solidFill>
            </a:endParaRPr>
          </a:p>
        </p:txBody>
      </p:sp>
      <p:pic>
        <p:nvPicPr>
          <p:cNvPr id="6" name="Picture 5">
            <a:extLst>
              <a:ext uri="{FF2B5EF4-FFF2-40B4-BE49-F238E27FC236}">
                <a16:creationId xmlns:a16="http://schemas.microsoft.com/office/drawing/2014/main" id="{16856249-4136-297B-C91D-4A559B0026C1}"/>
              </a:ext>
            </a:extLst>
          </p:cNvPr>
          <p:cNvPicPr>
            <a:picLocks noChangeAspect="1"/>
          </p:cNvPicPr>
          <p:nvPr/>
        </p:nvPicPr>
        <p:blipFill>
          <a:blip r:embed="rId7" cstate="screen">
            <a:extLst>
              <a:ext uri="{28A0092B-C50C-407E-A947-70E740481C1C}">
                <a14:useLocalDpi xmlns:a14="http://schemas.microsoft.com/office/drawing/2010/main"/>
              </a:ext>
            </a:extLst>
          </a:blip>
          <a:srcRect b="6927"/>
          <a:stretch>
            <a:fillRect/>
          </a:stretch>
        </p:blipFill>
        <p:spPr>
          <a:xfrm>
            <a:off x="5200822" y="3485053"/>
            <a:ext cx="5357273" cy="3321496"/>
          </a:xfrm>
          <a:prstGeom prst="rect">
            <a:avLst/>
          </a:prstGeom>
        </p:spPr>
      </p:pic>
    </p:spTree>
    <p:extLst>
      <p:ext uri="{BB962C8B-B14F-4D97-AF65-F5344CB8AC3E}">
        <p14:creationId xmlns:p14="http://schemas.microsoft.com/office/powerpoint/2010/main" val="1016857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7F9C-9939-EFDE-E197-985C722C50C2}"/>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052A60E6-C963-7CDF-DA2C-E68687EFD48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18723F03-2BCC-1546-4792-C9B78DB3F1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0347C049-522C-6E01-25DE-3EDD691E6A4D}"/>
              </a:ext>
            </a:extLst>
          </p:cNvPr>
          <p:cNvSpPr txBox="1"/>
          <p:nvPr/>
        </p:nvSpPr>
        <p:spPr>
          <a:xfrm>
            <a:off x="570087" y="1703305"/>
            <a:ext cx="5769754" cy="1277273"/>
          </a:xfrm>
          <a:prstGeom prst="rect">
            <a:avLst/>
          </a:prstGeom>
          <a:noFill/>
        </p:spPr>
        <p:txBody>
          <a:bodyPr wrap="square" lIns="91440" tIns="45720" rIns="91440" bIns="45720" rtlCol="0" anchor="t">
            <a:spAutoFit/>
          </a:bodyPr>
          <a:lstStyle/>
          <a:p>
            <a:r>
              <a:rPr lang="en-US" sz="2400" dirty="0">
                <a:solidFill>
                  <a:srgbClr val="262626"/>
                </a:solidFill>
              </a:rPr>
              <a:t>Sharing your environmental, social &amp; governance actions clearly &amp; honestly.</a:t>
            </a:r>
          </a:p>
          <a:p>
            <a:pPr>
              <a:spcBef>
                <a:spcPts val="600"/>
              </a:spcBef>
            </a:pPr>
            <a:endParaRPr lang="en-US" sz="2400" dirty="0">
              <a:solidFill>
                <a:srgbClr val="262626"/>
              </a:solidFill>
            </a:endParaRPr>
          </a:p>
        </p:txBody>
      </p:sp>
      <p:sp>
        <p:nvSpPr>
          <p:cNvPr id="7" name="Text Placeholder 11">
            <a:extLst>
              <a:ext uri="{FF2B5EF4-FFF2-40B4-BE49-F238E27FC236}">
                <a16:creationId xmlns:a16="http://schemas.microsoft.com/office/drawing/2014/main" id="{F18CB2B7-50CB-A79E-A7D9-A2B0C0C88806}"/>
              </a:ext>
            </a:extLst>
          </p:cNvPr>
          <p:cNvSpPr txBox="1">
            <a:spLocks/>
          </p:cNvSpPr>
          <p:nvPr/>
        </p:nvSpPr>
        <p:spPr>
          <a:xfrm>
            <a:off x="454695"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What is ESG Communication?</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7835711-3CCF-E085-DD7C-B825DA09B352}"/>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EA7B03DB-72B2-B25B-1767-1E00F6E556A4}"/>
              </a:ext>
            </a:extLst>
          </p:cNvPr>
          <p:cNvPicPr>
            <a:picLocks noChangeAspect="1"/>
          </p:cNvPicPr>
          <p:nvPr/>
        </p:nvPicPr>
        <p:blipFill>
          <a:blip>
            <a:extLst>
              <a:ext uri="{96DAC541-7B7A-43D3-8B79-37D633B846F1}">
                <asvg:svgBlip xmlns:asvg="http://schemas.microsoft.com/office/drawing/2016/SVG/main" r:embed="rId6"/>
              </a:ext>
            </a:extLst>
          </a:blip>
          <a:srcRect l="30910" t="47908" r="41223" b="35095"/>
          <a:stretch>
            <a:fillRect/>
          </a:stretch>
        </p:blipFill>
        <p:spPr>
          <a:xfrm>
            <a:off x="6991179" y="0"/>
            <a:ext cx="5200821" cy="4491734"/>
          </a:xfrm>
          <a:prstGeom prst="rect">
            <a:avLst/>
          </a:prstGeom>
        </p:spPr>
      </p:pic>
      <p:sp>
        <p:nvSpPr>
          <p:cNvPr id="2" name="TextBox 6">
            <a:extLst>
              <a:ext uri="{FF2B5EF4-FFF2-40B4-BE49-F238E27FC236}">
                <a16:creationId xmlns:a16="http://schemas.microsoft.com/office/drawing/2014/main" id="{50CA4EF9-0B98-E917-AE9F-8B59AB53F81D}"/>
              </a:ext>
            </a:extLst>
          </p:cNvPr>
          <p:cNvSpPr txBox="1"/>
          <p:nvPr/>
        </p:nvSpPr>
        <p:spPr>
          <a:xfrm>
            <a:off x="570085" y="2874794"/>
            <a:ext cx="10500251" cy="3983206"/>
          </a:xfrm>
          <a:prstGeom prst="rect">
            <a:avLst/>
          </a:prstGeom>
          <a:noFill/>
        </p:spPr>
        <p:txBody>
          <a:bodyPr wrap="square" lIns="91440" tIns="45720" rIns="91440" bIns="45720" numCol="2" spcCol="252000" rtlCol="0" anchor="t">
            <a:spAutoFit/>
          </a:bodyPr>
          <a:lstStyle/>
          <a:p>
            <a:pPr>
              <a:spcBef>
                <a:spcPts val="600"/>
              </a:spcBef>
              <a:buClr>
                <a:srgbClr val="62A844"/>
              </a:buClr>
            </a:pPr>
            <a:r>
              <a:rPr lang="en-US" sz="2200" b="1" dirty="0">
                <a:solidFill>
                  <a:srgbClr val="0289AE"/>
                </a:solidFill>
              </a:rPr>
              <a:t>What it means</a:t>
            </a:r>
            <a:r>
              <a:rPr lang="en-US" sz="2200" dirty="0">
                <a:solidFill>
                  <a:srgbClr val="0289AE"/>
                </a:solidFill>
              </a:rPr>
              <a:t>:</a:t>
            </a:r>
          </a:p>
          <a:p>
            <a:pPr marL="342900" indent="-342900">
              <a:spcBef>
                <a:spcPts val="600"/>
              </a:spcBef>
              <a:buClr>
                <a:srgbClr val="62A844"/>
              </a:buClr>
              <a:buFont typeface="Arial" panose="020B0604020202020204" pitchFamily="34" charset="0"/>
              <a:buChar char="•"/>
            </a:pPr>
            <a:r>
              <a:rPr lang="en-US" dirty="0">
                <a:solidFill>
                  <a:srgbClr val="262626"/>
                </a:solidFill>
              </a:rPr>
              <a:t>Communicating what you do, why you do it, and what impact it has. </a:t>
            </a:r>
          </a:p>
          <a:p>
            <a:pPr marL="342900" indent="-342900">
              <a:spcBef>
                <a:spcPts val="600"/>
              </a:spcBef>
              <a:buClr>
                <a:srgbClr val="62A844"/>
              </a:buClr>
              <a:buFont typeface="Arial" panose="020B0604020202020204" pitchFamily="34" charset="0"/>
              <a:buChar char="•"/>
            </a:pPr>
            <a:r>
              <a:rPr lang="en-US" dirty="0">
                <a:solidFill>
                  <a:srgbClr val="262626"/>
                </a:solidFill>
              </a:rPr>
              <a:t>Highlighting sustainability actions, community engagement, staff initiatives &amp; ethical practices</a:t>
            </a:r>
          </a:p>
          <a:p>
            <a:pPr marL="342900" indent="-342900">
              <a:spcBef>
                <a:spcPts val="600"/>
              </a:spcBef>
              <a:buClr>
                <a:srgbClr val="62A844"/>
              </a:buClr>
              <a:buFont typeface="Arial" panose="020B0604020202020204" pitchFamily="34" charset="0"/>
              <a:buChar char="•"/>
            </a:pPr>
            <a:r>
              <a:rPr lang="en-US" dirty="0">
                <a:solidFill>
                  <a:srgbClr val="262626"/>
                </a:solidFill>
              </a:rPr>
              <a:t>Using digital platforms to share credible, evidence-based information</a:t>
            </a:r>
          </a:p>
          <a:p>
            <a:pPr marL="342900" indent="-342900">
              <a:spcBef>
                <a:spcPts val="600"/>
              </a:spcBef>
              <a:spcAft>
                <a:spcPts val="600"/>
              </a:spcAft>
              <a:buClr>
                <a:srgbClr val="62A844"/>
              </a:buClr>
              <a:buFont typeface="Arial" panose="020B0604020202020204" pitchFamily="34" charset="0"/>
              <a:buChar char="•"/>
            </a:pPr>
            <a:r>
              <a:rPr lang="en-US" dirty="0">
                <a:solidFill>
                  <a:srgbClr val="262626"/>
                </a:solidFill>
              </a:rPr>
              <a:t>Making it easy for customers to understand your values &amp; efforts</a:t>
            </a:r>
          </a:p>
          <a:p>
            <a:pPr marL="342900" indent="-342900">
              <a:spcBef>
                <a:spcPts val="600"/>
              </a:spcBef>
              <a:spcAft>
                <a:spcPts val="600"/>
              </a:spcAft>
              <a:buClr>
                <a:srgbClr val="62A844"/>
              </a:buClr>
              <a:buFont typeface="Arial" panose="020B0604020202020204" pitchFamily="34" charset="0"/>
              <a:buChar char="•"/>
            </a:pPr>
            <a:endParaRPr lang="en-US" sz="2200" dirty="0">
              <a:solidFill>
                <a:srgbClr val="262626"/>
              </a:solidFill>
            </a:endParaRPr>
          </a:p>
          <a:p>
            <a:pPr marL="342900" indent="-342900">
              <a:spcBef>
                <a:spcPts val="600"/>
              </a:spcBef>
              <a:spcAft>
                <a:spcPts val="600"/>
              </a:spcAft>
              <a:buClr>
                <a:srgbClr val="62A844"/>
              </a:buClr>
              <a:buFont typeface="Arial" panose="020B0604020202020204" pitchFamily="34" charset="0"/>
              <a:buChar char="•"/>
            </a:pPr>
            <a:endParaRPr lang="en-US" sz="2200" dirty="0">
              <a:solidFill>
                <a:srgbClr val="262626"/>
              </a:solidFill>
            </a:endParaRPr>
          </a:p>
          <a:p>
            <a:pPr>
              <a:spcBef>
                <a:spcPts val="400"/>
              </a:spcBef>
              <a:buClr>
                <a:srgbClr val="62A844"/>
              </a:buClr>
            </a:pPr>
            <a:r>
              <a:rPr lang="en-US" sz="2200" b="1" dirty="0">
                <a:solidFill>
                  <a:srgbClr val="0289AE"/>
                </a:solidFill>
              </a:rPr>
              <a:t>Examples of ESG communication</a:t>
            </a:r>
            <a:r>
              <a:rPr lang="en-US" sz="2200" dirty="0">
                <a:solidFill>
                  <a:srgbClr val="0289AE"/>
                </a:solidFill>
              </a:rPr>
              <a:t>:</a:t>
            </a:r>
          </a:p>
          <a:p>
            <a:pPr marL="342900" indent="-342900">
              <a:spcBef>
                <a:spcPts val="400"/>
              </a:spcBef>
              <a:buClr>
                <a:srgbClr val="62A844"/>
              </a:buClr>
              <a:buFont typeface="Arial" panose="020B0604020202020204" pitchFamily="34" charset="0"/>
              <a:buChar char="•"/>
            </a:pPr>
            <a:r>
              <a:rPr lang="en-US" dirty="0">
                <a:solidFill>
                  <a:srgbClr val="262626"/>
                </a:solidFill>
              </a:rPr>
              <a:t>Showing how you separate waste</a:t>
            </a:r>
          </a:p>
          <a:p>
            <a:pPr marL="342900" indent="-342900">
              <a:spcBef>
                <a:spcPts val="400"/>
              </a:spcBef>
              <a:buClr>
                <a:srgbClr val="62A844"/>
              </a:buClr>
              <a:buFont typeface="Arial" panose="020B0604020202020204" pitchFamily="34" charset="0"/>
              <a:buChar char="•"/>
            </a:pPr>
            <a:r>
              <a:rPr lang="en-US" dirty="0">
                <a:solidFill>
                  <a:srgbClr val="262626"/>
                </a:solidFill>
              </a:rPr>
              <a:t>Sharing photos of local suppliers</a:t>
            </a:r>
          </a:p>
          <a:p>
            <a:pPr marL="342900" indent="-342900">
              <a:spcBef>
                <a:spcPts val="400"/>
              </a:spcBef>
              <a:buClr>
                <a:srgbClr val="62A844"/>
              </a:buClr>
              <a:buFont typeface="Arial" panose="020B0604020202020204" pitchFamily="34" charset="0"/>
              <a:buChar char="•"/>
            </a:pPr>
            <a:r>
              <a:rPr lang="en-US" dirty="0">
                <a:solidFill>
                  <a:srgbClr val="262626"/>
                </a:solidFill>
              </a:rPr>
              <a:t>Posting energy-saving improvements</a:t>
            </a:r>
          </a:p>
          <a:p>
            <a:pPr marL="342900" indent="-342900">
              <a:spcBef>
                <a:spcPts val="400"/>
              </a:spcBef>
              <a:buClr>
                <a:srgbClr val="62A844"/>
              </a:buClr>
              <a:buFont typeface="Arial" panose="020B0604020202020204" pitchFamily="34" charset="0"/>
              <a:buChar char="•"/>
            </a:pPr>
            <a:r>
              <a:rPr lang="en-US" dirty="0">
                <a:solidFill>
                  <a:srgbClr val="262626"/>
                </a:solidFill>
              </a:rPr>
              <a:t>Introducing your team &amp; community involvement</a:t>
            </a:r>
          </a:p>
          <a:p>
            <a:pPr marL="342900" indent="-342900">
              <a:spcBef>
                <a:spcPts val="400"/>
              </a:spcBef>
              <a:buClr>
                <a:srgbClr val="62A844"/>
              </a:buClr>
              <a:buFont typeface="Arial" panose="020B0604020202020204" pitchFamily="34" charset="0"/>
              <a:buChar char="•"/>
            </a:pPr>
            <a:r>
              <a:rPr lang="en-US" dirty="0">
                <a:solidFill>
                  <a:srgbClr val="262626"/>
                </a:solidFill>
              </a:rPr>
              <a:t>Explaining your commitment to fair work and safety</a:t>
            </a:r>
          </a:p>
        </p:txBody>
      </p:sp>
    </p:spTree>
    <p:extLst>
      <p:ext uri="{BB962C8B-B14F-4D97-AF65-F5344CB8AC3E}">
        <p14:creationId xmlns:p14="http://schemas.microsoft.com/office/powerpoint/2010/main" val="1408728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B7119-B8B8-76C3-D87C-0E5260F7B06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ACB04F1-9AA9-7B83-23C8-C7F3C0ABA05A}"/>
              </a:ext>
            </a:extLst>
          </p:cNvPr>
          <p:cNvSpPr/>
          <p:nvPr/>
        </p:nvSpPr>
        <p:spPr>
          <a:xfrm flipH="1" flipV="1">
            <a:off x="0" y="339722"/>
            <a:ext cx="12185500" cy="174101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6BE85409-191D-EBC8-B6C1-4F382ECE1C37}"/>
              </a:ext>
            </a:extLst>
          </p:cNvPr>
          <p:cNvPicPr>
            <a:picLocks noChangeAspect="1"/>
          </p:cNvPicPr>
          <p:nvPr/>
        </p:nvPicPr>
        <p:blipFill>
          <a:blip>
            <a:extLst>
              <a:ext uri="{96DAC541-7B7A-43D3-8B79-37D633B846F1}">
                <asvg:svgBlip xmlns:asvg="http://schemas.microsoft.com/office/drawing/2016/SVG/main" r:embed="rId4"/>
              </a:ext>
            </a:extLst>
          </a:blip>
          <a:srcRect l="32264" t="48938" r="39869" b="39981"/>
          <a:stretch>
            <a:fillRect/>
          </a:stretch>
        </p:blipFill>
        <p:spPr>
          <a:xfrm>
            <a:off x="6223130" y="10568"/>
            <a:ext cx="5953623" cy="3352021"/>
          </a:xfrm>
          <a:prstGeom prst="rect">
            <a:avLst/>
          </a:prstGeom>
        </p:spPr>
      </p:pic>
      <p:sp>
        <p:nvSpPr>
          <p:cNvPr id="2" name="Text Placeholder 11">
            <a:extLst>
              <a:ext uri="{FF2B5EF4-FFF2-40B4-BE49-F238E27FC236}">
                <a16:creationId xmlns:a16="http://schemas.microsoft.com/office/drawing/2014/main" id="{8A45A3FC-4C46-2871-1C35-B9863F443591}"/>
              </a:ext>
            </a:extLst>
          </p:cNvPr>
          <p:cNvSpPr txBox="1">
            <a:spLocks/>
          </p:cNvSpPr>
          <p:nvPr/>
        </p:nvSpPr>
        <p:spPr>
          <a:xfrm>
            <a:off x="744075" y="554728"/>
            <a:ext cx="460465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EU Expectations: Honest, Evidence-Based Communication</a:t>
            </a:r>
          </a:p>
          <a:p>
            <a:pPr marL="0" indent="0">
              <a:lnSpc>
                <a:spcPts val="3520"/>
              </a:lnSpc>
              <a:spcBef>
                <a:spcPts val="0"/>
              </a:spcBef>
              <a:buNone/>
            </a:pPr>
            <a:endParaRPr lang="en-US" sz="3400" b="1" dirty="0">
              <a:solidFill>
                <a:schemeClr val="bg1"/>
              </a:solidFill>
              <a:cs typeface="Times New Roman" panose="02020603050405020304" pitchFamily="18" charset="0"/>
            </a:endParaRPr>
          </a:p>
        </p:txBody>
      </p:sp>
      <p:sp>
        <p:nvSpPr>
          <p:cNvPr id="4" name="Rectangle 30">
            <a:extLst>
              <a:ext uri="{FF2B5EF4-FFF2-40B4-BE49-F238E27FC236}">
                <a16:creationId xmlns:a16="http://schemas.microsoft.com/office/drawing/2014/main" id="{BDB55583-847B-93B4-FC68-B6BD6DAF7048}"/>
              </a:ext>
            </a:extLst>
          </p:cNvPr>
          <p:cNvSpPr/>
          <p:nvPr/>
        </p:nvSpPr>
        <p:spPr>
          <a:xfrm flipH="1">
            <a:off x="744075" y="2491308"/>
            <a:ext cx="5120276" cy="3862596"/>
          </a:xfrm>
          <a:prstGeom prst="rect">
            <a:avLst/>
          </a:prstGeom>
        </p:spPr>
        <p:txBody>
          <a:bodyPr wrap="square">
            <a:spAutoFit/>
          </a:bodyPr>
          <a:lstStyle/>
          <a:p>
            <a:pPr>
              <a:spcBef>
                <a:spcPts val="600"/>
              </a:spcBef>
              <a:buClr>
                <a:srgbClr val="62A844"/>
              </a:buClr>
            </a:pPr>
            <a:r>
              <a:rPr lang="en-US" sz="2200" b="1" dirty="0">
                <a:solidFill>
                  <a:srgbClr val="0289AE"/>
                </a:solidFill>
              </a:rPr>
              <a:t>Key EU rules shaping ESG communication</a:t>
            </a:r>
            <a:r>
              <a:rPr lang="en-US" b="1" dirty="0">
                <a:solidFill>
                  <a:srgbClr val="262626"/>
                </a:solidFill>
              </a:rPr>
              <a:t>:</a:t>
            </a:r>
          </a:p>
          <a:p>
            <a:pPr marL="342900" indent="-342900">
              <a:spcBef>
                <a:spcPts val="600"/>
              </a:spcBef>
              <a:buClr>
                <a:srgbClr val="62A844"/>
              </a:buClr>
              <a:buFont typeface="Arial" panose="020B0604020202020204" pitchFamily="34" charset="0"/>
              <a:buChar char="•"/>
            </a:pPr>
            <a:r>
              <a:rPr lang="en-US" dirty="0">
                <a:solidFill>
                  <a:srgbClr val="262626"/>
                </a:solidFill>
                <a:hlinkClick r:id="rId5">
                  <a:extLst>
                    <a:ext uri="{A12FA001-AC4F-418D-AE19-62706E023703}">
                      <ahyp:hlinkClr xmlns:ahyp="http://schemas.microsoft.com/office/drawing/2018/hyperlinkcolor" val="tx"/>
                    </a:ext>
                  </a:extLst>
                </a:hlinkClick>
              </a:rPr>
              <a:t>Green Claims Directive</a:t>
            </a:r>
            <a:r>
              <a:rPr lang="en-US" dirty="0">
                <a:solidFill>
                  <a:srgbClr val="262626"/>
                </a:solidFill>
              </a:rPr>
              <a:t>: vague or unverified claims (“eco-friendly”, “green hotel”) will be restricted</a:t>
            </a:r>
          </a:p>
          <a:p>
            <a:pPr marL="342900" indent="-342900">
              <a:spcBef>
                <a:spcPts val="600"/>
              </a:spcBef>
              <a:buClr>
                <a:srgbClr val="62A844"/>
              </a:buClr>
              <a:buFont typeface="Arial" panose="020B0604020202020204" pitchFamily="34" charset="0"/>
              <a:buChar char="•"/>
            </a:pPr>
            <a:r>
              <a:rPr lang="en-US" dirty="0">
                <a:solidFill>
                  <a:srgbClr val="262626"/>
                </a:solidFill>
                <a:hlinkClick r:id="rId6">
                  <a:extLst>
                    <a:ext uri="{A12FA001-AC4F-418D-AE19-62706E023703}">
                      <ahyp:hlinkClr xmlns:ahyp="http://schemas.microsoft.com/office/drawing/2018/hyperlinkcolor" val="tx"/>
                    </a:ext>
                  </a:extLst>
                </a:hlinkClick>
              </a:rPr>
              <a:t>CSRD</a:t>
            </a:r>
            <a:r>
              <a:rPr lang="en-US" dirty="0">
                <a:solidFill>
                  <a:srgbClr val="262626"/>
                </a:solidFill>
              </a:rPr>
              <a:t>: larger companies must report ESG data, pushing SMEs to be more transparent</a:t>
            </a:r>
          </a:p>
          <a:p>
            <a:pPr marL="342900" indent="-342900">
              <a:spcBef>
                <a:spcPts val="600"/>
              </a:spcBef>
              <a:buClr>
                <a:srgbClr val="62A844"/>
              </a:buClr>
              <a:buFont typeface="Arial" panose="020B0604020202020204" pitchFamily="34" charset="0"/>
              <a:buChar char="•"/>
            </a:pPr>
            <a:r>
              <a:rPr lang="en-US" dirty="0">
                <a:solidFill>
                  <a:srgbClr val="262626"/>
                </a:solidFill>
              </a:rPr>
              <a:t>Claims must be specific, measurable, and truthful</a:t>
            </a:r>
          </a:p>
          <a:p>
            <a:pPr>
              <a:spcBef>
                <a:spcPts val="1200"/>
              </a:spcBef>
              <a:buClr>
                <a:srgbClr val="62A844"/>
              </a:buClr>
            </a:pPr>
            <a:endParaRPr lang="en-US" sz="2200" b="1" dirty="0">
              <a:solidFill>
                <a:srgbClr val="0289AE"/>
              </a:solidFill>
            </a:endParaRPr>
          </a:p>
          <a:p>
            <a:pPr>
              <a:spcBef>
                <a:spcPts val="1200"/>
              </a:spcBef>
              <a:buClr>
                <a:srgbClr val="62A844"/>
              </a:buClr>
            </a:pPr>
            <a:r>
              <a:rPr lang="en-US" sz="2200" b="1" dirty="0">
                <a:solidFill>
                  <a:srgbClr val="0289AE"/>
                </a:solidFill>
              </a:rPr>
              <a:t>Safe ESG communication looks like:</a:t>
            </a:r>
          </a:p>
          <a:p>
            <a:pPr marL="342900" indent="-342900">
              <a:spcBef>
                <a:spcPts val="0"/>
              </a:spcBef>
              <a:buClr>
                <a:srgbClr val="62A844"/>
              </a:buClr>
              <a:buFont typeface="Arial" panose="020B0604020202020204" pitchFamily="34" charset="0"/>
              <a:buChar char="•"/>
            </a:pPr>
            <a:r>
              <a:rPr lang="en-US" dirty="0">
                <a:solidFill>
                  <a:srgbClr val="262626"/>
                </a:solidFill>
              </a:rPr>
              <a:t>“</a:t>
            </a:r>
            <a:r>
              <a:rPr lang="en-US" i="1" dirty="0">
                <a:solidFill>
                  <a:srgbClr val="262626"/>
                </a:solidFill>
              </a:rPr>
              <a:t>We reduced energy use by 12% in 2024.”</a:t>
            </a:r>
          </a:p>
          <a:p>
            <a:pPr marL="342900" indent="-342900">
              <a:spcBef>
                <a:spcPts val="0"/>
              </a:spcBef>
              <a:buClr>
                <a:srgbClr val="62A844"/>
              </a:buClr>
              <a:buFont typeface="Arial" panose="020B0604020202020204" pitchFamily="34" charset="0"/>
              <a:buChar char="•"/>
            </a:pPr>
            <a:r>
              <a:rPr lang="en-US" i="1" dirty="0">
                <a:solidFill>
                  <a:srgbClr val="262626"/>
                </a:solidFill>
              </a:rPr>
              <a:t>“We source 60% of produce from local suppliers</a:t>
            </a:r>
            <a:r>
              <a:rPr lang="en-US" dirty="0">
                <a:solidFill>
                  <a:srgbClr val="262626"/>
                </a:solidFill>
              </a:rPr>
              <a:t>.”</a:t>
            </a:r>
          </a:p>
        </p:txBody>
      </p:sp>
      <p:pic>
        <p:nvPicPr>
          <p:cNvPr id="15" name="Picture 14">
            <a:extLst>
              <a:ext uri="{FF2B5EF4-FFF2-40B4-BE49-F238E27FC236}">
                <a16:creationId xmlns:a16="http://schemas.microsoft.com/office/drawing/2014/main" id="{6A5AD210-29DE-1820-730A-0EF16092175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761" t="12298" r="23615" b="16922"/>
          <a:stretch>
            <a:fillRect/>
          </a:stretch>
        </p:blipFill>
        <p:spPr>
          <a:xfrm>
            <a:off x="5349956" y="504096"/>
            <a:ext cx="6842044" cy="4885527"/>
          </a:xfrm>
          <a:prstGeom prst="rect">
            <a:avLst/>
          </a:prstGeom>
        </p:spPr>
      </p:pic>
      <p:pic>
        <p:nvPicPr>
          <p:cNvPr id="3" name="Online Media 6" title="How to identify Greenwashing and Make Sustainable Choices">
            <a:hlinkClick r:id="" action="ppaction://media"/>
            <a:extLst>
              <a:ext uri="{FF2B5EF4-FFF2-40B4-BE49-F238E27FC236}">
                <a16:creationId xmlns:a16="http://schemas.microsoft.com/office/drawing/2014/main" id="{A575CA39-DEB5-B1C7-119C-AACC52085D09}"/>
              </a:ext>
            </a:extLst>
          </p:cNvPr>
          <p:cNvPicPr>
            <a:picLocks noRot="1" noChangeAspect="1"/>
          </p:cNvPicPr>
          <p:nvPr>
            <a:videoFile r:link="rId1"/>
          </p:nvPr>
        </p:nvPicPr>
        <p:blipFill rotWithShape="1">
          <a:blip r:embed="rId8"/>
          <a:srcRect l="6686" t="197" r="13242" b="-197"/>
          <a:stretch>
            <a:fillRect/>
          </a:stretch>
        </p:blipFill>
        <p:spPr>
          <a:xfrm>
            <a:off x="6888301" y="951503"/>
            <a:ext cx="5287224" cy="3730752"/>
          </a:xfrm>
          <a:prstGeom prst="rect">
            <a:avLst/>
          </a:prstGeom>
        </p:spPr>
      </p:pic>
      <p:grpSp>
        <p:nvGrpSpPr>
          <p:cNvPr id="6" name="Group 5">
            <a:extLst>
              <a:ext uri="{FF2B5EF4-FFF2-40B4-BE49-F238E27FC236}">
                <a16:creationId xmlns:a16="http://schemas.microsoft.com/office/drawing/2014/main" id="{6FAA32A7-D351-7E39-AF2C-9EA021D50E1F}"/>
              </a:ext>
            </a:extLst>
          </p:cNvPr>
          <p:cNvGrpSpPr/>
          <p:nvPr/>
        </p:nvGrpSpPr>
        <p:grpSpPr>
          <a:xfrm rot="21145702">
            <a:off x="10183043" y="4194122"/>
            <a:ext cx="1456095" cy="1406604"/>
            <a:chOff x="7777737" y="4274827"/>
            <a:chExt cx="1456095" cy="1406604"/>
          </a:xfrm>
        </p:grpSpPr>
        <p:sp>
          <p:nvSpPr>
            <p:cNvPr id="7" name="Oval 6">
              <a:extLst>
                <a:ext uri="{FF2B5EF4-FFF2-40B4-BE49-F238E27FC236}">
                  <a16:creationId xmlns:a16="http://schemas.microsoft.com/office/drawing/2014/main" id="{DC15418D-2BA3-147C-4BA4-4B1FFAF37259}"/>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50BD371-FB59-9B9C-12E5-20B6CC442DE5}"/>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9">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
        <p:nvSpPr>
          <p:cNvPr id="9" name="TextBox 8">
            <a:extLst>
              <a:ext uri="{FF2B5EF4-FFF2-40B4-BE49-F238E27FC236}">
                <a16:creationId xmlns:a16="http://schemas.microsoft.com/office/drawing/2014/main" id="{5E735874-9FA2-55DE-3253-1E35B36BAF07}"/>
              </a:ext>
            </a:extLst>
          </p:cNvPr>
          <p:cNvSpPr txBox="1"/>
          <p:nvPr/>
        </p:nvSpPr>
        <p:spPr>
          <a:xfrm>
            <a:off x="6888301" y="5690526"/>
            <a:ext cx="3816275" cy="646331"/>
          </a:xfrm>
          <a:prstGeom prst="rect">
            <a:avLst/>
          </a:prstGeom>
          <a:noFill/>
        </p:spPr>
        <p:txBody>
          <a:bodyPr wrap="square">
            <a:spAutoFit/>
          </a:bodyPr>
          <a:lstStyle/>
          <a:p>
            <a:r>
              <a:rPr lang="en-US" dirty="0">
                <a:solidFill>
                  <a:srgbClr val="62A844"/>
                </a:solidFill>
                <a:hlinkClick r:id="rId9">
                  <a:extLst>
                    <a:ext uri="{A12FA001-AC4F-418D-AE19-62706E023703}">
                      <ahyp:hlinkClr xmlns:ahyp="http://schemas.microsoft.com/office/drawing/2018/hyperlinkcolor" val="tx"/>
                    </a:ext>
                  </a:extLst>
                </a:hlinkClick>
              </a:rPr>
              <a:t>How to identify Greenwashing and Make Sustainable Choices</a:t>
            </a:r>
            <a:endParaRPr lang="en-IE" dirty="0">
              <a:solidFill>
                <a:srgbClr val="62A844"/>
              </a:solidFill>
            </a:endParaRPr>
          </a:p>
        </p:txBody>
      </p:sp>
    </p:spTree>
    <p:extLst>
      <p:ext uri="{BB962C8B-B14F-4D97-AF65-F5344CB8AC3E}">
        <p14:creationId xmlns:p14="http://schemas.microsoft.com/office/powerpoint/2010/main" val="89106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E6E7EF-FBD4-B13B-4444-323DAF8B98B5}"/>
              </a:ext>
            </a:extLst>
          </p:cNvPr>
          <p:cNvSpPr/>
          <p:nvPr/>
        </p:nvSpPr>
        <p:spPr>
          <a:xfrm>
            <a:off x="0" y="-18001"/>
            <a:ext cx="12192000" cy="1420653"/>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TextBox 28">
            <a:extLst>
              <a:ext uri="{FF2B5EF4-FFF2-40B4-BE49-F238E27FC236}">
                <a16:creationId xmlns:a16="http://schemas.microsoft.com/office/drawing/2014/main" id="{D8B11F99-7B2A-6182-03C8-9D14E27ED1F3}"/>
              </a:ext>
            </a:extLst>
          </p:cNvPr>
          <p:cNvSpPr txBox="1"/>
          <p:nvPr/>
        </p:nvSpPr>
        <p:spPr>
          <a:xfrm>
            <a:off x="576000" y="518838"/>
            <a:ext cx="10692000" cy="1231106"/>
          </a:xfrm>
          <a:prstGeom prst="rect">
            <a:avLst/>
          </a:prstGeom>
          <a:noFill/>
        </p:spPr>
        <p:txBody>
          <a:bodyPr wrap="square" lIns="0" tIns="0" rIns="0" bIns="0" anchor="t">
            <a:spAutoFit/>
          </a:bodyPr>
          <a:lstStyle/>
          <a:p>
            <a:r>
              <a:rPr lang="en-IE" sz="4000" b="1" i="0" dirty="0">
                <a:solidFill>
                  <a:schemeClr val="bg1"/>
                </a:solidFill>
                <a:latin typeface="Calibri"/>
              </a:rPr>
              <a:t>Where this module fits</a:t>
            </a:r>
          </a:p>
          <a:p>
            <a:endParaRPr lang="en-IE" sz="4000" b="1" i="0" dirty="0">
              <a:solidFill>
                <a:schemeClr val="bg1"/>
              </a:solidFill>
              <a:latin typeface="Calibri"/>
            </a:endParaRPr>
          </a:p>
        </p:txBody>
      </p:sp>
      <p:pic>
        <p:nvPicPr>
          <p:cNvPr id="51" name="Graphic 50">
            <a:extLst>
              <a:ext uri="{FF2B5EF4-FFF2-40B4-BE49-F238E27FC236}">
                <a16:creationId xmlns:a16="http://schemas.microsoft.com/office/drawing/2014/main" id="{B0D12D90-4DDE-0E97-8765-0B4174D66386}"/>
              </a:ext>
            </a:extLst>
          </p:cNvPr>
          <p:cNvPicPr>
            <a:picLocks noChangeAspect="1"/>
          </p:cNvPicPr>
          <p:nvPr/>
        </p:nvPicPr>
        <p:blipFill>
          <a:blip>
            <a:extLst>
              <a:ext uri="{96DAC541-7B7A-43D3-8B79-37D633B846F1}">
                <asvg:svgBlip xmlns:asvg="http://schemas.microsoft.com/office/drawing/2016/SVG/main" r:embed="rId3"/>
              </a:ext>
            </a:extLst>
          </a:blip>
          <a:srcRect l="31584" t="38697" r="39868" b="43173"/>
          <a:stretch/>
        </p:blipFill>
        <p:spPr>
          <a:xfrm rot="16200000">
            <a:off x="9271124" y="138925"/>
            <a:ext cx="3112653" cy="2798801"/>
          </a:xfrm>
          <a:prstGeom prst="rect">
            <a:avLst/>
          </a:prstGeom>
        </p:spPr>
      </p:pic>
      <p:sp>
        <p:nvSpPr>
          <p:cNvPr id="3" name="TextBox 2">
            <a:extLst>
              <a:ext uri="{FF2B5EF4-FFF2-40B4-BE49-F238E27FC236}">
                <a16:creationId xmlns:a16="http://schemas.microsoft.com/office/drawing/2014/main" id="{54342AD4-5ABF-FBEB-4EF3-937A52B0C8E5}"/>
              </a:ext>
            </a:extLst>
          </p:cNvPr>
          <p:cNvSpPr txBox="1"/>
          <p:nvPr/>
        </p:nvSpPr>
        <p:spPr>
          <a:xfrm>
            <a:off x="540000" y="260741"/>
            <a:ext cx="9197227" cy="738664"/>
          </a:xfrm>
          <a:prstGeom prst="rect">
            <a:avLst/>
          </a:prstGeom>
          <a:noFill/>
        </p:spPr>
        <p:txBody>
          <a:bodyPr wrap="square" lIns="0" tIns="0" rIns="0" bIns="0" anchor="t">
            <a:spAutoFit/>
          </a:bodyPr>
          <a:lstStyle/>
          <a:p>
            <a:r>
              <a:rPr lang="en-IE" sz="1600" b="1" dirty="0">
                <a:solidFill>
                  <a:schemeClr val="bg1"/>
                </a:solidFill>
              </a:rPr>
              <a:t>Cluster 3 – </a:t>
            </a:r>
            <a:r>
              <a:rPr lang="en-US" sz="1600" dirty="0">
                <a:solidFill>
                  <a:schemeClr val="bg1"/>
                </a:solidFill>
                <a:latin typeface="Calibri" pitchFamily="34" charset="0"/>
                <a:ea typeface="Calibri" pitchFamily="34" charset="-122"/>
                <a:cs typeface="Calibri" pitchFamily="34" charset="-120"/>
              </a:rPr>
              <a:t>Leadership, change and communication </a:t>
            </a:r>
            <a:r>
              <a:rPr lang="en-IE" sz="1600" b="1" dirty="0">
                <a:solidFill>
                  <a:schemeClr val="bg1"/>
                </a:solidFill>
              </a:rPr>
              <a:t>|   Module 2 -  </a:t>
            </a:r>
            <a:r>
              <a:rPr lang="en-US" sz="1600" dirty="0">
                <a:solidFill>
                  <a:schemeClr val="bg1"/>
                </a:solidFill>
                <a:cs typeface="Times New Roman" panose="02020603050405020304" pitchFamily="18" charset="0"/>
              </a:rPr>
              <a:t>Digital Marketing for Sustainability</a:t>
            </a:r>
          </a:p>
          <a:p>
            <a:endParaRPr lang="en-US" sz="1600" dirty="0">
              <a:solidFill>
                <a:schemeClr val="bg1"/>
              </a:solidFill>
              <a:cs typeface="Times New Roman" panose="02020603050405020304" pitchFamily="18" charset="0"/>
            </a:endParaRPr>
          </a:p>
          <a:p>
            <a:endParaRPr lang="en-IE" sz="1600" b="1" dirty="0">
              <a:solidFill>
                <a:schemeClr val="bg1"/>
              </a:solidFill>
            </a:endParaRPr>
          </a:p>
        </p:txBody>
      </p:sp>
      <p:sp>
        <p:nvSpPr>
          <p:cNvPr id="4" name="Rectangle 3">
            <a:extLst>
              <a:ext uri="{FF2B5EF4-FFF2-40B4-BE49-F238E27FC236}">
                <a16:creationId xmlns:a16="http://schemas.microsoft.com/office/drawing/2014/main" id="{84AFD1AE-0EC8-5461-EEE8-B120DD7A4531}"/>
              </a:ext>
            </a:extLst>
          </p:cNvPr>
          <p:cNvSpPr/>
          <p:nvPr/>
        </p:nvSpPr>
        <p:spPr>
          <a:xfrm>
            <a:off x="465122" y="1468047"/>
            <a:ext cx="3742733" cy="1291465"/>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a:extLst>
              <a:ext uri="{FF2B5EF4-FFF2-40B4-BE49-F238E27FC236}">
                <a16:creationId xmlns:a16="http://schemas.microsoft.com/office/drawing/2014/main" id="{91B2E93A-B112-6C57-8EE9-B7AD6B863D38}"/>
              </a:ext>
            </a:extLst>
          </p:cNvPr>
          <p:cNvSpPr txBox="1"/>
          <p:nvPr/>
        </p:nvSpPr>
        <p:spPr>
          <a:xfrm>
            <a:off x="540000" y="1506803"/>
            <a:ext cx="3636000" cy="1231106"/>
          </a:xfrm>
          <a:prstGeom prst="rect">
            <a:avLst/>
          </a:prstGeom>
          <a:noFill/>
        </p:spPr>
        <p:txBody>
          <a:bodyPr wrap="square" lIns="0" tIns="0" rIns="0" bIns="0" anchor="ctr">
            <a:spAutoFit/>
          </a:bodyPr>
          <a:lstStyle/>
          <a:p>
            <a:r>
              <a:rPr lang="en-IE" sz="1600" i="0" dirty="0">
                <a:solidFill>
                  <a:schemeClr val="bg1"/>
                </a:solidFill>
                <a:latin typeface="Calibri"/>
              </a:rPr>
              <a:t>Role :</a:t>
            </a:r>
            <a:r>
              <a:rPr lang="en-GB" sz="1600" dirty="0">
                <a:solidFill>
                  <a:schemeClr val="bg1"/>
                </a:solidFill>
              </a:rPr>
              <a:t>The programme's core resource for leadership, change management and strategic action, helping hospitality SMEs guide teams through green and digital transformation with confidence.</a:t>
            </a:r>
            <a:endParaRPr lang="en-IE" sz="1600" i="0" dirty="0">
              <a:solidFill>
                <a:schemeClr val="bg1"/>
              </a:solidFill>
              <a:latin typeface="Calibri"/>
            </a:endParaRPr>
          </a:p>
        </p:txBody>
      </p:sp>
      <p:sp>
        <p:nvSpPr>
          <p:cNvPr id="7" name="Rectangle 6">
            <a:extLst>
              <a:ext uri="{FF2B5EF4-FFF2-40B4-BE49-F238E27FC236}">
                <a16:creationId xmlns:a16="http://schemas.microsoft.com/office/drawing/2014/main" id="{D4BDA831-F85D-8614-44C9-2C91665BFF37}"/>
              </a:ext>
            </a:extLst>
          </p:cNvPr>
          <p:cNvSpPr/>
          <p:nvPr/>
        </p:nvSpPr>
        <p:spPr>
          <a:xfrm>
            <a:off x="540000" y="2889382"/>
            <a:ext cx="3564000" cy="108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a:extLst>
              <a:ext uri="{FF2B5EF4-FFF2-40B4-BE49-F238E27FC236}">
                <a16:creationId xmlns:a16="http://schemas.microsoft.com/office/drawing/2014/main" id="{66033DA3-EA77-9A0B-7C8C-FA4661183A54}"/>
              </a:ext>
            </a:extLst>
          </p:cNvPr>
          <p:cNvSpPr/>
          <p:nvPr/>
        </p:nvSpPr>
        <p:spPr>
          <a:xfrm>
            <a:off x="503999" y="3062777"/>
            <a:ext cx="3564000" cy="1684556"/>
          </a:xfrm>
          <a:prstGeom prst="rect">
            <a:avLst/>
          </a:prstGeom>
          <a:solidFill>
            <a:schemeClr val="bg1"/>
          </a:solidFill>
          <a:ln w="28575">
            <a:solidFill>
              <a:srgbClr val="62A844"/>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a:extLst>
              <a:ext uri="{FF2B5EF4-FFF2-40B4-BE49-F238E27FC236}">
                <a16:creationId xmlns:a16="http://schemas.microsoft.com/office/drawing/2014/main" id="{8CB9C2A7-0A58-80C2-B05C-7C7C94D824F4}"/>
              </a:ext>
            </a:extLst>
          </p:cNvPr>
          <p:cNvSpPr txBox="1"/>
          <p:nvPr/>
        </p:nvSpPr>
        <p:spPr>
          <a:xfrm>
            <a:off x="551625" y="3790364"/>
            <a:ext cx="3434015" cy="654025"/>
          </a:xfrm>
          <a:prstGeom prst="rect">
            <a:avLst/>
          </a:prstGeom>
          <a:noFill/>
        </p:spPr>
        <p:txBody>
          <a:bodyPr wrap="square" lIns="0" tIns="0" rIns="0" bIns="0" anchor="t">
            <a:spAutoFit/>
          </a:bodyPr>
          <a:lstStyle/>
          <a:p>
            <a:pPr marL="182563" indent="-182563">
              <a:lnSpc>
                <a:spcPts val="1720"/>
              </a:lnSpc>
              <a:buClr>
                <a:srgbClr val="62A844"/>
              </a:buClr>
              <a:buFont typeface="Arial" panose="020B0604020202020204" pitchFamily="34" charset="0"/>
              <a:buChar char="•"/>
            </a:pPr>
            <a:r>
              <a:rPr lang="en-IE" sz="1600" dirty="0">
                <a:solidFill>
                  <a:srgbClr val="262626"/>
                </a:solidFill>
              </a:rPr>
              <a:t>C2 M1 (digital tools) </a:t>
            </a:r>
          </a:p>
          <a:p>
            <a:pPr marL="182563" indent="-182563">
              <a:lnSpc>
                <a:spcPts val="1720"/>
              </a:lnSpc>
              <a:buClr>
                <a:srgbClr val="62A844"/>
              </a:buClr>
              <a:buFont typeface="Arial" panose="020B0604020202020204" pitchFamily="34" charset="0"/>
              <a:buChar char="•"/>
            </a:pPr>
            <a:r>
              <a:rPr lang="en-IE" sz="1600" dirty="0">
                <a:solidFill>
                  <a:srgbClr val="262626"/>
                </a:solidFill>
              </a:rPr>
              <a:t>C1 M1 (operations reality behind the claims)</a:t>
            </a:r>
          </a:p>
        </p:txBody>
      </p:sp>
      <p:sp>
        <p:nvSpPr>
          <p:cNvPr id="19" name="TextBox 18">
            <a:extLst>
              <a:ext uri="{FF2B5EF4-FFF2-40B4-BE49-F238E27FC236}">
                <a16:creationId xmlns:a16="http://schemas.microsoft.com/office/drawing/2014/main" id="{55356714-4BA8-D154-EE1D-9780C0EF6FB0}"/>
              </a:ext>
            </a:extLst>
          </p:cNvPr>
          <p:cNvSpPr txBox="1"/>
          <p:nvPr/>
        </p:nvSpPr>
        <p:spPr>
          <a:xfrm>
            <a:off x="612000" y="3171239"/>
            <a:ext cx="3276000" cy="597408"/>
          </a:xfrm>
          <a:prstGeom prst="rect">
            <a:avLst/>
          </a:prstGeom>
          <a:noFill/>
        </p:spPr>
        <p:txBody>
          <a:bodyPr wrap="square" lIns="0" tIns="0" rIns="0" bIns="0" anchor="t">
            <a:spAutoFit/>
          </a:bodyPr>
          <a:lstStyle/>
          <a:p>
            <a:pPr>
              <a:lnSpc>
                <a:spcPts val="2300"/>
              </a:lnSpc>
            </a:pPr>
            <a:r>
              <a:rPr lang="en-GB" sz="2400" b="1" dirty="0"/>
              <a:t>Comes after / assumes familiarity with</a:t>
            </a:r>
            <a:endParaRPr lang="en-IE" sz="2400" b="1" i="0" dirty="0">
              <a:solidFill>
                <a:srgbClr val="0289AE"/>
              </a:solidFill>
              <a:latin typeface="Calibri"/>
            </a:endParaRPr>
          </a:p>
        </p:txBody>
      </p:sp>
      <p:pic>
        <p:nvPicPr>
          <p:cNvPr id="12" name="Picture 11">
            <a:extLst>
              <a:ext uri="{FF2B5EF4-FFF2-40B4-BE49-F238E27FC236}">
                <a16:creationId xmlns:a16="http://schemas.microsoft.com/office/drawing/2014/main" id="{C53F5F1D-69B9-7677-AE53-2AE29D9CD643}"/>
              </a:ext>
            </a:extLst>
          </p:cNvPr>
          <p:cNvPicPr>
            <a:picLocks noChangeAspect="1"/>
          </p:cNvPicPr>
          <p:nvPr/>
        </p:nvPicPr>
        <p:blipFill>
          <a:blip r:embed="rId4"/>
          <a:stretch>
            <a:fillRect/>
          </a:stretch>
        </p:blipFill>
        <p:spPr>
          <a:xfrm>
            <a:off x="4420147" y="1652960"/>
            <a:ext cx="3564000" cy="710162"/>
          </a:xfrm>
          <a:prstGeom prst="rect">
            <a:avLst/>
          </a:prstGeom>
        </p:spPr>
      </p:pic>
      <p:sp>
        <p:nvSpPr>
          <p:cNvPr id="2" name="Rectangle 1">
            <a:extLst>
              <a:ext uri="{FF2B5EF4-FFF2-40B4-BE49-F238E27FC236}">
                <a16:creationId xmlns:a16="http://schemas.microsoft.com/office/drawing/2014/main" id="{CA2B3507-66DA-F814-6737-EACA125FB5FC}"/>
              </a:ext>
            </a:extLst>
          </p:cNvPr>
          <p:cNvSpPr/>
          <p:nvPr/>
        </p:nvSpPr>
        <p:spPr>
          <a:xfrm>
            <a:off x="540000" y="4766549"/>
            <a:ext cx="3564000" cy="108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ectangle 7">
            <a:extLst>
              <a:ext uri="{FF2B5EF4-FFF2-40B4-BE49-F238E27FC236}">
                <a16:creationId xmlns:a16="http://schemas.microsoft.com/office/drawing/2014/main" id="{BF96C20E-26D1-52D3-2C77-27FFBBE8FBFB}"/>
              </a:ext>
            </a:extLst>
          </p:cNvPr>
          <p:cNvSpPr/>
          <p:nvPr/>
        </p:nvSpPr>
        <p:spPr>
          <a:xfrm>
            <a:off x="522000" y="4978700"/>
            <a:ext cx="3463640" cy="1051852"/>
          </a:xfrm>
          <a:prstGeom prst="rect">
            <a:avLst/>
          </a:prstGeom>
          <a:solidFill>
            <a:schemeClr val="bg1"/>
          </a:solidFill>
          <a:ln w="28575">
            <a:solidFill>
              <a:srgbClr val="62A844"/>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a:extLst>
              <a:ext uri="{FF2B5EF4-FFF2-40B4-BE49-F238E27FC236}">
                <a16:creationId xmlns:a16="http://schemas.microsoft.com/office/drawing/2014/main" id="{682B9716-8B56-878C-BC7D-560D6D7773A4}"/>
              </a:ext>
            </a:extLst>
          </p:cNvPr>
          <p:cNvSpPr txBox="1"/>
          <p:nvPr/>
        </p:nvSpPr>
        <p:spPr>
          <a:xfrm>
            <a:off x="611999" y="5416256"/>
            <a:ext cx="4760889" cy="872034"/>
          </a:xfrm>
          <a:prstGeom prst="rect">
            <a:avLst/>
          </a:prstGeom>
          <a:noFill/>
        </p:spPr>
        <p:txBody>
          <a:bodyPr wrap="square" lIns="0" tIns="0" rIns="0" bIns="0" anchor="t">
            <a:spAutoFit/>
          </a:bodyPr>
          <a:lstStyle/>
          <a:p>
            <a:pPr marL="182563" indent="-182563">
              <a:lnSpc>
                <a:spcPts val="1720"/>
              </a:lnSpc>
              <a:buClr>
                <a:srgbClr val="62A844"/>
              </a:buClr>
              <a:buFont typeface="Arial" panose="020B0604020202020204" pitchFamily="34" charset="0"/>
              <a:buChar char="•"/>
            </a:pPr>
            <a:r>
              <a:rPr lang="en-IE" sz="1600" dirty="0">
                <a:solidFill>
                  <a:srgbClr val="262626"/>
                </a:solidFill>
              </a:rPr>
              <a:t>C3 M1 (leadership positioning) </a:t>
            </a:r>
          </a:p>
          <a:p>
            <a:pPr marL="182563" indent="-182563">
              <a:lnSpc>
                <a:spcPts val="1720"/>
              </a:lnSpc>
              <a:buClr>
                <a:srgbClr val="62A844"/>
              </a:buClr>
              <a:buFont typeface="Arial" panose="020B0604020202020204" pitchFamily="34" charset="0"/>
              <a:buChar char="•"/>
            </a:pPr>
            <a:r>
              <a:rPr lang="en-IE" sz="1600" dirty="0">
                <a:solidFill>
                  <a:srgbClr val="262626"/>
                </a:solidFill>
              </a:rPr>
              <a:t>C1 M3 (guest journey)</a:t>
            </a:r>
          </a:p>
          <a:p>
            <a:pPr>
              <a:lnSpc>
                <a:spcPts val="1720"/>
              </a:lnSpc>
              <a:buClr>
                <a:srgbClr val="62A844"/>
              </a:buClr>
            </a:pPr>
            <a:br>
              <a:rPr lang="en-GB" sz="1600" dirty="0"/>
            </a:br>
            <a:endParaRPr sz="1600" b="0" i="0" dirty="0">
              <a:solidFill>
                <a:srgbClr val="262626"/>
              </a:solidFill>
              <a:latin typeface="Calibri"/>
            </a:endParaRPr>
          </a:p>
        </p:txBody>
      </p:sp>
      <p:sp>
        <p:nvSpPr>
          <p:cNvPr id="14" name="TextBox 13">
            <a:extLst>
              <a:ext uri="{FF2B5EF4-FFF2-40B4-BE49-F238E27FC236}">
                <a16:creationId xmlns:a16="http://schemas.microsoft.com/office/drawing/2014/main" id="{E7AC9750-6C09-6118-D9BA-ED6D3EEF2E32}"/>
              </a:ext>
            </a:extLst>
          </p:cNvPr>
          <p:cNvSpPr txBox="1"/>
          <p:nvPr/>
        </p:nvSpPr>
        <p:spPr>
          <a:xfrm>
            <a:off x="612000" y="5048406"/>
            <a:ext cx="3276000" cy="302455"/>
          </a:xfrm>
          <a:prstGeom prst="rect">
            <a:avLst/>
          </a:prstGeom>
          <a:noFill/>
        </p:spPr>
        <p:txBody>
          <a:bodyPr wrap="square" lIns="0" tIns="0" rIns="0" bIns="0" anchor="t">
            <a:spAutoFit/>
          </a:bodyPr>
          <a:lstStyle/>
          <a:p>
            <a:pPr>
              <a:lnSpc>
                <a:spcPts val="2300"/>
              </a:lnSpc>
            </a:pPr>
            <a:r>
              <a:rPr lang="en-IE" sz="2400" b="1" i="0" dirty="0">
                <a:solidFill>
                  <a:srgbClr val="0289AE"/>
                </a:solidFill>
                <a:latin typeface="Calibri"/>
              </a:rPr>
              <a:t>Extends or connects to</a:t>
            </a:r>
          </a:p>
        </p:txBody>
      </p:sp>
      <p:pic>
        <p:nvPicPr>
          <p:cNvPr id="15" name="Picture 14">
            <a:extLst>
              <a:ext uri="{FF2B5EF4-FFF2-40B4-BE49-F238E27FC236}">
                <a16:creationId xmlns:a16="http://schemas.microsoft.com/office/drawing/2014/main" id="{36EB1D89-B82E-EC68-B973-E977722E12AC}"/>
              </a:ext>
            </a:extLst>
          </p:cNvPr>
          <p:cNvPicPr>
            <a:picLocks noChangeAspect="1"/>
          </p:cNvPicPr>
          <p:nvPr/>
        </p:nvPicPr>
        <p:blipFill>
          <a:blip r:embed="rId5"/>
          <a:stretch>
            <a:fillRect/>
          </a:stretch>
        </p:blipFill>
        <p:spPr>
          <a:xfrm>
            <a:off x="4603593" y="2428517"/>
            <a:ext cx="3048022" cy="2214579"/>
          </a:xfrm>
          <a:prstGeom prst="rect">
            <a:avLst/>
          </a:prstGeom>
        </p:spPr>
      </p:pic>
      <p:pic>
        <p:nvPicPr>
          <p:cNvPr id="18" name="Picture 17">
            <a:extLst>
              <a:ext uri="{FF2B5EF4-FFF2-40B4-BE49-F238E27FC236}">
                <a16:creationId xmlns:a16="http://schemas.microsoft.com/office/drawing/2014/main" id="{68A65F49-8222-8DB7-00BC-03365C9D974C}"/>
              </a:ext>
            </a:extLst>
          </p:cNvPr>
          <p:cNvPicPr>
            <a:picLocks noChangeAspect="1"/>
          </p:cNvPicPr>
          <p:nvPr/>
        </p:nvPicPr>
        <p:blipFill>
          <a:blip r:embed="rId6"/>
          <a:stretch>
            <a:fillRect/>
          </a:stretch>
        </p:blipFill>
        <p:spPr>
          <a:xfrm>
            <a:off x="7943499" y="2433606"/>
            <a:ext cx="3348300" cy="2176703"/>
          </a:xfrm>
          <a:prstGeom prst="rect">
            <a:avLst/>
          </a:prstGeom>
        </p:spPr>
      </p:pic>
      <p:pic>
        <p:nvPicPr>
          <p:cNvPr id="22" name="Picture 21">
            <a:extLst>
              <a:ext uri="{FF2B5EF4-FFF2-40B4-BE49-F238E27FC236}">
                <a16:creationId xmlns:a16="http://schemas.microsoft.com/office/drawing/2014/main" id="{B260416E-4E74-2653-7C41-4A4D3246215C}"/>
              </a:ext>
            </a:extLst>
          </p:cNvPr>
          <p:cNvPicPr>
            <a:picLocks noChangeAspect="1"/>
          </p:cNvPicPr>
          <p:nvPr/>
        </p:nvPicPr>
        <p:blipFill>
          <a:blip r:embed="rId7"/>
          <a:stretch>
            <a:fillRect/>
          </a:stretch>
        </p:blipFill>
        <p:spPr>
          <a:xfrm>
            <a:off x="6296306" y="4745367"/>
            <a:ext cx="3048022" cy="190608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2755C-A6D7-CAC0-6F82-3C07291D9F6F}"/>
            </a:ext>
          </a:extLst>
        </p:cNvPr>
        <p:cNvGrpSpPr/>
        <p:nvPr/>
      </p:nvGrpSpPr>
      <p:grpSpPr>
        <a:xfrm>
          <a:off x="0" y="0"/>
          <a:ext cx="0" cy="0"/>
          <a:chOff x="0" y="0"/>
          <a:chExt cx="0" cy="0"/>
        </a:xfrm>
      </p:grpSpPr>
      <p:sp>
        <p:nvSpPr>
          <p:cNvPr id="67" name="Freeform 170">
            <a:extLst>
              <a:ext uri="{FF2B5EF4-FFF2-40B4-BE49-F238E27FC236}">
                <a16:creationId xmlns:a16="http://schemas.microsoft.com/office/drawing/2014/main" id="{0B86E408-27C5-A31E-363C-F332739D5E27}"/>
              </a:ext>
            </a:extLst>
          </p:cNvPr>
          <p:cNvSpPr>
            <a:spLocks noChangeArrowheads="1"/>
          </p:cNvSpPr>
          <p:nvPr/>
        </p:nvSpPr>
        <p:spPr bwMode="auto">
          <a:xfrm flipH="1">
            <a:off x="706594" y="2937278"/>
            <a:ext cx="3415551" cy="3505496"/>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chemeClr val="bg1"/>
          </a:solidFill>
          <a:ln w="12700">
            <a:solidFill>
              <a:srgbClr val="62A844"/>
            </a:solidFill>
            <a:prstDash val="sysDot"/>
          </a:ln>
          <a:effectLst/>
        </p:spPr>
        <p:txBody>
          <a:bodyPr wrap="none" anchor="ctr"/>
          <a:lstStyle/>
          <a:p>
            <a:endParaRPr lang="en-US" sz="900"/>
          </a:p>
        </p:txBody>
      </p:sp>
      <p:sp>
        <p:nvSpPr>
          <p:cNvPr id="80" name="Freeform 170">
            <a:extLst>
              <a:ext uri="{FF2B5EF4-FFF2-40B4-BE49-F238E27FC236}">
                <a16:creationId xmlns:a16="http://schemas.microsoft.com/office/drawing/2014/main" id="{901BBA18-EE4B-7F45-D14E-E6D51A14C9AB}"/>
              </a:ext>
            </a:extLst>
          </p:cNvPr>
          <p:cNvSpPr>
            <a:spLocks noChangeArrowheads="1"/>
          </p:cNvSpPr>
          <p:nvPr/>
        </p:nvSpPr>
        <p:spPr bwMode="auto">
          <a:xfrm flipH="1">
            <a:off x="4279213" y="2937278"/>
            <a:ext cx="3421866" cy="3505496"/>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chemeClr val="bg1"/>
          </a:solidFill>
          <a:ln w="12700">
            <a:solidFill>
              <a:srgbClr val="0289AE"/>
            </a:solidFill>
            <a:prstDash val="sysDot"/>
          </a:ln>
          <a:effectLst/>
        </p:spPr>
        <p:txBody>
          <a:bodyPr wrap="none" anchor="ctr"/>
          <a:lstStyle/>
          <a:p>
            <a:endParaRPr lang="en-US" sz="900" dirty="0"/>
          </a:p>
        </p:txBody>
      </p:sp>
      <p:sp>
        <p:nvSpPr>
          <p:cNvPr id="86" name="Freeform 170">
            <a:extLst>
              <a:ext uri="{FF2B5EF4-FFF2-40B4-BE49-F238E27FC236}">
                <a16:creationId xmlns:a16="http://schemas.microsoft.com/office/drawing/2014/main" id="{5136A814-B500-DDAD-550A-389541425DA2}"/>
              </a:ext>
            </a:extLst>
          </p:cNvPr>
          <p:cNvSpPr>
            <a:spLocks noChangeArrowheads="1"/>
          </p:cNvSpPr>
          <p:nvPr/>
        </p:nvSpPr>
        <p:spPr bwMode="auto">
          <a:xfrm flipH="1">
            <a:off x="7871429" y="2937278"/>
            <a:ext cx="3415479" cy="3505496"/>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chemeClr val="bg1"/>
          </a:solidFill>
          <a:ln w="12700">
            <a:solidFill>
              <a:srgbClr val="3D8241"/>
            </a:solidFill>
            <a:prstDash val="sysDot"/>
          </a:ln>
          <a:effectLst/>
        </p:spPr>
        <p:txBody>
          <a:bodyPr wrap="none" anchor="ctr"/>
          <a:lstStyle/>
          <a:p>
            <a:endParaRPr lang="en-US" sz="900"/>
          </a:p>
        </p:txBody>
      </p:sp>
      <p:sp>
        <p:nvSpPr>
          <p:cNvPr id="91" name="Freeform 90">
            <a:extLst>
              <a:ext uri="{FF2B5EF4-FFF2-40B4-BE49-F238E27FC236}">
                <a16:creationId xmlns:a16="http://schemas.microsoft.com/office/drawing/2014/main" id="{6F6DE843-FE3B-59A7-76D9-BF408A8B4AB5}"/>
              </a:ext>
            </a:extLst>
          </p:cNvPr>
          <p:cNvSpPr/>
          <p:nvPr/>
        </p:nvSpPr>
        <p:spPr>
          <a:xfrm flipH="1">
            <a:off x="706595" y="2937278"/>
            <a:ext cx="3210723" cy="579831"/>
          </a:xfrm>
          <a:custGeom>
            <a:avLst/>
            <a:gdLst>
              <a:gd name="csX0" fmla="*/ 2928619 w 3210723"/>
              <a:gd name="csY0" fmla="*/ 0 h 579831"/>
              <a:gd name="csX1" fmla="*/ 1276716 w 3210723"/>
              <a:gd name="csY1" fmla="*/ 0 h 579831"/>
              <a:gd name="csX2" fmla="*/ 48909 w 3210723"/>
              <a:gd name="csY2" fmla="*/ 507361 h 579831"/>
              <a:gd name="csX3" fmla="*/ 0 w 3210723"/>
              <a:gd name="csY3" fmla="*/ 579831 h 579831"/>
              <a:gd name="csX4" fmla="*/ 3210723 w 3210723"/>
              <a:gd name="csY4" fmla="*/ 579831 h 579831"/>
              <a:gd name="csX5" fmla="*/ 3210723 w 3210723"/>
              <a:gd name="csY5" fmla="*/ 190546 h 579831"/>
              <a:gd name="csX6" fmla="*/ 2928619 w 3210723"/>
              <a:gd name="csY6" fmla="*/ 0 h 5798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10723" h="579831">
                <a:moveTo>
                  <a:pt x="2928619" y="0"/>
                </a:moveTo>
                <a:lnTo>
                  <a:pt x="1276716" y="0"/>
                </a:lnTo>
                <a:cubicBezTo>
                  <a:pt x="741524" y="0"/>
                  <a:pt x="277345" y="206209"/>
                  <a:pt x="48909" y="507361"/>
                </a:cubicBezTo>
                <a:lnTo>
                  <a:pt x="0" y="579831"/>
                </a:lnTo>
                <a:lnTo>
                  <a:pt x="3210723" y="579831"/>
                </a:lnTo>
                <a:lnTo>
                  <a:pt x="3210723" y="190546"/>
                </a:lnTo>
                <a:cubicBezTo>
                  <a:pt x="3210723" y="85021"/>
                  <a:pt x="3084109" y="0"/>
                  <a:pt x="2928619" y="0"/>
                </a:cubicBezTo>
                <a:close/>
              </a:path>
            </a:pathLst>
          </a:cu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Freeform 91">
            <a:extLst>
              <a:ext uri="{FF2B5EF4-FFF2-40B4-BE49-F238E27FC236}">
                <a16:creationId xmlns:a16="http://schemas.microsoft.com/office/drawing/2014/main" id="{67E22887-E0B2-84A0-18E6-442CDECA2F61}"/>
              </a:ext>
            </a:extLst>
          </p:cNvPr>
          <p:cNvSpPr/>
          <p:nvPr/>
        </p:nvSpPr>
        <p:spPr>
          <a:xfrm flipH="1">
            <a:off x="4279213" y="2937278"/>
            <a:ext cx="3210723" cy="579831"/>
          </a:xfrm>
          <a:custGeom>
            <a:avLst/>
            <a:gdLst>
              <a:gd name="csX0" fmla="*/ 2928619 w 3210723"/>
              <a:gd name="csY0" fmla="*/ 0 h 579831"/>
              <a:gd name="csX1" fmla="*/ 1276716 w 3210723"/>
              <a:gd name="csY1" fmla="*/ 0 h 579831"/>
              <a:gd name="csX2" fmla="*/ 48909 w 3210723"/>
              <a:gd name="csY2" fmla="*/ 507361 h 579831"/>
              <a:gd name="csX3" fmla="*/ 0 w 3210723"/>
              <a:gd name="csY3" fmla="*/ 579831 h 579831"/>
              <a:gd name="csX4" fmla="*/ 3210723 w 3210723"/>
              <a:gd name="csY4" fmla="*/ 579831 h 579831"/>
              <a:gd name="csX5" fmla="*/ 3210723 w 3210723"/>
              <a:gd name="csY5" fmla="*/ 190546 h 579831"/>
              <a:gd name="csX6" fmla="*/ 2928619 w 3210723"/>
              <a:gd name="csY6" fmla="*/ 0 h 5798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10723" h="579831">
                <a:moveTo>
                  <a:pt x="2928619" y="0"/>
                </a:moveTo>
                <a:lnTo>
                  <a:pt x="1276716" y="0"/>
                </a:lnTo>
                <a:cubicBezTo>
                  <a:pt x="741524" y="0"/>
                  <a:pt x="277345" y="206209"/>
                  <a:pt x="48909" y="507361"/>
                </a:cubicBezTo>
                <a:lnTo>
                  <a:pt x="0" y="579831"/>
                </a:lnTo>
                <a:lnTo>
                  <a:pt x="3210723" y="579831"/>
                </a:lnTo>
                <a:lnTo>
                  <a:pt x="3210723" y="190546"/>
                </a:lnTo>
                <a:cubicBezTo>
                  <a:pt x="3210723" y="85021"/>
                  <a:pt x="3084109" y="0"/>
                  <a:pt x="2928619" y="0"/>
                </a:cubicBezTo>
                <a:close/>
              </a:path>
            </a:pathLst>
          </a:cu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93">
            <a:extLst>
              <a:ext uri="{FF2B5EF4-FFF2-40B4-BE49-F238E27FC236}">
                <a16:creationId xmlns:a16="http://schemas.microsoft.com/office/drawing/2014/main" id="{9BBF1363-60CE-C905-760B-46E6815AE758}"/>
              </a:ext>
            </a:extLst>
          </p:cNvPr>
          <p:cNvSpPr/>
          <p:nvPr/>
        </p:nvSpPr>
        <p:spPr>
          <a:xfrm flipH="1">
            <a:off x="7871430" y="2937278"/>
            <a:ext cx="3210723" cy="579831"/>
          </a:xfrm>
          <a:custGeom>
            <a:avLst/>
            <a:gdLst>
              <a:gd name="csX0" fmla="*/ 2928619 w 3210723"/>
              <a:gd name="csY0" fmla="*/ 0 h 579831"/>
              <a:gd name="csX1" fmla="*/ 1276716 w 3210723"/>
              <a:gd name="csY1" fmla="*/ 0 h 579831"/>
              <a:gd name="csX2" fmla="*/ 48909 w 3210723"/>
              <a:gd name="csY2" fmla="*/ 507361 h 579831"/>
              <a:gd name="csX3" fmla="*/ 0 w 3210723"/>
              <a:gd name="csY3" fmla="*/ 579831 h 579831"/>
              <a:gd name="csX4" fmla="*/ 3210723 w 3210723"/>
              <a:gd name="csY4" fmla="*/ 579831 h 579831"/>
              <a:gd name="csX5" fmla="*/ 3210723 w 3210723"/>
              <a:gd name="csY5" fmla="*/ 190546 h 579831"/>
              <a:gd name="csX6" fmla="*/ 2928619 w 3210723"/>
              <a:gd name="csY6" fmla="*/ 0 h 579831"/>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210723" h="579831">
                <a:moveTo>
                  <a:pt x="2928619" y="0"/>
                </a:moveTo>
                <a:lnTo>
                  <a:pt x="1276716" y="0"/>
                </a:lnTo>
                <a:cubicBezTo>
                  <a:pt x="741524" y="0"/>
                  <a:pt x="277345" y="206209"/>
                  <a:pt x="48909" y="507361"/>
                </a:cubicBezTo>
                <a:lnTo>
                  <a:pt x="0" y="579831"/>
                </a:lnTo>
                <a:lnTo>
                  <a:pt x="3210723" y="579831"/>
                </a:lnTo>
                <a:lnTo>
                  <a:pt x="3210723" y="190546"/>
                </a:lnTo>
                <a:cubicBezTo>
                  <a:pt x="3210723" y="85021"/>
                  <a:pt x="3084109" y="0"/>
                  <a:pt x="2928619" y="0"/>
                </a:cubicBezTo>
                <a:close/>
              </a:path>
            </a:pathLst>
          </a:custGeom>
          <a:solidFill>
            <a:srgbClr val="3D824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Graphic 10">
            <a:extLst>
              <a:ext uri="{FF2B5EF4-FFF2-40B4-BE49-F238E27FC236}">
                <a16:creationId xmlns:a16="http://schemas.microsoft.com/office/drawing/2014/main" id="{18DB2E93-4431-BDF2-A95F-9887C7058975}"/>
              </a:ext>
            </a:extLst>
          </p:cNvPr>
          <p:cNvPicPr>
            <a:picLocks noChangeAspect="1"/>
          </p:cNvPicPr>
          <p:nvPr/>
        </p:nvPicPr>
        <p:blipFill>
          <a:blip>
            <a:extLst>
              <a:ext uri="{96DAC541-7B7A-43D3-8B79-37D633B846F1}">
                <asvg:svgBlip xmlns:asvg="http://schemas.microsoft.com/office/drawing/2016/SVG/main" r:embed="rId3"/>
              </a:ext>
            </a:extLst>
          </a:blip>
          <a:srcRect l="27260" t="44252" r="44873" b="40600"/>
          <a:stretch>
            <a:fillRect/>
          </a:stretch>
        </p:blipFill>
        <p:spPr>
          <a:xfrm>
            <a:off x="8235541" y="10568"/>
            <a:ext cx="3941212" cy="3033574"/>
          </a:xfrm>
          <a:prstGeom prst="rect">
            <a:avLst/>
          </a:prstGeom>
        </p:spPr>
      </p:pic>
      <p:sp>
        <p:nvSpPr>
          <p:cNvPr id="4" name="Rectangle 30">
            <a:extLst>
              <a:ext uri="{FF2B5EF4-FFF2-40B4-BE49-F238E27FC236}">
                <a16:creationId xmlns:a16="http://schemas.microsoft.com/office/drawing/2014/main" id="{37E16079-FB8F-339F-E2DE-412CA1E85F7F}"/>
              </a:ext>
            </a:extLst>
          </p:cNvPr>
          <p:cNvSpPr/>
          <p:nvPr/>
        </p:nvSpPr>
        <p:spPr>
          <a:xfrm flipH="1">
            <a:off x="669365" y="1940538"/>
            <a:ext cx="7337737" cy="1077218"/>
          </a:xfrm>
          <a:prstGeom prst="rect">
            <a:avLst/>
          </a:prstGeom>
        </p:spPr>
        <p:txBody>
          <a:bodyPr wrap="square">
            <a:spAutoFit/>
          </a:bodyPr>
          <a:lstStyle/>
          <a:p>
            <a:r>
              <a:rPr lang="en-US" sz="2200" b="1" i="1" dirty="0">
                <a:solidFill>
                  <a:srgbClr val="0289AE"/>
                </a:solidFill>
                <a:latin typeface="Calibri" panose="020F0502020204030204" pitchFamily="34" charset="0"/>
                <a:ea typeface="Open Sans" panose="020B0606030504020204" pitchFamily="34" charset="0"/>
                <a:cs typeface="Calibri" panose="020F0502020204030204" pitchFamily="34" charset="0"/>
              </a:rPr>
              <a:t>ESG communication connects your sustainability actions to the people who care about them.</a:t>
            </a:r>
          </a:p>
          <a:p>
            <a:endParaRPr lang="en-US" sz="2000" dirty="0">
              <a:solidFill>
                <a:srgbClr val="262626"/>
              </a:solidFill>
              <a:latin typeface="Calibri" panose="020F0502020204030204" pitchFamily="34" charset="0"/>
              <a:cs typeface="Calibri" panose="020F0502020204030204" pitchFamily="34" charset="0"/>
            </a:endParaRPr>
          </a:p>
        </p:txBody>
      </p:sp>
      <p:sp>
        <p:nvSpPr>
          <p:cNvPr id="78" name="CuadroTexto 553">
            <a:extLst>
              <a:ext uri="{FF2B5EF4-FFF2-40B4-BE49-F238E27FC236}">
                <a16:creationId xmlns:a16="http://schemas.microsoft.com/office/drawing/2014/main" id="{346F2CEA-2DE7-0AAC-711A-9050489A2916}"/>
              </a:ext>
            </a:extLst>
          </p:cNvPr>
          <p:cNvSpPr txBox="1"/>
          <p:nvPr/>
        </p:nvSpPr>
        <p:spPr>
          <a:xfrm>
            <a:off x="870364" y="3075255"/>
            <a:ext cx="2579600" cy="622414"/>
          </a:xfrm>
          <a:prstGeom prst="rect">
            <a:avLst/>
          </a:prstGeom>
          <a:noFill/>
        </p:spPr>
        <p:txBody>
          <a:bodyPr wrap="square" rtlCol="0">
            <a:spAutoFit/>
          </a:bodyPr>
          <a:lstStyle/>
          <a:p>
            <a:pPr>
              <a:lnSpc>
                <a:spcPts val="2000"/>
              </a:lnSpc>
            </a:pPr>
            <a:r>
              <a:rPr lang="en-US" sz="2400" b="1" dirty="0">
                <a:solidFill>
                  <a:schemeClr val="bg1"/>
                </a:solidFill>
                <a:latin typeface="Calibri" panose="020F0502020204030204" pitchFamily="34" charset="0"/>
                <a:ea typeface="Lato" charset="0"/>
                <a:cs typeface="Calibri" panose="020F0502020204030204" pitchFamily="34" charset="0"/>
              </a:rPr>
              <a:t>For your Business</a:t>
            </a:r>
          </a:p>
          <a:p>
            <a:pPr>
              <a:lnSpc>
                <a:spcPts val="2000"/>
              </a:lnSpc>
            </a:pPr>
            <a:endParaRPr lang="en-US" sz="2400" b="1" dirty="0">
              <a:solidFill>
                <a:schemeClr val="bg1"/>
              </a:solidFill>
              <a:latin typeface="Calibri" panose="020F0502020204030204" pitchFamily="34" charset="0"/>
              <a:ea typeface="Lato" charset="0"/>
              <a:cs typeface="Calibri" panose="020F0502020204030204" pitchFamily="34" charset="0"/>
            </a:endParaRPr>
          </a:p>
        </p:txBody>
      </p:sp>
      <p:sp>
        <p:nvSpPr>
          <p:cNvPr id="84" name="CuadroTexto 553">
            <a:extLst>
              <a:ext uri="{FF2B5EF4-FFF2-40B4-BE49-F238E27FC236}">
                <a16:creationId xmlns:a16="http://schemas.microsoft.com/office/drawing/2014/main" id="{0C87CA97-1745-0451-34D7-D9D12C307F6C}"/>
              </a:ext>
            </a:extLst>
          </p:cNvPr>
          <p:cNvSpPr txBox="1"/>
          <p:nvPr/>
        </p:nvSpPr>
        <p:spPr>
          <a:xfrm>
            <a:off x="4474921" y="3075255"/>
            <a:ext cx="2315557" cy="622414"/>
          </a:xfrm>
          <a:prstGeom prst="rect">
            <a:avLst/>
          </a:prstGeom>
          <a:noFill/>
        </p:spPr>
        <p:txBody>
          <a:bodyPr wrap="square" rtlCol="0">
            <a:spAutoFit/>
          </a:bodyPr>
          <a:lstStyle/>
          <a:p>
            <a:pPr>
              <a:lnSpc>
                <a:spcPts val="2000"/>
              </a:lnSpc>
            </a:pPr>
            <a:r>
              <a:rPr lang="en-US" sz="2400" b="1" dirty="0">
                <a:solidFill>
                  <a:schemeClr val="bg1"/>
                </a:solidFill>
                <a:latin typeface="Calibri" panose="020F0502020204030204" pitchFamily="34" charset="0"/>
                <a:ea typeface="Lato" charset="0"/>
                <a:cs typeface="Calibri" panose="020F0502020204030204" pitchFamily="34" charset="0"/>
              </a:rPr>
              <a:t>For your Team</a:t>
            </a:r>
          </a:p>
          <a:p>
            <a:pPr>
              <a:lnSpc>
                <a:spcPts val="2000"/>
              </a:lnSpc>
            </a:pPr>
            <a:endParaRPr lang="en-US" sz="2400" b="1" dirty="0">
              <a:solidFill>
                <a:schemeClr val="bg1"/>
              </a:solidFill>
              <a:latin typeface="Calibri" panose="020F0502020204030204" pitchFamily="34" charset="0"/>
              <a:ea typeface="Lato" charset="0"/>
              <a:cs typeface="Calibri" panose="020F0502020204030204" pitchFamily="34" charset="0"/>
            </a:endParaRPr>
          </a:p>
        </p:txBody>
      </p:sp>
      <p:sp>
        <p:nvSpPr>
          <p:cNvPr id="90" name="CuadroTexto 553">
            <a:extLst>
              <a:ext uri="{FF2B5EF4-FFF2-40B4-BE49-F238E27FC236}">
                <a16:creationId xmlns:a16="http://schemas.microsoft.com/office/drawing/2014/main" id="{AF40476A-890E-E58A-3499-227F0CA01EA2}"/>
              </a:ext>
            </a:extLst>
          </p:cNvPr>
          <p:cNvSpPr txBox="1"/>
          <p:nvPr/>
        </p:nvSpPr>
        <p:spPr>
          <a:xfrm>
            <a:off x="7970971" y="3075255"/>
            <a:ext cx="2757126" cy="622414"/>
          </a:xfrm>
          <a:prstGeom prst="rect">
            <a:avLst/>
          </a:prstGeom>
          <a:noFill/>
        </p:spPr>
        <p:txBody>
          <a:bodyPr wrap="square" rtlCol="0">
            <a:spAutoFit/>
          </a:bodyPr>
          <a:lstStyle/>
          <a:p>
            <a:pPr>
              <a:lnSpc>
                <a:spcPts val="2000"/>
              </a:lnSpc>
            </a:pPr>
            <a:r>
              <a:rPr lang="en-US" sz="2400" b="1" dirty="0">
                <a:solidFill>
                  <a:schemeClr val="bg1"/>
                </a:solidFill>
                <a:latin typeface="Calibri" panose="020F0502020204030204" pitchFamily="34" charset="0"/>
                <a:ea typeface="Lato" charset="0"/>
                <a:cs typeface="Calibri" panose="020F0502020204030204" pitchFamily="34" charset="0"/>
              </a:rPr>
              <a:t>For your customers</a:t>
            </a:r>
          </a:p>
          <a:p>
            <a:pPr>
              <a:lnSpc>
                <a:spcPts val="2000"/>
              </a:lnSpc>
            </a:pPr>
            <a:endParaRPr lang="en-US" sz="2400" b="1" dirty="0">
              <a:solidFill>
                <a:schemeClr val="bg1"/>
              </a:solidFill>
              <a:latin typeface="Calibri" panose="020F0502020204030204" pitchFamily="34" charset="0"/>
              <a:ea typeface="Lato" charset="0"/>
              <a:cs typeface="Calibri" panose="020F0502020204030204" pitchFamily="34" charset="0"/>
            </a:endParaRPr>
          </a:p>
        </p:txBody>
      </p:sp>
      <p:sp>
        <p:nvSpPr>
          <p:cNvPr id="69" name="Freeform 242">
            <a:extLst>
              <a:ext uri="{FF2B5EF4-FFF2-40B4-BE49-F238E27FC236}">
                <a16:creationId xmlns:a16="http://schemas.microsoft.com/office/drawing/2014/main" id="{AD01F24B-EEC4-2D2C-A220-7D683D716A5B}"/>
              </a:ext>
            </a:extLst>
          </p:cNvPr>
          <p:cNvSpPr>
            <a:spLocks noChangeArrowheads="1"/>
          </p:cNvSpPr>
          <p:nvPr/>
        </p:nvSpPr>
        <p:spPr bwMode="auto">
          <a:xfrm>
            <a:off x="3046879" y="5806642"/>
            <a:ext cx="799847" cy="918214"/>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62A844"/>
          </a:solidFill>
          <a:ln>
            <a:noFill/>
          </a:ln>
          <a:effectLst/>
        </p:spPr>
        <p:txBody>
          <a:bodyPr wrap="none" anchor="ctr"/>
          <a:lstStyle/>
          <a:p>
            <a:endParaRPr lang="en-US" sz="900" dirty="0"/>
          </a:p>
        </p:txBody>
      </p:sp>
      <p:sp>
        <p:nvSpPr>
          <p:cNvPr id="82" name="Freeform 242">
            <a:extLst>
              <a:ext uri="{FF2B5EF4-FFF2-40B4-BE49-F238E27FC236}">
                <a16:creationId xmlns:a16="http://schemas.microsoft.com/office/drawing/2014/main" id="{A1239E7F-025F-531B-D228-3C14C1F98094}"/>
              </a:ext>
            </a:extLst>
          </p:cNvPr>
          <p:cNvSpPr>
            <a:spLocks noChangeArrowheads="1"/>
          </p:cNvSpPr>
          <p:nvPr/>
        </p:nvSpPr>
        <p:spPr bwMode="auto">
          <a:xfrm>
            <a:off x="6608960" y="5806642"/>
            <a:ext cx="799847" cy="918214"/>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0289AE"/>
          </a:solidFill>
          <a:ln>
            <a:noFill/>
          </a:ln>
          <a:effectLst/>
        </p:spPr>
        <p:txBody>
          <a:bodyPr wrap="none" anchor="ctr"/>
          <a:lstStyle/>
          <a:p>
            <a:endParaRPr lang="en-US" sz="900" dirty="0"/>
          </a:p>
        </p:txBody>
      </p:sp>
      <p:sp>
        <p:nvSpPr>
          <p:cNvPr id="88" name="Freeform 242">
            <a:extLst>
              <a:ext uri="{FF2B5EF4-FFF2-40B4-BE49-F238E27FC236}">
                <a16:creationId xmlns:a16="http://schemas.microsoft.com/office/drawing/2014/main" id="{432BB543-0320-13EF-B930-390BE529D77B}"/>
              </a:ext>
            </a:extLst>
          </p:cNvPr>
          <p:cNvSpPr>
            <a:spLocks noChangeArrowheads="1"/>
          </p:cNvSpPr>
          <p:nvPr/>
        </p:nvSpPr>
        <p:spPr bwMode="auto">
          <a:xfrm>
            <a:off x="10205035" y="5806642"/>
            <a:ext cx="799847" cy="918214"/>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3D8241"/>
          </a:solidFill>
          <a:ln>
            <a:noFill/>
          </a:ln>
          <a:effectLst/>
        </p:spPr>
        <p:txBody>
          <a:bodyPr wrap="none" anchor="ctr"/>
          <a:lstStyle/>
          <a:p>
            <a:endParaRPr lang="en-US" sz="900" dirty="0"/>
          </a:p>
        </p:txBody>
      </p:sp>
      <p:sp>
        <p:nvSpPr>
          <p:cNvPr id="15" name="Text Placeholder 11">
            <a:extLst>
              <a:ext uri="{FF2B5EF4-FFF2-40B4-BE49-F238E27FC236}">
                <a16:creationId xmlns:a16="http://schemas.microsoft.com/office/drawing/2014/main" id="{BA834579-A624-CF27-CFCF-D02F053B7FE2}"/>
              </a:ext>
            </a:extLst>
          </p:cNvPr>
          <p:cNvSpPr txBox="1">
            <a:spLocks/>
          </p:cNvSpPr>
          <p:nvPr/>
        </p:nvSpPr>
        <p:spPr>
          <a:xfrm>
            <a:off x="669365"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Why ESG Communication Matters in Hospitality</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9E883584-E528-8731-F5A7-04A14B2478A6}"/>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D8886FD-EE3D-FE83-BA16-6F98EC634F49}"/>
              </a:ext>
            </a:extLst>
          </p:cNvPr>
          <p:cNvGrpSpPr/>
          <p:nvPr/>
        </p:nvGrpSpPr>
        <p:grpSpPr>
          <a:xfrm>
            <a:off x="3195796" y="5907990"/>
            <a:ext cx="510894" cy="524132"/>
            <a:chOff x="6481412" y="352859"/>
            <a:chExt cx="1093018" cy="1091619"/>
          </a:xfrm>
          <a:solidFill>
            <a:schemeClr val="bg1"/>
          </a:solidFill>
        </p:grpSpPr>
        <p:sp>
          <p:nvSpPr>
            <p:cNvPr id="23" name="Freeform 1347">
              <a:extLst>
                <a:ext uri="{FF2B5EF4-FFF2-40B4-BE49-F238E27FC236}">
                  <a16:creationId xmlns:a16="http://schemas.microsoft.com/office/drawing/2014/main" id="{8619980E-8530-FF85-0373-D4E4160C7047}"/>
                </a:ext>
              </a:extLst>
            </p:cNvPr>
            <p:cNvSpPr/>
            <p:nvPr/>
          </p:nvSpPr>
          <p:spPr>
            <a:xfrm>
              <a:off x="6481412" y="352859"/>
              <a:ext cx="1093018" cy="1091619"/>
            </a:xfrm>
            <a:custGeom>
              <a:avLst/>
              <a:gdLst>
                <a:gd name="connsiteX0" fmla="*/ 1073819 w 1093018"/>
                <a:gd name="connsiteY0" fmla="*/ 655520 h 1091619"/>
                <a:gd name="connsiteX1" fmla="*/ 1054620 w 1093018"/>
                <a:gd name="connsiteY1" fmla="*/ 655520 h 1091619"/>
                <a:gd name="connsiteX2" fmla="*/ 1054620 w 1093018"/>
                <a:gd name="connsiteY2" fmla="*/ 600665 h 1091619"/>
                <a:gd name="connsiteX3" fmla="*/ 1035420 w 1093018"/>
                <a:gd name="connsiteY3" fmla="*/ 581466 h 1091619"/>
                <a:gd name="connsiteX4" fmla="*/ 1016221 w 1093018"/>
                <a:gd name="connsiteY4" fmla="*/ 581466 h 1091619"/>
                <a:gd name="connsiteX5" fmla="*/ 1016221 w 1093018"/>
                <a:gd name="connsiteY5" fmla="*/ 526610 h 1091619"/>
                <a:gd name="connsiteX6" fmla="*/ 997022 w 1093018"/>
                <a:gd name="connsiteY6" fmla="*/ 507411 h 1091619"/>
                <a:gd name="connsiteX7" fmla="*/ 377156 w 1093018"/>
                <a:gd name="connsiteY7" fmla="*/ 507411 h 1091619"/>
                <a:gd name="connsiteX8" fmla="*/ 379899 w 1093018"/>
                <a:gd name="connsiteY8" fmla="*/ 488212 h 1091619"/>
                <a:gd name="connsiteX9" fmla="*/ 366185 w 1093018"/>
                <a:gd name="connsiteY9" fmla="*/ 452556 h 1091619"/>
                <a:gd name="connsiteX10" fmla="*/ 379899 w 1093018"/>
                <a:gd name="connsiteY10" fmla="*/ 416900 h 1091619"/>
                <a:gd name="connsiteX11" fmla="*/ 325044 w 1093018"/>
                <a:gd name="connsiteY11" fmla="*/ 362045 h 1091619"/>
                <a:gd name="connsiteX12" fmla="*/ 311330 w 1093018"/>
                <a:gd name="connsiteY12" fmla="*/ 362045 h 1091619"/>
                <a:gd name="connsiteX13" fmla="*/ 388127 w 1093018"/>
                <a:gd name="connsiteY13" fmla="*/ 139881 h 1091619"/>
                <a:gd name="connsiteX14" fmla="*/ 198876 w 1093018"/>
                <a:gd name="connsiteY14" fmla="*/ 0 h 1091619"/>
                <a:gd name="connsiteX15" fmla="*/ 9625 w 1093018"/>
                <a:gd name="connsiteY15" fmla="*/ 139881 h 1091619"/>
                <a:gd name="connsiteX16" fmla="*/ 86423 w 1093018"/>
                <a:gd name="connsiteY16" fmla="*/ 362045 h 1091619"/>
                <a:gd name="connsiteX17" fmla="*/ 72709 w 1093018"/>
                <a:gd name="connsiteY17" fmla="*/ 362045 h 1091619"/>
                <a:gd name="connsiteX18" fmla="*/ 17853 w 1093018"/>
                <a:gd name="connsiteY18" fmla="*/ 416900 h 1091619"/>
                <a:gd name="connsiteX19" fmla="*/ 31567 w 1093018"/>
                <a:gd name="connsiteY19" fmla="*/ 452556 h 1091619"/>
                <a:gd name="connsiteX20" fmla="*/ 31567 w 1093018"/>
                <a:gd name="connsiteY20" fmla="*/ 523868 h 1091619"/>
                <a:gd name="connsiteX21" fmla="*/ 17853 w 1093018"/>
                <a:gd name="connsiteY21" fmla="*/ 559524 h 1091619"/>
                <a:gd name="connsiteX22" fmla="*/ 72709 w 1093018"/>
                <a:gd name="connsiteY22" fmla="*/ 614379 h 1091619"/>
                <a:gd name="connsiteX23" fmla="*/ 108365 w 1093018"/>
                <a:gd name="connsiteY23" fmla="*/ 614379 h 1091619"/>
                <a:gd name="connsiteX24" fmla="*/ 108365 w 1093018"/>
                <a:gd name="connsiteY24" fmla="*/ 995623 h 1091619"/>
                <a:gd name="connsiteX25" fmla="*/ 127564 w 1093018"/>
                <a:gd name="connsiteY25" fmla="*/ 1014822 h 1091619"/>
                <a:gd name="connsiteX26" fmla="*/ 182419 w 1093018"/>
                <a:gd name="connsiteY26" fmla="*/ 1014822 h 1091619"/>
                <a:gd name="connsiteX27" fmla="*/ 182419 w 1093018"/>
                <a:gd name="connsiteY27" fmla="*/ 1034021 h 1091619"/>
                <a:gd name="connsiteX28" fmla="*/ 201619 w 1093018"/>
                <a:gd name="connsiteY28" fmla="*/ 1053221 h 1091619"/>
                <a:gd name="connsiteX29" fmla="*/ 256474 w 1093018"/>
                <a:gd name="connsiteY29" fmla="*/ 1053221 h 1091619"/>
                <a:gd name="connsiteX30" fmla="*/ 256474 w 1093018"/>
                <a:gd name="connsiteY30" fmla="*/ 1072420 h 1091619"/>
                <a:gd name="connsiteX31" fmla="*/ 275673 w 1093018"/>
                <a:gd name="connsiteY31" fmla="*/ 1091619 h 1091619"/>
                <a:gd name="connsiteX32" fmla="*/ 1073819 w 1093018"/>
                <a:gd name="connsiteY32" fmla="*/ 1091619 h 1091619"/>
                <a:gd name="connsiteX33" fmla="*/ 1093019 w 1093018"/>
                <a:gd name="connsiteY33" fmla="*/ 1072420 h 1091619"/>
                <a:gd name="connsiteX34" fmla="*/ 1093019 w 1093018"/>
                <a:gd name="connsiteY34" fmla="*/ 674719 h 1091619"/>
                <a:gd name="connsiteX35" fmla="*/ 1073819 w 1093018"/>
                <a:gd name="connsiteY35" fmla="*/ 655520 h 1091619"/>
                <a:gd name="connsiteX36" fmla="*/ 1073819 w 1093018"/>
                <a:gd name="connsiteY36" fmla="*/ 655520 h 1091619"/>
                <a:gd name="connsiteX37" fmla="*/ 379899 w 1093018"/>
                <a:gd name="connsiteY37" fmla="*/ 545810 h 1091619"/>
                <a:gd name="connsiteX38" fmla="*/ 980565 w 1093018"/>
                <a:gd name="connsiteY38" fmla="*/ 545810 h 1091619"/>
                <a:gd name="connsiteX39" fmla="*/ 980565 w 1093018"/>
                <a:gd name="connsiteY39" fmla="*/ 581466 h 1091619"/>
                <a:gd name="connsiteX40" fmla="*/ 379899 w 1093018"/>
                <a:gd name="connsiteY40" fmla="*/ 581466 h 1091619"/>
                <a:gd name="connsiteX41" fmla="*/ 379899 w 1093018"/>
                <a:gd name="connsiteY41" fmla="*/ 545810 h 1091619"/>
                <a:gd name="connsiteX42" fmla="*/ 379899 w 1093018"/>
                <a:gd name="connsiteY42" fmla="*/ 545810 h 1091619"/>
                <a:gd name="connsiteX43" fmla="*/ 39796 w 1093018"/>
                <a:gd name="connsiteY43" fmla="*/ 202964 h 1091619"/>
                <a:gd name="connsiteX44" fmla="*/ 141278 w 1093018"/>
                <a:gd name="connsiteY44" fmla="*/ 52113 h 1091619"/>
                <a:gd name="connsiteX45" fmla="*/ 319558 w 1093018"/>
                <a:gd name="connsiteY45" fmla="*/ 87768 h 1091619"/>
                <a:gd name="connsiteX46" fmla="*/ 355214 w 1093018"/>
                <a:gd name="connsiteY46" fmla="*/ 266048 h 1091619"/>
                <a:gd name="connsiteX47" fmla="*/ 204362 w 1093018"/>
                <a:gd name="connsiteY47" fmla="*/ 367530 h 1091619"/>
                <a:gd name="connsiteX48" fmla="*/ 39796 w 1093018"/>
                <a:gd name="connsiteY48" fmla="*/ 202964 h 1091619"/>
                <a:gd name="connsiteX49" fmla="*/ 39796 w 1093018"/>
                <a:gd name="connsiteY49" fmla="*/ 202964 h 1091619"/>
                <a:gd name="connsiteX50" fmla="*/ 75452 w 1093018"/>
                <a:gd name="connsiteY50" fmla="*/ 400443 h 1091619"/>
                <a:gd name="connsiteX51" fmla="*/ 330529 w 1093018"/>
                <a:gd name="connsiteY51" fmla="*/ 400443 h 1091619"/>
                <a:gd name="connsiteX52" fmla="*/ 349728 w 1093018"/>
                <a:gd name="connsiteY52" fmla="*/ 419643 h 1091619"/>
                <a:gd name="connsiteX53" fmla="*/ 330529 w 1093018"/>
                <a:gd name="connsiteY53" fmla="*/ 438842 h 1091619"/>
                <a:gd name="connsiteX54" fmla="*/ 75452 w 1093018"/>
                <a:gd name="connsiteY54" fmla="*/ 438842 h 1091619"/>
                <a:gd name="connsiteX55" fmla="*/ 56252 w 1093018"/>
                <a:gd name="connsiteY55" fmla="*/ 419643 h 1091619"/>
                <a:gd name="connsiteX56" fmla="*/ 75452 w 1093018"/>
                <a:gd name="connsiteY56" fmla="*/ 400443 h 1091619"/>
                <a:gd name="connsiteX57" fmla="*/ 75452 w 1093018"/>
                <a:gd name="connsiteY57" fmla="*/ 400443 h 1091619"/>
                <a:gd name="connsiteX58" fmla="*/ 75452 w 1093018"/>
                <a:gd name="connsiteY58" fmla="*/ 474498 h 1091619"/>
                <a:gd name="connsiteX59" fmla="*/ 330529 w 1093018"/>
                <a:gd name="connsiteY59" fmla="*/ 474498 h 1091619"/>
                <a:gd name="connsiteX60" fmla="*/ 349728 w 1093018"/>
                <a:gd name="connsiteY60" fmla="*/ 493697 h 1091619"/>
                <a:gd name="connsiteX61" fmla="*/ 330529 w 1093018"/>
                <a:gd name="connsiteY61" fmla="*/ 512896 h 1091619"/>
                <a:gd name="connsiteX62" fmla="*/ 75452 w 1093018"/>
                <a:gd name="connsiteY62" fmla="*/ 512896 h 1091619"/>
                <a:gd name="connsiteX63" fmla="*/ 56252 w 1093018"/>
                <a:gd name="connsiteY63" fmla="*/ 493697 h 1091619"/>
                <a:gd name="connsiteX64" fmla="*/ 75452 w 1093018"/>
                <a:gd name="connsiteY64" fmla="*/ 474498 h 1091619"/>
                <a:gd name="connsiteX65" fmla="*/ 75452 w 1093018"/>
                <a:gd name="connsiteY65" fmla="*/ 474498 h 1091619"/>
                <a:gd name="connsiteX66" fmla="*/ 185162 w 1093018"/>
                <a:gd name="connsiteY66" fmla="*/ 981909 h 1091619"/>
                <a:gd name="connsiteX67" fmla="*/ 149507 w 1093018"/>
                <a:gd name="connsiteY67" fmla="*/ 981909 h 1091619"/>
                <a:gd name="connsiteX68" fmla="*/ 149507 w 1093018"/>
                <a:gd name="connsiteY68" fmla="*/ 619864 h 1091619"/>
                <a:gd name="connsiteX69" fmla="*/ 185162 w 1093018"/>
                <a:gd name="connsiteY69" fmla="*/ 619864 h 1091619"/>
                <a:gd name="connsiteX70" fmla="*/ 185162 w 1093018"/>
                <a:gd name="connsiteY70" fmla="*/ 981909 h 1091619"/>
                <a:gd name="connsiteX71" fmla="*/ 75452 w 1093018"/>
                <a:gd name="connsiteY71" fmla="*/ 584208 h 1091619"/>
                <a:gd name="connsiteX72" fmla="*/ 56252 w 1093018"/>
                <a:gd name="connsiteY72" fmla="*/ 565009 h 1091619"/>
                <a:gd name="connsiteX73" fmla="*/ 75452 w 1093018"/>
                <a:gd name="connsiteY73" fmla="*/ 545810 h 1091619"/>
                <a:gd name="connsiteX74" fmla="*/ 330529 w 1093018"/>
                <a:gd name="connsiteY74" fmla="*/ 545810 h 1091619"/>
                <a:gd name="connsiteX75" fmla="*/ 349728 w 1093018"/>
                <a:gd name="connsiteY75" fmla="*/ 565009 h 1091619"/>
                <a:gd name="connsiteX76" fmla="*/ 330529 w 1093018"/>
                <a:gd name="connsiteY76" fmla="*/ 584208 h 1091619"/>
                <a:gd name="connsiteX77" fmla="*/ 75452 w 1093018"/>
                <a:gd name="connsiteY77" fmla="*/ 584208 h 1091619"/>
                <a:gd name="connsiteX78" fmla="*/ 256474 w 1093018"/>
                <a:gd name="connsiteY78" fmla="*/ 674719 h 1091619"/>
                <a:gd name="connsiteX79" fmla="*/ 256474 w 1093018"/>
                <a:gd name="connsiteY79" fmla="*/ 1020307 h 1091619"/>
                <a:gd name="connsiteX80" fmla="*/ 220818 w 1093018"/>
                <a:gd name="connsiteY80" fmla="*/ 1020307 h 1091619"/>
                <a:gd name="connsiteX81" fmla="*/ 220818 w 1093018"/>
                <a:gd name="connsiteY81" fmla="*/ 619864 h 1091619"/>
                <a:gd name="connsiteX82" fmla="*/ 1018964 w 1093018"/>
                <a:gd name="connsiteY82" fmla="*/ 619864 h 1091619"/>
                <a:gd name="connsiteX83" fmla="*/ 1018964 w 1093018"/>
                <a:gd name="connsiteY83" fmla="*/ 655520 h 1091619"/>
                <a:gd name="connsiteX84" fmla="*/ 275673 w 1093018"/>
                <a:gd name="connsiteY84" fmla="*/ 655520 h 1091619"/>
                <a:gd name="connsiteX85" fmla="*/ 256474 w 1093018"/>
                <a:gd name="connsiteY85" fmla="*/ 674719 h 1091619"/>
                <a:gd name="connsiteX86" fmla="*/ 256474 w 1093018"/>
                <a:gd name="connsiteY86" fmla="*/ 674719 h 1091619"/>
                <a:gd name="connsiteX87" fmla="*/ 1054620 w 1093018"/>
                <a:gd name="connsiteY87" fmla="*/ 1055964 h 1091619"/>
                <a:gd name="connsiteX88" fmla="*/ 292130 w 1093018"/>
                <a:gd name="connsiteY88" fmla="*/ 1055964 h 1091619"/>
                <a:gd name="connsiteX89" fmla="*/ 292130 w 1093018"/>
                <a:gd name="connsiteY89" fmla="*/ 693919 h 1091619"/>
                <a:gd name="connsiteX90" fmla="*/ 1054620 w 1093018"/>
                <a:gd name="connsiteY90" fmla="*/ 693919 h 1091619"/>
                <a:gd name="connsiteX91" fmla="*/ 1054620 w 1093018"/>
                <a:gd name="connsiteY91" fmla="*/ 1055964 h 10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093018" h="1091619">
                  <a:moveTo>
                    <a:pt x="1073819" y="655520"/>
                  </a:moveTo>
                  <a:lnTo>
                    <a:pt x="1054620" y="655520"/>
                  </a:lnTo>
                  <a:lnTo>
                    <a:pt x="1054620" y="600665"/>
                  </a:lnTo>
                  <a:cubicBezTo>
                    <a:pt x="1054620" y="589694"/>
                    <a:pt x="1046391" y="581466"/>
                    <a:pt x="1035420" y="581466"/>
                  </a:cubicBezTo>
                  <a:lnTo>
                    <a:pt x="1016221" y="581466"/>
                  </a:lnTo>
                  <a:lnTo>
                    <a:pt x="1016221" y="526610"/>
                  </a:lnTo>
                  <a:cubicBezTo>
                    <a:pt x="1016221" y="515639"/>
                    <a:pt x="1007993" y="507411"/>
                    <a:pt x="997022" y="507411"/>
                  </a:cubicBezTo>
                  <a:lnTo>
                    <a:pt x="377156" y="507411"/>
                  </a:lnTo>
                  <a:cubicBezTo>
                    <a:pt x="379899" y="501925"/>
                    <a:pt x="379899" y="496440"/>
                    <a:pt x="379899" y="488212"/>
                  </a:cubicBezTo>
                  <a:cubicBezTo>
                    <a:pt x="379899" y="474498"/>
                    <a:pt x="374413" y="460784"/>
                    <a:pt x="366185" y="452556"/>
                  </a:cubicBezTo>
                  <a:cubicBezTo>
                    <a:pt x="374413" y="441585"/>
                    <a:pt x="379899" y="430614"/>
                    <a:pt x="379899" y="416900"/>
                  </a:cubicBezTo>
                  <a:cubicBezTo>
                    <a:pt x="379899" y="386729"/>
                    <a:pt x="355214" y="362045"/>
                    <a:pt x="325044" y="362045"/>
                  </a:cubicBezTo>
                  <a:lnTo>
                    <a:pt x="311330" y="362045"/>
                  </a:lnTo>
                  <a:cubicBezTo>
                    <a:pt x="382642" y="312675"/>
                    <a:pt x="412812" y="222164"/>
                    <a:pt x="388127" y="139881"/>
                  </a:cubicBezTo>
                  <a:cubicBezTo>
                    <a:pt x="360699" y="57598"/>
                    <a:pt x="283902" y="0"/>
                    <a:pt x="198876" y="0"/>
                  </a:cubicBezTo>
                  <a:cubicBezTo>
                    <a:pt x="111107" y="0"/>
                    <a:pt x="34310" y="57598"/>
                    <a:pt x="9625" y="139881"/>
                  </a:cubicBezTo>
                  <a:cubicBezTo>
                    <a:pt x="-17802" y="222164"/>
                    <a:pt x="15110" y="312675"/>
                    <a:pt x="86423" y="362045"/>
                  </a:cubicBezTo>
                  <a:lnTo>
                    <a:pt x="72709" y="362045"/>
                  </a:lnTo>
                  <a:cubicBezTo>
                    <a:pt x="42538" y="362045"/>
                    <a:pt x="17853" y="386729"/>
                    <a:pt x="17853" y="416900"/>
                  </a:cubicBezTo>
                  <a:cubicBezTo>
                    <a:pt x="17853" y="430614"/>
                    <a:pt x="23339" y="444327"/>
                    <a:pt x="31567" y="452556"/>
                  </a:cubicBezTo>
                  <a:cubicBezTo>
                    <a:pt x="12368" y="471755"/>
                    <a:pt x="12368" y="504668"/>
                    <a:pt x="31567" y="523868"/>
                  </a:cubicBezTo>
                  <a:cubicBezTo>
                    <a:pt x="23339" y="534839"/>
                    <a:pt x="17853" y="545810"/>
                    <a:pt x="17853" y="559524"/>
                  </a:cubicBezTo>
                  <a:cubicBezTo>
                    <a:pt x="17853" y="589694"/>
                    <a:pt x="42538" y="614379"/>
                    <a:pt x="72709" y="614379"/>
                  </a:cubicBezTo>
                  <a:lnTo>
                    <a:pt x="108365" y="614379"/>
                  </a:lnTo>
                  <a:lnTo>
                    <a:pt x="108365" y="995623"/>
                  </a:lnTo>
                  <a:cubicBezTo>
                    <a:pt x="108365" y="1006594"/>
                    <a:pt x="116593" y="1014822"/>
                    <a:pt x="127564" y="1014822"/>
                  </a:cubicBezTo>
                  <a:lnTo>
                    <a:pt x="182419" y="1014822"/>
                  </a:lnTo>
                  <a:lnTo>
                    <a:pt x="182419" y="1034021"/>
                  </a:lnTo>
                  <a:cubicBezTo>
                    <a:pt x="182419" y="1044992"/>
                    <a:pt x="190648" y="1053221"/>
                    <a:pt x="201619" y="1053221"/>
                  </a:cubicBezTo>
                  <a:lnTo>
                    <a:pt x="256474" y="1053221"/>
                  </a:lnTo>
                  <a:lnTo>
                    <a:pt x="256474" y="1072420"/>
                  </a:lnTo>
                  <a:cubicBezTo>
                    <a:pt x="256474" y="1083391"/>
                    <a:pt x="264702" y="1091619"/>
                    <a:pt x="275673" y="1091619"/>
                  </a:cubicBezTo>
                  <a:lnTo>
                    <a:pt x="1073819" y="1091619"/>
                  </a:lnTo>
                  <a:cubicBezTo>
                    <a:pt x="1084790" y="1091619"/>
                    <a:pt x="1093019" y="1083391"/>
                    <a:pt x="1093019" y="1072420"/>
                  </a:cubicBezTo>
                  <a:lnTo>
                    <a:pt x="1093019" y="674719"/>
                  </a:lnTo>
                  <a:cubicBezTo>
                    <a:pt x="1093019" y="663748"/>
                    <a:pt x="1084790" y="655520"/>
                    <a:pt x="1073819" y="655520"/>
                  </a:cubicBezTo>
                  <a:lnTo>
                    <a:pt x="1073819" y="655520"/>
                  </a:lnTo>
                  <a:close/>
                  <a:moveTo>
                    <a:pt x="379899" y="545810"/>
                  </a:moveTo>
                  <a:lnTo>
                    <a:pt x="980565" y="545810"/>
                  </a:lnTo>
                  <a:lnTo>
                    <a:pt x="980565" y="581466"/>
                  </a:lnTo>
                  <a:lnTo>
                    <a:pt x="379899" y="581466"/>
                  </a:lnTo>
                  <a:cubicBezTo>
                    <a:pt x="385384" y="570494"/>
                    <a:pt x="385384" y="559524"/>
                    <a:pt x="379899" y="545810"/>
                  </a:cubicBezTo>
                  <a:lnTo>
                    <a:pt x="379899" y="545810"/>
                  </a:lnTo>
                  <a:close/>
                  <a:moveTo>
                    <a:pt x="39796" y="202964"/>
                  </a:moveTo>
                  <a:cubicBezTo>
                    <a:pt x="39796" y="137138"/>
                    <a:pt x="80938" y="76797"/>
                    <a:pt x="141278" y="52113"/>
                  </a:cubicBezTo>
                  <a:cubicBezTo>
                    <a:pt x="201619" y="27428"/>
                    <a:pt x="272931" y="41141"/>
                    <a:pt x="319558" y="87768"/>
                  </a:cubicBezTo>
                  <a:cubicBezTo>
                    <a:pt x="366185" y="134395"/>
                    <a:pt x="379899" y="205707"/>
                    <a:pt x="355214" y="266048"/>
                  </a:cubicBezTo>
                  <a:cubicBezTo>
                    <a:pt x="330529" y="326389"/>
                    <a:pt x="270188" y="367530"/>
                    <a:pt x="204362" y="367530"/>
                  </a:cubicBezTo>
                  <a:cubicBezTo>
                    <a:pt x="113850" y="364787"/>
                    <a:pt x="39796" y="293475"/>
                    <a:pt x="39796" y="202964"/>
                  </a:cubicBezTo>
                  <a:lnTo>
                    <a:pt x="39796" y="202964"/>
                  </a:lnTo>
                  <a:close/>
                  <a:moveTo>
                    <a:pt x="75452" y="400443"/>
                  </a:moveTo>
                  <a:lnTo>
                    <a:pt x="330529" y="400443"/>
                  </a:lnTo>
                  <a:cubicBezTo>
                    <a:pt x="341500" y="400443"/>
                    <a:pt x="349728" y="408672"/>
                    <a:pt x="349728" y="419643"/>
                  </a:cubicBezTo>
                  <a:cubicBezTo>
                    <a:pt x="349728" y="430614"/>
                    <a:pt x="341500" y="438842"/>
                    <a:pt x="330529" y="438842"/>
                  </a:cubicBezTo>
                  <a:lnTo>
                    <a:pt x="75452" y="438842"/>
                  </a:lnTo>
                  <a:cubicBezTo>
                    <a:pt x="64481" y="438842"/>
                    <a:pt x="56252" y="430614"/>
                    <a:pt x="56252" y="419643"/>
                  </a:cubicBezTo>
                  <a:cubicBezTo>
                    <a:pt x="56252" y="408672"/>
                    <a:pt x="67224" y="400443"/>
                    <a:pt x="75452" y="400443"/>
                  </a:cubicBezTo>
                  <a:lnTo>
                    <a:pt x="75452" y="400443"/>
                  </a:lnTo>
                  <a:close/>
                  <a:moveTo>
                    <a:pt x="75452" y="474498"/>
                  </a:moveTo>
                  <a:lnTo>
                    <a:pt x="330529" y="474498"/>
                  </a:lnTo>
                  <a:cubicBezTo>
                    <a:pt x="341500" y="474498"/>
                    <a:pt x="349728" y="482726"/>
                    <a:pt x="349728" y="493697"/>
                  </a:cubicBezTo>
                  <a:cubicBezTo>
                    <a:pt x="349728" y="504668"/>
                    <a:pt x="341500" y="512896"/>
                    <a:pt x="330529" y="512896"/>
                  </a:cubicBezTo>
                  <a:lnTo>
                    <a:pt x="75452" y="512896"/>
                  </a:lnTo>
                  <a:cubicBezTo>
                    <a:pt x="64481" y="512896"/>
                    <a:pt x="56252" y="504668"/>
                    <a:pt x="56252" y="493697"/>
                  </a:cubicBezTo>
                  <a:cubicBezTo>
                    <a:pt x="56252" y="482726"/>
                    <a:pt x="67224" y="474498"/>
                    <a:pt x="75452" y="474498"/>
                  </a:cubicBezTo>
                  <a:lnTo>
                    <a:pt x="75452" y="474498"/>
                  </a:lnTo>
                  <a:close/>
                  <a:moveTo>
                    <a:pt x="185162" y="981909"/>
                  </a:moveTo>
                  <a:lnTo>
                    <a:pt x="149507" y="981909"/>
                  </a:lnTo>
                  <a:lnTo>
                    <a:pt x="149507" y="619864"/>
                  </a:lnTo>
                  <a:lnTo>
                    <a:pt x="185162" y="619864"/>
                  </a:lnTo>
                  <a:lnTo>
                    <a:pt x="185162" y="981909"/>
                  </a:lnTo>
                  <a:close/>
                  <a:moveTo>
                    <a:pt x="75452" y="584208"/>
                  </a:moveTo>
                  <a:cubicBezTo>
                    <a:pt x="64481" y="584208"/>
                    <a:pt x="56252" y="575980"/>
                    <a:pt x="56252" y="565009"/>
                  </a:cubicBezTo>
                  <a:cubicBezTo>
                    <a:pt x="56252" y="554038"/>
                    <a:pt x="64481" y="545810"/>
                    <a:pt x="75452" y="545810"/>
                  </a:cubicBezTo>
                  <a:lnTo>
                    <a:pt x="330529" y="545810"/>
                  </a:lnTo>
                  <a:cubicBezTo>
                    <a:pt x="341500" y="545810"/>
                    <a:pt x="349728" y="554038"/>
                    <a:pt x="349728" y="565009"/>
                  </a:cubicBezTo>
                  <a:cubicBezTo>
                    <a:pt x="349728" y="575980"/>
                    <a:pt x="341500" y="584208"/>
                    <a:pt x="330529" y="584208"/>
                  </a:cubicBezTo>
                  <a:lnTo>
                    <a:pt x="75452" y="584208"/>
                  </a:lnTo>
                  <a:close/>
                  <a:moveTo>
                    <a:pt x="256474" y="674719"/>
                  </a:moveTo>
                  <a:lnTo>
                    <a:pt x="256474" y="1020307"/>
                  </a:lnTo>
                  <a:lnTo>
                    <a:pt x="220818" y="1020307"/>
                  </a:lnTo>
                  <a:lnTo>
                    <a:pt x="220818" y="619864"/>
                  </a:lnTo>
                  <a:lnTo>
                    <a:pt x="1018964" y="619864"/>
                  </a:lnTo>
                  <a:lnTo>
                    <a:pt x="1018964" y="655520"/>
                  </a:lnTo>
                  <a:lnTo>
                    <a:pt x="275673" y="655520"/>
                  </a:lnTo>
                  <a:cubicBezTo>
                    <a:pt x="264702" y="655520"/>
                    <a:pt x="256474" y="663748"/>
                    <a:pt x="256474" y="674719"/>
                  </a:cubicBezTo>
                  <a:lnTo>
                    <a:pt x="256474" y="674719"/>
                  </a:lnTo>
                  <a:close/>
                  <a:moveTo>
                    <a:pt x="1054620" y="1055964"/>
                  </a:moveTo>
                  <a:lnTo>
                    <a:pt x="292130" y="1055964"/>
                  </a:lnTo>
                  <a:lnTo>
                    <a:pt x="292130" y="693919"/>
                  </a:lnTo>
                  <a:lnTo>
                    <a:pt x="1054620" y="693919"/>
                  </a:lnTo>
                  <a:lnTo>
                    <a:pt x="1054620" y="1055964"/>
                  </a:lnTo>
                  <a:close/>
                </a:path>
              </a:pathLst>
            </a:custGeom>
            <a:grpFill/>
            <a:ln w="27426" cap="flat">
              <a:noFill/>
              <a:prstDash val="solid"/>
              <a:miter/>
            </a:ln>
          </p:spPr>
          <p:txBody>
            <a:bodyPr rtlCol="0" anchor="ctr"/>
            <a:lstStyle/>
            <a:p>
              <a:endParaRPr lang="en-US"/>
            </a:p>
          </p:txBody>
        </p:sp>
        <p:sp>
          <p:nvSpPr>
            <p:cNvPr id="33" name="Freeform 1348">
              <a:extLst>
                <a:ext uri="{FF2B5EF4-FFF2-40B4-BE49-F238E27FC236}">
                  <a16:creationId xmlns:a16="http://schemas.microsoft.com/office/drawing/2014/main" id="{9D6DC0DE-6272-A005-2B41-CD340539664A}"/>
                </a:ext>
              </a:extLst>
            </p:cNvPr>
            <p:cNvSpPr/>
            <p:nvPr/>
          </p:nvSpPr>
          <p:spPr>
            <a:xfrm>
              <a:off x="6806456" y="1118090"/>
              <a:ext cx="112453" cy="112453"/>
            </a:xfrm>
            <a:custGeom>
              <a:avLst/>
              <a:gdLst>
                <a:gd name="connsiteX0" fmla="*/ 41142 w 112453"/>
                <a:gd name="connsiteY0" fmla="*/ 68569 h 112453"/>
                <a:gd name="connsiteX1" fmla="*/ 74054 w 112453"/>
                <a:gd name="connsiteY1" fmla="*/ 35656 h 112453"/>
                <a:gd name="connsiteX2" fmla="*/ 112454 w 112453"/>
                <a:gd name="connsiteY2" fmla="*/ 35656 h 112453"/>
                <a:gd name="connsiteX3" fmla="*/ 112454 w 112453"/>
                <a:gd name="connsiteY3" fmla="*/ 0 h 112453"/>
                <a:gd name="connsiteX4" fmla="*/ 57598 w 112453"/>
                <a:gd name="connsiteY4" fmla="*/ 0 h 112453"/>
                <a:gd name="connsiteX5" fmla="*/ 38399 w 112453"/>
                <a:gd name="connsiteY5" fmla="*/ 19199 h 112453"/>
                <a:gd name="connsiteX6" fmla="*/ 19199 w 112453"/>
                <a:gd name="connsiteY6" fmla="*/ 38399 h 112453"/>
                <a:gd name="connsiteX7" fmla="*/ 0 w 112453"/>
                <a:gd name="connsiteY7" fmla="*/ 57598 h 112453"/>
                <a:gd name="connsiteX8" fmla="*/ 0 w 112453"/>
                <a:gd name="connsiteY8" fmla="*/ 112453 h 112453"/>
                <a:gd name="connsiteX9" fmla="*/ 35656 w 112453"/>
                <a:gd name="connsiteY9" fmla="*/ 112453 h 112453"/>
                <a:gd name="connsiteX10" fmla="*/ 35656 w 112453"/>
                <a:gd name="connsiteY10" fmla="*/ 68569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53" h="112453">
                  <a:moveTo>
                    <a:pt x="41142" y="68569"/>
                  </a:moveTo>
                  <a:cubicBezTo>
                    <a:pt x="57598" y="63083"/>
                    <a:pt x="68569" y="52112"/>
                    <a:pt x="74054" y="35656"/>
                  </a:cubicBezTo>
                  <a:lnTo>
                    <a:pt x="112454" y="35656"/>
                  </a:lnTo>
                  <a:lnTo>
                    <a:pt x="112454" y="0"/>
                  </a:lnTo>
                  <a:lnTo>
                    <a:pt x="57598" y="0"/>
                  </a:lnTo>
                  <a:cubicBezTo>
                    <a:pt x="46627" y="0"/>
                    <a:pt x="38399" y="8228"/>
                    <a:pt x="38399" y="19199"/>
                  </a:cubicBezTo>
                  <a:cubicBezTo>
                    <a:pt x="38399" y="30170"/>
                    <a:pt x="30171" y="38399"/>
                    <a:pt x="19199" y="38399"/>
                  </a:cubicBezTo>
                  <a:cubicBezTo>
                    <a:pt x="8228" y="38399"/>
                    <a:pt x="0" y="46627"/>
                    <a:pt x="0" y="57598"/>
                  </a:cubicBezTo>
                  <a:lnTo>
                    <a:pt x="0" y="112453"/>
                  </a:lnTo>
                  <a:lnTo>
                    <a:pt x="35656" y="112453"/>
                  </a:lnTo>
                  <a:lnTo>
                    <a:pt x="35656" y="68569"/>
                  </a:lnTo>
                  <a:close/>
                </a:path>
              </a:pathLst>
            </a:custGeom>
            <a:grpFill/>
            <a:ln w="27426" cap="flat">
              <a:noFill/>
              <a:prstDash val="solid"/>
              <a:miter/>
            </a:ln>
          </p:spPr>
          <p:txBody>
            <a:bodyPr rtlCol="0" anchor="ctr"/>
            <a:lstStyle/>
            <a:p>
              <a:endParaRPr lang="en-US"/>
            </a:p>
          </p:txBody>
        </p:sp>
        <p:sp>
          <p:nvSpPr>
            <p:cNvPr id="34" name="Freeform 1349">
              <a:extLst>
                <a:ext uri="{FF2B5EF4-FFF2-40B4-BE49-F238E27FC236}">
                  <a16:creationId xmlns:a16="http://schemas.microsoft.com/office/drawing/2014/main" id="{6E1AC36A-49C1-D51B-DB52-90EABCC143CC}"/>
                </a:ext>
              </a:extLst>
            </p:cNvPr>
            <p:cNvSpPr/>
            <p:nvPr/>
          </p:nvSpPr>
          <p:spPr>
            <a:xfrm>
              <a:off x="7387922" y="1112604"/>
              <a:ext cx="112453" cy="112453"/>
            </a:xfrm>
            <a:custGeom>
              <a:avLst/>
              <a:gdLst>
                <a:gd name="connsiteX0" fmla="*/ 76798 w 112453"/>
                <a:gd name="connsiteY0" fmla="*/ 74055 h 112453"/>
                <a:gd name="connsiteX1" fmla="*/ 76798 w 112453"/>
                <a:gd name="connsiteY1" fmla="*/ 112453 h 112453"/>
                <a:gd name="connsiteX2" fmla="*/ 112454 w 112453"/>
                <a:gd name="connsiteY2" fmla="*/ 112453 h 112453"/>
                <a:gd name="connsiteX3" fmla="*/ 112454 w 112453"/>
                <a:gd name="connsiteY3" fmla="*/ 57598 h 112453"/>
                <a:gd name="connsiteX4" fmla="*/ 93255 w 112453"/>
                <a:gd name="connsiteY4" fmla="*/ 38399 h 112453"/>
                <a:gd name="connsiteX5" fmla="*/ 74055 w 112453"/>
                <a:gd name="connsiteY5" fmla="*/ 19199 h 112453"/>
                <a:gd name="connsiteX6" fmla="*/ 54855 w 112453"/>
                <a:gd name="connsiteY6" fmla="*/ 0 h 112453"/>
                <a:gd name="connsiteX7" fmla="*/ 0 w 112453"/>
                <a:gd name="connsiteY7" fmla="*/ 0 h 112453"/>
                <a:gd name="connsiteX8" fmla="*/ 0 w 112453"/>
                <a:gd name="connsiteY8" fmla="*/ 35656 h 112453"/>
                <a:gd name="connsiteX9" fmla="*/ 38399 w 112453"/>
                <a:gd name="connsiteY9" fmla="*/ 35656 h 112453"/>
                <a:gd name="connsiteX10" fmla="*/ 76798 w 112453"/>
                <a:gd name="connsiteY10" fmla="*/ 74055 h 112453"/>
                <a:gd name="connsiteX11" fmla="*/ 76798 w 112453"/>
                <a:gd name="connsiteY11" fmla="*/ 74055 h 112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112453">
                  <a:moveTo>
                    <a:pt x="76798" y="74055"/>
                  </a:moveTo>
                  <a:lnTo>
                    <a:pt x="76798" y="112453"/>
                  </a:lnTo>
                  <a:lnTo>
                    <a:pt x="112454" y="112453"/>
                  </a:lnTo>
                  <a:lnTo>
                    <a:pt x="112454" y="57598"/>
                  </a:lnTo>
                  <a:cubicBezTo>
                    <a:pt x="112454" y="46627"/>
                    <a:pt x="104226" y="38399"/>
                    <a:pt x="93255" y="38399"/>
                  </a:cubicBezTo>
                  <a:cubicBezTo>
                    <a:pt x="82283" y="38399"/>
                    <a:pt x="74055" y="30170"/>
                    <a:pt x="74055" y="19199"/>
                  </a:cubicBezTo>
                  <a:cubicBezTo>
                    <a:pt x="74055" y="8228"/>
                    <a:pt x="65827" y="0"/>
                    <a:pt x="54855" y="0"/>
                  </a:cubicBezTo>
                  <a:lnTo>
                    <a:pt x="0" y="0"/>
                  </a:lnTo>
                  <a:lnTo>
                    <a:pt x="0" y="35656"/>
                  </a:lnTo>
                  <a:lnTo>
                    <a:pt x="38399" y="35656"/>
                  </a:lnTo>
                  <a:cubicBezTo>
                    <a:pt x="49370" y="57598"/>
                    <a:pt x="60341" y="68569"/>
                    <a:pt x="76798" y="74055"/>
                  </a:cubicBezTo>
                  <a:lnTo>
                    <a:pt x="76798" y="74055"/>
                  </a:lnTo>
                  <a:close/>
                </a:path>
              </a:pathLst>
            </a:custGeom>
            <a:grpFill/>
            <a:ln w="27426" cap="flat">
              <a:noFill/>
              <a:prstDash val="solid"/>
              <a:miter/>
            </a:ln>
          </p:spPr>
          <p:txBody>
            <a:bodyPr rtlCol="0" anchor="ctr"/>
            <a:lstStyle/>
            <a:p>
              <a:endParaRPr lang="en-US"/>
            </a:p>
          </p:txBody>
        </p:sp>
        <p:sp>
          <p:nvSpPr>
            <p:cNvPr id="35" name="Freeform 1350">
              <a:extLst>
                <a:ext uri="{FF2B5EF4-FFF2-40B4-BE49-F238E27FC236}">
                  <a16:creationId xmlns:a16="http://schemas.microsoft.com/office/drawing/2014/main" id="{349B5BCF-6AF1-C6C1-D32F-E29A467DE5BF}"/>
                </a:ext>
              </a:extLst>
            </p:cNvPr>
            <p:cNvSpPr/>
            <p:nvPr/>
          </p:nvSpPr>
          <p:spPr>
            <a:xfrm>
              <a:off x="6814146" y="1266199"/>
              <a:ext cx="107505" cy="106967"/>
            </a:xfrm>
            <a:custGeom>
              <a:avLst/>
              <a:gdLst>
                <a:gd name="connsiteX0" fmla="*/ 14252 w 107505"/>
                <a:gd name="connsiteY0" fmla="*/ 68569 h 106967"/>
                <a:gd name="connsiteX1" fmla="*/ 33452 w 107505"/>
                <a:gd name="connsiteY1" fmla="*/ 87769 h 106967"/>
                <a:gd name="connsiteX2" fmla="*/ 52650 w 107505"/>
                <a:gd name="connsiteY2" fmla="*/ 106968 h 106967"/>
                <a:gd name="connsiteX3" fmla="*/ 107506 w 107505"/>
                <a:gd name="connsiteY3" fmla="*/ 106968 h 106967"/>
                <a:gd name="connsiteX4" fmla="*/ 107506 w 107505"/>
                <a:gd name="connsiteY4" fmla="*/ 71312 h 106967"/>
                <a:gd name="connsiteX5" fmla="*/ 69107 w 107505"/>
                <a:gd name="connsiteY5" fmla="*/ 71312 h 106967"/>
                <a:gd name="connsiteX6" fmla="*/ 36195 w 107505"/>
                <a:gd name="connsiteY6" fmla="*/ 38399 h 106967"/>
                <a:gd name="connsiteX7" fmla="*/ 36195 w 107505"/>
                <a:gd name="connsiteY7" fmla="*/ 0 h 106967"/>
                <a:gd name="connsiteX8" fmla="*/ 538 w 107505"/>
                <a:gd name="connsiteY8" fmla="*/ 0 h 106967"/>
                <a:gd name="connsiteX9" fmla="*/ 538 w 107505"/>
                <a:gd name="connsiteY9" fmla="*/ 54855 h 106967"/>
                <a:gd name="connsiteX10" fmla="*/ 14252 w 107505"/>
                <a:gd name="connsiteY10" fmla="*/ 68569 h 106967"/>
                <a:gd name="connsiteX11" fmla="*/ 14252 w 107505"/>
                <a:gd name="connsiteY11" fmla="*/ 68569 h 10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7505" h="106967">
                  <a:moveTo>
                    <a:pt x="14252" y="68569"/>
                  </a:moveTo>
                  <a:cubicBezTo>
                    <a:pt x="25223" y="68569"/>
                    <a:pt x="33452" y="76797"/>
                    <a:pt x="33452" y="87769"/>
                  </a:cubicBezTo>
                  <a:cubicBezTo>
                    <a:pt x="33452" y="98740"/>
                    <a:pt x="41680" y="106968"/>
                    <a:pt x="52650" y="106968"/>
                  </a:cubicBezTo>
                  <a:lnTo>
                    <a:pt x="107506" y="106968"/>
                  </a:lnTo>
                  <a:lnTo>
                    <a:pt x="107506" y="71312"/>
                  </a:lnTo>
                  <a:lnTo>
                    <a:pt x="69107" y="71312"/>
                  </a:lnTo>
                  <a:cubicBezTo>
                    <a:pt x="63622" y="54855"/>
                    <a:pt x="52650" y="43884"/>
                    <a:pt x="36195" y="38399"/>
                  </a:cubicBezTo>
                  <a:lnTo>
                    <a:pt x="36195" y="0"/>
                  </a:lnTo>
                  <a:lnTo>
                    <a:pt x="538" y="0"/>
                  </a:lnTo>
                  <a:lnTo>
                    <a:pt x="538" y="54855"/>
                  </a:lnTo>
                  <a:cubicBezTo>
                    <a:pt x="-2205" y="60341"/>
                    <a:pt x="6024" y="68569"/>
                    <a:pt x="14252" y="68569"/>
                  </a:cubicBezTo>
                  <a:lnTo>
                    <a:pt x="14252" y="68569"/>
                  </a:lnTo>
                  <a:close/>
                </a:path>
              </a:pathLst>
            </a:custGeom>
            <a:grpFill/>
            <a:ln w="27426" cap="flat">
              <a:noFill/>
              <a:prstDash val="solid"/>
              <a:miter/>
            </a:ln>
          </p:spPr>
          <p:txBody>
            <a:bodyPr rtlCol="0" anchor="ctr"/>
            <a:lstStyle/>
            <a:p>
              <a:endParaRPr lang="en-US"/>
            </a:p>
          </p:txBody>
        </p:sp>
        <p:sp>
          <p:nvSpPr>
            <p:cNvPr id="36" name="Freeform 1351">
              <a:extLst>
                <a:ext uri="{FF2B5EF4-FFF2-40B4-BE49-F238E27FC236}">
                  <a16:creationId xmlns:a16="http://schemas.microsoft.com/office/drawing/2014/main" id="{DBD940DA-9DB4-68F9-CC16-175E6416B22D}"/>
                </a:ext>
              </a:extLst>
            </p:cNvPr>
            <p:cNvSpPr/>
            <p:nvPr/>
          </p:nvSpPr>
          <p:spPr>
            <a:xfrm>
              <a:off x="7396151" y="1260714"/>
              <a:ext cx="106967" cy="107505"/>
            </a:xfrm>
            <a:custGeom>
              <a:avLst/>
              <a:gdLst>
                <a:gd name="connsiteX0" fmla="*/ 68569 w 106967"/>
                <a:gd name="connsiteY0" fmla="*/ 93254 h 107505"/>
                <a:gd name="connsiteX1" fmla="*/ 87768 w 106967"/>
                <a:gd name="connsiteY1" fmla="*/ 74054 h 107505"/>
                <a:gd name="connsiteX2" fmla="*/ 106968 w 106967"/>
                <a:gd name="connsiteY2" fmla="*/ 54855 h 107505"/>
                <a:gd name="connsiteX3" fmla="*/ 106968 w 106967"/>
                <a:gd name="connsiteY3" fmla="*/ 0 h 107505"/>
                <a:gd name="connsiteX4" fmla="*/ 71312 w 106967"/>
                <a:gd name="connsiteY4" fmla="*/ 0 h 107505"/>
                <a:gd name="connsiteX5" fmla="*/ 71312 w 106967"/>
                <a:gd name="connsiteY5" fmla="*/ 38399 h 107505"/>
                <a:gd name="connsiteX6" fmla="*/ 38399 w 106967"/>
                <a:gd name="connsiteY6" fmla="*/ 71312 h 107505"/>
                <a:gd name="connsiteX7" fmla="*/ 0 w 106967"/>
                <a:gd name="connsiteY7" fmla="*/ 71312 h 107505"/>
                <a:gd name="connsiteX8" fmla="*/ 0 w 106967"/>
                <a:gd name="connsiteY8" fmla="*/ 106968 h 107505"/>
                <a:gd name="connsiteX9" fmla="*/ 54855 w 106967"/>
                <a:gd name="connsiteY9" fmla="*/ 106968 h 107505"/>
                <a:gd name="connsiteX10" fmla="*/ 68569 w 106967"/>
                <a:gd name="connsiteY10" fmla="*/ 93254 h 107505"/>
                <a:gd name="connsiteX11" fmla="*/ 68569 w 106967"/>
                <a:gd name="connsiteY11" fmla="*/ 93254 h 10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67" h="107505">
                  <a:moveTo>
                    <a:pt x="68569" y="93254"/>
                  </a:moveTo>
                  <a:cubicBezTo>
                    <a:pt x="68569" y="82283"/>
                    <a:pt x="76797" y="74054"/>
                    <a:pt x="87768" y="74054"/>
                  </a:cubicBezTo>
                  <a:cubicBezTo>
                    <a:pt x="98740" y="74054"/>
                    <a:pt x="106968" y="65826"/>
                    <a:pt x="106968" y="54855"/>
                  </a:cubicBezTo>
                  <a:lnTo>
                    <a:pt x="106968" y="0"/>
                  </a:lnTo>
                  <a:lnTo>
                    <a:pt x="71312" y="0"/>
                  </a:lnTo>
                  <a:lnTo>
                    <a:pt x="71312" y="38399"/>
                  </a:lnTo>
                  <a:cubicBezTo>
                    <a:pt x="54855" y="43884"/>
                    <a:pt x="43884" y="54855"/>
                    <a:pt x="38399" y="71312"/>
                  </a:cubicBezTo>
                  <a:lnTo>
                    <a:pt x="0" y="71312"/>
                  </a:lnTo>
                  <a:lnTo>
                    <a:pt x="0" y="106968"/>
                  </a:lnTo>
                  <a:lnTo>
                    <a:pt x="54855" y="106968"/>
                  </a:lnTo>
                  <a:cubicBezTo>
                    <a:pt x="60340" y="109710"/>
                    <a:pt x="68569" y="101482"/>
                    <a:pt x="68569" y="93254"/>
                  </a:cubicBezTo>
                  <a:lnTo>
                    <a:pt x="68569" y="93254"/>
                  </a:lnTo>
                  <a:close/>
                </a:path>
              </a:pathLst>
            </a:custGeom>
            <a:grpFill/>
            <a:ln w="27426" cap="flat">
              <a:noFill/>
              <a:prstDash val="solid"/>
              <a:miter/>
            </a:ln>
          </p:spPr>
          <p:txBody>
            <a:bodyPr rtlCol="0" anchor="ctr"/>
            <a:lstStyle/>
            <a:p>
              <a:endParaRPr lang="en-US"/>
            </a:p>
          </p:txBody>
        </p:sp>
        <p:sp>
          <p:nvSpPr>
            <p:cNvPr id="37" name="Freeform 1352">
              <a:extLst>
                <a:ext uri="{FF2B5EF4-FFF2-40B4-BE49-F238E27FC236}">
                  <a16:creationId xmlns:a16="http://schemas.microsoft.com/office/drawing/2014/main" id="{11B291C9-BD91-C0ED-FB21-7DFA90FF6419}"/>
                </a:ext>
              </a:extLst>
            </p:cNvPr>
            <p:cNvSpPr/>
            <p:nvPr/>
          </p:nvSpPr>
          <p:spPr>
            <a:xfrm>
              <a:off x="7009421" y="1078369"/>
              <a:ext cx="290837" cy="292055"/>
            </a:xfrm>
            <a:custGeom>
              <a:avLst/>
              <a:gdLst>
                <a:gd name="connsiteX0" fmla="*/ 145366 w 290837"/>
                <a:gd name="connsiteY0" fmla="*/ 292055 h 292055"/>
                <a:gd name="connsiteX1" fmla="*/ 279763 w 290837"/>
                <a:gd name="connsiteY1" fmla="*/ 201544 h 292055"/>
                <a:gd name="connsiteX2" fmla="*/ 249592 w 290837"/>
                <a:gd name="connsiteY2" fmla="*/ 42464 h 292055"/>
                <a:gd name="connsiteX3" fmla="*/ 90511 w 290837"/>
                <a:gd name="connsiteY3" fmla="*/ 12294 h 292055"/>
                <a:gd name="connsiteX4" fmla="*/ 0 w 290837"/>
                <a:gd name="connsiteY4" fmla="*/ 146689 h 292055"/>
                <a:gd name="connsiteX5" fmla="*/ 145366 w 290837"/>
                <a:gd name="connsiteY5" fmla="*/ 292055 h 292055"/>
                <a:gd name="connsiteX6" fmla="*/ 145366 w 290837"/>
                <a:gd name="connsiteY6" fmla="*/ 292055 h 292055"/>
                <a:gd name="connsiteX7" fmla="*/ 145366 w 290837"/>
                <a:gd name="connsiteY7" fmla="*/ 39721 h 292055"/>
                <a:gd name="connsiteX8" fmla="*/ 246849 w 290837"/>
                <a:gd name="connsiteY8" fmla="*/ 105547 h 292055"/>
                <a:gd name="connsiteX9" fmla="*/ 222164 w 290837"/>
                <a:gd name="connsiteY9" fmla="*/ 223486 h 292055"/>
                <a:gd name="connsiteX10" fmla="*/ 104225 w 290837"/>
                <a:gd name="connsiteY10" fmla="*/ 248171 h 292055"/>
                <a:gd name="connsiteX11" fmla="*/ 38399 w 290837"/>
                <a:gd name="connsiteY11" fmla="*/ 146689 h 292055"/>
                <a:gd name="connsiteX12" fmla="*/ 145366 w 290837"/>
                <a:gd name="connsiteY12" fmla="*/ 39721 h 292055"/>
                <a:gd name="connsiteX13" fmla="*/ 145366 w 290837"/>
                <a:gd name="connsiteY13" fmla="*/ 39721 h 29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37" h="292055">
                  <a:moveTo>
                    <a:pt x="145366" y="292055"/>
                  </a:moveTo>
                  <a:cubicBezTo>
                    <a:pt x="202965" y="292055"/>
                    <a:pt x="257820" y="256399"/>
                    <a:pt x="279763" y="201544"/>
                  </a:cubicBezTo>
                  <a:cubicBezTo>
                    <a:pt x="301704" y="146689"/>
                    <a:pt x="290734" y="83605"/>
                    <a:pt x="249592" y="42464"/>
                  </a:cubicBezTo>
                  <a:cubicBezTo>
                    <a:pt x="208450" y="1323"/>
                    <a:pt x="145366" y="-12391"/>
                    <a:pt x="90511" y="12294"/>
                  </a:cubicBezTo>
                  <a:cubicBezTo>
                    <a:pt x="35656" y="34236"/>
                    <a:pt x="0" y="86348"/>
                    <a:pt x="0" y="146689"/>
                  </a:cubicBezTo>
                  <a:cubicBezTo>
                    <a:pt x="2743" y="228972"/>
                    <a:pt x="65826" y="292055"/>
                    <a:pt x="145366" y="292055"/>
                  </a:cubicBezTo>
                  <a:lnTo>
                    <a:pt x="145366" y="292055"/>
                  </a:lnTo>
                  <a:close/>
                  <a:moveTo>
                    <a:pt x="145366" y="39721"/>
                  </a:moveTo>
                  <a:cubicBezTo>
                    <a:pt x="189251" y="39721"/>
                    <a:pt x="230392" y="67149"/>
                    <a:pt x="246849" y="105547"/>
                  </a:cubicBezTo>
                  <a:cubicBezTo>
                    <a:pt x="263306" y="146689"/>
                    <a:pt x="255077" y="193316"/>
                    <a:pt x="222164" y="223486"/>
                  </a:cubicBezTo>
                  <a:cubicBezTo>
                    <a:pt x="191994" y="253657"/>
                    <a:pt x="145366" y="264628"/>
                    <a:pt x="104225" y="248171"/>
                  </a:cubicBezTo>
                  <a:cubicBezTo>
                    <a:pt x="63083" y="231715"/>
                    <a:pt x="38399" y="190573"/>
                    <a:pt x="38399" y="146689"/>
                  </a:cubicBezTo>
                  <a:cubicBezTo>
                    <a:pt x="38399" y="86348"/>
                    <a:pt x="87769" y="39721"/>
                    <a:pt x="145366" y="39721"/>
                  </a:cubicBezTo>
                  <a:lnTo>
                    <a:pt x="145366" y="39721"/>
                  </a:lnTo>
                  <a:close/>
                </a:path>
              </a:pathLst>
            </a:custGeom>
            <a:grpFill/>
            <a:ln w="27426" cap="flat">
              <a:noFill/>
              <a:prstDash val="solid"/>
              <a:miter/>
            </a:ln>
          </p:spPr>
          <p:txBody>
            <a:bodyPr rtlCol="0" anchor="ctr"/>
            <a:lstStyle/>
            <a:p>
              <a:endParaRPr lang="en-US"/>
            </a:p>
          </p:txBody>
        </p:sp>
        <p:sp>
          <p:nvSpPr>
            <p:cNvPr id="39" name="Freeform 1354">
              <a:extLst>
                <a:ext uri="{FF2B5EF4-FFF2-40B4-BE49-F238E27FC236}">
                  <a16:creationId xmlns:a16="http://schemas.microsoft.com/office/drawing/2014/main" id="{EED16BCB-66FB-7C76-C1E4-84ADB8FC48E9}"/>
                </a:ext>
              </a:extLst>
            </p:cNvPr>
            <p:cNvSpPr/>
            <p:nvPr/>
          </p:nvSpPr>
          <p:spPr>
            <a:xfrm>
              <a:off x="6584292" y="448856"/>
              <a:ext cx="170051" cy="233134"/>
            </a:xfrm>
            <a:custGeom>
              <a:avLst/>
              <a:gdLst>
                <a:gd name="connsiteX0" fmla="*/ 0 w 170051"/>
                <a:gd name="connsiteY0" fmla="*/ 87768 h 233134"/>
                <a:gd name="connsiteX1" fmla="*/ 24685 w 170051"/>
                <a:gd name="connsiteY1" fmla="*/ 85026 h 233134"/>
                <a:gd name="connsiteX2" fmla="*/ 145366 w 170051"/>
                <a:gd name="connsiteY2" fmla="*/ 85026 h 233134"/>
                <a:gd name="connsiteX3" fmla="*/ 145366 w 170051"/>
                <a:gd name="connsiteY3" fmla="*/ 106968 h 233134"/>
                <a:gd name="connsiteX4" fmla="*/ 0 w 170051"/>
                <a:gd name="connsiteY4" fmla="*/ 106968 h 233134"/>
                <a:gd name="connsiteX5" fmla="*/ 0 w 170051"/>
                <a:gd name="connsiteY5" fmla="*/ 87768 h 233134"/>
                <a:gd name="connsiteX6" fmla="*/ 0 w 170051"/>
                <a:gd name="connsiteY6" fmla="*/ 128910 h 233134"/>
                <a:gd name="connsiteX7" fmla="*/ 24685 w 170051"/>
                <a:gd name="connsiteY7" fmla="*/ 126167 h 233134"/>
                <a:gd name="connsiteX8" fmla="*/ 131653 w 170051"/>
                <a:gd name="connsiteY8" fmla="*/ 126167 h 233134"/>
                <a:gd name="connsiteX9" fmla="*/ 131653 w 170051"/>
                <a:gd name="connsiteY9" fmla="*/ 148109 h 233134"/>
                <a:gd name="connsiteX10" fmla="*/ 0 w 170051"/>
                <a:gd name="connsiteY10" fmla="*/ 148109 h 233134"/>
                <a:gd name="connsiteX11" fmla="*/ 0 w 170051"/>
                <a:gd name="connsiteY11" fmla="*/ 128910 h 233134"/>
                <a:gd name="connsiteX12" fmla="*/ 19200 w 170051"/>
                <a:gd name="connsiteY12" fmla="*/ 115196 h 233134"/>
                <a:gd name="connsiteX13" fmla="*/ 112454 w 170051"/>
                <a:gd name="connsiteY13" fmla="*/ 0 h 233134"/>
                <a:gd name="connsiteX14" fmla="*/ 167309 w 170051"/>
                <a:gd name="connsiteY14" fmla="*/ 27428 h 233134"/>
                <a:gd name="connsiteX15" fmla="*/ 145366 w 170051"/>
                <a:gd name="connsiteY15" fmla="*/ 49370 h 233134"/>
                <a:gd name="connsiteX16" fmla="*/ 112454 w 170051"/>
                <a:gd name="connsiteY16" fmla="*/ 32913 h 233134"/>
                <a:gd name="connsiteX17" fmla="*/ 63083 w 170051"/>
                <a:gd name="connsiteY17" fmla="*/ 115196 h 233134"/>
                <a:gd name="connsiteX18" fmla="*/ 112454 w 170051"/>
                <a:gd name="connsiteY18" fmla="*/ 200222 h 233134"/>
                <a:gd name="connsiteX19" fmla="*/ 148109 w 170051"/>
                <a:gd name="connsiteY19" fmla="*/ 178280 h 233134"/>
                <a:gd name="connsiteX20" fmla="*/ 170052 w 170051"/>
                <a:gd name="connsiteY20" fmla="*/ 200222 h 233134"/>
                <a:gd name="connsiteX21" fmla="*/ 106968 w 170051"/>
                <a:gd name="connsiteY21" fmla="*/ 233135 h 233134"/>
                <a:gd name="connsiteX22" fmla="*/ 19200 w 170051"/>
                <a:gd name="connsiteY22" fmla="*/ 115196 h 23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0051" h="233134">
                  <a:moveTo>
                    <a:pt x="0" y="87768"/>
                  </a:moveTo>
                  <a:lnTo>
                    <a:pt x="24685" y="85026"/>
                  </a:lnTo>
                  <a:lnTo>
                    <a:pt x="145366" y="85026"/>
                  </a:lnTo>
                  <a:lnTo>
                    <a:pt x="145366" y="106968"/>
                  </a:lnTo>
                  <a:lnTo>
                    <a:pt x="0" y="106968"/>
                  </a:lnTo>
                  <a:lnTo>
                    <a:pt x="0" y="87768"/>
                  </a:lnTo>
                  <a:close/>
                  <a:moveTo>
                    <a:pt x="0" y="128910"/>
                  </a:moveTo>
                  <a:lnTo>
                    <a:pt x="24685" y="126167"/>
                  </a:lnTo>
                  <a:lnTo>
                    <a:pt x="131653" y="126167"/>
                  </a:lnTo>
                  <a:lnTo>
                    <a:pt x="131653" y="148109"/>
                  </a:lnTo>
                  <a:lnTo>
                    <a:pt x="0" y="148109"/>
                  </a:lnTo>
                  <a:lnTo>
                    <a:pt x="0" y="128910"/>
                  </a:lnTo>
                  <a:close/>
                  <a:moveTo>
                    <a:pt x="19200" y="115196"/>
                  </a:moveTo>
                  <a:cubicBezTo>
                    <a:pt x="19200" y="41141"/>
                    <a:pt x="57598" y="0"/>
                    <a:pt x="112454" y="0"/>
                  </a:cubicBezTo>
                  <a:cubicBezTo>
                    <a:pt x="134395" y="0"/>
                    <a:pt x="153595" y="10971"/>
                    <a:pt x="167309" y="27428"/>
                  </a:cubicBezTo>
                  <a:lnTo>
                    <a:pt x="145366" y="49370"/>
                  </a:lnTo>
                  <a:cubicBezTo>
                    <a:pt x="137138" y="38399"/>
                    <a:pt x="126167" y="32913"/>
                    <a:pt x="112454" y="32913"/>
                  </a:cubicBezTo>
                  <a:cubicBezTo>
                    <a:pt x="79540" y="32913"/>
                    <a:pt x="63083" y="65826"/>
                    <a:pt x="63083" y="115196"/>
                  </a:cubicBezTo>
                  <a:cubicBezTo>
                    <a:pt x="63083" y="167308"/>
                    <a:pt x="82283" y="200222"/>
                    <a:pt x="112454" y="200222"/>
                  </a:cubicBezTo>
                  <a:cubicBezTo>
                    <a:pt x="128910" y="200222"/>
                    <a:pt x="139881" y="191993"/>
                    <a:pt x="148109" y="178280"/>
                  </a:cubicBezTo>
                  <a:lnTo>
                    <a:pt x="170052" y="200222"/>
                  </a:lnTo>
                  <a:cubicBezTo>
                    <a:pt x="153595" y="222164"/>
                    <a:pt x="134395" y="233135"/>
                    <a:pt x="106968" y="233135"/>
                  </a:cubicBezTo>
                  <a:cubicBezTo>
                    <a:pt x="57598" y="230392"/>
                    <a:pt x="19200" y="189251"/>
                    <a:pt x="19200" y="115196"/>
                  </a:cubicBezTo>
                  <a:close/>
                </a:path>
              </a:pathLst>
            </a:custGeom>
            <a:grpFill/>
            <a:ln w="27426"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9B904DCC-7B23-A136-DBDA-B3A1AF565299}"/>
              </a:ext>
            </a:extLst>
          </p:cNvPr>
          <p:cNvGrpSpPr/>
          <p:nvPr/>
        </p:nvGrpSpPr>
        <p:grpSpPr>
          <a:xfrm>
            <a:off x="6729540" y="5947423"/>
            <a:ext cx="557064" cy="538261"/>
            <a:chOff x="8130434" y="5055580"/>
            <a:chExt cx="1018347" cy="1051755"/>
          </a:xfrm>
          <a:solidFill>
            <a:schemeClr val="bg1"/>
          </a:solidFill>
        </p:grpSpPr>
        <p:sp>
          <p:nvSpPr>
            <p:cNvPr id="50" name="Freeform 289">
              <a:extLst>
                <a:ext uri="{FF2B5EF4-FFF2-40B4-BE49-F238E27FC236}">
                  <a16:creationId xmlns:a16="http://schemas.microsoft.com/office/drawing/2014/main" id="{AB942D76-47C8-1CC2-FB8B-17AEC8BD1BC3}"/>
                </a:ext>
              </a:extLst>
            </p:cNvPr>
            <p:cNvSpPr/>
            <p:nvPr userDrawn="1"/>
          </p:nvSpPr>
          <p:spPr>
            <a:xfrm>
              <a:off x="8130434" y="5423165"/>
              <a:ext cx="1018347" cy="684170"/>
            </a:xfrm>
            <a:custGeom>
              <a:avLst/>
              <a:gdLst>
                <a:gd name="connsiteX0" fmla="*/ 315587 w 1018347"/>
                <a:gd name="connsiteY0" fmla="*/ 683403 h 684170"/>
                <a:gd name="connsiteX1" fmla="*/ 287572 w 1018347"/>
                <a:gd name="connsiteY1" fmla="*/ 635405 h 684170"/>
                <a:gd name="connsiteX2" fmla="*/ 290258 w 1018347"/>
                <a:gd name="connsiteY2" fmla="*/ 590862 h 684170"/>
                <a:gd name="connsiteX3" fmla="*/ 277977 w 1018347"/>
                <a:gd name="connsiteY3" fmla="*/ 590862 h 684170"/>
                <a:gd name="connsiteX4" fmla="*/ 38886 w 1018347"/>
                <a:gd name="connsiteY4" fmla="*/ 590862 h 684170"/>
                <a:gd name="connsiteX5" fmla="*/ 124 w 1018347"/>
                <a:gd name="connsiteY5" fmla="*/ 550543 h 684170"/>
                <a:gd name="connsiteX6" fmla="*/ 6649 w 1018347"/>
                <a:gd name="connsiteY6" fmla="*/ 426515 h 684170"/>
                <a:gd name="connsiteX7" fmla="*/ 74960 w 1018347"/>
                <a:gd name="connsiteY7" fmla="*/ 345493 h 684170"/>
                <a:gd name="connsiteX8" fmla="*/ 125235 w 1018347"/>
                <a:gd name="connsiteY8" fmla="*/ 322454 h 684170"/>
                <a:gd name="connsiteX9" fmla="*/ 112187 w 1018347"/>
                <a:gd name="connsiteY9" fmla="*/ 321686 h 684170"/>
                <a:gd name="connsiteX10" fmla="*/ 51550 w 1018347"/>
                <a:gd name="connsiteY10" fmla="*/ 269848 h 684170"/>
                <a:gd name="connsiteX11" fmla="*/ 49247 w 1018347"/>
                <a:gd name="connsiteY11" fmla="*/ 188826 h 684170"/>
                <a:gd name="connsiteX12" fmla="*/ 53085 w 1018347"/>
                <a:gd name="connsiteY12" fmla="*/ 143132 h 684170"/>
                <a:gd name="connsiteX13" fmla="*/ 177428 w 1018347"/>
                <a:gd name="connsiteY13" fmla="*/ 53278 h 684170"/>
                <a:gd name="connsiteX14" fmla="*/ 286421 w 1018347"/>
                <a:gd name="connsiteY14" fmla="*/ 155419 h 684170"/>
                <a:gd name="connsiteX15" fmla="*/ 284885 w 1018347"/>
                <a:gd name="connsiteY15" fmla="*/ 277911 h 684170"/>
                <a:gd name="connsiteX16" fmla="*/ 280280 w 1018347"/>
                <a:gd name="connsiteY16" fmla="*/ 292503 h 684170"/>
                <a:gd name="connsiteX17" fmla="*/ 238832 w 1018347"/>
                <a:gd name="connsiteY17" fmla="*/ 321302 h 684170"/>
                <a:gd name="connsiteX18" fmla="*/ 216957 w 1018347"/>
                <a:gd name="connsiteY18" fmla="*/ 321302 h 684170"/>
                <a:gd name="connsiteX19" fmla="*/ 216190 w 1018347"/>
                <a:gd name="connsiteY19" fmla="*/ 324758 h 684170"/>
                <a:gd name="connsiteX20" fmla="*/ 251113 w 1018347"/>
                <a:gd name="connsiteY20" fmla="*/ 340118 h 684170"/>
                <a:gd name="connsiteX21" fmla="*/ 324798 w 1018347"/>
                <a:gd name="connsiteY21" fmla="*/ 385812 h 684170"/>
                <a:gd name="connsiteX22" fmla="*/ 398099 w 1018347"/>
                <a:gd name="connsiteY22" fmla="*/ 366997 h 684170"/>
                <a:gd name="connsiteX23" fmla="*/ 447222 w 1018347"/>
                <a:gd name="connsiteY23" fmla="*/ 346645 h 684170"/>
                <a:gd name="connsiteX24" fmla="*/ 448374 w 1018347"/>
                <a:gd name="connsiteY24" fmla="*/ 316694 h 684170"/>
                <a:gd name="connsiteX25" fmla="*/ 399634 w 1018347"/>
                <a:gd name="connsiteY25" fmla="*/ 247192 h 684170"/>
                <a:gd name="connsiteX26" fmla="*/ 392726 w 1018347"/>
                <a:gd name="connsiteY26" fmla="*/ 241433 h 684170"/>
                <a:gd name="connsiteX27" fmla="*/ 362792 w 1018347"/>
                <a:gd name="connsiteY27" fmla="*/ 157339 h 684170"/>
                <a:gd name="connsiteX28" fmla="*/ 365478 w 1018347"/>
                <a:gd name="connsiteY28" fmla="*/ 145820 h 684170"/>
                <a:gd name="connsiteX29" fmla="*/ 369700 w 1018347"/>
                <a:gd name="connsiteY29" fmla="*/ 85533 h 684170"/>
                <a:gd name="connsiteX30" fmla="*/ 475621 w 1018347"/>
                <a:gd name="connsiteY30" fmla="*/ 288 h 684170"/>
                <a:gd name="connsiteX31" fmla="*/ 507475 w 1018347"/>
                <a:gd name="connsiteY31" fmla="*/ 288 h 684170"/>
                <a:gd name="connsiteX32" fmla="*/ 553528 w 1018347"/>
                <a:gd name="connsiteY32" fmla="*/ 19487 h 684170"/>
                <a:gd name="connsiteX33" fmla="*/ 565809 w 1018347"/>
                <a:gd name="connsiteY33" fmla="*/ 22943 h 684170"/>
                <a:gd name="connsiteX34" fmla="*/ 652158 w 1018347"/>
                <a:gd name="connsiteY34" fmla="*/ 87069 h 684170"/>
                <a:gd name="connsiteX35" fmla="*/ 652542 w 1018347"/>
                <a:gd name="connsiteY35" fmla="*/ 150811 h 684170"/>
                <a:gd name="connsiteX36" fmla="*/ 656380 w 1018347"/>
                <a:gd name="connsiteY36" fmla="*/ 163867 h 684170"/>
                <a:gd name="connsiteX37" fmla="*/ 622224 w 1018347"/>
                <a:gd name="connsiteY37" fmla="*/ 241817 h 684170"/>
                <a:gd name="connsiteX38" fmla="*/ 613013 w 1018347"/>
                <a:gd name="connsiteY38" fmla="*/ 250264 h 684170"/>
                <a:gd name="connsiteX39" fmla="*/ 570414 w 1018347"/>
                <a:gd name="connsiteY39" fmla="*/ 313622 h 684170"/>
                <a:gd name="connsiteX40" fmla="*/ 573484 w 1018347"/>
                <a:gd name="connsiteY40" fmla="*/ 348949 h 684170"/>
                <a:gd name="connsiteX41" fmla="*/ 670196 w 1018347"/>
                <a:gd name="connsiteY41" fmla="*/ 380820 h 684170"/>
                <a:gd name="connsiteX42" fmla="*/ 704735 w 1018347"/>
                <a:gd name="connsiteY42" fmla="*/ 371605 h 684170"/>
                <a:gd name="connsiteX43" fmla="*/ 750021 w 1018347"/>
                <a:gd name="connsiteY43" fmla="*/ 345109 h 684170"/>
                <a:gd name="connsiteX44" fmla="*/ 793771 w 1018347"/>
                <a:gd name="connsiteY44" fmla="*/ 328598 h 684170"/>
                <a:gd name="connsiteX45" fmla="*/ 794539 w 1018347"/>
                <a:gd name="connsiteY45" fmla="*/ 311318 h 684170"/>
                <a:gd name="connsiteX46" fmla="*/ 755777 w 1018347"/>
                <a:gd name="connsiteY46" fmla="*/ 260248 h 684170"/>
                <a:gd name="connsiteX47" fmla="*/ 748102 w 1018347"/>
                <a:gd name="connsiteY47" fmla="*/ 253336 h 684170"/>
                <a:gd name="connsiteX48" fmla="*/ 725459 w 1018347"/>
                <a:gd name="connsiteY48" fmla="*/ 181146 h 684170"/>
                <a:gd name="connsiteX49" fmla="*/ 728913 w 1018347"/>
                <a:gd name="connsiteY49" fmla="*/ 170011 h 684170"/>
                <a:gd name="connsiteX50" fmla="*/ 732367 w 1018347"/>
                <a:gd name="connsiteY50" fmla="*/ 125084 h 684170"/>
                <a:gd name="connsiteX51" fmla="*/ 858629 w 1018347"/>
                <a:gd name="connsiteY51" fmla="*/ 40223 h 684170"/>
                <a:gd name="connsiteX52" fmla="*/ 959178 w 1018347"/>
                <a:gd name="connsiteY52" fmla="*/ 125084 h 684170"/>
                <a:gd name="connsiteX53" fmla="*/ 962632 w 1018347"/>
                <a:gd name="connsiteY53" fmla="*/ 170011 h 684170"/>
                <a:gd name="connsiteX54" fmla="*/ 966853 w 1018347"/>
                <a:gd name="connsiteY54" fmla="*/ 181530 h 684170"/>
                <a:gd name="connsiteX55" fmla="*/ 945746 w 1018347"/>
                <a:gd name="connsiteY55" fmla="*/ 252568 h 684170"/>
                <a:gd name="connsiteX56" fmla="*/ 936919 w 1018347"/>
                <a:gd name="connsiteY56" fmla="*/ 260248 h 684170"/>
                <a:gd name="connsiteX57" fmla="*/ 897390 w 1018347"/>
                <a:gd name="connsiteY57" fmla="*/ 312086 h 684170"/>
                <a:gd name="connsiteX58" fmla="*/ 891250 w 1018347"/>
                <a:gd name="connsiteY58" fmla="*/ 320918 h 684170"/>
                <a:gd name="connsiteX59" fmla="*/ 898542 w 1018347"/>
                <a:gd name="connsiteY59" fmla="*/ 328982 h 684170"/>
                <a:gd name="connsiteX60" fmla="*/ 940373 w 1018347"/>
                <a:gd name="connsiteY60" fmla="*/ 345109 h 684170"/>
                <a:gd name="connsiteX61" fmla="*/ 1011372 w 1018347"/>
                <a:gd name="connsiteY61" fmla="*/ 429587 h 684170"/>
                <a:gd name="connsiteX62" fmla="*/ 1018279 w 1018347"/>
                <a:gd name="connsiteY62" fmla="*/ 553615 h 684170"/>
                <a:gd name="connsiteX63" fmla="*/ 981053 w 1018347"/>
                <a:gd name="connsiteY63" fmla="*/ 591630 h 684170"/>
                <a:gd name="connsiteX64" fmla="*/ 741194 w 1018347"/>
                <a:gd name="connsiteY64" fmla="*/ 591630 h 684170"/>
                <a:gd name="connsiteX65" fmla="*/ 728146 w 1018347"/>
                <a:gd name="connsiteY65" fmla="*/ 591630 h 684170"/>
                <a:gd name="connsiteX66" fmla="*/ 730064 w 1018347"/>
                <a:gd name="connsiteY66" fmla="*/ 633101 h 684170"/>
                <a:gd name="connsiteX67" fmla="*/ 702817 w 1018347"/>
                <a:gd name="connsiteY67" fmla="*/ 684171 h 684170"/>
                <a:gd name="connsiteX68" fmla="*/ 315587 w 1018347"/>
                <a:gd name="connsiteY68" fmla="*/ 683403 h 684170"/>
                <a:gd name="connsiteX69" fmla="*/ 634504 w 1018347"/>
                <a:gd name="connsiteY69" fmla="*/ 663052 h 684170"/>
                <a:gd name="connsiteX70" fmla="*/ 688617 w 1018347"/>
                <a:gd name="connsiteY70" fmla="*/ 663052 h 684170"/>
                <a:gd name="connsiteX71" fmla="*/ 709724 w 1018347"/>
                <a:gd name="connsiteY71" fmla="*/ 640780 h 684170"/>
                <a:gd name="connsiteX72" fmla="*/ 705119 w 1018347"/>
                <a:gd name="connsiteY72" fmla="*/ 579726 h 684170"/>
                <a:gd name="connsiteX73" fmla="*/ 697060 w 1018347"/>
                <a:gd name="connsiteY73" fmla="*/ 437267 h 684170"/>
                <a:gd name="connsiteX74" fmla="*/ 667125 w 1018347"/>
                <a:gd name="connsiteY74" fmla="*/ 400020 h 684170"/>
                <a:gd name="connsiteX75" fmla="*/ 563506 w 1018347"/>
                <a:gd name="connsiteY75" fmla="*/ 365845 h 684170"/>
                <a:gd name="connsiteX76" fmla="*/ 560436 w 1018347"/>
                <a:gd name="connsiteY76" fmla="*/ 365845 h 684170"/>
                <a:gd name="connsiteX77" fmla="*/ 549690 w 1018347"/>
                <a:gd name="connsiteY77" fmla="*/ 395796 h 684170"/>
                <a:gd name="connsiteX78" fmla="*/ 529734 w 1018347"/>
                <a:gd name="connsiteY78" fmla="*/ 410003 h 684170"/>
                <a:gd name="connsiteX79" fmla="*/ 487519 w 1018347"/>
                <a:gd name="connsiteY79" fmla="*/ 410003 h 684170"/>
                <a:gd name="connsiteX80" fmla="*/ 466795 w 1018347"/>
                <a:gd name="connsiteY80" fmla="*/ 395028 h 684170"/>
                <a:gd name="connsiteX81" fmla="*/ 456817 w 1018347"/>
                <a:gd name="connsiteY81" fmla="*/ 367381 h 684170"/>
                <a:gd name="connsiteX82" fmla="*/ 386586 w 1018347"/>
                <a:gd name="connsiteY82" fmla="*/ 390804 h 684170"/>
                <a:gd name="connsiteX83" fmla="*/ 345906 w 1018347"/>
                <a:gd name="connsiteY83" fmla="*/ 401172 h 684170"/>
                <a:gd name="connsiteX84" fmla="*/ 319809 w 1018347"/>
                <a:gd name="connsiteY84" fmla="*/ 431891 h 684170"/>
                <a:gd name="connsiteX85" fmla="*/ 317506 w 1018347"/>
                <a:gd name="connsiteY85" fmla="*/ 476817 h 684170"/>
                <a:gd name="connsiteX86" fmla="*/ 311750 w 1018347"/>
                <a:gd name="connsiteY86" fmla="*/ 572047 h 684170"/>
                <a:gd name="connsiteX87" fmla="*/ 307528 w 1018347"/>
                <a:gd name="connsiteY87" fmla="*/ 643852 h 684170"/>
                <a:gd name="connsiteX88" fmla="*/ 319042 w 1018347"/>
                <a:gd name="connsiteY88" fmla="*/ 661900 h 684170"/>
                <a:gd name="connsiteX89" fmla="*/ 379294 w 1018347"/>
                <a:gd name="connsiteY89" fmla="*/ 662284 h 684170"/>
                <a:gd name="connsiteX90" fmla="*/ 379294 w 1018347"/>
                <a:gd name="connsiteY90" fmla="*/ 599694 h 684170"/>
                <a:gd name="connsiteX91" fmla="*/ 379294 w 1018347"/>
                <a:gd name="connsiteY91" fmla="*/ 526736 h 684170"/>
                <a:gd name="connsiteX92" fmla="*/ 388888 w 1018347"/>
                <a:gd name="connsiteY92" fmla="*/ 513680 h 684170"/>
                <a:gd name="connsiteX93" fmla="*/ 399634 w 1018347"/>
                <a:gd name="connsiteY93" fmla="*/ 526736 h 684170"/>
                <a:gd name="connsiteX94" fmla="*/ 399634 w 1018347"/>
                <a:gd name="connsiteY94" fmla="*/ 532880 h 684170"/>
                <a:gd name="connsiteX95" fmla="*/ 399634 w 1018347"/>
                <a:gd name="connsiteY95" fmla="*/ 650764 h 684170"/>
                <a:gd name="connsiteX96" fmla="*/ 399634 w 1018347"/>
                <a:gd name="connsiteY96" fmla="*/ 661900 h 684170"/>
                <a:gd name="connsiteX97" fmla="*/ 614932 w 1018347"/>
                <a:gd name="connsiteY97" fmla="*/ 661900 h 684170"/>
                <a:gd name="connsiteX98" fmla="*/ 614932 w 1018347"/>
                <a:gd name="connsiteY98" fmla="*/ 650380 h 684170"/>
                <a:gd name="connsiteX99" fmla="*/ 614932 w 1018347"/>
                <a:gd name="connsiteY99" fmla="*/ 531344 h 684170"/>
                <a:gd name="connsiteX100" fmla="*/ 615316 w 1018347"/>
                <a:gd name="connsiteY100" fmla="*/ 522128 h 684170"/>
                <a:gd name="connsiteX101" fmla="*/ 623759 w 1018347"/>
                <a:gd name="connsiteY101" fmla="*/ 514064 h 684170"/>
                <a:gd name="connsiteX102" fmla="*/ 633737 w 1018347"/>
                <a:gd name="connsiteY102" fmla="*/ 521744 h 684170"/>
                <a:gd name="connsiteX103" fmla="*/ 634504 w 1018347"/>
                <a:gd name="connsiteY103" fmla="*/ 531728 h 684170"/>
                <a:gd name="connsiteX104" fmla="*/ 634504 w 1018347"/>
                <a:gd name="connsiteY104" fmla="*/ 649612 h 684170"/>
                <a:gd name="connsiteX105" fmla="*/ 634504 w 1018347"/>
                <a:gd name="connsiteY105" fmla="*/ 663052 h 684170"/>
                <a:gd name="connsiteX106" fmla="*/ 130224 w 1018347"/>
                <a:gd name="connsiteY106" fmla="*/ 348949 h 684170"/>
                <a:gd name="connsiteX107" fmla="*/ 71507 w 1018347"/>
                <a:gd name="connsiteY107" fmla="*/ 367765 h 684170"/>
                <a:gd name="connsiteX108" fmla="*/ 28907 w 1018347"/>
                <a:gd name="connsiteY108" fmla="*/ 416531 h 684170"/>
                <a:gd name="connsiteX109" fmla="*/ 26605 w 1018347"/>
                <a:gd name="connsiteY109" fmla="*/ 439954 h 684170"/>
                <a:gd name="connsiteX110" fmla="*/ 20081 w 1018347"/>
                <a:gd name="connsiteY110" fmla="*/ 553615 h 684170"/>
                <a:gd name="connsiteX111" fmla="*/ 31210 w 1018347"/>
                <a:gd name="connsiteY111" fmla="*/ 570127 h 684170"/>
                <a:gd name="connsiteX112" fmla="*/ 69588 w 1018347"/>
                <a:gd name="connsiteY112" fmla="*/ 570511 h 684170"/>
                <a:gd name="connsiteX113" fmla="*/ 69588 w 1018347"/>
                <a:gd name="connsiteY113" fmla="*/ 558223 h 684170"/>
                <a:gd name="connsiteX114" fmla="*/ 69588 w 1018347"/>
                <a:gd name="connsiteY114" fmla="*/ 471057 h 684170"/>
                <a:gd name="connsiteX115" fmla="*/ 79949 w 1018347"/>
                <a:gd name="connsiteY115" fmla="*/ 455698 h 684170"/>
                <a:gd name="connsiteX116" fmla="*/ 89928 w 1018347"/>
                <a:gd name="connsiteY116" fmla="*/ 471442 h 684170"/>
                <a:gd name="connsiteX117" fmla="*/ 89928 w 1018347"/>
                <a:gd name="connsiteY117" fmla="*/ 555535 h 684170"/>
                <a:gd name="connsiteX118" fmla="*/ 89928 w 1018347"/>
                <a:gd name="connsiteY118" fmla="*/ 570127 h 684170"/>
                <a:gd name="connsiteX119" fmla="*/ 250729 w 1018347"/>
                <a:gd name="connsiteY119" fmla="*/ 570127 h 684170"/>
                <a:gd name="connsiteX120" fmla="*/ 250729 w 1018347"/>
                <a:gd name="connsiteY120" fmla="*/ 540175 h 684170"/>
                <a:gd name="connsiteX121" fmla="*/ 250729 w 1018347"/>
                <a:gd name="connsiteY121" fmla="*/ 467218 h 684170"/>
                <a:gd name="connsiteX122" fmla="*/ 260707 w 1018347"/>
                <a:gd name="connsiteY122" fmla="*/ 455698 h 684170"/>
                <a:gd name="connsiteX123" fmla="*/ 271070 w 1018347"/>
                <a:gd name="connsiteY123" fmla="*/ 467218 h 684170"/>
                <a:gd name="connsiteX124" fmla="*/ 271070 w 1018347"/>
                <a:gd name="connsiteY124" fmla="*/ 474513 h 684170"/>
                <a:gd name="connsiteX125" fmla="*/ 271070 w 1018347"/>
                <a:gd name="connsiteY125" fmla="*/ 559759 h 684170"/>
                <a:gd name="connsiteX126" fmla="*/ 271837 w 1018347"/>
                <a:gd name="connsiteY126" fmla="*/ 570511 h 684170"/>
                <a:gd name="connsiteX127" fmla="*/ 289491 w 1018347"/>
                <a:gd name="connsiteY127" fmla="*/ 570511 h 684170"/>
                <a:gd name="connsiteX128" fmla="*/ 290258 w 1018347"/>
                <a:gd name="connsiteY128" fmla="*/ 563983 h 684170"/>
                <a:gd name="connsiteX129" fmla="*/ 296782 w 1018347"/>
                <a:gd name="connsiteY129" fmla="*/ 449170 h 684170"/>
                <a:gd name="connsiteX130" fmla="*/ 302539 w 1018347"/>
                <a:gd name="connsiteY130" fmla="*/ 411923 h 684170"/>
                <a:gd name="connsiteX131" fmla="*/ 296782 w 1018347"/>
                <a:gd name="connsiteY131" fmla="*/ 384276 h 684170"/>
                <a:gd name="connsiteX132" fmla="*/ 278745 w 1018347"/>
                <a:gd name="connsiteY132" fmla="*/ 371220 h 684170"/>
                <a:gd name="connsiteX133" fmla="*/ 212352 w 1018347"/>
                <a:gd name="connsiteY133" fmla="*/ 348565 h 684170"/>
                <a:gd name="connsiteX134" fmla="*/ 181650 w 1018347"/>
                <a:gd name="connsiteY134" fmla="*/ 380436 h 684170"/>
                <a:gd name="connsiteX135" fmla="*/ 181650 w 1018347"/>
                <a:gd name="connsiteY135" fmla="*/ 411155 h 684170"/>
                <a:gd name="connsiteX136" fmla="*/ 171288 w 1018347"/>
                <a:gd name="connsiteY136" fmla="*/ 425363 h 684170"/>
                <a:gd name="connsiteX137" fmla="*/ 160926 w 1018347"/>
                <a:gd name="connsiteY137" fmla="*/ 410771 h 684170"/>
                <a:gd name="connsiteX138" fmla="*/ 160926 w 1018347"/>
                <a:gd name="connsiteY138" fmla="*/ 379668 h 684170"/>
                <a:gd name="connsiteX139" fmla="*/ 130224 w 1018347"/>
                <a:gd name="connsiteY139" fmla="*/ 348949 h 684170"/>
                <a:gd name="connsiteX140" fmla="*/ 885493 w 1018347"/>
                <a:gd name="connsiteY140" fmla="*/ 349333 h 684170"/>
                <a:gd name="connsiteX141" fmla="*/ 879737 w 1018347"/>
                <a:gd name="connsiteY141" fmla="*/ 366613 h 684170"/>
                <a:gd name="connsiteX142" fmla="*/ 859781 w 1018347"/>
                <a:gd name="connsiteY142" fmla="*/ 380820 h 684170"/>
                <a:gd name="connsiteX143" fmla="*/ 827927 w 1018347"/>
                <a:gd name="connsiteY143" fmla="*/ 380820 h 684170"/>
                <a:gd name="connsiteX144" fmla="*/ 809506 w 1018347"/>
                <a:gd name="connsiteY144" fmla="*/ 367381 h 684170"/>
                <a:gd name="connsiteX145" fmla="*/ 802982 w 1018347"/>
                <a:gd name="connsiteY145" fmla="*/ 349333 h 684170"/>
                <a:gd name="connsiteX146" fmla="*/ 748870 w 1018347"/>
                <a:gd name="connsiteY146" fmla="*/ 366229 h 684170"/>
                <a:gd name="connsiteX147" fmla="*/ 711643 w 1018347"/>
                <a:gd name="connsiteY147" fmla="*/ 393492 h 684170"/>
                <a:gd name="connsiteX148" fmla="*/ 710876 w 1018347"/>
                <a:gd name="connsiteY148" fmla="*/ 404244 h 684170"/>
                <a:gd name="connsiteX149" fmla="*/ 717400 w 1018347"/>
                <a:gd name="connsiteY149" fmla="*/ 427667 h 684170"/>
                <a:gd name="connsiteX150" fmla="*/ 722005 w 1018347"/>
                <a:gd name="connsiteY150" fmla="*/ 505232 h 684170"/>
                <a:gd name="connsiteX151" fmla="*/ 725459 w 1018347"/>
                <a:gd name="connsiteY151" fmla="*/ 567823 h 684170"/>
                <a:gd name="connsiteX152" fmla="*/ 741961 w 1018347"/>
                <a:gd name="connsiteY152" fmla="*/ 567823 h 684170"/>
                <a:gd name="connsiteX153" fmla="*/ 741961 w 1018347"/>
                <a:gd name="connsiteY153" fmla="*/ 554767 h 684170"/>
                <a:gd name="connsiteX154" fmla="*/ 741961 w 1018347"/>
                <a:gd name="connsiteY154" fmla="*/ 465682 h 684170"/>
                <a:gd name="connsiteX155" fmla="*/ 751939 w 1018347"/>
                <a:gd name="connsiteY155" fmla="*/ 453778 h 684170"/>
                <a:gd name="connsiteX156" fmla="*/ 763453 w 1018347"/>
                <a:gd name="connsiteY156" fmla="*/ 465298 h 684170"/>
                <a:gd name="connsiteX157" fmla="*/ 763453 w 1018347"/>
                <a:gd name="connsiteY157" fmla="*/ 472593 h 684170"/>
                <a:gd name="connsiteX158" fmla="*/ 763453 w 1018347"/>
                <a:gd name="connsiteY158" fmla="*/ 557839 h 684170"/>
                <a:gd name="connsiteX159" fmla="*/ 763837 w 1018347"/>
                <a:gd name="connsiteY159" fmla="*/ 568591 h 684170"/>
                <a:gd name="connsiteX160" fmla="*/ 922336 w 1018347"/>
                <a:gd name="connsiteY160" fmla="*/ 568591 h 684170"/>
                <a:gd name="connsiteX161" fmla="*/ 922336 w 1018347"/>
                <a:gd name="connsiteY161" fmla="*/ 556687 h 684170"/>
                <a:gd name="connsiteX162" fmla="*/ 922336 w 1018347"/>
                <a:gd name="connsiteY162" fmla="*/ 469522 h 684170"/>
                <a:gd name="connsiteX163" fmla="*/ 933082 w 1018347"/>
                <a:gd name="connsiteY163" fmla="*/ 454162 h 684170"/>
                <a:gd name="connsiteX164" fmla="*/ 943827 w 1018347"/>
                <a:gd name="connsiteY164" fmla="*/ 469137 h 684170"/>
                <a:gd name="connsiteX165" fmla="*/ 943827 w 1018347"/>
                <a:gd name="connsiteY165" fmla="*/ 557455 h 684170"/>
                <a:gd name="connsiteX166" fmla="*/ 943827 w 1018347"/>
                <a:gd name="connsiteY166" fmla="*/ 568591 h 684170"/>
                <a:gd name="connsiteX167" fmla="*/ 952270 w 1018347"/>
                <a:gd name="connsiteY167" fmla="*/ 569359 h 684170"/>
                <a:gd name="connsiteX168" fmla="*/ 982972 w 1018347"/>
                <a:gd name="connsiteY168" fmla="*/ 569359 h 684170"/>
                <a:gd name="connsiteX169" fmla="*/ 995253 w 1018347"/>
                <a:gd name="connsiteY169" fmla="*/ 554383 h 684170"/>
                <a:gd name="connsiteX170" fmla="*/ 987961 w 1018347"/>
                <a:gd name="connsiteY170" fmla="*/ 428435 h 684170"/>
                <a:gd name="connsiteX171" fmla="*/ 941141 w 1018347"/>
                <a:gd name="connsiteY171" fmla="*/ 366997 h 684170"/>
                <a:gd name="connsiteX172" fmla="*/ 885493 w 1018347"/>
                <a:gd name="connsiteY172" fmla="*/ 349333 h 684170"/>
                <a:gd name="connsiteX173" fmla="*/ 418055 w 1018347"/>
                <a:gd name="connsiteY173" fmla="*/ 151963 h 684170"/>
                <a:gd name="connsiteX174" fmla="*/ 418055 w 1018347"/>
                <a:gd name="connsiteY174" fmla="*/ 224921 h 684170"/>
                <a:gd name="connsiteX175" fmla="*/ 473319 w 1018347"/>
                <a:gd name="connsiteY175" fmla="*/ 306711 h 684170"/>
                <a:gd name="connsiteX176" fmla="*/ 595360 w 1018347"/>
                <a:gd name="connsiteY176" fmla="*/ 225689 h 684170"/>
                <a:gd name="connsiteX177" fmla="*/ 594976 w 1018347"/>
                <a:gd name="connsiteY177" fmla="*/ 159259 h 684170"/>
                <a:gd name="connsiteX178" fmla="*/ 594976 w 1018347"/>
                <a:gd name="connsiteY178" fmla="*/ 141212 h 684170"/>
                <a:gd name="connsiteX179" fmla="*/ 558901 w 1018347"/>
                <a:gd name="connsiteY179" fmla="*/ 132764 h 684170"/>
                <a:gd name="connsiteX180" fmla="*/ 525896 w 1018347"/>
                <a:gd name="connsiteY180" fmla="*/ 117020 h 684170"/>
                <a:gd name="connsiteX181" fmla="*/ 418055 w 1018347"/>
                <a:gd name="connsiteY181" fmla="*/ 151963 h 684170"/>
                <a:gd name="connsiteX182" fmla="*/ 387353 w 1018347"/>
                <a:gd name="connsiteY182" fmla="*/ 139676 h 684170"/>
                <a:gd name="connsiteX183" fmla="*/ 398483 w 1018347"/>
                <a:gd name="connsiteY183" fmla="*/ 133916 h 684170"/>
                <a:gd name="connsiteX184" fmla="*/ 419207 w 1018347"/>
                <a:gd name="connsiteY184" fmla="*/ 128156 h 684170"/>
                <a:gd name="connsiteX185" fmla="*/ 510545 w 1018347"/>
                <a:gd name="connsiteY185" fmla="*/ 98205 h 684170"/>
                <a:gd name="connsiteX186" fmla="*/ 538944 w 1018347"/>
                <a:gd name="connsiteY186" fmla="*/ 96285 h 684170"/>
                <a:gd name="connsiteX187" fmla="*/ 594976 w 1018347"/>
                <a:gd name="connsiteY187" fmla="*/ 117404 h 684170"/>
                <a:gd name="connsiteX188" fmla="*/ 617618 w 1018347"/>
                <a:gd name="connsiteY188" fmla="*/ 137372 h 684170"/>
                <a:gd name="connsiteX189" fmla="*/ 629516 w 1018347"/>
                <a:gd name="connsiteY189" fmla="*/ 139676 h 684170"/>
                <a:gd name="connsiteX190" fmla="*/ 629516 w 1018347"/>
                <a:gd name="connsiteY190" fmla="*/ 88221 h 684170"/>
                <a:gd name="connsiteX191" fmla="*/ 563122 w 1018347"/>
                <a:gd name="connsiteY191" fmla="*/ 45215 h 684170"/>
                <a:gd name="connsiteX192" fmla="*/ 543550 w 1018347"/>
                <a:gd name="connsiteY192" fmla="*/ 39839 h 684170"/>
                <a:gd name="connsiteX193" fmla="*/ 514383 w 1018347"/>
                <a:gd name="connsiteY193" fmla="*/ 21407 h 684170"/>
                <a:gd name="connsiteX194" fmla="*/ 477540 w 1018347"/>
                <a:gd name="connsiteY194" fmla="*/ 19871 h 684170"/>
                <a:gd name="connsiteX195" fmla="*/ 414985 w 1018347"/>
                <a:gd name="connsiteY195" fmla="*/ 45598 h 684170"/>
                <a:gd name="connsiteX196" fmla="*/ 387353 w 1018347"/>
                <a:gd name="connsiteY196" fmla="*/ 139676 h 684170"/>
                <a:gd name="connsiteX197" fmla="*/ 917347 w 1018347"/>
                <a:gd name="connsiteY197" fmla="*/ 217625 h 684170"/>
                <a:gd name="connsiteX198" fmla="*/ 917347 w 1018347"/>
                <a:gd name="connsiteY198" fmla="*/ 217625 h 684170"/>
                <a:gd name="connsiteX199" fmla="*/ 917347 w 1018347"/>
                <a:gd name="connsiteY199" fmla="*/ 191898 h 684170"/>
                <a:gd name="connsiteX200" fmla="*/ 911206 w 1018347"/>
                <a:gd name="connsiteY200" fmla="*/ 177306 h 684170"/>
                <a:gd name="connsiteX201" fmla="*/ 895088 w 1018347"/>
                <a:gd name="connsiteY201" fmla="*/ 147355 h 684170"/>
                <a:gd name="connsiteX202" fmla="*/ 885493 w 1018347"/>
                <a:gd name="connsiteY202" fmla="*/ 139292 h 684170"/>
                <a:gd name="connsiteX203" fmla="*/ 805284 w 1018347"/>
                <a:gd name="connsiteY203" fmla="*/ 139292 h 684170"/>
                <a:gd name="connsiteX204" fmla="*/ 795690 w 1018347"/>
                <a:gd name="connsiteY204" fmla="*/ 146203 h 684170"/>
                <a:gd name="connsiteX205" fmla="*/ 777653 w 1018347"/>
                <a:gd name="connsiteY205" fmla="*/ 178459 h 684170"/>
                <a:gd name="connsiteX206" fmla="*/ 773431 w 1018347"/>
                <a:gd name="connsiteY206" fmla="*/ 184602 h 684170"/>
                <a:gd name="connsiteX207" fmla="*/ 774966 w 1018347"/>
                <a:gd name="connsiteY207" fmla="*/ 251032 h 684170"/>
                <a:gd name="connsiteX208" fmla="*/ 842511 w 1018347"/>
                <a:gd name="connsiteY208" fmla="*/ 304791 h 684170"/>
                <a:gd name="connsiteX209" fmla="*/ 917731 w 1018347"/>
                <a:gd name="connsiteY209" fmla="*/ 236057 h 684170"/>
                <a:gd name="connsiteX210" fmla="*/ 917347 w 1018347"/>
                <a:gd name="connsiteY210" fmla="*/ 217625 h 684170"/>
                <a:gd name="connsiteX211" fmla="*/ 230773 w 1018347"/>
                <a:gd name="connsiteY211" fmla="*/ 299031 h 684170"/>
                <a:gd name="connsiteX212" fmla="*/ 260707 w 1018347"/>
                <a:gd name="connsiteY212" fmla="*/ 283287 h 684170"/>
                <a:gd name="connsiteX213" fmla="*/ 266848 w 1018347"/>
                <a:gd name="connsiteY213" fmla="*/ 252184 h 684170"/>
                <a:gd name="connsiteX214" fmla="*/ 266848 w 1018347"/>
                <a:gd name="connsiteY214" fmla="*/ 172315 h 684170"/>
                <a:gd name="connsiteX215" fmla="*/ 167834 w 1018347"/>
                <a:gd name="connsiteY215" fmla="*/ 74014 h 684170"/>
                <a:gd name="connsiteX216" fmla="*/ 68820 w 1018347"/>
                <a:gd name="connsiteY216" fmla="*/ 172699 h 684170"/>
                <a:gd name="connsiteX217" fmla="*/ 69204 w 1018347"/>
                <a:gd name="connsiteY217" fmla="*/ 250648 h 684170"/>
                <a:gd name="connsiteX218" fmla="*/ 75344 w 1018347"/>
                <a:gd name="connsiteY218" fmla="*/ 283671 h 684170"/>
                <a:gd name="connsiteX219" fmla="*/ 108733 w 1018347"/>
                <a:gd name="connsiteY219" fmla="*/ 299415 h 684170"/>
                <a:gd name="connsiteX220" fmla="*/ 91463 w 1018347"/>
                <a:gd name="connsiteY220" fmla="*/ 272152 h 684170"/>
                <a:gd name="connsiteX221" fmla="*/ 83787 w 1018347"/>
                <a:gd name="connsiteY221" fmla="*/ 194586 h 684170"/>
                <a:gd name="connsiteX222" fmla="*/ 100673 w 1018347"/>
                <a:gd name="connsiteY222" fmla="*/ 179610 h 684170"/>
                <a:gd name="connsiteX223" fmla="*/ 157472 w 1018347"/>
                <a:gd name="connsiteY223" fmla="*/ 153883 h 684170"/>
                <a:gd name="connsiteX224" fmla="*/ 185872 w 1018347"/>
                <a:gd name="connsiteY224" fmla="*/ 153115 h 684170"/>
                <a:gd name="connsiteX225" fmla="*/ 241519 w 1018347"/>
                <a:gd name="connsiteY225" fmla="*/ 179610 h 684170"/>
                <a:gd name="connsiteX226" fmla="*/ 258021 w 1018347"/>
                <a:gd name="connsiteY226" fmla="*/ 196122 h 684170"/>
                <a:gd name="connsiteX227" fmla="*/ 257254 w 1018347"/>
                <a:gd name="connsiteY227" fmla="*/ 248344 h 684170"/>
                <a:gd name="connsiteX228" fmla="*/ 230773 w 1018347"/>
                <a:gd name="connsiteY228" fmla="*/ 299031 h 684170"/>
                <a:gd name="connsiteX229" fmla="*/ 174358 w 1018347"/>
                <a:gd name="connsiteY229" fmla="*/ 172315 h 684170"/>
                <a:gd name="connsiteX230" fmla="*/ 129073 w 1018347"/>
                <a:gd name="connsiteY230" fmla="*/ 196506 h 684170"/>
                <a:gd name="connsiteX231" fmla="*/ 105662 w 1018347"/>
                <a:gd name="connsiteY231" fmla="*/ 203802 h 684170"/>
                <a:gd name="connsiteX232" fmla="*/ 104511 w 1018347"/>
                <a:gd name="connsiteY232" fmla="*/ 230681 h 684170"/>
                <a:gd name="connsiteX233" fmla="*/ 104511 w 1018347"/>
                <a:gd name="connsiteY233" fmla="*/ 231833 h 684170"/>
                <a:gd name="connsiteX234" fmla="*/ 151715 w 1018347"/>
                <a:gd name="connsiteY234" fmla="*/ 297111 h 684170"/>
                <a:gd name="connsiteX235" fmla="*/ 223865 w 1018347"/>
                <a:gd name="connsiteY235" fmla="*/ 273303 h 684170"/>
                <a:gd name="connsiteX236" fmla="*/ 236914 w 1018347"/>
                <a:gd name="connsiteY236" fmla="*/ 203418 h 684170"/>
                <a:gd name="connsiteX237" fmla="*/ 231541 w 1018347"/>
                <a:gd name="connsiteY237" fmla="*/ 198810 h 684170"/>
                <a:gd name="connsiteX238" fmla="*/ 174358 w 1018347"/>
                <a:gd name="connsiteY238" fmla="*/ 172315 h 684170"/>
                <a:gd name="connsiteX239" fmla="*/ 940373 w 1018347"/>
                <a:gd name="connsiteY239" fmla="*/ 168091 h 684170"/>
                <a:gd name="connsiteX240" fmla="*/ 898925 w 1018347"/>
                <a:gd name="connsiteY240" fmla="*/ 74014 h 684170"/>
                <a:gd name="connsiteX241" fmla="*/ 786096 w 1018347"/>
                <a:gd name="connsiteY241" fmla="*/ 79006 h 684170"/>
                <a:gd name="connsiteX242" fmla="*/ 751172 w 1018347"/>
                <a:gd name="connsiteY242" fmla="*/ 168091 h 684170"/>
                <a:gd name="connsiteX243" fmla="*/ 774966 w 1018347"/>
                <a:gd name="connsiteY243" fmla="*/ 141980 h 684170"/>
                <a:gd name="connsiteX244" fmla="*/ 807203 w 1018347"/>
                <a:gd name="connsiteY244" fmla="*/ 118172 h 684170"/>
                <a:gd name="connsiteX245" fmla="*/ 877434 w 1018347"/>
                <a:gd name="connsiteY245" fmla="*/ 119324 h 684170"/>
                <a:gd name="connsiteX246" fmla="*/ 916195 w 1018347"/>
                <a:gd name="connsiteY246" fmla="*/ 146587 h 684170"/>
                <a:gd name="connsiteX247" fmla="*/ 940373 w 1018347"/>
                <a:gd name="connsiteY247" fmla="*/ 168091 h 684170"/>
                <a:gd name="connsiteX248" fmla="*/ 542398 w 1018347"/>
                <a:gd name="connsiteY248" fmla="*/ 328214 h 684170"/>
                <a:gd name="connsiteX249" fmla="*/ 472552 w 1018347"/>
                <a:gd name="connsiteY249" fmla="*/ 329366 h 684170"/>
                <a:gd name="connsiteX250" fmla="*/ 486367 w 1018347"/>
                <a:gd name="connsiteY250" fmla="*/ 385812 h 684170"/>
                <a:gd name="connsiteX251" fmla="*/ 493275 w 1018347"/>
                <a:gd name="connsiteY251" fmla="*/ 388500 h 684170"/>
                <a:gd name="connsiteX252" fmla="*/ 522826 w 1018347"/>
                <a:gd name="connsiteY252" fmla="*/ 388500 h 684170"/>
                <a:gd name="connsiteX253" fmla="*/ 530501 w 1018347"/>
                <a:gd name="connsiteY253" fmla="*/ 385044 h 684170"/>
                <a:gd name="connsiteX254" fmla="*/ 542398 w 1018347"/>
                <a:gd name="connsiteY254" fmla="*/ 328214 h 684170"/>
                <a:gd name="connsiteX255" fmla="*/ 145575 w 1018347"/>
                <a:gd name="connsiteY255" fmla="*/ 320150 h 684170"/>
                <a:gd name="connsiteX256" fmla="*/ 150948 w 1018347"/>
                <a:gd name="connsiteY256" fmla="*/ 340886 h 684170"/>
                <a:gd name="connsiteX257" fmla="*/ 176661 w 1018347"/>
                <a:gd name="connsiteY257" fmla="*/ 358933 h 684170"/>
                <a:gd name="connsiteX258" fmla="*/ 186255 w 1018347"/>
                <a:gd name="connsiteY258" fmla="*/ 356245 h 684170"/>
                <a:gd name="connsiteX259" fmla="*/ 196234 w 1018347"/>
                <a:gd name="connsiteY259" fmla="*/ 320150 h 684170"/>
                <a:gd name="connsiteX260" fmla="*/ 145575 w 1018347"/>
                <a:gd name="connsiteY260" fmla="*/ 320150 h 684170"/>
                <a:gd name="connsiteX261" fmla="*/ 819100 w 1018347"/>
                <a:gd name="connsiteY261" fmla="*/ 324758 h 684170"/>
                <a:gd name="connsiteX262" fmla="*/ 827543 w 1018347"/>
                <a:gd name="connsiteY262" fmla="*/ 350101 h 684170"/>
                <a:gd name="connsiteX263" fmla="*/ 833300 w 1018347"/>
                <a:gd name="connsiteY263" fmla="*/ 358549 h 684170"/>
                <a:gd name="connsiteX264" fmla="*/ 858629 w 1018347"/>
                <a:gd name="connsiteY264" fmla="*/ 356629 h 684170"/>
                <a:gd name="connsiteX265" fmla="*/ 871294 w 1018347"/>
                <a:gd name="connsiteY265" fmla="*/ 324758 h 684170"/>
                <a:gd name="connsiteX266" fmla="*/ 819100 w 1018347"/>
                <a:gd name="connsiteY266" fmla="*/ 324758 h 684170"/>
                <a:gd name="connsiteX267" fmla="*/ 396180 w 1018347"/>
                <a:gd name="connsiteY267" fmla="*/ 220697 h 684170"/>
                <a:gd name="connsiteX268" fmla="*/ 396180 w 1018347"/>
                <a:gd name="connsiteY268" fmla="*/ 160411 h 684170"/>
                <a:gd name="connsiteX269" fmla="*/ 370467 w 1018347"/>
                <a:gd name="connsiteY269" fmla="*/ 190746 h 684170"/>
                <a:gd name="connsiteX270" fmla="*/ 396180 w 1018347"/>
                <a:gd name="connsiteY270" fmla="*/ 220697 h 684170"/>
                <a:gd name="connsiteX271" fmla="*/ 616851 w 1018347"/>
                <a:gd name="connsiteY271" fmla="*/ 220313 h 684170"/>
                <a:gd name="connsiteX272" fmla="*/ 643331 w 1018347"/>
                <a:gd name="connsiteY272" fmla="*/ 190362 h 684170"/>
                <a:gd name="connsiteX273" fmla="*/ 616851 w 1018347"/>
                <a:gd name="connsiteY273" fmla="*/ 161179 h 684170"/>
                <a:gd name="connsiteX274" fmla="*/ 616851 w 1018347"/>
                <a:gd name="connsiteY274" fmla="*/ 220313 h 684170"/>
                <a:gd name="connsiteX275" fmla="*/ 750405 w 1018347"/>
                <a:gd name="connsiteY275" fmla="*/ 191130 h 684170"/>
                <a:gd name="connsiteX276" fmla="*/ 731983 w 1018347"/>
                <a:gd name="connsiteY276" fmla="*/ 212249 h 684170"/>
                <a:gd name="connsiteX277" fmla="*/ 750405 w 1018347"/>
                <a:gd name="connsiteY277" fmla="*/ 230681 h 684170"/>
                <a:gd name="connsiteX278" fmla="*/ 750405 w 1018347"/>
                <a:gd name="connsiteY278" fmla="*/ 191130 h 684170"/>
                <a:gd name="connsiteX279" fmla="*/ 939606 w 1018347"/>
                <a:gd name="connsiteY279" fmla="*/ 231449 h 684170"/>
                <a:gd name="connsiteX280" fmla="*/ 957643 w 1018347"/>
                <a:gd name="connsiteY280" fmla="*/ 210713 h 684170"/>
                <a:gd name="connsiteX281" fmla="*/ 939606 w 1018347"/>
                <a:gd name="connsiteY281" fmla="*/ 191514 h 684170"/>
                <a:gd name="connsiteX282" fmla="*/ 939606 w 1018347"/>
                <a:gd name="connsiteY282" fmla="*/ 231449 h 684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Lst>
              <a:rect l="l" t="t" r="r" b="b"/>
              <a:pathLst>
                <a:path w="1018347" h="684170">
                  <a:moveTo>
                    <a:pt x="315587" y="683403"/>
                  </a:moveTo>
                  <a:cubicBezTo>
                    <a:pt x="291026" y="672267"/>
                    <a:pt x="285653" y="663052"/>
                    <a:pt x="287572" y="635405"/>
                  </a:cubicBezTo>
                  <a:cubicBezTo>
                    <a:pt x="288340" y="621197"/>
                    <a:pt x="289107" y="606605"/>
                    <a:pt x="290258" y="590862"/>
                  </a:cubicBezTo>
                  <a:cubicBezTo>
                    <a:pt x="285653" y="590862"/>
                    <a:pt x="281815" y="590862"/>
                    <a:pt x="277977" y="590862"/>
                  </a:cubicBezTo>
                  <a:cubicBezTo>
                    <a:pt x="198152" y="590862"/>
                    <a:pt x="118711" y="590862"/>
                    <a:pt x="38886" y="590862"/>
                  </a:cubicBezTo>
                  <a:cubicBezTo>
                    <a:pt x="11254" y="590862"/>
                    <a:pt x="-1411" y="578190"/>
                    <a:pt x="124" y="550543"/>
                  </a:cubicBezTo>
                  <a:cubicBezTo>
                    <a:pt x="2043" y="509072"/>
                    <a:pt x="3962" y="467986"/>
                    <a:pt x="6649" y="426515"/>
                  </a:cubicBezTo>
                  <a:cubicBezTo>
                    <a:pt x="9335" y="386196"/>
                    <a:pt x="35432" y="355093"/>
                    <a:pt x="74960" y="345493"/>
                  </a:cubicBezTo>
                  <a:cubicBezTo>
                    <a:pt x="92998" y="341269"/>
                    <a:pt x="109884" y="335126"/>
                    <a:pt x="125235" y="322454"/>
                  </a:cubicBezTo>
                  <a:cubicBezTo>
                    <a:pt x="121013" y="322070"/>
                    <a:pt x="116408" y="321302"/>
                    <a:pt x="112187" y="321686"/>
                  </a:cubicBezTo>
                  <a:cubicBezTo>
                    <a:pt x="79566" y="323606"/>
                    <a:pt x="58842" y="318998"/>
                    <a:pt x="51550" y="269848"/>
                  </a:cubicBezTo>
                  <a:cubicBezTo>
                    <a:pt x="47713" y="243352"/>
                    <a:pt x="49247" y="216089"/>
                    <a:pt x="49247" y="188826"/>
                  </a:cubicBezTo>
                  <a:cubicBezTo>
                    <a:pt x="49247" y="173467"/>
                    <a:pt x="49631" y="157723"/>
                    <a:pt x="53085" y="143132"/>
                  </a:cubicBezTo>
                  <a:cubicBezTo>
                    <a:pt x="66901" y="86301"/>
                    <a:pt x="117943" y="50206"/>
                    <a:pt x="177428" y="53278"/>
                  </a:cubicBezTo>
                  <a:cubicBezTo>
                    <a:pt x="231924" y="56350"/>
                    <a:pt x="280280" y="99357"/>
                    <a:pt x="286421" y="155419"/>
                  </a:cubicBezTo>
                  <a:cubicBezTo>
                    <a:pt x="291026" y="196122"/>
                    <a:pt x="291794" y="237209"/>
                    <a:pt x="284885" y="277911"/>
                  </a:cubicBezTo>
                  <a:cubicBezTo>
                    <a:pt x="284118" y="282903"/>
                    <a:pt x="282199" y="287895"/>
                    <a:pt x="280280" y="292503"/>
                  </a:cubicBezTo>
                  <a:cubicBezTo>
                    <a:pt x="272605" y="312470"/>
                    <a:pt x="260324" y="320918"/>
                    <a:pt x="238832" y="321302"/>
                  </a:cubicBezTo>
                  <a:cubicBezTo>
                    <a:pt x="231541" y="321302"/>
                    <a:pt x="224249" y="321302"/>
                    <a:pt x="216957" y="321302"/>
                  </a:cubicBezTo>
                  <a:cubicBezTo>
                    <a:pt x="216573" y="322454"/>
                    <a:pt x="216573" y="323606"/>
                    <a:pt x="216190" y="324758"/>
                  </a:cubicBezTo>
                  <a:cubicBezTo>
                    <a:pt x="227703" y="330134"/>
                    <a:pt x="238832" y="337430"/>
                    <a:pt x="251113" y="340118"/>
                  </a:cubicBezTo>
                  <a:cubicBezTo>
                    <a:pt x="281431" y="347029"/>
                    <a:pt x="308296" y="358165"/>
                    <a:pt x="324798" y="385812"/>
                  </a:cubicBezTo>
                  <a:cubicBezTo>
                    <a:pt x="350127" y="379284"/>
                    <a:pt x="374305" y="374293"/>
                    <a:pt x="398099" y="366997"/>
                  </a:cubicBezTo>
                  <a:cubicBezTo>
                    <a:pt x="414985" y="361621"/>
                    <a:pt x="431104" y="353941"/>
                    <a:pt x="447222" y="346645"/>
                  </a:cubicBezTo>
                  <a:cubicBezTo>
                    <a:pt x="454130" y="343574"/>
                    <a:pt x="454898" y="321302"/>
                    <a:pt x="448374" y="316694"/>
                  </a:cubicBezTo>
                  <a:cubicBezTo>
                    <a:pt x="423044" y="299799"/>
                    <a:pt x="406542" y="276759"/>
                    <a:pt x="399634" y="247192"/>
                  </a:cubicBezTo>
                  <a:cubicBezTo>
                    <a:pt x="399251" y="244888"/>
                    <a:pt x="395413" y="241817"/>
                    <a:pt x="392726" y="241433"/>
                  </a:cubicBezTo>
                  <a:cubicBezTo>
                    <a:pt x="354349" y="234521"/>
                    <a:pt x="337079" y="187674"/>
                    <a:pt x="362792" y="157339"/>
                  </a:cubicBezTo>
                  <a:cubicBezTo>
                    <a:pt x="365095" y="154651"/>
                    <a:pt x="365095" y="149659"/>
                    <a:pt x="365478" y="145820"/>
                  </a:cubicBezTo>
                  <a:cubicBezTo>
                    <a:pt x="367013" y="125852"/>
                    <a:pt x="365478" y="105117"/>
                    <a:pt x="369700" y="85533"/>
                  </a:cubicBezTo>
                  <a:cubicBezTo>
                    <a:pt x="380446" y="35999"/>
                    <a:pt x="424963" y="1440"/>
                    <a:pt x="475621" y="288"/>
                  </a:cubicBezTo>
                  <a:cubicBezTo>
                    <a:pt x="486367" y="-96"/>
                    <a:pt x="496729" y="-96"/>
                    <a:pt x="507475" y="288"/>
                  </a:cubicBezTo>
                  <a:cubicBezTo>
                    <a:pt x="525512" y="672"/>
                    <a:pt x="540863" y="6816"/>
                    <a:pt x="553528" y="19487"/>
                  </a:cubicBezTo>
                  <a:cubicBezTo>
                    <a:pt x="557366" y="23327"/>
                    <a:pt x="560052" y="24479"/>
                    <a:pt x="565809" y="22943"/>
                  </a:cubicBezTo>
                  <a:cubicBezTo>
                    <a:pt x="609559" y="10272"/>
                    <a:pt x="651391" y="41375"/>
                    <a:pt x="652158" y="87069"/>
                  </a:cubicBezTo>
                  <a:cubicBezTo>
                    <a:pt x="652542" y="108189"/>
                    <a:pt x="652158" y="129308"/>
                    <a:pt x="652542" y="150811"/>
                  </a:cubicBezTo>
                  <a:cubicBezTo>
                    <a:pt x="652542" y="155419"/>
                    <a:pt x="654077" y="160027"/>
                    <a:pt x="656380" y="163867"/>
                  </a:cubicBezTo>
                  <a:cubicBezTo>
                    <a:pt x="675569" y="195738"/>
                    <a:pt x="658682" y="234905"/>
                    <a:pt x="622224" y="241817"/>
                  </a:cubicBezTo>
                  <a:cubicBezTo>
                    <a:pt x="616851" y="242969"/>
                    <a:pt x="614165" y="244504"/>
                    <a:pt x="613013" y="250264"/>
                  </a:cubicBezTo>
                  <a:cubicBezTo>
                    <a:pt x="606873" y="276376"/>
                    <a:pt x="592289" y="297495"/>
                    <a:pt x="570414" y="313622"/>
                  </a:cubicBezTo>
                  <a:cubicBezTo>
                    <a:pt x="559668" y="321302"/>
                    <a:pt x="561971" y="342421"/>
                    <a:pt x="573484" y="348949"/>
                  </a:cubicBezTo>
                  <a:cubicBezTo>
                    <a:pt x="603802" y="366229"/>
                    <a:pt x="637575" y="371220"/>
                    <a:pt x="670196" y="380820"/>
                  </a:cubicBezTo>
                  <a:cubicBezTo>
                    <a:pt x="684395" y="385044"/>
                    <a:pt x="694757" y="386580"/>
                    <a:pt x="704735" y="371605"/>
                  </a:cubicBezTo>
                  <a:cubicBezTo>
                    <a:pt x="714713" y="356629"/>
                    <a:pt x="732367" y="350485"/>
                    <a:pt x="750021" y="345109"/>
                  </a:cubicBezTo>
                  <a:cubicBezTo>
                    <a:pt x="764988" y="340886"/>
                    <a:pt x="779572" y="334742"/>
                    <a:pt x="793771" y="328598"/>
                  </a:cubicBezTo>
                  <a:cubicBezTo>
                    <a:pt x="802982" y="324758"/>
                    <a:pt x="802982" y="316694"/>
                    <a:pt x="794539" y="311318"/>
                  </a:cubicBezTo>
                  <a:cubicBezTo>
                    <a:pt x="775734" y="298647"/>
                    <a:pt x="762685" y="281751"/>
                    <a:pt x="755777" y="260248"/>
                  </a:cubicBezTo>
                  <a:cubicBezTo>
                    <a:pt x="754626" y="257176"/>
                    <a:pt x="751172" y="253720"/>
                    <a:pt x="748102" y="253336"/>
                  </a:cubicBezTo>
                  <a:cubicBezTo>
                    <a:pt x="710876" y="244888"/>
                    <a:pt x="701665" y="203034"/>
                    <a:pt x="725459" y="181146"/>
                  </a:cubicBezTo>
                  <a:cubicBezTo>
                    <a:pt x="727762" y="178842"/>
                    <a:pt x="728529" y="173851"/>
                    <a:pt x="728913" y="170011"/>
                  </a:cubicBezTo>
                  <a:cubicBezTo>
                    <a:pt x="730064" y="155035"/>
                    <a:pt x="728913" y="139676"/>
                    <a:pt x="732367" y="125084"/>
                  </a:cubicBezTo>
                  <a:cubicBezTo>
                    <a:pt x="745415" y="70174"/>
                    <a:pt x="802214" y="32543"/>
                    <a:pt x="858629" y="40223"/>
                  </a:cubicBezTo>
                  <a:cubicBezTo>
                    <a:pt x="910055" y="47135"/>
                    <a:pt x="948433" y="79006"/>
                    <a:pt x="959178" y="125084"/>
                  </a:cubicBezTo>
                  <a:cubicBezTo>
                    <a:pt x="962632" y="139676"/>
                    <a:pt x="961481" y="155035"/>
                    <a:pt x="962632" y="170011"/>
                  </a:cubicBezTo>
                  <a:cubicBezTo>
                    <a:pt x="963016" y="174235"/>
                    <a:pt x="964167" y="178842"/>
                    <a:pt x="966853" y="181530"/>
                  </a:cubicBezTo>
                  <a:cubicBezTo>
                    <a:pt x="989880" y="207258"/>
                    <a:pt x="979135" y="243352"/>
                    <a:pt x="945746" y="252568"/>
                  </a:cubicBezTo>
                  <a:cubicBezTo>
                    <a:pt x="942292" y="253720"/>
                    <a:pt x="937687" y="256792"/>
                    <a:pt x="936919" y="260248"/>
                  </a:cubicBezTo>
                  <a:cubicBezTo>
                    <a:pt x="930395" y="282903"/>
                    <a:pt x="916579" y="299415"/>
                    <a:pt x="897390" y="312086"/>
                  </a:cubicBezTo>
                  <a:cubicBezTo>
                    <a:pt x="894320" y="314006"/>
                    <a:pt x="891250" y="318230"/>
                    <a:pt x="891250" y="320918"/>
                  </a:cubicBezTo>
                  <a:cubicBezTo>
                    <a:pt x="891250" y="323990"/>
                    <a:pt x="895088" y="327830"/>
                    <a:pt x="898542" y="328982"/>
                  </a:cubicBezTo>
                  <a:cubicBezTo>
                    <a:pt x="912358" y="334742"/>
                    <a:pt x="926173" y="340886"/>
                    <a:pt x="940373" y="345109"/>
                  </a:cubicBezTo>
                  <a:cubicBezTo>
                    <a:pt x="983740" y="357397"/>
                    <a:pt x="1008301" y="384660"/>
                    <a:pt x="1011372" y="429587"/>
                  </a:cubicBezTo>
                  <a:cubicBezTo>
                    <a:pt x="1014442" y="470674"/>
                    <a:pt x="1016361" y="512144"/>
                    <a:pt x="1018279" y="553615"/>
                  </a:cubicBezTo>
                  <a:cubicBezTo>
                    <a:pt x="1019431" y="578574"/>
                    <a:pt x="1005999" y="591630"/>
                    <a:pt x="981053" y="591630"/>
                  </a:cubicBezTo>
                  <a:cubicBezTo>
                    <a:pt x="901228" y="591630"/>
                    <a:pt x="821019" y="591630"/>
                    <a:pt x="741194" y="591630"/>
                  </a:cubicBezTo>
                  <a:cubicBezTo>
                    <a:pt x="736973" y="591630"/>
                    <a:pt x="733135" y="591630"/>
                    <a:pt x="728146" y="591630"/>
                  </a:cubicBezTo>
                  <a:cubicBezTo>
                    <a:pt x="728913" y="606221"/>
                    <a:pt x="728529" y="619661"/>
                    <a:pt x="730064" y="633101"/>
                  </a:cubicBezTo>
                  <a:cubicBezTo>
                    <a:pt x="732751" y="656908"/>
                    <a:pt x="725843" y="674571"/>
                    <a:pt x="702817" y="684171"/>
                  </a:cubicBezTo>
                  <a:cubicBezTo>
                    <a:pt x="572717" y="683403"/>
                    <a:pt x="444152" y="683403"/>
                    <a:pt x="315587" y="683403"/>
                  </a:cubicBezTo>
                  <a:close/>
                  <a:moveTo>
                    <a:pt x="634504" y="663052"/>
                  </a:moveTo>
                  <a:cubicBezTo>
                    <a:pt x="653309" y="663052"/>
                    <a:pt x="670963" y="663052"/>
                    <a:pt x="688617" y="663052"/>
                  </a:cubicBezTo>
                  <a:cubicBezTo>
                    <a:pt x="703968" y="663052"/>
                    <a:pt x="710492" y="656524"/>
                    <a:pt x="709724" y="640780"/>
                  </a:cubicBezTo>
                  <a:cubicBezTo>
                    <a:pt x="708573" y="620429"/>
                    <a:pt x="706271" y="600078"/>
                    <a:pt x="705119" y="579726"/>
                  </a:cubicBezTo>
                  <a:cubicBezTo>
                    <a:pt x="702049" y="532112"/>
                    <a:pt x="699362" y="484881"/>
                    <a:pt x="697060" y="437267"/>
                  </a:cubicBezTo>
                  <a:cubicBezTo>
                    <a:pt x="695908" y="414611"/>
                    <a:pt x="689001" y="405779"/>
                    <a:pt x="667125" y="400020"/>
                  </a:cubicBezTo>
                  <a:cubicBezTo>
                    <a:pt x="631818" y="391188"/>
                    <a:pt x="595743" y="385044"/>
                    <a:pt x="563506" y="365845"/>
                  </a:cubicBezTo>
                  <a:cubicBezTo>
                    <a:pt x="562739" y="365461"/>
                    <a:pt x="561587" y="365845"/>
                    <a:pt x="560436" y="365845"/>
                  </a:cubicBezTo>
                  <a:cubicBezTo>
                    <a:pt x="556982" y="375828"/>
                    <a:pt x="553144" y="385812"/>
                    <a:pt x="549690" y="395796"/>
                  </a:cubicBezTo>
                  <a:cubicBezTo>
                    <a:pt x="546620" y="405779"/>
                    <a:pt x="539712" y="410003"/>
                    <a:pt x="529734" y="410003"/>
                  </a:cubicBezTo>
                  <a:cubicBezTo>
                    <a:pt x="515534" y="410003"/>
                    <a:pt x="501718" y="410003"/>
                    <a:pt x="487519" y="410003"/>
                  </a:cubicBezTo>
                  <a:cubicBezTo>
                    <a:pt x="477157" y="410003"/>
                    <a:pt x="470249" y="405396"/>
                    <a:pt x="466795" y="395028"/>
                  </a:cubicBezTo>
                  <a:cubicBezTo>
                    <a:pt x="463725" y="385044"/>
                    <a:pt x="459887" y="375445"/>
                    <a:pt x="456817" y="367381"/>
                  </a:cubicBezTo>
                  <a:cubicBezTo>
                    <a:pt x="432639" y="375445"/>
                    <a:pt x="409612" y="383508"/>
                    <a:pt x="386586" y="390804"/>
                  </a:cubicBezTo>
                  <a:cubicBezTo>
                    <a:pt x="373154" y="395028"/>
                    <a:pt x="359338" y="397716"/>
                    <a:pt x="345906" y="401172"/>
                  </a:cubicBezTo>
                  <a:cubicBezTo>
                    <a:pt x="328636" y="405779"/>
                    <a:pt x="320960" y="414611"/>
                    <a:pt x="319809" y="431891"/>
                  </a:cubicBezTo>
                  <a:cubicBezTo>
                    <a:pt x="318658" y="446866"/>
                    <a:pt x="318274" y="461842"/>
                    <a:pt x="317506" y="476817"/>
                  </a:cubicBezTo>
                  <a:cubicBezTo>
                    <a:pt x="315587" y="508688"/>
                    <a:pt x="313669" y="540175"/>
                    <a:pt x="311750" y="572047"/>
                  </a:cubicBezTo>
                  <a:cubicBezTo>
                    <a:pt x="310215" y="595854"/>
                    <a:pt x="308679" y="619661"/>
                    <a:pt x="307528" y="643852"/>
                  </a:cubicBezTo>
                  <a:cubicBezTo>
                    <a:pt x="307145" y="652684"/>
                    <a:pt x="310215" y="661132"/>
                    <a:pt x="319042" y="661900"/>
                  </a:cubicBezTo>
                  <a:cubicBezTo>
                    <a:pt x="338998" y="663436"/>
                    <a:pt x="358954" y="662284"/>
                    <a:pt x="379294" y="662284"/>
                  </a:cubicBezTo>
                  <a:cubicBezTo>
                    <a:pt x="379294" y="640780"/>
                    <a:pt x="379294" y="620045"/>
                    <a:pt x="379294" y="599694"/>
                  </a:cubicBezTo>
                  <a:cubicBezTo>
                    <a:pt x="379294" y="575502"/>
                    <a:pt x="379294" y="550927"/>
                    <a:pt x="379294" y="526736"/>
                  </a:cubicBezTo>
                  <a:cubicBezTo>
                    <a:pt x="379294" y="519824"/>
                    <a:pt x="381597" y="514064"/>
                    <a:pt x="388888" y="513680"/>
                  </a:cubicBezTo>
                  <a:cubicBezTo>
                    <a:pt x="396948" y="513296"/>
                    <a:pt x="399634" y="519440"/>
                    <a:pt x="399634" y="526736"/>
                  </a:cubicBezTo>
                  <a:cubicBezTo>
                    <a:pt x="399634" y="528656"/>
                    <a:pt x="399634" y="530960"/>
                    <a:pt x="399634" y="532880"/>
                  </a:cubicBezTo>
                  <a:cubicBezTo>
                    <a:pt x="399634" y="572047"/>
                    <a:pt x="399634" y="611597"/>
                    <a:pt x="399634" y="650764"/>
                  </a:cubicBezTo>
                  <a:cubicBezTo>
                    <a:pt x="399634" y="654220"/>
                    <a:pt x="399634" y="658060"/>
                    <a:pt x="399634" y="661900"/>
                  </a:cubicBezTo>
                  <a:cubicBezTo>
                    <a:pt x="471784" y="661900"/>
                    <a:pt x="542782" y="661900"/>
                    <a:pt x="614932" y="661900"/>
                  </a:cubicBezTo>
                  <a:cubicBezTo>
                    <a:pt x="614932" y="657676"/>
                    <a:pt x="614932" y="653836"/>
                    <a:pt x="614932" y="650380"/>
                  </a:cubicBezTo>
                  <a:cubicBezTo>
                    <a:pt x="614932" y="610829"/>
                    <a:pt x="614932" y="570894"/>
                    <a:pt x="614932" y="531344"/>
                  </a:cubicBezTo>
                  <a:cubicBezTo>
                    <a:pt x="614932" y="528272"/>
                    <a:pt x="614165" y="524432"/>
                    <a:pt x="615316" y="522128"/>
                  </a:cubicBezTo>
                  <a:cubicBezTo>
                    <a:pt x="617235" y="518672"/>
                    <a:pt x="621072" y="513680"/>
                    <a:pt x="623759" y="514064"/>
                  </a:cubicBezTo>
                  <a:cubicBezTo>
                    <a:pt x="627213" y="514448"/>
                    <a:pt x="631434" y="518288"/>
                    <a:pt x="633737" y="521744"/>
                  </a:cubicBezTo>
                  <a:cubicBezTo>
                    <a:pt x="635272" y="524048"/>
                    <a:pt x="634504" y="528272"/>
                    <a:pt x="634504" y="531728"/>
                  </a:cubicBezTo>
                  <a:cubicBezTo>
                    <a:pt x="634504" y="570894"/>
                    <a:pt x="634504" y="610445"/>
                    <a:pt x="634504" y="649612"/>
                  </a:cubicBezTo>
                  <a:cubicBezTo>
                    <a:pt x="634504" y="653836"/>
                    <a:pt x="634504" y="657676"/>
                    <a:pt x="634504" y="663052"/>
                  </a:cubicBezTo>
                  <a:close/>
                  <a:moveTo>
                    <a:pt x="130224" y="348949"/>
                  </a:moveTo>
                  <a:cubicBezTo>
                    <a:pt x="110268" y="355093"/>
                    <a:pt x="90695" y="360853"/>
                    <a:pt x="71507" y="367765"/>
                  </a:cubicBezTo>
                  <a:cubicBezTo>
                    <a:pt x="48480" y="375828"/>
                    <a:pt x="34280" y="392724"/>
                    <a:pt x="28907" y="416531"/>
                  </a:cubicBezTo>
                  <a:cubicBezTo>
                    <a:pt x="26989" y="424211"/>
                    <a:pt x="26989" y="432275"/>
                    <a:pt x="26605" y="439954"/>
                  </a:cubicBezTo>
                  <a:cubicBezTo>
                    <a:pt x="24302" y="477969"/>
                    <a:pt x="22383" y="515600"/>
                    <a:pt x="20081" y="553615"/>
                  </a:cubicBezTo>
                  <a:cubicBezTo>
                    <a:pt x="19697" y="562447"/>
                    <a:pt x="22000" y="569359"/>
                    <a:pt x="31210" y="570127"/>
                  </a:cubicBezTo>
                  <a:cubicBezTo>
                    <a:pt x="43491" y="570894"/>
                    <a:pt x="56156" y="570511"/>
                    <a:pt x="69588" y="570511"/>
                  </a:cubicBezTo>
                  <a:cubicBezTo>
                    <a:pt x="69588" y="565519"/>
                    <a:pt x="69588" y="562063"/>
                    <a:pt x="69588" y="558223"/>
                  </a:cubicBezTo>
                  <a:cubicBezTo>
                    <a:pt x="69588" y="529040"/>
                    <a:pt x="69588" y="500241"/>
                    <a:pt x="69588" y="471057"/>
                  </a:cubicBezTo>
                  <a:cubicBezTo>
                    <a:pt x="69588" y="463378"/>
                    <a:pt x="69971" y="455698"/>
                    <a:pt x="79949" y="455698"/>
                  </a:cubicBezTo>
                  <a:cubicBezTo>
                    <a:pt x="90311" y="455698"/>
                    <a:pt x="89928" y="463762"/>
                    <a:pt x="89928" y="471442"/>
                  </a:cubicBezTo>
                  <a:cubicBezTo>
                    <a:pt x="89928" y="499473"/>
                    <a:pt x="89928" y="527504"/>
                    <a:pt x="89928" y="555535"/>
                  </a:cubicBezTo>
                  <a:cubicBezTo>
                    <a:pt x="89928" y="560143"/>
                    <a:pt x="89928" y="564751"/>
                    <a:pt x="89928" y="570127"/>
                  </a:cubicBezTo>
                  <a:cubicBezTo>
                    <a:pt x="144040" y="570127"/>
                    <a:pt x="196617" y="570127"/>
                    <a:pt x="250729" y="570127"/>
                  </a:cubicBezTo>
                  <a:cubicBezTo>
                    <a:pt x="250729" y="559759"/>
                    <a:pt x="250729" y="549775"/>
                    <a:pt x="250729" y="540175"/>
                  </a:cubicBezTo>
                  <a:cubicBezTo>
                    <a:pt x="250729" y="515984"/>
                    <a:pt x="250729" y="491793"/>
                    <a:pt x="250729" y="467218"/>
                  </a:cubicBezTo>
                  <a:cubicBezTo>
                    <a:pt x="250729" y="460690"/>
                    <a:pt x="253416" y="455698"/>
                    <a:pt x="260707" y="455698"/>
                  </a:cubicBezTo>
                  <a:cubicBezTo>
                    <a:pt x="267999" y="455698"/>
                    <a:pt x="270686" y="460306"/>
                    <a:pt x="271070" y="467218"/>
                  </a:cubicBezTo>
                  <a:cubicBezTo>
                    <a:pt x="271070" y="469522"/>
                    <a:pt x="271070" y="471825"/>
                    <a:pt x="271070" y="474513"/>
                  </a:cubicBezTo>
                  <a:cubicBezTo>
                    <a:pt x="271070" y="502929"/>
                    <a:pt x="271070" y="531344"/>
                    <a:pt x="271070" y="559759"/>
                  </a:cubicBezTo>
                  <a:cubicBezTo>
                    <a:pt x="271070" y="563215"/>
                    <a:pt x="271453" y="567055"/>
                    <a:pt x="271837" y="570511"/>
                  </a:cubicBezTo>
                  <a:cubicBezTo>
                    <a:pt x="278361" y="570511"/>
                    <a:pt x="283734" y="570511"/>
                    <a:pt x="289491" y="570511"/>
                  </a:cubicBezTo>
                  <a:cubicBezTo>
                    <a:pt x="289875" y="568207"/>
                    <a:pt x="290258" y="566287"/>
                    <a:pt x="290258" y="563983"/>
                  </a:cubicBezTo>
                  <a:cubicBezTo>
                    <a:pt x="292561" y="525584"/>
                    <a:pt x="294096" y="487569"/>
                    <a:pt x="296782" y="449170"/>
                  </a:cubicBezTo>
                  <a:cubicBezTo>
                    <a:pt x="297550" y="436498"/>
                    <a:pt x="298701" y="423827"/>
                    <a:pt x="302539" y="411923"/>
                  </a:cubicBezTo>
                  <a:cubicBezTo>
                    <a:pt x="307145" y="396948"/>
                    <a:pt x="308296" y="395412"/>
                    <a:pt x="296782" y="384276"/>
                  </a:cubicBezTo>
                  <a:cubicBezTo>
                    <a:pt x="291409" y="379284"/>
                    <a:pt x="285269" y="373908"/>
                    <a:pt x="278745" y="371220"/>
                  </a:cubicBezTo>
                  <a:cubicBezTo>
                    <a:pt x="256870" y="363157"/>
                    <a:pt x="234611" y="356245"/>
                    <a:pt x="212352" y="348565"/>
                  </a:cubicBezTo>
                  <a:cubicBezTo>
                    <a:pt x="205060" y="361237"/>
                    <a:pt x="208130" y="384276"/>
                    <a:pt x="181650" y="380436"/>
                  </a:cubicBezTo>
                  <a:cubicBezTo>
                    <a:pt x="181650" y="391572"/>
                    <a:pt x="181650" y="401556"/>
                    <a:pt x="181650" y="411155"/>
                  </a:cubicBezTo>
                  <a:cubicBezTo>
                    <a:pt x="181650" y="418835"/>
                    <a:pt x="180499" y="425363"/>
                    <a:pt x="171288" y="425363"/>
                  </a:cubicBezTo>
                  <a:cubicBezTo>
                    <a:pt x="161694" y="425363"/>
                    <a:pt x="160926" y="418451"/>
                    <a:pt x="160926" y="410771"/>
                  </a:cubicBezTo>
                  <a:cubicBezTo>
                    <a:pt x="160926" y="400788"/>
                    <a:pt x="160926" y="390420"/>
                    <a:pt x="160926" y="379668"/>
                  </a:cubicBezTo>
                  <a:cubicBezTo>
                    <a:pt x="134062" y="384276"/>
                    <a:pt x="137516" y="360469"/>
                    <a:pt x="130224" y="348949"/>
                  </a:cubicBezTo>
                  <a:close/>
                  <a:moveTo>
                    <a:pt x="885493" y="349333"/>
                  </a:moveTo>
                  <a:cubicBezTo>
                    <a:pt x="883958" y="354325"/>
                    <a:pt x="881656" y="360469"/>
                    <a:pt x="879737" y="366613"/>
                  </a:cubicBezTo>
                  <a:cubicBezTo>
                    <a:pt x="876666" y="376596"/>
                    <a:pt x="870142" y="380820"/>
                    <a:pt x="859781" y="380820"/>
                  </a:cubicBezTo>
                  <a:cubicBezTo>
                    <a:pt x="849035" y="380436"/>
                    <a:pt x="838673" y="380820"/>
                    <a:pt x="827927" y="380820"/>
                  </a:cubicBezTo>
                  <a:cubicBezTo>
                    <a:pt x="818333" y="380820"/>
                    <a:pt x="812576" y="376596"/>
                    <a:pt x="809506" y="367381"/>
                  </a:cubicBezTo>
                  <a:cubicBezTo>
                    <a:pt x="807203" y="360853"/>
                    <a:pt x="804901" y="354325"/>
                    <a:pt x="802982" y="349333"/>
                  </a:cubicBezTo>
                  <a:cubicBezTo>
                    <a:pt x="783793" y="355477"/>
                    <a:pt x="766523" y="360853"/>
                    <a:pt x="748870" y="366229"/>
                  </a:cubicBezTo>
                  <a:cubicBezTo>
                    <a:pt x="733135" y="370837"/>
                    <a:pt x="720854" y="380436"/>
                    <a:pt x="711643" y="393492"/>
                  </a:cubicBezTo>
                  <a:cubicBezTo>
                    <a:pt x="709724" y="396180"/>
                    <a:pt x="710108" y="400788"/>
                    <a:pt x="710876" y="404244"/>
                  </a:cubicBezTo>
                  <a:cubicBezTo>
                    <a:pt x="712795" y="412307"/>
                    <a:pt x="716632" y="419603"/>
                    <a:pt x="717400" y="427667"/>
                  </a:cubicBezTo>
                  <a:cubicBezTo>
                    <a:pt x="719319" y="453394"/>
                    <a:pt x="720470" y="479505"/>
                    <a:pt x="722005" y="505232"/>
                  </a:cubicBezTo>
                  <a:cubicBezTo>
                    <a:pt x="723156" y="526352"/>
                    <a:pt x="724308" y="547087"/>
                    <a:pt x="725459" y="567823"/>
                  </a:cubicBezTo>
                  <a:cubicBezTo>
                    <a:pt x="731600" y="567823"/>
                    <a:pt x="736588" y="567823"/>
                    <a:pt x="741961" y="567823"/>
                  </a:cubicBezTo>
                  <a:cubicBezTo>
                    <a:pt x="741961" y="562831"/>
                    <a:pt x="741961" y="558991"/>
                    <a:pt x="741961" y="554767"/>
                  </a:cubicBezTo>
                  <a:cubicBezTo>
                    <a:pt x="741961" y="525200"/>
                    <a:pt x="741961" y="495249"/>
                    <a:pt x="741961" y="465682"/>
                  </a:cubicBezTo>
                  <a:cubicBezTo>
                    <a:pt x="741961" y="459154"/>
                    <a:pt x="744648" y="454162"/>
                    <a:pt x="751939" y="453778"/>
                  </a:cubicBezTo>
                  <a:cubicBezTo>
                    <a:pt x="759231" y="453394"/>
                    <a:pt x="763069" y="458002"/>
                    <a:pt x="763453" y="465298"/>
                  </a:cubicBezTo>
                  <a:cubicBezTo>
                    <a:pt x="763453" y="467602"/>
                    <a:pt x="763453" y="469906"/>
                    <a:pt x="763453" y="472593"/>
                  </a:cubicBezTo>
                  <a:cubicBezTo>
                    <a:pt x="763453" y="501009"/>
                    <a:pt x="763453" y="529424"/>
                    <a:pt x="763453" y="557839"/>
                  </a:cubicBezTo>
                  <a:cubicBezTo>
                    <a:pt x="763453" y="561295"/>
                    <a:pt x="763837" y="565135"/>
                    <a:pt x="763837" y="568591"/>
                  </a:cubicBezTo>
                  <a:cubicBezTo>
                    <a:pt x="817181" y="568591"/>
                    <a:pt x="869375" y="568591"/>
                    <a:pt x="922336" y="568591"/>
                  </a:cubicBezTo>
                  <a:cubicBezTo>
                    <a:pt x="922336" y="563983"/>
                    <a:pt x="922336" y="560527"/>
                    <a:pt x="922336" y="556687"/>
                  </a:cubicBezTo>
                  <a:cubicBezTo>
                    <a:pt x="922336" y="527504"/>
                    <a:pt x="922336" y="498705"/>
                    <a:pt x="922336" y="469522"/>
                  </a:cubicBezTo>
                  <a:cubicBezTo>
                    <a:pt x="922336" y="461458"/>
                    <a:pt x="923487" y="454546"/>
                    <a:pt x="933082" y="454162"/>
                  </a:cubicBezTo>
                  <a:cubicBezTo>
                    <a:pt x="943060" y="453778"/>
                    <a:pt x="943827" y="461458"/>
                    <a:pt x="943827" y="469137"/>
                  </a:cubicBezTo>
                  <a:cubicBezTo>
                    <a:pt x="943827" y="498705"/>
                    <a:pt x="943827" y="527888"/>
                    <a:pt x="943827" y="557455"/>
                  </a:cubicBezTo>
                  <a:cubicBezTo>
                    <a:pt x="943827" y="560911"/>
                    <a:pt x="943827" y="564751"/>
                    <a:pt x="943827" y="568591"/>
                  </a:cubicBezTo>
                  <a:cubicBezTo>
                    <a:pt x="947665" y="568974"/>
                    <a:pt x="949968" y="569359"/>
                    <a:pt x="952270" y="569359"/>
                  </a:cubicBezTo>
                  <a:cubicBezTo>
                    <a:pt x="962632" y="569359"/>
                    <a:pt x="972610" y="569742"/>
                    <a:pt x="982972" y="569359"/>
                  </a:cubicBezTo>
                  <a:cubicBezTo>
                    <a:pt x="992183" y="568974"/>
                    <a:pt x="996021" y="563983"/>
                    <a:pt x="995253" y="554383"/>
                  </a:cubicBezTo>
                  <a:cubicBezTo>
                    <a:pt x="992950" y="512528"/>
                    <a:pt x="990264" y="470674"/>
                    <a:pt x="987961" y="428435"/>
                  </a:cubicBezTo>
                  <a:cubicBezTo>
                    <a:pt x="986426" y="400788"/>
                    <a:pt x="967238" y="375445"/>
                    <a:pt x="941141" y="366997"/>
                  </a:cubicBezTo>
                  <a:cubicBezTo>
                    <a:pt x="923487" y="361237"/>
                    <a:pt x="905066" y="355477"/>
                    <a:pt x="885493" y="349333"/>
                  </a:cubicBezTo>
                  <a:close/>
                  <a:moveTo>
                    <a:pt x="418055" y="151963"/>
                  </a:moveTo>
                  <a:cubicBezTo>
                    <a:pt x="418055" y="176539"/>
                    <a:pt x="418055" y="200730"/>
                    <a:pt x="418055" y="224921"/>
                  </a:cubicBezTo>
                  <a:cubicBezTo>
                    <a:pt x="418439" y="262552"/>
                    <a:pt x="439163" y="292887"/>
                    <a:pt x="473319" y="306711"/>
                  </a:cubicBezTo>
                  <a:cubicBezTo>
                    <a:pt x="531653" y="330518"/>
                    <a:pt x="594976" y="287895"/>
                    <a:pt x="595360" y="225689"/>
                  </a:cubicBezTo>
                  <a:cubicBezTo>
                    <a:pt x="595360" y="203418"/>
                    <a:pt x="595360" y="181146"/>
                    <a:pt x="594976" y="159259"/>
                  </a:cubicBezTo>
                  <a:cubicBezTo>
                    <a:pt x="594976" y="152731"/>
                    <a:pt x="594976" y="146587"/>
                    <a:pt x="594976" y="141212"/>
                  </a:cubicBezTo>
                  <a:cubicBezTo>
                    <a:pt x="581927" y="138140"/>
                    <a:pt x="570030" y="136604"/>
                    <a:pt x="558901" y="132764"/>
                  </a:cubicBezTo>
                  <a:cubicBezTo>
                    <a:pt x="547388" y="128540"/>
                    <a:pt x="537025" y="122396"/>
                    <a:pt x="525896" y="117020"/>
                  </a:cubicBezTo>
                  <a:cubicBezTo>
                    <a:pt x="487135" y="148891"/>
                    <a:pt x="484448" y="149659"/>
                    <a:pt x="418055" y="151963"/>
                  </a:cubicBezTo>
                  <a:close/>
                  <a:moveTo>
                    <a:pt x="387353" y="139676"/>
                  </a:moveTo>
                  <a:cubicBezTo>
                    <a:pt x="391959" y="137372"/>
                    <a:pt x="395797" y="136604"/>
                    <a:pt x="398483" y="133916"/>
                  </a:cubicBezTo>
                  <a:cubicBezTo>
                    <a:pt x="404239" y="127772"/>
                    <a:pt x="411531" y="126620"/>
                    <a:pt x="419207" y="128156"/>
                  </a:cubicBezTo>
                  <a:cubicBezTo>
                    <a:pt x="454898" y="134684"/>
                    <a:pt x="485600" y="125852"/>
                    <a:pt x="510545" y="98205"/>
                  </a:cubicBezTo>
                  <a:cubicBezTo>
                    <a:pt x="519756" y="87837"/>
                    <a:pt x="528583" y="87453"/>
                    <a:pt x="538944" y="96285"/>
                  </a:cubicBezTo>
                  <a:cubicBezTo>
                    <a:pt x="555447" y="109725"/>
                    <a:pt x="574252" y="115868"/>
                    <a:pt x="594976" y="117404"/>
                  </a:cubicBezTo>
                  <a:cubicBezTo>
                    <a:pt x="611478" y="118556"/>
                    <a:pt x="614548" y="120860"/>
                    <a:pt x="617618" y="137372"/>
                  </a:cubicBezTo>
                  <a:cubicBezTo>
                    <a:pt x="621072" y="138140"/>
                    <a:pt x="624526" y="138908"/>
                    <a:pt x="629516" y="139676"/>
                  </a:cubicBezTo>
                  <a:cubicBezTo>
                    <a:pt x="629516" y="122012"/>
                    <a:pt x="629516" y="105117"/>
                    <a:pt x="629516" y="88221"/>
                  </a:cubicBezTo>
                  <a:cubicBezTo>
                    <a:pt x="629131" y="51358"/>
                    <a:pt x="596511" y="30239"/>
                    <a:pt x="563122" y="45215"/>
                  </a:cubicBezTo>
                  <a:cubicBezTo>
                    <a:pt x="554295" y="49054"/>
                    <a:pt x="548923" y="47903"/>
                    <a:pt x="543550" y="39839"/>
                  </a:cubicBezTo>
                  <a:cubicBezTo>
                    <a:pt x="536642" y="29855"/>
                    <a:pt x="527047" y="22559"/>
                    <a:pt x="514383" y="21407"/>
                  </a:cubicBezTo>
                  <a:cubicBezTo>
                    <a:pt x="502102" y="20255"/>
                    <a:pt x="489821" y="19487"/>
                    <a:pt x="477540" y="19871"/>
                  </a:cubicBezTo>
                  <a:cubicBezTo>
                    <a:pt x="453746" y="21023"/>
                    <a:pt x="432639" y="29087"/>
                    <a:pt x="414985" y="45598"/>
                  </a:cubicBezTo>
                  <a:cubicBezTo>
                    <a:pt x="388505" y="70942"/>
                    <a:pt x="383132" y="102429"/>
                    <a:pt x="387353" y="139676"/>
                  </a:cubicBezTo>
                  <a:close/>
                  <a:moveTo>
                    <a:pt x="917347" y="217625"/>
                  </a:moveTo>
                  <a:cubicBezTo>
                    <a:pt x="917347" y="217625"/>
                    <a:pt x="917347" y="217625"/>
                    <a:pt x="917347" y="217625"/>
                  </a:cubicBezTo>
                  <a:cubicBezTo>
                    <a:pt x="917731" y="209178"/>
                    <a:pt x="918498" y="200346"/>
                    <a:pt x="917347" y="191898"/>
                  </a:cubicBezTo>
                  <a:cubicBezTo>
                    <a:pt x="916579" y="186906"/>
                    <a:pt x="914660" y="180762"/>
                    <a:pt x="911206" y="177306"/>
                  </a:cubicBezTo>
                  <a:cubicBezTo>
                    <a:pt x="903147" y="168475"/>
                    <a:pt x="896239" y="159259"/>
                    <a:pt x="895088" y="147355"/>
                  </a:cubicBezTo>
                  <a:cubicBezTo>
                    <a:pt x="894320" y="140828"/>
                    <a:pt x="892017" y="138140"/>
                    <a:pt x="885493" y="139292"/>
                  </a:cubicBezTo>
                  <a:cubicBezTo>
                    <a:pt x="858629" y="144667"/>
                    <a:pt x="831765" y="144667"/>
                    <a:pt x="805284" y="139292"/>
                  </a:cubicBezTo>
                  <a:cubicBezTo>
                    <a:pt x="799911" y="138140"/>
                    <a:pt x="796074" y="139292"/>
                    <a:pt x="795690" y="146203"/>
                  </a:cubicBezTo>
                  <a:cubicBezTo>
                    <a:pt x="794539" y="159643"/>
                    <a:pt x="787631" y="169627"/>
                    <a:pt x="777653" y="178459"/>
                  </a:cubicBezTo>
                  <a:cubicBezTo>
                    <a:pt x="775734" y="179994"/>
                    <a:pt x="773431" y="182682"/>
                    <a:pt x="773431" y="184602"/>
                  </a:cubicBezTo>
                  <a:cubicBezTo>
                    <a:pt x="773431" y="206874"/>
                    <a:pt x="771512" y="229529"/>
                    <a:pt x="774966" y="251032"/>
                  </a:cubicBezTo>
                  <a:cubicBezTo>
                    <a:pt x="780339" y="282519"/>
                    <a:pt x="807971" y="303255"/>
                    <a:pt x="842511" y="304791"/>
                  </a:cubicBezTo>
                  <a:cubicBezTo>
                    <a:pt x="885110" y="306711"/>
                    <a:pt x="920033" y="274456"/>
                    <a:pt x="917731" y="236057"/>
                  </a:cubicBezTo>
                  <a:cubicBezTo>
                    <a:pt x="916963" y="229913"/>
                    <a:pt x="917347" y="223769"/>
                    <a:pt x="917347" y="217625"/>
                  </a:cubicBezTo>
                  <a:close/>
                  <a:moveTo>
                    <a:pt x="230773" y="299031"/>
                  </a:moveTo>
                  <a:cubicBezTo>
                    <a:pt x="249578" y="301719"/>
                    <a:pt x="255719" y="298647"/>
                    <a:pt x="260707" y="283287"/>
                  </a:cubicBezTo>
                  <a:cubicBezTo>
                    <a:pt x="263778" y="273303"/>
                    <a:pt x="266464" y="262552"/>
                    <a:pt x="266848" y="252184"/>
                  </a:cubicBezTo>
                  <a:cubicBezTo>
                    <a:pt x="267616" y="225689"/>
                    <a:pt x="267232" y="198810"/>
                    <a:pt x="266848" y="172315"/>
                  </a:cubicBezTo>
                  <a:cubicBezTo>
                    <a:pt x="266080" y="118172"/>
                    <a:pt x="220795" y="73630"/>
                    <a:pt x="167834" y="74014"/>
                  </a:cubicBezTo>
                  <a:cubicBezTo>
                    <a:pt x="114489" y="74398"/>
                    <a:pt x="69588" y="118556"/>
                    <a:pt x="68820" y="172699"/>
                  </a:cubicBezTo>
                  <a:cubicBezTo>
                    <a:pt x="68436" y="198810"/>
                    <a:pt x="68053" y="224537"/>
                    <a:pt x="69204" y="250648"/>
                  </a:cubicBezTo>
                  <a:cubicBezTo>
                    <a:pt x="69588" y="261784"/>
                    <a:pt x="71890" y="272920"/>
                    <a:pt x="75344" y="283671"/>
                  </a:cubicBezTo>
                  <a:cubicBezTo>
                    <a:pt x="80717" y="300183"/>
                    <a:pt x="91079" y="304407"/>
                    <a:pt x="108733" y="299415"/>
                  </a:cubicBezTo>
                  <a:cubicBezTo>
                    <a:pt x="102976" y="290199"/>
                    <a:pt x="96452" y="281751"/>
                    <a:pt x="91463" y="272152"/>
                  </a:cubicBezTo>
                  <a:cubicBezTo>
                    <a:pt x="79182" y="247576"/>
                    <a:pt x="82636" y="220697"/>
                    <a:pt x="83787" y="194586"/>
                  </a:cubicBezTo>
                  <a:cubicBezTo>
                    <a:pt x="84171" y="185754"/>
                    <a:pt x="91079" y="179610"/>
                    <a:pt x="100673" y="179610"/>
                  </a:cubicBezTo>
                  <a:cubicBezTo>
                    <a:pt x="123316" y="179226"/>
                    <a:pt x="142121" y="171163"/>
                    <a:pt x="157472" y="153883"/>
                  </a:cubicBezTo>
                  <a:cubicBezTo>
                    <a:pt x="165148" y="145435"/>
                    <a:pt x="178196" y="144667"/>
                    <a:pt x="185872" y="153115"/>
                  </a:cubicBezTo>
                  <a:cubicBezTo>
                    <a:pt x="200839" y="170011"/>
                    <a:pt x="218876" y="178459"/>
                    <a:pt x="241519" y="179610"/>
                  </a:cubicBezTo>
                  <a:cubicBezTo>
                    <a:pt x="251113" y="179994"/>
                    <a:pt x="258021" y="186138"/>
                    <a:pt x="258021" y="196122"/>
                  </a:cubicBezTo>
                  <a:cubicBezTo>
                    <a:pt x="258405" y="213401"/>
                    <a:pt x="258405" y="231065"/>
                    <a:pt x="257254" y="248344"/>
                  </a:cubicBezTo>
                  <a:cubicBezTo>
                    <a:pt x="255335" y="267544"/>
                    <a:pt x="244973" y="283671"/>
                    <a:pt x="230773" y="299031"/>
                  </a:cubicBezTo>
                  <a:close/>
                  <a:moveTo>
                    <a:pt x="174358" y="172315"/>
                  </a:moveTo>
                  <a:cubicBezTo>
                    <a:pt x="158240" y="181146"/>
                    <a:pt x="144040" y="189594"/>
                    <a:pt x="129073" y="196506"/>
                  </a:cubicBezTo>
                  <a:cubicBezTo>
                    <a:pt x="121397" y="199962"/>
                    <a:pt x="109117" y="198810"/>
                    <a:pt x="105662" y="203802"/>
                  </a:cubicBezTo>
                  <a:cubicBezTo>
                    <a:pt x="101441" y="210713"/>
                    <a:pt x="104511" y="221465"/>
                    <a:pt x="104511" y="230681"/>
                  </a:cubicBezTo>
                  <a:cubicBezTo>
                    <a:pt x="104511" y="231065"/>
                    <a:pt x="104511" y="231449"/>
                    <a:pt x="104511" y="231833"/>
                  </a:cubicBezTo>
                  <a:cubicBezTo>
                    <a:pt x="106046" y="263320"/>
                    <a:pt x="124084" y="288279"/>
                    <a:pt x="151715" y="297111"/>
                  </a:cubicBezTo>
                  <a:cubicBezTo>
                    <a:pt x="177812" y="305559"/>
                    <a:pt x="206212" y="295959"/>
                    <a:pt x="223865" y="273303"/>
                  </a:cubicBezTo>
                  <a:cubicBezTo>
                    <a:pt x="239984" y="252184"/>
                    <a:pt x="237297" y="227609"/>
                    <a:pt x="236914" y="203418"/>
                  </a:cubicBezTo>
                  <a:cubicBezTo>
                    <a:pt x="236914" y="201882"/>
                    <a:pt x="233459" y="199194"/>
                    <a:pt x="231541" y="198810"/>
                  </a:cubicBezTo>
                  <a:cubicBezTo>
                    <a:pt x="207363" y="198042"/>
                    <a:pt x="188558" y="187290"/>
                    <a:pt x="174358" y="172315"/>
                  </a:cubicBezTo>
                  <a:close/>
                  <a:moveTo>
                    <a:pt x="940373" y="168091"/>
                  </a:moveTo>
                  <a:cubicBezTo>
                    <a:pt x="947281" y="128156"/>
                    <a:pt x="931930" y="93981"/>
                    <a:pt x="898925" y="74014"/>
                  </a:cubicBezTo>
                  <a:cubicBezTo>
                    <a:pt x="864386" y="52894"/>
                    <a:pt x="818716" y="54814"/>
                    <a:pt x="786096" y="79006"/>
                  </a:cubicBezTo>
                  <a:cubicBezTo>
                    <a:pt x="757696" y="99741"/>
                    <a:pt x="743113" y="137372"/>
                    <a:pt x="751172" y="168091"/>
                  </a:cubicBezTo>
                  <a:cubicBezTo>
                    <a:pt x="764221" y="166555"/>
                    <a:pt x="773431" y="156187"/>
                    <a:pt x="774966" y="141980"/>
                  </a:cubicBezTo>
                  <a:cubicBezTo>
                    <a:pt x="776885" y="125084"/>
                    <a:pt x="790701" y="114332"/>
                    <a:pt x="807203" y="118172"/>
                  </a:cubicBezTo>
                  <a:cubicBezTo>
                    <a:pt x="830613" y="123164"/>
                    <a:pt x="854024" y="123164"/>
                    <a:pt x="877434" y="119324"/>
                  </a:cubicBezTo>
                  <a:cubicBezTo>
                    <a:pt x="902763" y="115484"/>
                    <a:pt x="911974" y="121628"/>
                    <a:pt x="916195" y="146587"/>
                  </a:cubicBezTo>
                  <a:cubicBezTo>
                    <a:pt x="918114" y="157339"/>
                    <a:pt x="928476" y="166939"/>
                    <a:pt x="940373" y="168091"/>
                  </a:cubicBezTo>
                  <a:close/>
                  <a:moveTo>
                    <a:pt x="542398" y="328214"/>
                  </a:moveTo>
                  <a:cubicBezTo>
                    <a:pt x="518988" y="336278"/>
                    <a:pt x="495962" y="335510"/>
                    <a:pt x="472552" y="329366"/>
                  </a:cubicBezTo>
                  <a:cubicBezTo>
                    <a:pt x="470249" y="351253"/>
                    <a:pt x="480994" y="368149"/>
                    <a:pt x="486367" y="385812"/>
                  </a:cubicBezTo>
                  <a:cubicBezTo>
                    <a:pt x="486751" y="387348"/>
                    <a:pt x="490972" y="388500"/>
                    <a:pt x="493275" y="388500"/>
                  </a:cubicBezTo>
                  <a:cubicBezTo>
                    <a:pt x="503254" y="388884"/>
                    <a:pt x="513232" y="388884"/>
                    <a:pt x="522826" y="388500"/>
                  </a:cubicBezTo>
                  <a:cubicBezTo>
                    <a:pt x="525512" y="388500"/>
                    <a:pt x="529734" y="386964"/>
                    <a:pt x="530501" y="385044"/>
                  </a:cubicBezTo>
                  <a:cubicBezTo>
                    <a:pt x="535874" y="366613"/>
                    <a:pt x="547388" y="349717"/>
                    <a:pt x="542398" y="328214"/>
                  </a:cubicBezTo>
                  <a:close/>
                  <a:moveTo>
                    <a:pt x="145575" y="320150"/>
                  </a:moveTo>
                  <a:cubicBezTo>
                    <a:pt x="147494" y="327446"/>
                    <a:pt x="149029" y="334358"/>
                    <a:pt x="150948" y="340886"/>
                  </a:cubicBezTo>
                  <a:cubicBezTo>
                    <a:pt x="157088" y="359317"/>
                    <a:pt x="157088" y="359317"/>
                    <a:pt x="176661" y="358933"/>
                  </a:cubicBezTo>
                  <a:cubicBezTo>
                    <a:pt x="180115" y="358933"/>
                    <a:pt x="185872" y="358165"/>
                    <a:pt x="186255" y="356245"/>
                  </a:cubicBezTo>
                  <a:cubicBezTo>
                    <a:pt x="190477" y="343957"/>
                    <a:pt x="197768" y="332438"/>
                    <a:pt x="196234" y="320150"/>
                  </a:cubicBezTo>
                  <a:cubicBezTo>
                    <a:pt x="179731" y="320150"/>
                    <a:pt x="163996" y="320150"/>
                    <a:pt x="145575" y="320150"/>
                  </a:cubicBezTo>
                  <a:close/>
                  <a:moveTo>
                    <a:pt x="819100" y="324758"/>
                  </a:moveTo>
                  <a:cubicBezTo>
                    <a:pt x="821787" y="333206"/>
                    <a:pt x="824473" y="341654"/>
                    <a:pt x="827543" y="350101"/>
                  </a:cubicBezTo>
                  <a:cubicBezTo>
                    <a:pt x="828694" y="353173"/>
                    <a:pt x="830997" y="358165"/>
                    <a:pt x="833300" y="358549"/>
                  </a:cubicBezTo>
                  <a:cubicBezTo>
                    <a:pt x="842127" y="358933"/>
                    <a:pt x="854791" y="361237"/>
                    <a:pt x="858629" y="356629"/>
                  </a:cubicBezTo>
                  <a:cubicBezTo>
                    <a:pt x="865537" y="348565"/>
                    <a:pt x="867072" y="335510"/>
                    <a:pt x="871294" y="324758"/>
                  </a:cubicBezTo>
                  <a:cubicBezTo>
                    <a:pt x="852489" y="324758"/>
                    <a:pt x="836754" y="324758"/>
                    <a:pt x="819100" y="324758"/>
                  </a:cubicBezTo>
                  <a:close/>
                  <a:moveTo>
                    <a:pt x="396180" y="220697"/>
                  </a:moveTo>
                  <a:cubicBezTo>
                    <a:pt x="396180" y="200346"/>
                    <a:pt x="396180" y="180379"/>
                    <a:pt x="396180" y="160411"/>
                  </a:cubicBezTo>
                  <a:cubicBezTo>
                    <a:pt x="378910" y="165019"/>
                    <a:pt x="370083" y="175003"/>
                    <a:pt x="370467" y="190746"/>
                  </a:cubicBezTo>
                  <a:cubicBezTo>
                    <a:pt x="370467" y="206106"/>
                    <a:pt x="379678" y="217241"/>
                    <a:pt x="396180" y="220697"/>
                  </a:cubicBezTo>
                  <a:close/>
                  <a:moveTo>
                    <a:pt x="616851" y="220313"/>
                  </a:moveTo>
                  <a:cubicBezTo>
                    <a:pt x="632586" y="218009"/>
                    <a:pt x="643715" y="205722"/>
                    <a:pt x="643331" y="190362"/>
                  </a:cubicBezTo>
                  <a:cubicBezTo>
                    <a:pt x="643331" y="174619"/>
                    <a:pt x="632586" y="162715"/>
                    <a:pt x="616851" y="161179"/>
                  </a:cubicBezTo>
                  <a:cubicBezTo>
                    <a:pt x="616851" y="180762"/>
                    <a:pt x="616851" y="200730"/>
                    <a:pt x="616851" y="220313"/>
                  </a:cubicBezTo>
                  <a:close/>
                  <a:moveTo>
                    <a:pt x="750405" y="191130"/>
                  </a:moveTo>
                  <a:cubicBezTo>
                    <a:pt x="737740" y="192282"/>
                    <a:pt x="731216" y="199962"/>
                    <a:pt x="731983" y="212249"/>
                  </a:cubicBezTo>
                  <a:cubicBezTo>
                    <a:pt x="732367" y="223385"/>
                    <a:pt x="739659" y="230297"/>
                    <a:pt x="750405" y="230681"/>
                  </a:cubicBezTo>
                  <a:cubicBezTo>
                    <a:pt x="750405" y="217625"/>
                    <a:pt x="750405" y="204186"/>
                    <a:pt x="750405" y="191130"/>
                  </a:cubicBezTo>
                  <a:close/>
                  <a:moveTo>
                    <a:pt x="939606" y="231449"/>
                  </a:moveTo>
                  <a:cubicBezTo>
                    <a:pt x="951887" y="229145"/>
                    <a:pt x="958027" y="221849"/>
                    <a:pt x="957643" y="210713"/>
                  </a:cubicBezTo>
                  <a:cubicBezTo>
                    <a:pt x="957643" y="199578"/>
                    <a:pt x="951502" y="193050"/>
                    <a:pt x="939606" y="191514"/>
                  </a:cubicBezTo>
                  <a:cubicBezTo>
                    <a:pt x="939606" y="204570"/>
                    <a:pt x="939606" y="218009"/>
                    <a:pt x="939606" y="231449"/>
                  </a:cubicBezTo>
                  <a:close/>
                </a:path>
              </a:pathLst>
            </a:custGeom>
            <a:grpFill/>
            <a:ln w="9525" cap="flat">
              <a:noFill/>
              <a:prstDash val="solid"/>
              <a:miter/>
            </a:ln>
          </p:spPr>
          <p:txBody>
            <a:bodyPr rtlCol="0" anchor="ctr"/>
            <a:lstStyle/>
            <a:p>
              <a:endParaRPr lang="en-US"/>
            </a:p>
          </p:txBody>
        </p:sp>
        <p:sp>
          <p:nvSpPr>
            <p:cNvPr id="51" name="Freeform 290">
              <a:extLst>
                <a:ext uri="{FF2B5EF4-FFF2-40B4-BE49-F238E27FC236}">
                  <a16:creationId xmlns:a16="http://schemas.microsoft.com/office/drawing/2014/main" id="{4D879B54-CCE6-74C0-4B44-65485B88E12D}"/>
                </a:ext>
              </a:extLst>
            </p:cNvPr>
            <p:cNvSpPr/>
            <p:nvPr userDrawn="1"/>
          </p:nvSpPr>
          <p:spPr>
            <a:xfrm>
              <a:off x="8141304" y="5055580"/>
              <a:ext cx="996567" cy="387648"/>
            </a:xfrm>
            <a:custGeom>
              <a:avLst/>
              <a:gdLst>
                <a:gd name="connsiteX0" fmla="*/ 714973 w 996567"/>
                <a:gd name="connsiteY0" fmla="*/ 124041 h 387648"/>
                <a:gd name="connsiteX1" fmla="*/ 929503 w 996567"/>
                <a:gd name="connsiteY1" fmla="*/ 124041 h 387648"/>
                <a:gd name="connsiteX2" fmla="*/ 972102 w 996567"/>
                <a:gd name="connsiteY2" fmla="*/ 136328 h 387648"/>
                <a:gd name="connsiteX3" fmla="*/ 996280 w 996567"/>
                <a:gd name="connsiteY3" fmla="*/ 182791 h 387648"/>
                <a:gd name="connsiteX4" fmla="*/ 996280 w 996567"/>
                <a:gd name="connsiteY4" fmla="*/ 273028 h 387648"/>
                <a:gd name="connsiteX5" fmla="*/ 939481 w 996567"/>
                <a:gd name="connsiteY5" fmla="*/ 330626 h 387648"/>
                <a:gd name="connsiteX6" fmla="*/ 889207 w 996567"/>
                <a:gd name="connsiteY6" fmla="*/ 331394 h 387648"/>
                <a:gd name="connsiteX7" fmla="*/ 875007 w 996567"/>
                <a:gd name="connsiteY7" fmla="*/ 339074 h 387648"/>
                <a:gd name="connsiteX8" fmla="*/ 849294 w 996567"/>
                <a:gd name="connsiteY8" fmla="*/ 377089 h 387648"/>
                <a:gd name="connsiteX9" fmla="*/ 820128 w 996567"/>
                <a:gd name="connsiteY9" fmla="*/ 377089 h 387648"/>
                <a:gd name="connsiteX10" fmla="*/ 794414 w 996567"/>
                <a:gd name="connsiteY10" fmla="*/ 339074 h 387648"/>
                <a:gd name="connsiteX11" fmla="*/ 780599 w 996567"/>
                <a:gd name="connsiteY11" fmla="*/ 331394 h 387648"/>
                <a:gd name="connsiteX12" fmla="*/ 743756 w 996567"/>
                <a:gd name="connsiteY12" fmla="*/ 331010 h 387648"/>
                <a:gd name="connsiteX13" fmla="*/ 671606 w 996567"/>
                <a:gd name="connsiteY13" fmla="*/ 269188 h 387648"/>
                <a:gd name="connsiteX14" fmla="*/ 572208 w 996567"/>
                <a:gd name="connsiteY14" fmla="*/ 275716 h 387648"/>
                <a:gd name="connsiteX15" fmla="*/ 549566 w 996567"/>
                <a:gd name="connsiteY15" fmla="*/ 288004 h 387648"/>
                <a:gd name="connsiteX16" fmla="*/ 515410 w 996567"/>
                <a:gd name="connsiteY16" fmla="*/ 340226 h 387648"/>
                <a:gd name="connsiteX17" fmla="*/ 481638 w 996567"/>
                <a:gd name="connsiteY17" fmla="*/ 340610 h 387648"/>
                <a:gd name="connsiteX18" fmla="*/ 447866 w 996567"/>
                <a:gd name="connsiteY18" fmla="*/ 289156 h 387648"/>
                <a:gd name="connsiteX19" fmla="*/ 422536 w 996567"/>
                <a:gd name="connsiteY19" fmla="*/ 275716 h 387648"/>
                <a:gd name="connsiteX20" fmla="*/ 380321 w 996567"/>
                <a:gd name="connsiteY20" fmla="*/ 275716 h 387648"/>
                <a:gd name="connsiteX21" fmla="*/ 324674 w 996567"/>
                <a:gd name="connsiteY21" fmla="*/ 271876 h 387648"/>
                <a:gd name="connsiteX22" fmla="*/ 322755 w 996567"/>
                <a:gd name="connsiteY22" fmla="*/ 284164 h 387648"/>
                <a:gd name="connsiteX23" fmla="*/ 263654 w 996567"/>
                <a:gd name="connsiteY23" fmla="*/ 331778 h 387648"/>
                <a:gd name="connsiteX24" fmla="*/ 217601 w 996567"/>
                <a:gd name="connsiteY24" fmla="*/ 331778 h 387648"/>
                <a:gd name="connsiteX25" fmla="*/ 201482 w 996567"/>
                <a:gd name="connsiteY25" fmla="*/ 340226 h 387648"/>
                <a:gd name="connsiteX26" fmla="*/ 176537 w 996567"/>
                <a:gd name="connsiteY26" fmla="*/ 377857 h 387648"/>
                <a:gd name="connsiteX27" fmla="*/ 147370 w 996567"/>
                <a:gd name="connsiteY27" fmla="*/ 377857 h 387648"/>
                <a:gd name="connsiteX28" fmla="*/ 123192 w 996567"/>
                <a:gd name="connsiteY28" fmla="*/ 340994 h 387648"/>
                <a:gd name="connsiteX29" fmla="*/ 106690 w 996567"/>
                <a:gd name="connsiteY29" fmla="*/ 331778 h 387648"/>
                <a:gd name="connsiteX30" fmla="*/ 62556 w 996567"/>
                <a:gd name="connsiteY30" fmla="*/ 331778 h 387648"/>
                <a:gd name="connsiteX31" fmla="*/ 0 w 996567"/>
                <a:gd name="connsiteY31" fmla="*/ 268804 h 387648"/>
                <a:gd name="connsiteX32" fmla="*/ 0 w 996567"/>
                <a:gd name="connsiteY32" fmla="*/ 186631 h 387648"/>
                <a:gd name="connsiteX33" fmla="*/ 61020 w 996567"/>
                <a:gd name="connsiteY33" fmla="*/ 124809 h 387648"/>
                <a:gd name="connsiteX34" fmla="*/ 276318 w 996567"/>
                <a:gd name="connsiteY34" fmla="*/ 125577 h 387648"/>
                <a:gd name="connsiteX35" fmla="*/ 280539 w 996567"/>
                <a:gd name="connsiteY35" fmla="*/ 124809 h 387648"/>
                <a:gd name="connsiteX36" fmla="*/ 280539 w 996567"/>
                <a:gd name="connsiteY36" fmla="*/ 85258 h 387648"/>
                <a:gd name="connsiteX37" fmla="*/ 365738 w 996567"/>
                <a:gd name="connsiteY37" fmla="*/ 12 h 387648"/>
                <a:gd name="connsiteX38" fmla="*/ 632461 w 996567"/>
                <a:gd name="connsiteY38" fmla="*/ 396 h 387648"/>
                <a:gd name="connsiteX39" fmla="*/ 716124 w 996567"/>
                <a:gd name="connsiteY39" fmla="*/ 84490 h 387648"/>
                <a:gd name="connsiteX40" fmla="*/ 714973 w 996567"/>
                <a:gd name="connsiteY40" fmla="*/ 124041 h 387648"/>
                <a:gd name="connsiteX41" fmla="*/ 497372 w 996567"/>
                <a:gd name="connsiteY41" fmla="*/ 329858 h 387648"/>
                <a:gd name="connsiteX42" fmla="*/ 533064 w 996567"/>
                <a:gd name="connsiteY42" fmla="*/ 275332 h 387648"/>
                <a:gd name="connsiteX43" fmla="*/ 568755 w 996567"/>
                <a:gd name="connsiteY43" fmla="*/ 256133 h 387648"/>
                <a:gd name="connsiteX44" fmla="*/ 635531 w 996567"/>
                <a:gd name="connsiteY44" fmla="*/ 256133 h 387648"/>
                <a:gd name="connsiteX45" fmla="*/ 694249 w 996567"/>
                <a:gd name="connsiteY45" fmla="*/ 196614 h 387648"/>
                <a:gd name="connsiteX46" fmla="*/ 694633 w 996567"/>
                <a:gd name="connsiteY46" fmla="*/ 84874 h 387648"/>
                <a:gd name="connsiteX47" fmla="*/ 630543 w 996567"/>
                <a:gd name="connsiteY47" fmla="*/ 20748 h 387648"/>
                <a:gd name="connsiteX48" fmla="*/ 363051 w 996567"/>
                <a:gd name="connsiteY48" fmla="*/ 20748 h 387648"/>
                <a:gd name="connsiteX49" fmla="*/ 299345 w 996567"/>
                <a:gd name="connsiteY49" fmla="*/ 84106 h 387648"/>
                <a:gd name="connsiteX50" fmla="*/ 299728 w 996567"/>
                <a:gd name="connsiteY50" fmla="*/ 194695 h 387648"/>
                <a:gd name="connsiteX51" fmla="*/ 361516 w 996567"/>
                <a:gd name="connsiteY51" fmla="*/ 256133 h 387648"/>
                <a:gd name="connsiteX52" fmla="*/ 422920 w 996567"/>
                <a:gd name="connsiteY52" fmla="*/ 256133 h 387648"/>
                <a:gd name="connsiteX53" fmla="*/ 462065 w 996567"/>
                <a:gd name="connsiteY53" fmla="*/ 277252 h 387648"/>
                <a:gd name="connsiteX54" fmla="*/ 497372 w 996567"/>
                <a:gd name="connsiteY54" fmla="*/ 329858 h 387648"/>
                <a:gd name="connsiteX55" fmla="*/ 833943 w 996567"/>
                <a:gd name="connsiteY55" fmla="*/ 362881 h 387648"/>
                <a:gd name="connsiteX56" fmla="*/ 857354 w 996567"/>
                <a:gd name="connsiteY56" fmla="*/ 327554 h 387648"/>
                <a:gd name="connsiteX57" fmla="*/ 886520 w 996567"/>
                <a:gd name="connsiteY57" fmla="*/ 311811 h 387648"/>
                <a:gd name="connsiteX58" fmla="*/ 933725 w 996567"/>
                <a:gd name="connsiteY58" fmla="*/ 311811 h 387648"/>
                <a:gd name="connsiteX59" fmla="*/ 975940 w 996567"/>
                <a:gd name="connsiteY59" fmla="*/ 268804 h 387648"/>
                <a:gd name="connsiteX60" fmla="*/ 975940 w 996567"/>
                <a:gd name="connsiteY60" fmla="*/ 188935 h 387648"/>
                <a:gd name="connsiteX61" fmla="*/ 930654 w 996567"/>
                <a:gd name="connsiteY61" fmla="*/ 144008 h 387648"/>
                <a:gd name="connsiteX62" fmla="*/ 738000 w 996567"/>
                <a:gd name="connsiteY62" fmla="*/ 144008 h 387648"/>
                <a:gd name="connsiteX63" fmla="*/ 725718 w 996567"/>
                <a:gd name="connsiteY63" fmla="*/ 144776 h 387648"/>
                <a:gd name="connsiteX64" fmla="*/ 715740 w 996567"/>
                <a:gd name="connsiteY64" fmla="*/ 156680 h 387648"/>
                <a:gd name="connsiteX65" fmla="*/ 715740 w 996567"/>
                <a:gd name="connsiteY65" fmla="*/ 201606 h 387648"/>
                <a:gd name="connsiteX66" fmla="*/ 697703 w 996567"/>
                <a:gd name="connsiteY66" fmla="*/ 248453 h 387648"/>
                <a:gd name="connsiteX67" fmla="*/ 693482 w 996567"/>
                <a:gd name="connsiteY67" fmla="*/ 254980 h 387648"/>
                <a:gd name="connsiteX68" fmla="*/ 737232 w 996567"/>
                <a:gd name="connsiteY68" fmla="*/ 311427 h 387648"/>
                <a:gd name="connsiteX69" fmla="*/ 782517 w 996567"/>
                <a:gd name="connsiteY69" fmla="*/ 311427 h 387648"/>
                <a:gd name="connsiteX70" fmla="*/ 812068 w 996567"/>
                <a:gd name="connsiteY70" fmla="*/ 327554 h 387648"/>
                <a:gd name="connsiteX71" fmla="*/ 833943 w 996567"/>
                <a:gd name="connsiteY71" fmla="*/ 362881 h 387648"/>
                <a:gd name="connsiteX72" fmla="*/ 160802 w 996567"/>
                <a:gd name="connsiteY72" fmla="*/ 362497 h 387648"/>
                <a:gd name="connsiteX73" fmla="*/ 177688 w 996567"/>
                <a:gd name="connsiteY73" fmla="*/ 336386 h 387648"/>
                <a:gd name="connsiteX74" fmla="*/ 224125 w 996567"/>
                <a:gd name="connsiteY74" fmla="*/ 311043 h 387648"/>
                <a:gd name="connsiteX75" fmla="*/ 270945 w 996567"/>
                <a:gd name="connsiteY75" fmla="*/ 309507 h 387648"/>
                <a:gd name="connsiteX76" fmla="*/ 294739 w 996567"/>
                <a:gd name="connsiteY76" fmla="*/ 245381 h 387648"/>
                <a:gd name="connsiteX77" fmla="*/ 281691 w 996567"/>
                <a:gd name="connsiteY77" fmla="*/ 218118 h 387648"/>
                <a:gd name="connsiteX78" fmla="*/ 278237 w 996567"/>
                <a:gd name="connsiteY78" fmla="*/ 161287 h 387648"/>
                <a:gd name="connsiteX79" fmla="*/ 261351 w 996567"/>
                <a:gd name="connsiteY79" fmla="*/ 144392 h 387648"/>
                <a:gd name="connsiteX80" fmla="*/ 59485 w 996567"/>
                <a:gd name="connsiteY80" fmla="*/ 144392 h 387648"/>
                <a:gd name="connsiteX81" fmla="*/ 18805 w 996567"/>
                <a:gd name="connsiteY81" fmla="*/ 186631 h 387648"/>
                <a:gd name="connsiteX82" fmla="*/ 18805 w 996567"/>
                <a:gd name="connsiteY82" fmla="*/ 268804 h 387648"/>
                <a:gd name="connsiteX83" fmla="*/ 61404 w 996567"/>
                <a:gd name="connsiteY83" fmla="*/ 311811 h 387648"/>
                <a:gd name="connsiteX84" fmla="*/ 109376 w 996567"/>
                <a:gd name="connsiteY84" fmla="*/ 311811 h 387648"/>
                <a:gd name="connsiteX85" fmla="*/ 135856 w 996567"/>
                <a:gd name="connsiteY85" fmla="*/ 326018 h 387648"/>
                <a:gd name="connsiteX86" fmla="*/ 160802 w 996567"/>
                <a:gd name="connsiteY86" fmla="*/ 362497 h 3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996567" h="387648">
                  <a:moveTo>
                    <a:pt x="714973" y="124041"/>
                  </a:moveTo>
                  <a:cubicBezTo>
                    <a:pt x="787122" y="124041"/>
                    <a:pt x="858121" y="124041"/>
                    <a:pt x="929503" y="124041"/>
                  </a:cubicBezTo>
                  <a:cubicBezTo>
                    <a:pt x="944854" y="124041"/>
                    <a:pt x="959438" y="126729"/>
                    <a:pt x="972102" y="136328"/>
                  </a:cubicBezTo>
                  <a:cubicBezTo>
                    <a:pt x="987453" y="148232"/>
                    <a:pt x="995896" y="163591"/>
                    <a:pt x="996280" y="182791"/>
                  </a:cubicBezTo>
                  <a:cubicBezTo>
                    <a:pt x="996664" y="212742"/>
                    <a:pt x="996664" y="243077"/>
                    <a:pt x="996280" y="273028"/>
                  </a:cubicBezTo>
                  <a:cubicBezTo>
                    <a:pt x="995896" y="304515"/>
                    <a:pt x="970951" y="329474"/>
                    <a:pt x="939481" y="330626"/>
                  </a:cubicBezTo>
                  <a:cubicBezTo>
                    <a:pt x="922595" y="331394"/>
                    <a:pt x="906093" y="330242"/>
                    <a:pt x="889207" y="331394"/>
                  </a:cubicBezTo>
                  <a:cubicBezTo>
                    <a:pt x="884218" y="331778"/>
                    <a:pt x="878077" y="334850"/>
                    <a:pt x="875007" y="339074"/>
                  </a:cubicBezTo>
                  <a:cubicBezTo>
                    <a:pt x="865796" y="351362"/>
                    <a:pt x="857737" y="364417"/>
                    <a:pt x="849294" y="377089"/>
                  </a:cubicBezTo>
                  <a:cubicBezTo>
                    <a:pt x="840467" y="390144"/>
                    <a:pt x="828954" y="390144"/>
                    <a:pt x="820128" y="377089"/>
                  </a:cubicBezTo>
                  <a:cubicBezTo>
                    <a:pt x="811301" y="364417"/>
                    <a:pt x="803625" y="350978"/>
                    <a:pt x="794414" y="339074"/>
                  </a:cubicBezTo>
                  <a:cubicBezTo>
                    <a:pt x="791344" y="335234"/>
                    <a:pt x="785588" y="331778"/>
                    <a:pt x="780599" y="331394"/>
                  </a:cubicBezTo>
                  <a:cubicBezTo>
                    <a:pt x="768318" y="330242"/>
                    <a:pt x="756037" y="330242"/>
                    <a:pt x="743756" y="331010"/>
                  </a:cubicBezTo>
                  <a:cubicBezTo>
                    <a:pt x="703844" y="334082"/>
                    <a:pt x="673909" y="310275"/>
                    <a:pt x="671606" y="269188"/>
                  </a:cubicBezTo>
                  <a:cubicBezTo>
                    <a:pt x="638985" y="280708"/>
                    <a:pt x="605214" y="274564"/>
                    <a:pt x="572208" y="275716"/>
                  </a:cubicBezTo>
                  <a:cubicBezTo>
                    <a:pt x="561847" y="276100"/>
                    <a:pt x="554939" y="279172"/>
                    <a:pt x="549566" y="288004"/>
                  </a:cubicBezTo>
                  <a:cubicBezTo>
                    <a:pt x="538820" y="305667"/>
                    <a:pt x="526923" y="322946"/>
                    <a:pt x="515410" y="340226"/>
                  </a:cubicBezTo>
                  <a:cubicBezTo>
                    <a:pt x="505048" y="355970"/>
                    <a:pt x="492000" y="355970"/>
                    <a:pt x="481638" y="340610"/>
                  </a:cubicBezTo>
                  <a:cubicBezTo>
                    <a:pt x="470124" y="323714"/>
                    <a:pt x="458611" y="306819"/>
                    <a:pt x="447866" y="289156"/>
                  </a:cubicBezTo>
                  <a:cubicBezTo>
                    <a:pt x="441725" y="279172"/>
                    <a:pt x="434049" y="275332"/>
                    <a:pt x="422536" y="275716"/>
                  </a:cubicBezTo>
                  <a:cubicBezTo>
                    <a:pt x="408720" y="276484"/>
                    <a:pt x="394521" y="276484"/>
                    <a:pt x="380321" y="275716"/>
                  </a:cubicBezTo>
                  <a:cubicBezTo>
                    <a:pt x="361900" y="274948"/>
                    <a:pt x="343862" y="273412"/>
                    <a:pt x="324674" y="271876"/>
                  </a:cubicBezTo>
                  <a:cubicBezTo>
                    <a:pt x="324290" y="274180"/>
                    <a:pt x="323906" y="279172"/>
                    <a:pt x="322755" y="284164"/>
                  </a:cubicBezTo>
                  <a:cubicBezTo>
                    <a:pt x="316231" y="312195"/>
                    <a:pt x="292821" y="331010"/>
                    <a:pt x="263654" y="331778"/>
                  </a:cubicBezTo>
                  <a:cubicBezTo>
                    <a:pt x="248303" y="332162"/>
                    <a:pt x="232952" y="332162"/>
                    <a:pt x="217601" y="331778"/>
                  </a:cubicBezTo>
                  <a:cubicBezTo>
                    <a:pt x="210309" y="331394"/>
                    <a:pt x="205320" y="333698"/>
                    <a:pt x="201482" y="340226"/>
                  </a:cubicBezTo>
                  <a:cubicBezTo>
                    <a:pt x="193423" y="352897"/>
                    <a:pt x="184980" y="365569"/>
                    <a:pt x="176537" y="377857"/>
                  </a:cubicBezTo>
                  <a:cubicBezTo>
                    <a:pt x="167710" y="390912"/>
                    <a:pt x="156196" y="390912"/>
                    <a:pt x="147370" y="377857"/>
                  </a:cubicBezTo>
                  <a:cubicBezTo>
                    <a:pt x="138927" y="365569"/>
                    <a:pt x="130867" y="353666"/>
                    <a:pt x="123192" y="340994"/>
                  </a:cubicBezTo>
                  <a:cubicBezTo>
                    <a:pt x="119354" y="334466"/>
                    <a:pt x="114365" y="331394"/>
                    <a:pt x="106690" y="331778"/>
                  </a:cubicBezTo>
                  <a:cubicBezTo>
                    <a:pt x="92106" y="332546"/>
                    <a:pt x="77139" y="332162"/>
                    <a:pt x="62556" y="331778"/>
                  </a:cubicBezTo>
                  <a:cubicBezTo>
                    <a:pt x="25713" y="331394"/>
                    <a:pt x="384" y="305283"/>
                    <a:pt x="0" y="268804"/>
                  </a:cubicBezTo>
                  <a:cubicBezTo>
                    <a:pt x="0" y="241541"/>
                    <a:pt x="0" y="213894"/>
                    <a:pt x="0" y="186631"/>
                  </a:cubicBezTo>
                  <a:cubicBezTo>
                    <a:pt x="0" y="150536"/>
                    <a:pt x="24945" y="124809"/>
                    <a:pt x="61020" y="124809"/>
                  </a:cubicBezTo>
                  <a:cubicBezTo>
                    <a:pt x="132786" y="124809"/>
                    <a:pt x="204552" y="125192"/>
                    <a:pt x="276318" y="125577"/>
                  </a:cubicBezTo>
                  <a:cubicBezTo>
                    <a:pt x="277470" y="125577"/>
                    <a:pt x="278237" y="125192"/>
                    <a:pt x="280539" y="124809"/>
                  </a:cubicBezTo>
                  <a:cubicBezTo>
                    <a:pt x="280539" y="111753"/>
                    <a:pt x="281307" y="98313"/>
                    <a:pt x="280539" y="85258"/>
                  </a:cubicBezTo>
                  <a:cubicBezTo>
                    <a:pt x="277853" y="34187"/>
                    <a:pt x="318533" y="-756"/>
                    <a:pt x="365738" y="12"/>
                  </a:cubicBezTo>
                  <a:cubicBezTo>
                    <a:pt x="454773" y="1548"/>
                    <a:pt x="543425" y="396"/>
                    <a:pt x="632461" y="396"/>
                  </a:cubicBezTo>
                  <a:cubicBezTo>
                    <a:pt x="683887" y="396"/>
                    <a:pt x="716124" y="32651"/>
                    <a:pt x="716124" y="84490"/>
                  </a:cubicBezTo>
                  <a:cubicBezTo>
                    <a:pt x="714973" y="97929"/>
                    <a:pt x="714973" y="111369"/>
                    <a:pt x="714973" y="124041"/>
                  </a:cubicBezTo>
                  <a:close/>
                  <a:moveTo>
                    <a:pt x="497372" y="329858"/>
                  </a:moveTo>
                  <a:cubicBezTo>
                    <a:pt x="510037" y="310659"/>
                    <a:pt x="521934" y="293379"/>
                    <a:pt x="533064" y="275332"/>
                  </a:cubicBezTo>
                  <a:cubicBezTo>
                    <a:pt x="541506" y="261892"/>
                    <a:pt x="553020" y="255749"/>
                    <a:pt x="568755" y="256133"/>
                  </a:cubicBezTo>
                  <a:cubicBezTo>
                    <a:pt x="591014" y="256517"/>
                    <a:pt x="613273" y="256517"/>
                    <a:pt x="635531" y="256133"/>
                  </a:cubicBezTo>
                  <a:cubicBezTo>
                    <a:pt x="669687" y="255749"/>
                    <a:pt x="693865" y="230405"/>
                    <a:pt x="694249" y="196614"/>
                  </a:cubicBezTo>
                  <a:cubicBezTo>
                    <a:pt x="694249" y="159368"/>
                    <a:pt x="694633" y="122121"/>
                    <a:pt x="694633" y="84874"/>
                  </a:cubicBezTo>
                  <a:cubicBezTo>
                    <a:pt x="694633" y="43787"/>
                    <a:pt x="671606" y="20748"/>
                    <a:pt x="630543" y="20748"/>
                  </a:cubicBezTo>
                  <a:cubicBezTo>
                    <a:pt x="541506" y="20748"/>
                    <a:pt x="452087" y="20748"/>
                    <a:pt x="363051" y="20748"/>
                  </a:cubicBezTo>
                  <a:cubicBezTo>
                    <a:pt x="322755" y="20748"/>
                    <a:pt x="299345" y="43787"/>
                    <a:pt x="299345" y="84106"/>
                  </a:cubicBezTo>
                  <a:cubicBezTo>
                    <a:pt x="299345" y="120969"/>
                    <a:pt x="299728" y="157831"/>
                    <a:pt x="299728" y="194695"/>
                  </a:cubicBezTo>
                  <a:cubicBezTo>
                    <a:pt x="300112" y="231941"/>
                    <a:pt x="323906" y="255749"/>
                    <a:pt x="361516" y="256133"/>
                  </a:cubicBezTo>
                  <a:cubicBezTo>
                    <a:pt x="381856" y="256133"/>
                    <a:pt x="402580" y="256517"/>
                    <a:pt x="422920" y="256133"/>
                  </a:cubicBezTo>
                  <a:cubicBezTo>
                    <a:pt x="440574" y="255365"/>
                    <a:pt x="452855" y="262276"/>
                    <a:pt x="462065" y="277252"/>
                  </a:cubicBezTo>
                  <a:cubicBezTo>
                    <a:pt x="473578" y="294147"/>
                    <a:pt x="485092" y="311043"/>
                    <a:pt x="497372" y="329858"/>
                  </a:cubicBezTo>
                  <a:close/>
                  <a:moveTo>
                    <a:pt x="833943" y="362881"/>
                  </a:moveTo>
                  <a:cubicBezTo>
                    <a:pt x="842386" y="350210"/>
                    <a:pt x="850062" y="338690"/>
                    <a:pt x="857354" y="327554"/>
                  </a:cubicBezTo>
                  <a:cubicBezTo>
                    <a:pt x="864262" y="316803"/>
                    <a:pt x="873472" y="311427"/>
                    <a:pt x="886520" y="311811"/>
                  </a:cubicBezTo>
                  <a:cubicBezTo>
                    <a:pt x="902255" y="312195"/>
                    <a:pt x="917990" y="312195"/>
                    <a:pt x="933725" y="311811"/>
                  </a:cubicBezTo>
                  <a:cubicBezTo>
                    <a:pt x="959054" y="311427"/>
                    <a:pt x="975556" y="294531"/>
                    <a:pt x="975940" y="268804"/>
                  </a:cubicBezTo>
                  <a:cubicBezTo>
                    <a:pt x="975940" y="242309"/>
                    <a:pt x="975940" y="215430"/>
                    <a:pt x="975940" y="188935"/>
                  </a:cubicBezTo>
                  <a:cubicBezTo>
                    <a:pt x="975940" y="160136"/>
                    <a:pt x="959821" y="144392"/>
                    <a:pt x="930654" y="144008"/>
                  </a:cubicBezTo>
                  <a:cubicBezTo>
                    <a:pt x="866564" y="144008"/>
                    <a:pt x="802090" y="144008"/>
                    <a:pt x="738000" y="144008"/>
                  </a:cubicBezTo>
                  <a:cubicBezTo>
                    <a:pt x="733778" y="144008"/>
                    <a:pt x="729940" y="144776"/>
                    <a:pt x="725718" y="144776"/>
                  </a:cubicBezTo>
                  <a:cubicBezTo>
                    <a:pt x="718427" y="145160"/>
                    <a:pt x="715357" y="149000"/>
                    <a:pt x="715740" y="156680"/>
                  </a:cubicBezTo>
                  <a:cubicBezTo>
                    <a:pt x="716124" y="171655"/>
                    <a:pt x="715740" y="186631"/>
                    <a:pt x="715740" y="201606"/>
                  </a:cubicBezTo>
                  <a:cubicBezTo>
                    <a:pt x="715357" y="219270"/>
                    <a:pt x="708449" y="234629"/>
                    <a:pt x="697703" y="248453"/>
                  </a:cubicBezTo>
                  <a:cubicBezTo>
                    <a:pt x="696168" y="250373"/>
                    <a:pt x="693482" y="252677"/>
                    <a:pt x="693482" y="254980"/>
                  </a:cubicBezTo>
                  <a:cubicBezTo>
                    <a:pt x="689644" y="286468"/>
                    <a:pt x="702308" y="311043"/>
                    <a:pt x="737232" y="311427"/>
                  </a:cubicBezTo>
                  <a:cubicBezTo>
                    <a:pt x="752199" y="311427"/>
                    <a:pt x="767166" y="311811"/>
                    <a:pt x="782517" y="311427"/>
                  </a:cubicBezTo>
                  <a:cubicBezTo>
                    <a:pt x="795950" y="311043"/>
                    <a:pt x="805160" y="316419"/>
                    <a:pt x="812068" y="327554"/>
                  </a:cubicBezTo>
                  <a:cubicBezTo>
                    <a:pt x="817824" y="339074"/>
                    <a:pt x="825500" y="350210"/>
                    <a:pt x="833943" y="362881"/>
                  </a:cubicBezTo>
                  <a:close/>
                  <a:moveTo>
                    <a:pt x="160802" y="362497"/>
                  </a:moveTo>
                  <a:cubicBezTo>
                    <a:pt x="167326" y="352897"/>
                    <a:pt x="173466" y="345218"/>
                    <a:pt x="177688" y="336386"/>
                  </a:cubicBezTo>
                  <a:cubicBezTo>
                    <a:pt x="187666" y="316803"/>
                    <a:pt x="202250" y="309123"/>
                    <a:pt x="224125" y="311043"/>
                  </a:cubicBezTo>
                  <a:cubicBezTo>
                    <a:pt x="239476" y="312195"/>
                    <a:pt x="255594" y="312195"/>
                    <a:pt x="270945" y="309507"/>
                  </a:cubicBezTo>
                  <a:cubicBezTo>
                    <a:pt x="299728" y="304131"/>
                    <a:pt x="311626" y="268804"/>
                    <a:pt x="294739" y="245381"/>
                  </a:cubicBezTo>
                  <a:cubicBezTo>
                    <a:pt x="288983" y="237317"/>
                    <a:pt x="283226" y="227717"/>
                    <a:pt x="281691" y="218118"/>
                  </a:cubicBezTo>
                  <a:cubicBezTo>
                    <a:pt x="279005" y="199302"/>
                    <a:pt x="279005" y="180103"/>
                    <a:pt x="278237" y="161287"/>
                  </a:cubicBezTo>
                  <a:cubicBezTo>
                    <a:pt x="277853" y="146312"/>
                    <a:pt x="276702" y="144392"/>
                    <a:pt x="261351" y="144392"/>
                  </a:cubicBezTo>
                  <a:cubicBezTo>
                    <a:pt x="194190" y="144008"/>
                    <a:pt x="126646" y="144008"/>
                    <a:pt x="59485" y="144392"/>
                  </a:cubicBezTo>
                  <a:cubicBezTo>
                    <a:pt x="34924" y="144392"/>
                    <a:pt x="18805" y="162056"/>
                    <a:pt x="18805" y="186631"/>
                  </a:cubicBezTo>
                  <a:cubicBezTo>
                    <a:pt x="18805" y="213894"/>
                    <a:pt x="18805" y="241157"/>
                    <a:pt x="18805" y="268804"/>
                  </a:cubicBezTo>
                  <a:cubicBezTo>
                    <a:pt x="18805" y="295299"/>
                    <a:pt x="34924" y="311811"/>
                    <a:pt x="61404" y="311811"/>
                  </a:cubicBezTo>
                  <a:cubicBezTo>
                    <a:pt x="77523" y="311811"/>
                    <a:pt x="93641" y="312195"/>
                    <a:pt x="109376" y="311811"/>
                  </a:cubicBezTo>
                  <a:cubicBezTo>
                    <a:pt x="121273" y="311427"/>
                    <a:pt x="129716" y="316419"/>
                    <a:pt x="135856" y="326018"/>
                  </a:cubicBezTo>
                  <a:cubicBezTo>
                    <a:pt x="144300" y="337538"/>
                    <a:pt x="151975" y="349058"/>
                    <a:pt x="160802" y="362497"/>
                  </a:cubicBezTo>
                  <a:close/>
                </a:path>
              </a:pathLst>
            </a:custGeom>
            <a:grpFill/>
            <a:ln w="9525" cap="flat">
              <a:noFill/>
              <a:prstDash val="solid"/>
              <a:miter/>
            </a:ln>
          </p:spPr>
          <p:txBody>
            <a:bodyPr rtlCol="0" anchor="ctr"/>
            <a:lstStyle/>
            <a:p>
              <a:endParaRPr lang="en-US"/>
            </a:p>
          </p:txBody>
        </p:sp>
        <p:sp>
          <p:nvSpPr>
            <p:cNvPr id="52" name="Freeform 291">
              <a:extLst>
                <a:ext uri="{FF2B5EF4-FFF2-40B4-BE49-F238E27FC236}">
                  <a16:creationId xmlns:a16="http://schemas.microsoft.com/office/drawing/2014/main" id="{85C89F67-839B-8553-3F40-C9C9887E4A80}"/>
                </a:ext>
              </a:extLst>
            </p:cNvPr>
            <p:cNvSpPr/>
            <p:nvPr userDrawn="1"/>
          </p:nvSpPr>
          <p:spPr>
            <a:xfrm>
              <a:off x="8628698" y="5920718"/>
              <a:ext cx="24178" cy="18453"/>
            </a:xfrm>
            <a:custGeom>
              <a:avLst/>
              <a:gdLst>
                <a:gd name="connsiteX0" fmla="*/ 24178 w 24178"/>
                <a:gd name="connsiteY0" fmla="*/ 9600 h 18453"/>
                <a:gd name="connsiteX1" fmla="*/ 9594 w 24178"/>
                <a:gd name="connsiteY1" fmla="*/ 18431 h 18453"/>
                <a:gd name="connsiteX2" fmla="*/ 0 w 24178"/>
                <a:gd name="connsiteY2" fmla="*/ 8832 h 18453"/>
                <a:gd name="connsiteX3" fmla="*/ 9978 w 24178"/>
                <a:gd name="connsiteY3" fmla="*/ 0 h 18453"/>
                <a:gd name="connsiteX4" fmla="*/ 24178 w 24178"/>
                <a:gd name="connsiteY4" fmla="*/ 9600 h 18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8" h="18453">
                  <a:moveTo>
                    <a:pt x="24178" y="9600"/>
                  </a:moveTo>
                  <a:cubicBezTo>
                    <a:pt x="17270" y="14208"/>
                    <a:pt x="13048" y="18816"/>
                    <a:pt x="9594" y="18431"/>
                  </a:cubicBezTo>
                  <a:cubicBezTo>
                    <a:pt x="6140" y="18047"/>
                    <a:pt x="3070" y="12288"/>
                    <a:pt x="0" y="8832"/>
                  </a:cubicBezTo>
                  <a:cubicBezTo>
                    <a:pt x="3454" y="5760"/>
                    <a:pt x="6524" y="384"/>
                    <a:pt x="9978" y="0"/>
                  </a:cubicBezTo>
                  <a:cubicBezTo>
                    <a:pt x="13816" y="0"/>
                    <a:pt x="17654" y="4992"/>
                    <a:pt x="24178" y="9600"/>
                  </a:cubicBezTo>
                  <a:close/>
                </a:path>
              </a:pathLst>
            </a:custGeom>
            <a:grpFill/>
            <a:ln w="9525" cap="flat">
              <a:noFill/>
              <a:prstDash val="solid"/>
              <a:miter/>
            </a:ln>
          </p:spPr>
          <p:txBody>
            <a:bodyPr rtlCol="0" anchor="ctr"/>
            <a:lstStyle/>
            <a:p>
              <a:endParaRPr lang="en-US"/>
            </a:p>
          </p:txBody>
        </p:sp>
        <p:sp>
          <p:nvSpPr>
            <p:cNvPr id="53" name="Freeform 292">
              <a:extLst>
                <a:ext uri="{FF2B5EF4-FFF2-40B4-BE49-F238E27FC236}">
                  <a16:creationId xmlns:a16="http://schemas.microsoft.com/office/drawing/2014/main" id="{51871177-7263-DA6C-1284-8E24C385A189}"/>
                </a:ext>
              </a:extLst>
            </p:cNvPr>
            <p:cNvSpPr/>
            <p:nvPr userDrawn="1"/>
          </p:nvSpPr>
          <p:spPr>
            <a:xfrm>
              <a:off x="8629445" y="5866191"/>
              <a:ext cx="18521" cy="19967"/>
            </a:xfrm>
            <a:custGeom>
              <a:avLst/>
              <a:gdLst>
                <a:gd name="connsiteX0" fmla="*/ 11534 w 18521"/>
                <a:gd name="connsiteY0" fmla="*/ 384 h 19967"/>
                <a:gd name="connsiteX1" fmla="*/ 18442 w 18521"/>
                <a:gd name="connsiteY1" fmla="*/ 11136 h 19967"/>
                <a:gd name="connsiteX2" fmla="*/ 8848 w 18521"/>
                <a:gd name="connsiteY2" fmla="*/ 19967 h 19967"/>
                <a:gd name="connsiteX3" fmla="*/ 21 w 18521"/>
                <a:gd name="connsiteY3" fmla="*/ 10752 h 19967"/>
                <a:gd name="connsiteX4" fmla="*/ 6929 w 18521"/>
                <a:gd name="connsiteY4" fmla="*/ 0 h 19967"/>
                <a:gd name="connsiteX5" fmla="*/ 11534 w 18521"/>
                <a:gd name="connsiteY5" fmla="*/ 384 h 1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 h="19967">
                  <a:moveTo>
                    <a:pt x="11534" y="384"/>
                  </a:moveTo>
                  <a:cubicBezTo>
                    <a:pt x="14220" y="4224"/>
                    <a:pt x="19210" y="8064"/>
                    <a:pt x="18442" y="11136"/>
                  </a:cubicBezTo>
                  <a:cubicBezTo>
                    <a:pt x="17675" y="14592"/>
                    <a:pt x="12302" y="19967"/>
                    <a:pt x="8848" y="19967"/>
                  </a:cubicBezTo>
                  <a:cubicBezTo>
                    <a:pt x="5778" y="19967"/>
                    <a:pt x="405" y="14208"/>
                    <a:pt x="21" y="10752"/>
                  </a:cubicBezTo>
                  <a:cubicBezTo>
                    <a:pt x="-363" y="7680"/>
                    <a:pt x="4626" y="3840"/>
                    <a:pt x="6929" y="0"/>
                  </a:cubicBezTo>
                  <a:cubicBezTo>
                    <a:pt x="8464" y="0"/>
                    <a:pt x="9999" y="384"/>
                    <a:pt x="11534" y="384"/>
                  </a:cubicBezTo>
                  <a:close/>
                </a:path>
              </a:pathLst>
            </a:custGeom>
            <a:grpFill/>
            <a:ln w="9525" cap="flat">
              <a:noFill/>
              <a:prstDash val="solid"/>
              <a:miter/>
            </a:ln>
          </p:spPr>
          <p:txBody>
            <a:bodyPr rtlCol="0" anchor="ctr"/>
            <a:lstStyle/>
            <a:p>
              <a:endParaRPr lang="en-US" dirty="0"/>
            </a:p>
          </p:txBody>
        </p:sp>
        <p:sp>
          <p:nvSpPr>
            <p:cNvPr id="54" name="Freeform 293">
              <a:extLst>
                <a:ext uri="{FF2B5EF4-FFF2-40B4-BE49-F238E27FC236}">
                  <a16:creationId xmlns:a16="http://schemas.microsoft.com/office/drawing/2014/main" id="{DB1E4140-8EC5-DDB0-8958-5B0EA6A083CD}"/>
                </a:ext>
              </a:extLst>
            </p:cNvPr>
            <p:cNvSpPr/>
            <p:nvPr userDrawn="1"/>
          </p:nvSpPr>
          <p:spPr>
            <a:xfrm>
              <a:off x="8629444" y="5974457"/>
              <a:ext cx="18463" cy="20370"/>
            </a:xfrm>
            <a:custGeom>
              <a:avLst/>
              <a:gdLst>
                <a:gd name="connsiteX0" fmla="*/ 6547 w 18463"/>
                <a:gd name="connsiteY0" fmla="*/ 19603 h 20370"/>
                <a:gd name="connsiteX1" fmla="*/ 23 w 18463"/>
                <a:gd name="connsiteY1" fmla="*/ 8467 h 20370"/>
                <a:gd name="connsiteX2" fmla="*/ 9617 w 18463"/>
                <a:gd name="connsiteY2" fmla="*/ 19 h 20370"/>
                <a:gd name="connsiteX3" fmla="*/ 18444 w 18463"/>
                <a:gd name="connsiteY3" fmla="*/ 9619 h 20370"/>
                <a:gd name="connsiteX4" fmla="*/ 10768 w 18463"/>
                <a:gd name="connsiteY4" fmla="*/ 20371 h 20370"/>
                <a:gd name="connsiteX5" fmla="*/ 6547 w 18463"/>
                <a:gd name="connsiteY5" fmla="*/ 19603 h 2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63" h="20370">
                  <a:moveTo>
                    <a:pt x="6547" y="19603"/>
                  </a:moveTo>
                  <a:cubicBezTo>
                    <a:pt x="4244" y="15763"/>
                    <a:pt x="-362" y="11539"/>
                    <a:pt x="23" y="8467"/>
                  </a:cubicBezTo>
                  <a:cubicBezTo>
                    <a:pt x="790" y="5011"/>
                    <a:pt x="6547" y="-364"/>
                    <a:pt x="9617" y="19"/>
                  </a:cubicBezTo>
                  <a:cubicBezTo>
                    <a:pt x="13071" y="403"/>
                    <a:pt x="18060" y="5779"/>
                    <a:pt x="18444" y="9619"/>
                  </a:cubicBezTo>
                  <a:cubicBezTo>
                    <a:pt x="18827" y="12691"/>
                    <a:pt x="13455" y="16531"/>
                    <a:pt x="10768" y="20371"/>
                  </a:cubicBezTo>
                  <a:cubicBezTo>
                    <a:pt x="9617" y="19603"/>
                    <a:pt x="8082" y="19603"/>
                    <a:pt x="6547" y="19603"/>
                  </a:cubicBezTo>
                  <a:close/>
                </a:path>
              </a:pathLst>
            </a:custGeom>
            <a:grpFill/>
            <a:ln w="9525" cap="flat">
              <a:noFill/>
              <a:prstDash val="solid"/>
              <a:miter/>
            </a:ln>
          </p:spPr>
          <p:txBody>
            <a:bodyPr rtlCol="0" anchor="ctr"/>
            <a:lstStyle/>
            <a:p>
              <a:endParaRPr lang="en-US"/>
            </a:p>
          </p:txBody>
        </p:sp>
        <p:sp>
          <p:nvSpPr>
            <p:cNvPr id="55" name="Freeform 294">
              <a:extLst>
                <a:ext uri="{FF2B5EF4-FFF2-40B4-BE49-F238E27FC236}">
                  <a16:creationId xmlns:a16="http://schemas.microsoft.com/office/drawing/2014/main" id="{74162D0A-39B2-69EF-CC5C-A25814A6813A}"/>
                </a:ext>
              </a:extLst>
            </p:cNvPr>
            <p:cNvSpPr/>
            <p:nvPr userDrawn="1"/>
          </p:nvSpPr>
          <p:spPr>
            <a:xfrm>
              <a:off x="8629444" y="6027447"/>
              <a:ext cx="18462" cy="22290"/>
            </a:xfrm>
            <a:custGeom>
              <a:avLst/>
              <a:gdLst>
                <a:gd name="connsiteX0" fmla="*/ 8465 w 18462"/>
                <a:gd name="connsiteY0" fmla="*/ 22291 h 22290"/>
                <a:gd name="connsiteX1" fmla="*/ 22 w 18462"/>
                <a:gd name="connsiteY1" fmla="*/ 8467 h 22290"/>
                <a:gd name="connsiteX2" fmla="*/ 9233 w 18462"/>
                <a:gd name="connsiteY2" fmla="*/ 19 h 22290"/>
                <a:gd name="connsiteX3" fmla="*/ 18443 w 18462"/>
                <a:gd name="connsiteY3" fmla="*/ 8851 h 22290"/>
                <a:gd name="connsiteX4" fmla="*/ 8465 w 18462"/>
                <a:gd name="connsiteY4" fmla="*/ 22291 h 2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2" h="22290">
                  <a:moveTo>
                    <a:pt x="8465" y="22291"/>
                  </a:moveTo>
                  <a:cubicBezTo>
                    <a:pt x="4244" y="15763"/>
                    <a:pt x="-362" y="11539"/>
                    <a:pt x="22" y="8467"/>
                  </a:cubicBezTo>
                  <a:cubicBezTo>
                    <a:pt x="790" y="5011"/>
                    <a:pt x="6163" y="-364"/>
                    <a:pt x="9233" y="19"/>
                  </a:cubicBezTo>
                  <a:cubicBezTo>
                    <a:pt x="12687" y="404"/>
                    <a:pt x="18060" y="5395"/>
                    <a:pt x="18443" y="8851"/>
                  </a:cubicBezTo>
                  <a:cubicBezTo>
                    <a:pt x="18827" y="11923"/>
                    <a:pt x="13455" y="15763"/>
                    <a:pt x="8465" y="22291"/>
                  </a:cubicBezTo>
                  <a:close/>
                </a:path>
              </a:pathLst>
            </a:custGeom>
            <a:grpFill/>
            <a:ln w="9525" cap="flat">
              <a:noFill/>
              <a:prstDash val="solid"/>
              <a:miter/>
            </a:ln>
          </p:spPr>
          <p:txBody>
            <a:bodyPr rtlCol="0" anchor="ctr"/>
            <a:lstStyle/>
            <a:p>
              <a:endParaRPr lang="en-US"/>
            </a:p>
          </p:txBody>
        </p:sp>
        <p:sp>
          <p:nvSpPr>
            <p:cNvPr id="56" name="Freeform 295">
              <a:extLst>
                <a:ext uri="{FF2B5EF4-FFF2-40B4-BE49-F238E27FC236}">
                  <a16:creationId xmlns:a16="http://schemas.microsoft.com/office/drawing/2014/main" id="{D8F81527-048B-F0CD-F2B7-47990B46013B}"/>
                </a:ext>
              </a:extLst>
            </p:cNvPr>
            <p:cNvSpPr/>
            <p:nvPr userDrawn="1"/>
          </p:nvSpPr>
          <p:spPr>
            <a:xfrm>
              <a:off x="8988680" y="5867343"/>
              <a:ext cx="49770" cy="22301"/>
            </a:xfrm>
            <a:custGeom>
              <a:avLst/>
              <a:gdLst>
                <a:gd name="connsiteX0" fmla="*/ 24178 w 49770"/>
                <a:gd name="connsiteY0" fmla="*/ 21887 h 22301"/>
                <a:gd name="connsiteX1" fmla="*/ 9978 w 49770"/>
                <a:gd name="connsiteY1" fmla="*/ 21503 h 22301"/>
                <a:gd name="connsiteX2" fmla="*/ 0 w 49770"/>
                <a:gd name="connsiteY2" fmla="*/ 11520 h 22301"/>
                <a:gd name="connsiteX3" fmla="*/ 9211 w 49770"/>
                <a:gd name="connsiteY3" fmla="*/ 1152 h 22301"/>
                <a:gd name="connsiteX4" fmla="*/ 39529 w 49770"/>
                <a:gd name="connsiteY4" fmla="*/ 1152 h 22301"/>
                <a:gd name="connsiteX5" fmla="*/ 49507 w 49770"/>
                <a:gd name="connsiteY5" fmla="*/ 11136 h 22301"/>
                <a:gd name="connsiteX6" fmla="*/ 38761 w 49770"/>
                <a:gd name="connsiteY6" fmla="*/ 21503 h 22301"/>
                <a:gd name="connsiteX7" fmla="*/ 24178 w 49770"/>
                <a:gd name="connsiteY7" fmla="*/ 21887 h 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70" h="22301">
                  <a:moveTo>
                    <a:pt x="24178" y="21887"/>
                  </a:moveTo>
                  <a:cubicBezTo>
                    <a:pt x="19572" y="21887"/>
                    <a:pt x="14199" y="23039"/>
                    <a:pt x="9978" y="21503"/>
                  </a:cubicBezTo>
                  <a:cubicBezTo>
                    <a:pt x="5757" y="19583"/>
                    <a:pt x="0" y="14976"/>
                    <a:pt x="0" y="11520"/>
                  </a:cubicBezTo>
                  <a:cubicBezTo>
                    <a:pt x="0" y="8064"/>
                    <a:pt x="5757" y="1920"/>
                    <a:pt x="9211" y="1152"/>
                  </a:cubicBezTo>
                  <a:cubicBezTo>
                    <a:pt x="19189" y="-384"/>
                    <a:pt x="29550" y="-384"/>
                    <a:pt x="39529" y="1152"/>
                  </a:cubicBezTo>
                  <a:cubicBezTo>
                    <a:pt x="43366" y="1536"/>
                    <a:pt x="48739" y="6912"/>
                    <a:pt x="49507" y="11136"/>
                  </a:cubicBezTo>
                  <a:cubicBezTo>
                    <a:pt x="51042" y="18047"/>
                    <a:pt x="45669" y="21503"/>
                    <a:pt x="38761" y="21503"/>
                  </a:cubicBezTo>
                  <a:cubicBezTo>
                    <a:pt x="34156" y="21887"/>
                    <a:pt x="29167" y="21887"/>
                    <a:pt x="24178" y="21887"/>
                  </a:cubicBezTo>
                  <a:close/>
                </a:path>
              </a:pathLst>
            </a:custGeom>
            <a:grpFill/>
            <a:ln w="9525" cap="flat">
              <a:noFill/>
              <a:prstDash val="solid"/>
              <a:miter/>
            </a:ln>
          </p:spPr>
          <p:txBody>
            <a:bodyPr rtlCol="0" anchor="ctr"/>
            <a:lstStyle/>
            <a:p>
              <a:endParaRPr lang="en-US"/>
            </a:p>
          </p:txBody>
        </p:sp>
        <p:sp>
          <p:nvSpPr>
            <p:cNvPr id="57" name="Freeform 296">
              <a:extLst>
                <a:ext uri="{FF2B5EF4-FFF2-40B4-BE49-F238E27FC236}">
                  <a16:creationId xmlns:a16="http://schemas.microsoft.com/office/drawing/2014/main" id="{3D7A979B-D5AE-D22D-7A2A-89C25F81DF42}"/>
                </a:ext>
              </a:extLst>
            </p:cNvPr>
            <p:cNvSpPr/>
            <p:nvPr userDrawn="1"/>
          </p:nvSpPr>
          <p:spPr>
            <a:xfrm>
              <a:off x="8928752" y="5655382"/>
              <a:ext cx="92128" cy="28207"/>
            </a:xfrm>
            <a:custGeom>
              <a:avLst/>
              <a:gdLst>
                <a:gd name="connsiteX0" fmla="*/ 30376 w 92128"/>
                <a:gd name="connsiteY0" fmla="*/ 0 h 28207"/>
                <a:gd name="connsiteX1" fmla="*/ 62614 w 92128"/>
                <a:gd name="connsiteY1" fmla="*/ 2304 h 28207"/>
                <a:gd name="connsiteX2" fmla="*/ 89094 w 92128"/>
                <a:gd name="connsiteY2" fmla="*/ 11520 h 28207"/>
                <a:gd name="connsiteX3" fmla="*/ 91780 w 92128"/>
                <a:gd name="connsiteY3" fmla="*/ 21119 h 28207"/>
                <a:gd name="connsiteX4" fmla="*/ 83337 w 92128"/>
                <a:gd name="connsiteY4" fmla="*/ 28031 h 28207"/>
                <a:gd name="connsiteX5" fmla="*/ 73743 w 92128"/>
                <a:gd name="connsiteY5" fmla="*/ 25727 h 28207"/>
                <a:gd name="connsiteX6" fmla="*/ 54554 w 92128"/>
                <a:gd name="connsiteY6" fmla="*/ 25343 h 28207"/>
                <a:gd name="connsiteX7" fmla="*/ 39971 w 92128"/>
                <a:gd name="connsiteY7" fmla="*/ 25727 h 28207"/>
                <a:gd name="connsiteX8" fmla="*/ 16944 w 92128"/>
                <a:gd name="connsiteY8" fmla="*/ 26495 h 28207"/>
                <a:gd name="connsiteX9" fmla="*/ 4664 w 92128"/>
                <a:gd name="connsiteY9" fmla="*/ 26495 h 28207"/>
                <a:gd name="connsiteX10" fmla="*/ 4280 w 92128"/>
                <a:gd name="connsiteY10" fmla="*/ 11904 h 28207"/>
                <a:gd name="connsiteX11" fmla="*/ 30376 w 92128"/>
                <a:gd name="connsiteY11" fmla="*/ 0 h 2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128" h="28207">
                  <a:moveTo>
                    <a:pt x="30376" y="0"/>
                  </a:moveTo>
                  <a:cubicBezTo>
                    <a:pt x="41122" y="8832"/>
                    <a:pt x="51868" y="2688"/>
                    <a:pt x="62614" y="2304"/>
                  </a:cubicBezTo>
                  <a:cubicBezTo>
                    <a:pt x="71441" y="1920"/>
                    <a:pt x="80651" y="7296"/>
                    <a:pt x="89094" y="11520"/>
                  </a:cubicBezTo>
                  <a:cubicBezTo>
                    <a:pt x="91013" y="12672"/>
                    <a:pt x="92932" y="18431"/>
                    <a:pt x="91780" y="21119"/>
                  </a:cubicBezTo>
                  <a:cubicBezTo>
                    <a:pt x="90629" y="24191"/>
                    <a:pt x="86408" y="27263"/>
                    <a:pt x="83337" y="28031"/>
                  </a:cubicBezTo>
                  <a:cubicBezTo>
                    <a:pt x="80651" y="28799"/>
                    <a:pt x="76813" y="26879"/>
                    <a:pt x="73743" y="25727"/>
                  </a:cubicBezTo>
                  <a:cubicBezTo>
                    <a:pt x="67219" y="22655"/>
                    <a:pt x="61846" y="21119"/>
                    <a:pt x="54554" y="25343"/>
                  </a:cubicBezTo>
                  <a:cubicBezTo>
                    <a:pt x="50717" y="27647"/>
                    <a:pt x="43425" y="28031"/>
                    <a:pt x="39971" y="25727"/>
                  </a:cubicBezTo>
                  <a:cubicBezTo>
                    <a:pt x="31528" y="20735"/>
                    <a:pt x="24620" y="23423"/>
                    <a:pt x="16944" y="26495"/>
                  </a:cubicBezTo>
                  <a:cubicBezTo>
                    <a:pt x="13106" y="28031"/>
                    <a:pt x="7734" y="28415"/>
                    <a:pt x="4664" y="26495"/>
                  </a:cubicBezTo>
                  <a:cubicBezTo>
                    <a:pt x="-1093" y="22655"/>
                    <a:pt x="-1860" y="15743"/>
                    <a:pt x="4280" y="11904"/>
                  </a:cubicBezTo>
                  <a:cubicBezTo>
                    <a:pt x="11955" y="6912"/>
                    <a:pt x="21166" y="4224"/>
                    <a:pt x="30376" y="0"/>
                  </a:cubicBezTo>
                  <a:close/>
                </a:path>
              </a:pathLst>
            </a:custGeom>
            <a:grpFill/>
            <a:ln w="9525" cap="flat">
              <a:noFill/>
              <a:prstDash val="solid"/>
              <a:miter/>
            </a:ln>
          </p:spPr>
          <p:txBody>
            <a:bodyPr rtlCol="0" anchor="ctr"/>
            <a:lstStyle/>
            <a:p>
              <a:endParaRPr lang="en-US"/>
            </a:p>
          </p:txBody>
        </p:sp>
        <p:sp>
          <p:nvSpPr>
            <p:cNvPr id="58" name="Freeform 297">
              <a:extLst>
                <a:ext uri="{FF2B5EF4-FFF2-40B4-BE49-F238E27FC236}">
                  <a16:creationId xmlns:a16="http://schemas.microsoft.com/office/drawing/2014/main" id="{9A6E76F4-631A-A81D-57BC-727F0E46E9CB}"/>
                </a:ext>
              </a:extLst>
            </p:cNvPr>
            <p:cNvSpPr/>
            <p:nvPr userDrawn="1"/>
          </p:nvSpPr>
          <p:spPr>
            <a:xfrm>
              <a:off x="8515101" y="5128934"/>
              <a:ext cx="242929" cy="21119"/>
            </a:xfrm>
            <a:custGeom>
              <a:avLst/>
              <a:gdLst>
                <a:gd name="connsiteX0" fmla="*/ 120889 w 242929"/>
                <a:gd name="connsiteY0" fmla="*/ 21119 h 21119"/>
                <a:gd name="connsiteX1" fmla="*/ 14199 w 242929"/>
                <a:gd name="connsiteY1" fmla="*/ 21119 h 21119"/>
                <a:gd name="connsiteX2" fmla="*/ 0 w 242929"/>
                <a:gd name="connsiteY2" fmla="*/ 10752 h 21119"/>
                <a:gd name="connsiteX3" fmla="*/ 13816 w 242929"/>
                <a:gd name="connsiteY3" fmla="*/ 768 h 21119"/>
                <a:gd name="connsiteX4" fmla="*/ 228730 w 242929"/>
                <a:gd name="connsiteY4" fmla="*/ 0 h 21119"/>
                <a:gd name="connsiteX5" fmla="*/ 242930 w 242929"/>
                <a:gd name="connsiteY5" fmla="*/ 10368 h 21119"/>
                <a:gd name="connsiteX6" fmla="*/ 229114 w 242929"/>
                <a:gd name="connsiteY6" fmla="*/ 20351 h 21119"/>
                <a:gd name="connsiteX7" fmla="*/ 120505 w 242929"/>
                <a:gd name="connsiteY7" fmla="*/ 20351 h 21119"/>
                <a:gd name="connsiteX8" fmla="*/ 120889 w 242929"/>
                <a:gd name="connsiteY8" fmla="*/ 21119 h 2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929" h="21119">
                  <a:moveTo>
                    <a:pt x="120889" y="21119"/>
                  </a:moveTo>
                  <a:cubicBezTo>
                    <a:pt x="85198" y="21119"/>
                    <a:pt x="49891" y="21119"/>
                    <a:pt x="14199" y="21119"/>
                  </a:cubicBezTo>
                  <a:cubicBezTo>
                    <a:pt x="6908" y="21119"/>
                    <a:pt x="0" y="20351"/>
                    <a:pt x="0" y="10752"/>
                  </a:cubicBezTo>
                  <a:cubicBezTo>
                    <a:pt x="384" y="1920"/>
                    <a:pt x="6908" y="768"/>
                    <a:pt x="13816" y="768"/>
                  </a:cubicBezTo>
                  <a:cubicBezTo>
                    <a:pt x="85582" y="384"/>
                    <a:pt x="157348" y="384"/>
                    <a:pt x="228730" y="0"/>
                  </a:cubicBezTo>
                  <a:cubicBezTo>
                    <a:pt x="236405" y="0"/>
                    <a:pt x="242930" y="1152"/>
                    <a:pt x="242930" y="10368"/>
                  </a:cubicBezTo>
                  <a:cubicBezTo>
                    <a:pt x="242930" y="19199"/>
                    <a:pt x="236022" y="20351"/>
                    <a:pt x="229114" y="20351"/>
                  </a:cubicBezTo>
                  <a:cubicBezTo>
                    <a:pt x="193039" y="20351"/>
                    <a:pt x="156580" y="20351"/>
                    <a:pt x="120505" y="20351"/>
                  </a:cubicBezTo>
                  <a:cubicBezTo>
                    <a:pt x="120889" y="20735"/>
                    <a:pt x="120889" y="21119"/>
                    <a:pt x="120889" y="21119"/>
                  </a:cubicBezTo>
                  <a:close/>
                </a:path>
              </a:pathLst>
            </a:custGeom>
            <a:grpFill/>
            <a:ln w="9525" cap="flat">
              <a:noFill/>
              <a:prstDash val="solid"/>
              <a:miter/>
            </a:ln>
          </p:spPr>
          <p:txBody>
            <a:bodyPr rtlCol="0" anchor="ctr"/>
            <a:lstStyle/>
            <a:p>
              <a:endParaRPr lang="en-US"/>
            </a:p>
          </p:txBody>
        </p:sp>
        <p:sp>
          <p:nvSpPr>
            <p:cNvPr id="59" name="Freeform 298">
              <a:extLst>
                <a:ext uri="{FF2B5EF4-FFF2-40B4-BE49-F238E27FC236}">
                  <a16:creationId xmlns:a16="http://schemas.microsoft.com/office/drawing/2014/main" id="{1C5DEAA7-6781-69DE-8C09-C9C6BEB309DB}"/>
                </a:ext>
              </a:extLst>
            </p:cNvPr>
            <p:cNvSpPr/>
            <p:nvPr userDrawn="1"/>
          </p:nvSpPr>
          <p:spPr>
            <a:xfrm>
              <a:off x="8516253" y="5237527"/>
              <a:ext cx="242929" cy="21386"/>
            </a:xfrm>
            <a:custGeom>
              <a:avLst/>
              <a:gdLst>
                <a:gd name="connsiteX0" fmla="*/ 120505 w 242929"/>
                <a:gd name="connsiteY0" fmla="*/ 21195 h 21386"/>
                <a:gd name="connsiteX1" fmla="*/ 16118 w 242929"/>
                <a:gd name="connsiteY1" fmla="*/ 21195 h 21386"/>
                <a:gd name="connsiteX2" fmla="*/ 7291 w 242929"/>
                <a:gd name="connsiteY2" fmla="*/ 20427 h 21386"/>
                <a:gd name="connsiteX3" fmla="*/ 0 w 242929"/>
                <a:gd name="connsiteY3" fmla="*/ 10827 h 21386"/>
                <a:gd name="connsiteX4" fmla="*/ 7291 w 242929"/>
                <a:gd name="connsiteY4" fmla="*/ 1227 h 21386"/>
                <a:gd name="connsiteX5" fmla="*/ 15351 w 242929"/>
                <a:gd name="connsiteY5" fmla="*/ 459 h 21386"/>
                <a:gd name="connsiteX6" fmla="*/ 225276 w 242929"/>
                <a:gd name="connsiteY6" fmla="*/ 75 h 21386"/>
                <a:gd name="connsiteX7" fmla="*/ 227195 w 242929"/>
                <a:gd name="connsiteY7" fmla="*/ 75 h 21386"/>
                <a:gd name="connsiteX8" fmla="*/ 242929 w 242929"/>
                <a:gd name="connsiteY8" fmla="*/ 10059 h 21386"/>
                <a:gd name="connsiteX9" fmla="*/ 227195 w 242929"/>
                <a:gd name="connsiteY9" fmla="*/ 20043 h 21386"/>
                <a:gd name="connsiteX10" fmla="*/ 120889 w 242929"/>
                <a:gd name="connsiteY10" fmla="*/ 20043 h 21386"/>
                <a:gd name="connsiteX11" fmla="*/ 120505 w 242929"/>
                <a:gd name="connsiteY11" fmla="*/ 21195 h 2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929" h="21386">
                  <a:moveTo>
                    <a:pt x="120505" y="21195"/>
                  </a:moveTo>
                  <a:cubicBezTo>
                    <a:pt x="85582" y="21195"/>
                    <a:pt x="51042" y="21195"/>
                    <a:pt x="16118" y="21195"/>
                  </a:cubicBezTo>
                  <a:cubicBezTo>
                    <a:pt x="13048" y="21195"/>
                    <a:pt x="9210" y="21963"/>
                    <a:pt x="7291" y="20427"/>
                  </a:cubicBezTo>
                  <a:cubicBezTo>
                    <a:pt x="4221" y="18123"/>
                    <a:pt x="0" y="14283"/>
                    <a:pt x="0" y="10827"/>
                  </a:cubicBezTo>
                  <a:cubicBezTo>
                    <a:pt x="0" y="7371"/>
                    <a:pt x="3838" y="3531"/>
                    <a:pt x="7291" y="1227"/>
                  </a:cubicBezTo>
                  <a:cubicBezTo>
                    <a:pt x="9210" y="-309"/>
                    <a:pt x="12664" y="459"/>
                    <a:pt x="15351" y="459"/>
                  </a:cubicBezTo>
                  <a:cubicBezTo>
                    <a:pt x="85198" y="459"/>
                    <a:pt x="155429" y="75"/>
                    <a:pt x="225276" y="75"/>
                  </a:cubicBezTo>
                  <a:cubicBezTo>
                    <a:pt x="226043" y="75"/>
                    <a:pt x="226811" y="75"/>
                    <a:pt x="227195" y="75"/>
                  </a:cubicBezTo>
                  <a:cubicBezTo>
                    <a:pt x="234870" y="-309"/>
                    <a:pt x="242929" y="459"/>
                    <a:pt x="242929" y="10059"/>
                  </a:cubicBezTo>
                  <a:cubicBezTo>
                    <a:pt x="242929" y="20043"/>
                    <a:pt x="234870" y="20043"/>
                    <a:pt x="227195" y="20043"/>
                  </a:cubicBezTo>
                  <a:cubicBezTo>
                    <a:pt x="191888" y="20043"/>
                    <a:pt x="156196" y="20043"/>
                    <a:pt x="120889" y="20043"/>
                  </a:cubicBezTo>
                  <a:cubicBezTo>
                    <a:pt x="120505" y="20811"/>
                    <a:pt x="120505" y="21195"/>
                    <a:pt x="120505" y="21195"/>
                  </a:cubicBezTo>
                  <a:close/>
                </a:path>
              </a:pathLst>
            </a:custGeom>
            <a:grpFill/>
            <a:ln w="9525" cap="flat">
              <a:noFill/>
              <a:prstDash val="solid"/>
              <a:miter/>
            </a:ln>
          </p:spPr>
          <p:txBody>
            <a:bodyPr rtlCol="0" anchor="ctr"/>
            <a:lstStyle/>
            <a:p>
              <a:endParaRPr lang="en-US"/>
            </a:p>
          </p:txBody>
        </p:sp>
        <p:sp>
          <p:nvSpPr>
            <p:cNvPr id="60" name="Freeform 299">
              <a:extLst>
                <a:ext uri="{FF2B5EF4-FFF2-40B4-BE49-F238E27FC236}">
                  <a16:creationId xmlns:a16="http://schemas.microsoft.com/office/drawing/2014/main" id="{5F6324D6-9297-E337-1885-2503FA4B886D}"/>
                </a:ext>
              </a:extLst>
            </p:cNvPr>
            <p:cNvSpPr/>
            <p:nvPr userDrawn="1"/>
          </p:nvSpPr>
          <p:spPr>
            <a:xfrm>
              <a:off x="8515485" y="5183460"/>
              <a:ext cx="243321" cy="20735"/>
            </a:xfrm>
            <a:custGeom>
              <a:avLst/>
              <a:gdLst>
                <a:gd name="connsiteX0" fmla="*/ 122424 w 243321"/>
                <a:gd name="connsiteY0" fmla="*/ 0 h 20735"/>
                <a:gd name="connsiteX1" fmla="*/ 227962 w 243321"/>
                <a:gd name="connsiteY1" fmla="*/ 0 h 20735"/>
                <a:gd name="connsiteX2" fmla="*/ 240243 w 243321"/>
                <a:gd name="connsiteY2" fmla="*/ 3072 h 20735"/>
                <a:gd name="connsiteX3" fmla="*/ 242930 w 243321"/>
                <a:gd name="connsiteY3" fmla="*/ 12672 h 20735"/>
                <a:gd name="connsiteX4" fmla="*/ 232184 w 243321"/>
                <a:gd name="connsiteY4" fmla="*/ 19583 h 20735"/>
                <a:gd name="connsiteX5" fmla="*/ 175769 w 243321"/>
                <a:gd name="connsiteY5" fmla="*/ 19967 h 20735"/>
                <a:gd name="connsiteX6" fmla="*/ 19957 w 243321"/>
                <a:gd name="connsiteY6" fmla="*/ 20735 h 20735"/>
                <a:gd name="connsiteX7" fmla="*/ 12665 w 243321"/>
                <a:gd name="connsiteY7" fmla="*/ 20735 h 20735"/>
                <a:gd name="connsiteX8" fmla="*/ 0 w 243321"/>
                <a:gd name="connsiteY8" fmla="*/ 10752 h 20735"/>
                <a:gd name="connsiteX9" fmla="*/ 12665 w 243321"/>
                <a:gd name="connsiteY9" fmla="*/ 768 h 20735"/>
                <a:gd name="connsiteX10" fmla="*/ 122424 w 243321"/>
                <a:gd name="connsiteY10" fmla="*/ 768 h 20735"/>
                <a:gd name="connsiteX11" fmla="*/ 122424 w 243321"/>
                <a:gd name="connsiteY11" fmla="*/ 0 h 2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3321" h="20735">
                  <a:moveTo>
                    <a:pt x="122424" y="0"/>
                  </a:moveTo>
                  <a:cubicBezTo>
                    <a:pt x="157731" y="0"/>
                    <a:pt x="192655" y="0"/>
                    <a:pt x="227962" y="0"/>
                  </a:cubicBezTo>
                  <a:cubicBezTo>
                    <a:pt x="232184" y="0"/>
                    <a:pt x="237173" y="768"/>
                    <a:pt x="240243" y="3072"/>
                  </a:cubicBezTo>
                  <a:cubicBezTo>
                    <a:pt x="242546" y="4608"/>
                    <a:pt x="244081" y="10752"/>
                    <a:pt x="242930" y="12672"/>
                  </a:cubicBezTo>
                  <a:cubicBezTo>
                    <a:pt x="240627" y="16128"/>
                    <a:pt x="236022" y="19583"/>
                    <a:pt x="232184" y="19583"/>
                  </a:cubicBezTo>
                  <a:cubicBezTo>
                    <a:pt x="213379" y="20351"/>
                    <a:pt x="194574" y="19967"/>
                    <a:pt x="175769" y="19967"/>
                  </a:cubicBezTo>
                  <a:cubicBezTo>
                    <a:pt x="123960" y="20351"/>
                    <a:pt x="72150" y="20351"/>
                    <a:pt x="19957" y="20735"/>
                  </a:cubicBezTo>
                  <a:cubicBezTo>
                    <a:pt x="17654" y="20735"/>
                    <a:pt x="15351" y="20735"/>
                    <a:pt x="12665" y="20735"/>
                  </a:cubicBezTo>
                  <a:cubicBezTo>
                    <a:pt x="5757" y="20735"/>
                    <a:pt x="0" y="18816"/>
                    <a:pt x="0" y="10752"/>
                  </a:cubicBezTo>
                  <a:cubicBezTo>
                    <a:pt x="0" y="2688"/>
                    <a:pt x="5757" y="768"/>
                    <a:pt x="12665" y="768"/>
                  </a:cubicBezTo>
                  <a:cubicBezTo>
                    <a:pt x="49123" y="768"/>
                    <a:pt x="85582" y="768"/>
                    <a:pt x="122424" y="768"/>
                  </a:cubicBezTo>
                  <a:cubicBezTo>
                    <a:pt x="122424" y="768"/>
                    <a:pt x="122424" y="384"/>
                    <a:pt x="122424" y="0"/>
                  </a:cubicBezTo>
                  <a:close/>
                </a:path>
              </a:pathLst>
            </a:custGeom>
            <a:grpFill/>
            <a:ln w="9525" cap="flat">
              <a:noFill/>
              <a:prstDash val="solid"/>
              <a:miter/>
            </a:ln>
          </p:spPr>
          <p:txBody>
            <a:bodyPr rtlCol="0" anchor="ctr"/>
            <a:lstStyle/>
            <a:p>
              <a:endParaRPr lang="en-US"/>
            </a:p>
          </p:txBody>
        </p:sp>
      </p:grpSp>
      <p:grpSp>
        <p:nvGrpSpPr>
          <p:cNvPr id="66" name="Graphic 2">
            <a:extLst>
              <a:ext uri="{FF2B5EF4-FFF2-40B4-BE49-F238E27FC236}">
                <a16:creationId xmlns:a16="http://schemas.microsoft.com/office/drawing/2014/main" id="{A9D93D8E-3BC1-48F2-58DB-FBA4CCB0A004}"/>
              </a:ext>
            </a:extLst>
          </p:cNvPr>
          <p:cNvGrpSpPr/>
          <p:nvPr userDrawn="1"/>
        </p:nvGrpSpPr>
        <p:grpSpPr>
          <a:xfrm>
            <a:off x="10337629" y="5942663"/>
            <a:ext cx="501059" cy="548729"/>
            <a:chOff x="2403525" y="3625384"/>
            <a:chExt cx="853935" cy="991043"/>
          </a:xfrm>
          <a:solidFill>
            <a:schemeClr val="bg1"/>
          </a:solidFill>
        </p:grpSpPr>
        <p:sp>
          <p:nvSpPr>
            <p:cNvPr id="68" name="Freeform 306">
              <a:extLst>
                <a:ext uri="{FF2B5EF4-FFF2-40B4-BE49-F238E27FC236}">
                  <a16:creationId xmlns:a16="http://schemas.microsoft.com/office/drawing/2014/main" id="{39EF4AE9-F8E7-DE61-7CBB-156A51EA3636}"/>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a:p>
          </p:txBody>
        </p:sp>
        <p:sp>
          <p:nvSpPr>
            <p:cNvPr id="70" name="Freeform 307">
              <a:extLst>
                <a:ext uri="{FF2B5EF4-FFF2-40B4-BE49-F238E27FC236}">
                  <a16:creationId xmlns:a16="http://schemas.microsoft.com/office/drawing/2014/main" id="{A353E579-D4A1-458E-6535-3D5F265CAFCE}"/>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a:p>
          </p:txBody>
        </p:sp>
        <p:sp>
          <p:nvSpPr>
            <p:cNvPr id="71" name="Freeform 308">
              <a:extLst>
                <a:ext uri="{FF2B5EF4-FFF2-40B4-BE49-F238E27FC236}">
                  <a16:creationId xmlns:a16="http://schemas.microsoft.com/office/drawing/2014/main" id="{78966739-1202-EF12-6FF0-D37D42127E04}"/>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a:p>
          </p:txBody>
        </p:sp>
        <p:sp>
          <p:nvSpPr>
            <p:cNvPr id="72" name="Freeform 309">
              <a:extLst>
                <a:ext uri="{FF2B5EF4-FFF2-40B4-BE49-F238E27FC236}">
                  <a16:creationId xmlns:a16="http://schemas.microsoft.com/office/drawing/2014/main" id="{6AEF818A-5880-D21A-B785-75F74AF48A99}"/>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a:p>
          </p:txBody>
        </p:sp>
      </p:grpSp>
      <p:sp>
        <p:nvSpPr>
          <p:cNvPr id="81" name="TextBox 80">
            <a:extLst>
              <a:ext uri="{FF2B5EF4-FFF2-40B4-BE49-F238E27FC236}">
                <a16:creationId xmlns:a16="http://schemas.microsoft.com/office/drawing/2014/main" id="{27CD0D02-BF0A-311B-A8E8-C451F72DECFF}"/>
              </a:ext>
            </a:extLst>
          </p:cNvPr>
          <p:cNvSpPr txBox="1"/>
          <p:nvPr/>
        </p:nvSpPr>
        <p:spPr>
          <a:xfrm>
            <a:off x="870364" y="3655086"/>
            <a:ext cx="3054794" cy="2041585"/>
          </a:xfrm>
          <a:prstGeom prst="rect">
            <a:avLst/>
          </a:prstGeom>
          <a:noFill/>
        </p:spPr>
        <p:txBody>
          <a:bodyPr wrap="square">
            <a:spAutoFit/>
          </a:bodyPr>
          <a:lstStyle/>
          <a:p>
            <a:pPr marL="285750" indent="-285750">
              <a:lnSpc>
                <a:spcPts val="1860"/>
              </a:lnSpc>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Builds stronger, more credible brand reputation</a:t>
            </a:r>
          </a:p>
          <a:p>
            <a:pPr marL="285750" indent="-285750">
              <a:lnSpc>
                <a:spcPts val="1860"/>
              </a:lnSpc>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Differentiates you from less transparent competitors</a:t>
            </a:r>
          </a:p>
          <a:p>
            <a:pPr marL="285750" indent="-285750">
              <a:lnSpc>
                <a:spcPts val="1860"/>
              </a:lnSpc>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Attracts conscious customers &amp; boosts repeat bookings</a:t>
            </a:r>
          </a:p>
          <a:p>
            <a:pPr marL="285750" indent="-285750">
              <a:lnSpc>
                <a:spcPts val="1860"/>
              </a:lnSpc>
              <a:buClr>
                <a:srgbClr val="62A844"/>
              </a:buClr>
              <a:buFont typeface="Arial" panose="020B0604020202020204" pitchFamily="34" charset="0"/>
              <a:buChar char="•"/>
            </a:pPr>
            <a:endParaRPr lang="en-IE" dirty="0">
              <a:solidFill>
                <a:srgbClr val="262626"/>
              </a:solidFill>
              <a:latin typeface="Calibri" panose="020F0502020204030204" pitchFamily="34" charset="0"/>
              <a:cs typeface="Calibri" panose="020F0502020204030204" pitchFamily="34" charset="0"/>
            </a:endParaRPr>
          </a:p>
        </p:txBody>
      </p:sp>
      <p:sp>
        <p:nvSpPr>
          <p:cNvPr id="85" name="TextBox 84">
            <a:extLst>
              <a:ext uri="{FF2B5EF4-FFF2-40B4-BE49-F238E27FC236}">
                <a16:creationId xmlns:a16="http://schemas.microsoft.com/office/drawing/2014/main" id="{09EDE922-ACD7-C053-BE6A-C861B610FBE2}"/>
              </a:ext>
            </a:extLst>
          </p:cNvPr>
          <p:cNvSpPr txBox="1"/>
          <p:nvPr/>
        </p:nvSpPr>
        <p:spPr>
          <a:xfrm>
            <a:off x="4474921" y="3655086"/>
            <a:ext cx="3015015" cy="2528897"/>
          </a:xfrm>
          <a:prstGeom prst="rect">
            <a:avLst/>
          </a:prstGeom>
          <a:noFill/>
        </p:spPr>
        <p:txBody>
          <a:bodyPr wrap="square">
            <a:spAutoFit/>
          </a:bodyPr>
          <a:lstStyle/>
          <a:p>
            <a:pPr marL="285750" indent="-28575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Creates pride &amp; purpose around sustainability actions</a:t>
            </a:r>
          </a:p>
          <a:p>
            <a:pPr marL="285750" indent="-28575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Improves confidence &amp; knowledge</a:t>
            </a:r>
          </a:p>
          <a:p>
            <a:pPr marL="285750" indent="-28575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Encourages involvement &amp; innovation</a:t>
            </a:r>
          </a:p>
          <a:p>
            <a:pPr marL="285750" indent="-28575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Supports recruitment &amp; retention</a:t>
            </a:r>
          </a:p>
          <a:p>
            <a:pPr marL="285750" indent="-285750">
              <a:lnSpc>
                <a:spcPts val="1860"/>
              </a:lnSpc>
              <a:buClr>
                <a:srgbClr val="0289AE"/>
              </a:buClr>
              <a:buFont typeface="Arial" panose="020B0604020202020204" pitchFamily="34" charset="0"/>
              <a:buChar char="•"/>
            </a:pPr>
            <a:endParaRPr lang="en-IE" dirty="0">
              <a:solidFill>
                <a:srgbClr val="262626"/>
              </a:solidFill>
              <a:latin typeface="Calibri" panose="020F0502020204030204" pitchFamily="34" charset="0"/>
              <a:cs typeface="Calibri" panose="020F0502020204030204" pitchFamily="34" charset="0"/>
            </a:endParaRPr>
          </a:p>
        </p:txBody>
      </p:sp>
      <p:sp>
        <p:nvSpPr>
          <p:cNvPr id="87" name="TextBox 86">
            <a:extLst>
              <a:ext uri="{FF2B5EF4-FFF2-40B4-BE49-F238E27FC236}">
                <a16:creationId xmlns:a16="http://schemas.microsoft.com/office/drawing/2014/main" id="{8B469033-55C9-430C-6498-0C4F23C36EF3}"/>
              </a:ext>
            </a:extLst>
          </p:cNvPr>
          <p:cNvSpPr txBox="1"/>
          <p:nvPr/>
        </p:nvSpPr>
        <p:spPr>
          <a:xfrm>
            <a:off x="7970970" y="3655086"/>
            <a:ext cx="3210723" cy="2041585"/>
          </a:xfrm>
          <a:prstGeom prst="rect">
            <a:avLst/>
          </a:prstGeom>
          <a:noFill/>
        </p:spPr>
        <p:txBody>
          <a:bodyPr wrap="square">
            <a:spAutoFit/>
          </a:bodyPr>
          <a:lstStyle/>
          <a:p>
            <a:pPr marL="285750" indent="-28575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 Helps them make informed choices</a:t>
            </a:r>
          </a:p>
          <a:p>
            <a:pPr marL="285750" indent="-28575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Builds emotional connection &amp; trust</a:t>
            </a:r>
          </a:p>
          <a:p>
            <a:pPr marL="285750" indent="-28575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Strengthens perceived value</a:t>
            </a:r>
          </a:p>
          <a:p>
            <a:pPr marL="285750" indent="-28575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Drives positive </a:t>
            </a:r>
            <a:r>
              <a:rPr lang="en-US" dirty="0" err="1">
                <a:solidFill>
                  <a:srgbClr val="262626"/>
                </a:solidFill>
                <a:latin typeface="Calibri" panose="020F0502020204030204" pitchFamily="34" charset="0"/>
                <a:cs typeface="Calibri" panose="020F0502020204030204" pitchFamily="34" charset="0"/>
              </a:rPr>
              <a:t>behaviours</a:t>
            </a:r>
            <a:r>
              <a:rPr lang="en-US" dirty="0">
                <a:solidFill>
                  <a:srgbClr val="262626"/>
                </a:solidFill>
                <a:latin typeface="Calibri" panose="020F0502020204030204" pitchFamily="34" charset="0"/>
                <a:cs typeface="Calibri" panose="020F0502020204030204" pitchFamily="34" charset="0"/>
              </a:rPr>
              <a:t>, reviews &amp; loyalty</a:t>
            </a:r>
          </a:p>
          <a:p>
            <a:pPr marL="285750" indent="-285750">
              <a:lnSpc>
                <a:spcPts val="1860"/>
              </a:lnSpc>
              <a:buClr>
                <a:srgbClr val="3D8241"/>
              </a:buClr>
              <a:buFont typeface="Arial" panose="020B0604020202020204" pitchFamily="34" charset="0"/>
              <a:buChar char="•"/>
            </a:pPr>
            <a:endParaRPr lang="en-IE" dirty="0">
              <a:solidFill>
                <a:srgbClr val="26262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947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5C8E6-6714-B6CA-5B08-D6DCCE60B27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DFD13509-0239-3348-3624-D043AC614A47}"/>
              </a:ext>
            </a:extLst>
          </p:cNvPr>
          <p:cNvSpPr>
            <a:spLocks noGrp="1"/>
          </p:cNvSpPr>
          <p:nvPr>
            <p:ph type="body" sz="quarter" idx="16"/>
          </p:nvPr>
        </p:nvSpPr>
        <p:spPr>
          <a:xfrm>
            <a:off x="4223370" y="1073150"/>
            <a:ext cx="4053732" cy="4711700"/>
          </a:xfrm>
        </p:spPr>
        <p:txBody>
          <a:bodyPr>
            <a:normAutofit/>
          </a:bodyPr>
          <a:lstStyle/>
          <a:p>
            <a:pPr fontAlgn="t">
              <a:lnSpc>
                <a:spcPts val="4960"/>
              </a:lnSpc>
              <a:spcBef>
                <a:spcPts val="0"/>
              </a:spcBef>
            </a:pPr>
            <a:r>
              <a:rPr lang="en-IE" b="1" dirty="0"/>
              <a:t>Strategic </a:t>
            </a:r>
          </a:p>
          <a:p>
            <a:pPr fontAlgn="t">
              <a:lnSpc>
                <a:spcPts val="4960"/>
              </a:lnSpc>
              <a:spcBef>
                <a:spcPts val="0"/>
              </a:spcBef>
            </a:pPr>
            <a:r>
              <a:rPr lang="en-IE" b="1" dirty="0"/>
              <a:t>Storytelling </a:t>
            </a:r>
          </a:p>
          <a:p>
            <a:pPr fontAlgn="t">
              <a:lnSpc>
                <a:spcPts val="4960"/>
              </a:lnSpc>
              <a:spcBef>
                <a:spcPts val="0"/>
              </a:spcBef>
            </a:pPr>
            <a:endParaRPr lang="en-IE" sz="2400" b="1" dirty="0"/>
          </a:p>
          <a:p>
            <a:pPr fontAlgn="t">
              <a:lnSpc>
                <a:spcPts val="4960"/>
              </a:lnSpc>
              <a:spcBef>
                <a:spcPts val="0"/>
              </a:spcBef>
            </a:pPr>
            <a:endParaRPr lang="en-IE" sz="2400" b="1" dirty="0"/>
          </a:p>
          <a:p>
            <a:pPr fontAlgn="t">
              <a:lnSpc>
                <a:spcPct val="100000"/>
              </a:lnSpc>
              <a:spcBef>
                <a:spcPts val="0"/>
              </a:spcBef>
            </a:pPr>
            <a:r>
              <a:rPr lang="en-IE" sz="2400" dirty="0"/>
              <a:t>Turning ESG actions into authentic brand stories</a:t>
            </a:r>
          </a:p>
          <a:p>
            <a:pPr fontAlgn="t">
              <a:lnSpc>
                <a:spcPts val="4960"/>
              </a:lnSpc>
              <a:spcBef>
                <a:spcPts val="0"/>
              </a:spcBef>
            </a:pP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6ACA8C02-5F6A-7613-48DD-696A4508D473}"/>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03</a:t>
            </a:r>
          </a:p>
        </p:txBody>
      </p:sp>
      <p:sp>
        <p:nvSpPr>
          <p:cNvPr id="2" name="Rounded Rectangle 1">
            <a:extLst>
              <a:ext uri="{FF2B5EF4-FFF2-40B4-BE49-F238E27FC236}">
                <a16:creationId xmlns:a16="http://schemas.microsoft.com/office/drawing/2014/main" id="{0D086610-16BE-1296-4D76-75D5021D2BF2}"/>
              </a:ext>
            </a:extLst>
          </p:cNvPr>
          <p:cNvSpPr/>
          <p:nvPr/>
        </p:nvSpPr>
        <p:spPr>
          <a:xfrm>
            <a:off x="7124915" y="6322919"/>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7E3AD5A-A9D8-D04D-21D0-764684ED127D}"/>
              </a:ext>
            </a:extLst>
          </p:cNvPr>
          <p:cNvSpPr txBox="1"/>
          <p:nvPr/>
        </p:nvSpPr>
        <p:spPr>
          <a:xfrm>
            <a:off x="7250914" y="6386197"/>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6" name="TextBox 5">
            <a:extLst>
              <a:ext uri="{FF2B5EF4-FFF2-40B4-BE49-F238E27FC236}">
                <a16:creationId xmlns:a16="http://schemas.microsoft.com/office/drawing/2014/main" id="{6ABA5384-B4AF-AC33-F13C-02E7BEA0DF76}"/>
              </a:ext>
            </a:extLst>
          </p:cNvPr>
          <p:cNvSpPr txBox="1"/>
          <p:nvPr/>
        </p:nvSpPr>
        <p:spPr>
          <a:xfrm>
            <a:off x="8006915" y="6386197"/>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4E6EC13-6F12-0BD1-BD62-FF5BB240BDCE}"/>
              </a:ext>
            </a:extLst>
          </p:cNvPr>
          <p:cNvSpPr txBox="1"/>
          <p:nvPr/>
        </p:nvSpPr>
        <p:spPr>
          <a:xfrm>
            <a:off x="8600914" y="6386197"/>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Tree>
    <p:extLst>
      <p:ext uri="{BB962C8B-B14F-4D97-AF65-F5344CB8AC3E}">
        <p14:creationId xmlns:p14="http://schemas.microsoft.com/office/powerpoint/2010/main" val="2240233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A2CF-9E07-FE38-55EF-F37A6A9D3E8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C7A409-7901-C1B5-2A1A-157CD56C75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801" y="2932181"/>
            <a:ext cx="4784882" cy="3627119"/>
          </a:xfrm>
          <a:prstGeom prst="rect">
            <a:avLst/>
          </a:prstGeom>
        </p:spPr>
      </p:pic>
      <p:graphicFrame>
        <p:nvGraphicFramePr>
          <p:cNvPr id="59" name="think-cell data - do not delete" hidden="1">
            <a:extLst>
              <a:ext uri="{FF2B5EF4-FFF2-40B4-BE49-F238E27FC236}">
                <a16:creationId xmlns:a16="http://schemas.microsoft.com/office/drawing/2014/main" id="{33E38964-32D9-753F-11B0-992E9DC9733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454" imgH="456" progId="TCLayout.ActiveDocument.1">
                  <p:embed/>
                </p:oleObj>
              </mc:Choice>
              <mc:Fallback>
                <p:oleObj name="think-cell Folie" r:id="rId5" imgW="454" imgH="456" progId="TCLayout.ActiveDocument.1">
                  <p:embed/>
                  <p:pic>
                    <p:nvPicPr>
                      <p:cNvPr id="59" name="think-cell data - do not delete" hidden="1">
                        <a:extLst>
                          <a:ext uri="{FF2B5EF4-FFF2-40B4-BE49-F238E27FC236}">
                            <a16:creationId xmlns:a16="http://schemas.microsoft.com/office/drawing/2014/main" id="{052A60E6-C963-7CDF-DA2C-E68687EFD48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92C3AF5B-7B90-7CB6-314E-DB1A32602BA2}"/>
              </a:ext>
            </a:extLst>
          </p:cNvPr>
          <p:cNvSpPr txBox="1"/>
          <p:nvPr/>
        </p:nvSpPr>
        <p:spPr>
          <a:xfrm>
            <a:off x="600999" y="1921890"/>
            <a:ext cx="7162594" cy="1200329"/>
          </a:xfrm>
          <a:prstGeom prst="rect">
            <a:avLst/>
          </a:prstGeom>
          <a:noFill/>
        </p:spPr>
        <p:txBody>
          <a:bodyPr wrap="square" lIns="91440" tIns="45720" rIns="91440" bIns="45720" rtlCol="0" anchor="t">
            <a:spAutoFit/>
          </a:bodyPr>
          <a:lstStyle/>
          <a:p>
            <a:r>
              <a:rPr lang="en-US" sz="2400" dirty="0">
                <a:solidFill>
                  <a:srgbClr val="262626"/>
                </a:solidFill>
              </a:rPr>
              <a:t>Not fiction. Not marketing spin. It’s structured, honest communication in the form of strategic storytelling </a:t>
            </a:r>
          </a:p>
          <a:p>
            <a:endParaRPr lang="en-US" sz="2400" dirty="0">
              <a:solidFill>
                <a:srgbClr val="262626"/>
              </a:solidFill>
            </a:endParaRPr>
          </a:p>
        </p:txBody>
      </p:sp>
      <p:sp>
        <p:nvSpPr>
          <p:cNvPr id="7" name="Text Placeholder 11">
            <a:extLst>
              <a:ext uri="{FF2B5EF4-FFF2-40B4-BE49-F238E27FC236}">
                <a16:creationId xmlns:a16="http://schemas.microsoft.com/office/drawing/2014/main" id="{A4C936C5-5ED1-9048-C60B-87857CACB71C}"/>
              </a:ext>
            </a:extLst>
          </p:cNvPr>
          <p:cNvSpPr txBox="1">
            <a:spLocks/>
          </p:cNvSpPr>
          <p:nvPr/>
        </p:nvSpPr>
        <p:spPr>
          <a:xfrm>
            <a:off x="600999"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What Is Strategic Storytelling in Sustainability?</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E3B470CF-11D3-7115-AFB2-81211546148C}"/>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8283FC0F-D13D-3F07-6BAE-2E3D03FA6B0F}"/>
              </a:ext>
            </a:extLst>
          </p:cNvPr>
          <p:cNvPicPr>
            <a:picLocks noChangeAspect="1"/>
          </p:cNvPicPr>
          <p:nvPr/>
        </p:nvPicPr>
        <p:blipFill>
          <a:blip>
            <a:extLst>
              <a:ext uri="{96DAC541-7B7A-43D3-8B79-37D633B846F1}">
                <asvg:svgBlip xmlns:asvg="http://schemas.microsoft.com/office/drawing/2016/SVG/main" r:embed="rId7"/>
              </a:ext>
            </a:extLst>
          </a:blip>
          <a:srcRect l="30910" t="47908" r="41223" b="35095"/>
          <a:stretch>
            <a:fillRect/>
          </a:stretch>
        </p:blipFill>
        <p:spPr>
          <a:xfrm>
            <a:off x="6991179" y="0"/>
            <a:ext cx="5200821" cy="4491734"/>
          </a:xfrm>
          <a:prstGeom prst="rect">
            <a:avLst/>
          </a:prstGeom>
        </p:spPr>
      </p:pic>
      <p:sp>
        <p:nvSpPr>
          <p:cNvPr id="2" name="TextBox 6">
            <a:extLst>
              <a:ext uri="{FF2B5EF4-FFF2-40B4-BE49-F238E27FC236}">
                <a16:creationId xmlns:a16="http://schemas.microsoft.com/office/drawing/2014/main" id="{B5B978E2-87F2-2FC5-FD89-E4353A401597}"/>
              </a:ext>
            </a:extLst>
          </p:cNvPr>
          <p:cNvSpPr txBox="1"/>
          <p:nvPr/>
        </p:nvSpPr>
        <p:spPr>
          <a:xfrm>
            <a:off x="600999" y="3122219"/>
            <a:ext cx="5885145" cy="3247043"/>
          </a:xfrm>
          <a:prstGeom prst="rect">
            <a:avLst/>
          </a:prstGeom>
          <a:noFill/>
        </p:spPr>
        <p:txBody>
          <a:bodyPr wrap="square" lIns="91440" tIns="45720" rIns="91440" bIns="45720" numCol="1" spcCol="252000" rtlCol="0" anchor="t">
            <a:spAutoFit/>
          </a:bodyPr>
          <a:lstStyle/>
          <a:p>
            <a:pPr marL="342900" indent="-342900">
              <a:spcBef>
                <a:spcPts val="600"/>
              </a:spcBef>
              <a:buClr>
                <a:srgbClr val="62A844"/>
              </a:buClr>
              <a:buFont typeface="Arial" panose="020B0604020202020204" pitchFamily="34" charset="0"/>
              <a:buChar char="•"/>
            </a:pPr>
            <a:r>
              <a:rPr lang="en-US" dirty="0">
                <a:solidFill>
                  <a:srgbClr val="262626"/>
                </a:solidFill>
              </a:rPr>
              <a:t>Turns real ESG actions into clear, engaging narratives</a:t>
            </a:r>
          </a:p>
          <a:p>
            <a:pPr marL="342900" indent="-342900">
              <a:spcBef>
                <a:spcPts val="600"/>
              </a:spcBef>
              <a:buClr>
                <a:srgbClr val="62A844"/>
              </a:buClr>
              <a:buFont typeface="Arial" panose="020B0604020202020204" pitchFamily="34" charset="0"/>
              <a:buChar char="•"/>
            </a:pPr>
            <a:r>
              <a:rPr lang="en-US" dirty="0">
                <a:solidFill>
                  <a:srgbClr val="262626"/>
                </a:solidFill>
              </a:rPr>
              <a:t>It helps guests understand your journey, what you do, why it matters, and how it creates impact</a:t>
            </a:r>
          </a:p>
          <a:p>
            <a:pPr marL="342900" indent="-342900">
              <a:spcBef>
                <a:spcPts val="600"/>
              </a:spcBef>
              <a:buClr>
                <a:srgbClr val="62A844"/>
              </a:buClr>
              <a:buFont typeface="Arial" panose="020B0604020202020204" pitchFamily="34" charset="0"/>
              <a:buChar char="•"/>
            </a:pPr>
            <a:r>
              <a:rPr lang="en-US" dirty="0">
                <a:solidFill>
                  <a:srgbClr val="262626"/>
                </a:solidFill>
              </a:rPr>
              <a:t>Stories to build emotional connection → connection builds trust → trust drives bookings</a:t>
            </a:r>
          </a:p>
          <a:p>
            <a:pPr marL="342900" indent="-342900">
              <a:spcBef>
                <a:spcPts val="600"/>
              </a:spcBef>
              <a:buClr>
                <a:srgbClr val="62A844"/>
              </a:buClr>
              <a:buFont typeface="Arial" panose="020B0604020202020204" pitchFamily="34" charset="0"/>
              <a:buChar char="•"/>
            </a:pPr>
            <a:r>
              <a:rPr lang="en-US" dirty="0">
                <a:solidFill>
                  <a:srgbClr val="262626"/>
                </a:solidFill>
              </a:rPr>
              <a:t>Hospitality thrives on stories: people, places, communities, experiences</a:t>
            </a:r>
          </a:p>
          <a:p>
            <a:pPr marL="342900" indent="-342900">
              <a:spcBef>
                <a:spcPts val="600"/>
              </a:spcBef>
              <a:buClr>
                <a:srgbClr val="62A844"/>
              </a:buClr>
              <a:buFont typeface="Arial" panose="020B0604020202020204" pitchFamily="34" charset="0"/>
              <a:buChar char="•"/>
            </a:pPr>
            <a:r>
              <a:rPr lang="en-US" dirty="0">
                <a:solidFill>
                  <a:srgbClr val="262626"/>
                </a:solidFill>
              </a:rPr>
              <a:t>Storytelling bridges the gap between daily actions and digital visibility</a:t>
            </a:r>
          </a:p>
          <a:p>
            <a:pPr marL="342900" indent="-342900">
              <a:spcBef>
                <a:spcPts val="600"/>
              </a:spcBef>
              <a:buClr>
                <a:srgbClr val="62A844"/>
              </a:buClr>
              <a:buFont typeface="Arial" panose="020B0604020202020204" pitchFamily="34" charset="0"/>
              <a:buChar char="•"/>
            </a:pPr>
            <a:endParaRPr lang="en-US" dirty="0">
              <a:solidFill>
                <a:srgbClr val="262626"/>
              </a:solidFill>
            </a:endParaRPr>
          </a:p>
        </p:txBody>
      </p:sp>
    </p:spTree>
    <p:extLst>
      <p:ext uri="{BB962C8B-B14F-4D97-AF65-F5344CB8AC3E}">
        <p14:creationId xmlns:p14="http://schemas.microsoft.com/office/powerpoint/2010/main" val="3508926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A29BD-D9FB-8AAA-DD5A-5D199E6EA3D9}"/>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E1D267F4-C996-FAB2-EDFB-1309AA40EA1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33E38964-32D9-753F-11B0-992E9DC973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CFF8CDAA-16F8-AD50-224C-2F420923E803}"/>
              </a:ext>
            </a:extLst>
          </p:cNvPr>
          <p:cNvSpPr txBox="1">
            <a:spLocks/>
          </p:cNvSpPr>
          <p:nvPr/>
        </p:nvSpPr>
        <p:spPr>
          <a:xfrm>
            <a:off x="454695"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What Makes a Sustainability Story Authentic?</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1D56B051-E1ED-EF64-F75B-1387ED046D6F}"/>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950EC1F9-9248-2541-0767-E0B055A9B5A3}"/>
              </a:ext>
            </a:extLst>
          </p:cNvPr>
          <p:cNvPicPr>
            <a:picLocks noChangeAspect="1"/>
          </p:cNvPicPr>
          <p:nvPr/>
        </p:nvPicPr>
        <p:blipFill>
          <a:blip>
            <a:extLst>
              <a:ext uri="{96DAC541-7B7A-43D3-8B79-37D633B846F1}">
                <asvg:svgBlip xmlns:asvg="http://schemas.microsoft.com/office/drawing/2016/SVG/main" r:embed="rId6"/>
              </a:ext>
            </a:extLst>
          </a:blip>
          <a:srcRect l="30910" t="47908" r="41223" b="35095"/>
          <a:stretch>
            <a:fillRect/>
          </a:stretch>
        </p:blipFill>
        <p:spPr>
          <a:xfrm>
            <a:off x="6991179" y="0"/>
            <a:ext cx="5200821" cy="4491734"/>
          </a:xfrm>
          <a:prstGeom prst="rect">
            <a:avLst/>
          </a:prstGeom>
        </p:spPr>
      </p:pic>
      <p:sp>
        <p:nvSpPr>
          <p:cNvPr id="2" name="TextBox 6">
            <a:extLst>
              <a:ext uri="{FF2B5EF4-FFF2-40B4-BE49-F238E27FC236}">
                <a16:creationId xmlns:a16="http://schemas.microsoft.com/office/drawing/2014/main" id="{D60BEAF6-C30F-6CE1-AA84-403E897339A7}"/>
              </a:ext>
            </a:extLst>
          </p:cNvPr>
          <p:cNvSpPr txBox="1"/>
          <p:nvPr/>
        </p:nvSpPr>
        <p:spPr>
          <a:xfrm>
            <a:off x="570085" y="2679675"/>
            <a:ext cx="10460588" cy="3805853"/>
          </a:xfrm>
          <a:prstGeom prst="rect">
            <a:avLst/>
          </a:prstGeom>
          <a:noFill/>
        </p:spPr>
        <p:txBody>
          <a:bodyPr wrap="square" lIns="91440" tIns="45720" rIns="91440" bIns="45720" numCol="3" spcCol="252000" rtlCol="0" anchor="t">
            <a:spAutoFit/>
          </a:bodyPr>
          <a:lstStyle/>
          <a:p>
            <a:r>
              <a:rPr lang="en-US" sz="2000" b="1" i="1" dirty="0">
                <a:solidFill>
                  <a:srgbClr val="0289AE"/>
                </a:solidFill>
              </a:rPr>
              <a:t>Three elements: </a:t>
            </a:r>
          </a:p>
          <a:p>
            <a:r>
              <a:rPr lang="en-US" sz="2000" b="1" i="1" dirty="0">
                <a:solidFill>
                  <a:srgbClr val="0289AE"/>
                </a:solidFill>
              </a:rPr>
              <a:t>Truth → Context → Proof</a:t>
            </a:r>
          </a:p>
          <a:p>
            <a:endParaRPr lang="en-US" b="1" dirty="0">
              <a:solidFill>
                <a:srgbClr val="262626"/>
              </a:solidFill>
            </a:endParaRPr>
          </a:p>
          <a:p>
            <a:pPr marL="403225" indent="-346075">
              <a:buClr>
                <a:srgbClr val="62A844"/>
              </a:buClr>
              <a:buFont typeface="Wingdings" panose="05000000000000000000" pitchFamily="2" charset="2"/>
              <a:buChar char="ü"/>
            </a:pPr>
            <a:r>
              <a:rPr lang="en-US" b="1" dirty="0">
                <a:solidFill>
                  <a:srgbClr val="262626"/>
                </a:solidFill>
              </a:rPr>
              <a:t>Truth:</a:t>
            </a:r>
            <a:r>
              <a:rPr lang="en-US" dirty="0">
                <a:solidFill>
                  <a:srgbClr val="262626"/>
                </a:solidFill>
              </a:rPr>
              <a:t> real actions, real results, real efforts…not exaggerations</a:t>
            </a:r>
          </a:p>
          <a:p>
            <a:pPr marL="403225" indent="-346075">
              <a:buClr>
                <a:srgbClr val="62A844"/>
              </a:buClr>
              <a:buFont typeface="Wingdings" panose="05000000000000000000" pitchFamily="2" charset="2"/>
              <a:buChar char="ü"/>
            </a:pPr>
            <a:r>
              <a:rPr lang="en-US" b="1" dirty="0">
                <a:solidFill>
                  <a:srgbClr val="262626"/>
                </a:solidFill>
              </a:rPr>
              <a:t>Context:</a:t>
            </a:r>
            <a:r>
              <a:rPr lang="en-US" dirty="0">
                <a:solidFill>
                  <a:srgbClr val="262626"/>
                </a:solidFill>
              </a:rPr>
              <a:t> why you chose this action (local issue, guest need, team idea)</a:t>
            </a:r>
          </a:p>
          <a:p>
            <a:pPr marL="403225" indent="-346075">
              <a:buClr>
                <a:srgbClr val="62A844"/>
              </a:buClr>
              <a:buFont typeface="Wingdings" panose="05000000000000000000" pitchFamily="2" charset="2"/>
              <a:buChar char="ü"/>
            </a:pPr>
            <a:r>
              <a:rPr lang="en-US" b="1" dirty="0">
                <a:solidFill>
                  <a:srgbClr val="262626"/>
                </a:solidFill>
              </a:rPr>
              <a:t>Proof:</a:t>
            </a:r>
            <a:r>
              <a:rPr lang="en-US" dirty="0">
                <a:solidFill>
                  <a:srgbClr val="262626"/>
                </a:solidFill>
              </a:rPr>
              <a:t> a photo, data point, quote, example or before/after</a:t>
            </a:r>
          </a:p>
          <a:p>
            <a:pPr marL="403225" indent="-346075">
              <a:buClr>
                <a:srgbClr val="62A844"/>
              </a:buClr>
              <a:buFont typeface="Wingdings" panose="05000000000000000000" pitchFamily="2" charset="2"/>
              <a:buChar char="ü"/>
            </a:pPr>
            <a:endParaRPr lang="en-US" dirty="0">
              <a:solidFill>
                <a:srgbClr val="262626"/>
              </a:solidFill>
            </a:endParaRPr>
          </a:p>
          <a:p>
            <a:pPr marL="403225" indent="-346075">
              <a:buClr>
                <a:srgbClr val="62A844"/>
              </a:buClr>
              <a:buFont typeface="Wingdings" panose="05000000000000000000" pitchFamily="2" charset="2"/>
              <a:buChar char="ü"/>
            </a:pPr>
            <a:endParaRPr lang="en-US" dirty="0">
              <a:solidFill>
                <a:srgbClr val="262626"/>
              </a:solidFill>
            </a:endParaRPr>
          </a:p>
          <a:p>
            <a:r>
              <a:rPr lang="en-US" sz="2000" b="1" dirty="0">
                <a:solidFill>
                  <a:srgbClr val="0289AE"/>
                </a:solidFill>
              </a:rPr>
              <a:t>Avoid:</a:t>
            </a:r>
          </a:p>
          <a:p>
            <a:endParaRPr lang="en-US" dirty="0">
              <a:solidFill>
                <a:srgbClr val="262626"/>
              </a:solidFill>
            </a:endParaRPr>
          </a:p>
          <a:p>
            <a:pPr marL="346075" indent="-346075">
              <a:buClr>
                <a:srgbClr val="62A844"/>
              </a:buClr>
              <a:buFont typeface="Calibri" panose="020F0502020204030204" pitchFamily="34" charset="0"/>
              <a:buChar char="×"/>
            </a:pPr>
            <a:r>
              <a:rPr lang="en-US" dirty="0">
                <a:solidFill>
                  <a:srgbClr val="262626"/>
                </a:solidFill>
              </a:rPr>
              <a:t>Vague claims (“eco-friendly”, “green hotel”)</a:t>
            </a:r>
          </a:p>
          <a:p>
            <a:pPr marL="346075" indent="-346075">
              <a:buClr>
                <a:srgbClr val="62A844"/>
              </a:buClr>
              <a:buFont typeface="Calibri" panose="020F0502020204030204" pitchFamily="34" charset="0"/>
              <a:buChar char="×"/>
            </a:pPr>
            <a:r>
              <a:rPr lang="en-US" dirty="0">
                <a:solidFill>
                  <a:srgbClr val="262626"/>
                </a:solidFill>
              </a:rPr>
              <a:t>Overpromising (“100% zero waste”)</a:t>
            </a:r>
          </a:p>
          <a:p>
            <a:pPr marL="346075" indent="-346075">
              <a:buClr>
                <a:srgbClr val="62A844"/>
              </a:buClr>
              <a:buFont typeface="Calibri" panose="020F0502020204030204" pitchFamily="34" charset="0"/>
              <a:buChar char="×"/>
            </a:pPr>
            <a:r>
              <a:rPr lang="en-US" dirty="0">
                <a:solidFill>
                  <a:srgbClr val="262626"/>
                </a:solidFill>
              </a:rPr>
              <a:t>Borrowed stock photos (create distrust)</a:t>
            </a:r>
          </a:p>
          <a:p>
            <a:pPr marL="540000" indent="-342900">
              <a:buClr>
                <a:srgbClr val="62A844"/>
              </a:buClr>
              <a:buFont typeface="Calibri" panose="020F0502020204030204" pitchFamily="34" charset="0"/>
              <a:buChar char="×"/>
            </a:pPr>
            <a:endParaRPr lang="en-US" dirty="0">
              <a:solidFill>
                <a:srgbClr val="262626"/>
              </a:solidFill>
            </a:endParaRPr>
          </a:p>
          <a:p>
            <a:pPr marL="540000" indent="-342900">
              <a:buClr>
                <a:srgbClr val="62A844"/>
              </a:buClr>
              <a:buFont typeface="Calibri" panose="020F0502020204030204" pitchFamily="34" charset="0"/>
              <a:buChar char="×"/>
            </a:pPr>
            <a:endParaRPr lang="en-US" dirty="0">
              <a:solidFill>
                <a:srgbClr val="262626"/>
              </a:solidFill>
            </a:endParaRPr>
          </a:p>
          <a:p>
            <a:pPr marL="540000" indent="-342900">
              <a:buClr>
                <a:srgbClr val="62A844"/>
              </a:buClr>
              <a:buFont typeface="Calibri" panose="020F0502020204030204" pitchFamily="34" charset="0"/>
              <a:buChar char="×"/>
            </a:pPr>
            <a:endParaRPr lang="en-US" dirty="0">
              <a:solidFill>
                <a:srgbClr val="262626"/>
              </a:solidFill>
            </a:endParaRPr>
          </a:p>
          <a:p>
            <a:pPr marL="540000" indent="-342900">
              <a:buClr>
                <a:srgbClr val="62A844"/>
              </a:buClr>
              <a:buFont typeface="Calibri" panose="020F0502020204030204" pitchFamily="34" charset="0"/>
              <a:buChar char="×"/>
            </a:pPr>
            <a:endParaRPr lang="en-US" dirty="0">
              <a:solidFill>
                <a:srgbClr val="262626"/>
              </a:solidFill>
            </a:endParaRPr>
          </a:p>
          <a:p>
            <a:pPr marL="540000" indent="-342900">
              <a:buClr>
                <a:srgbClr val="62A844"/>
              </a:buClr>
              <a:buFont typeface="Calibri" panose="020F0502020204030204" pitchFamily="34" charset="0"/>
              <a:buChar char="×"/>
            </a:pPr>
            <a:endParaRPr lang="en-US" dirty="0">
              <a:solidFill>
                <a:srgbClr val="262626"/>
              </a:solidFill>
            </a:endParaRPr>
          </a:p>
          <a:p>
            <a:r>
              <a:rPr lang="en-US" sz="2000" b="1" dirty="0">
                <a:solidFill>
                  <a:srgbClr val="0289AE"/>
                </a:solidFill>
              </a:rPr>
              <a:t>Use:</a:t>
            </a:r>
            <a:endParaRPr lang="en-US" sz="2000" dirty="0">
              <a:solidFill>
                <a:srgbClr val="0289AE"/>
              </a:solidFill>
            </a:endParaRPr>
          </a:p>
          <a:p>
            <a:pPr marL="357188" indent="-334963">
              <a:spcBef>
                <a:spcPts val="600"/>
              </a:spcBef>
              <a:buClr>
                <a:srgbClr val="62A844"/>
              </a:buClr>
              <a:buFont typeface="Arial" panose="020B0604020202020204" pitchFamily="34" charset="0"/>
              <a:buChar char="•"/>
            </a:pPr>
            <a:r>
              <a:rPr lang="en-US" dirty="0">
                <a:solidFill>
                  <a:srgbClr val="262626"/>
                </a:solidFill>
              </a:rPr>
              <a:t>Real staff</a:t>
            </a:r>
          </a:p>
          <a:p>
            <a:pPr marL="357188" indent="-334963">
              <a:spcBef>
                <a:spcPts val="600"/>
              </a:spcBef>
              <a:buClr>
                <a:srgbClr val="62A844"/>
              </a:buClr>
              <a:buFont typeface="Arial" panose="020B0604020202020204" pitchFamily="34" charset="0"/>
              <a:buChar char="•"/>
            </a:pPr>
            <a:r>
              <a:rPr lang="en-US" dirty="0">
                <a:solidFill>
                  <a:srgbClr val="262626"/>
                </a:solidFill>
              </a:rPr>
              <a:t>Real suppliers</a:t>
            </a:r>
          </a:p>
          <a:p>
            <a:pPr marL="357188" indent="-334963">
              <a:spcBef>
                <a:spcPts val="600"/>
              </a:spcBef>
              <a:buClr>
                <a:srgbClr val="62A844"/>
              </a:buClr>
              <a:buFont typeface="Arial" panose="020B0604020202020204" pitchFamily="34" charset="0"/>
              <a:buChar char="•"/>
            </a:pPr>
            <a:r>
              <a:rPr lang="en-US" dirty="0">
                <a:solidFill>
                  <a:srgbClr val="262626"/>
                </a:solidFill>
              </a:rPr>
              <a:t>Real daily practices</a:t>
            </a:r>
          </a:p>
        </p:txBody>
      </p:sp>
      <p:sp>
        <p:nvSpPr>
          <p:cNvPr id="3" name="Rounded Rectangle 2">
            <a:extLst>
              <a:ext uri="{FF2B5EF4-FFF2-40B4-BE49-F238E27FC236}">
                <a16:creationId xmlns:a16="http://schemas.microsoft.com/office/drawing/2014/main" id="{E382DE4F-C073-8134-D851-C63E625E0560}"/>
              </a:ext>
            </a:extLst>
          </p:cNvPr>
          <p:cNvSpPr/>
          <p:nvPr/>
        </p:nvSpPr>
        <p:spPr>
          <a:xfrm>
            <a:off x="5872226" y="896212"/>
            <a:ext cx="5512437" cy="1336436"/>
          </a:xfrm>
          <a:prstGeom prst="roundRect">
            <a:avLst>
              <a:gd name="adj" fmla="val 7861"/>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90E172-E8D8-51ED-5F39-5641E04C5BFD}"/>
              </a:ext>
            </a:extLst>
          </p:cNvPr>
          <p:cNvSpPr txBox="1"/>
          <p:nvPr/>
        </p:nvSpPr>
        <p:spPr>
          <a:xfrm>
            <a:off x="6311720" y="1216984"/>
            <a:ext cx="4718953" cy="1015663"/>
          </a:xfrm>
          <a:prstGeom prst="rect">
            <a:avLst/>
          </a:prstGeom>
          <a:noFill/>
        </p:spPr>
        <p:txBody>
          <a:bodyPr wrap="square" rtlCol="0">
            <a:spAutoFit/>
          </a:bodyPr>
          <a:lstStyle/>
          <a:p>
            <a:pPr algn="ctr"/>
            <a:r>
              <a:rPr lang="en-US" sz="2000" dirty="0">
                <a:solidFill>
                  <a:srgbClr val="262626"/>
                </a:solidFill>
              </a:rPr>
              <a:t>Transparency is more </a:t>
            </a:r>
          </a:p>
          <a:p>
            <a:pPr algn="ctr"/>
            <a:r>
              <a:rPr lang="en-US" sz="2000" dirty="0">
                <a:solidFill>
                  <a:srgbClr val="262626"/>
                </a:solidFill>
              </a:rPr>
              <a:t>powerful than perfection.</a:t>
            </a:r>
          </a:p>
          <a:p>
            <a:pPr algn="ctr"/>
            <a:endParaRPr lang="en-IE" sz="2000" dirty="0">
              <a:solidFill>
                <a:srgbClr val="262626"/>
              </a:solidFill>
            </a:endParaRPr>
          </a:p>
        </p:txBody>
      </p:sp>
    </p:spTree>
    <p:extLst>
      <p:ext uri="{BB962C8B-B14F-4D97-AF65-F5344CB8AC3E}">
        <p14:creationId xmlns:p14="http://schemas.microsoft.com/office/powerpoint/2010/main" val="273301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86B10-F3A6-5991-02E1-263615B3B95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E8788CF-2A32-1398-EB76-A0A059753AB9}"/>
              </a:ext>
            </a:extLst>
          </p:cNvPr>
          <p:cNvSpPr/>
          <p:nvPr/>
        </p:nvSpPr>
        <p:spPr>
          <a:xfrm flipH="1" flipV="1">
            <a:off x="0" y="622418"/>
            <a:ext cx="12185500" cy="115856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B85830A7-F880-F201-CC58-4D8A65C23600}"/>
              </a:ext>
            </a:extLst>
          </p:cNvPr>
          <p:cNvPicPr>
            <a:picLocks noChangeAspect="1"/>
          </p:cNvPicPr>
          <p:nvPr/>
        </p:nvPicPr>
        <p:blipFill>
          <a:blip>
            <a:extLst>
              <a:ext uri="{96DAC541-7B7A-43D3-8B79-37D633B846F1}">
                <asvg:svgBlip xmlns:asvg="http://schemas.microsoft.com/office/drawing/2016/SVG/main" r:embed="rId3"/>
              </a:ext>
            </a:extLst>
          </a:blip>
          <a:srcRect l="32264" t="48938" r="39869" b="39981"/>
          <a:stretch>
            <a:fillRect/>
          </a:stretch>
        </p:blipFill>
        <p:spPr>
          <a:xfrm>
            <a:off x="6223130" y="10568"/>
            <a:ext cx="5953623" cy="3352021"/>
          </a:xfrm>
          <a:prstGeom prst="rect">
            <a:avLst/>
          </a:prstGeom>
        </p:spPr>
      </p:pic>
      <p:sp>
        <p:nvSpPr>
          <p:cNvPr id="2" name="Text Placeholder 11">
            <a:extLst>
              <a:ext uri="{FF2B5EF4-FFF2-40B4-BE49-F238E27FC236}">
                <a16:creationId xmlns:a16="http://schemas.microsoft.com/office/drawing/2014/main" id="{FEF87C58-6AF0-302B-1753-9146BBAE92B7}"/>
              </a:ext>
            </a:extLst>
          </p:cNvPr>
          <p:cNvSpPr txBox="1">
            <a:spLocks/>
          </p:cNvSpPr>
          <p:nvPr/>
        </p:nvSpPr>
        <p:spPr>
          <a:xfrm>
            <a:off x="744076" y="764540"/>
            <a:ext cx="511515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An Example of Effective </a:t>
            </a:r>
          </a:p>
          <a:p>
            <a:pPr marL="0" indent="0">
              <a:lnSpc>
                <a:spcPts val="3520"/>
              </a:lnSpc>
              <a:spcBef>
                <a:spcPts val="0"/>
              </a:spcBef>
              <a:buNone/>
            </a:pPr>
            <a:r>
              <a:rPr lang="en-US" sz="3400" b="1" dirty="0">
                <a:solidFill>
                  <a:schemeClr val="bg1"/>
                </a:solidFill>
                <a:cs typeface="Times New Roman" panose="02020603050405020304" pitchFamily="18" charset="0"/>
              </a:rPr>
              <a:t>Digital Storytelling…</a:t>
            </a:r>
          </a:p>
          <a:p>
            <a:pPr marL="0" indent="0">
              <a:lnSpc>
                <a:spcPts val="3520"/>
              </a:lnSpc>
              <a:spcBef>
                <a:spcPts val="0"/>
              </a:spcBef>
              <a:buNone/>
            </a:pPr>
            <a:endParaRPr lang="en-US" sz="3400" b="1" dirty="0">
              <a:solidFill>
                <a:schemeClr val="bg1"/>
              </a:solidFill>
              <a:cs typeface="Times New Roman" panose="02020603050405020304" pitchFamily="18" charset="0"/>
            </a:endParaRPr>
          </a:p>
        </p:txBody>
      </p:sp>
      <p:sp>
        <p:nvSpPr>
          <p:cNvPr id="4" name="Rectangle 30">
            <a:extLst>
              <a:ext uri="{FF2B5EF4-FFF2-40B4-BE49-F238E27FC236}">
                <a16:creationId xmlns:a16="http://schemas.microsoft.com/office/drawing/2014/main" id="{D5B9CD0D-4069-46B3-3675-CD1470567DDF}"/>
              </a:ext>
            </a:extLst>
          </p:cNvPr>
          <p:cNvSpPr/>
          <p:nvPr/>
        </p:nvSpPr>
        <p:spPr>
          <a:xfrm flipH="1">
            <a:off x="744076" y="2229693"/>
            <a:ext cx="4570279" cy="9079409"/>
          </a:xfrm>
          <a:prstGeom prst="rect">
            <a:avLst/>
          </a:prstGeom>
        </p:spPr>
        <p:txBody>
          <a:bodyPr wrap="square">
            <a:spAutoFit/>
          </a:bodyPr>
          <a:lstStyle/>
          <a:p>
            <a:pPr>
              <a:buNone/>
            </a:pPr>
            <a:r>
              <a:rPr lang="en-GB" sz="2400" dirty="0">
                <a:solidFill>
                  <a:srgbClr val="262626"/>
                </a:solidFill>
              </a:rPr>
              <a:t>A really interesting business model, what started as a student hotel is a now a hotel for all, a community hub, a co-workspace and everything in between, with multiple sites across Europe</a:t>
            </a:r>
            <a:r>
              <a:rPr lang="en-GB" sz="2000" dirty="0">
                <a:solidFill>
                  <a:srgbClr val="262626"/>
                </a:solidFill>
              </a:rPr>
              <a:t>. </a:t>
            </a:r>
          </a:p>
          <a:p>
            <a:pPr>
              <a:buNone/>
            </a:pPr>
            <a:endParaRPr lang="en-GB" sz="2000" dirty="0">
              <a:solidFill>
                <a:srgbClr val="262626"/>
              </a:solidFill>
            </a:endParaRPr>
          </a:p>
          <a:p>
            <a:pPr>
              <a:buNone/>
            </a:pPr>
            <a:endParaRPr lang="en-GB" sz="2000" dirty="0">
              <a:solidFill>
                <a:srgbClr val="262626"/>
              </a:solidFill>
            </a:endParaRPr>
          </a:p>
          <a:p>
            <a:pPr marL="342900" indent="-342900">
              <a:buFont typeface="Arial" panose="020B0604020202020204" pitchFamily="34" charset="0"/>
              <a:buChar char="•"/>
            </a:pPr>
            <a:r>
              <a:rPr lang="en-GB" sz="2000" b="1" dirty="0">
                <a:solidFill>
                  <a:srgbClr val="262626"/>
                </a:solidFill>
              </a:rPr>
              <a:t>They built a dedicated impact hub</a:t>
            </a:r>
            <a:r>
              <a:rPr lang="en-GB" sz="2000" dirty="0">
                <a:solidFill>
                  <a:srgbClr val="262626"/>
                </a:solidFill>
              </a:rPr>
              <a:t> on their website that acts as a single place for their sustainability and ESG story, with clear navigation to evidence. </a:t>
            </a:r>
            <a:r>
              <a:rPr lang="en-GB" sz="2000" dirty="0">
                <a:hlinkClick r:id="rId4"/>
              </a:rPr>
              <a:t>Sustainability and Impact at The Social Hub - The Social Hub</a:t>
            </a:r>
            <a:endParaRPr lang="en-GB" sz="2000" dirty="0">
              <a:solidFill>
                <a:srgbClr val="262626"/>
              </a:solidFill>
            </a:endParaRPr>
          </a:p>
          <a:p>
            <a:pPr marL="342900" indent="-342900">
              <a:buFont typeface="Arial" panose="020B0604020202020204" pitchFamily="34" charset="0"/>
              <a:buChar char="•"/>
            </a:pPr>
            <a:r>
              <a:rPr lang="en-GB" sz="2000" b="1" dirty="0">
                <a:solidFill>
                  <a:srgbClr val="262626"/>
                </a:solidFill>
              </a:rPr>
              <a:t>They tell the story with numbers and narrative together</a:t>
            </a:r>
            <a:r>
              <a:rPr lang="en-GB" sz="2000" dirty="0">
                <a:solidFill>
                  <a:srgbClr val="262626"/>
                </a:solidFill>
              </a:rPr>
              <a:t>: their Impact Report leads with a “year in numbers” section and a clear “our sustainability story” narrative, so it feels real and concrete. </a:t>
            </a:r>
          </a:p>
          <a:p>
            <a:pPr marL="342900" indent="-342900">
              <a:buFont typeface="Arial" panose="020B0604020202020204" pitchFamily="34" charset="0"/>
              <a:buChar char="•"/>
            </a:pPr>
            <a:r>
              <a:rPr lang="en-GB" sz="2000" b="1" dirty="0">
                <a:solidFill>
                  <a:srgbClr val="262626"/>
                </a:solidFill>
              </a:rPr>
              <a:t>They translate ESG into visible programmes</a:t>
            </a:r>
            <a:r>
              <a:rPr lang="en-GB" sz="2000" dirty="0">
                <a:solidFill>
                  <a:srgbClr val="262626"/>
                </a:solidFill>
              </a:rPr>
              <a:t> guests and partners can understand, for example internal ambassadors, community activity, and measurable initiatives, presented as part of the brand story. </a:t>
            </a:r>
          </a:p>
          <a:p>
            <a:pPr marL="342900" indent="-342900">
              <a:buFont typeface="Arial" panose="020B0604020202020204" pitchFamily="34" charset="0"/>
              <a:buChar char="•"/>
            </a:pPr>
            <a:endParaRPr lang="en-GB" sz="2000" dirty="0">
              <a:solidFill>
                <a:srgbClr val="262626"/>
              </a:solidFill>
            </a:endParaRPr>
          </a:p>
          <a:p>
            <a:pPr>
              <a:buNone/>
            </a:pPr>
            <a:endParaRPr lang="en-GB" sz="2000" dirty="0">
              <a:solidFill>
                <a:srgbClr val="262626"/>
              </a:solidFill>
            </a:endParaRPr>
          </a:p>
        </p:txBody>
      </p:sp>
      <p:pic>
        <p:nvPicPr>
          <p:cNvPr id="15" name="Picture 14">
            <a:extLst>
              <a:ext uri="{FF2B5EF4-FFF2-40B4-BE49-F238E27FC236}">
                <a16:creationId xmlns:a16="http://schemas.microsoft.com/office/drawing/2014/main" id="{137B752A-FB93-B37F-4811-84FD902F9D0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61" t="12298" r="23615" b="16922"/>
          <a:stretch>
            <a:fillRect/>
          </a:stretch>
        </p:blipFill>
        <p:spPr>
          <a:xfrm>
            <a:off x="5349956" y="1287511"/>
            <a:ext cx="6842044" cy="4885527"/>
          </a:xfrm>
          <a:prstGeom prst="rect">
            <a:avLst/>
          </a:prstGeom>
        </p:spPr>
      </p:pic>
      <p:pic>
        <p:nvPicPr>
          <p:cNvPr id="6" name="Picture 5">
            <a:hlinkClick r:id="rId4"/>
            <a:extLst>
              <a:ext uri="{FF2B5EF4-FFF2-40B4-BE49-F238E27FC236}">
                <a16:creationId xmlns:a16="http://schemas.microsoft.com/office/drawing/2014/main" id="{E36C6B48-F725-9007-23A4-C397D4730F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7647" y="1627095"/>
            <a:ext cx="5299106" cy="3810439"/>
          </a:xfrm>
          <a:prstGeom prst="rect">
            <a:avLst/>
          </a:prstGeom>
        </p:spPr>
      </p:pic>
      <p:grpSp>
        <p:nvGrpSpPr>
          <p:cNvPr id="7" name="Group 6">
            <a:extLst>
              <a:ext uri="{FF2B5EF4-FFF2-40B4-BE49-F238E27FC236}">
                <a16:creationId xmlns:a16="http://schemas.microsoft.com/office/drawing/2014/main" id="{AA86C29F-CC4A-988A-5D80-C9C3CC250A3B}"/>
              </a:ext>
            </a:extLst>
          </p:cNvPr>
          <p:cNvGrpSpPr/>
          <p:nvPr/>
        </p:nvGrpSpPr>
        <p:grpSpPr>
          <a:xfrm rot="21145702">
            <a:off x="6013378" y="3445867"/>
            <a:ext cx="1456095" cy="1406604"/>
            <a:chOff x="7777737" y="4274827"/>
            <a:chExt cx="1456095" cy="1406604"/>
          </a:xfrm>
        </p:grpSpPr>
        <p:sp>
          <p:nvSpPr>
            <p:cNvPr id="8" name="Oval 7">
              <a:extLst>
                <a:ext uri="{FF2B5EF4-FFF2-40B4-BE49-F238E27FC236}">
                  <a16:creationId xmlns:a16="http://schemas.microsoft.com/office/drawing/2014/main" id="{8DF8E546-92E2-7619-C9BC-CA00BAB1492C}"/>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DC5AD92-DD49-18F1-A231-8E78D858F9E3}"/>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4">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1536255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3E9D-F6E5-FB81-3C40-E103BB6CC51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8E89EBA-9F5E-90CF-1FB6-38DD540D92A6}"/>
              </a:ext>
            </a:extLst>
          </p:cNvPr>
          <p:cNvSpPr/>
          <p:nvPr/>
        </p:nvSpPr>
        <p:spPr>
          <a:xfrm flipH="1" flipV="1">
            <a:off x="0" y="622418"/>
            <a:ext cx="12185500" cy="115856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A461D1A1-FE56-C833-3F16-A0F4E1D1020E}"/>
              </a:ext>
            </a:extLst>
          </p:cNvPr>
          <p:cNvPicPr>
            <a:picLocks noChangeAspect="1"/>
          </p:cNvPicPr>
          <p:nvPr/>
        </p:nvPicPr>
        <p:blipFill>
          <a:blip>
            <a:extLst>
              <a:ext uri="{96DAC541-7B7A-43D3-8B79-37D633B846F1}">
                <asvg:svgBlip xmlns:asvg="http://schemas.microsoft.com/office/drawing/2016/SVG/main" r:embed="rId3"/>
              </a:ext>
            </a:extLst>
          </a:blip>
          <a:srcRect l="31126" t="42969" r="41007" b="39502"/>
          <a:stretch>
            <a:fillRect/>
          </a:stretch>
        </p:blipFill>
        <p:spPr>
          <a:xfrm>
            <a:off x="6223130" y="10568"/>
            <a:ext cx="5953623" cy="5302212"/>
          </a:xfrm>
          <a:prstGeom prst="rect">
            <a:avLst/>
          </a:prstGeom>
        </p:spPr>
      </p:pic>
      <p:sp>
        <p:nvSpPr>
          <p:cNvPr id="2" name="Text Placeholder 11">
            <a:extLst>
              <a:ext uri="{FF2B5EF4-FFF2-40B4-BE49-F238E27FC236}">
                <a16:creationId xmlns:a16="http://schemas.microsoft.com/office/drawing/2014/main" id="{518FA658-FAB4-BEF8-2CB3-9C0DF1B1D549}"/>
              </a:ext>
            </a:extLst>
          </p:cNvPr>
          <p:cNvSpPr txBox="1">
            <a:spLocks/>
          </p:cNvSpPr>
          <p:nvPr/>
        </p:nvSpPr>
        <p:spPr>
          <a:xfrm>
            <a:off x="744076" y="764540"/>
            <a:ext cx="511515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An Example of Effective </a:t>
            </a:r>
          </a:p>
          <a:p>
            <a:pPr marL="0" indent="0">
              <a:lnSpc>
                <a:spcPts val="3520"/>
              </a:lnSpc>
              <a:spcBef>
                <a:spcPts val="0"/>
              </a:spcBef>
              <a:buNone/>
            </a:pPr>
            <a:r>
              <a:rPr lang="en-US" sz="3400" b="1" dirty="0">
                <a:solidFill>
                  <a:schemeClr val="bg1"/>
                </a:solidFill>
                <a:cs typeface="Times New Roman" panose="02020603050405020304" pitchFamily="18" charset="0"/>
              </a:rPr>
              <a:t>Digital Storytelling…</a:t>
            </a:r>
          </a:p>
          <a:p>
            <a:pPr marL="0" indent="0">
              <a:lnSpc>
                <a:spcPts val="3520"/>
              </a:lnSpc>
              <a:spcBef>
                <a:spcPts val="0"/>
              </a:spcBef>
              <a:buNone/>
            </a:pPr>
            <a:endParaRPr lang="en-US" sz="3400" b="1" dirty="0">
              <a:solidFill>
                <a:schemeClr val="bg1"/>
              </a:solidFill>
              <a:cs typeface="Times New Roman" panose="02020603050405020304" pitchFamily="18" charset="0"/>
            </a:endParaRPr>
          </a:p>
        </p:txBody>
      </p:sp>
      <p:sp>
        <p:nvSpPr>
          <p:cNvPr id="4" name="Rectangle 30">
            <a:extLst>
              <a:ext uri="{FF2B5EF4-FFF2-40B4-BE49-F238E27FC236}">
                <a16:creationId xmlns:a16="http://schemas.microsoft.com/office/drawing/2014/main" id="{8BE58372-33CB-CC7B-1898-C99AE76B98CA}"/>
              </a:ext>
            </a:extLst>
          </p:cNvPr>
          <p:cNvSpPr/>
          <p:nvPr/>
        </p:nvSpPr>
        <p:spPr>
          <a:xfrm flipH="1">
            <a:off x="744075" y="2229693"/>
            <a:ext cx="7670720" cy="4401205"/>
          </a:xfrm>
          <a:prstGeom prst="rect">
            <a:avLst/>
          </a:prstGeom>
        </p:spPr>
        <p:txBody>
          <a:bodyPr wrap="square">
            <a:spAutoFit/>
          </a:bodyPr>
          <a:lstStyle/>
          <a:p>
            <a:pPr marL="342900" indent="-342900">
              <a:buClr>
                <a:srgbClr val="0289AE"/>
              </a:buClr>
              <a:buFont typeface="Arial" panose="020B0604020202020204" pitchFamily="34" charset="0"/>
              <a:buChar char="•"/>
            </a:pPr>
            <a:r>
              <a:rPr lang="en-GB" sz="2000" b="1" dirty="0">
                <a:solidFill>
                  <a:srgbClr val="262626"/>
                </a:solidFill>
              </a:rPr>
              <a:t>They built a dedicated impact hub</a:t>
            </a:r>
            <a:r>
              <a:rPr lang="en-GB" sz="2000" dirty="0">
                <a:solidFill>
                  <a:srgbClr val="262626"/>
                </a:solidFill>
              </a:rPr>
              <a:t> on their website that acts as a single place for their sustainability and ESG story, with clear navigation to evidence. </a:t>
            </a:r>
            <a:r>
              <a:rPr lang="en-GB" sz="2000" b="1" dirty="0">
                <a:hlinkClick r:id="rId4"/>
              </a:rPr>
              <a:t>Sustainability and Impact at The Social Hub - The Social Hub</a:t>
            </a:r>
            <a:endParaRPr lang="en-GB" sz="2000" b="1" dirty="0"/>
          </a:p>
          <a:p>
            <a:pPr marL="342900" indent="-342900">
              <a:buClr>
                <a:srgbClr val="0289AE"/>
              </a:buClr>
              <a:buFont typeface="Arial" panose="020B0604020202020204" pitchFamily="34" charset="0"/>
              <a:buChar char="•"/>
            </a:pPr>
            <a:endParaRPr lang="en-GB" sz="2000" dirty="0">
              <a:solidFill>
                <a:srgbClr val="262626"/>
              </a:solidFill>
            </a:endParaRPr>
          </a:p>
          <a:p>
            <a:pPr marL="342900" indent="-342900">
              <a:buClr>
                <a:srgbClr val="0289AE"/>
              </a:buClr>
              <a:buFont typeface="Arial" panose="020B0604020202020204" pitchFamily="34" charset="0"/>
              <a:buChar char="•"/>
            </a:pPr>
            <a:r>
              <a:rPr lang="en-GB" sz="2000" b="1" dirty="0">
                <a:solidFill>
                  <a:srgbClr val="262626"/>
                </a:solidFill>
              </a:rPr>
              <a:t>They tell the story with numbers and narrative together</a:t>
            </a:r>
            <a:r>
              <a:rPr lang="en-GB" sz="2000" dirty="0">
                <a:solidFill>
                  <a:srgbClr val="262626"/>
                </a:solidFill>
              </a:rPr>
              <a:t>: their Impact Report leads with a “year in numbers” section and a clear “our sustainability story” narrative, so it feels real and concrete. </a:t>
            </a:r>
          </a:p>
          <a:p>
            <a:pPr marL="342900" indent="-342900">
              <a:buClr>
                <a:srgbClr val="0289AE"/>
              </a:buClr>
              <a:buFont typeface="Arial" panose="020B0604020202020204" pitchFamily="34" charset="0"/>
              <a:buChar char="•"/>
            </a:pPr>
            <a:endParaRPr lang="en-GB" sz="2000" dirty="0">
              <a:solidFill>
                <a:srgbClr val="262626"/>
              </a:solidFill>
            </a:endParaRPr>
          </a:p>
          <a:p>
            <a:pPr marL="342900" indent="-342900">
              <a:buClr>
                <a:srgbClr val="0289AE"/>
              </a:buClr>
              <a:buFont typeface="Arial" panose="020B0604020202020204" pitchFamily="34" charset="0"/>
              <a:buChar char="•"/>
            </a:pPr>
            <a:r>
              <a:rPr lang="en-GB" sz="2000" b="1" dirty="0">
                <a:solidFill>
                  <a:srgbClr val="262626"/>
                </a:solidFill>
              </a:rPr>
              <a:t>They translate ESG into visible programmes</a:t>
            </a:r>
            <a:r>
              <a:rPr lang="en-GB" sz="2000" dirty="0">
                <a:solidFill>
                  <a:srgbClr val="262626"/>
                </a:solidFill>
              </a:rPr>
              <a:t> guests and partners can understand, for example internal ambassadors, community activity, and measurable initiatives, presented as part of the brand story. </a:t>
            </a:r>
          </a:p>
          <a:p>
            <a:pPr marL="342900" indent="-342900">
              <a:buClr>
                <a:srgbClr val="0289AE"/>
              </a:buClr>
              <a:buFont typeface="Arial" panose="020B0604020202020204" pitchFamily="34" charset="0"/>
              <a:buChar char="•"/>
            </a:pPr>
            <a:endParaRPr lang="en-GB" sz="2000" dirty="0">
              <a:solidFill>
                <a:srgbClr val="262626"/>
              </a:solidFill>
            </a:endParaRPr>
          </a:p>
          <a:p>
            <a:pPr marL="342900" indent="-342900">
              <a:buClr>
                <a:srgbClr val="0289AE"/>
              </a:buClr>
              <a:buFont typeface="Arial" panose="020B0604020202020204" pitchFamily="34" charset="0"/>
              <a:buChar char="•"/>
            </a:pPr>
            <a:endParaRPr lang="en-GB" sz="2000" dirty="0">
              <a:solidFill>
                <a:srgbClr val="262626"/>
              </a:solidFill>
            </a:endParaRPr>
          </a:p>
        </p:txBody>
      </p:sp>
    </p:spTree>
    <p:extLst>
      <p:ext uri="{BB962C8B-B14F-4D97-AF65-F5344CB8AC3E}">
        <p14:creationId xmlns:p14="http://schemas.microsoft.com/office/powerpoint/2010/main" val="2203087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DBA47-19C9-BD0D-5365-DA38983C1108}"/>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F379D9A-6DC7-1B26-E82E-E78B2A663ED3}"/>
              </a:ext>
            </a:extLst>
          </p:cNvPr>
          <p:cNvGrpSpPr/>
          <p:nvPr/>
        </p:nvGrpSpPr>
        <p:grpSpPr>
          <a:xfrm>
            <a:off x="2587563" y="0"/>
            <a:ext cx="9604437" cy="6858000"/>
            <a:chOff x="3057603" y="0"/>
            <a:chExt cx="9134397" cy="6522370"/>
          </a:xfrm>
        </p:grpSpPr>
        <p:pic>
          <p:nvPicPr>
            <p:cNvPr id="2" name="Picture 1">
              <a:extLst>
                <a:ext uri="{FF2B5EF4-FFF2-40B4-BE49-F238E27FC236}">
                  <a16:creationId xmlns:a16="http://schemas.microsoft.com/office/drawing/2014/main" id="{57150132-9327-DE96-FC8C-DFDED48C73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61" t="12298" r="23615" b="16922"/>
            <a:stretch>
              <a:fillRect/>
            </a:stretch>
          </p:blipFill>
          <p:spPr>
            <a:xfrm>
              <a:off x="3057603" y="0"/>
              <a:ext cx="9134397" cy="6522370"/>
            </a:xfrm>
            <a:prstGeom prst="rect">
              <a:avLst/>
            </a:prstGeom>
          </p:spPr>
        </p:pic>
        <p:sp>
          <p:nvSpPr>
            <p:cNvPr id="5" name="Rectangle 4">
              <a:extLst>
                <a:ext uri="{FF2B5EF4-FFF2-40B4-BE49-F238E27FC236}">
                  <a16:creationId xmlns:a16="http://schemas.microsoft.com/office/drawing/2014/main" id="{ECD7DC22-AB70-0F41-CBB8-0CC7ADB61AB9}"/>
                </a:ext>
              </a:extLst>
            </p:cNvPr>
            <p:cNvSpPr/>
            <p:nvPr/>
          </p:nvSpPr>
          <p:spPr>
            <a:xfrm flipH="1" flipV="1">
              <a:off x="5084064" y="521578"/>
              <a:ext cx="7101436" cy="502578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grpSp>
      <p:sp>
        <p:nvSpPr>
          <p:cNvPr id="9" name="TextBox 6">
            <a:extLst>
              <a:ext uri="{FF2B5EF4-FFF2-40B4-BE49-F238E27FC236}">
                <a16:creationId xmlns:a16="http://schemas.microsoft.com/office/drawing/2014/main" id="{8C94156D-6641-6751-1EAA-D55368440277}"/>
              </a:ext>
            </a:extLst>
          </p:cNvPr>
          <p:cNvSpPr txBox="1"/>
          <p:nvPr/>
        </p:nvSpPr>
        <p:spPr>
          <a:xfrm>
            <a:off x="600999" y="2902174"/>
            <a:ext cx="3227289" cy="2246769"/>
          </a:xfrm>
          <a:prstGeom prst="rect">
            <a:avLst/>
          </a:prstGeom>
          <a:noFill/>
        </p:spPr>
        <p:txBody>
          <a:bodyPr wrap="square" lIns="91440" tIns="45720" rIns="91440" bIns="45720" rtlCol="0" anchor="t">
            <a:spAutoFit/>
          </a:bodyPr>
          <a:lstStyle/>
          <a:p>
            <a:r>
              <a:rPr lang="en-IE" sz="2000" b="1" dirty="0">
                <a:solidFill>
                  <a:srgbClr val="262626"/>
                </a:solidFill>
              </a:rPr>
              <a:t>Read their IMPACT REPORT, it is full of inspiration</a:t>
            </a:r>
          </a:p>
          <a:p>
            <a:endParaRPr lang="en-IE" sz="2000" dirty="0"/>
          </a:p>
          <a:p>
            <a:r>
              <a:rPr lang="en-GB" sz="2000" dirty="0">
                <a:solidFill>
                  <a:srgbClr val="0289AE"/>
                </a:solidFill>
                <a:hlinkClick r:id="rId3">
                  <a:extLst>
                    <a:ext uri="{A12FA001-AC4F-418D-AE19-62706E023703}">
                      <ahyp:hlinkClr xmlns:ahyp="http://schemas.microsoft.com/office/drawing/2018/hyperlinkcolor" val="tx"/>
                    </a:ext>
                  </a:extLst>
                </a:hlinkClick>
              </a:rPr>
              <a:t>13463 The Social Hub - Impact Report FY23-24_def</a:t>
            </a:r>
            <a:endParaRPr lang="en-GB" sz="2000" dirty="0">
              <a:solidFill>
                <a:srgbClr val="0289AE"/>
              </a:solidFill>
            </a:endParaRPr>
          </a:p>
          <a:p>
            <a:endParaRPr lang="en-IE" sz="2000" dirty="0"/>
          </a:p>
          <a:p>
            <a:endParaRPr lang="en-US" sz="2000" dirty="0">
              <a:solidFill>
                <a:srgbClr val="262626"/>
              </a:solidFill>
            </a:endParaRPr>
          </a:p>
        </p:txBody>
      </p:sp>
      <p:sp>
        <p:nvSpPr>
          <p:cNvPr id="10" name="Text Placeholder 11">
            <a:extLst>
              <a:ext uri="{FF2B5EF4-FFF2-40B4-BE49-F238E27FC236}">
                <a16:creationId xmlns:a16="http://schemas.microsoft.com/office/drawing/2014/main" id="{786D9E55-F768-A1CE-4B38-4311D55EE7D7}"/>
              </a:ext>
            </a:extLst>
          </p:cNvPr>
          <p:cNvSpPr txBox="1">
            <a:spLocks/>
          </p:cNvSpPr>
          <p:nvPr/>
        </p:nvSpPr>
        <p:spPr>
          <a:xfrm>
            <a:off x="600999" y="449185"/>
            <a:ext cx="331263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Every detail is shared, even the toilet paper sourcing!</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64BE25EF-2EF2-C55F-9322-565EEA2827F9}"/>
              </a:ext>
            </a:extLst>
          </p:cNvPr>
          <p:cNvCxnSpPr>
            <a:cxnSpLocks/>
          </p:cNvCxnSpPr>
          <p:nvPr/>
        </p:nvCxnSpPr>
        <p:spPr>
          <a:xfrm>
            <a:off x="0" y="2515599"/>
            <a:ext cx="370636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22" name="Graphic 21">
            <a:extLst>
              <a:ext uri="{FF2B5EF4-FFF2-40B4-BE49-F238E27FC236}">
                <a16:creationId xmlns:a16="http://schemas.microsoft.com/office/drawing/2014/main" id="{B7B293D4-A6E3-8749-D842-CD2A58C5B40B}"/>
              </a:ext>
            </a:extLst>
          </p:cNvPr>
          <p:cNvPicPr>
            <a:picLocks noChangeAspect="1"/>
          </p:cNvPicPr>
          <p:nvPr/>
        </p:nvPicPr>
        <p:blipFill>
          <a:blip>
            <a:extLst>
              <a:ext uri="{96DAC541-7B7A-43D3-8B79-37D633B846F1}">
                <asvg:svgBlip xmlns:asvg="http://schemas.microsoft.com/office/drawing/2016/SVG/main" r:embed="rId4"/>
              </a:ext>
            </a:extLst>
          </a:blip>
          <a:srcRect l="29865" t="42556" r="42268" b="40447"/>
          <a:stretch>
            <a:fillRect/>
          </a:stretch>
        </p:blipFill>
        <p:spPr>
          <a:xfrm>
            <a:off x="6984344" y="548418"/>
            <a:ext cx="5200821" cy="4491734"/>
          </a:xfrm>
          <a:prstGeom prst="rect">
            <a:avLst/>
          </a:prstGeom>
        </p:spPr>
      </p:pic>
      <p:grpSp>
        <p:nvGrpSpPr>
          <p:cNvPr id="23" name="Group 22">
            <a:extLst>
              <a:ext uri="{FF2B5EF4-FFF2-40B4-BE49-F238E27FC236}">
                <a16:creationId xmlns:a16="http://schemas.microsoft.com/office/drawing/2014/main" id="{DD1E6AFA-9A73-AA8E-B280-5670CA7DBD65}"/>
              </a:ext>
            </a:extLst>
          </p:cNvPr>
          <p:cNvGrpSpPr/>
          <p:nvPr/>
        </p:nvGrpSpPr>
        <p:grpSpPr>
          <a:xfrm>
            <a:off x="4925566" y="658930"/>
            <a:ext cx="6147703" cy="5004919"/>
            <a:chOff x="2839239" y="1436958"/>
            <a:chExt cx="7205573" cy="5866144"/>
          </a:xfrm>
        </p:grpSpPr>
        <p:pic>
          <p:nvPicPr>
            <p:cNvPr id="25" name="Picture 24" descr="A group of people walking in a park&#10;&#10;AI-generated content may be incorrect.">
              <a:extLst>
                <a:ext uri="{FF2B5EF4-FFF2-40B4-BE49-F238E27FC236}">
                  <a16:creationId xmlns:a16="http://schemas.microsoft.com/office/drawing/2014/main" id="{B7FD050A-FCBE-720F-6108-56A79FA73C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9239" y="1436958"/>
              <a:ext cx="3398405" cy="2861288"/>
            </a:xfrm>
            <a:prstGeom prst="rect">
              <a:avLst/>
            </a:prstGeom>
          </p:spPr>
        </p:pic>
        <p:pic>
          <p:nvPicPr>
            <p:cNvPr id="26" name="Picture 25" descr="A person in an apron looking at a machine&#10;&#10;AI-generated content may be incorrect.">
              <a:extLst>
                <a:ext uri="{FF2B5EF4-FFF2-40B4-BE49-F238E27FC236}">
                  <a16:creationId xmlns:a16="http://schemas.microsoft.com/office/drawing/2014/main" id="{C3BF88B6-0F97-98F3-A97B-8251857856D4}"/>
                </a:ext>
              </a:extLst>
            </p:cNvPr>
            <p:cNvPicPr>
              <a:picLocks noChangeAspect="1"/>
            </p:cNvPicPr>
            <p:nvPr/>
          </p:nvPicPr>
          <p:blipFill>
            <a:blip r:embed="rId6" cstate="screen">
              <a:extLst>
                <a:ext uri="{28A0092B-C50C-407E-A947-70E740481C1C}">
                  <a14:useLocalDpi xmlns:a14="http://schemas.microsoft.com/office/drawing/2010/main"/>
                </a:ext>
              </a:extLst>
            </a:blip>
            <a:srcRect t="2174"/>
            <a:stretch>
              <a:fillRect/>
            </a:stretch>
          </p:blipFill>
          <p:spPr>
            <a:xfrm>
              <a:off x="6451453" y="1436958"/>
              <a:ext cx="3593359" cy="2862478"/>
            </a:xfrm>
            <a:prstGeom prst="rect">
              <a:avLst/>
            </a:prstGeom>
          </p:spPr>
        </p:pic>
        <p:pic>
          <p:nvPicPr>
            <p:cNvPr id="27" name="Picture 26" descr="A group of people sitting at a counter&#10;&#10;AI-generated content may be incorrect.">
              <a:extLst>
                <a:ext uri="{FF2B5EF4-FFF2-40B4-BE49-F238E27FC236}">
                  <a16:creationId xmlns:a16="http://schemas.microsoft.com/office/drawing/2014/main" id="{68F43B94-EDEE-6F8F-CA06-2A5FB8FFF8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51374" y="4441814"/>
              <a:ext cx="3398405" cy="2861288"/>
            </a:xfrm>
            <a:prstGeom prst="rect">
              <a:avLst/>
            </a:prstGeom>
          </p:spPr>
        </p:pic>
        <p:pic>
          <p:nvPicPr>
            <p:cNvPr id="28" name="Picture 27" descr="A certificate of a building&#10;&#10;AI-generated content may be incorrect.">
              <a:extLst>
                <a:ext uri="{FF2B5EF4-FFF2-40B4-BE49-F238E27FC236}">
                  <a16:creationId xmlns:a16="http://schemas.microsoft.com/office/drawing/2014/main" id="{6C3845F3-E12C-76A1-155B-5F919697E5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88657" y="4441812"/>
              <a:ext cx="3518952" cy="2861290"/>
            </a:xfrm>
            <a:prstGeom prst="rect">
              <a:avLst/>
            </a:prstGeom>
          </p:spPr>
        </p:pic>
      </p:grpSp>
    </p:spTree>
    <p:extLst>
      <p:ext uri="{BB962C8B-B14F-4D97-AF65-F5344CB8AC3E}">
        <p14:creationId xmlns:p14="http://schemas.microsoft.com/office/powerpoint/2010/main" val="3830417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768A-8DB5-158A-9B74-9FE515F431EE}"/>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F7788269-7042-BED4-35D6-53EE2D341C0C}"/>
              </a:ext>
            </a:extLst>
          </p:cNvPr>
          <p:cNvSpPr txBox="1">
            <a:spLocks/>
          </p:cNvSpPr>
          <p:nvPr/>
        </p:nvSpPr>
        <p:spPr>
          <a:xfrm>
            <a:off x="454695" y="464150"/>
            <a:ext cx="516339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A Simple Story Structure for Hospitality SMEs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A982338-88AC-F499-2EB0-C5083CFE9671}"/>
              </a:ext>
            </a:extLst>
          </p:cNvPr>
          <p:cNvCxnSpPr>
            <a:cxnSpLocks/>
          </p:cNvCxnSpPr>
          <p:nvPr/>
        </p:nvCxnSpPr>
        <p:spPr>
          <a:xfrm>
            <a:off x="0" y="1452266"/>
            <a:ext cx="883148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EFC6D48-2115-096E-8CEF-D79EA5046F87}"/>
              </a:ext>
            </a:extLst>
          </p:cNvPr>
          <p:cNvPicPr>
            <a:picLocks noChangeAspect="1"/>
          </p:cNvPicPr>
          <p:nvPr/>
        </p:nvPicPr>
        <p:blipFill>
          <a:blip>
            <a:extLst>
              <a:ext uri="{96DAC541-7B7A-43D3-8B79-37D633B846F1}">
                <asvg:svgBlip xmlns:asvg="http://schemas.microsoft.com/office/drawing/2016/SVG/main" r:embed="rId2"/>
              </a:ext>
            </a:extLst>
          </a:blip>
          <a:srcRect l="30425" t="51756" r="39656" b="29319"/>
          <a:stretch>
            <a:fillRect/>
          </a:stretch>
        </p:blipFill>
        <p:spPr>
          <a:xfrm>
            <a:off x="7045392" y="1"/>
            <a:ext cx="5146608" cy="4609754"/>
          </a:xfrm>
          <a:prstGeom prst="rect">
            <a:avLst/>
          </a:prstGeom>
        </p:spPr>
      </p:pic>
      <p:sp>
        <p:nvSpPr>
          <p:cNvPr id="7" name="TextBox 6">
            <a:extLst>
              <a:ext uri="{FF2B5EF4-FFF2-40B4-BE49-F238E27FC236}">
                <a16:creationId xmlns:a16="http://schemas.microsoft.com/office/drawing/2014/main" id="{6C6FFB80-0529-A1BD-00DB-9275E221338A}"/>
              </a:ext>
            </a:extLst>
          </p:cNvPr>
          <p:cNvSpPr txBox="1"/>
          <p:nvPr/>
        </p:nvSpPr>
        <p:spPr>
          <a:xfrm>
            <a:off x="454695" y="1847829"/>
            <a:ext cx="2462125" cy="1200329"/>
          </a:xfrm>
          <a:prstGeom prst="rect">
            <a:avLst/>
          </a:prstGeom>
          <a:noFill/>
        </p:spPr>
        <p:txBody>
          <a:bodyPr wrap="square">
            <a:spAutoFit/>
          </a:bodyPr>
          <a:lstStyle/>
          <a:p>
            <a:pPr>
              <a:buClr>
                <a:srgbClr val="62A844"/>
              </a:buClr>
            </a:pPr>
            <a:r>
              <a:rPr lang="en-US" sz="2400" b="1" dirty="0">
                <a:solidFill>
                  <a:srgbClr val="0289AE"/>
                </a:solidFill>
              </a:rPr>
              <a:t>A 4-part formula that works well…</a:t>
            </a:r>
          </a:p>
          <a:p>
            <a:pPr>
              <a:buClr>
                <a:srgbClr val="62A844"/>
              </a:buClr>
            </a:pPr>
            <a:endParaRPr lang="en-IE" sz="2400" dirty="0">
              <a:solidFill>
                <a:srgbClr val="262626"/>
              </a:solidFill>
            </a:endParaRPr>
          </a:p>
        </p:txBody>
      </p:sp>
      <p:sp>
        <p:nvSpPr>
          <p:cNvPr id="16" name="Rectangle 15">
            <a:extLst>
              <a:ext uri="{FF2B5EF4-FFF2-40B4-BE49-F238E27FC236}">
                <a16:creationId xmlns:a16="http://schemas.microsoft.com/office/drawing/2014/main" id="{FCE1D682-9841-D566-11E9-3667C7AA6564}"/>
              </a:ext>
            </a:extLst>
          </p:cNvPr>
          <p:cNvSpPr/>
          <p:nvPr/>
        </p:nvSpPr>
        <p:spPr>
          <a:xfrm>
            <a:off x="0" y="4368370"/>
            <a:ext cx="12183771" cy="2489627"/>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A0A7606F-9C2F-DA9E-FA56-8E6100FD7C1D}"/>
              </a:ext>
            </a:extLst>
          </p:cNvPr>
          <p:cNvPicPr>
            <a:picLocks noChangeAspect="1"/>
          </p:cNvPicPr>
          <p:nvPr/>
        </p:nvPicPr>
        <p:blipFill>
          <a:blip>
            <a:extLst>
              <a:ext uri="{96DAC541-7B7A-43D3-8B79-37D633B846F1}">
                <asvg:svgBlip xmlns:asvg="http://schemas.microsoft.com/office/drawing/2016/SVG/main" r:embed="rId2"/>
              </a:ext>
            </a:extLst>
          </a:blip>
          <a:srcRect l="32264" t="49892" r="39869" b="41590"/>
          <a:stretch>
            <a:fillRect/>
          </a:stretch>
        </p:blipFill>
        <p:spPr>
          <a:xfrm rot="10800000">
            <a:off x="-8230" y="4368370"/>
            <a:ext cx="5752017" cy="2489630"/>
          </a:xfrm>
          <a:prstGeom prst="rect">
            <a:avLst/>
          </a:prstGeom>
        </p:spPr>
      </p:pic>
      <p:grpSp>
        <p:nvGrpSpPr>
          <p:cNvPr id="18" name="Graphic 2">
            <a:extLst>
              <a:ext uri="{FF2B5EF4-FFF2-40B4-BE49-F238E27FC236}">
                <a16:creationId xmlns:a16="http://schemas.microsoft.com/office/drawing/2014/main" id="{C34DE826-F1A2-0D7B-1A43-F9F5D58E049B}"/>
              </a:ext>
            </a:extLst>
          </p:cNvPr>
          <p:cNvGrpSpPr/>
          <p:nvPr/>
        </p:nvGrpSpPr>
        <p:grpSpPr>
          <a:xfrm>
            <a:off x="973344" y="5214315"/>
            <a:ext cx="1198372" cy="1197197"/>
            <a:chOff x="10376768" y="2334933"/>
            <a:chExt cx="920484" cy="919581"/>
          </a:xfrm>
          <a:solidFill>
            <a:schemeClr val="bg1"/>
          </a:solidFill>
        </p:grpSpPr>
        <p:sp>
          <p:nvSpPr>
            <p:cNvPr id="19" name="Freeform 18">
              <a:extLst>
                <a:ext uri="{FF2B5EF4-FFF2-40B4-BE49-F238E27FC236}">
                  <a16:creationId xmlns:a16="http://schemas.microsoft.com/office/drawing/2014/main" id="{9445A368-0F90-177D-4B1B-CD76D7BCE923}"/>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B612D2C2-BA19-D85A-EC78-CECBD045FCD1}"/>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1" name="Rounded Rectangle 20">
            <a:extLst>
              <a:ext uri="{FF2B5EF4-FFF2-40B4-BE49-F238E27FC236}">
                <a16:creationId xmlns:a16="http://schemas.microsoft.com/office/drawing/2014/main" id="{5676F849-14C4-869C-D3E3-56AF2A2D7471}"/>
              </a:ext>
            </a:extLst>
          </p:cNvPr>
          <p:cNvSpPr/>
          <p:nvPr/>
        </p:nvSpPr>
        <p:spPr>
          <a:xfrm>
            <a:off x="2916821" y="4727322"/>
            <a:ext cx="8565946" cy="1776956"/>
          </a:xfrm>
          <a:prstGeom prst="roundRect">
            <a:avLst>
              <a:gd name="adj" fmla="val 8566"/>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0">
            <a:extLst>
              <a:ext uri="{FF2B5EF4-FFF2-40B4-BE49-F238E27FC236}">
                <a16:creationId xmlns:a16="http://schemas.microsoft.com/office/drawing/2014/main" id="{930D647D-D354-94DA-CD8D-531A8AA65027}"/>
              </a:ext>
            </a:extLst>
          </p:cNvPr>
          <p:cNvSpPr/>
          <p:nvPr/>
        </p:nvSpPr>
        <p:spPr>
          <a:xfrm flipH="1">
            <a:off x="3274583" y="4532712"/>
            <a:ext cx="7850423" cy="2283061"/>
          </a:xfrm>
          <a:prstGeom prst="rect">
            <a:avLst/>
          </a:prstGeom>
        </p:spPr>
        <p:txBody>
          <a:bodyPr wrap="square">
            <a:spAutoFit/>
          </a:bodyPr>
          <a:lstStyle/>
          <a:p>
            <a:pPr algn="ctr"/>
            <a:r>
              <a:rPr lang="en-US" sz="2400" b="1" dirty="0">
                <a:solidFill>
                  <a:schemeClr val="bg1"/>
                </a:solidFill>
                <a:highlight>
                  <a:srgbClr val="0289AE"/>
                </a:highlight>
              </a:rPr>
              <a:t>   Example:</a:t>
            </a:r>
            <a:r>
              <a:rPr lang="en-US" sz="2400" b="1" dirty="0">
                <a:solidFill>
                  <a:srgbClr val="0289AE"/>
                </a:solidFill>
                <a:highlight>
                  <a:srgbClr val="0289AE"/>
                </a:highlight>
              </a:rPr>
              <a:t>..</a:t>
            </a:r>
          </a:p>
          <a:p>
            <a:pPr algn="ctr">
              <a:lnSpc>
                <a:spcPts val="2100"/>
              </a:lnSpc>
            </a:pPr>
            <a:endParaRPr lang="en-US" sz="2000" dirty="0">
              <a:solidFill>
                <a:srgbClr val="262626"/>
              </a:solidFill>
            </a:endParaRPr>
          </a:p>
          <a:p>
            <a:pPr algn="ctr">
              <a:lnSpc>
                <a:spcPts val="1960"/>
              </a:lnSpc>
              <a:buClr>
                <a:srgbClr val="62A844"/>
              </a:buClr>
            </a:pPr>
            <a:r>
              <a:rPr lang="en-US" sz="2000" i="1" dirty="0">
                <a:solidFill>
                  <a:srgbClr val="262626"/>
                </a:solidFill>
              </a:rPr>
              <a:t>We noticed large amounts of breakfast waste every weekend →</a:t>
            </a:r>
            <a:br>
              <a:rPr lang="en-US" sz="2000" i="1" dirty="0">
                <a:solidFill>
                  <a:srgbClr val="262626"/>
                </a:solidFill>
              </a:rPr>
            </a:br>
            <a:r>
              <a:rPr lang="en-US" sz="2000" i="1" dirty="0">
                <a:solidFill>
                  <a:srgbClr val="262626"/>
                </a:solidFill>
              </a:rPr>
              <a:t>So, we redesigned our buffet + trained our team on portion planning →</a:t>
            </a:r>
            <a:br>
              <a:rPr lang="en-US" sz="2000" i="1" dirty="0">
                <a:solidFill>
                  <a:srgbClr val="262626"/>
                </a:solidFill>
              </a:rPr>
            </a:br>
            <a:r>
              <a:rPr lang="en-US" sz="2000" i="1" dirty="0">
                <a:solidFill>
                  <a:srgbClr val="262626"/>
                </a:solidFill>
              </a:rPr>
              <a:t>Food waste dropped by 22% →</a:t>
            </a:r>
            <a:br>
              <a:rPr lang="en-US" sz="2000" i="1" dirty="0">
                <a:solidFill>
                  <a:srgbClr val="262626"/>
                </a:solidFill>
              </a:rPr>
            </a:br>
            <a:r>
              <a:rPr lang="en-US" sz="2000" i="1" dirty="0">
                <a:solidFill>
                  <a:srgbClr val="262626"/>
                </a:solidFill>
              </a:rPr>
              <a:t>You can help by choosing smaller portions and returning for seconds.”</a:t>
            </a:r>
            <a:endParaRPr lang="en-GB" sz="2000" dirty="0">
              <a:solidFill>
                <a:srgbClr val="262626"/>
              </a:solidFill>
            </a:endParaRPr>
          </a:p>
          <a:p>
            <a:pPr marL="342900" indent="-342900" algn="ctr">
              <a:lnSpc>
                <a:spcPts val="1960"/>
              </a:lnSpc>
              <a:buClr>
                <a:srgbClr val="62A844"/>
              </a:buClr>
              <a:buFont typeface="Arial" panose="020B0604020202020204" pitchFamily="34" charset="0"/>
              <a:buChar char="•"/>
            </a:pPr>
            <a:endParaRPr lang="en-GB" dirty="0">
              <a:solidFill>
                <a:srgbClr val="262626"/>
              </a:solidFill>
            </a:endParaRPr>
          </a:p>
          <a:p>
            <a:pPr algn="ctr">
              <a:lnSpc>
                <a:spcPts val="2100"/>
              </a:lnSpc>
              <a:buClr>
                <a:srgbClr val="62A844"/>
              </a:buClr>
            </a:pPr>
            <a:endParaRPr lang="en-US" sz="2000" dirty="0">
              <a:solidFill>
                <a:srgbClr val="262626"/>
              </a:solidFill>
            </a:endParaRPr>
          </a:p>
        </p:txBody>
      </p:sp>
      <p:sp>
        <p:nvSpPr>
          <p:cNvPr id="24" name="TextBox 23">
            <a:extLst>
              <a:ext uri="{FF2B5EF4-FFF2-40B4-BE49-F238E27FC236}">
                <a16:creationId xmlns:a16="http://schemas.microsoft.com/office/drawing/2014/main" id="{DA8B65DE-54C5-8FA5-41F1-E8F0324BFCF1}"/>
              </a:ext>
            </a:extLst>
          </p:cNvPr>
          <p:cNvSpPr txBox="1"/>
          <p:nvPr/>
        </p:nvSpPr>
        <p:spPr>
          <a:xfrm>
            <a:off x="3265139" y="1847829"/>
            <a:ext cx="8217628" cy="2862322"/>
          </a:xfrm>
          <a:prstGeom prst="rect">
            <a:avLst/>
          </a:prstGeom>
          <a:noFill/>
        </p:spPr>
        <p:txBody>
          <a:bodyPr wrap="square">
            <a:spAutoFit/>
          </a:bodyPr>
          <a:lstStyle/>
          <a:p>
            <a:pPr marL="342900" indent="-342900">
              <a:buClr>
                <a:srgbClr val="62A844"/>
              </a:buClr>
              <a:buFont typeface="Arial" panose="020B0604020202020204" pitchFamily="34" charset="0"/>
              <a:buChar char="•"/>
            </a:pPr>
            <a:r>
              <a:rPr lang="en-US" sz="2000" b="1" dirty="0">
                <a:solidFill>
                  <a:srgbClr val="262626"/>
                </a:solidFill>
              </a:rPr>
              <a:t>Problem or Insight </a:t>
            </a:r>
            <a:r>
              <a:rPr lang="en-US" sz="2000" dirty="0">
                <a:solidFill>
                  <a:srgbClr val="262626"/>
                </a:solidFill>
              </a:rPr>
              <a:t>- What sustainability challenge are you addressing? (e.g., food waste, energy waste, local sourcing needs)</a:t>
            </a:r>
          </a:p>
          <a:p>
            <a:pPr marL="342900" indent="-342900">
              <a:buClr>
                <a:srgbClr val="62A844"/>
              </a:buClr>
              <a:buFont typeface="Arial" panose="020B0604020202020204" pitchFamily="34" charset="0"/>
              <a:buChar char="•"/>
            </a:pPr>
            <a:r>
              <a:rPr lang="en-US" sz="2000" b="1" dirty="0">
                <a:solidFill>
                  <a:srgbClr val="262626"/>
                </a:solidFill>
              </a:rPr>
              <a:t>Action You Took </a:t>
            </a:r>
            <a:r>
              <a:rPr lang="en-US" sz="2000" dirty="0">
                <a:solidFill>
                  <a:srgbClr val="262626"/>
                </a:solidFill>
              </a:rPr>
              <a:t>- Describe the specific steps your business implemented.</a:t>
            </a:r>
          </a:p>
          <a:p>
            <a:pPr marL="342900" indent="-342900">
              <a:buClr>
                <a:srgbClr val="62A844"/>
              </a:buClr>
              <a:buFont typeface="Arial" panose="020B0604020202020204" pitchFamily="34" charset="0"/>
              <a:buChar char="•"/>
            </a:pPr>
            <a:r>
              <a:rPr lang="en-US" sz="2000" b="1" dirty="0">
                <a:solidFill>
                  <a:srgbClr val="262626"/>
                </a:solidFill>
              </a:rPr>
              <a:t>Impact or Result </a:t>
            </a:r>
            <a:r>
              <a:rPr lang="en-US" sz="2000" dirty="0">
                <a:solidFill>
                  <a:srgbClr val="262626"/>
                </a:solidFill>
              </a:rPr>
              <a:t>- Show the outcome with a number, photo, quote or small example.</a:t>
            </a:r>
          </a:p>
          <a:p>
            <a:pPr marL="342900" indent="-342900">
              <a:buClr>
                <a:srgbClr val="62A844"/>
              </a:buClr>
              <a:buFont typeface="Arial" panose="020B0604020202020204" pitchFamily="34" charset="0"/>
              <a:buChar char="•"/>
            </a:pPr>
            <a:r>
              <a:rPr lang="en-US" sz="2000" b="1" dirty="0">
                <a:solidFill>
                  <a:srgbClr val="262626"/>
                </a:solidFill>
              </a:rPr>
              <a:t>Invitation</a:t>
            </a:r>
            <a:r>
              <a:rPr lang="en-US" sz="2000" dirty="0">
                <a:solidFill>
                  <a:srgbClr val="262626"/>
                </a:solidFill>
              </a:rPr>
              <a:t> - Invite guests or partners to be part of the solution. (“Join us by…”, “We welcome your ideas…”, “Learn more on…”)</a:t>
            </a:r>
          </a:p>
          <a:p>
            <a:pPr marL="342900" indent="-342900">
              <a:buClr>
                <a:srgbClr val="62A844"/>
              </a:buClr>
              <a:buFont typeface="Arial" panose="020B0604020202020204" pitchFamily="34" charset="0"/>
              <a:buChar char="•"/>
            </a:pPr>
            <a:endParaRPr lang="en-US" sz="2000" dirty="0">
              <a:solidFill>
                <a:srgbClr val="262626"/>
              </a:solidFill>
            </a:endParaRPr>
          </a:p>
          <a:p>
            <a:pPr>
              <a:buClr>
                <a:srgbClr val="62A844"/>
              </a:buClr>
            </a:pPr>
            <a:endParaRPr lang="en-IE" sz="2000" dirty="0">
              <a:solidFill>
                <a:srgbClr val="262626"/>
              </a:solidFill>
            </a:endParaRPr>
          </a:p>
        </p:txBody>
      </p:sp>
      <p:sp>
        <p:nvSpPr>
          <p:cNvPr id="25" name="Freeform 24">
            <a:extLst>
              <a:ext uri="{FF2B5EF4-FFF2-40B4-BE49-F238E27FC236}">
                <a16:creationId xmlns:a16="http://schemas.microsoft.com/office/drawing/2014/main" id="{D8E48D8B-0290-EA81-F779-12B526E3C3A2}"/>
              </a:ext>
            </a:extLst>
          </p:cNvPr>
          <p:cNvSpPr/>
          <p:nvPr/>
        </p:nvSpPr>
        <p:spPr>
          <a:xfrm>
            <a:off x="1881993" y="2728006"/>
            <a:ext cx="1154401" cy="656288"/>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solidFill>
              <a:srgbClr val="0289AE"/>
            </a:solidFill>
            <a:prstDash val="solid"/>
            <a:miter/>
          </a:ln>
        </p:spPr>
        <p:txBody>
          <a:bodyPr rtlCol="0" anchor="ctr"/>
          <a:lstStyle/>
          <a:p>
            <a:endParaRPr lang="en-US"/>
          </a:p>
        </p:txBody>
      </p:sp>
    </p:spTree>
    <p:extLst>
      <p:ext uri="{BB962C8B-B14F-4D97-AF65-F5344CB8AC3E}">
        <p14:creationId xmlns:p14="http://schemas.microsoft.com/office/powerpoint/2010/main" val="819444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614CE-6A02-A11C-9220-7DF730A1CCCF}"/>
            </a:ext>
          </a:extLst>
        </p:cNvPr>
        <p:cNvGrpSpPr/>
        <p:nvPr/>
      </p:nvGrpSpPr>
      <p:grpSpPr>
        <a:xfrm>
          <a:off x="0" y="0"/>
          <a:ext cx="0" cy="0"/>
          <a:chOff x="0" y="0"/>
          <a:chExt cx="0" cy="0"/>
        </a:xfrm>
      </p:grpSpPr>
      <p:sp>
        <p:nvSpPr>
          <p:cNvPr id="44" name="Freeform 43">
            <a:extLst>
              <a:ext uri="{FF2B5EF4-FFF2-40B4-BE49-F238E27FC236}">
                <a16:creationId xmlns:a16="http://schemas.microsoft.com/office/drawing/2014/main" id="{40FD3FA3-00A0-BA08-7110-1EF7691ACD0A}"/>
              </a:ext>
            </a:extLst>
          </p:cNvPr>
          <p:cNvSpPr>
            <a:spLocks noChangeArrowheads="1"/>
          </p:cNvSpPr>
          <p:nvPr/>
        </p:nvSpPr>
        <p:spPr bwMode="auto">
          <a:xfrm flipH="1">
            <a:off x="587520" y="2149812"/>
            <a:ext cx="2607678" cy="3824322"/>
          </a:xfrm>
          <a:custGeom>
            <a:avLst/>
            <a:gdLst>
              <a:gd name="csX0" fmla="*/ 2385612 w 2607678"/>
              <a:gd name="csY0" fmla="*/ 0 h 3976554"/>
              <a:gd name="csX1" fmla="*/ 1085270 w 2607678"/>
              <a:gd name="csY1" fmla="*/ 0 h 3976554"/>
              <a:gd name="csX2" fmla="*/ 0 w 2607678"/>
              <a:gd name="csY2" fmla="*/ 1038844 h 3976554"/>
              <a:gd name="csX3" fmla="*/ 0 w 2607678"/>
              <a:gd name="csY3" fmla="*/ 2175593 h 3976554"/>
              <a:gd name="csX4" fmla="*/ 0 w 2607678"/>
              <a:gd name="csY4" fmla="*/ 2626681 h 3976554"/>
              <a:gd name="csX5" fmla="*/ 0 w 2607678"/>
              <a:gd name="csY5" fmla="*/ 3763429 h 3976554"/>
              <a:gd name="csX6" fmla="*/ 222067 w 2607678"/>
              <a:gd name="csY6" fmla="*/ 3976554 h 3976554"/>
              <a:gd name="csX7" fmla="*/ 1521826 w 2607678"/>
              <a:gd name="csY7" fmla="*/ 3976554 h 3976554"/>
              <a:gd name="csX8" fmla="*/ 2607678 w 2607678"/>
              <a:gd name="csY8" fmla="*/ 2937152 h 3976554"/>
              <a:gd name="csX9" fmla="*/ 2607678 w 2607678"/>
              <a:gd name="csY9" fmla="*/ 1800404 h 3976554"/>
              <a:gd name="csX10" fmla="*/ 2607678 w 2607678"/>
              <a:gd name="csY10" fmla="*/ 1349315 h 3976554"/>
              <a:gd name="csX11" fmla="*/ 2607678 w 2607678"/>
              <a:gd name="csY11" fmla="*/ 212567 h 3976554"/>
              <a:gd name="csX12" fmla="*/ 2385612 w 2607678"/>
              <a:gd name="csY12" fmla="*/ 0 h 3976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607678" h="3976554">
                <a:moveTo>
                  <a:pt x="2385612" y="0"/>
                </a:moveTo>
                <a:lnTo>
                  <a:pt x="1085270" y="0"/>
                </a:lnTo>
                <a:cubicBezTo>
                  <a:pt x="486098" y="0"/>
                  <a:pt x="0" y="465304"/>
                  <a:pt x="0" y="1038844"/>
                </a:cubicBezTo>
                <a:lnTo>
                  <a:pt x="0" y="2175593"/>
                </a:lnTo>
                <a:lnTo>
                  <a:pt x="0" y="2626681"/>
                </a:lnTo>
                <a:lnTo>
                  <a:pt x="0" y="3763429"/>
                </a:lnTo>
                <a:cubicBezTo>
                  <a:pt x="0" y="3881150"/>
                  <a:pt x="99085" y="3976554"/>
                  <a:pt x="222067" y="3976554"/>
                </a:cubicBezTo>
                <a:lnTo>
                  <a:pt x="1521826" y="3976554"/>
                </a:lnTo>
                <a:cubicBezTo>
                  <a:pt x="2121580" y="3976554"/>
                  <a:pt x="2607678" y="3511250"/>
                  <a:pt x="2607678" y="2937152"/>
                </a:cubicBezTo>
                <a:lnTo>
                  <a:pt x="2607678" y="1800404"/>
                </a:lnTo>
                <a:lnTo>
                  <a:pt x="2607678" y="1349315"/>
                </a:lnTo>
                <a:lnTo>
                  <a:pt x="2607678" y="212567"/>
                </a:lnTo>
                <a:cubicBezTo>
                  <a:pt x="2607678" y="94846"/>
                  <a:pt x="2508010" y="0"/>
                  <a:pt x="2385612" y="0"/>
                </a:cubicBezTo>
                <a:close/>
              </a:path>
            </a:pathLst>
          </a:custGeom>
          <a:solidFill>
            <a:schemeClr val="bg1"/>
          </a:solidFill>
          <a:ln w="12700">
            <a:solidFill>
              <a:srgbClr val="62A844"/>
            </a:solidFill>
            <a:prstDash val="sysDot"/>
          </a:ln>
          <a:effectLst/>
        </p:spPr>
        <p:txBody>
          <a:bodyPr wrap="square" anchor="ctr">
            <a:noAutofit/>
          </a:bodyPr>
          <a:lstStyle/>
          <a:p>
            <a:endParaRPr lang="en-US" sz="900"/>
          </a:p>
        </p:txBody>
      </p:sp>
      <p:sp>
        <p:nvSpPr>
          <p:cNvPr id="45" name="Freeform 44">
            <a:extLst>
              <a:ext uri="{FF2B5EF4-FFF2-40B4-BE49-F238E27FC236}">
                <a16:creationId xmlns:a16="http://schemas.microsoft.com/office/drawing/2014/main" id="{045BAF2B-F45B-3773-1444-E0456FEF5BCF}"/>
              </a:ext>
            </a:extLst>
          </p:cNvPr>
          <p:cNvSpPr>
            <a:spLocks noChangeArrowheads="1"/>
          </p:cNvSpPr>
          <p:nvPr/>
        </p:nvSpPr>
        <p:spPr bwMode="auto">
          <a:xfrm flipH="1">
            <a:off x="3407521" y="2149812"/>
            <a:ext cx="2607678" cy="3824322"/>
          </a:xfrm>
          <a:custGeom>
            <a:avLst/>
            <a:gdLst>
              <a:gd name="csX0" fmla="*/ 2385612 w 2607678"/>
              <a:gd name="csY0" fmla="*/ 0 h 3976554"/>
              <a:gd name="csX1" fmla="*/ 1085270 w 2607678"/>
              <a:gd name="csY1" fmla="*/ 0 h 3976554"/>
              <a:gd name="csX2" fmla="*/ 0 w 2607678"/>
              <a:gd name="csY2" fmla="*/ 1038844 h 3976554"/>
              <a:gd name="csX3" fmla="*/ 0 w 2607678"/>
              <a:gd name="csY3" fmla="*/ 2175593 h 3976554"/>
              <a:gd name="csX4" fmla="*/ 0 w 2607678"/>
              <a:gd name="csY4" fmla="*/ 2626681 h 3976554"/>
              <a:gd name="csX5" fmla="*/ 0 w 2607678"/>
              <a:gd name="csY5" fmla="*/ 3763429 h 3976554"/>
              <a:gd name="csX6" fmla="*/ 222067 w 2607678"/>
              <a:gd name="csY6" fmla="*/ 3976554 h 3976554"/>
              <a:gd name="csX7" fmla="*/ 1521826 w 2607678"/>
              <a:gd name="csY7" fmla="*/ 3976554 h 3976554"/>
              <a:gd name="csX8" fmla="*/ 2607678 w 2607678"/>
              <a:gd name="csY8" fmla="*/ 2937152 h 3976554"/>
              <a:gd name="csX9" fmla="*/ 2607678 w 2607678"/>
              <a:gd name="csY9" fmla="*/ 1800404 h 3976554"/>
              <a:gd name="csX10" fmla="*/ 2607678 w 2607678"/>
              <a:gd name="csY10" fmla="*/ 1349315 h 3976554"/>
              <a:gd name="csX11" fmla="*/ 2607678 w 2607678"/>
              <a:gd name="csY11" fmla="*/ 212567 h 3976554"/>
              <a:gd name="csX12" fmla="*/ 2385612 w 2607678"/>
              <a:gd name="csY12" fmla="*/ 0 h 3976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607678" h="3976554">
                <a:moveTo>
                  <a:pt x="2385612" y="0"/>
                </a:moveTo>
                <a:lnTo>
                  <a:pt x="1085270" y="0"/>
                </a:lnTo>
                <a:cubicBezTo>
                  <a:pt x="486098" y="0"/>
                  <a:pt x="0" y="465304"/>
                  <a:pt x="0" y="1038844"/>
                </a:cubicBezTo>
                <a:lnTo>
                  <a:pt x="0" y="2175593"/>
                </a:lnTo>
                <a:lnTo>
                  <a:pt x="0" y="2626681"/>
                </a:lnTo>
                <a:lnTo>
                  <a:pt x="0" y="3763429"/>
                </a:lnTo>
                <a:cubicBezTo>
                  <a:pt x="0" y="3881150"/>
                  <a:pt x="99085" y="3976554"/>
                  <a:pt x="222067" y="3976554"/>
                </a:cubicBezTo>
                <a:lnTo>
                  <a:pt x="1521826" y="3976554"/>
                </a:lnTo>
                <a:cubicBezTo>
                  <a:pt x="2121580" y="3976554"/>
                  <a:pt x="2607678" y="3511250"/>
                  <a:pt x="2607678" y="2937152"/>
                </a:cubicBezTo>
                <a:lnTo>
                  <a:pt x="2607678" y="1800404"/>
                </a:lnTo>
                <a:lnTo>
                  <a:pt x="2607678" y="1349315"/>
                </a:lnTo>
                <a:lnTo>
                  <a:pt x="2607678" y="212567"/>
                </a:lnTo>
                <a:cubicBezTo>
                  <a:pt x="2607678" y="94846"/>
                  <a:pt x="2508011" y="0"/>
                  <a:pt x="2385612" y="0"/>
                </a:cubicBezTo>
                <a:close/>
              </a:path>
            </a:pathLst>
          </a:custGeom>
          <a:solidFill>
            <a:schemeClr val="bg1"/>
          </a:solidFill>
          <a:ln w="12700">
            <a:solidFill>
              <a:srgbClr val="0289AE"/>
            </a:solidFill>
            <a:prstDash val="sysDot"/>
          </a:ln>
          <a:effectLst/>
        </p:spPr>
        <p:txBody>
          <a:bodyPr wrap="square" anchor="ctr">
            <a:noAutofit/>
          </a:bodyPr>
          <a:lstStyle/>
          <a:p>
            <a:endParaRPr lang="en-US" sz="900" dirty="0"/>
          </a:p>
        </p:txBody>
      </p:sp>
      <p:pic>
        <p:nvPicPr>
          <p:cNvPr id="11" name="Graphic 10">
            <a:extLst>
              <a:ext uri="{FF2B5EF4-FFF2-40B4-BE49-F238E27FC236}">
                <a16:creationId xmlns:a16="http://schemas.microsoft.com/office/drawing/2014/main" id="{1C047917-9B0A-E627-4B0E-8864A5ED9616}"/>
              </a:ext>
            </a:extLst>
          </p:cNvPr>
          <p:cNvPicPr>
            <a:picLocks noChangeAspect="1"/>
          </p:cNvPicPr>
          <p:nvPr/>
        </p:nvPicPr>
        <p:blipFill>
          <a:blip>
            <a:extLst>
              <a:ext uri="{96DAC541-7B7A-43D3-8B79-37D633B846F1}">
                <asvg:svgBlip xmlns:asvg="http://schemas.microsoft.com/office/drawing/2016/SVG/main" r:embed="rId3"/>
              </a:ext>
            </a:extLst>
          </a:blip>
          <a:srcRect l="27260" t="44252" r="44873" b="40600"/>
          <a:stretch>
            <a:fillRect/>
          </a:stretch>
        </p:blipFill>
        <p:spPr>
          <a:xfrm>
            <a:off x="8235541" y="10568"/>
            <a:ext cx="3941212" cy="3033574"/>
          </a:xfrm>
          <a:prstGeom prst="rect">
            <a:avLst/>
          </a:prstGeom>
        </p:spPr>
      </p:pic>
      <p:sp>
        <p:nvSpPr>
          <p:cNvPr id="4" name="Rectangle 30">
            <a:extLst>
              <a:ext uri="{FF2B5EF4-FFF2-40B4-BE49-F238E27FC236}">
                <a16:creationId xmlns:a16="http://schemas.microsoft.com/office/drawing/2014/main" id="{41101786-0FC9-8D80-26A2-555073E0FD81}"/>
              </a:ext>
            </a:extLst>
          </p:cNvPr>
          <p:cNvSpPr/>
          <p:nvPr/>
        </p:nvSpPr>
        <p:spPr>
          <a:xfrm flipH="1">
            <a:off x="590747" y="1404710"/>
            <a:ext cx="10652081" cy="769441"/>
          </a:xfrm>
          <a:prstGeom prst="rect">
            <a:avLst/>
          </a:prstGeom>
        </p:spPr>
        <p:txBody>
          <a:bodyPr wrap="square">
            <a:spAutoFit/>
          </a:bodyPr>
          <a:lstStyle/>
          <a:p>
            <a:r>
              <a:rPr lang="en-US" sz="2400" b="1" i="1" dirty="0">
                <a:solidFill>
                  <a:srgbClr val="0289AE"/>
                </a:solidFill>
                <a:latin typeface="Calibri" panose="020F0502020204030204" pitchFamily="34" charset="0"/>
                <a:ea typeface="Open Sans" panose="020B0606030504020204" pitchFamily="34" charset="0"/>
                <a:cs typeface="Calibri" panose="020F0502020204030204" pitchFamily="34" charset="0"/>
              </a:rPr>
              <a:t>There is more to sustainability than recycling.</a:t>
            </a:r>
          </a:p>
          <a:p>
            <a:endParaRPr lang="en-US" sz="2000" dirty="0">
              <a:solidFill>
                <a:srgbClr val="262626"/>
              </a:solidFill>
              <a:latin typeface="Calibri" panose="020F0502020204030204" pitchFamily="34" charset="0"/>
              <a:cs typeface="Calibri" panose="020F0502020204030204" pitchFamily="34" charset="0"/>
            </a:endParaRPr>
          </a:p>
        </p:txBody>
      </p:sp>
      <p:sp>
        <p:nvSpPr>
          <p:cNvPr id="65" name="Freeform 170">
            <a:extLst>
              <a:ext uri="{FF2B5EF4-FFF2-40B4-BE49-F238E27FC236}">
                <a16:creationId xmlns:a16="http://schemas.microsoft.com/office/drawing/2014/main" id="{E88095C5-6DAF-190B-0D44-461B8D896CC0}"/>
              </a:ext>
            </a:extLst>
          </p:cNvPr>
          <p:cNvSpPr>
            <a:spLocks noChangeArrowheads="1"/>
          </p:cNvSpPr>
          <p:nvPr/>
        </p:nvSpPr>
        <p:spPr bwMode="auto">
          <a:xfrm flipH="1">
            <a:off x="9209937" y="3638705"/>
            <a:ext cx="2399239" cy="2593851"/>
          </a:xfrm>
          <a:custGeom>
            <a:avLst/>
            <a:gdLst>
              <a:gd name="T0" fmla="*/ 2611 w 4475"/>
              <a:gd name="T1" fmla="*/ 5090 h 5091"/>
              <a:gd name="T2" fmla="*/ 381 w 4475"/>
              <a:gd name="T3" fmla="*/ 5090 h 5091"/>
              <a:gd name="T4" fmla="*/ 381 w 4475"/>
              <a:gd name="T5" fmla="*/ 5090 h 5091"/>
              <a:gd name="T6" fmla="*/ 0 w 4475"/>
              <a:gd name="T7" fmla="*/ 4708 h 5091"/>
              <a:gd name="T8" fmla="*/ 0 w 4475"/>
              <a:gd name="T9" fmla="*/ 1862 h 5091"/>
              <a:gd name="T10" fmla="*/ 0 w 4475"/>
              <a:gd name="T11" fmla="*/ 1862 h 5091"/>
              <a:gd name="T12" fmla="*/ 1862 w 4475"/>
              <a:gd name="T13" fmla="*/ 0 h 5091"/>
              <a:gd name="T14" fmla="*/ 4093 w 4475"/>
              <a:gd name="T15" fmla="*/ 0 h 5091"/>
              <a:gd name="T16" fmla="*/ 4093 w 4475"/>
              <a:gd name="T17" fmla="*/ 0 h 5091"/>
              <a:gd name="T18" fmla="*/ 4474 w 4475"/>
              <a:gd name="T19" fmla="*/ 381 h 5091"/>
              <a:gd name="T20" fmla="*/ 4474 w 4475"/>
              <a:gd name="T21" fmla="*/ 3227 h 5091"/>
              <a:gd name="T22" fmla="*/ 4474 w 4475"/>
              <a:gd name="T23" fmla="*/ 3227 h 5091"/>
              <a:gd name="T24" fmla="*/ 2611 w 4475"/>
              <a:gd name="T25" fmla="*/ 5090 h 5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5" h="5091">
                <a:moveTo>
                  <a:pt x="2611" y="5090"/>
                </a:moveTo>
                <a:lnTo>
                  <a:pt x="381" y="5090"/>
                </a:lnTo>
                <a:lnTo>
                  <a:pt x="381" y="5090"/>
                </a:lnTo>
                <a:cubicBezTo>
                  <a:pt x="170" y="5090"/>
                  <a:pt x="0" y="4919"/>
                  <a:pt x="0" y="4708"/>
                </a:cubicBezTo>
                <a:lnTo>
                  <a:pt x="0" y="1862"/>
                </a:lnTo>
                <a:lnTo>
                  <a:pt x="0" y="1862"/>
                </a:lnTo>
                <a:cubicBezTo>
                  <a:pt x="0" y="834"/>
                  <a:pt x="834" y="0"/>
                  <a:pt x="1862" y="0"/>
                </a:cubicBezTo>
                <a:lnTo>
                  <a:pt x="4093" y="0"/>
                </a:lnTo>
                <a:lnTo>
                  <a:pt x="4093" y="0"/>
                </a:lnTo>
                <a:cubicBezTo>
                  <a:pt x="4303" y="0"/>
                  <a:pt x="4474" y="170"/>
                  <a:pt x="4474" y="381"/>
                </a:cubicBezTo>
                <a:lnTo>
                  <a:pt x="4474" y="3227"/>
                </a:lnTo>
                <a:lnTo>
                  <a:pt x="4474" y="3227"/>
                </a:lnTo>
                <a:cubicBezTo>
                  <a:pt x="4474" y="4256"/>
                  <a:pt x="3640" y="5090"/>
                  <a:pt x="2611" y="5090"/>
                </a:cubicBezTo>
              </a:path>
            </a:pathLst>
          </a:custGeom>
          <a:solidFill>
            <a:schemeClr val="bg1"/>
          </a:solidFill>
          <a:ln w="12700">
            <a:solidFill>
              <a:srgbClr val="3D8241"/>
            </a:solidFill>
            <a:prstDash val="sysDot"/>
          </a:ln>
          <a:effectLst/>
        </p:spPr>
        <p:txBody>
          <a:bodyPr wrap="none" anchor="ctr"/>
          <a:lstStyle/>
          <a:p>
            <a:endParaRPr lang="en-US" sz="900"/>
          </a:p>
        </p:txBody>
      </p:sp>
      <p:sp>
        <p:nvSpPr>
          <p:cNvPr id="68" name="Freeform 67">
            <a:extLst>
              <a:ext uri="{FF2B5EF4-FFF2-40B4-BE49-F238E27FC236}">
                <a16:creationId xmlns:a16="http://schemas.microsoft.com/office/drawing/2014/main" id="{4EF94826-B724-01EC-AB3A-72DD81184558}"/>
              </a:ext>
            </a:extLst>
          </p:cNvPr>
          <p:cNvSpPr/>
          <p:nvPr/>
        </p:nvSpPr>
        <p:spPr>
          <a:xfrm flipH="1">
            <a:off x="589718" y="2149811"/>
            <a:ext cx="2605480" cy="1041046"/>
          </a:xfrm>
          <a:custGeom>
            <a:avLst/>
            <a:gdLst>
              <a:gd name="csX0" fmla="*/ 1012595 w 2435938"/>
              <a:gd name="csY0" fmla="*/ 0 h 939286"/>
              <a:gd name="csX1" fmla="*/ 2228322 w 2435938"/>
              <a:gd name="csY1" fmla="*/ 0 h 939286"/>
              <a:gd name="csX2" fmla="*/ 2435938 w 2435938"/>
              <a:gd name="csY2" fmla="*/ 200219 h 939286"/>
              <a:gd name="csX3" fmla="*/ 2435938 w 2435938"/>
              <a:gd name="csY3" fmla="*/ 939286 h 939286"/>
              <a:gd name="csX4" fmla="*/ 0 w 2435938"/>
              <a:gd name="csY4" fmla="*/ 939286 h 939286"/>
              <a:gd name="csX5" fmla="*/ 3186 w 2435938"/>
              <a:gd name="csY5" fmla="*/ 878483 h 939286"/>
              <a:gd name="csX6" fmla="*/ 1012595 w 2435938"/>
              <a:gd name="csY6" fmla="*/ 0 h 9392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35938" h="939286">
                <a:moveTo>
                  <a:pt x="1012595" y="0"/>
                </a:moveTo>
                <a:lnTo>
                  <a:pt x="2228322" y="0"/>
                </a:lnTo>
                <a:cubicBezTo>
                  <a:pt x="2342756" y="0"/>
                  <a:pt x="2435938" y="89337"/>
                  <a:pt x="2435938" y="200219"/>
                </a:cubicBezTo>
                <a:lnTo>
                  <a:pt x="2435938" y="939286"/>
                </a:lnTo>
                <a:lnTo>
                  <a:pt x="0" y="939286"/>
                </a:lnTo>
                <a:lnTo>
                  <a:pt x="3186" y="878483"/>
                </a:lnTo>
                <a:cubicBezTo>
                  <a:pt x="55166" y="385203"/>
                  <a:pt x="487424" y="0"/>
                  <a:pt x="1012595" y="0"/>
                </a:cubicBezTo>
                <a:close/>
              </a:path>
            </a:pathLst>
          </a:cu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242">
            <a:extLst>
              <a:ext uri="{FF2B5EF4-FFF2-40B4-BE49-F238E27FC236}">
                <a16:creationId xmlns:a16="http://schemas.microsoft.com/office/drawing/2014/main" id="{AB46BC92-396E-4343-84E1-EF92B14884C0}"/>
              </a:ext>
            </a:extLst>
          </p:cNvPr>
          <p:cNvSpPr>
            <a:spLocks noChangeArrowheads="1"/>
          </p:cNvSpPr>
          <p:nvPr/>
        </p:nvSpPr>
        <p:spPr bwMode="auto">
          <a:xfrm>
            <a:off x="2001533" y="5410057"/>
            <a:ext cx="843645" cy="968494"/>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62A844"/>
          </a:solidFill>
          <a:ln>
            <a:noFill/>
          </a:ln>
          <a:effectLst/>
        </p:spPr>
        <p:txBody>
          <a:bodyPr wrap="none" anchor="ctr"/>
          <a:lstStyle/>
          <a:p>
            <a:endParaRPr lang="en-US" sz="900" dirty="0"/>
          </a:p>
        </p:txBody>
      </p:sp>
      <p:sp>
        <p:nvSpPr>
          <p:cNvPr id="75" name="TextBox 74">
            <a:extLst>
              <a:ext uri="{FF2B5EF4-FFF2-40B4-BE49-F238E27FC236}">
                <a16:creationId xmlns:a16="http://schemas.microsoft.com/office/drawing/2014/main" id="{3C3D543E-1ECD-8D8B-FF10-FAE4B50883B1}"/>
              </a:ext>
            </a:extLst>
          </p:cNvPr>
          <p:cNvSpPr txBox="1"/>
          <p:nvPr/>
        </p:nvSpPr>
        <p:spPr>
          <a:xfrm>
            <a:off x="730151" y="3275238"/>
            <a:ext cx="2450823" cy="1754326"/>
          </a:xfrm>
          <a:prstGeom prst="rect">
            <a:avLst/>
          </a:prstGeom>
          <a:noFill/>
        </p:spPr>
        <p:txBody>
          <a:bodyPr wrap="square">
            <a:spAutoFit/>
          </a:bodyPr>
          <a:lstStyle/>
          <a:p>
            <a:pPr marL="180000" indent="-180000">
              <a:buClr>
                <a:srgbClr val="62A844"/>
              </a:buClr>
              <a:buFont typeface="Arial" panose="020B0604020202020204" pitchFamily="34" charset="0"/>
              <a:buChar char="•"/>
            </a:pPr>
            <a:r>
              <a:rPr lang="en-US" dirty="0">
                <a:solidFill>
                  <a:srgbClr val="262626"/>
                </a:solidFill>
              </a:rPr>
              <a:t>Reducing food waste</a:t>
            </a:r>
          </a:p>
          <a:p>
            <a:pPr marL="180000" indent="-180000">
              <a:buClr>
                <a:srgbClr val="62A844"/>
              </a:buClr>
              <a:buFont typeface="Arial" panose="020B0604020202020204" pitchFamily="34" charset="0"/>
              <a:buChar char="•"/>
            </a:pPr>
            <a:r>
              <a:rPr lang="en-US" dirty="0">
                <a:solidFill>
                  <a:srgbClr val="262626"/>
                </a:solidFill>
              </a:rPr>
              <a:t>Energy-saving changes</a:t>
            </a:r>
          </a:p>
          <a:p>
            <a:pPr marL="180000" indent="-180000">
              <a:buClr>
                <a:srgbClr val="62A844"/>
              </a:buClr>
              <a:buFont typeface="Arial" panose="020B0604020202020204" pitchFamily="34" charset="0"/>
              <a:buChar char="•"/>
            </a:pPr>
            <a:r>
              <a:rPr lang="en-US" dirty="0">
                <a:solidFill>
                  <a:srgbClr val="262626"/>
                </a:solidFill>
              </a:rPr>
              <a:t>Water stewardship</a:t>
            </a:r>
          </a:p>
          <a:p>
            <a:pPr marL="180000" indent="-180000">
              <a:buClr>
                <a:srgbClr val="62A844"/>
              </a:buClr>
              <a:buFont typeface="Arial" panose="020B0604020202020204" pitchFamily="34" charset="0"/>
              <a:buChar char="•"/>
            </a:pPr>
            <a:r>
              <a:rPr lang="en-US" dirty="0">
                <a:solidFill>
                  <a:srgbClr val="262626"/>
                </a:solidFill>
              </a:rPr>
              <a:t>Local sourcing</a:t>
            </a:r>
          </a:p>
          <a:p>
            <a:pPr marL="180000" indent="-180000">
              <a:buClr>
                <a:srgbClr val="62A844"/>
              </a:buClr>
              <a:buFont typeface="Arial" panose="020B0604020202020204" pitchFamily="34" charset="0"/>
              <a:buChar char="•"/>
            </a:pPr>
            <a:r>
              <a:rPr lang="en-US" dirty="0">
                <a:solidFill>
                  <a:srgbClr val="262626"/>
                </a:solidFill>
              </a:rPr>
              <a:t>Biodiversity or green space initiatives</a:t>
            </a:r>
            <a:endParaRPr lang="en-IE" dirty="0">
              <a:solidFill>
                <a:srgbClr val="262626"/>
              </a:solidFill>
            </a:endParaRPr>
          </a:p>
        </p:txBody>
      </p:sp>
      <p:sp>
        <p:nvSpPr>
          <p:cNvPr id="76" name="Arrow: Right 89">
            <a:extLst>
              <a:ext uri="{FF2B5EF4-FFF2-40B4-BE49-F238E27FC236}">
                <a16:creationId xmlns:a16="http://schemas.microsoft.com/office/drawing/2014/main" id="{6CFCB962-10EE-628A-552B-E621331896E7}"/>
              </a:ext>
            </a:extLst>
          </p:cNvPr>
          <p:cNvSpPr/>
          <p:nvPr/>
        </p:nvSpPr>
        <p:spPr>
          <a:xfrm>
            <a:off x="8776607" y="4592210"/>
            <a:ext cx="623555" cy="585915"/>
          </a:xfrm>
          <a:prstGeom prst="rightArrow">
            <a:avLst/>
          </a:prstGeom>
          <a:solidFill>
            <a:srgbClr val="3D8241"/>
          </a:solidFill>
          <a:ln>
            <a:solidFill>
              <a:srgbClr val="3D82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7" name="TextBox 76">
            <a:extLst>
              <a:ext uri="{FF2B5EF4-FFF2-40B4-BE49-F238E27FC236}">
                <a16:creationId xmlns:a16="http://schemas.microsoft.com/office/drawing/2014/main" id="{F8564AFB-8DB7-4DD0-D63D-CB66A42BA90F}"/>
              </a:ext>
            </a:extLst>
          </p:cNvPr>
          <p:cNvSpPr txBox="1"/>
          <p:nvPr/>
        </p:nvSpPr>
        <p:spPr>
          <a:xfrm>
            <a:off x="9694957" y="4144508"/>
            <a:ext cx="1619423" cy="2067233"/>
          </a:xfrm>
          <a:prstGeom prst="rect">
            <a:avLst/>
          </a:prstGeom>
          <a:noFill/>
        </p:spPr>
        <p:txBody>
          <a:bodyPr wrap="square">
            <a:spAutoFit/>
          </a:bodyPr>
          <a:lstStyle/>
          <a:p>
            <a:pPr algn="ctr">
              <a:spcAft>
                <a:spcPts val="1000"/>
              </a:spcAft>
              <a:buClr>
                <a:srgbClr val="62A844"/>
              </a:buClr>
            </a:pPr>
            <a:r>
              <a:rPr lang="en-IE" sz="2000" b="1" i="1" dirty="0">
                <a:solidFill>
                  <a:srgbClr val="262626"/>
                </a:solidFill>
              </a:rPr>
              <a:t>Every daily action can become a story if you bring it to life</a:t>
            </a:r>
          </a:p>
          <a:p>
            <a:pPr algn="ctr">
              <a:spcAft>
                <a:spcPts val="1000"/>
              </a:spcAft>
              <a:buClr>
                <a:srgbClr val="62A844"/>
              </a:buClr>
            </a:pPr>
            <a:endParaRPr lang="en-IE" sz="2000" b="1" i="1" dirty="0">
              <a:solidFill>
                <a:srgbClr val="262626"/>
              </a:solidFill>
            </a:endParaRPr>
          </a:p>
        </p:txBody>
      </p:sp>
      <p:sp>
        <p:nvSpPr>
          <p:cNvPr id="78" name="CuadroTexto 553">
            <a:extLst>
              <a:ext uri="{FF2B5EF4-FFF2-40B4-BE49-F238E27FC236}">
                <a16:creationId xmlns:a16="http://schemas.microsoft.com/office/drawing/2014/main" id="{C4DCCD27-8852-8069-C745-468D3351822F}"/>
              </a:ext>
            </a:extLst>
          </p:cNvPr>
          <p:cNvSpPr txBox="1"/>
          <p:nvPr/>
        </p:nvSpPr>
        <p:spPr>
          <a:xfrm>
            <a:off x="730150" y="2305836"/>
            <a:ext cx="2086225" cy="865365"/>
          </a:xfrm>
          <a:prstGeom prst="rect">
            <a:avLst/>
          </a:prstGeom>
          <a:noFill/>
        </p:spPr>
        <p:txBody>
          <a:bodyPr wrap="square" rtlCol="0">
            <a:spAutoFit/>
          </a:bodyPr>
          <a:lstStyle/>
          <a:p>
            <a:pPr>
              <a:lnSpc>
                <a:spcPts val="2000"/>
              </a:lnSpc>
            </a:pPr>
            <a:r>
              <a:rPr lang="en-US" sz="2000" b="1" dirty="0">
                <a:solidFill>
                  <a:schemeClr val="bg1"/>
                </a:solidFill>
                <a:latin typeface="Calibri" panose="020F0502020204030204" pitchFamily="34" charset="0"/>
                <a:ea typeface="Lato" charset="0"/>
                <a:cs typeface="Calibri" panose="020F0502020204030204" pitchFamily="34" charset="0"/>
              </a:rPr>
              <a:t>Environmental Stories</a:t>
            </a:r>
          </a:p>
          <a:p>
            <a:pPr>
              <a:lnSpc>
                <a:spcPts val="2000"/>
              </a:lnSpc>
            </a:pP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81" name="Freeform 80">
            <a:extLst>
              <a:ext uri="{FF2B5EF4-FFF2-40B4-BE49-F238E27FC236}">
                <a16:creationId xmlns:a16="http://schemas.microsoft.com/office/drawing/2014/main" id="{86165107-3798-9779-208D-DB92AAA7A869}"/>
              </a:ext>
            </a:extLst>
          </p:cNvPr>
          <p:cNvSpPr/>
          <p:nvPr/>
        </p:nvSpPr>
        <p:spPr>
          <a:xfrm flipH="1">
            <a:off x="3409719" y="2149811"/>
            <a:ext cx="2605480" cy="1041046"/>
          </a:xfrm>
          <a:custGeom>
            <a:avLst/>
            <a:gdLst>
              <a:gd name="csX0" fmla="*/ 1012595 w 2435938"/>
              <a:gd name="csY0" fmla="*/ 0 h 939286"/>
              <a:gd name="csX1" fmla="*/ 2228322 w 2435938"/>
              <a:gd name="csY1" fmla="*/ 0 h 939286"/>
              <a:gd name="csX2" fmla="*/ 2435938 w 2435938"/>
              <a:gd name="csY2" fmla="*/ 200219 h 939286"/>
              <a:gd name="csX3" fmla="*/ 2435938 w 2435938"/>
              <a:gd name="csY3" fmla="*/ 939286 h 939286"/>
              <a:gd name="csX4" fmla="*/ 0 w 2435938"/>
              <a:gd name="csY4" fmla="*/ 939286 h 939286"/>
              <a:gd name="csX5" fmla="*/ 3186 w 2435938"/>
              <a:gd name="csY5" fmla="*/ 878483 h 939286"/>
              <a:gd name="csX6" fmla="*/ 1012595 w 2435938"/>
              <a:gd name="csY6" fmla="*/ 0 h 9392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35938" h="939286">
                <a:moveTo>
                  <a:pt x="1012595" y="0"/>
                </a:moveTo>
                <a:lnTo>
                  <a:pt x="2228322" y="0"/>
                </a:lnTo>
                <a:cubicBezTo>
                  <a:pt x="2342756" y="0"/>
                  <a:pt x="2435938" y="89337"/>
                  <a:pt x="2435938" y="200219"/>
                </a:cubicBezTo>
                <a:lnTo>
                  <a:pt x="2435938" y="939286"/>
                </a:lnTo>
                <a:lnTo>
                  <a:pt x="0" y="939286"/>
                </a:lnTo>
                <a:lnTo>
                  <a:pt x="3186" y="878483"/>
                </a:lnTo>
                <a:cubicBezTo>
                  <a:pt x="55166" y="385203"/>
                  <a:pt x="487424" y="0"/>
                  <a:pt x="1012595" y="0"/>
                </a:cubicBezTo>
                <a:close/>
              </a:path>
            </a:pathLst>
          </a:cu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242">
            <a:extLst>
              <a:ext uri="{FF2B5EF4-FFF2-40B4-BE49-F238E27FC236}">
                <a16:creationId xmlns:a16="http://schemas.microsoft.com/office/drawing/2014/main" id="{9FF013B9-3605-D969-301D-A1C06C0AE989}"/>
              </a:ext>
            </a:extLst>
          </p:cNvPr>
          <p:cNvSpPr>
            <a:spLocks noChangeArrowheads="1"/>
          </p:cNvSpPr>
          <p:nvPr/>
        </p:nvSpPr>
        <p:spPr bwMode="auto">
          <a:xfrm>
            <a:off x="4852221" y="5444603"/>
            <a:ext cx="843645" cy="968494"/>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0289AE"/>
          </a:solidFill>
          <a:ln>
            <a:noFill/>
          </a:ln>
          <a:effectLst/>
        </p:spPr>
        <p:txBody>
          <a:bodyPr wrap="none" anchor="ctr"/>
          <a:lstStyle/>
          <a:p>
            <a:endParaRPr lang="en-US" sz="900" dirty="0"/>
          </a:p>
        </p:txBody>
      </p:sp>
      <p:sp>
        <p:nvSpPr>
          <p:cNvPr id="83" name="TextBox 82">
            <a:extLst>
              <a:ext uri="{FF2B5EF4-FFF2-40B4-BE49-F238E27FC236}">
                <a16:creationId xmlns:a16="http://schemas.microsoft.com/office/drawing/2014/main" id="{6A33CF7B-C5A2-123C-5523-C5FA55D2C8D3}"/>
              </a:ext>
            </a:extLst>
          </p:cNvPr>
          <p:cNvSpPr txBox="1"/>
          <p:nvPr/>
        </p:nvSpPr>
        <p:spPr>
          <a:xfrm>
            <a:off x="3580839" y="3275238"/>
            <a:ext cx="2315556" cy="2308324"/>
          </a:xfrm>
          <a:prstGeom prst="rect">
            <a:avLst/>
          </a:prstGeom>
          <a:noFill/>
        </p:spPr>
        <p:txBody>
          <a:bodyPr wrap="square">
            <a:spAutoFit/>
          </a:bodyPr>
          <a:lstStyle/>
          <a:p>
            <a:pPr marL="180000" indent="-180000">
              <a:buClr>
                <a:srgbClr val="0289AE"/>
              </a:buClr>
              <a:buFont typeface="Arial" panose="020B0604020202020204" pitchFamily="34" charset="0"/>
              <a:buChar char="•"/>
            </a:pPr>
            <a:r>
              <a:rPr lang="en-US" dirty="0">
                <a:solidFill>
                  <a:srgbClr val="262626"/>
                </a:solidFill>
              </a:rPr>
              <a:t>Staff training &amp; well-being</a:t>
            </a:r>
          </a:p>
          <a:p>
            <a:pPr marL="180000" indent="-180000">
              <a:buClr>
                <a:srgbClr val="0289AE"/>
              </a:buClr>
              <a:buFont typeface="Arial" panose="020B0604020202020204" pitchFamily="34" charset="0"/>
              <a:buChar char="•"/>
            </a:pPr>
            <a:r>
              <a:rPr lang="en-US" dirty="0">
                <a:solidFill>
                  <a:srgbClr val="262626"/>
                </a:solidFill>
              </a:rPr>
              <a:t>Community partnerships</a:t>
            </a:r>
          </a:p>
          <a:p>
            <a:pPr marL="180000" indent="-180000">
              <a:buClr>
                <a:srgbClr val="0289AE"/>
              </a:buClr>
              <a:buFont typeface="Arial" panose="020B0604020202020204" pitchFamily="34" charset="0"/>
              <a:buChar char="•"/>
            </a:pPr>
            <a:r>
              <a:rPr lang="en-US" dirty="0">
                <a:solidFill>
                  <a:srgbClr val="262626"/>
                </a:solidFill>
              </a:rPr>
              <a:t>Diversity &amp; inclusion</a:t>
            </a:r>
          </a:p>
          <a:p>
            <a:pPr marL="180000" indent="-180000">
              <a:buClr>
                <a:srgbClr val="0289AE"/>
              </a:buClr>
              <a:buFont typeface="Arial" panose="020B0604020202020204" pitchFamily="34" charset="0"/>
              <a:buChar char="•"/>
            </a:pPr>
            <a:r>
              <a:rPr lang="en-US" dirty="0">
                <a:solidFill>
                  <a:srgbClr val="262626"/>
                </a:solidFill>
              </a:rPr>
              <a:t>Local employment</a:t>
            </a:r>
          </a:p>
          <a:p>
            <a:pPr marL="180000" indent="-180000">
              <a:buClr>
                <a:srgbClr val="0289AE"/>
              </a:buClr>
              <a:buFont typeface="Arial" panose="020B0604020202020204" pitchFamily="34" charset="0"/>
              <a:buChar char="•"/>
            </a:pPr>
            <a:r>
              <a:rPr lang="en-US" dirty="0">
                <a:solidFill>
                  <a:srgbClr val="262626"/>
                </a:solidFill>
              </a:rPr>
              <a:t>Supporting local artisans</a:t>
            </a:r>
            <a:endParaRPr lang="en-IE" dirty="0">
              <a:solidFill>
                <a:srgbClr val="262626"/>
              </a:solidFill>
            </a:endParaRPr>
          </a:p>
        </p:txBody>
      </p:sp>
      <p:sp>
        <p:nvSpPr>
          <p:cNvPr id="84" name="CuadroTexto 553">
            <a:extLst>
              <a:ext uri="{FF2B5EF4-FFF2-40B4-BE49-F238E27FC236}">
                <a16:creationId xmlns:a16="http://schemas.microsoft.com/office/drawing/2014/main" id="{57B1974A-3E0C-4215-72A4-B63A0BE1650A}"/>
              </a:ext>
            </a:extLst>
          </p:cNvPr>
          <p:cNvSpPr txBox="1"/>
          <p:nvPr/>
        </p:nvSpPr>
        <p:spPr>
          <a:xfrm>
            <a:off x="3580838" y="2305836"/>
            <a:ext cx="2315557" cy="865365"/>
          </a:xfrm>
          <a:prstGeom prst="rect">
            <a:avLst/>
          </a:prstGeom>
          <a:noFill/>
        </p:spPr>
        <p:txBody>
          <a:bodyPr wrap="square" rtlCol="0">
            <a:spAutoFit/>
          </a:bodyPr>
          <a:lstStyle/>
          <a:p>
            <a:pPr>
              <a:lnSpc>
                <a:spcPts val="2000"/>
              </a:lnSpc>
            </a:pPr>
            <a:r>
              <a:rPr lang="en-US" sz="2000" b="1" dirty="0">
                <a:solidFill>
                  <a:schemeClr val="bg1"/>
                </a:solidFill>
                <a:latin typeface="Calibri" panose="020F0502020204030204" pitchFamily="34" charset="0"/>
                <a:ea typeface="Lato" charset="0"/>
                <a:cs typeface="Calibri" panose="020F0502020204030204" pitchFamily="34" charset="0"/>
              </a:rPr>
              <a:t>Social </a:t>
            </a:r>
          </a:p>
          <a:p>
            <a:pPr>
              <a:lnSpc>
                <a:spcPts val="2000"/>
              </a:lnSpc>
            </a:pPr>
            <a:r>
              <a:rPr lang="en-US" sz="2000" b="1" dirty="0">
                <a:solidFill>
                  <a:schemeClr val="bg1"/>
                </a:solidFill>
                <a:latin typeface="Calibri" panose="020F0502020204030204" pitchFamily="34" charset="0"/>
                <a:ea typeface="Lato" charset="0"/>
                <a:cs typeface="Calibri" panose="020F0502020204030204" pitchFamily="34" charset="0"/>
              </a:rPr>
              <a:t>Stories</a:t>
            </a:r>
          </a:p>
          <a:p>
            <a:pPr>
              <a:lnSpc>
                <a:spcPts val="2000"/>
              </a:lnSpc>
            </a:pPr>
            <a:endParaRPr lang="en-US" sz="2000" b="1" dirty="0">
              <a:solidFill>
                <a:schemeClr val="bg1"/>
              </a:solidFill>
              <a:latin typeface="Calibri" panose="020F0502020204030204" pitchFamily="34" charset="0"/>
              <a:ea typeface="Lato" charset="0"/>
              <a:cs typeface="Calibri" panose="020F0502020204030204" pitchFamily="34" charset="0"/>
            </a:endParaRPr>
          </a:p>
        </p:txBody>
      </p:sp>
      <p:sp>
        <p:nvSpPr>
          <p:cNvPr id="46" name="Freeform 45">
            <a:extLst>
              <a:ext uri="{FF2B5EF4-FFF2-40B4-BE49-F238E27FC236}">
                <a16:creationId xmlns:a16="http://schemas.microsoft.com/office/drawing/2014/main" id="{3D0DA951-9272-9EF3-F180-F4F072E46839}"/>
              </a:ext>
            </a:extLst>
          </p:cNvPr>
          <p:cNvSpPr>
            <a:spLocks noChangeArrowheads="1"/>
          </p:cNvSpPr>
          <p:nvPr/>
        </p:nvSpPr>
        <p:spPr bwMode="auto">
          <a:xfrm flipH="1">
            <a:off x="6227522" y="2149812"/>
            <a:ext cx="2607678" cy="3824322"/>
          </a:xfrm>
          <a:custGeom>
            <a:avLst/>
            <a:gdLst>
              <a:gd name="csX0" fmla="*/ 2385612 w 2607678"/>
              <a:gd name="csY0" fmla="*/ 0 h 3976554"/>
              <a:gd name="csX1" fmla="*/ 1085270 w 2607678"/>
              <a:gd name="csY1" fmla="*/ 0 h 3976554"/>
              <a:gd name="csX2" fmla="*/ 0 w 2607678"/>
              <a:gd name="csY2" fmla="*/ 1038845 h 3976554"/>
              <a:gd name="csX3" fmla="*/ 0 w 2607678"/>
              <a:gd name="csY3" fmla="*/ 2175593 h 3976554"/>
              <a:gd name="csX4" fmla="*/ 0 w 2607678"/>
              <a:gd name="csY4" fmla="*/ 2626681 h 3976554"/>
              <a:gd name="csX5" fmla="*/ 0 w 2607678"/>
              <a:gd name="csY5" fmla="*/ 3763429 h 3976554"/>
              <a:gd name="csX6" fmla="*/ 222066 w 2607678"/>
              <a:gd name="csY6" fmla="*/ 3976554 h 3976554"/>
              <a:gd name="csX7" fmla="*/ 1521826 w 2607678"/>
              <a:gd name="csY7" fmla="*/ 3976554 h 3976554"/>
              <a:gd name="csX8" fmla="*/ 2607678 w 2607678"/>
              <a:gd name="csY8" fmla="*/ 2937152 h 3976554"/>
              <a:gd name="csX9" fmla="*/ 2607678 w 2607678"/>
              <a:gd name="csY9" fmla="*/ 1800404 h 3976554"/>
              <a:gd name="csX10" fmla="*/ 2607678 w 2607678"/>
              <a:gd name="csY10" fmla="*/ 1349315 h 3976554"/>
              <a:gd name="csX11" fmla="*/ 2607678 w 2607678"/>
              <a:gd name="csY11" fmla="*/ 212567 h 3976554"/>
              <a:gd name="csX12" fmla="*/ 2385612 w 2607678"/>
              <a:gd name="csY12" fmla="*/ 0 h 39765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607678" h="3976554">
                <a:moveTo>
                  <a:pt x="2385612" y="0"/>
                </a:moveTo>
                <a:lnTo>
                  <a:pt x="1085270" y="0"/>
                </a:lnTo>
                <a:cubicBezTo>
                  <a:pt x="486098" y="0"/>
                  <a:pt x="0" y="465304"/>
                  <a:pt x="0" y="1038845"/>
                </a:cubicBezTo>
                <a:lnTo>
                  <a:pt x="0" y="2175593"/>
                </a:lnTo>
                <a:lnTo>
                  <a:pt x="0" y="2626681"/>
                </a:lnTo>
                <a:lnTo>
                  <a:pt x="0" y="3763429"/>
                </a:lnTo>
                <a:cubicBezTo>
                  <a:pt x="0" y="3881150"/>
                  <a:pt x="99085" y="3976554"/>
                  <a:pt x="222066" y="3976554"/>
                </a:cubicBezTo>
                <a:lnTo>
                  <a:pt x="1521826" y="3976554"/>
                </a:lnTo>
                <a:cubicBezTo>
                  <a:pt x="2121580" y="3976554"/>
                  <a:pt x="2607678" y="3511250"/>
                  <a:pt x="2607678" y="2937152"/>
                </a:cubicBezTo>
                <a:lnTo>
                  <a:pt x="2607678" y="1800404"/>
                </a:lnTo>
                <a:lnTo>
                  <a:pt x="2607678" y="1349315"/>
                </a:lnTo>
                <a:lnTo>
                  <a:pt x="2607678" y="212567"/>
                </a:lnTo>
                <a:cubicBezTo>
                  <a:pt x="2607678" y="94846"/>
                  <a:pt x="2508011" y="0"/>
                  <a:pt x="2385612" y="0"/>
                </a:cubicBezTo>
                <a:close/>
              </a:path>
            </a:pathLst>
          </a:custGeom>
          <a:solidFill>
            <a:schemeClr val="bg1"/>
          </a:solidFill>
          <a:ln w="12700">
            <a:solidFill>
              <a:srgbClr val="3D8241"/>
            </a:solidFill>
            <a:prstDash val="sysDot"/>
          </a:ln>
          <a:effectLst/>
        </p:spPr>
        <p:txBody>
          <a:bodyPr wrap="square" anchor="ctr">
            <a:noAutofit/>
          </a:bodyPr>
          <a:lstStyle/>
          <a:p>
            <a:endParaRPr lang="en-US" sz="900"/>
          </a:p>
        </p:txBody>
      </p:sp>
      <p:sp>
        <p:nvSpPr>
          <p:cNvPr id="87" name="Freeform 86">
            <a:extLst>
              <a:ext uri="{FF2B5EF4-FFF2-40B4-BE49-F238E27FC236}">
                <a16:creationId xmlns:a16="http://schemas.microsoft.com/office/drawing/2014/main" id="{17ECA27D-B847-8FB1-4456-F936D3C2B004}"/>
              </a:ext>
            </a:extLst>
          </p:cNvPr>
          <p:cNvSpPr/>
          <p:nvPr/>
        </p:nvSpPr>
        <p:spPr>
          <a:xfrm flipH="1">
            <a:off x="6229720" y="2149811"/>
            <a:ext cx="2605480" cy="1041046"/>
          </a:xfrm>
          <a:custGeom>
            <a:avLst/>
            <a:gdLst>
              <a:gd name="csX0" fmla="*/ 1012595 w 2435938"/>
              <a:gd name="csY0" fmla="*/ 0 h 939286"/>
              <a:gd name="csX1" fmla="*/ 2228322 w 2435938"/>
              <a:gd name="csY1" fmla="*/ 0 h 939286"/>
              <a:gd name="csX2" fmla="*/ 2435938 w 2435938"/>
              <a:gd name="csY2" fmla="*/ 200219 h 939286"/>
              <a:gd name="csX3" fmla="*/ 2435938 w 2435938"/>
              <a:gd name="csY3" fmla="*/ 939286 h 939286"/>
              <a:gd name="csX4" fmla="*/ 0 w 2435938"/>
              <a:gd name="csY4" fmla="*/ 939286 h 939286"/>
              <a:gd name="csX5" fmla="*/ 3186 w 2435938"/>
              <a:gd name="csY5" fmla="*/ 878483 h 939286"/>
              <a:gd name="csX6" fmla="*/ 1012595 w 2435938"/>
              <a:gd name="csY6" fmla="*/ 0 h 939286"/>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435938" h="939286">
                <a:moveTo>
                  <a:pt x="1012595" y="0"/>
                </a:moveTo>
                <a:lnTo>
                  <a:pt x="2228322" y="0"/>
                </a:lnTo>
                <a:cubicBezTo>
                  <a:pt x="2342756" y="0"/>
                  <a:pt x="2435938" y="89337"/>
                  <a:pt x="2435938" y="200219"/>
                </a:cubicBezTo>
                <a:lnTo>
                  <a:pt x="2435938" y="939286"/>
                </a:lnTo>
                <a:lnTo>
                  <a:pt x="0" y="939286"/>
                </a:lnTo>
                <a:lnTo>
                  <a:pt x="3186" y="878483"/>
                </a:lnTo>
                <a:cubicBezTo>
                  <a:pt x="55166" y="385203"/>
                  <a:pt x="487424" y="0"/>
                  <a:pt x="1012595" y="0"/>
                </a:cubicBezTo>
                <a:close/>
              </a:path>
            </a:pathLst>
          </a:custGeom>
          <a:solidFill>
            <a:srgbClr val="3D824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242">
            <a:extLst>
              <a:ext uri="{FF2B5EF4-FFF2-40B4-BE49-F238E27FC236}">
                <a16:creationId xmlns:a16="http://schemas.microsoft.com/office/drawing/2014/main" id="{CC185AF6-D87A-F129-4427-DBC64108FDAC}"/>
              </a:ext>
            </a:extLst>
          </p:cNvPr>
          <p:cNvSpPr>
            <a:spLocks noChangeArrowheads="1"/>
          </p:cNvSpPr>
          <p:nvPr/>
        </p:nvSpPr>
        <p:spPr bwMode="auto">
          <a:xfrm>
            <a:off x="7641535" y="5456144"/>
            <a:ext cx="843645" cy="968494"/>
          </a:xfrm>
          <a:custGeom>
            <a:avLst/>
            <a:gdLst>
              <a:gd name="T0" fmla="*/ 2090 w 2202"/>
              <a:gd name="T1" fmla="*/ 2052 h 2072"/>
              <a:gd name="T2" fmla="*/ 1094 w 2202"/>
              <a:gd name="T3" fmla="*/ 1703 h 2072"/>
              <a:gd name="T4" fmla="*/ 1094 w 2202"/>
              <a:gd name="T5" fmla="*/ 1703 h 2072"/>
              <a:gd name="T6" fmla="*/ 1042 w 2202"/>
              <a:gd name="T7" fmla="*/ 1703 h 2072"/>
              <a:gd name="T8" fmla="*/ 113 w 2202"/>
              <a:gd name="T9" fmla="*/ 2049 h 2072"/>
              <a:gd name="T10" fmla="*/ 113 w 2202"/>
              <a:gd name="T11" fmla="*/ 2049 h 2072"/>
              <a:gd name="T12" fmla="*/ 0 w 2202"/>
              <a:gd name="T13" fmla="*/ 1956 h 2072"/>
              <a:gd name="T14" fmla="*/ 0 w 2202"/>
              <a:gd name="T15" fmla="*/ 98 h 2072"/>
              <a:gd name="T16" fmla="*/ 0 w 2202"/>
              <a:gd name="T17" fmla="*/ 98 h 2072"/>
              <a:gd name="T18" fmla="*/ 86 w 2202"/>
              <a:gd name="T19" fmla="*/ 0 h 2072"/>
              <a:gd name="T20" fmla="*/ 2115 w 2202"/>
              <a:gd name="T21" fmla="*/ 0 h 2072"/>
              <a:gd name="T22" fmla="*/ 2115 w 2202"/>
              <a:gd name="T23" fmla="*/ 0 h 2072"/>
              <a:gd name="T24" fmla="*/ 2201 w 2202"/>
              <a:gd name="T25" fmla="*/ 98 h 2072"/>
              <a:gd name="T26" fmla="*/ 2201 w 2202"/>
              <a:gd name="T27" fmla="*/ 1959 h 2072"/>
              <a:gd name="T28" fmla="*/ 2201 w 2202"/>
              <a:gd name="T29" fmla="*/ 1959 h 2072"/>
              <a:gd name="T30" fmla="*/ 2090 w 2202"/>
              <a:gd name="T31" fmla="*/ 2052 h 2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02" h="2072">
                <a:moveTo>
                  <a:pt x="2090" y="2052"/>
                </a:moveTo>
                <a:lnTo>
                  <a:pt x="1094" y="1703"/>
                </a:lnTo>
                <a:lnTo>
                  <a:pt x="1094" y="1703"/>
                </a:lnTo>
                <a:cubicBezTo>
                  <a:pt x="1077" y="1696"/>
                  <a:pt x="1059" y="1697"/>
                  <a:pt x="1042" y="1703"/>
                </a:cubicBezTo>
                <a:lnTo>
                  <a:pt x="113" y="2049"/>
                </a:lnTo>
                <a:lnTo>
                  <a:pt x="113" y="2049"/>
                </a:lnTo>
                <a:cubicBezTo>
                  <a:pt x="57" y="2069"/>
                  <a:pt x="0" y="2023"/>
                  <a:pt x="0" y="1956"/>
                </a:cubicBezTo>
                <a:lnTo>
                  <a:pt x="0" y="98"/>
                </a:lnTo>
                <a:lnTo>
                  <a:pt x="0" y="98"/>
                </a:lnTo>
                <a:cubicBezTo>
                  <a:pt x="0" y="44"/>
                  <a:pt x="38" y="0"/>
                  <a:pt x="86" y="0"/>
                </a:cubicBezTo>
                <a:lnTo>
                  <a:pt x="2115" y="0"/>
                </a:lnTo>
                <a:lnTo>
                  <a:pt x="2115" y="0"/>
                </a:lnTo>
                <a:cubicBezTo>
                  <a:pt x="2162" y="0"/>
                  <a:pt x="2201" y="44"/>
                  <a:pt x="2201" y="98"/>
                </a:cubicBezTo>
                <a:lnTo>
                  <a:pt x="2201" y="1959"/>
                </a:lnTo>
                <a:lnTo>
                  <a:pt x="2201" y="1959"/>
                </a:lnTo>
                <a:cubicBezTo>
                  <a:pt x="2201" y="2024"/>
                  <a:pt x="2145" y="2071"/>
                  <a:pt x="2090" y="2052"/>
                </a:cubicBezTo>
              </a:path>
            </a:pathLst>
          </a:custGeom>
          <a:solidFill>
            <a:srgbClr val="3D8241"/>
          </a:solidFill>
          <a:ln>
            <a:noFill/>
          </a:ln>
          <a:effectLst/>
        </p:spPr>
        <p:txBody>
          <a:bodyPr wrap="none" anchor="ctr"/>
          <a:lstStyle/>
          <a:p>
            <a:endParaRPr lang="en-US" sz="900" dirty="0"/>
          </a:p>
        </p:txBody>
      </p:sp>
      <p:sp>
        <p:nvSpPr>
          <p:cNvPr id="89" name="TextBox 88">
            <a:extLst>
              <a:ext uri="{FF2B5EF4-FFF2-40B4-BE49-F238E27FC236}">
                <a16:creationId xmlns:a16="http://schemas.microsoft.com/office/drawing/2014/main" id="{34931830-93F7-D658-5BC5-1EB12BB74081}"/>
              </a:ext>
            </a:extLst>
          </p:cNvPr>
          <p:cNvSpPr txBox="1"/>
          <p:nvPr/>
        </p:nvSpPr>
        <p:spPr>
          <a:xfrm>
            <a:off x="6370153" y="3275238"/>
            <a:ext cx="2450823" cy="2031325"/>
          </a:xfrm>
          <a:prstGeom prst="rect">
            <a:avLst/>
          </a:prstGeom>
          <a:noFill/>
        </p:spPr>
        <p:txBody>
          <a:bodyPr wrap="square">
            <a:spAutoFit/>
          </a:bodyPr>
          <a:lstStyle/>
          <a:p>
            <a:pPr marL="180000" indent="-180000">
              <a:buClr>
                <a:srgbClr val="3D8241"/>
              </a:buClr>
              <a:buFont typeface="Arial" panose="020B0604020202020204" pitchFamily="34" charset="0"/>
              <a:buChar char="•"/>
            </a:pPr>
            <a:r>
              <a:rPr lang="en-US" dirty="0">
                <a:solidFill>
                  <a:srgbClr val="262626"/>
                </a:solidFill>
              </a:rPr>
              <a:t>Responsible procurement</a:t>
            </a:r>
          </a:p>
          <a:p>
            <a:pPr marL="180000" indent="-180000">
              <a:buClr>
                <a:srgbClr val="3D8241"/>
              </a:buClr>
              <a:buFont typeface="Arial" panose="020B0604020202020204" pitchFamily="34" charset="0"/>
              <a:buChar char="•"/>
            </a:pPr>
            <a:r>
              <a:rPr lang="en-US" dirty="0">
                <a:solidFill>
                  <a:srgbClr val="262626"/>
                </a:solidFill>
              </a:rPr>
              <a:t>Safety &amp; ethics</a:t>
            </a:r>
          </a:p>
          <a:p>
            <a:pPr marL="180000" indent="-180000">
              <a:buClr>
                <a:srgbClr val="3D8241"/>
              </a:buClr>
              <a:buFont typeface="Arial" panose="020B0604020202020204" pitchFamily="34" charset="0"/>
              <a:buChar char="•"/>
            </a:pPr>
            <a:r>
              <a:rPr lang="en-US" dirty="0">
                <a:solidFill>
                  <a:srgbClr val="262626"/>
                </a:solidFill>
              </a:rPr>
              <a:t>Transparency initiatives</a:t>
            </a:r>
          </a:p>
          <a:p>
            <a:pPr marL="180000" indent="-180000">
              <a:buClr>
                <a:srgbClr val="3D8241"/>
              </a:buClr>
              <a:buFont typeface="Arial" panose="020B0604020202020204" pitchFamily="34" charset="0"/>
              <a:buChar char="•"/>
            </a:pPr>
            <a:r>
              <a:rPr lang="en-US" dirty="0">
                <a:solidFill>
                  <a:srgbClr val="262626"/>
                </a:solidFill>
              </a:rPr>
              <a:t>Fair pricing &amp; honest communication</a:t>
            </a:r>
            <a:endParaRPr lang="en-IE" dirty="0">
              <a:solidFill>
                <a:srgbClr val="262626"/>
              </a:solidFill>
            </a:endParaRPr>
          </a:p>
        </p:txBody>
      </p:sp>
      <p:sp>
        <p:nvSpPr>
          <p:cNvPr id="90" name="CuadroTexto 553">
            <a:extLst>
              <a:ext uri="{FF2B5EF4-FFF2-40B4-BE49-F238E27FC236}">
                <a16:creationId xmlns:a16="http://schemas.microsoft.com/office/drawing/2014/main" id="{97B332C6-BEA0-7A9D-DFA9-8B9E652D7C4A}"/>
              </a:ext>
            </a:extLst>
          </p:cNvPr>
          <p:cNvSpPr txBox="1"/>
          <p:nvPr/>
        </p:nvSpPr>
        <p:spPr>
          <a:xfrm>
            <a:off x="6370152" y="2305836"/>
            <a:ext cx="2086225" cy="865365"/>
          </a:xfrm>
          <a:prstGeom prst="rect">
            <a:avLst/>
          </a:prstGeom>
          <a:noFill/>
        </p:spPr>
        <p:txBody>
          <a:bodyPr wrap="square" rtlCol="0">
            <a:spAutoFit/>
          </a:bodyPr>
          <a:lstStyle/>
          <a:p>
            <a:pPr>
              <a:lnSpc>
                <a:spcPts val="2000"/>
              </a:lnSpc>
            </a:pPr>
            <a:r>
              <a:rPr lang="en-US" sz="2000" b="1" dirty="0">
                <a:solidFill>
                  <a:schemeClr val="bg1"/>
                </a:solidFill>
                <a:latin typeface="Calibri" panose="020F0502020204030204" pitchFamily="34" charset="0"/>
                <a:ea typeface="Lato" charset="0"/>
                <a:cs typeface="Calibri" panose="020F0502020204030204" pitchFamily="34" charset="0"/>
              </a:rPr>
              <a:t>Governance Stories</a:t>
            </a:r>
          </a:p>
          <a:p>
            <a:pPr>
              <a:lnSpc>
                <a:spcPts val="2000"/>
              </a:lnSpc>
            </a:pPr>
            <a:endParaRPr lang="en-US" sz="2000" b="1" dirty="0">
              <a:solidFill>
                <a:schemeClr val="bg1"/>
              </a:solidFill>
              <a:latin typeface="Calibri" panose="020F0502020204030204" pitchFamily="34" charset="0"/>
              <a:ea typeface="Lato" charset="0"/>
              <a:cs typeface="Calibri" panose="020F0502020204030204" pitchFamily="34" charset="0"/>
            </a:endParaRPr>
          </a:p>
        </p:txBody>
      </p:sp>
      <p:grpSp>
        <p:nvGrpSpPr>
          <p:cNvPr id="104" name="Graphic 2">
            <a:extLst>
              <a:ext uri="{FF2B5EF4-FFF2-40B4-BE49-F238E27FC236}">
                <a16:creationId xmlns:a16="http://schemas.microsoft.com/office/drawing/2014/main" id="{37436A5D-CAF3-6FBB-3850-5C2C609819D5}"/>
              </a:ext>
            </a:extLst>
          </p:cNvPr>
          <p:cNvGrpSpPr/>
          <p:nvPr/>
        </p:nvGrpSpPr>
        <p:grpSpPr>
          <a:xfrm>
            <a:off x="5001504" y="5535738"/>
            <a:ext cx="566952" cy="558883"/>
            <a:chOff x="7190753" y="5365577"/>
            <a:chExt cx="745522" cy="754273"/>
          </a:xfrm>
          <a:solidFill>
            <a:schemeClr val="bg1"/>
          </a:solidFill>
        </p:grpSpPr>
        <p:sp>
          <p:nvSpPr>
            <p:cNvPr id="105" name="Freeform 376">
              <a:extLst>
                <a:ext uri="{FF2B5EF4-FFF2-40B4-BE49-F238E27FC236}">
                  <a16:creationId xmlns:a16="http://schemas.microsoft.com/office/drawing/2014/main" id="{16A42521-4B19-7468-08F3-D993B2B44356}"/>
                </a:ext>
              </a:extLst>
            </p:cNvPr>
            <p:cNvSpPr/>
            <p:nvPr/>
          </p:nvSpPr>
          <p:spPr>
            <a:xfrm>
              <a:off x="7304327" y="6055729"/>
              <a:ext cx="49268" cy="63218"/>
            </a:xfrm>
            <a:custGeom>
              <a:avLst/>
              <a:gdLst>
                <a:gd name="connsiteX0" fmla="*/ 46314 w 49268"/>
                <a:gd name="connsiteY0" fmla="*/ 38828 h 63218"/>
                <a:gd name="connsiteX1" fmla="*/ 24634 w 49268"/>
                <a:gd name="connsiteY1" fmla="*/ 6309 h 63218"/>
                <a:gd name="connsiteX2" fmla="*/ 5664 w 49268"/>
                <a:gd name="connsiteY2" fmla="*/ 3599 h 63218"/>
                <a:gd name="connsiteX3" fmla="*/ 2955 w 49268"/>
                <a:gd name="connsiteY3" fmla="*/ 24375 h 63218"/>
                <a:gd name="connsiteX4" fmla="*/ 24634 w 49268"/>
                <a:gd name="connsiteY4" fmla="*/ 56894 h 63218"/>
                <a:gd name="connsiteX5" fmla="*/ 35474 w 49268"/>
                <a:gd name="connsiteY5" fmla="*/ 63218 h 63218"/>
                <a:gd name="connsiteX6" fmla="*/ 43604 w 49268"/>
                <a:gd name="connsiteY6" fmla="*/ 60508 h 63218"/>
                <a:gd name="connsiteX7" fmla="*/ 46314 w 49268"/>
                <a:gd name="connsiteY7" fmla="*/ 38828 h 6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68" h="6321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6" name="Freeform 377">
              <a:extLst>
                <a:ext uri="{FF2B5EF4-FFF2-40B4-BE49-F238E27FC236}">
                  <a16:creationId xmlns:a16="http://schemas.microsoft.com/office/drawing/2014/main" id="{9C06CAE5-435B-7311-E0E5-53F90617AF47}"/>
                </a:ext>
              </a:extLst>
            </p:cNvPr>
            <p:cNvSpPr/>
            <p:nvPr/>
          </p:nvSpPr>
          <p:spPr>
            <a:xfrm>
              <a:off x="7190753" y="5591308"/>
              <a:ext cx="332214" cy="524928"/>
            </a:xfrm>
            <a:custGeom>
              <a:avLst/>
              <a:gdLst>
                <a:gd name="connsiteX0" fmla="*/ 331519 w 332214"/>
                <a:gd name="connsiteY0" fmla="*/ 506862 h 524928"/>
                <a:gd name="connsiteX1" fmla="*/ 308032 w 332214"/>
                <a:gd name="connsiteY1" fmla="*/ 392141 h 524928"/>
                <a:gd name="connsiteX2" fmla="*/ 214990 w 332214"/>
                <a:gd name="connsiteY2" fmla="*/ 257546 h 524928"/>
                <a:gd name="connsiteX3" fmla="*/ 162598 w 332214"/>
                <a:gd name="connsiteY3" fmla="*/ 223219 h 524928"/>
                <a:gd name="connsiteX4" fmla="*/ 95752 w 332214"/>
                <a:gd name="connsiteY4" fmla="*/ 228640 h 524928"/>
                <a:gd name="connsiteX5" fmla="*/ 95752 w 332214"/>
                <a:gd name="connsiteY5" fmla="*/ 49782 h 524928"/>
                <a:gd name="connsiteX6" fmla="*/ 57813 w 332214"/>
                <a:gd name="connsiteY6" fmla="*/ 1002 h 524928"/>
                <a:gd name="connsiteX7" fmla="*/ 17163 w 332214"/>
                <a:gd name="connsiteY7" fmla="*/ 10035 h 524928"/>
                <a:gd name="connsiteX8" fmla="*/ 0 w 332214"/>
                <a:gd name="connsiteY8" fmla="*/ 47071 h 524928"/>
                <a:gd name="connsiteX9" fmla="*/ 0 w 332214"/>
                <a:gd name="connsiteY9" fmla="*/ 273806 h 524928"/>
                <a:gd name="connsiteX10" fmla="*/ 26197 w 332214"/>
                <a:gd name="connsiteY10" fmla="*/ 356911 h 524928"/>
                <a:gd name="connsiteX11" fmla="*/ 52393 w 332214"/>
                <a:gd name="connsiteY11" fmla="*/ 393947 h 524928"/>
                <a:gd name="connsiteX12" fmla="*/ 64136 w 332214"/>
                <a:gd name="connsiteY12" fmla="*/ 399367 h 524928"/>
                <a:gd name="connsiteX13" fmla="*/ 73169 w 332214"/>
                <a:gd name="connsiteY13" fmla="*/ 396658 h 524928"/>
                <a:gd name="connsiteX14" fmla="*/ 75879 w 332214"/>
                <a:gd name="connsiteY14" fmla="*/ 376784 h 524928"/>
                <a:gd name="connsiteX15" fmla="*/ 49683 w 332214"/>
                <a:gd name="connsiteY15" fmla="*/ 339748 h 524928"/>
                <a:gd name="connsiteX16" fmla="*/ 28906 w 332214"/>
                <a:gd name="connsiteY16" fmla="*/ 273806 h 524928"/>
                <a:gd name="connsiteX17" fmla="*/ 28906 w 332214"/>
                <a:gd name="connsiteY17" fmla="*/ 47071 h 524928"/>
                <a:gd name="connsiteX18" fmla="*/ 37940 w 332214"/>
                <a:gd name="connsiteY18" fmla="*/ 32619 h 524928"/>
                <a:gd name="connsiteX19" fmla="*/ 55102 w 332214"/>
                <a:gd name="connsiteY19" fmla="*/ 29909 h 524928"/>
                <a:gd name="connsiteX20" fmla="*/ 69556 w 332214"/>
                <a:gd name="connsiteY20" fmla="*/ 49782 h 524928"/>
                <a:gd name="connsiteX21" fmla="*/ 69556 w 332214"/>
                <a:gd name="connsiteY21" fmla="*/ 230446 h 524928"/>
                <a:gd name="connsiteX22" fmla="*/ 95752 w 332214"/>
                <a:gd name="connsiteY22" fmla="*/ 299098 h 524928"/>
                <a:gd name="connsiteX23" fmla="*/ 98462 w 332214"/>
                <a:gd name="connsiteY23" fmla="*/ 301809 h 524928"/>
                <a:gd name="connsiteX24" fmla="*/ 130079 w 332214"/>
                <a:gd name="connsiteY24" fmla="*/ 336134 h 524928"/>
                <a:gd name="connsiteX25" fmla="*/ 144531 w 332214"/>
                <a:gd name="connsiteY25" fmla="*/ 353298 h 524928"/>
                <a:gd name="connsiteX26" fmla="*/ 168018 w 332214"/>
                <a:gd name="connsiteY26" fmla="*/ 375881 h 524928"/>
                <a:gd name="connsiteX27" fmla="*/ 188794 w 332214"/>
                <a:gd name="connsiteY27" fmla="*/ 375881 h 524928"/>
                <a:gd name="connsiteX28" fmla="*/ 188794 w 332214"/>
                <a:gd name="connsiteY28" fmla="*/ 356008 h 524928"/>
                <a:gd name="connsiteX29" fmla="*/ 150855 w 332214"/>
                <a:gd name="connsiteY29" fmla="*/ 315359 h 524928"/>
                <a:gd name="connsiteX30" fmla="*/ 115625 w 332214"/>
                <a:gd name="connsiteY30" fmla="*/ 281032 h 524928"/>
                <a:gd name="connsiteX31" fmla="*/ 115625 w 332214"/>
                <a:gd name="connsiteY31" fmla="*/ 249416 h 524928"/>
                <a:gd name="connsiteX32" fmla="*/ 144531 w 332214"/>
                <a:gd name="connsiteY32" fmla="*/ 246706 h 524928"/>
                <a:gd name="connsiteX33" fmla="*/ 196924 w 332214"/>
                <a:gd name="connsiteY33" fmla="*/ 281032 h 524928"/>
                <a:gd name="connsiteX34" fmla="*/ 278223 w 332214"/>
                <a:gd name="connsiteY34" fmla="*/ 398464 h 524928"/>
                <a:gd name="connsiteX35" fmla="*/ 301710 w 332214"/>
                <a:gd name="connsiteY35" fmla="*/ 513186 h 524928"/>
                <a:gd name="connsiteX36" fmla="*/ 316163 w 332214"/>
                <a:gd name="connsiteY36" fmla="*/ 524929 h 524928"/>
                <a:gd name="connsiteX37" fmla="*/ 318872 w 332214"/>
                <a:gd name="connsiteY37" fmla="*/ 524929 h 524928"/>
                <a:gd name="connsiteX38" fmla="*/ 331519 w 332214"/>
                <a:gd name="connsiteY38" fmla="*/ 506862 h 52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2214" h="524928">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7" name="Freeform 378">
              <a:extLst>
                <a:ext uri="{FF2B5EF4-FFF2-40B4-BE49-F238E27FC236}">
                  <a16:creationId xmlns:a16="http://schemas.microsoft.com/office/drawing/2014/main" id="{966A0ADB-BDBF-E711-FF82-BAC24DD468A7}"/>
                </a:ext>
              </a:extLst>
            </p:cNvPr>
            <p:cNvSpPr/>
            <p:nvPr/>
          </p:nvSpPr>
          <p:spPr>
            <a:xfrm>
              <a:off x="7272067" y="6011466"/>
              <a:ext cx="31338" cy="31602"/>
            </a:xfrm>
            <a:custGeom>
              <a:avLst/>
              <a:gdLst>
                <a:gd name="connsiteX0" fmla="*/ 27988 w 31338"/>
                <a:gd name="connsiteY0" fmla="*/ 6309 h 31602"/>
                <a:gd name="connsiteX1" fmla="*/ 27988 w 31338"/>
                <a:gd name="connsiteY1" fmla="*/ 6309 h 31602"/>
                <a:gd name="connsiteX2" fmla="*/ 6309 w 31338"/>
                <a:gd name="connsiteY2" fmla="*/ 3599 h 31602"/>
                <a:gd name="connsiteX3" fmla="*/ 3599 w 31338"/>
                <a:gd name="connsiteY3" fmla="*/ 25279 h 31602"/>
                <a:gd name="connsiteX4" fmla="*/ 16245 w 31338"/>
                <a:gd name="connsiteY4" fmla="*/ 31602 h 31602"/>
                <a:gd name="connsiteX5" fmla="*/ 25278 w 31338"/>
                <a:gd name="connsiteY5" fmla="*/ 28892 h 31602"/>
                <a:gd name="connsiteX6" fmla="*/ 27988 w 31338"/>
                <a:gd name="connsiteY6" fmla="*/ 6309 h 3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38" h="31602">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8" name="Freeform 379">
              <a:extLst>
                <a:ext uri="{FF2B5EF4-FFF2-40B4-BE49-F238E27FC236}">
                  <a16:creationId xmlns:a16="http://schemas.microsoft.com/office/drawing/2014/main" id="{FC8D8FC4-8FA8-4252-C925-0B3A4CC3FA4A}"/>
                </a:ext>
              </a:extLst>
            </p:cNvPr>
            <p:cNvSpPr/>
            <p:nvPr/>
          </p:nvSpPr>
          <p:spPr>
            <a:xfrm>
              <a:off x="7610098" y="5598136"/>
              <a:ext cx="326177" cy="521713"/>
            </a:xfrm>
            <a:custGeom>
              <a:avLst/>
              <a:gdLst>
                <a:gd name="connsiteX0" fmla="*/ 308732 w 326177"/>
                <a:gd name="connsiteY0" fmla="*/ 9531 h 521713"/>
                <a:gd name="connsiteX1" fmla="*/ 268987 w 326177"/>
                <a:gd name="connsiteY1" fmla="*/ 1401 h 521713"/>
                <a:gd name="connsiteX2" fmla="*/ 231950 w 326177"/>
                <a:gd name="connsiteY2" fmla="*/ 50180 h 521713"/>
                <a:gd name="connsiteX3" fmla="*/ 231950 w 326177"/>
                <a:gd name="connsiteY3" fmla="*/ 227231 h 521713"/>
                <a:gd name="connsiteX4" fmla="*/ 166008 w 326177"/>
                <a:gd name="connsiteY4" fmla="*/ 221811 h 521713"/>
                <a:gd name="connsiteX5" fmla="*/ 114518 w 326177"/>
                <a:gd name="connsiteY5" fmla="*/ 256137 h 521713"/>
                <a:gd name="connsiteX6" fmla="*/ 23283 w 326177"/>
                <a:gd name="connsiteY6" fmla="*/ 390732 h 521713"/>
                <a:gd name="connsiteX7" fmla="*/ 700 w 326177"/>
                <a:gd name="connsiteY7" fmla="*/ 504550 h 521713"/>
                <a:gd name="connsiteX8" fmla="*/ 12443 w 326177"/>
                <a:gd name="connsiteY8" fmla="*/ 521714 h 521713"/>
                <a:gd name="connsiteX9" fmla="*/ 15153 w 326177"/>
                <a:gd name="connsiteY9" fmla="*/ 521714 h 521713"/>
                <a:gd name="connsiteX10" fmla="*/ 29606 w 326177"/>
                <a:gd name="connsiteY10" fmla="*/ 509970 h 521713"/>
                <a:gd name="connsiteX11" fmla="*/ 52189 w 326177"/>
                <a:gd name="connsiteY11" fmla="*/ 396152 h 521713"/>
                <a:gd name="connsiteX12" fmla="*/ 131682 w 326177"/>
                <a:gd name="connsiteY12" fmla="*/ 278720 h 521713"/>
                <a:gd name="connsiteX13" fmla="*/ 183171 w 326177"/>
                <a:gd name="connsiteY13" fmla="*/ 244394 h 521713"/>
                <a:gd name="connsiteX14" fmla="*/ 212077 w 326177"/>
                <a:gd name="connsiteY14" fmla="*/ 247104 h 521713"/>
                <a:gd name="connsiteX15" fmla="*/ 212077 w 326177"/>
                <a:gd name="connsiteY15" fmla="*/ 278720 h 521713"/>
                <a:gd name="connsiteX16" fmla="*/ 140715 w 326177"/>
                <a:gd name="connsiteY16" fmla="*/ 352793 h 521713"/>
                <a:gd name="connsiteX17" fmla="*/ 140715 w 326177"/>
                <a:gd name="connsiteY17" fmla="*/ 372666 h 521713"/>
                <a:gd name="connsiteX18" fmla="*/ 160588 w 326177"/>
                <a:gd name="connsiteY18" fmla="*/ 372666 h 521713"/>
                <a:gd name="connsiteX19" fmla="*/ 229240 w 326177"/>
                <a:gd name="connsiteY19" fmla="*/ 298594 h 521713"/>
                <a:gd name="connsiteX20" fmla="*/ 231950 w 326177"/>
                <a:gd name="connsiteY20" fmla="*/ 295883 h 521713"/>
                <a:gd name="connsiteX21" fmla="*/ 257243 w 326177"/>
                <a:gd name="connsiteY21" fmla="*/ 227231 h 521713"/>
                <a:gd name="connsiteX22" fmla="*/ 257243 w 326177"/>
                <a:gd name="connsiteY22" fmla="*/ 47470 h 521713"/>
                <a:gd name="connsiteX23" fmla="*/ 271696 w 326177"/>
                <a:gd name="connsiteY23" fmla="*/ 27597 h 521713"/>
                <a:gd name="connsiteX24" fmla="*/ 288860 w 326177"/>
                <a:gd name="connsiteY24" fmla="*/ 30307 h 521713"/>
                <a:gd name="connsiteX25" fmla="*/ 296989 w 326177"/>
                <a:gd name="connsiteY25" fmla="*/ 44759 h 521713"/>
                <a:gd name="connsiteX26" fmla="*/ 296989 w 326177"/>
                <a:gd name="connsiteY26" fmla="*/ 270590 h 521713"/>
                <a:gd name="connsiteX27" fmla="*/ 277116 w 326177"/>
                <a:gd name="connsiteY27" fmla="*/ 336533 h 521713"/>
                <a:gd name="connsiteX28" fmla="*/ 166008 w 326177"/>
                <a:gd name="connsiteY28" fmla="*/ 491001 h 521713"/>
                <a:gd name="connsiteX29" fmla="*/ 168718 w 326177"/>
                <a:gd name="connsiteY29" fmla="*/ 510874 h 521713"/>
                <a:gd name="connsiteX30" fmla="*/ 176848 w 326177"/>
                <a:gd name="connsiteY30" fmla="*/ 513584 h 521713"/>
                <a:gd name="connsiteX31" fmla="*/ 188591 w 326177"/>
                <a:gd name="connsiteY31" fmla="*/ 508164 h 521713"/>
                <a:gd name="connsiteX32" fmla="*/ 299699 w 326177"/>
                <a:gd name="connsiteY32" fmla="*/ 353696 h 521713"/>
                <a:gd name="connsiteX33" fmla="*/ 324993 w 326177"/>
                <a:gd name="connsiteY33" fmla="*/ 270590 h 521713"/>
                <a:gd name="connsiteX34" fmla="*/ 324993 w 326177"/>
                <a:gd name="connsiteY34" fmla="*/ 44759 h 521713"/>
                <a:gd name="connsiteX35" fmla="*/ 308732 w 326177"/>
                <a:gd name="connsiteY35" fmla="*/ 9531 h 52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6177" h="521713">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09" name="Freeform 380">
              <a:extLst>
                <a:ext uri="{FF2B5EF4-FFF2-40B4-BE49-F238E27FC236}">
                  <a16:creationId xmlns:a16="http://schemas.microsoft.com/office/drawing/2014/main" id="{57D2E267-3AE7-12FA-AF5F-B36FFB332997}"/>
                </a:ext>
              </a:extLst>
            </p:cNvPr>
            <p:cNvSpPr/>
            <p:nvPr/>
          </p:nvSpPr>
          <p:spPr>
            <a:xfrm>
              <a:off x="7328058" y="5441456"/>
              <a:ext cx="477856" cy="383008"/>
            </a:xfrm>
            <a:custGeom>
              <a:avLst/>
              <a:gdLst>
                <a:gd name="connsiteX0" fmla="*/ 448047 w 477856"/>
                <a:gd name="connsiteY0" fmla="*/ 284546 h 383008"/>
                <a:gd name="connsiteX1" fmla="*/ 387525 w 477856"/>
                <a:gd name="connsiteY1" fmla="*/ 284546 h 383008"/>
                <a:gd name="connsiteX2" fmla="*/ 324292 w 477856"/>
                <a:gd name="connsiteY2" fmla="*/ 233056 h 383008"/>
                <a:gd name="connsiteX3" fmla="*/ 315259 w 477856"/>
                <a:gd name="connsiteY3" fmla="*/ 230347 h 383008"/>
                <a:gd name="connsiteX4" fmla="*/ 337842 w 477856"/>
                <a:gd name="connsiteY4" fmla="*/ 224927 h 383008"/>
                <a:gd name="connsiteX5" fmla="*/ 343262 w 477856"/>
                <a:gd name="connsiteY5" fmla="*/ 222217 h 383008"/>
                <a:gd name="connsiteX6" fmla="*/ 348682 w 477856"/>
                <a:gd name="connsiteY6" fmla="*/ 210473 h 383008"/>
                <a:gd name="connsiteX7" fmla="*/ 348682 w 477856"/>
                <a:gd name="connsiteY7" fmla="*/ 205054 h 383008"/>
                <a:gd name="connsiteX8" fmla="*/ 357715 w 477856"/>
                <a:gd name="connsiteY8" fmla="*/ 205054 h 383008"/>
                <a:gd name="connsiteX9" fmla="*/ 366748 w 477856"/>
                <a:gd name="connsiteY9" fmla="*/ 205054 h 383008"/>
                <a:gd name="connsiteX10" fmla="*/ 366748 w 477856"/>
                <a:gd name="connsiteY10" fmla="*/ 210473 h 383008"/>
                <a:gd name="connsiteX11" fmla="*/ 378491 w 477856"/>
                <a:gd name="connsiteY11" fmla="*/ 224927 h 383008"/>
                <a:gd name="connsiteX12" fmla="*/ 415528 w 477856"/>
                <a:gd name="connsiteY12" fmla="*/ 233056 h 383008"/>
                <a:gd name="connsiteX13" fmla="*/ 447144 w 477856"/>
                <a:gd name="connsiteY13" fmla="*/ 270093 h 383008"/>
                <a:gd name="connsiteX14" fmla="*/ 447144 w 477856"/>
                <a:gd name="connsiteY14" fmla="*/ 284546 h 383008"/>
                <a:gd name="connsiteX15" fmla="*/ 284546 w 477856"/>
                <a:gd name="connsiteY15" fmla="*/ 207764 h 383008"/>
                <a:gd name="connsiteX16" fmla="*/ 284546 w 477856"/>
                <a:gd name="connsiteY16" fmla="*/ 207764 h 383008"/>
                <a:gd name="connsiteX17" fmla="*/ 310742 w 477856"/>
                <a:gd name="connsiteY17" fmla="*/ 182471 h 383008"/>
                <a:gd name="connsiteX18" fmla="*/ 322486 w 477856"/>
                <a:gd name="connsiteY18" fmla="*/ 194214 h 383008"/>
                <a:gd name="connsiteX19" fmla="*/ 322486 w 477856"/>
                <a:gd name="connsiteY19" fmla="*/ 199634 h 383008"/>
                <a:gd name="connsiteX20" fmla="*/ 296289 w 477856"/>
                <a:gd name="connsiteY20" fmla="*/ 205054 h 383008"/>
                <a:gd name="connsiteX21" fmla="*/ 284546 w 477856"/>
                <a:gd name="connsiteY21" fmla="*/ 207764 h 383008"/>
                <a:gd name="connsiteX22" fmla="*/ 238477 w 477856"/>
                <a:gd name="connsiteY22" fmla="*/ 193311 h 383008"/>
                <a:gd name="connsiteX23" fmla="*/ 180664 w 477856"/>
                <a:gd name="connsiteY23" fmla="*/ 136401 h 383008"/>
                <a:gd name="connsiteX24" fmla="*/ 180664 w 477856"/>
                <a:gd name="connsiteY24" fmla="*/ 121948 h 383008"/>
                <a:gd name="connsiteX25" fmla="*/ 200537 w 477856"/>
                <a:gd name="connsiteY25" fmla="*/ 121948 h 383008"/>
                <a:gd name="connsiteX26" fmla="*/ 263770 w 477856"/>
                <a:gd name="connsiteY26" fmla="*/ 99365 h 383008"/>
                <a:gd name="connsiteX27" fmla="*/ 295386 w 477856"/>
                <a:gd name="connsiteY27" fmla="*/ 116529 h 383008"/>
                <a:gd name="connsiteX28" fmla="*/ 295386 w 477856"/>
                <a:gd name="connsiteY28" fmla="*/ 139112 h 383008"/>
                <a:gd name="connsiteX29" fmla="*/ 238477 w 477856"/>
                <a:gd name="connsiteY29" fmla="*/ 193311 h 383008"/>
                <a:gd name="connsiteX30" fmla="*/ 255640 w 477856"/>
                <a:gd name="connsiteY30" fmla="*/ 230347 h 383008"/>
                <a:gd name="connsiteX31" fmla="*/ 238477 w 477856"/>
                <a:gd name="connsiteY31" fmla="*/ 270093 h 383008"/>
                <a:gd name="connsiteX32" fmla="*/ 221314 w 477856"/>
                <a:gd name="connsiteY32" fmla="*/ 230347 h 383008"/>
                <a:gd name="connsiteX33" fmla="*/ 221314 w 477856"/>
                <a:gd name="connsiteY33" fmla="*/ 218603 h 383008"/>
                <a:gd name="connsiteX34" fmla="*/ 238477 w 477856"/>
                <a:gd name="connsiteY34" fmla="*/ 221314 h 383008"/>
                <a:gd name="connsiteX35" fmla="*/ 255640 w 477856"/>
                <a:gd name="connsiteY35" fmla="*/ 218603 h 383008"/>
                <a:gd name="connsiteX36" fmla="*/ 255640 w 477856"/>
                <a:gd name="connsiteY36" fmla="*/ 230347 h 383008"/>
                <a:gd name="connsiteX37" fmla="*/ 193310 w 477856"/>
                <a:gd name="connsiteY37" fmla="*/ 207764 h 383008"/>
                <a:gd name="connsiteX38" fmla="*/ 181567 w 477856"/>
                <a:gd name="connsiteY38" fmla="*/ 205054 h 383008"/>
                <a:gd name="connsiteX39" fmla="*/ 155371 w 477856"/>
                <a:gd name="connsiteY39" fmla="*/ 199634 h 383008"/>
                <a:gd name="connsiteX40" fmla="*/ 155371 w 477856"/>
                <a:gd name="connsiteY40" fmla="*/ 194214 h 383008"/>
                <a:gd name="connsiteX41" fmla="*/ 167114 w 477856"/>
                <a:gd name="connsiteY41" fmla="*/ 182471 h 383008"/>
                <a:gd name="connsiteX42" fmla="*/ 193310 w 477856"/>
                <a:gd name="connsiteY42" fmla="*/ 207764 h 383008"/>
                <a:gd name="connsiteX43" fmla="*/ 149951 w 477856"/>
                <a:gd name="connsiteY43" fmla="*/ 230347 h 383008"/>
                <a:gd name="connsiteX44" fmla="*/ 86719 w 477856"/>
                <a:gd name="connsiteY44" fmla="*/ 281836 h 383008"/>
                <a:gd name="connsiteX45" fmla="*/ 26196 w 477856"/>
                <a:gd name="connsiteY45" fmla="*/ 281836 h 383008"/>
                <a:gd name="connsiteX46" fmla="*/ 26196 w 477856"/>
                <a:gd name="connsiteY46" fmla="*/ 270093 h 383008"/>
                <a:gd name="connsiteX47" fmla="*/ 57812 w 477856"/>
                <a:gd name="connsiteY47" fmla="*/ 233056 h 383008"/>
                <a:gd name="connsiteX48" fmla="*/ 94849 w 477856"/>
                <a:gd name="connsiteY48" fmla="*/ 224927 h 383008"/>
                <a:gd name="connsiteX49" fmla="*/ 106592 w 477856"/>
                <a:gd name="connsiteY49" fmla="*/ 210473 h 383008"/>
                <a:gd name="connsiteX50" fmla="*/ 106592 w 477856"/>
                <a:gd name="connsiteY50" fmla="*/ 205054 h 383008"/>
                <a:gd name="connsiteX51" fmla="*/ 115625 w 477856"/>
                <a:gd name="connsiteY51" fmla="*/ 205054 h 383008"/>
                <a:gd name="connsiteX52" fmla="*/ 124658 w 477856"/>
                <a:gd name="connsiteY52" fmla="*/ 205054 h 383008"/>
                <a:gd name="connsiteX53" fmla="*/ 124658 w 477856"/>
                <a:gd name="connsiteY53" fmla="*/ 207764 h 383008"/>
                <a:gd name="connsiteX54" fmla="*/ 130078 w 477856"/>
                <a:gd name="connsiteY54" fmla="*/ 219506 h 383008"/>
                <a:gd name="connsiteX55" fmla="*/ 135498 w 477856"/>
                <a:gd name="connsiteY55" fmla="*/ 222217 h 383008"/>
                <a:gd name="connsiteX56" fmla="*/ 158081 w 477856"/>
                <a:gd name="connsiteY56" fmla="*/ 227637 h 383008"/>
                <a:gd name="connsiteX57" fmla="*/ 149951 w 477856"/>
                <a:gd name="connsiteY57" fmla="*/ 230347 h 383008"/>
                <a:gd name="connsiteX58" fmla="*/ 81299 w 477856"/>
                <a:gd name="connsiteY58" fmla="*/ 133691 h 383008"/>
                <a:gd name="connsiteX59" fmla="*/ 101172 w 477856"/>
                <a:gd name="connsiteY59" fmla="*/ 133691 h 383008"/>
                <a:gd name="connsiteX60" fmla="*/ 152661 w 477856"/>
                <a:gd name="connsiteY60" fmla="*/ 121948 h 383008"/>
                <a:gd name="connsiteX61" fmla="*/ 152661 w 477856"/>
                <a:gd name="connsiteY61" fmla="*/ 139112 h 383008"/>
                <a:gd name="connsiteX62" fmla="*/ 115625 w 477856"/>
                <a:gd name="connsiteY62" fmla="*/ 176148 h 383008"/>
                <a:gd name="connsiteX63" fmla="*/ 78589 w 477856"/>
                <a:gd name="connsiteY63" fmla="*/ 139112 h 383008"/>
                <a:gd name="connsiteX64" fmla="*/ 78589 w 477856"/>
                <a:gd name="connsiteY64" fmla="*/ 133691 h 383008"/>
                <a:gd name="connsiteX65" fmla="*/ 81299 w 477856"/>
                <a:gd name="connsiteY65" fmla="*/ 133691 h 383008"/>
                <a:gd name="connsiteX66" fmla="*/ 115625 w 477856"/>
                <a:gd name="connsiteY66" fmla="*/ 70458 h 383008"/>
                <a:gd name="connsiteX67" fmla="*/ 149951 w 477856"/>
                <a:gd name="connsiteY67" fmla="*/ 93041 h 383008"/>
                <a:gd name="connsiteX68" fmla="*/ 101172 w 477856"/>
                <a:gd name="connsiteY68" fmla="*/ 104785 h 383008"/>
                <a:gd name="connsiteX69" fmla="*/ 81299 w 477856"/>
                <a:gd name="connsiteY69" fmla="*/ 104785 h 383008"/>
                <a:gd name="connsiteX70" fmla="*/ 115625 w 477856"/>
                <a:gd name="connsiteY70" fmla="*/ 70458 h 383008"/>
                <a:gd name="connsiteX71" fmla="*/ 181567 w 477856"/>
                <a:gd name="connsiteY71" fmla="*/ 87622 h 383008"/>
                <a:gd name="connsiteX72" fmla="*/ 181567 w 477856"/>
                <a:gd name="connsiteY72" fmla="*/ 87622 h 383008"/>
                <a:gd name="connsiteX73" fmla="*/ 239380 w 477856"/>
                <a:gd name="connsiteY73" fmla="*/ 30713 h 383008"/>
                <a:gd name="connsiteX74" fmla="*/ 293579 w 477856"/>
                <a:gd name="connsiteY74" fmla="*/ 79492 h 383008"/>
                <a:gd name="connsiteX75" fmla="*/ 267383 w 477856"/>
                <a:gd name="connsiteY75" fmla="*/ 65039 h 383008"/>
                <a:gd name="connsiteX76" fmla="*/ 247510 w 477856"/>
                <a:gd name="connsiteY76" fmla="*/ 67749 h 383008"/>
                <a:gd name="connsiteX77" fmla="*/ 198731 w 477856"/>
                <a:gd name="connsiteY77" fmla="*/ 90332 h 383008"/>
                <a:gd name="connsiteX78" fmla="*/ 181567 w 477856"/>
                <a:gd name="connsiteY78" fmla="*/ 87622 h 383008"/>
                <a:gd name="connsiteX79" fmla="*/ 325196 w 477856"/>
                <a:gd name="connsiteY79" fmla="*/ 139112 h 383008"/>
                <a:gd name="connsiteX80" fmla="*/ 325196 w 477856"/>
                <a:gd name="connsiteY80" fmla="*/ 139112 h 383008"/>
                <a:gd name="connsiteX81" fmla="*/ 325196 w 477856"/>
                <a:gd name="connsiteY81" fmla="*/ 124658 h 383008"/>
                <a:gd name="connsiteX82" fmla="*/ 376685 w 477856"/>
                <a:gd name="connsiteY82" fmla="*/ 136401 h 383008"/>
                <a:gd name="connsiteX83" fmla="*/ 396558 w 477856"/>
                <a:gd name="connsiteY83" fmla="*/ 136401 h 383008"/>
                <a:gd name="connsiteX84" fmla="*/ 396558 w 477856"/>
                <a:gd name="connsiteY84" fmla="*/ 141821 h 383008"/>
                <a:gd name="connsiteX85" fmla="*/ 359522 w 477856"/>
                <a:gd name="connsiteY85" fmla="*/ 178857 h 383008"/>
                <a:gd name="connsiteX86" fmla="*/ 325196 w 477856"/>
                <a:gd name="connsiteY86" fmla="*/ 139112 h 383008"/>
                <a:gd name="connsiteX87" fmla="*/ 359522 w 477856"/>
                <a:gd name="connsiteY87" fmla="*/ 70458 h 383008"/>
                <a:gd name="connsiteX88" fmla="*/ 396558 w 477856"/>
                <a:gd name="connsiteY88" fmla="*/ 104785 h 383008"/>
                <a:gd name="connsiteX89" fmla="*/ 376685 w 477856"/>
                <a:gd name="connsiteY89" fmla="*/ 104785 h 383008"/>
                <a:gd name="connsiteX90" fmla="*/ 327906 w 477856"/>
                <a:gd name="connsiteY90" fmla="*/ 93041 h 383008"/>
                <a:gd name="connsiteX91" fmla="*/ 359522 w 477856"/>
                <a:gd name="connsiteY91" fmla="*/ 70458 h 383008"/>
                <a:gd name="connsiteX92" fmla="*/ 425464 w 477856"/>
                <a:gd name="connsiteY92" fmla="*/ 205054 h 383008"/>
                <a:gd name="connsiteX93" fmla="*/ 399268 w 477856"/>
                <a:gd name="connsiteY93" fmla="*/ 199634 h 383008"/>
                <a:gd name="connsiteX94" fmla="*/ 399268 w 477856"/>
                <a:gd name="connsiteY94" fmla="*/ 194214 h 383008"/>
                <a:gd name="connsiteX95" fmla="*/ 428174 w 477856"/>
                <a:gd name="connsiteY95" fmla="*/ 140015 h 383008"/>
                <a:gd name="connsiteX96" fmla="*/ 428174 w 477856"/>
                <a:gd name="connsiteY96" fmla="*/ 105688 h 383008"/>
                <a:gd name="connsiteX97" fmla="*/ 362232 w 477856"/>
                <a:gd name="connsiteY97" fmla="*/ 39746 h 383008"/>
                <a:gd name="connsiteX98" fmla="*/ 318872 w 477856"/>
                <a:gd name="connsiteY98" fmla="*/ 54199 h 383008"/>
                <a:gd name="connsiteX99" fmla="*/ 238477 w 477856"/>
                <a:gd name="connsiteY99" fmla="*/ 0 h 383008"/>
                <a:gd name="connsiteX100" fmla="*/ 158081 w 477856"/>
                <a:gd name="connsiteY100" fmla="*/ 54199 h 383008"/>
                <a:gd name="connsiteX101" fmla="*/ 114722 w 477856"/>
                <a:gd name="connsiteY101" fmla="*/ 37036 h 383008"/>
                <a:gd name="connsiteX102" fmla="*/ 48779 w 477856"/>
                <a:gd name="connsiteY102" fmla="*/ 102979 h 383008"/>
                <a:gd name="connsiteX103" fmla="*/ 48779 w 477856"/>
                <a:gd name="connsiteY103" fmla="*/ 105688 h 383008"/>
                <a:gd name="connsiteX104" fmla="*/ 48779 w 477856"/>
                <a:gd name="connsiteY104" fmla="*/ 137304 h 383008"/>
                <a:gd name="connsiteX105" fmla="*/ 77685 w 477856"/>
                <a:gd name="connsiteY105" fmla="*/ 191504 h 383008"/>
                <a:gd name="connsiteX106" fmla="*/ 77685 w 477856"/>
                <a:gd name="connsiteY106" fmla="*/ 196923 h 383008"/>
                <a:gd name="connsiteX107" fmla="*/ 51489 w 477856"/>
                <a:gd name="connsiteY107" fmla="*/ 202344 h 383008"/>
                <a:gd name="connsiteX108" fmla="*/ 0 w 477856"/>
                <a:gd name="connsiteY108" fmla="*/ 268286 h 383008"/>
                <a:gd name="connsiteX109" fmla="*/ 0 w 477856"/>
                <a:gd name="connsiteY109" fmla="*/ 297193 h 383008"/>
                <a:gd name="connsiteX110" fmla="*/ 14453 w 477856"/>
                <a:gd name="connsiteY110" fmla="*/ 311646 h 383008"/>
                <a:gd name="connsiteX111" fmla="*/ 80395 w 477856"/>
                <a:gd name="connsiteY111" fmla="*/ 311646 h 383008"/>
                <a:gd name="connsiteX112" fmla="*/ 80395 w 477856"/>
                <a:gd name="connsiteY112" fmla="*/ 317066 h 383008"/>
                <a:gd name="connsiteX113" fmla="*/ 80395 w 477856"/>
                <a:gd name="connsiteY113" fmla="*/ 368555 h 383008"/>
                <a:gd name="connsiteX114" fmla="*/ 94849 w 477856"/>
                <a:gd name="connsiteY114" fmla="*/ 383009 h 383008"/>
                <a:gd name="connsiteX115" fmla="*/ 184277 w 477856"/>
                <a:gd name="connsiteY115" fmla="*/ 383009 h 383008"/>
                <a:gd name="connsiteX116" fmla="*/ 198731 w 477856"/>
                <a:gd name="connsiteY116" fmla="*/ 368555 h 383008"/>
                <a:gd name="connsiteX117" fmla="*/ 184277 w 477856"/>
                <a:gd name="connsiteY117" fmla="*/ 354102 h 383008"/>
                <a:gd name="connsiteX118" fmla="*/ 169824 w 477856"/>
                <a:gd name="connsiteY118" fmla="*/ 354102 h 383008"/>
                <a:gd name="connsiteX119" fmla="*/ 169824 w 477856"/>
                <a:gd name="connsiteY119" fmla="*/ 322485 h 383008"/>
                <a:gd name="connsiteX120" fmla="*/ 155371 w 477856"/>
                <a:gd name="connsiteY120" fmla="*/ 308032 h 383008"/>
                <a:gd name="connsiteX121" fmla="*/ 140918 w 477856"/>
                <a:gd name="connsiteY121" fmla="*/ 322485 h 383008"/>
                <a:gd name="connsiteX122" fmla="*/ 140918 w 477856"/>
                <a:gd name="connsiteY122" fmla="*/ 354102 h 383008"/>
                <a:gd name="connsiteX123" fmla="*/ 112012 w 477856"/>
                <a:gd name="connsiteY123" fmla="*/ 354102 h 383008"/>
                <a:gd name="connsiteX124" fmla="*/ 112012 w 477856"/>
                <a:gd name="connsiteY124" fmla="*/ 317066 h 383008"/>
                <a:gd name="connsiteX125" fmla="*/ 158081 w 477856"/>
                <a:gd name="connsiteY125" fmla="*/ 257447 h 383008"/>
                <a:gd name="connsiteX126" fmla="*/ 197827 w 477856"/>
                <a:gd name="connsiteY126" fmla="*/ 249317 h 383008"/>
                <a:gd name="connsiteX127" fmla="*/ 224024 w 477856"/>
                <a:gd name="connsiteY127" fmla="*/ 308936 h 383008"/>
                <a:gd name="connsiteX128" fmla="*/ 238477 w 477856"/>
                <a:gd name="connsiteY128" fmla="*/ 317066 h 383008"/>
                <a:gd name="connsiteX129" fmla="*/ 252930 w 477856"/>
                <a:gd name="connsiteY129" fmla="*/ 308936 h 383008"/>
                <a:gd name="connsiteX130" fmla="*/ 279126 w 477856"/>
                <a:gd name="connsiteY130" fmla="*/ 249317 h 383008"/>
                <a:gd name="connsiteX131" fmla="*/ 319775 w 477856"/>
                <a:gd name="connsiteY131" fmla="*/ 257447 h 383008"/>
                <a:gd name="connsiteX132" fmla="*/ 365845 w 477856"/>
                <a:gd name="connsiteY132" fmla="*/ 317066 h 383008"/>
                <a:gd name="connsiteX133" fmla="*/ 365845 w 477856"/>
                <a:gd name="connsiteY133" fmla="*/ 354102 h 383008"/>
                <a:gd name="connsiteX134" fmla="*/ 336939 w 477856"/>
                <a:gd name="connsiteY134" fmla="*/ 354102 h 383008"/>
                <a:gd name="connsiteX135" fmla="*/ 336939 w 477856"/>
                <a:gd name="connsiteY135" fmla="*/ 322485 h 383008"/>
                <a:gd name="connsiteX136" fmla="*/ 322486 w 477856"/>
                <a:gd name="connsiteY136" fmla="*/ 308032 h 383008"/>
                <a:gd name="connsiteX137" fmla="*/ 308032 w 477856"/>
                <a:gd name="connsiteY137" fmla="*/ 322485 h 383008"/>
                <a:gd name="connsiteX138" fmla="*/ 308032 w 477856"/>
                <a:gd name="connsiteY138" fmla="*/ 354102 h 383008"/>
                <a:gd name="connsiteX139" fmla="*/ 290870 w 477856"/>
                <a:gd name="connsiteY139" fmla="*/ 354102 h 383008"/>
                <a:gd name="connsiteX140" fmla="*/ 276416 w 477856"/>
                <a:gd name="connsiteY140" fmla="*/ 368555 h 383008"/>
                <a:gd name="connsiteX141" fmla="*/ 290870 w 477856"/>
                <a:gd name="connsiteY141" fmla="*/ 383009 h 383008"/>
                <a:gd name="connsiteX142" fmla="*/ 380298 w 477856"/>
                <a:gd name="connsiteY142" fmla="*/ 383009 h 383008"/>
                <a:gd name="connsiteX143" fmla="*/ 394752 w 477856"/>
                <a:gd name="connsiteY143" fmla="*/ 368555 h 383008"/>
                <a:gd name="connsiteX144" fmla="*/ 394752 w 477856"/>
                <a:gd name="connsiteY144" fmla="*/ 317066 h 383008"/>
                <a:gd name="connsiteX145" fmla="*/ 394752 w 477856"/>
                <a:gd name="connsiteY145" fmla="*/ 311646 h 383008"/>
                <a:gd name="connsiteX146" fmla="*/ 463404 w 477856"/>
                <a:gd name="connsiteY146" fmla="*/ 311646 h 383008"/>
                <a:gd name="connsiteX147" fmla="*/ 477857 w 477856"/>
                <a:gd name="connsiteY147" fmla="*/ 297193 h 383008"/>
                <a:gd name="connsiteX148" fmla="*/ 477857 w 477856"/>
                <a:gd name="connsiteY148" fmla="*/ 268286 h 383008"/>
                <a:gd name="connsiteX149" fmla="*/ 425464 w 477856"/>
                <a:gd name="connsiteY149" fmla="*/ 205054 h 38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477856" h="383008">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381">
              <a:extLst>
                <a:ext uri="{FF2B5EF4-FFF2-40B4-BE49-F238E27FC236}">
                  <a16:creationId xmlns:a16="http://schemas.microsoft.com/office/drawing/2014/main" id="{BD87CDDA-D5EA-4B29-8A2E-3C15903D3F7F}"/>
                </a:ext>
              </a:extLst>
            </p:cNvPr>
            <p:cNvSpPr/>
            <p:nvPr/>
          </p:nvSpPr>
          <p:spPr>
            <a:xfrm>
              <a:off x="7549372" y="5799171"/>
              <a:ext cx="30028" cy="30713"/>
            </a:xfrm>
            <a:custGeom>
              <a:avLst/>
              <a:gdLst>
                <a:gd name="connsiteX0" fmla="*/ 26196 w 30028"/>
                <a:gd name="connsiteY0" fmla="*/ 2710 h 30713"/>
                <a:gd name="connsiteX1" fmla="*/ 14453 w 30028"/>
                <a:gd name="connsiteY1" fmla="*/ 0 h 30713"/>
                <a:gd name="connsiteX2" fmla="*/ 2710 w 30028"/>
                <a:gd name="connsiteY2" fmla="*/ 2710 h 30713"/>
                <a:gd name="connsiteX3" fmla="*/ 0 w 30028"/>
                <a:gd name="connsiteY3" fmla="*/ 15356 h 30713"/>
                <a:gd name="connsiteX4" fmla="*/ 2710 w 30028"/>
                <a:gd name="connsiteY4" fmla="*/ 28003 h 30713"/>
                <a:gd name="connsiteX5" fmla="*/ 14453 w 30028"/>
                <a:gd name="connsiteY5" fmla="*/ 30713 h 30713"/>
                <a:gd name="connsiteX6" fmla="*/ 26196 w 30028"/>
                <a:gd name="connsiteY6" fmla="*/ 28003 h 30713"/>
                <a:gd name="connsiteX7" fmla="*/ 28906 w 30028"/>
                <a:gd name="connsiteY7" fmla="*/ 15356 h 30713"/>
                <a:gd name="connsiteX8" fmla="*/ 26196 w 30028"/>
                <a:gd name="connsiteY8" fmla="*/ 2710 h 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28" h="30713">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382">
              <a:extLst>
                <a:ext uri="{FF2B5EF4-FFF2-40B4-BE49-F238E27FC236}">
                  <a16:creationId xmlns:a16="http://schemas.microsoft.com/office/drawing/2014/main" id="{0D240DDE-E974-1577-4B1E-55AB8251B09F}"/>
                </a:ext>
              </a:extLst>
            </p:cNvPr>
            <p:cNvSpPr/>
            <p:nvPr/>
          </p:nvSpPr>
          <p:spPr>
            <a:xfrm>
              <a:off x="7553889" y="5365577"/>
              <a:ext cx="25292" cy="49682"/>
            </a:xfrm>
            <a:custGeom>
              <a:avLst/>
              <a:gdLst>
                <a:gd name="connsiteX0" fmla="*/ 12646 w 25292"/>
                <a:gd name="connsiteY0" fmla="*/ 0 h 49682"/>
                <a:gd name="connsiteX1" fmla="*/ 0 w 25292"/>
                <a:gd name="connsiteY1" fmla="*/ 13550 h 49682"/>
                <a:gd name="connsiteX2" fmla="*/ 0 w 25292"/>
                <a:gd name="connsiteY2" fmla="*/ 36133 h 49682"/>
                <a:gd name="connsiteX3" fmla="*/ 12646 w 25292"/>
                <a:gd name="connsiteY3" fmla="*/ 49683 h 49682"/>
                <a:gd name="connsiteX4" fmla="*/ 25293 w 25292"/>
                <a:gd name="connsiteY4" fmla="*/ 36133 h 49682"/>
                <a:gd name="connsiteX5" fmla="*/ 25293 w 25292"/>
                <a:gd name="connsiteY5" fmla="*/ 13550 h 49682"/>
                <a:gd name="connsiteX6" fmla="*/ 12646 w 25292"/>
                <a:gd name="connsiteY6" fmla="*/ 0 h 49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2" h="4968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2" name="Freeform 383">
              <a:extLst>
                <a:ext uri="{FF2B5EF4-FFF2-40B4-BE49-F238E27FC236}">
                  <a16:creationId xmlns:a16="http://schemas.microsoft.com/office/drawing/2014/main" id="{EC1484E8-254D-5C46-8095-0B70F3C3A5A1}"/>
                </a:ext>
              </a:extLst>
            </p:cNvPr>
            <p:cNvSpPr/>
            <p:nvPr/>
          </p:nvSpPr>
          <p:spPr>
            <a:xfrm>
              <a:off x="7473945" y="5390644"/>
              <a:ext cx="43084" cy="43585"/>
            </a:xfrm>
            <a:custGeom>
              <a:avLst/>
              <a:gdLst>
                <a:gd name="connsiteX0" fmla="*/ 38391 w 43084"/>
                <a:gd name="connsiteY0" fmla="*/ 20099 h 43585"/>
                <a:gd name="connsiteX1" fmla="*/ 23938 w 43084"/>
                <a:gd name="connsiteY1" fmla="*/ 4743 h 43585"/>
                <a:gd name="connsiteX2" fmla="*/ 4065 w 43084"/>
                <a:gd name="connsiteY2" fmla="*/ 4743 h 43585"/>
                <a:gd name="connsiteX3" fmla="*/ 4065 w 43084"/>
                <a:gd name="connsiteY3" fmla="*/ 25519 h 43585"/>
                <a:gd name="connsiteX4" fmla="*/ 18518 w 43084"/>
                <a:gd name="connsiteY4" fmla="*/ 40875 h 43585"/>
                <a:gd name="connsiteX5" fmla="*/ 30261 w 43084"/>
                <a:gd name="connsiteY5" fmla="*/ 43585 h 43585"/>
                <a:gd name="connsiteX6" fmla="*/ 42004 w 43084"/>
                <a:gd name="connsiteY6" fmla="*/ 40875 h 43585"/>
                <a:gd name="connsiteX7" fmla="*/ 38391 w 43084"/>
                <a:gd name="connsiteY7" fmla="*/ 20099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84" h="43585">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3" name="Freeform 384">
              <a:extLst>
                <a:ext uri="{FF2B5EF4-FFF2-40B4-BE49-F238E27FC236}">
                  <a16:creationId xmlns:a16="http://schemas.microsoft.com/office/drawing/2014/main" id="{C663BE01-EDB6-DCE5-7B8D-7EC0E7DB661F}"/>
                </a:ext>
              </a:extLst>
            </p:cNvPr>
            <p:cNvSpPr/>
            <p:nvPr/>
          </p:nvSpPr>
          <p:spPr>
            <a:xfrm>
              <a:off x="7617572" y="5390644"/>
              <a:ext cx="43724" cy="43585"/>
            </a:xfrm>
            <a:custGeom>
              <a:avLst/>
              <a:gdLst>
                <a:gd name="connsiteX0" fmla="*/ 38391 w 43724"/>
                <a:gd name="connsiteY0" fmla="*/ 4743 h 43585"/>
                <a:gd name="connsiteX1" fmla="*/ 18518 w 43724"/>
                <a:gd name="connsiteY1" fmla="*/ 4743 h 43585"/>
                <a:gd name="connsiteX2" fmla="*/ 4065 w 43724"/>
                <a:gd name="connsiteY2" fmla="*/ 20099 h 43585"/>
                <a:gd name="connsiteX3" fmla="*/ 4065 w 43724"/>
                <a:gd name="connsiteY3" fmla="*/ 40875 h 43585"/>
                <a:gd name="connsiteX4" fmla="*/ 15808 w 43724"/>
                <a:gd name="connsiteY4" fmla="*/ 43585 h 43585"/>
                <a:gd name="connsiteX5" fmla="*/ 27551 w 43724"/>
                <a:gd name="connsiteY5" fmla="*/ 40875 h 43585"/>
                <a:gd name="connsiteX6" fmla="*/ 42005 w 43724"/>
                <a:gd name="connsiteY6" fmla="*/ 25519 h 43585"/>
                <a:gd name="connsiteX7" fmla="*/ 38391 w 43724"/>
                <a:gd name="connsiteY7" fmla="*/ 4743 h 43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24" h="43585">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 name="Text Placeholder 11">
            <a:extLst>
              <a:ext uri="{FF2B5EF4-FFF2-40B4-BE49-F238E27FC236}">
                <a16:creationId xmlns:a16="http://schemas.microsoft.com/office/drawing/2014/main" id="{43EC4B3B-7A77-3514-C7E4-849473FB0010}"/>
              </a:ext>
            </a:extLst>
          </p:cNvPr>
          <p:cNvSpPr txBox="1">
            <a:spLocks/>
          </p:cNvSpPr>
          <p:nvPr/>
        </p:nvSpPr>
        <p:spPr>
          <a:xfrm>
            <a:off x="586937" y="464150"/>
            <a:ext cx="672160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Types of ESG Stories You Can Tell</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F2F813F8-9990-2D59-A883-99C84744CA26}"/>
              </a:ext>
            </a:extLst>
          </p:cNvPr>
          <p:cNvCxnSpPr>
            <a:cxnSpLocks/>
          </p:cNvCxnSpPr>
          <p:nvPr/>
        </p:nvCxnSpPr>
        <p:spPr>
          <a:xfrm>
            <a:off x="0" y="1186048"/>
            <a:ext cx="883148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28" name="Graphic 3">
            <a:extLst>
              <a:ext uri="{FF2B5EF4-FFF2-40B4-BE49-F238E27FC236}">
                <a16:creationId xmlns:a16="http://schemas.microsoft.com/office/drawing/2014/main" id="{AC54E2B1-6C6A-FAC2-BEC9-96837CA13F37}"/>
              </a:ext>
            </a:extLst>
          </p:cNvPr>
          <p:cNvGrpSpPr/>
          <p:nvPr/>
        </p:nvGrpSpPr>
        <p:grpSpPr>
          <a:xfrm>
            <a:off x="7772634" y="5571503"/>
            <a:ext cx="628080" cy="557134"/>
            <a:chOff x="665400" y="3833425"/>
            <a:chExt cx="948997" cy="948995"/>
          </a:xfrm>
          <a:solidFill>
            <a:schemeClr val="bg1"/>
          </a:solidFill>
        </p:grpSpPr>
        <p:sp>
          <p:nvSpPr>
            <p:cNvPr id="29" name="Freeform 1464">
              <a:extLst>
                <a:ext uri="{FF2B5EF4-FFF2-40B4-BE49-F238E27FC236}">
                  <a16:creationId xmlns:a16="http://schemas.microsoft.com/office/drawing/2014/main" id="{E9A95ABA-2649-26D3-831E-AA88E70A8A5E}"/>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grpFill/>
            <a:ln w="27426" cap="flat">
              <a:noFill/>
              <a:prstDash val="solid"/>
              <a:miter/>
            </a:ln>
          </p:spPr>
          <p:txBody>
            <a:bodyPr rtlCol="0" anchor="ctr"/>
            <a:lstStyle/>
            <a:p>
              <a:endParaRPr lang="en-US"/>
            </a:p>
          </p:txBody>
        </p:sp>
        <p:sp>
          <p:nvSpPr>
            <p:cNvPr id="30" name="Freeform 1465">
              <a:extLst>
                <a:ext uri="{FF2B5EF4-FFF2-40B4-BE49-F238E27FC236}">
                  <a16:creationId xmlns:a16="http://schemas.microsoft.com/office/drawing/2014/main" id="{9D71887D-92F0-DABD-81C8-762F2430907D}"/>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grpFill/>
            <a:ln w="27426" cap="flat">
              <a:noFill/>
              <a:prstDash val="solid"/>
              <a:miter/>
            </a:ln>
          </p:spPr>
          <p:txBody>
            <a:bodyPr rtlCol="0" anchor="ctr"/>
            <a:lstStyle/>
            <a:p>
              <a:endParaRPr lang="en-US"/>
            </a:p>
          </p:txBody>
        </p:sp>
        <p:grpSp>
          <p:nvGrpSpPr>
            <p:cNvPr id="31" name="Graphic 3">
              <a:extLst>
                <a:ext uri="{FF2B5EF4-FFF2-40B4-BE49-F238E27FC236}">
                  <a16:creationId xmlns:a16="http://schemas.microsoft.com/office/drawing/2014/main" id="{BB715D97-9178-FAEC-7452-CF426C2F79D3}"/>
                </a:ext>
              </a:extLst>
            </p:cNvPr>
            <p:cNvGrpSpPr/>
            <p:nvPr/>
          </p:nvGrpSpPr>
          <p:grpSpPr>
            <a:xfrm>
              <a:off x="788824" y="4019932"/>
              <a:ext cx="244106" cy="641806"/>
              <a:chOff x="788824" y="4019932"/>
              <a:chExt cx="244106" cy="641806"/>
            </a:xfrm>
            <a:grpFill/>
          </p:grpSpPr>
          <p:sp>
            <p:nvSpPr>
              <p:cNvPr id="32" name="Freeform 1467">
                <a:extLst>
                  <a:ext uri="{FF2B5EF4-FFF2-40B4-BE49-F238E27FC236}">
                    <a16:creationId xmlns:a16="http://schemas.microsoft.com/office/drawing/2014/main" id="{300B3907-6B56-1373-6D57-395B4A4449D0}"/>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grpFill/>
              <a:ln w="27426" cap="flat">
                <a:noFill/>
                <a:prstDash val="solid"/>
                <a:miter/>
              </a:ln>
            </p:spPr>
            <p:txBody>
              <a:bodyPr rtlCol="0" anchor="ctr"/>
              <a:lstStyle/>
              <a:p>
                <a:endParaRPr lang="en-US" dirty="0"/>
              </a:p>
            </p:txBody>
          </p:sp>
          <p:sp>
            <p:nvSpPr>
              <p:cNvPr id="33" name="Freeform 1468">
                <a:extLst>
                  <a:ext uri="{FF2B5EF4-FFF2-40B4-BE49-F238E27FC236}">
                    <a16:creationId xmlns:a16="http://schemas.microsoft.com/office/drawing/2014/main" id="{55F96040-977C-E273-5045-ED1E79A43352}"/>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grpFill/>
              <a:ln w="27426" cap="flat">
                <a:noFill/>
                <a:prstDash val="solid"/>
                <a:miter/>
              </a:ln>
            </p:spPr>
            <p:txBody>
              <a:bodyPr rtlCol="0" anchor="ctr"/>
              <a:lstStyle/>
              <a:p>
                <a:endParaRPr lang="en-US" dirty="0"/>
              </a:p>
            </p:txBody>
          </p:sp>
          <p:sp>
            <p:nvSpPr>
              <p:cNvPr id="34" name="Freeform 1469">
                <a:extLst>
                  <a:ext uri="{FF2B5EF4-FFF2-40B4-BE49-F238E27FC236}">
                    <a16:creationId xmlns:a16="http://schemas.microsoft.com/office/drawing/2014/main" id="{01713CE0-3EC0-4550-B067-4E3EE7C1FFC7}"/>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dirty="0"/>
              </a:p>
            </p:txBody>
          </p:sp>
          <p:sp>
            <p:nvSpPr>
              <p:cNvPr id="35" name="Freeform 1470">
                <a:extLst>
                  <a:ext uri="{FF2B5EF4-FFF2-40B4-BE49-F238E27FC236}">
                    <a16:creationId xmlns:a16="http://schemas.microsoft.com/office/drawing/2014/main" id="{5AE6FFEA-37C4-A347-4622-94F3E2AB6901}"/>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grpFill/>
              <a:ln w="27426" cap="flat">
                <a:noFill/>
                <a:prstDash val="solid"/>
                <a:miter/>
              </a:ln>
            </p:spPr>
            <p:txBody>
              <a:bodyPr rtlCol="0" anchor="ctr"/>
              <a:lstStyle/>
              <a:p>
                <a:endParaRPr lang="en-US" dirty="0"/>
              </a:p>
            </p:txBody>
          </p:sp>
          <p:sp>
            <p:nvSpPr>
              <p:cNvPr id="36" name="Freeform 1471">
                <a:extLst>
                  <a:ext uri="{FF2B5EF4-FFF2-40B4-BE49-F238E27FC236}">
                    <a16:creationId xmlns:a16="http://schemas.microsoft.com/office/drawing/2014/main" id="{9D0A9A4F-4ED7-EC4C-EC47-437735B0DC0C}"/>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dirty="0"/>
              </a:p>
            </p:txBody>
          </p:sp>
          <p:sp>
            <p:nvSpPr>
              <p:cNvPr id="37" name="Freeform 1472">
                <a:extLst>
                  <a:ext uri="{FF2B5EF4-FFF2-40B4-BE49-F238E27FC236}">
                    <a16:creationId xmlns:a16="http://schemas.microsoft.com/office/drawing/2014/main" id="{CBA79002-F052-C141-57A2-68372F064492}"/>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grpFill/>
              <a:ln w="27426" cap="flat">
                <a:noFill/>
                <a:prstDash val="solid"/>
                <a:miter/>
              </a:ln>
            </p:spPr>
            <p:txBody>
              <a:bodyPr rtlCol="0" anchor="ctr"/>
              <a:lstStyle/>
              <a:p>
                <a:endParaRPr lang="en-US" dirty="0"/>
              </a:p>
            </p:txBody>
          </p:sp>
        </p:grpSp>
      </p:grpSp>
      <p:sp>
        <p:nvSpPr>
          <p:cNvPr id="40" name="Freeform 209">
            <a:extLst>
              <a:ext uri="{FF2B5EF4-FFF2-40B4-BE49-F238E27FC236}">
                <a16:creationId xmlns:a16="http://schemas.microsoft.com/office/drawing/2014/main" id="{88114DA8-5DC0-D751-F628-8BE08FB09B01}"/>
              </a:ext>
            </a:extLst>
          </p:cNvPr>
          <p:cNvSpPr/>
          <p:nvPr/>
        </p:nvSpPr>
        <p:spPr>
          <a:xfrm>
            <a:off x="2145823" y="5530335"/>
            <a:ext cx="596855" cy="586225"/>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chemeClr val="bg1"/>
          </a:solidFill>
          <a:ln w="9028" cap="flat">
            <a:noFill/>
            <a:prstDash val="solid"/>
            <a:miter/>
          </a:ln>
        </p:spPr>
        <p:txBody>
          <a:bodyPr rtlCol="0" anchor="ctr"/>
          <a:lstStyle/>
          <a:p>
            <a:pPr defTabSz="913738"/>
            <a:endParaRPr lang="en-US">
              <a:solidFill>
                <a:srgbClr val="000000"/>
              </a:solidFill>
              <a:cs typeface="Calibri" panose="020F0502020204030204" pitchFamily="34" charset="0"/>
            </a:endParaRPr>
          </a:p>
        </p:txBody>
      </p:sp>
      <p:sp>
        <p:nvSpPr>
          <p:cNvPr id="50" name="Rounded Rectangle 49">
            <a:extLst>
              <a:ext uri="{FF2B5EF4-FFF2-40B4-BE49-F238E27FC236}">
                <a16:creationId xmlns:a16="http://schemas.microsoft.com/office/drawing/2014/main" id="{665C80D8-42D4-76BF-DF34-758DB545BCDC}"/>
              </a:ext>
            </a:extLst>
          </p:cNvPr>
          <p:cNvSpPr/>
          <p:nvPr/>
        </p:nvSpPr>
        <p:spPr>
          <a:xfrm>
            <a:off x="6928340" y="1018330"/>
            <a:ext cx="4772053"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66C5CCDE-AB32-8AB9-EB97-0B861EA35100}"/>
              </a:ext>
            </a:extLst>
          </p:cNvPr>
          <p:cNvSpPr txBox="1"/>
          <p:nvPr/>
        </p:nvSpPr>
        <p:spPr>
          <a:xfrm>
            <a:off x="7054339" y="1081608"/>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52" name="TextBox 51">
            <a:extLst>
              <a:ext uri="{FF2B5EF4-FFF2-40B4-BE49-F238E27FC236}">
                <a16:creationId xmlns:a16="http://schemas.microsoft.com/office/drawing/2014/main" id="{F22437DE-6B92-4E5C-4D76-80E9120F0915}"/>
              </a:ext>
            </a:extLst>
          </p:cNvPr>
          <p:cNvSpPr txBox="1"/>
          <p:nvPr/>
        </p:nvSpPr>
        <p:spPr>
          <a:xfrm>
            <a:off x="7810340" y="1081608"/>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1</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3340D54F-9F2F-91AB-50BD-5278E038983C}"/>
              </a:ext>
            </a:extLst>
          </p:cNvPr>
          <p:cNvSpPr txBox="1"/>
          <p:nvPr/>
        </p:nvSpPr>
        <p:spPr>
          <a:xfrm>
            <a:off x="8404339" y="1081608"/>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Circular Economy and Resource Efficiency</a:t>
            </a:r>
          </a:p>
        </p:txBody>
      </p:sp>
    </p:spTree>
    <p:extLst>
      <p:ext uri="{BB962C8B-B14F-4D97-AF65-F5344CB8AC3E}">
        <p14:creationId xmlns:p14="http://schemas.microsoft.com/office/powerpoint/2010/main" val="1630980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4CCB4-A28D-ACF0-E1D2-27E51FC33AF6}"/>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C489DBB-471F-97A5-353C-5680687FBD4D}"/>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E1A8FB9-4170-ECC9-8069-27EDF6C599D3}"/>
              </a:ext>
            </a:extLst>
          </p:cNvPr>
          <p:cNvPicPr>
            <a:picLocks noChangeAspect="1"/>
          </p:cNvPicPr>
          <p:nvPr/>
        </p:nvPicPr>
        <p:blipFill>
          <a:blip r:embed="rId3"/>
          <a:stretch>
            <a:fillRect/>
          </a:stretch>
        </p:blipFill>
        <p:spPr>
          <a:xfrm>
            <a:off x="440914" y="48536"/>
            <a:ext cx="3640268" cy="725359"/>
          </a:xfrm>
          <a:prstGeom prst="rect">
            <a:avLst/>
          </a:prstGeom>
        </p:spPr>
      </p:pic>
      <p:sp>
        <p:nvSpPr>
          <p:cNvPr id="9" name="TextBox 8">
            <a:extLst>
              <a:ext uri="{FF2B5EF4-FFF2-40B4-BE49-F238E27FC236}">
                <a16:creationId xmlns:a16="http://schemas.microsoft.com/office/drawing/2014/main" id="{85A397CB-3393-67A9-8224-ACA6173939B2}"/>
              </a:ext>
            </a:extLst>
          </p:cNvPr>
          <p:cNvSpPr txBox="1"/>
          <p:nvPr/>
        </p:nvSpPr>
        <p:spPr>
          <a:xfrm>
            <a:off x="152842" y="941370"/>
            <a:ext cx="7370463" cy="5909310"/>
          </a:xfrm>
          <a:prstGeom prst="rect">
            <a:avLst/>
          </a:prstGeom>
          <a:noFill/>
        </p:spPr>
        <p:txBody>
          <a:bodyPr wrap="square">
            <a:spAutoFit/>
          </a:bodyPr>
          <a:lstStyle/>
          <a:p>
            <a:r>
              <a:rPr lang="en-GB" dirty="0">
                <a:solidFill>
                  <a:srgbClr val="262626"/>
                </a:solidFill>
              </a:rPr>
              <a:t>La Papa demonstrates how small hospitality businesses can build strong customer relationships through authentic communication and consistent digital engagement. Rather than relying on large marketing budgets, the business uses Facebook, Instagram, TikTok and Google to maintain regular contact with customers, promote new offerings and encourage interaction. </a:t>
            </a:r>
          </a:p>
          <a:p>
            <a:endParaRPr lang="en-GB" dirty="0">
              <a:solidFill>
                <a:srgbClr val="262626"/>
              </a:solidFill>
            </a:endParaRPr>
          </a:p>
          <a:p>
            <a:r>
              <a:rPr lang="en-GB" dirty="0">
                <a:solidFill>
                  <a:srgbClr val="262626"/>
                </a:solidFill>
              </a:rPr>
              <a:t>The business combines digital communication with real operational actions. Local sourcing plays an important role, particularly through its relationship with </a:t>
            </a:r>
            <a:r>
              <a:rPr lang="en-GB" dirty="0" err="1">
                <a:solidFill>
                  <a:srgbClr val="262626"/>
                </a:solidFill>
              </a:rPr>
              <a:t>Ballyholey</a:t>
            </a:r>
            <a:r>
              <a:rPr lang="en-GB" dirty="0">
                <a:solidFill>
                  <a:srgbClr val="262626"/>
                </a:solidFill>
              </a:rPr>
              <a:t> Farm, which supplies fresh produce. This provides genuine sustainability stories that can be shared with customers through social media and day-to-day conversations. </a:t>
            </a:r>
          </a:p>
          <a:p>
            <a:endParaRPr lang="en-GB" dirty="0">
              <a:solidFill>
                <a:srgbClr val="262626"/>
              </a:solidFill>
            </a:endParaRPr>
          </a:p>
          <a:p>
            <a:r>
              <a:rPr lang="en-GB" dirty="0">
                <a:solidFill>
                  <a:srgbClr val="262626"/>
                </a:solidFill>
              </a:rPr>
              <a:t>La Papa also demonstrates the importance of two-way communication. Reviews, private messages, competitions and social media engagement provide valuable feedback while helping customers feel connected to the business. This creates stronger relationships and encourages repeat visits. </a:t>
            </a:r>
          </a:p>
          <a:p>
            <a:endParaRPr lang="en-GB" dirty="0"/>
          </a:p>
          <a:p>
            <a:r>
              <a:rPr lang="en-GB" b="1" dirty="0">
                <a:solidFill>
                  <a:srgbClr val="62A844"/>
                </a:solidFill>
              </a:rPr>
              <a:t>Key Learning: </a:t>
            </a:r>
            <a:r>
              <a:rPr lang="en-GB" dirty="0">
                <a:solidFill>
                  <a:srgbClr val="262626"/>
                </a:solidFill>
              </a:rPr>
              <a:t>The most effective sustainability stories are grounded in real business practices and communicated consistently through channels customers already use.</a:t>
            </a:r>
          </a:p>
          <a:p>
            <a:endParaRPr lang="en-GB" dirty="0">
              <a:solidFill>
                <a:srgbClr val="262626"/>
              </a:solidFill>
            </a:endParaRPr>
          </a:p>
        </p:txBody>
      </p:sp>
      <p:sp>
        <p:nvSpPr>
          <p:cNvPr id="8" name="TextBox 7">
            <a:extLst>
              <a:ext uri="{FF2B5EF4-FFF2-40B4-BE49-F238E27FC236}">
                <a16:creationId xmlns:a16="http://schemas.microsoft.com/office/drawing/2014/main" id="{BD1F87C0-FB86-1180-BEA7-9C37FB3D59BE}"/>
              </a:ext>
            </a:extLst>
          </p:cNvPr>
          <p:cNvSpPr txBox="1"/>
          <p:nvPr/>
        </p:nvSpPr>
        <p:spPr>
          <a:xfrm>
            <a:off x="4292913" y="268139"/>
            <a:ext cx="6095064" cy="400110"/>
          </a:xfrm>
          <a:prstGeom prst="rect">
            <a:avLst/>
          </a:prstGeom>
          <a:noFill/>
        </p:spPr>
        <p:txBody>
          <a:bodyPr wrap="square">
            <a:spAutoFit/>
          </a:bodyPr>
          <a:lstStyle/>
          <a:p>
            <a:r>
              <a:rPr lang="en-IE" sz="2000" b="1" dirty="0"/>
              <a:t>La Papa</a:t>
            </a:r>
          </a:p>
        </p:txBody>
      </p:sp>
      <p:pic>
        <p:nvPicPr>
          <p:cNvPr id="4" name="Picture 3">
            <a:extLst>
              <a:ext uri="{FF2B5EF4-FFF2-40B4-BE49-F238E27FC236}">
                <a16:creationId xmlns:a16="http://schemas.microsoft.com/office/drawing/2014/main" id="{23A81038-92C2-137A-4EFB-E3DF45FBFE4E}"/>
              </a:ext>
            </a:extLst>
          </p:cNvPr>
          <p:cNvPicPr>
            <a:picLocks noChangeAspect="1"/>
          </p:cNvPicPr>
          <p:nvPr/>
        </p:nvPicPr>
        <p:blipFill>
          <a:blip r:embed="rId4"/>
          <a:stretch>
            <a:fillRect/>
          </a:stretch>
        </p:blipFill>
        <p:spPr>
          <a:xfrm>
            <a:off x="7677877" y="334936"/>
            <a:ext cx="4361281" cy="6254925"/>
          </a:xfrm>
          <a:prstGeom prst="rect">
            <a:avLst/>
          </a:prstGeom>
        </p:spPr>
      </p:pic>
    </p:spTree>
    <p:extLst>
      <p:ext uri="{BB962C8B-B14F-4D97-AF65-F5344CB8AC3E}">
        <p14:creationId xmlns:p14="http://schemas.microsoft.com/office/powerpoint/2010/main" val="38175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33597-17A7-6EFA-9463-E305EF5FF4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C8951C5-80D3-8EF5-559E-3B8C6E6C21B3}"/>
              </a:ext>
            </a:extLst>
          </p:cNvPr>
          <p:cNvSpPr/>
          <p:nvPr/>
        </p:nvSpPr>
        <p:spPr>
          <a:xfrm flipH="1" flipV="1">
            <a:off x="0" y="-11486"/>
            <a:ext cx="12185500" cy="1129023"/>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2">
            <a:extLst>
              <a:ext uri="{FF2B5EF4-FFF2-40B4-BE49-F238E27FC236}">
                <a16:creationId xmlns:a16="http://schemas.microsoft.com/office/drawing/2014/main" id="{8129A0DF-DA4E-4610-D9D3-4699A070C6EE}"/>
              </a:ext>
            </a:extLst>
          </p:cNvPr>
          <p:cNvSpPr txBox="1">
            <a:spLocks/>
          </p:cNvSpPr>
          <p:nvPr/>
        </p:nvSpPr>
        <p:spPr>
          <a:xfrm>
            <a:off x="579277" y="1563461"/>
            <a:ext cx="2502590"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rgbClr val="0289AE"/>
                </a:solidFill>
              </a:rPr>
              <a:t>By the end of this module, you will:</a:t>
            </a:r>
          </a:p>
          <a:p>
            <a:pPr marL="0" indent="0">
              <a:buNone/>
            </a:pPr>
            <a:endParaRPr lang="en-US" sz="2500" b="1" dirty="0">
              <a:solidFill>
                <a:srgbClr val="0289AE"/>
              </a:solidFill>
            </a:endParaRPr>
          </a:p>
          <a:p>
            <a:pPr marL="0" indent="0">
              <a:buNone/>
            </a:pPr>
            <a:endParaRPr lang="en-US" sz="2500" b="1" dirty="0">
              <a:solidFill>
                <a:srgbClr val="0289AE"/>
              </a:solidFill>
            </a:endParaRPr>
          </a:p>
        </p:txBody>
      </p:sp>
      <p:sp>
        <p:nvSpPr>
          <p:cNvPr id="14" name="Graphic 4">
            <a:extLst>
              <a:ext uri="{FF2B5EF4-FFF2-40B4-BE49-F238E27FC236}">
                <a16:creationId xmlns:a16="http://schemas.microsoft.com/office/drawing/2014/main" id="{2F5F693F-1D36-7999-3A79-2FB84E8BEA9A}"/>
              </a:ext>
            </a:extLst>
          </p:cNvPr>
          <p:cNvSpPr/>
          <p:nvPr/>
        </p:nvSpPr>
        <p:spPr>
          <a:xfrm rot="5400000">
            <a:off x="1314218" y="276245"/>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1A8D13BD-4CEA-01D7-B9B1-5B109881C65E}"/>
              </a:ext>
            </a:extLst>
          </p:cNvPr>
          <p:cNvPicPr>
            <a:picLocks noChangeAspect="1"/>
          </p:cNvPicPr>
          <p:nvPr/>
        </p:nvPicPr>
        <p:blipFill>
          <a:blip>
            <a:extLst>
              <a:ext uri="{96DAC541-7B7A-43D3-8B79-37D633B846F1}">
                <asvg:svgBlip xmlns:asvg="http://schemas.microsoft.com/office/drawing/2016/SVG/main" r:embed="rId2"/>
              </a:ext>
            </a:extLst>
          </a:blip>
          <a:srcRect l="32264" t="48938" r="39869" b="41747"/>
          <a:stretch>
            <a:fillRect/>
          </a:stretch>
        </p:blipFill>
        <p:spPr>
          <a:xfrm>
            <a:off x="8660921" y="-553671"/>
            <a:ext cx="3531079" cy="1671210"/>
          </a:xfrm>
          <a:prstGeom prst="rect">
            <a:avLst/>
          </a:prstGeom>
        </p:spPr>
      </p:pic>
      <p:sp>
        <p:nvSpPr>
          <p:cNvPr id="16" name="Text Placeholder 11">
            <a:extLst>
              <a:ext uri="{FF2B5EF4-FFF2-40B4-BE49-F238E27FC236}">
                <a16:creationId xmlns:a16="http://schemas.microsoft.com/office/drawing/2014/main" id="{B44ED0CF-8901-584D-D8B6-323F9E11B180}"/>
              </a:ext>
            </a:extLst>
          </p:cNvPr>
          <p:cNvSpPr txBox="1">
            <a:spLocks/>
          </p:cNvSpPr>
          <p:nvPr/>
        </p:nvSpPr>
        <p:spPr>
          <a:xfrm>
            <a:off x="579276" y="281934"/>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Learning Objectives</a:t>
            </a:r>
          </a:p>
        </p:txBody>
      </p:sp>
      <p:sp>
        <p:nvSpPr>
          <p:cNvPr id="17" name="Text Placeholder 2">
            <a:extLst>
              <a:ext uri="{FF2B5EF4-FFF2-40B4-BE49-F238E27FC236}">
                <a16:creationId xmlns:a16="http://schemas.microsoft.com/office/drawing/2014/main" id="{E8664189-7583-9064-A80F-0D293C5970EC}"/>
              </a:ext>
            </a:extLst>
          </p:cNvPr>
          <p:cNvSpPr txBox="1">
            <a:spLocks/>
          </p:cNvSpPr>
          <p:nvPr/>
        </p:nvSpPr>
        <p:spPr>
          <a:xfrm>
            <a:off x="3275831" y="1563460"/>
            <a:ext cx="8336893" cy="491353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Clr>
                <a:srgbClr val="62A844"/>
              </a:buClr>
            </a:pPr>
            <a:r>
              <a:rPr lang="en-US" sz="2200" dirty="0">
                <a:solidFill>
                  <a:srgbClr val="262626"/>
                </a:solidFill>
              </a:rPr>
              <a:t>Understand why digital marketing is essential for communicating sustainability in your SME</a:t>
            </a:r>
          </a:p>
          <a:p>
            <a:pPr marL="342900" indent="-342900">
              <a:spcBef>
                <a:spcPts val="1200"/>
              </a:spcBef>
              <a:buClr>
                <a:srgbClr val="62A844"/>
              </a:buClr>
            </a:pPr>
            <a:r>
              <a:rPr lang="en-US" sz="2200" dirty="0" err="1">
                <a:solidFill>
                  <a:srgbClr val="262626"/>
                </a:solidFill>
              </a:rPr>
              <a:t>Recognise</a:t>
            </a:r>
            <a:r>
              <a:rPr lang="en-US" sz="2200" dirty="0">
                <a:solidFill>
                  <a:srgbClr val="262626"/>
                </a:solidFill>
              </a:rPr>
              <a:t> key trends in ESG communication &amp; conscious consumer </a:t>
            </a:r>
            <a:r>
              <a:rPr lang="en-US" sz="2200" dirty="0" err="1">
                <a:solidFill>
                  <a:srgbClr val="262626"/>
                </a:solidFill>
              </a:rPr>
              <a:t>behaviour</a:t>
            </a:r>
            <a:endParaRPr lang="en-US" sz="2200" dirty="0">
              <a:solidFill>
                <a:srgbClr val="262626"/>
              </a:solidFill>
            </a:endParaRPr>
          </a:p>
          <a:p>
            <a:pPr marL="342900" indent="-342900">
              <a:spcBef>
                <a:spcPts val="1200"/>
              </a:spcBef>
              <a:buClr>
                <a:srgbClr val="62A844"/>
              </a:buClr>
            </a:pPr>
            <a:r>
              <a:rPr lang="en-US" sz="2200" dirty="0">
                <a:solidFill>
                  <a:srgbClr val="262626"/>
                </a:solidFill>
              </a:rPr>
              <a:t>Translate sustainability actions into clear, authentic brand stories</a:t>
            </a:r>
          </a:p>
          <a:p>
            <a:pPr marL="342900" indent="-342900">
              <a:spcBef>
                <a:spcPts val="1200"/>
              </a:spcBef>
              <a:buClr>
                <a:srgbClr val="62A844"/>
              </a:buClr>
            </a:pPr>
            <a:r>
              <a:rPr lang="en-US" sz="2200" dirty="0">
                <a:solidFill>
                  <a:srgbClr val="262626"/>
                </a:solidFill>
              </a:rPr>
              <a:t>Select and use digital tools &amp; platforms to amplify your sustainability message</a:t>
            </a:r>
          </a:p>
          <a:p>
            <a:pPr marL="342900" indent="-342900">
              <a:spcBef>
                <a:spcPts val="1200"/>
              </a:spcBef>
              <a:buClr>
                <a:srgbClr val="62A844"/>
              </a:buClr>
            </a:pPr>
            <a:r>
              <a:rPr lang="en-US" sz="2200" dirty="0">
                <a:solidFill>
                  <a:srgbClr val="262626"/>
                </a:solidFill>
              </a:rPr>
              <a:t>Apply entrepreneurial thinking to identify new opportunities and business value</a:t>
            </a:r>
          </a:p>
          <a:p>
            <a:pPr marL="342900" indent="-342900">
              <a:spcBef>
                <a:spcPts val="1200"/>
              </a:spcBef>
              <a:buClr>
                <a:srgbClr val="62A844"/>
              </a:buClr>
            </a:pPr>
            <a:r>
              <a:rPr lang="en-US" sz="2200" dirty="0">
                <a:solidFill>
                  <a:srgbClr val="262626"/>
                </a:solidFill>
              </a:rPr>
              <a:t>Communicate ESG claims ethically and avoid greenwashing</a:t>
            </a:r>
          </a:p>
          <a:p>
            <a:pPr marL="342900" indent="-342900">
              <a:spcBef>
                <a:spcPts val="1200"/>
              </a:spcBef>
              <a:buClr>
                <a:srgbClr val="62A844"/>
              </a:buClr>
            </a:pPr>
            <a:r>
              <a:rPr lang="en-US" sz="2200" dirty="0">
                <a:solidFill>
                  <a:srgbClr val="262626"/>
                </a:solidFill>
              </a:rPr>
              <a:t>Support teams in developing confident, responsible digital communication skills</a:t>
            </a:r>
          </a:p>
          <a:p>
            <a:pPr marL="342900" indent="-342900">
              <a:spcBef>
                <a:spcPts val="1200"/>
              </a:spcBef>
              <a:buClr>
                <a:srgbClr val="62A844"/>
              </a:buClr>
            </a:pPr>
            <a:endParaRPr lang="en-US" sz="2200" dirty="0">
              <a:solidFill>
                <a:srgbClr val="262626"/>
              </a:solidFill>
            </a:endParaRPr>
          </a:p>
        </p:txBody>
      </p:sp>
      <p:sp>
        <p:nvSpPr>
          <p:cNvPr id="2" name="Freeform 1">
            <a:extLst>
              <a:ext uri="{FF2B5EF4-FFF2-40B4-BE49-F238E27FC236}">
                <a16:creationId xmlns:a16="http://schemas.microsoft.com/office/drawing/2014/main" id="{A2578FAE-62D8-717E-B68E-0FECCA34D4E3}"/>
              </a:ext>
            </a:extLst>
          </p:cNvPr>
          <p:cNvSpPr/>
          <p:nvPr/>
        </p:nvSpPr>
        <p:spPr>
          <a:xfrm>
            <a:off x="1633841" y="2772712"/>
            <a:ext cx="1154401" cy="656288"/>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p>
        </p:txBody>
      </p:sp>
    </p:spTree>
    <p:extLst>
      <p:ext uri="{BB962C8B-B14F-4D97-AF65-F5344CB8AC3E}">
        <p14:creationId xmlns:p14="http://schemas.microsoft.com/office/powerpoint/2010/main" val="110821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A982D-1848-9F8D-A4D9-3D210F4306ED}"/>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517E73A-63AA-B75A-0BB5-2D2EC13CBE07}"/>
              </a:ext>
            </a:extLst>
          </p:cNvPr>
          <p:cNvSpPr>
            <a:spLocks noGrp="1"/>
          </p:cNvSpPr>
          <p:nvPr>
            <p:ph type="body" sz="quarter" idx="16"/>
          </p:nvPr>
        </p:nvSpPr>
        <p:spPr>
          <a:xfrm>
            <a:off x="4223369" y="1073150"/>
            <a:ext cx="4611873" cy="4711700"/>
          </a:xfrm>
        </p:spPr>
        <p:txBody>
          <a:bodyPr>
            <a:normAutofit/>
          </a:bodyPr>
          <a:lstStyle/>
          <a:p>
            <a:pPr fontAlgn="t">
              <a:lnSpc>
                <a:spcPts val="4960"/>
              </a:lnSpc>
              <a:spcBef>
                <a:spcPts val="0"/>
              </a:spcBef>
            </a:pPr>
            <a:r>
              <a:rPr lang="en-IE" b="1" dirty="0"/>
              <a:t>Digital Tools </a:t>
            </a:r>
          </a:p>
          <a:p>
            <a:pPr fontAlgn="t">
              <a:lnSpc>
                <a:spcPts val="4960"/>
              </a:lnSpc>
              <a:spcBef>
                <a:spcPts val="0"/>
              </a:spcBef>
            </a:pPr>
            <a:r>
              <a:rPr lang="en-IE" b="1" dirty="0"/>
              <a:t>&amp; Platforms </a:t>
            </a:r>
          </a:p>
          <a:p>
            <a:pPr fontAlgn="t">
              <a:lnSpc>
                <a:spcPts val="4960"/>
              </a:lnSpc>
              <a:spcBef>
                <a:spcPts val="0"/>
              </a:spcBef>
            </a:pPr>
            <a:endParaRPr lang="en-IE" sz="2400" b="1" dirty="0"/>
          </a:p>
          <a:p>
            <a:pPr fontAlgn="t">
              <a:lnSpc>
                <a:spcPts val="4960"/>
              </a:lnSpc>
              <a:spcBef>
                <a:spcPts val="0"/>
              </a:spcBef>
            </a:pPr>
            <a:endParaRPr lang="en-IE" sz="2400" b="1" dirty="0"/>
          </a:p>
          <a:p>
            <a:pPr fontAlgn="t">
              <a:lnSpc>
                <a:spcPct val="100000"/>
              </a:lnSpc>
              <a:spcBef>
                <a:spcPts val="0"/>
              </a:spcBef>
            </a:pPr>
            <a:r>
              <a:rPr lang="en-IE" sz="2600" dirty="0"/>
              <a:t>Using digital technologies to amplify impact  </a:t>
            </a:r>
          </a:p>
          <a:p>
            <a:pPr fontAlgn="t">
              <a:lnSpc>
                <a:spcPts val="4960"/>
              </a:lnSpc>
              <a:spcBef>
                <a:spcPts val="0"/>
              </a:spcBef>
            </a:pPr>
            <a:endParaRPr lang="en-IE" sz="2400" dirty="0"/>
          </a:p>
          <a:p>
            <a:pPr fontAlgn="t">
              <a:lnSpc>
                <a:spcPts val="4960"/>
              </a:lnSpc>
              <a:spcBef>
                <a:spcPts val="0"/>
              </a:spcBef>
            </a:pP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2E5CE8AA-9B59-547A-F20C-C2A6FCB848D5}"/>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04</a:t>
            </a:r>
          </a:p>
        </p:txBody>
      </p:sp>
    </p:spTree>
    <p:extLst>
      <p:ext uri="{BB962C8B-B14F-4D97-AF65-F5344CB8AC3E}">
        <p14:creationId xmlns:p14="http://schemas.microsoft.com/office/powerpoint/2010/main" val="2475698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74832-269A-3920-F416-3029D1921EF5}"/>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73FE4D63-C0A0-79BE-3BF6-A37CBB8FE77E}"/>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33E38964-32D9-753F-11B0-992E9DC973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55D800B5-3DD2-A9D2-4B74-D4A77701B4E4}"/>
              </a:ext>
            </a:extLst>
          </p:cNvPr>
          <p:cNvSpPr txBox="1">
            <a:spLocks/>
          </p:cNvSpPr>
          <p:nvPr/>
        </p:nvSpPr>
        <p:spPr>
          <a:xfrm>
            <a:off x="600999"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Why Digital Tools Matter for Sustainability Marketing</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058F9B35-0277-28FB-20E4-E04FEFE83C53}"/>
              </a:ext>
            </a:extLst>
          </p:cNvPr>
          <p:cNvCxnSpPr>
            <a:cxnSpLocks/>
          </p:cNvCxnSpPr>
          <p:nvPr/>
        </p:nvCxnSpPr>
        <p:spPr>
          <a:xfrm>
            <a:off x="0" y="1564623"/>
            <a:ext cx="6991179"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6479A4D5-DC71-B289-FE91-F2C7E57A4887}"/>
              </a:ext>
            </a:extLst>
          </p:cNvPr>
          <p:cNvPicPr>
            <a:picLocks noChangeAspect="1"/>
          </p:cNvPicPr>
          <p:nvPr/>
        </p:nvPicPr>
        <p:blipFill>
          <a:blip>
            <a:extLst>
              <a:ext uri="{96DAC541-7B7A-43D3-8B79-37D633B846F1}">
                <asvg:svgBlip xmlns:asvg="http://schemas.microsoft.com/office/drawing/2016/SVG/main" r:embed="rId6"/>
              </a:ext>
            </a:extLst>
          </a:blip>
          <a:srcRect l="30972" t="41514" r="41161" b="35437"/>
          <a:stretch>
            <a:fillRect/>
          </a:stretch>
        </p:blipFill>
        <p:spPr>
          <a:xfrm>
            <a:off x="6991179" y="-1"/>
            <a:ext cx="5200821" cy="6091173"/>
          </a:xfrm>
          <a:prstGeom prst="rect">
            <a:avLst/>
          </a:prstGeom>
        </p:spPr>
      </p:pic>
      <p:sp>
        <p:nvSpPr>
          <p:cNvPr id="2" name="TextBox 6">
            <a:extLst>
              <a:ext uri="{FF2B5EF4-FFF2-40B4-BE49-F238E27FC236}">
                <a16:creationId xmlns:a16="http://schemas.microsoft.com/office/drawing/2014/main" id="{CA5A3F71-929A-5A4B-02D7-F09829B035EC}"/>
              </a:ext>
            </a:extLst>
          </p:cNvPr>
          <p:cNvSpPr txBox="1"/>
          <p:nvPr/>
        </p:nvSpPr>
        <p:spPr>
          <a:xfrm>
            <a:off x="600999" y="2080497"/>
            <a:ext cx="7350809" cy="4185761"/>
          </a:xfrm>
          <a:prstGeom prst="rect">
            <a:avLst/>
          </a:prstGeom>
          <a:noFill/>
        </p:spPr>
        <p:txBody>
          <a:bodyPr wrap="square" lIns="91440" tIns="45720" rIns="91440" bIns="45720" numCol="1" spcCol="252000" rtlCol="0" anchor="t">
            <a:spAutoFit/>
          </a:bodyPr>
          <a:lstStyle/>
          <a:p>
            <a:pPr>
              <a:spcAft>
                <a:spcPts val="1200"/>
              </a:spcAft>
            </a:pPr>
            <a:r>
              <a:rPr lang="en-IE" sz="2200" dirty="0">
                <a:solidFill>
                  <a:srgbClr val="262626"/>
                </a:solidFill>
              </a:rPr>
              <a:t>Digital Marketing Tools can help create….                         </a:t>
            </a:r>
            <a:r>
              <a:rPr lang="en-IE" sz="2200" b="1" dirty="0">
                <a:solidFill>
                  <a:srgbClr val="0289AE"/>
                </a:solidFill>
              </a:rPr>
              <a:t>Visibility • Consistency • Credibility</a:t>
            </a:r>
          </a:p>
          <a:p>
            <a:pPr>
              <a:spcAft>
                <a:spcPts val="1200"/>
              </a:spcAft>
            </a:pPr>
            <a:endParaRPr lang="en-IE" sz="2200" b="1" dirty="0">
              <a:solidFill>
                <a:srgbClr val="0289AE"/>
              </a:solidFill>
            </a:endParaRPr>
          </a:p>
          <a:p>
            <a:pPr marL="342900" indent="-342900">
              <a:buClr>
                <a:srgbClr val="62A844"/>
              </a:buClr>
              <a:buFont typeface="Wingdings" panose="05000000000000000000" pitchFamily="2" charset="2"/>
              <a:buChar char="ü"/>
            </a:pPr>
            <a:r>
              <a:rPr lang="en-US" dirty="0">
                <a:solidFill>
                  <a:srgbClr val="262626"/>
                </a:solidFill>
              </a:rPr>
              <a:t>Digital marketing tools make sustainability visible to guests before they arrive and in real-time</a:t>
            </a:r>
          </a:p>
          <a:p>
            <a:pPr marL="342900" indent="-342900">
              <a:buClr>
                <a:srgbClr val="62A844"/>
              </a:buClr>
              <a:buFont typeface="Wingdings" panose="05000000000000000000" pitchFamily="2" charset="2"/>
              <a:buChar char="ü"/>
            </a:pPr>
            <a:r>
              <a:rPr lang="en-US" dirty="0">
                <a:solidFill>
                  <a:srgbClr val="262626"/>
                </a:solidFill>
              </a:rPr>
              <a:t>They help you &amp; your business communicate real actions with low cost &amp; high reach</a:t>
            </a:r>
          </a:p>
          <a:p>
            <a:pPr marL="342900" indent="-342900">
              <a:buClr>
                <a:srgbClr val="62A844"/>
              </a:buClr>
              <a:buFont typeface="Wingdings" panose="05000000000000000000" pitchFamily="2" charset="2"/>
              <a:buChar char="ü"/>
            </a:pPr>
            <a:r>
              <a:rPr lang="en-US" dirty="0">
                <a:solidFill>
                  <a:srgbClr val="262626"/>
                </a:solidFill>
              </a:rPr>
              <a:t>Tools allow quick updates (stories, photos, metrics, improvements)</a:t>
            </a:r>
          </a:p>
          <a:p>
            <a:pPr marL="342900" indent="-342900">
              <a:buClr>
                <a:srgbClr val="62A844"/>
              </a:buClr>
              <a:buFont typeface="Wingdings" panose="05000000000000000000" pitchFamily="2" charset="2"/>
              <a:buChar char="ü"/>
            </a:pPr>
            <a:r>
              <a:rPr lang="en-US" dirty="0">
                <a:solidFill>
                  <a:srgbClr val="262626"/>
                </a:solidFill>
              </a:rPr>
              <a:t>They help build trust through transparency &amp; regular communication</a:t>
            </a:r>
          </a:p>
          <a:p>
            <a:pPr marL="342900" indent="-342900">
              <a:buClr>
                <a:srgbClr val="62A844"/>
              </a:buClr>
              <a:buFont typeface="Wingdings" panose="05000000000000000000" pitchFamily="2" charset="2"/>
              <a:buChar char="ü"/>
            </a:pPr>
            <a:r>
              <a:rPr lang="en-US" dirty="0">
                <a:solidFill>
                  <a:srgbClr val="262626"/>
                </a:solidFill>
              </a:rPr>
              <a:t>Digital platforms extend the impact of ESG stories far beyond the premises</a:t>
            </a:r>
          </a:p>
          <a:p>
            <a:pPr marL="342900" indent="-342900">
              <a:buClr>
                <a:srgbClr val="62A844"/>
              </a:buClr>
              <a:buFont typeface="Wingdings" panose="05000000000000000000" pitchFamily="2" charset="2"/>
              <a:buChar char="ü"/>
            </a:pPr>
            <a:r>
              <a:rPr lang="en-US" dirty="0">
                <a:solidFill>
                  <a:srgbClr val="262626"/>
                </a:solidFill>
              </a:rPr>
              <a:t>Businesses gain visibility equal to larger competitors through creativity, not budget</a:t>
            </a:r>
            <a:endParaRPr lang="en-IE" dirty="0">
              <a:solidFill>
                <a:srgbClr val="262626"/>
              </a:solidFill>
            </a:endParaRPr>
          </a:p>
        </p:txBody>
      </p:sp>
      <p:sp>
        <p:nvSpPr>
          <p:cNvPr id="5" name="Speech Bubble: Rectangle with Corners Rounded 4">
            <a:extLst>
              <a:ext uri="{FF2B5EF4-FFF2-40B4-BE49-F238E27FC236}">
                <a16:creationId xmlns:a16="http://schemas.microsoft.com/office/drawing/2014/main" id="{EFC39759-D2EE-D4F3-E2F9-50D073E097F7}"/>
              </a:ext>
            </a:extLst>
          </p:cNvPr>
          <p:cNvSpPr/>
          <p:nvPr/>
        </p:nvSpPr>
        <p:spPr>
          <a:xfrm>
            <a:off x="6991179" y="766822"/>
            <a:ext cx="4194945" cy="2240975"/>
          </a:xfrm>
          <a:prstGeom prst="wedgeRoundRectCallout">
            <a:avLst>
              <a:gd name="adj1" fmla="val 36816"/>
              <a:gd name="adj2" fmla="val 97464"/>
              <a:gd name="adj3" fmla="val 16667"/>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62626"/>
                </a:solidFill>
              </a:rPr>
              <a:t>If sustainability happens offline and you don’t share it online, </a:t>
            </a:r>
            <a:r>
              <a:rPr lang="en-US" sz="2000" b="1" dirty="0">
                <a:solidFill>
                  <a:srgbClr val="262626"/>
                </a:solidFill>
              </a:rPr>
              <a:t>the impact is lost</a:t>
            </a:r>
            <a:r>
              <a:rPr lang="en-US" sz="2000" dirty="0">
                <a:solidFill>
                  <a:srgbClr val="262626"/>
                </a:solidFill>
              </a:rPr>
              <a:t>.</a:t>
            </a:r>
            <a:endParaRPr lang="en-IE" sz="2000" dirty="0">
              <a:solidFill>
                <a:srgbClr val="262626"/>
              </a:solidFill>
            </a:endParaRPr>
          </a:p>
        </p:txBody>
      </p:sp>
    </p:spTree>
    <p:extLst>
      <p:ext uri="{BB962C8B-B14F-4D97-AF65-F5344CB8AC3E}">
        <p14:creationId xmlns:p14="http://schemas.microsoft.com/office/powerpoint/2010/main" val="3378379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17F94-93F5-4D3A-4A24-97F6874BBEB2}"/>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21BD0C0-1423-E405-4778-1212495E40E6}"/>
              </a:ext>
            </a:extLst>
          </p:cNvPr>
          <p:cNvSpPr/>
          <p:nvPr/>
        </p:nvSpPr>
        <p:spPr>
          <a:xfrm>
            <a:off x="7177472" y="0"/>
            <a:ext cx="4225633" cy="6857993"/>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83B2B45C-BEB6-E0E0-017B-EC0A89885DDB}"/>
              </a:ext>
            </a:extLst>
          </p:cNvPr>
          <p:cNvSpPr txBox="1">
            <a:spLocks/>
          </p:cNvSpPr>
          <p:nvPr/>
        </p:nvSpPr>
        <p:spPr>
          <a:xfrm>
            <a:off x="429115" y="525832"/>
            <a:ext cx="422563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Bringing Your Stories to Life Digitally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9939762B-0C88-1A66-76D9-92FE31A20282}"/>
              </a:ext>
            </a:extLst>
          </p:cNvPr>
          <p:cNvCxnSpPr>
            <a:cxnSpLocks/>
          </p:cNvCxnSpPr>
          <p:nvPr/>
        </p:nvCxnSpPr>
        <p:spPr>
          <a:xfrm>
            <a:off x="0" y="1612713"/>
            <a:ext cx="6373906"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9F99734D-3174-B687-ED36-7756F1DD3785}"/>
              </a:ext>
            </a:extLst>
          </p:cNvPr>
          <p:cNvPicPr>
            <a:picLocks noChangeAspect="1"/>
          </p:cNvPicPr>
          <p:nvPr/>
        </p:nvPicPr>
        <p:blipFill>
          <a:blip>
            <a:extLst>
              <a:ext uri="{96DAC541-7B7A-43D3-8B79-37D633B846F1}">
                <asvg:svgBlip xmlns:asvg="http://schemas.microsoft.com/office/drawing/2016/SVG/main" r:embed="rId2"/>
              </a:ext>
            </a:extLst>
          </a:blip>
          <a:srcRect l="32264" t="48938" r="39869" b="38542"/>
          <a:stretch>
            <a:fillRect/>
          </a:stretch>
        </p:blipFill>
        <p:spPr>
          <a:xfrm>
            <a:off x="8106261" y="0"/>
            <a:ext cx="4085739" cy="2599113"/>
          </a:xfrm>
          <a:prstGeom prst="rect">
            <a:avLst/>
          </a:prstGeom>
        </p:spPr>
      </p:pic>
      <p:sp>
        <p:nvSpPr>
          <p:cNvPr id="3" name="TextBox 6">
            <a:extLst>
              <a:ext uri="{FF2B5EF4-FFF2-40B4-BE49-F238E27FC236}">
                <a16:creationId xmlns:a16="http://schemas.microsoft.com/office/drawing/2014/main" id="{5B0AF7CA-ECA5-A692-E7A3-0DABA768AB1A}"/>
              </a:ext>
            </a:extLst>
          </p:cNvPr>
          <p:cNvSpPr txBox="1"/>
          <p:nvPr/>
        </p:nvSpPr>
        <p:spPr>
          <a:xfrm>
            <a:off x="600999" y="2080497"/>
            <a:ext cx="6193340" cy="3877985"/>
          </a:xfrm>
          <a:prstGeom prst="rect">
            <a:avLst/>
          </a:prstGeom>
          <a:noFill/>
        </p:spPr>
        <p:txBody>
          <a:bodyPr wrap="square" lIns="91440" tIns="45720" rIns="91440" bIns="45720" numCol="1" spcCol="252000" rtlCol="0" anchor="t">
            <a:spAutoFit/>
          </a:bodyPr>
          <a:lstStyle/>
          <a:p>
            <a:r>
              <a:rPr lang="en-IE" dirty="0">
                <a:solidFill>
                  <a:srgbClr val="262626"/>
                </a:solidFill>
              </a:rPr>
              <a:t>In the last section, we discussed the benefits of storytelling for building team support and how digital tools can assist in everyday practices. Digital tools and a smartphone are also very effective for turning operational actions into visible stories.</a:t>
            </a:r>
          </a:p>
          <a:p>
            <a:endParaRPr lang="en-IE" dirty="0">
              <a:solidFill>
                <a:srgbClr val="262626"/>
              </a:solidFill>
            </a:endParaRPr>
          </a:p>
          <a:p>
            <a:pPr>
              <a:buNone/>
            </a:pPr>
            <a:r>
              <a:rPr lang="en-IE" sz="2200" b="1" dirty="0">
                <a:solidFill>
                  <a:srgbClr val="0289AE"/>
                </a:solidFill>
              </a:rPr>
              <a:t>Effective formats for SMEs:</a:t>
            </a:r>
          </a:p>
          <a:p>
            <a:pPr>
              <a:buNone/>
            </a:pPr>
            <a:endParaRPr lang="en-IE" sz="800" dirty="0">
              <a:solidFill>
                <a:srgbClr val="0289AE"/>
              </a:solidFill>
            </a:endParaRPr>
          </a:p>
          <a:p>
            <a:pPr marL="342900" indent="-342900">
              <a:buClr>
                <a:srgbClr val="62A844"/>
              </a:buClr>
              <a:buFont typeface="Arial" panose="020B0604020202020204" pitchFamily="34" charset="0"/>
              <a:buChar char="•"/>
            </a:pPr>
            <a:r>
              <a:rPr lang="en-IE" b="1" dirty="0">
                <a:solidFill>
                  <a:srgbClr val="262626"/>
                </a:solidFill>
              </a:rPr>
              <a:t>Short videos</a:t>
            </a:r>
            <a:r>
              <a:rPr lang="en-IE" dirty="0">
                <a:solidFill>
                  <a:srgbClr val="262626"/>
                </a:solidFill>
              </a:rPr>
              <a:t> (30–60 seconds) showing real actions</a:t>
            </a:r>
          </a:p>
          <a:p>
            <a:pPr marL="342900" indent="-342900">
              <a:buClr>
                <a:srgbClr val="62A844"/>
              </a:buClr>
              <a:buFont typeface="Arial" panose="020B0604020202020204" pitchFamily="34" charset="0"/>
              <a:buChar char="•"/>
            </a:pPr>
            <a:r>
              <a:rPr lang="en-IE" b="1" dirty="0">
                <a:solidFill>
                  <a:srgbClr val="262626"/>
                </a:solidFill>
              </a:rPr>
              <a:t>Before/after photos</a:t>
            </a:r>
            <a:r>
              <a:rPr lang="en-IE" dirty="0">
                <a:solidFill>
                  <a:srgbClr val="262626"/>
                </a:solidFill>
              </a:rPr>
              <a:t> (e.g., waste reduction, menu redesign)</a:t>
            </a:r>
          </a:p>
          <a:p>
            <a:pPr marL="342900" indent="-342900">
              <a:buClr>
                <a:srgbClr val="62A844"/>
              </a:buClr>
              <a:buFont typeface="Arial" panose="020B0604020202020204" pitchFamily="34" charset="0"/>
              <a:buChar char="•"/>
            </a:pPr>
            <a:r>
              <a:rPr lang="en-IE" b="1" dirty="0">
                <a:solidFill>
                  <a:srgbClr val="262626"/>
                </a:solidFill>
              </a:rPr>
              <a:t>Staff stories</a:t>
            </a:r>
            <a:r>
              <a:rPr lang="en-IE" dirty="0">
                <a:solidFill>
                  <a:srgbClr val="262626"/>
                </a:solidFill>
              </a:rPr>
              <a:t> (“Meet Maria: our sustainability champion”)</a:t>
            </a:r>
          </a:p>
          <a:p>
            <a:pPr marL="342900" indent="-342900">
              <a:buClr>
                <a:srgbClr val="62A844"/>
              </a:buClr>
              <a:buFont typeface="Arial" panose="020B0604020202020204" pitchFamily="34" charset="0"/>
              <a:buChar char="•"/>
            </a:pPr>
            <a:r>
              <a:rPr lang="en-IE" b="1" dirty="0">
                <a:solidFill>
                  <a:srgbClr val="262626"/>
                </a:solidFill>
              </a:rPr>
              <a:t>Supplier features</a:t>
            </a:r>
            <a:r>
              <a:rPr lang="en-IE" dirty="0">
                <a:solidFill>
                  <a:srgbClr val="262626"/>
                </a:solidFill>
              </a:rPr>
              <a:t> (local food, community links)</a:t>
            </a:r>
          </a:p>
          <a:p>
            <a:pPr marL="342900" indent="-342900">
              <a:buClr>
                <a:srgbClr val="62A844"/>
              </a:buClr>
              <a:buFont typeface="Arial" panose="020B0604020202020204" pitchFamily="34" charset="0"/>
              <a:buChar char="•"/>
            </a:pPr>
            <a:r>
              <a:rPr lang="en-IE" b="1" dirty="0">
                <a:solidFill>
                  <a:srgbClr val="262626"/>
                </a:solidFill>
              </a:rPr>
              <a:t>Behind-the-scenes</a:t>
            </a:r>
            <a:r>
              <a:rPr lang="en-IE" dirty="0">
                <a:solidFill>
                  <a:srgbClr val="262626"/>
                </a:solidFill>
              </a:rPr>
              <a:t> tours (waste sorting, composting, prep)</a:t>
            </a:r>
          </a:p>
          <a:p>
            <a:pPr marL="342900" indent="-342900">
              <a:buClr>
                <a:srgbClr val="62A844"/>
              </a:buClr>
              <a:buFont typeface="Arial" panose="020B0604020202020204" pitchFamily="34" charset="0"/>
              <a:buChar char="•"/>
            </a:pPr>
            <a:r>
              <a:rPr lang="en-IE" b="1" dirty="0">
                <a:solidFill>
                  <a:srgbClr val="262626"/>
                </a:solidFill>
              </a:rPr>
              <a:t>Mini data points</a:t>
            </a:r>
            <a:r>
              <a:rPr lang="en-IE" dirty="0">
                <a:solidFill>
                  <a:srgbClr val="262626"/>
                </a:solidFill>
              </a:rPr>
              <a:t> (“20% less waste this month!”)</a:t>
            </a:r>
          </a:p>
          <a:p>
            <a:endParaRPr lang="en-IE" dirty="0">
              <a:solidFill>
                <a:srgbClr val="262626"/>
              </a:solidFill>
            </a:endParaRPr>
          </a:p>
        </p:txBody>
      </p:sp>
      <p:sp>
        <p:nvSpPr>
          <p:cNvPr id="6" name="Rounded Rectangle 5">
            <a:extLst>
              <a:ext uri="{FF2B5EF4-FFF2-40B4-BE49-F238E27FC236}">
                <a16:creationId xmlns:a16="http://schemas.microsoft.com/office/drawing/2014/main" id="{6D73B9F3-622C-A8B5-D08D-98065BC260F7}"/>
              </a:ext>
            </a:extLst>
          </p:cNvPr>
          <p:cNvSpPr/>
          <p:nvPr/>
        </p:nvSpPr>
        <p:spPr>
          <a:xfrm>
            <a:off x="7177472" y="5926453"/>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E8848CC-CA95-C7B3-11DF-0E49BAF31F95}"/>
              </a:ext>
            </a:extLst>
          </p:cNvPr>
          <p:cNvSpPr txBox="1"/>
          <p:nvPr/>
        </p:nvSpPr>
        <p:spPr>
          <a:xfrm>
            <a:off x="7303471" y="5989731"/>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8" name="TextBox 7">
            <a:extLst>
              <a:ext uri="{FF2B5EF4-FFF2-40B4-BE49-F238E27FC236}">
                <a16:creationId xmlns:a16="http://schemas.microsoft.com/office/drawing/2014/main" id="{E9892344-14CB-DF72-2DA6-117BA0E68FC2}"/>
              </a:ext>
            </a:extLst>
          </p:cNvPr>
          <p:cNvSpPr txBox="1"/>
          <p:nvPr/>
        </p:nvSpPr>
        <p:spPr>
          <a:xfrm>
            <a:off x="8059472" y="5989731"/>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F78DCFD-3B44-F51C-F6EA-3288380D503B}"/>
              </a:ext>
            </a:extLst>
          </p:cNvPr>
          <p:cNvSpPr txBox="1"/>
          <p:nvPr/>
        </p:nvSpPr>
        <p:spPr>
          <a:xfrm>
            <a:off x="8653471" y="5989731"/>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cxnSp>
        <p:nvCxnSpPr>
          <p:cNvPr id="14" name="Straight Connector 13">
            <a:extLst>
              <a:ext uri="{FF2B5EF4-FFF2-40B4-BE49-F238E27FC236}">
                <a16:creationId xmlns:a16="http://schemas.microsoft.com/office/drawing/2014/main" id="{459594F8-AB5F-18D6-5A4D-E7D532214CFA}"/>
              </a:ext>
            </a:extLst>
          </p:cNvPr>
          <p:cNvCxnSpPr>
            <a:cxnSpLocks/>
          </p:cNvCxnSpPr>
          <p:nvPr/>
        </p:nvCxnSpPr>
        <p:spPr>
          <a:xfrm>
            <a:off x="6952639" y="1606899"/>
            <a:ext cx="4450466" cy="0"/>
          </a:xfrm>
          <a:prstGeom prst="line">
            <a:avLst/>
          </a:prstGeom>
          <a:ln w="3492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B645DEA-AB31-9A05-55EA-BC356078C04F}"/>
              </a:ext>
            </a:extLst>
          </p:cNvPr>
          <p:cNvSpPr txBox="1"/>
          <p:nvPr/>
        </p:nvSpPr>
        <p:spPr>
          <a:xfrm>
            <a:off x="7302695" y="1415831"/>
            <a:ext cx="3959472" cy="2616101"/>
          </a:xfrm>
          <a:prstGeom prst="rect">
            <a:avLst/>
          </a:prstGeom>
          <a:noFill/>
        </p:spPr>
        <p:txBody>
          <a:bodyPr wrap="square">
            <a:spAutoFit/>
          </a:bodyPr>
          <a:lstStyle/>
          <a:p>
            <a:pPr algn="ctr">
              <a:buNone/>
            </a:pPr>
            <a:r>
              <a:rPr lang="en-IE" sz="2400" b="1" dirty="0">
                <a:solidFill>
                  <a:schemeClr val="bg1"/>
                </a:solidFill>
                <a:highlight>
                  <a:srgbClr val="0289AE"/>
                </a:highlight>
              </a:rPr>
              <a:t>  Best channels:</a:t>
            </a:r>
            <a:r>
              <a:rPr lang="en-IE" sz="2400" b="1" dirty="0">
                <a:solidFill>
                  <a:srgbClr val="0289AE"/>
                </a:solidFill>
                <a:highlight>
                  <a:srgbClr val="0289AE"/>
                </a:highlight>
              </a:rPr>
              <a:t>..</a:t>
            </a:r>
            <a:endParaRPr lang="en-IE" sz="2400" dirty="0">
              <a:solidFill>
                <a:srgbClr val="0289AE"/>
              </a:solidFill>
              <a:highlight>
                <a:srgbClr val="0289AE"/>
              </a:highlight>
            </a:endParaRPr>
          </a:p>
          <a:p>
            <a:pPr marL="252000" indent="-252000" algn="ctr">
              <a:buFont typeface="Arial" panose="020B0604020202020204" pitchFamily="34" charset="0"/>
              <a:buChar char="•"/>
            </a:pPr>
            <a:endParaRPr lang="en-IE" sz="2000" dirty="0">
              <a:solidFill>
                <a:schemeClr val="bg1"/>
              </a:solidFill>
            </a:endParaRPr>
          </a:p>
          <a:p>
            <a:pPr marL="252000" indent="-252000" algn="ctr">
              <a:buFont typeface="Arial" panose="020B0604020202020204" pitchFamily="34" charset="0"/>
              <a:buChar char="•"/>
            </a:pPr>
            <a:r>
              <a:rPr lang="en-IE" sz="2000" dirty="0">
                <a:solidFill>
                  <a:schemeClr val="bg1"/>
                </a:solidFill>
              </a:rPr>
              <a:t>Instagram Stories/Reels</a:t>
            </a:r>
          </a:p>
          <a:p>
            <a:pPr marL="252000" indent="-252000" algn="ctr">
              <a:buFont typeface="Arial" panose="020B0604020202020204" pitchFamily="34" charset="0"/>
              <a:buChar char="•"/>
            </a:pPr>
            <a:r>
              <a:rPr lang="en-IE" sz="2000" dirty="0">
                <a:solidFill>
                  <a:schemeClr val="bg1"/>
                </a:solidFill>
              </a:rPr>
              <a:t>TikTok (for younger audiences)</a:t>
            </a:r>
          </a:p>
          <a:p>
            <a:pPr marL="252000" indent="-252000" algn="ctr">
              <a:buFont typeface="Arial" panose="020B0604020202020204" pitchFamily="34" charset="0"/>
              <a:buChar char="•"/>
            </a:pPr>
            <a:r>
              <a:rPr lang="en-IE" sz="2000" dirty="0">
                <a:solidFill>
                  <a:schemeClr val="bg1"/>
                </a:solidFill>
              </a:rPr>
              <a:t>Google Business Profile posts</a:t>
            </a:r>
          </a:p>
          <a:p>
            <a:pPr marL="252000" indent="-252000" algn="ctr">
              <a:buFont typeface="Arial" panose="020B0604020202020204" pitchFamily="34" charset="0"/>
              <a:buChar char="•"/>
            </a:pPr>
            <a:r>
              <a:rPr lang="en-IE" sz="2000" dirty="0">
                <a:solidFill>
                  <a:schemeClr val="bg1"/>
                </a:solidFill>
              </a:rPr>
              <a:t>Website sustainability page</a:t>
            </a:r>
          </a:p>
          <a:p>
            <a:pPr marL="252000" indent="-252000" algn="ctr">
              <a:buFont typeface="Arial" panose="020B0604020202020204" pitchFamily="34" charset="0"/>
              <a:buChar char="•"/>
            </a:pPr>
            <a:r>
              <a:rPr lang="en-IE" sz="2000" dirty="0">
                <a:solidFill>
                  <a:schemeClr val="bg1"/>
                </a:solidFill>
              </a:rPr>
              <a:t>Digital menus (QR codes linking to stories)</a:t>
            </a:r>
          </a:p>
        </p:txBody>
      </p:sp>
    </p:spTree>
    <p:extLst>
      <p:ext uri="{BB962C8B-B14F-4D97-AF65-F5344CB8AC3E}">
        <p14:creationId xmlns:p14="http://schemas.microsoft.com/office/powerpoint/2010/main" val="954241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C4514-6735-417D-5B84-5B66CB564E56}"/>
            </a:ext>
          </a:extLst>
        </p:cNvPr>
        <p:cNvGrpSpPr/>
        <p:nvPr/>
      </p:nvGrpSpPr>
      <p:grpSpPr>
        <a:xfrm>
          <a:off x="0" y="0"/>
          <a:ext cx="0" cy="0"/>
          <a:chOff x="0" y="0"/>
          <a:chExt cx="0" cy="0"/>
        </a:xfrm>
      </p:grpSpPr>
      <p:pic>
        <p:nvPicPr>
          <p:cNvPr id="90" name="Graphic 89">
            <a:extLst>
              <a:ext uri="{FF2B5EF4-FFF2-40B4-BE49-F238E27FC236}">
                <a16:creationId xmlns:a16="http://schemas.microsoft.com/office/drawing/2014/main" id="{5D66F390-913C-A1B3-2168-1B75D3C4F211}"/>
              </a:ext>
            </a:extLst>
          </p:cNvPr>
          <p:cNvPicPr>
            <a:picLocks noChangeAspect="1"/>
          </p:cNvPicPr>
          <p:nvPr/>
        </p:nvPicPr>
        <p:blipFill>
          <a:blip>
            <a:extLst>
              <a:ext uri="{96DAC541-7B7A-43D3-8B79-37D633B846F1}">
                <asvg:svgBlip xmlns:asvg="http://schemas.microsoft.com/office/drawing/2016/SVG/main" r:embed="rId2"/>
              </a:ext>
            </a:extLst>
          </a:blip>
          <a:srcRect l="28115" t="42749" r="41966" b="38326"/>
          <a:stretch>
            <a:fillRect/>
          </a:stretch>
        </p:blipFill>
        <p:spPr>
          <a:xfrm>
            <a:off x="6573907" y="0"/>
            <a:ext cx="5618093" cy="5032057"/>
          </a:xfrm>
          <a:prstGeom prst="rect">
            <a:avLst/>
          </a:prstGeom>
        </p:spPr>
      </p:pic>
      <p:sp>
        <p:nvSpPr>
          <p:cNvPr id="28" name="Rounded Rectangle 27">
            <a:extLst>
              <a:ext uri="{FF2B5EF4-FFF2-40B4-BE49-F238E27FC236}">
                <a16:creationId xmlns:a16="http://schemas.microsoft.com/office/drawing/2014/main" id="{92147BFF-3474-B799-4CD5-876E474D5D88}"/>
              </a:ext>
            </a:extLst>
          </p:cNvPr>
          <p:cNvSpPr/>
          <p:nvPr/>
        </p:nvSpPr>
        <p:spPr>
          <a:xfrm>
            <a:off x="1057930" y="2121569"/>
            <a:ext cx="5169309" cy="2545182"/>
          </a:xfrm>
          <a:prstGeom prst="roundRect">
            <a:avLst>
              <a:gd name="adj" fmla="val 7861"/>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555">
            <a:extLst>
              <a:ext uri="{FF2B5EF4-FFF2-40B4-BE49-F238E27FC236}">
                <a16:creationId xmlns:a16="http://schemas.microsoft.com/office/drawing/2014/main" id="{0AD630D6-9481-01DF-6F8C-7A4140D8E2AC}"/>
              </a:ext>
            </a:extLst>
          </p:cNvPr>
          <p:cNvSpPr txBox="1"/>
          <p:nvPr/>
        </p:nvSpPr>
        <p:spPr>
          <a:xfrm>
            <a:off x="1783393" y="2255722"/>
            <a:ext cx="4061616" cy="682944"/>
          </a:xfrm>
          <a:prstGeom prst="rect">
            <a:avLst/>
          </a:prstGeom>
          <a:noFill/>
        </p:spPr>
        <p:txBody>
          <a:bodyPr wrap="square" rtlCol="0">
            <a:spAutoFit/>
          </a:bodyPr>
          <a:lstStyle/>
          <a:p>
            <a:pPr>
              <a:lnSpc>
                <a:spcPts val="2340"/>
              </a:lnSpc>
            </a:pPr>
            <a:r>
              <a:rPr lang="en-US" sz="2200" b="1" dirty="0">
                <a:solidFill>
                  <a:srgbClr val="62A844"/>
                </a:solidFill>
                <a:latin typeface="Calibri" panose="020F0502020204030204" pitchFamily="34" charset="0"/>
                <a:ea typeface="Lato" charset="0"/>
                <a:cs typeface="Calibri" panose="020F0502020204030204" pitchFamily="34" charset="0"/>
              </a:rPr>
              <a:t>Social Media Platforms</a:t>
            </a:r>
          </a:p>
          <a:p>
            <a:pPr>
              <a:lnSpc>
                <a:spcPts val="2340"/>
              </a:lnSpc>
            </a:pPr>
            <a:endParaRPr lang="en-US" sz="2200" b="1" dirty="0">
              <a:solidFill>
                <a:srgbClr val="62A844"/>
              </a:solidFill>
              <a:latin typeface="Calibri" panose="020F0502020204030204" pitchFamily="34" charset="0"/>
              <a:ea typeface="Lato" charset="0"/>
              <a:cs typeface="Calibri" panose="020F0502020204030204" pitchFamily="34" charset="0"/>
            </a:endParaRPr>
          </a:p>
        </p:txBody>
      </p:sp>
      <p:sp>
        <p:nvSpPr>
          <p:cNvPr id="74" name="TextBox 73">
            <a:extLst>
              <a:ext uri="{FF2B5EF4-FFF2-40B4-BE49-F238E27FC236}">
                <a16:creationId xmlns:a16="http://schemas.microsoft.com/office/drawing/2014/main" id="{8C17BA40-EEF9-54A4-CB46-899D98E21063}"/>
              </a:ext>
            </a:extLst>
          </p:cNvPr>
          <p:cNvSpPr txBox="1"/>
          <p:nvPr/>
        </p:nvSpPr>
        <p:spPr>
          <a:xfrm>
            <a:off x="1783393" y="2646647"/>
            <a:ext cx="3871331" cy="2182649"/>
          </a:xfrm>
          <a:prstGeom prst="rect">
            <a:avLst/>
          </a:prstGeom>
          <a:noFill/>
        </p:spPr>
        <p:txBody>
          <a:bodyPr wrap="square" rtlCol="0">
            <a:spAutoFit/>
          </a:bodyPr>
          <a:lstStyle/>
          <a:p>
            <a:pPr marL="180000" indent="-180000">
              <a:lnSpc>
                <a:spcPts val="1760"/>
              </a:lnSpc>
              <a:buClr>
                <a:srgbClr val="62A844"/>
              </a:buClr>
              <a:buFont typeface="Arial" panose="020B0604020202020204" pitchFamily="34" charset="0"/>
              <a:buChar char="•"/>
            </a:pPr>
            <a:r>
              <a:rPr lang="en-US" dirty="0">
                <a:solidFill>
                  <a:srgbClr val="262626"/>
                </a:solidFill>
                <a:hlinkClick r:id="rId3">
                  <a:extLst>
                    <a:ext uri="{A12FA001-AC4F-418D-AE19-62706E023703}">
                      <ahyp:hlinkClr xmlns:ahyp="http://schemas.microsoft.com/office/drawing/2018/hyperlinkcolor" val="tx"/>
                    </a:ext>
                  </a:extLst>
                </a:hlinkClick>
              </a:rPr>
              <a:t>Instagram</a:t>
            </a:r>
            <a:r>
              <a:rPr lang="en-US" dirty="0">
                <a:solidFill>
                  <a:srgbClr val="262626"/>
                </a:solidFill>
              </a:rPr>
              <a:t> → visuals, short videos, behind-the-scenes sustainability</a:t>
            </a:r>
          </a:p>
          <a:p>
            <a:pPr marL="180000" indent="-180000">
              <a:lnSpc>
                <a:spcPts val="1760"/>
              </a:lnSpc>
              <a:buClr>
                <a:srgbClr val="62A844"/>
              </a:buClr>
              <a:buFont typeface="Arial" panose="020B0604020202020204" pitchFamily="34" charset="0"/>
              <a:buChar char="•"/>
            </a:pPr>
            <a:r>
              <a:rPr lang="en-US" dirty="0">
                <a:solidFill>
                  <a:srgbClr val="262626"/>
                </a:solidFill>
                <a:hlinkClick r:id="rId4">
                  <a:extLst>
                    <a:ext uri="{A12FA001-AC4F-418D-AE19-62706E023703}">
                      <ahyp:hlinkClr xmlns:ahyp="http://schemas.microsoft.com/office/drawing/2018/hyperlinkcolor" val="tx"/>
                    </a:ext>
                  </a:extLst>
                </a:hlinkClick>
              </a:rPr>
              <a:t>TikTok</a:t>
            </a:r>
            <a:r>
              <a:rPr lang="en-US" dirty="0">
                <a:solidFill>
                  <a:srgbClr val="262626"/>
                </a:solidFill>
              </a:rPr>
              <a:t> → quick storytelling, staff content, process videos</a:t>
            </a:r>
          </a:p>
          <a:p>
            <a:pPr marL="180000" indent="-180000">
              <a:lnSpc>
                <a:spcPts val="1760"/>
              </a:lnSpc>
              <a:buClr>
                <a:srgbClr val="62A844"/>
              </a:buClr>
              <a:buFont typeface="Arial" panose="020B0604020202020204" pitchFamily="34" charset="0"/>
              <a:buChar char="•"/>
            </a:pPr>
            <a:r>
              <a:rPr lang="en-US" dirty="0">
                <a:solidFill>
                  <a:srgbClr val="262626"/>
                </a:solidFill>
                <a:hlinkClick r:id="rId5">
                  <a:extLst>
                    <a:ext uri="{A12FA001-AC4F-418D-AE19-62706E023703}">
                      <ahyp:hlinkClr xmlns:ahyp="http://schemas.microsoft.com/office/drawing/2018/hyperlinkcolor" val="tx"/>
                    </a:ext>
                  </a:extLst>
                </a:hlinkClick>
              </a:rPr>
              <a:t>Facebook</a:t>
            </a:r>
            <a:r>
              <a:rPr lang="en-US" dirty="0">
                <a:solidFill>
                  <a:srgbClr val="262626"/>
                </a:solidFill>
              </a:rPr>
              <a:t> → community partnerships, local stories</a:t>
            </a:r>
          </a:p>
          <a:p>
            <a:pPr marL="180000" indent="-180000">
              <a:lnSpc>
                <a:spcPts val="1760"/>
              </a:lnSpc>
              <a:buClr>
                <a:srgbClr val="62A844"/>
              </a:buClr>
              <a:buFont typeface="Arial" panose="020B0604020202020204" pitchFamily="34" charset="0"/>
              <a:buChar char="•"/>
            </a:pPr>
            <a:r>
              <a:rPr lang="en-US" dirty="0">
                <a:solidFill>
                  <a:srgbClr val="262626"/>
                </a:solidFill>
                <a:hlinkClick r:id="rId6">
                  <a:extLst>
                    <a:ext uri="{A12FA001-AC4F-418D-AE19-62706E023703}">
                      <ahyp:hlinkClr xmlns:ahyp="http://schemas.microsoft.com/office/drawing/2018/hyperlinkcolor" val="tx"/>
                    </a:ext>
                  </a:extLst>
                </a:hlinkClick>
              </a:rPr>
              <a:t>YouTube Shorts </a:t>
            </a:r>
            <a:r>
              <a:rPr lang="en-US" dirty="0">
                <a:solidFill>
                  <a:srgbClr val="262626"/>
                </a:solidFill>
              </a:rPr>
              <a:t>→ longer sustainability update</a:t>
            </a:r>
            <a:endParaRPr lang="en-IE" dirty="0">
              <a:solidFill>
                <a:srgbClr val="262626"/>
              </a:solidFill>
            </a:endParaRPr>
          </a:p>
          <a:p>
            <a:pPr marL="180000" indent="-180000">
              <a:lnSpc>
                <a:spcPts val="1860"/>
              </a:lnSpc>
              <a:buClr>
                <a:srgbClr val="62A844"/>
              </a:buClr>
              <a:buFont typeface="Arial" panose="020B0604020202020204" pitchFamily="34" charset="0"/>
              <a:buChar char="•"/>
            </a:pPr>
            <a:endParaRPr lang="en-IE" dirty="0">
              <a:solidFill>
                <a:srgbClr val="262626"/>
              </a:solidFill>
            </a:endParaRPr>
          </a:p>
        </p:txBody>
      </p:sp>
      <p:sp>
        <p:nvSpPr>
          <p:cNvPr id="117" name="Text Placeholder 11">
            <a:extLst>
              <a:ext uri="{FF2B5EF4-FFF2-40B4-BE49-F238E27FC236}">
                <a16:creationId xmlns:a16="http://schemas.microsoft.com/office/drawing/2014/main" id="{2CFC7C6E-5AC8-AB8F-03FC-6A9F4935B1E5}"/>
              </a:ext>
            </a:extLst>
          </p:cNvPr>
          <p:cNvSpPr txBox="1">
            <a:spLocks/>
          </p:cNvSpPr>
          <p:nvPr/>
        </p:nvSpPr>
        <p:spPr>
          <a:xfrm>
            <a:off x="417540" y="330018"/>
            <a:ext cx="4791067" cy="102918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Core Digital Platforms for Hospitality SMEs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118" name="Straight Connector 117">
            <a:extLst>
              <a:ext uri="{FF2B5EF4-FFF2-40B4-BE49-F238E27FC236}">
                <a16:creationId xmlns:a16="http://schemas.microsoft.com/office/drawing/2014/main" id="{3D6241B4-1A67-9587-50F2-EF83B4728DC8}"/>
              </a:ext>
            </a:extLst>
          </p:cNvPr>
          <p:cNvCxnSpPr>
            <a:cxnSpLocks/>
          </p:cNvCxnSpPr>
          <p:nvPr/>
        </p:nvCxnSpPr>
        <p:spPr>
          <a:xfrm>
            <a:off x="0" y="1359199"/>
            <a:ext cx="705167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E06BA4BF-CDD9-C071-F0E2-61B9E6CDA332}"/>
              </a:ext>
            </a:extLst>
          </p:cNvPr>
          <p:cNvGrpSpPr/>
          <p:nvPr/>
        </p:nvGrpSpPr>
        <p:grpSpPr>
          <a:xfrm>
            <a:off x="324603" y="2326019"/>
            <a:ext cx="1282579" cy="1282386"/>
            <a:chOff x="324603" y="2316881"/>
            <a:chExt cx="1411004" cy="1410792"/>
          </a:xfrm>
        </p:grpSpPr>
        <p:grpSp>
          <p:nvGrpSpPr>
            <p:cNvPr id="24" name="Group 23">
              <a:extLst>
                <a:ext uri="{FF2B5EF4-FFF2-40B4-BE49-F238E27FC236}">
                  <a16:creationId xmlns:a16="http://schemas.microsoft.com/office/drawing/2014/main" id="{2E030199-3E49-971F-03B7-BFDA62447FBD}"/>
                </a:ext>
              </a:extLst>
            </p:cNvPr>
            <p:cNvGrpSpPr/>
            <p:nvPr/>
          </p:nvGrpSpPr>
          <p:grpSpPr>
            <a:xfrm>
              <a:off x="324603" y="2316881"/>
              <a:ext cx="1411004" cy="1410792"/>
              <a:chOff x="3068464" y="1670756"/>
              <a:chExt cx="1972690" cy="1972393"/>
            </a:xfrm>
          </p:grpSpPr>
          <p:sp>
            <p:nvSpPr>
              <p:cNvPr id="16" name="Oval 15">
                <a:extLst>
                  <a:ext uri="{FF2B5EF4-FFF2-40B4-BE49-F238E27FC236}">
                    <a16:creationId xmlns:a16="http://schemas.microsoft.com/office/drawing/2014/main" id="{E7F40C6F-77FF-1E26-3FDA-9728C7F1D800}"/>
                  </a:ext>
                </a:extLst>
              </p:cNvPr>
              <p:cNvSpPr/>
              <p:nvPr/>
            </p:nvSpPr>
            <p:spPr>
              <a:xfrm rot="18900000">
                <a:off x="3191369" y="1793655"/>
                <a:ext cx="1726880" cy="1726879"/>
              </a:xfrm>
              <a:prstGeom prst="ellipse">
                <a:avLst/>
              </a:prstGeom>
              <a:solidFill>
                <a:srgbClr val="62A844"/>
              </a:solidFill>
              <a:ln w="1822" cap="flat">
                <a:noFill/>
                <a:prstDash val="solid"/>
                <a:miter/>
              </a:ln>
            </p:spPr>
            <p:txBody>
              <a:bodyPr/>
              <a:lstStyle/>
              <a:p>
                <a:endParaRPr lang="en-IE"/>
              </a:p>
            </p:txBody>
          </p:sp>
          <p:sp>
            <p:nvSpPr>
              <p:cNvPr id="17" name="Oval 16">
                <a:extLst>
                  <a:ext uri="{FF2B5EF4-FFF2-40B4-BE49-F238E27FC236}">
                    <a16:creationId xmlns:a16="http://schemas.microsoft.com/office/drawing/2014/main" id="{1F5E43B3-AF13-75C4-6F71-33E965D5417B}"/>
                  </a:ext>
                </a:extLst>
              </p:cNvPr>
              <p:cNvSpPr/>
              <p:nvPr/>
            </p:nvSpPr>
            <p:spPr>
              <a:xfrm>
                <a:off x="3382114" y="1984406"/>
                <a:ext cx="1345374" cy="1345373"/>
              </a:xfrm>
              <a:prstGeom prst="ellipse">
                <a:avLst/>
              </a:prstGeom>
              <a:solidFill>
                <a:srgbClr val="FFFFFF"/>
              </a:solidFill>
              <a:ln w="1822" cap="flat">
                <a:noFill/>
                <a:prstDash val="solid"/>
                <a:miter/>
              </a:ln>
            </p:spPr>
            <p:txBody>
              <a:bodyPr/>
              <a:lstStyle/>
              <a:p>
                <a:endParaRPr lang="en-IE"/>
              </a:p>
            </p:txBody>
          </p:sp>
          <p:grpSp>
            <p:nvGrpSpPr>
              <p:cNvPr id="18" name="Graphic 26">
                <a:extLst>
                  <a:ext uri="{FF2B5EF4-FFF2-40B4-BE49-F238E27FC236}">
                    <a16:creationId xmlns:a16="http://schemas.microsoft.com/office/drawing/2014/main" id="{C5A86FEF-D45A-BE36-D6B5-175AD5393DA8}"/>
                  </a:ext>
                </a:extLst>
              </p:cNvPr>
              <p:cNvGrpSpPr/>
              <p:nvPr/>
            </p:nvGrpSpPr>
            <p:grpSpPr>
              <a:xfrm>
                <a:off x="3068464" y="1670756"/>
                <a:ext cx="1972690" cy="1972393"/>
                <a:chOff x="1000491" y="2838436"/>
                <a:chExt cx="2183137" cy="2182809"/>
              </a:xfrm>
              <a:solidFill>
                <a:srgbClr val="62A844"/>
              </a:solidFill>
            </p:grpSpPr>
            <p:sp>
              <p:nvSpPr>
                <p:cNvPr id="19" name="Freeform 18">
                  <a:extLst>
                    <a:ext uri="{FF2B5EF4-FFF2-40B4-BE49-F238E27FC236}">
                      <a16:creationId xmlns:a16="http://schemas.microsoft.com/office/drawing/2014/main" id="{37C11AB1-F9F0-A8E2-27C4-43FD53133065}"/>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noFill/>
                  <a:prstDash val="solid"/>
                  <a:miter/>
                </a:ln>
              </p:spPr>
              <p:txBody>
                <a:bodyPr/>
                <a:lstStyle/>
                <a:p>
                  <a:endParaRPr lang="en-IE"/>
                </a:p>
              </p:txBody>
            </p:sp>
            <p:grpSp>
              <p:nvGrpSpPr>
                <p:cNvPr id="20" name="Graphic 26">
                  <a:extLst>
                    <a:ext uri="{FF2B5EF4-FFF2-40B4-BE49-F238E27FC236}">
                      <a16:creationId xmlns:a16="http://schemas.microsoft.com/office/drawing/2014/main" id="{7C004FBB-14BD-529A-EA3A-C4DC370DA17F}"/>
                    </a:ext>
                  </a:extLst>
                </p:cNvPr>
                <p:cNvGrpSpPr/>
                <p:nvPr/>
              </p:nvGrpSpPr>
              <p:grpSpPr>
                <a:xfrm>
                  <a:off x="1000491" y="3920861"/>
                  <a:ext cx="2183137" cy="1100383"/>
                  <a:chOff x="1000491" y="3920861"/>
                  <a:chExt cx="2183137" cy="1100383"/>
                </a:xfrm>
                <a:grpFill/>
              </p:grpSpPr>
              <p:sp>
                <p:nvSpPr>
                  <p:cNvPr id="21" name="Freeform 20">
                    <a:extLst>
                      <a:ext uri="{FF2B5EF4-FFF2-40B4-BE49-F238E27FC236}">
                        <a16:creationId xmlns:a16="http://schemas.microsoft.com/office/drawing/2014/main" id="{5C2F9EC1-A442-4EF2-984F-9E1D8D867E0A}"/>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22" name="Freeform 21">
                    <a:extLst>
                      <a:ext uri="{FF2B5EF4-FFF2-40B4-BE49-F238E27FC236}">
                        <a16:creationId xmlns:a16="http://schemas.microsoft.com/office/drawing/2014/main" id="{D3D46D20-C1D0-71E2-3251-092E55BDE28D}"/>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noFill/>
                    <a:prstDash val="solid"/>
                    <a:miter/>
                  </a:ln>
                </p:spPr>
                <p:txBody>
                  <a:bodyPr/>
                  <a:lstStyle/>
                  <a:p>
                    <a:endParaRPr lang="en-IE"/>
                  </a:p>
                </p:txBody>
              </p:sp>
              <p:sp>
                <p:nvSpPr>
                  <p:cNvPr id="23" name="Freeform 22">
                    <a:extLst>
                      <a:ext uri="{FF2B5EF4-FFF2-40B4-BE49-F238E27FC236}">
                        <a16:creationId xmlns:a16="http://schemas.microsoft.com/office/drawing/2014/main" id="{875D44D6-0E6D-9249-A5E4-7D259946DA44}"/>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pic>
          <p:nvPicPr>
            <p:cNvPr id="2" name="Graphic 1" descr="Influencer outline">
              <a:extLst>
                <a:ext uri="{FF2B5EF4-FFF2-40B4-BE49-F238E27FC236}">
                  <a16:creationId xmlns:a16="http://schemas.microsoft.com/office/drawing/2014/main" id="{1423D3B1-306C-6A9C-B2EF-9EF51054A84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35110" y="2620562"/>
              <a:ext cx="796297" cy="796297"/>
            </a:xfrm>
            <a:prstGeom prst="rect">
              <a:avLst/>
            </a:prstGeom>
          </p:spPr>
        </p:pic>
      </p:grpSp>
      <p:sp>
        <p:nvSpPr>
          <p:cNvPr id="35" name="Rounded Rectangle 34">
            <a:extLst>
              <a:ext uri="{FF2B5EF4-FFF2-40B4-BE49-F238E27FC236}">
                <a16:creationId xmlns:a16="http://schemas.microsoft.com/office/drawing/2014/main" id="{BA9F2173-16F1-FD2B-D915-84801DDD21E5}"/>
              </a:ext>
            </a:extLst>
          </p:cNvPr>
          <p:cNvSpPr/>
          <p:nvPr/>
        </p:nvSpPr>
        <p:spPr>
          <a:xfrm>
            <a:off x="7051672" y="367748"/>
            <a:ext cx="4594544" cy="1323439"/>
          </a:xfrm>
          <a:prstGeom prst="roundRect">
            <a:avLst>
              <a:gd name="adj" fmla="val 7861"/>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1AB04CD-D63F-CE10-F236-402551D0E67B}"/>
              </a:ext>
            </a:extLst>
          </p:cNvPr>
          <p:cNvSpPr txBox="1"/>
          <p:nvPr/>
        </p:nvSpPr>
        <p:spPr>
          <a:xfrm>
            <a:off x="7247390" y="516786"/>
            <a:ext cx="4203109" cy="1323439"/>
          </a:xfrm>
          <a:prstGeom prst="rect">
            <a:avLst/>
          </a:prstGeom>
          <a:noFill/>
        </p:spPr>
        <p:txBody>
          <a:bodyPr wrap="square" rtlCol="0">
            <a:spAutoFit/>
          </a:bodyPr>
          <a:lstStyle/>
          <a:p>
            <a:pPr algn="ctr"/>
            <a:r>
              <a:rPr lang="en-US" b="1" i="1" dirty="0">
                <a:solidFill>
                  <a:srgbClr val="0289AE"/>
                </a:solidFill>
              </a:rPr>
              <a:t>TIP: </a:t>
            </a:r>
          </a:p>
          <a:p>
            <a:pPr algn="ctr"/>
            <a:endParaRPr lang="en-US" sz="800" b="1" i="1" dirty="0">
              <a:solidFill>
                <a:srgbClr val="0289AE"/>
              </a:solidFill>
            </a:endParaRPr>
          </a:p>
          <a:p>
            <a:pPr algn="ctr"/>
            <a:r>
              <a:rPr lang="en-US" i="1" dirty="0">
                <a:solidFill>
                  <a:srgbClr val="262626"/>
                </a:solidFill>
              </a:rPr>
              <a:t>Choose platforms your guests actually use. Consistency matters more than quantity.</a:t>
            </a:r>
          </a:p>
          <a:p>
            <a:pPr algn="ctr"/>
            <a:endParaRPr lang="en-US" b="1" i="1" dirty="0">
              <a:solidFill>
                <a:srgbClr val="262626"/>
              </a:solidFill>
            </a:endParaRPr>
          </a:p>
        </p:txBody>
      </p:sp>
      <p:sp>
        <p:nvSpPr>
          <p:cNvPr id="4" name="Rounded Rectangle 3">
            <a:extLst>
              <a:ext uri="{FF2B5EF4-FFF2-40B4-BE49-F238E27FC236}">
                <a16:creationId xmlns:a16="http://schemas.microsoft.com/office/drawing/2014/main" id="{AB530D69-E5A2-C635-6789-49881C9D4396}"/>
              </a:ext>
            </a:extLst>
          </p:cNvPr>
          <p:cNvSpPr/>
          <p:nvPr/>
        </p:nvSpPr>
        <p:spPr>
          <a:xfrm>
            <a:off x="1103202" y="4792579"/>
            <a:ext cx="5079851" cy="1598944"/>
          </a:xfrm>
          <a:prstGeom prst="roundRect">
            <a:avLst>
              <a:gd name="adj" fmla="val 7861"/>
            </a:avLst>
          </a:prstGeom>
          <a:noFill/>
          <a:ln w="28575">
            <a:solidFill>
              <a:srgbClr val="3D82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adroTexto 555">
            <a:extLst>
              <a:ext uri="{FF2B5EF4-FFF2-40B4-BE49-F238E27FC236}">
                <a16:creationId xmlns:a16="http://schemas.microsoft.com/office/drawing/2014/main" id="{9BF122A8-D48E-6B1E-8448-FBCF988387F7}"/>
              </a:ext>
            </a:extLst>
          </p:cNvPr>
          <p:cNvSpPr txBox="1"/>
          <p:nvPr/>
        </p:nvSpPr>
        <p:spPr>
          <a:xfrm>
            <a:off x="1828666" y="4926732"/>
            <a:ext cx="3547299" cy="387991"/>
          </a:xfrm>
          <a:prstGeom prst="rect">
            <a:avLst/>
          </a:prstGeom>
          <a:noFill/>
        </p:spPr>
        <p:txBody>
          <a:bodyPr wrap="square" rtlCol="0">
            <a:spAutoFit/>
          </a:bodyPr>
          <a:lstStyle/>
          <a:p>
            <a:pPr>
              <a:lnSpc>
                <a:spcPts val="2340"/>
              </a:lnSpc>
            </a:pPr>
            <a:r>
              <a:rPr lang="en-US" sz="2200" b="1" dirty="0">
                <a:solidFill>
                  <a:srgbClr val="3D8241"/>
                </a:solidFill>
                <a:latin typeface="Calibri" panose="020F0502020204030204" pitchFamily="34" charset="0"/>
                <a:ea typeface="Lato" charset="0"/>
                <a:cs typeface="Calibri" panose="020F0502020204030204" pitchFamily="34" charset="0"/>
              </a:rPr>
              <a:t>Google Business Profile</a:t>
            </a:r>
          </a:p>
        </p:txBody>
      </p:sp>
      <p:sp>
        <p:nvSpPr>
          <p:cNvPr id="37" name="TextBox 36">
            <a:extLst>
              <a:ext uri="{FF2B5EF4-FFF2-40B4-BE49-F238E27FC236}">
                <a16:creationId xmlns:a16="http://schemas.microsoft.com/office/drawing/2014/main" id="{7CF7CF71-CC76-F2D6-CAC2-5E235087E864}"/>
              </a:ext>
            </a:extLst>
          </p:cNvPr>
          <p:cNvSpPr txBox="1"/>
          <p:nvPr/>
        </p:nvSpPr>
        <p:spPr>
          <a:xfrm>
            <a:off x="1828666" y="5317657"/>
            <a:ext cx="4281399" cy="1066959"/>
          </a:xfrm>
          <a:prstGeom prst="rect">
            <a:avLst/>
          </a:prstGeom>
          <a:noFill/>
        </p:spPr>
        <p:txBody>
          <a:bodyPr wrap="square" rtlCol="0">
            <a:spAutoFit/>
          </a:bodyPr>
          <a:lstStyle/>
          <a:p>
            <a:pPr marL="180000" indent="-180000">
              <a:lnSpc>
                <a:spcPts val="1860"/>
              </a:lnSpc>
              <a:buClr>
                <a:srgbClr val="3D8241"/>
              </a:buClr>
              <a:buFont typeface="Arial" panose="020B0604020202020204" pitchFamily="34" charset="0"/>
              <a:buChar char="•"/>
            </a:pPr>
            <a:r>
              <a:rPr lang="en-IE" dirty="0">
                <a:solidFill>
                  <a:srgbClr val="262626"/>
                </a:solidFill>
              </a:rPr>
              <a:t>Add sustainability updates</a:t>
            </a:r>
          </a:p>
          <a:p>
            <a:pPr marL="180000" indent="-180000">
              <a:lnSpc>
                <a:spcPts val="1860"/>
              </a:lnSpc>
              <a:buClr>
                <a:srgbClr val="3D8241"/>
              </a:buClr>
              <a:buFont typeface="Arial" panose="020B0604020202020204" pitchFamily="34" charset="0"/>
              <a:buChar char="•"/>
            </a:pPr>
            <a:r>
              <a:rPr lang="en-IE" dirty="0">
                <a:solidFill>
                  <a:srgbClr val="262626"/>
                </a:solidFill>
              </a:rPr>
              <a:t>Post photos of real ESG practices</a:t>
            </a:r>
          </a:p>
          <a:p>
            <a:pPr marL="180000" indent="-180000">
              <a:lnSpc>
                <a:spcPts val="1860"/>
              </a:lnSpc>
              <a:buClr>
                <a:srgbClr val="3D8241"/>
              </a:buClr>
              <a:buFont typeface="Arial" panose="020B0604020202020204" pitchFamily="34" charset="0"/>
              <a:buChar char="•"/>
            </a:pPr>
            <a:r>
              <a:rPr lang="en-IE" dirty="0">
                <a:solidFill>
                  <a:srgbClr val="262626"/>
                </a:solidFill>
              </a:rPr>
              <a:t>Improve ranking for conscious consumers </a:t>
            </a:r>
          </a:p>
          <a:p>
            <a:pPr marL="180000" indent="-180000">
              <a:lnSpc>
                <a:spcPts val="1860"/>
              </a:lnSpc>
              <a:buClr>
                <a:srgbClr val="3D8241"/>
              </a:buClr>
              <a:buFont typeface="Arial" panose="020B0604020202020204" pitchFamily="34" charset="0"/>
              <a:buChar char="•"/>
            </a:pPr>
            <a:endParaRPr lang="en-IE" dirty="0">
              <a:solidFill>
                <a:srgbClr val="262626"/>
              </a:solidFill>
            </a:endParaRPr>
          </a:p>
        </p:txBody>
      </p:sp>
      <p:grpSp>
        <p:nvGrpSpPr>
          <p:cNvPr id="38" name="Group 37">
            <a:extLst>
              <a:ext uri="{FF2B5EF4-FFF2-40B4-BE49-F238E27FC236}">
                <a16:creationId xmlns:a16="http://schemas.microsoft.com/office/drawing/2014/main" id="{3B747BF0-B4BE-E48A-6CEE-A28E7091D00A}"/>
              </a:ext>
            </a:extLst>
          </p:cNvPr>
          <p:cNvGrpSpPr/>
          <p:nvPr/>
        </p:nvGrpSpPr>
        <p:grpSpPr>
          <a:xfrm>
            <a:off x="369876" y="4908535"/>
            <a:ext cx="1282579" cy="1282386"/>
            <a:chOff x="3068464" y="1670756"/>
            <a:chExt cx="1972690" cy="1972393"/>
          </a:xfrm>
        </p:grpSpPr>
        <p:sp>
          <p:nvSpPr>
            <p:cNvPr id="39" name="Oval 38">
              <a:extLst>
                <a:ext uri="{FF2B5EF4-FFF2-40B4-BE49-F238E27FC236}">
                  <a16:creationId xmlns:a16="http://schemas.microsoft.com/office/drawing/2014/main" id="{9CA8C8FB-B652-D373-D8AB-2BF6B064F667}"/>
                </a:ext>
              </a:extLst>
            </p:cNvPr>
            <p:cNvSpPr/>
            <p:nvPr/>
          </p:nvSpPr>
          <p:spPr>
            <a:xfrm rot="18900000">
              <a:off x="3191369" y="1793655"/>
              <a:ext cx="1726880" cy="1726879"/>
            </a:xfrm>
            <a:prstGeom prst="ellipse">
              <a:avLst/>
            </a:prstGeom>
            <a:solidFill>
              <a:srgbClr val="3D8241"/>
            </a:solidFill>
            <a:ln w="1822" cap="flat">
              <a:noFill/>
              <a:prstDash val="solid"/>
              <a:miter/>
            </a:ln>
          </p:spPr>
          <p:txBody>
            <a:bodyPr/>
            <a:lstStyle/>
            <a:p>
              <a:endParaRPr lang="en-IE"/>
            </a:p>
          </p:txBody>
        </p:sp>
        <p:sp>
          <p:nvSpPr>
            <p:cNvPr id="40" name="Oval 39">
              <a:extLst>
                <a:ext uri="{FF2B5EF4-FFF2-40B4-BE49-F238E27FC236}">
                  <a16:creationId xmlns:a16="http://schemas.microsoft.com/office/drawing/2014/main" id="{2F965C4B-164A-C448-DE1C-63CF7B4760E4}"/>
                </a:ext>
              </a:extLst>
            </p:cNvPr>
            <p:cNvSpPr/>
            <p:nvPr/>
          </p:nvSpPr>
          <p:spPr>
            <a:xfrm>
              <a:off x="3382114" y="1984406"/>
              <a:ext cx="1345373" cy="1345373"/>
            </a:xfrm>
            <a:prstGeom prst="ellipse">
              <a:avLst/>
            </a:prstGeom>
            <a:solidFill>
              <a:srgbClr val="FFFFFF"/>
            </a:solidFill>
            <a:ln w="1822" cap="flat">
              <a:noFill/>
              <a:prstDash val="solid"/>
              <a:miter/>
            </a:ln>
          </p:spPr>
          <p:txBody>
            <a:bodyPr/>
            <a:lstStyle/>
            <a:p>
              <a:endParaRPr lang="en-IE"/>
            </a:p>
          </p:txBody>
        </p:sp>
        <p:grpSp>
          <p:nvGrpSpPr>
            <p:cNvPr id="41" name="Graphic 26">
              <a:extLst>
                <a:ext uri="{FF2B5EF4-FFF2-40B4-BE49-F238E27FC236}">
                  <a16:creationId xmlns:a16="http://schemas.microsoft.com/office/drawing/2014/main" id="{8C6E82C9-FFFC-6965-D958-8943D724150B}"/>
                </a:ext>
              </a:extLst>
            </p:cNvPr>
            <p:cNvGrpSpPr/>
            <p:nvPr/>
          </p:nvGrpSpPr>
          <p:grpSpPr>
            <a:xfrm>
              <a:off x="3068464" y="1670756"/>
              <a:ext cx="1972690" cy="1972393"/>
              <a:chOff x="1000491" y="2838436"/>
              <a:chExt cx="2183137" cy="2182809"/>
            </a:xfrm>
            <a:solidFill>
              <a:srgbClr val="62A844"/>
            </a:solidFill>
          </p:grpSpPr>
          <p:sp>
            <p:nvSpPr>
              <p:cNvPr id="42" name="Freeform 41">
                <a:extLst>
                  <a:ext uri="{FF2B5EF4-FFF2-40B4-BE49-F238E27FC236}">
                    <a16:creationId xmlns:a16="http://schemas.microsoft.com/office/drawing/2014/main" id="{8DDA6FC0-BC00-35FC-BA30-EA24F2B60B8F}"/>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solidFill>
                  <a:srgbClr val="3D8241"/>
                </a:solidFill>
                <a:prstDash val="solid"/>
                <a:miter/>
              </a:ln>
            </p:spPr>
            <p:txBody>
              <a:bodyPr/>
              <a:lstStyle/>
              <a:p>
                <a:endParaRPr lang="en-IE"/>
              </a:p>
            </p:txBody>
          </p:sp>
          <p:grpSp>
            <p:nvGrpSpPr>
              <p:cNvPr id="43" name="Graphic 26">
                <a:extLst>
                  <a:ext uri="{FF2B5EF4-FFF2-40B4-BE49-F238E27FC236}">
                    <a16:creationId xmlns:a16="http://schemas.microsoft.com/office/drawing/2014/main" id="{74FD1DCB-EA12-F740-E481-3AA4CFDEA2BF}"/>
                  </a:ext>
                </a:extLst>
              </p:cNvPr>
              <p:cNvGrpSpPr/>
              <p:nvPr/>
            </p:nvGrpSpPr>
            <p:grpSpPr>
              <a:xfrm>
                <a:off x="1000491" y="3920861"/>
                <a:ext cx="2183137" cy="1100383"/>
                <a:chOff x="1000491" y="3920861"/>
                <a:chExt cx="2183137" cy="1100383"/>
              </a:xfrm>
              <a:grpFill/>
            </p:grpSpPr>
            <p:sp>
              <p:nvSpPr>
                <p:cNvPr id="44" name="Freeform 43">
                  <a:extLst>
                    <a:ext uri="{FF2B5EF4-FFF2-40B4-BE49-F238E27FC236}">
                      <a16:creationId xmlns:a16="http://schemas.microsoft.com/office/drawing/2014/main" id="{821DA2BD-0905-1E78-42A5-FA4FDEBA1454}"/>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45" name="Freeform 44">
                  <a:extLst>
                    <a:ext uri="{FF2B5EF4-FFF2-40B4-BE49-F238E27FC236}">
                      <a16:creationId xmlns:a16="http://schemas.microsoft.com/office/drawing/2014/main" id="{6595517A-1348-A4EB-7439-F4BB794EF627}"/>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solidFill>
                    <a:srgbClr val="3D8241"/>
                  </a:solidFill>
                  <a:prstDash val="solid"/>
                  <a:miter/>
                </a:ln>
              </p:spPr>
              <p:txBody>
                <a:bodyPr/>
                <a:lstStyle/>
                <a:p>
                  <a:endParaRPr lang="en-IE"/>
                </a:p>
              </p:txBody>
            </p:sp>
            <p:sp>
              <p:nvSpPr>
                <p:cNvPr id="46" name="Freeform 45">
                  <a:extLst>
                    <a:ext uri="{FF2B5EF4-FFF2-40B4-BE49-F238E27FC236}">
                      <a16:creationId xmlns:a16="http://schemas.microsoft.com/office/drawing/2014/main" id="{801F368B-A0A2-485F-5244-007B9A1E0390}"/>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sp>
        <p:nvSpPr>
          <p:cNvPr id="48" name="Rounded Rectangle 47">
            <a:extLst>
              <a:ext uri="{FF2B5EF4-FFF2-40B4-BE49-F238E27FC236}">
                <a16:creationId xmlns:a16="http://schemas.microsoft.com/office/drawing/2014/main" id="{856CBB76-C233-57A1-D1BC-7212A4FA66EC}"/>
              </a:ext>
            </a:extLst>
          </p:cNvPr>
          <p:cNvSpPr/>
          <p:nvPr/>
        </p:nvSpPr>
        <p:spPr>
          <a:xfrm>
            <a:off x="7046733" y="4799485"/>
            <a:ext cx="4471845" cy="1520926"/>
          </a:xfrm>
          <a:prstGeom prst="roundRect">
            <a:avLst>
              <a:gd name="adj" fmla="val 7861"/>
            </a:avLst>
          </a:prstGeom>
          <a:solidFill>
            <a:schemeClr val="bg1"/>
          </a:solidFill>
          <a:ln w="28575">
            <a:solidFill>
              <a:srgbClr val="30818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adroTexto 555">
            <a:extLst>
              <a:ext uri="{FF2B5EF4-FFF2-40B4-BE49-F238E27FC236}">
                <a16:creationId xmlns:a16="http://schemas.microsoft.com/office/drawing/2014/main" id="{AC572BB5-003E-0E4D-CF33-A148C15D2296}"/>
              </a:ext>
            </a:extLst>
          </p:cNvPr>
          <p:cNvSpPr txBox="1"/>
          <p:nvPr/>
        </p:nvSpPr>
        <p:spPr>
          <a:xfrm>
            <a:off x="7766122" y="4933638"/>
            <a:ext cx="3547299" cy="387991"/>
          </a:xfrm>
          <a:prstGeom prst="rect">
            <a:avLst/>
          </a:prstGeom>
          <a:noFill/>
        </p:spPr>
        <p:txBody>
          <a:bodyPr wrap="square" rtlCol="0">
            <a:spAutoFit/>
          </a:bodyPr>
          <a:lstStyle/>
          <a:p>
            <a:pPr>
              <a:lnSpc>
                <a:spcPts val="2340"/>
              </a:lnSpc>
            </a:pPr>
            <a:r>
              <a:rPr lang="en-US" sz="2200" b="1" dirty="0">
                <a:solidFill>
                  <a:srgbClr val="30818E"/>
                </a:solidFill>
                <a:latin typeface="Calibri" panose="020F0502020204030204" pitchFamily="34" charset="0"/>
                <a:ea typeface="Lato" charset="0"/>
                <a:cs typeface="Calibri" panose="020F0502020204030204" pitchFamily="34" charset="0"/>
              </a:rPr>
              <a:t>Email Newsletters</a:t>
            </a:r>
          </a:p>
        </p:txBody>
      </p:sp>
      <p:sp>
        <p:nvSpPr>
          <p:cNvPr id="50" name="TextBox 49">
            <a:extLst>
              <a:ext uri="{FF2B5EF4-FFF2-40B4-BE49-F238E27FC236}">
                <a16:creationId xmlns:a16="http://schemas.microsoft.com/office/drawing/2014/main" id="{A3B94DD5-282E-E4E7-934A-C76F9F3E6AC9}"/>
              </a:ext>
            </a:extLst>
          </p:cNvPr>
          <p:cNvSpPr txBox="1"/>
          <p:nvPr/>
        </p:nvSpPr>
        <p:spPr>
          <a:xfrm>
            <a:off x="7766122" y="5324563"/>
            <a:ext cx="3547299" cy="1066959"/>
          </a:xfrm>
          <a:prstGeom prst="rect">
            <a:avLst/>
          </a:prstGeom>
          <a:noFill/>
        </p:spPr>
        <p:txBody>
          <a:bodyPr wrap="square" rtlCol="0">
            <a:spAutoFit/>
          </a:bodyPr>
          <a:lstStyle/>
          <a:p>
            <a:pPr marL="180000" indent="-180000">
              <a:lnSpc>
                <a:spcPts val="1860"/>
              </a:lnSpc>
              <a:buClr>
                <a:srgbClr val="3D8241"/>
              </a:buClr>
              <a:buFont typeface="Arial" panose="020B0604020202020204" pitchFamily="34" charset="0"/>
              <a:buChar char="•"/>
            </a:pPr>
            <a:r>
              <a:rPr lang="en-IE" dirty="0">
                <a:solidFill>
                  <a:srgbClr val="262626"/>
                </a:solidFill>
              </a:rPr>
              <a:t>Share impact updates, </a:t>
            </a:r>
          </a:p>
          <a:p>
            <a:pPr marL="180000" indent="-180000">
              <a:lnSpc>
                <a:spcPts val="1860"/>
              </a:lnSpc>
              <a:buClr>
                <a:srgbClr val="3D8241"/>
              </a:buClr>
              <a:buFont typeface="Arial" panose="020B0604020202020204" pitchFamily="34" charset="0"/>
              <a:buChar char="•"/>
            </a:pPr>
            <a:r>
              <a:rPr lang="en-IE" dirty="0">
                <a:solidFill>
                  <a:srgbClr val="262626"/>
                </a:solidFill>
              </a:rPr>
              <a:t>Seasonal menus</a:t>
            </a:r>
          </a:p>
          <a:p>
            <a:pPr marL="180000" indent="-180000">
              <a:lnSpc>
                <a:spcPts val="1860"/>
              </a:lnSpc>
              <a:buClr>
                <a:srgbClr val="3D8241"/>
              </a:buClr>
              <a:buFont typeface="Arial" panose="020B0604020202020204" pitchFamily="34" charset="0"/>
              <a:buChar char="•"/>
            </a:pPr>
            <a:r>
              <a:rPr lang="en-IE" dirty="0">
                <a:solidFill>
                  <a:srgbClr val="262626"/>
                </a:solidFill>
              </a:rPr>
              <a:t>Regular improvements</a:t>
            </a:r>
          </a:p>
          <a:p>
            <a:pPr marL="180000" indent="-180000">
              <a:lnSpc>
                <a:spcPts val="1860"/>
              </a:lnSpc>
              <a:buClr>
                <a:srgbClr val="3D8241"/>
              </a:buClr>
              <a:buFont typeface="Arial" panose="020B0604020202020204" pitchFamily="34" charset="0"/>
              <a:buChar char="•"/>
            </a:pPr>
            <a:endParaRPr lang="en-IE" dirty="0">
              <a:solidFill>
                <a:srgbClr val="262626"/>
              </a:solidFill>
            </a:endParaRPr>
          </a:p>
        </p:txBody>
      </p:sp>
      <p:grpSp>
        <p:nvGrpSpPr>
          <p:cNvPr id="87" name="Group 86">
            <a:extLst>
              <a:ext uri="{FF2B5EF4-FFF2-40B4-BE49-F238E27FC236}">
                <a16:creationId xmlns:a16="http://schemas.microsoft.com/office/drawing/2014/main" id="{3103577B-13E7-E3AD-361B-5537C49316D6}"/>
              </a:ext>
            </a:extLst>
          </p:cNvPr>
          <p:cNvGrpSpPr/>
          <p:nvPr/>
        </p:nvGrpSpPr>
        <p:grpSpPr>
          <a:xfrm>
            <a:off x="6379862" y="4908535"/>
            <a:ext cx="1282579" cy="1282386"/>
            <a:chOff x="6318345" y="5135620"/>
            <a:chExt cx="1411004" cy="1410792"/>
          </a:xfrm>
        </p:grpSpPr>
        <p:grpSp>
          <p:nvGrpSpPr>
            <p:cNvPr id="51" name="Group 50">
              <a:extLst>
                <a:ext uri="{FF2B5EF4-FFF2-40B4-BE49-F238E27FC236}">
                  <a16:creationId xmlns:a16="http://schemas.microsoft.com/office/drawing/2014/main" id="{6A7678C1-3F49-677E-7F38-157FE5EEF5CD}"/>
                </a:ext>
              </a:extLst>
            </p:cNvPr>
            <p:cNvGrpSpPr/>
            <p:nvPr/>
          </p:nvGrpSpPr>
          <p:grpSpPr>
            <a:xfrm>
              <a:off x="6318345" y="5135620"/>
              <a:ext cx="1411004" cy="1410792"/>
              <a:chOff x="3068464" y="1670756"/>
              <a:chExt cx="1972690" cy="1972393"/>
            </a:xfrm>
          </p:grpSpPr>
          <p:sp>
            <p:nvSpPr>
              <p:cNvPr id="52" name="Oval 51">
                <a:extLst>
                  <a:ext uri="{FF2B5EF4-FFF2-40B4-BE49-F238E27FC236}">
                    <a16:creationId xmlns:a16="http://schemas.microsoft.com/office/drawing/2014/main" id="{194E20F1-478E-E145-A9AA-A27836D87ED8}"/>
                  </a:ext>
                </a:extLst>
              </p:cNvPr>
              <p:cNvSpPr/>
              <p:nvPr/>
            </p:nvSpPr>
            <p:spPr>
              <a:xfrm rot="18900000">
                <a:off x="3191369" y="1793655"/>
                <a:ext cx="1726880" cy="1726879"/>
              </a:xfrm>
              <a:prstGeom prst="ellipse">
                <a:avLst/>
              </a:prstGeom>
              <a:solidFill>
                <a:srgbClr val="30818E"/>
              </a:solidFill>
              <a:ln w="1822" cap="flat">
                <a:noFill/>
                <a:prstDash val="solid"/>
                <a:miter/>
              </a:ln>
            </p:spPr>
            <p:txBody>
              <a:bodyPr/>
              <a:lstStyle/>
              <a:p>
                <a:endParaRPr lang="en-IE"/>
              </a:p>
            </p:txBody>
          </p:sp>
          <p:sp>
            <p:nvSpPr>
              <p:cNvPr id="53" name="Oval 52">
                <a:extLst>
                  <a:ext uri="{FF2B5EF4-FFF2-40B4-BE49-F238E27FC236}">
                    <a16:creationId xmlns:a16="http://schemas.microsoft.com/office/drawing/2014/main" id="{72D7DBE0-768F-BF8D-D4BA-C78D66A1943C}"/>
                  </a:ext>
                </a:extLst>
              </p:cNvPr>
              <p:cNvSpPr/>
              <p:nvPr/>
            </p:nvSpPr>
            <p:spPr>
              <a:xfrm>
                <a:off x="3382114" y="1984406"/>
                <a:ext cx="1345373" cy="1345373"/>
              </a:xfrm>
              <a:prstGeom prst="ellipse">
                <a:avLst/>
              </a:prstGeom>
              <a:solidFill>
                <a:srgbClr val="FFFFFF"/>
              </a:solidFill>
              <a:ln w="1822" cap="flat">
                <a:noFill/>
                <a:prstDash val="solid"/>
                <a:miter/>
              </a:ln>
            </p:spPr>
            <p:txBody>
              <a:bodyPr/>
              <a:lstStyle/>
              <a:p>
                <a:endParaRPr lang="en-IE"/>
              </a:p>
            </p:txBody>
          </p:sp>
          <p:grpSp>
            <p:nvGrpSpPr>
              <p:cNvPr id="54" name="Graphic 26">
                <a:extLst>
                  <a:ext uri="{FF2B5EF4-FFF2-40B4-BE49-F238E27FC236}">
                    <a16:creationId xmlns:a16="http://schemas.microsoft.com/office/drawing/2014/main" id="{84C84D9F-FFBB-EA73-8FEC-D081F8044A73}"/>
                  </a:ext>
                </a:extLst>
              </p:cNvPr>
              <p:cNvGrpSpPr/>
              <p:nvPr/>
            </p:nvGrpSpPr>
            <p:grpSpPr>
              <a:xfrm>
                <a:off x="3068464" y="1670756"/>
                <a:ext cx="1972690" cy="1972393"/>
                <a:chOff x="1000491" y="2838436"/>
                <a:chExt cx="2183137" cy="2182809"/>
              </a:xfrm>
              <a:solidFill>
                <a:srgbClr val="62A844"/>
              </a:solidFill>
            </p:grpSpPr>
            <p:sp>
              <p:nvSpPr>
                <p:cNvPr id="55" name="Freeform 54">
                  <a:extLst>
                    <a:ext uri="{FF2B5EF4-FFF2-40B4-BE49-F238E27FC236}">
                      <a16:creationId xmlns:a16="http://schemas.microsoft.com/office/drawing/2014/main" id="{CAA423FD-70C9-AA24-FACC-E4AF942D814B}"/>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solidFill>
                  <a:srgbClr val="30818E"/>
                </a:solidFill>
                <a:ln w="1822" cap="flat">
                  <a:solidFill>
                    <a:srgbClr val="30818E"/>
                  </a:solidFill>
                  <a:prstDash val="solid"/>
                  <a:miter/>
                </a:ln>
              </p:spPr>
              <p:txBody>
                <a:bodyPr/>
                <a:lstStyle/>
                <a:p>
                  <a:endParaRPr lang="en-IE"/>
                </a:p>
              </p:txBody>
            </p:sp>
            <p:grpSp>
              <p:nvGrpSpPr>
                <p:cNvPr id="56" name="Graphic 26">
                  <a:extLst>
                    <a:ext uri="{FF2B5EF4-FFF2-40B4-BE49-F238E27FC236}">
                      <a16:creationId xmlns:a16="http://schemas.microsoft.com/office/drawing/2014/main" id="{A8E7147F-E128-5E5F-D6A4-3D0996ADA513}"/>
                    </a:ext>
                  </a:extLst>
                </p:cNvPr>
                <p:cNvGrpSpPr/>
                <p:nvPr/>
              </p:nvGrpSpPr>
              <p:grpSpPr>
                <a:xfrm>
                  <a:off x="1000491" y="3920861"/>
                  <a:ext cx="2183137" cy="1100383"/>
                  <a:chOff x="1000491" y="3920861"/>
                  <a:chExt cx="2183137" cy="1100383"/>
                </a:xfrm>
                <a:grpFill/>
              </p:grpSpPr>
              <p:sp>
                <p:nvSpPr>
                  <p:cNvPr id="57" name="Freeform 56">
                    <a:extLst>
                      <a:ext uri="{FF2B5EF4-FFF2-40B4-BE49-F238E27FC236}">
                        <a16:creationId xmlns:a16="http://schemas.microsoft.com/office/drawing/2014/main" id="{474A814D-6F87-72FD-2370-C2EF7DDE59A0}"/>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66" name="Freeform 65">
                    <a:extLst>
                      <a:ext uri="{FF2B5EF4-FFF2-40B4-BE49-F238E27FC236}">
                        <a16:creationId xmlns:a16="http://schemas.microsoft.com/office/drawing/2014/main" id="{F11FC536-FAEC-C4B8-F91F-DD7A3D541728}"/>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solidFill>
                    <a:srgbClr val="30818E"/>
                  </a:solidFill>
                  <a:ln w="1822" cap="flat">
                    <a:solidFill>
                      <a:srgbClr val="30818E"/>
                    </a:solidFill>
                    <a:prstDash val="solid"/>
                    <a:miter/>
                  </a:ln>
                </p:spPr>
                <p:txBody>
                  <a:bodyPr/>
                  <a:lstStyle/>
                  <a:p>
                    <a:endParaRPr lang="en-IE"/>
                  </a:p>
                </p:txBody>
              </p:sp>
              <p:sp>
                <p:nvSpPr>
                  <p:cNvPr id="68" name="Freeform 67">
                    <a:extLst>
                      <a:ext uri="{FF2B5EF4-FFF2-40B4-BE49-F238E27FC236}">
                        <a16:creationId xmlns:a16="http://schemas.microsoft.com/office/drawing/2014/main" id="{50D0F032-8129-B291-61B0-88E5A01584FC}"/>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pic>
          <p:nvPicPr>
            <p:cNvPr id="70" name="Graphic 69" descr="Email outline">
              <a:extLst>
                <a:ext uri="{FF2B5EF4-FFF2-40B4-BE49-F238E27FC236}">
                  <a16:creationId xmlns:a16="http://schemas.microsoft.com/office/drawing/2014/main" id="{AD7CB0BA-3565-1519-C39D-E539944ADEE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01397" y="5453791"/>
              <a:ext cx="690672" cy="690672"/>
            </a:xfrm>
            <a:prstGeom prst="rect">
              <a:avLst/>
            </a:prstGeom>
          </p:spPr>
        </p:pic>
      </p:grpSp>
      <p:sp>
        <p:nvSpPr>
          <p:cNvPr id="72" name="Rounded Rectangle 71">
            <a:extLst>
              <a:ext uri="{FF2B5EF4-FFF2-40B4-BE49-F238E27FC236}">
                <a16:creationId xmlns:a16="http://schemas.microsoft.com/office/drawing/2014/main" id="{4FEDF594-DEA1-54AF-F7EB-21B30DBAB9ED}"/>
              </a:ext>
            </a:extLst>
          </p:cNvPr>
          <p:cNvSpPr/>
          <p:nvPr/>
        </p:nvSpPr>
        <p:spPr>
          <a:xfrm>
            <a:off x="7046733" y="2150115"/>
            <a:ext cx="4510157" cy="2488677"/>
          </a:xfrm>
          <a:prstGeom prst="roundRect">
            <a:avLst>
              <a:gd name="adj" fmla="val 7861"/>
            </a:avLst>
          </a:prstGeom>
          <a:solidFill>
            <a:schemeClr val="bg1"/>
          </a:solidFill>
          <a:ln w="28575">
            <a:solidFill>
              <a:srgbClr val="0289A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uadroTexto 555">
            <a:extLst>
              <a:ext uri="{FF2B5EF4-FFF2-40B4-BE49-F238E27FC236}">
                <a16:creationId xmlns:a16="http://schemas.microsoft.com/office/drawing/2014/main" id="{54873F93-C39E-B74C-BB76-CA666714002F}"/>
              </a:ext>
            </a:extLst>
          </p:cNvPr>
          <p:cNvSpPr txBox="1"/>
          <p:nvPr/>
        </p:nvSpPr>
        <p:spPr>
          <a:xfrm>
            <a:off x="7766122" y="2284268"/>
            <a:ext cx="4061616" cy="682944"/>
          </a:xfrm>
          <a:prstGeom prst="rect">
            <a:avLst/>
          </a:prstGeom>
          <a:noFill/>
        </p:spPr>
        <p:txBody>
          <a:bodyPr wrap="square" rtlCol="0">
            <a:spAutoFit/>
          </a:bodyPr>
          <a:lstStyle/>
          <a:p>
            <a:pPr>
              <a:lnSpc>
                <a:spcPts val="2340"/>
              </a:lnSpc>
            </a:pPr>
            <a:r>
              <a:rPr lang="en-US" sz="2200" b="1" dirty="0">
                <a:solidFill>
                  <a:srgbClr val="0289AE"/>
                </a:solidFill>
                <a:latin typeface="Calibri" panose="020F0502020204030204" pitchFamily="34" charset="0"/>
                <a:ea typeface="Lato" charset="0"/>
                <a:cs typeface="Calibri" panose="020F0502020204030204" pitchFamily="34" charset="0"/>
              </a:rPr>
              <a:t>Website &amp; SEO</a:t>
            </a:r>
          </a:p>
          <a:p>
            <a:pPr>
              <a:lnSpc>
                <a:spcPts val="2340"/>
              </a:lnSpc>
            </a:pPr>
            <a:endParaRPr lang="en-US" sz="2200" b="1" dirty="0">
              <a:solidFill>
                <a:srgbClr val="0289AE"/>
              </a:solidFill>
              <a:latin typeface="Calibri" panose="020F0502020204030204" pitchFamily="34" charset="0"/>
              <a:ea typeface="Lato" charset="0"/>
              <a:cs typeface="Calibri" panose="020F0502020204030204" pitchFamily="34" charset="0"/>
            </a:endParaRPr>
          </a:p>
        </p:txBody>
      </p:sp>
      <p:sp>
        <p:nvSpPr>
          <p:cNvPr id="75" name="TextBox 74">
            <a:extLst>
              <a:ext uri="{FF2B5EF4-FFF2-40B4-BE49-F238E27FC236}">
                <a16:creationId xmlns:a16="http://schemas.microsoft.com/office/drawing/2014/main" id="{8171553A-0FF9-7014-C313-8CEDD84ADB0D}"/>
              </a:ext>
            </a:extLst>
          </p:cNvPr>
          <p:cNvSpPr txBox="1"/>
          <p:nvPr/>
        </p:nvSpPr>
        <p:spPr>
          <a:xfrm>
            <a:off x="7766122" y="2675193"/>
            <a:ext cx="3218253" cy="1711366"/>
          </a:xfrm>
          <a:prstGeom prst="rect">
            <a:avLst/>
          </a:prstGeom>
          <a:noFill/>
        </p:spPr>
        <p:txBody>
          <a:bodyPr wrap="square" rtlCol="0">
            <a:spAutoFit/>
          </a:bodyPr>
          <a:lstStyle/>
          <a:p>
            <a:pPr marL="144000" indent="-144000">
              <a:lnSpc>
                <a:spcPts val="1760"/>
              </a:lnSpc>
              <a:buClr>
                <a:srgbClr val="0289AE"/>
              </a:buClr>
              <a:buFont typeface="Arial" panose="020B0604020202020204" pitchFamily="34" charset="0"/>
              <a:buChar char="•"/>
            </a:pPr>
            <a:r>
              <a:rPr lang="en-US" dirty="0">
                <a:solidFill>
                  <a:srgbClr val="262626"/>
                </a:solidFill>
              </a:rPr>
              <a:t>Sustainability landing page</a:t>
            </a:r>
          </a:p>
          <a:p>
            <a:pPr marL="144000" indent="-144000">
              <a:lnSpc>
                <a:spcPts val="1760"/>
              </a:lnSpc>
              <a:buClr>
                <a:srgbClr val="0289AE"/>
              </a:buClr>
              <a:buFont typeface="Arial" panose="020B0604020202020204" pitchFamily="34" charset="0"/>
              <a:buChar char="•"/>
            </a:pPr>
            <a:r>
              <a:rPr lang="en-US" dirty="0">
                <a:solidFill>
                  <a:srgbClr val="262626"/>
                </a:solidFill>
              </a:rPr>
              <a:t>Supplier stories, community actions, energy/waste improvements</a:t>
            </a:r>
          </a:p>
          <a:p>
            <a:pPr marL="144000" indent="-144000">
              <a:lnSpc>
                <a:spcPts val="1760"/>
              </a:lnSpc>
              <a:buClr>
                <a:srgbClr val="0289AE"/>
              </a:buClr>
              <a:buFont typeface="Arial" panose="020B0604020202020204" pitchFamily="34" charset="0"/>
              <a:buChar char="•"/>
            </a:pPr>
            <a:r>
              <a:rPr lang="en-US" dirty="0">
                <a:solidFill>
                  <a:srgbClr val="262626"/>
                </a:solidFill>
              </a:rPr>
              <a:t>SEO keywords like “sustainable hotel”, “eco-friendly restaurant”, “local sourcing”</a:t>
            </a:r>
            <a:endParaRPr lang="en-IE" dirty="0">
              <a:solidFill>
                <a:srgbClr val="262626"/>
              </a:solidFill>
            </a:endParaRPr>
          </a:p>
        </p:txBody>
      </p:sp>
      <p:grpSp>
        <p:nvGrpSpPr>
          <p:cNvPr id="88" name="Group 87">
            <a:extLst>
              <a:ext uri="{FF2B5EF4-FFF2-40B4-BE49-F238E27FC236}">
                <a16:creationId xmlns:a16="http://schemas.microsoft.com/office/drawing/2014/main" id="{FDC90B7F-FE43-5FE6-DC63-2081FE8D073D}"/>
              </a:ext>
            </a:extLst>
          </p:cNvPr>
          <p:cNvGrpSpPr/>
          <p:nvPr/>
        </p:nvGrpSpPr>
        <p:grpSpPr>
          <a:xfrm>
            <a:off x="6379862" y="2326019"/>
            <a:ext cx="1282579" cy="1282386"/>
            <a:chOff x="6155958" y="2334421"/>
            <a:chExt cx="1411004" cy="1410792"/>
          </a:xfrm>
        </p:grpSpPr>
        <p:grpSp>
          <p:nvGrpSpPr>
            <p:cNvPr id="76" name="Group 75">
              <a:extLst>
                <a:ext uri="{FF2B5EF4-FFF2-40B4-BE49-F238E27FC236}">
                  <a16:creationId xmlns:a16="http://schemas.microsoft.com/office/drawing/2014/main" id="{5058275C-419D-9BAC-A502-63FB4572769B}"/>
                </a:ext>
              </a:extLst>
            </p:cNvPr>
            <p:cNvGrpSpPr/>
            <p:nvPr/>
          </p:nvGrpSpPr>
          <p:grpSpPr>
            <a:xfrm>
              <a:off x="6155958" y="2334421"/>
              <a:ext cx="1411004" cy="1410792"/>
              <a:chOff x="3068464" y="1670756"/>
              <a:chExt cx="1972690" cy="1972393"/>
            </a:xfrm>
          </p:grpSpPr>
          <p:sp>
            <p:nvSpPr>
              <p:cNvPr id="77" name="Oval 76">
                <a:extLst>
                  <a:ext uri="{FF2B5EF4-FFF2-40B4-BE49-F238E27FC236}">
                    <a16:creationId xmlns:a16="http://schemas.microsoft.com/office/drawing/2014/main" id="{57BADF7A-4254-C6C4-26C1-3EF3C60344D2}"/>
                  </a:ext>
                </a:extLst>
              </p:cNvPr>
              <p:cNvSpPr/>
              <p:nvPr/>
            </p:nvSpPr>
            <p:spPr>
              <a:xfrm rot="18900000">
                <a:off x="3191369" y="1793655"/>
                <a:ext cx="1726880" cy="1726879"/>
              </a:xfrm>
              <a:prstGeom prst="ellipse">
                <a:avLst/>
              </a:prstGeom>
              <a:solidFill>
                <a:srgbClr val="0289AE"/>
              </a:solidFill>
              <a:ln w="1822" cap="flat">
                <a:noFill/>
                <a:prstDash val="solid"/>
                <a:miter/>
              </a:ln>
            </p:spPr>
            <p:txBody>
              <a:bodyPr/>
              <a:lstStyle/>
              <a:p>
                <a:endParaRPr lang="en-IE"/>
              </a:p>
            </p:txBody>
          </p:sp>
          <p:sp>
            <p:nvSpPr>
              <p:cNvPr id="78" name="Oval 77">
                <a:extLst>
                  <a:ext uri="{FF2B5EF4-FFF2-40B4-BE49-F238E27FC236}">
                    <a16:creationId xmlns:a16="http://schemas.microsoft.com/office/drawing/2014/main" id="{D7331A06-4B96-0595-E7B9-012A91E36CE9}"/>
                  </a:ext>
                </a:extLst>
              </p:cNvPr>
              <p:cNvSpPr/>
              <p:nvPr/>
            </p:nvSpPr>
            <p:spPr>
              <a:xfrm>
                <a:off x="3382114" y="1984406"/>
                <a:ext cx="1345374" cy="1345373"/>
              </a:xfrm>
              <a:prstGeom prst="ellipse">
                <a:avLst/>
              </a:prstGeom>
              <a:solidFill>
                <a:srgbClr val="FFFFFF"/>
              </a:solidFill>
              <a:ln w="1822" cap="flat">
                <a:noFill/>
                <a:prstDash val="solid"/>
                <a:miter/>
              </a:ln>
            </p:spPr>
            <p:txBody>
              <a:bodyPr/>
              <a:lstStyle/>
              <a:p>
                <a:endParaRPr lang="en-IE"/>
              </a:p>
            </p:txBody>
          </p:sp>
          <p:grpSp>
            <p:nvGrpSpPr>
              <p:cNvPr id="79" name="Graphic 26">
                <a:extLst>
                  <a:ext uri="{FF2B5EF4-FFF2-40B4-BE49-F238E27FC236}">
                    <a16:creationId xmlns:a16="http://schemas.microsoft.com/office/drawing/2014/main" id="{D90AF56E-6952-4432-A794-A047AF56AF24}"/>
                  </a:ext>
                </a:extLst>
              </p:cNvPr>
              <p:cNvGrpSpPr/>
              <p:nvPr/>
            </p:nvGrpSpPr>
            <p:grpSpPr>
              <a:xfrm>
                <a:off x="3068464" y="1670756"/>
                <a:ext cx="1972690" cy="1972393"/>
                <a:chOff x="1000491" y="2838436"/>
                <a:chExt cx="2183137" cy="2182809"/>
              </a:xfrm>
              <a:solidFill>
                <a:srgbClr val="62A844"/>
              </a:solidFill>
            </p:grpSpPr>
            <p:sp>
              <p:nvSpPr>
                <p:cNvPr id="80" name="Freeform 79">
                  <a:extLst>
                    <a:ext uri="{FF2B5EF4-FFF2-40B4-BE49-F238E27FC236}">
                      <a16:creationId xmlns:a16="http://schemas.microsoft.com/office/drawing/2014/main" id="{A7F93629-0448-5D8E-C88C-CE3E5A90E492}"/>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solidFill>
                  <a:srgbClr val="0289AE"/>
                </a:solidFill>
                <a:ln w="1822" cap="flat">
                  <a:noFill/>
                  <a:prstDash val="solid"/>
                  <a:miter/>
                </a:ln>
              </p:spPr>
              <p:txBody>
                <a:bodyPr/>
                <a:lstStyle/>
                <a:p>
                  <a:endParaRPr lang="en-IE"/>
                </a:p>
              </p:txBody>
            </p:sp>
            <p:grpSp>
              <p:nvGrpSpPr>
                <p:cNvPr id="81" name="Graphic 26">
                  <a:extLst>
                    <a:ext uri="{FF2B5EF4-FFF2-40B4-BE49-F238E27FC236}">
                      <a16:creationId xmlns:a16="http://schemas.microsoft.com/office/drawing/2014/main" id="{2CBD6842-74B5-7F1B-D73C-304417113851}"/>
                    </a:ext>
                  </a:extLst>
                </p:cNvPr>
                <p:cNvGrpSpPr/>
                <p:nvPr/>
              </p:nvGrpSpPr>
              <p:grpSpPr>
                <a:xfrm>
                  <a:off x="1000491" y="3920861"/>
                  <a:ext cx="2183137" cy="1100383"/>
                  <a:chOff x="1000491" y="3920861"/>
                  <a:chExt cx="2183137" cy="1100383"/>
                </a:xfrm>
                <a:grpFill/>
              </p:grpSpPr>
              <p:sp>
                <p:nvSpPr>
                  <p:cNvPr id="82" name="Freeform 81">
                    <a:extLst>
                      <a:ext uri="{FF2B5EF4-FFF2-40B4-BE49-F238E27FC236}">
                        <a16:creationId xmlns:a16="http://schemas.microsoft.com/office/drawing/2014/main" id="{B9BE3F7B-7AF4-E936-C936-FBD2D2231629}"/>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83" name="Freeform 82">
                    <a:extLst>
                      <a:ext uri="{FF2B5EF4-FFF2-40B4-BE49-F238E27FC236}">
                        <a16:creationId xmlns:a16="http://schemas.microsoft.com/office/drawing/2014/main" id="{F5580C58-5E06-5762-3766-5BAA6BFB100F}"/>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solidFill>
                    <a:srgbClr val="0289AE"/>
                  </a:solidFill>
                  <a:ln w="1822" cap="flat">
                    <a:noFill/>
                    <a:prstDash val="solid"/>
                    <a:miter/>
                  </a:ln>
                </p:spPr>
                <p:txBody>
                  <a:bodyPr/>
                  <a:lstStyle/>
                  <a:p>
                    <a:endParaRPr lang="en-IE"/>
                  </a:p>
                </p:txBody>
              </p:sp>
              <p:sp>
                <p:nvSpPr>
                  <p:cNvPr id="84" name="Freeform 83">
                    <a:extLst>
                      <a:ext uri="{FF2B5EF4-FFF2-40B4-BE49-F238E27FC236}">
                        <a16:creationId xmlns:a16="http://schemas.microsoft.com/office/drawing/2014/main" id="{CBAD401F-92CA-59A4-0299-82DC2329222C}"/>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pic>
          <p:nvPicPr>
            <p:cNvPr id="85" name="Graphic 84" descr="Internet outline">
              <a:extLst>
                <a:ext uri="{FF2B5EF4-FFF2-40B4-BE49-F238E27FC236}">
                  <a16:creationId xmlns:a16="http://schemas.microsoft.com/office/drawing/2014/main" id="{2AE90565-0216-92E5-6FFA-8A09A038AD2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472521" y="2642723"/>
              <a:ext cx="771409" cy="771409"/>
            </a:xfrm>
            <a:prstGeom prst="rect">
              <a:avLst/>
            </a:prstGeom>
          </p:spPr>
        </p:pic>
      </p:grpSp>
      <p:sp>
        <p:nvSpPr>
          <p:cNvPr id="86" name="CuadroTexto 555">
            <a:extLst>
              <a:ext uri="{FF2B5EF4-FFF2-40B4-BE49-F238E27FC236}">
                <a16:creationId xmlns:a16="http://schemas.microsoft.com/office/drawing/2014/main" id="{5EE9849F-EBAF-FD5D-8A56-23749B4A1BC2}"/>
              </a:ext>
            </a:extLst>
          </p:cNvPr>
          <p:cNvSpPr txBox="1"/>
          <p:nvPr/>
        </p:nvSpPr>
        <p:spPr>
          <a:xfrm>
            <a:off x="681754" y="5465214"/>
            <a:ext cx="1275948" cy="584327"/>
          </a:xfrm>
          <a:prstGeom prst="rect">
            <a:avLst/>
          </a:prstGeom>
          <a:noFill/>
        </p:spPr>
        <p:txBody>
          <a:bodyPr wrap="square" rtlCol="0">
            <a:spAutoFit/>
          </a:bodyPr>
          <a:lstStyle/>
          <a:p>
            <a:pPr>
              <a:lnSpc>
                <a:spcPts val="2340"/>
              </a:lnSpc>
            </a:pPr>
            <a:r>
              <a:rPr lang="en-US" sz="8000" b="1" dirty="0">
                <a:solidFill>
                  <a:srgbClr val="3D8241"/>
                </a:solidFill>
                <a:latin typeface="Calibri" panose="020F0502020204030204" pitchFamily="34" charset="0"/>
                <a:ea typeface="Lato" charset="0"/>
                <a:cs typeface="Calibri" panose="020F0502020204030204" pitchFamily="34" charset="0"/>
              </a:rPr>
              <a:t>g</a:t>
            </a:r>
          </a:p>
        </p:txBody>
      </p:sp>
    </p:spTree>
    <p:extLst>
      <p:ext uri="{BB962C8B-B14F-4D97-AF65-F5344CB8AC3E}">
        <p14:creationId xmlns:p14="http://schemas.microsoft.com/office/powerpoint/2010/main" val="3718334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194AB0-B927-A14B-5C01-7E3B13D191DD}"/>
              </a:ext>
            </a:extLst>
          </p:cNvPr>
          <p:cNvPicPr>
            <a:picLocks noChangeAspect="1"/>
          </p:cNvPicPr>
          <p:nvPr/>
        </p:nvPicPr>
        <p:blipFill>
          <a:blip>
            <a:extLst>
              <a:ext uri="{96DAC541-7B7A-43D3-8B79-37D633B846F1}">
                <asvg:svgBlip xmlns:asvg="http://schemas.microsoft.com/office/drawing/2016/SVG/main" r:embed="rId2"/>
              </a:ext>
            </a:extLst>
          </a:blip>
          <a:srcRect l="28115" t="42749" r="41966" b="38326"/>
          <a:stretch>
            <a:fillRect/>
          </a:stretch>
        </p:blipFill>
        <p:spPr>
          <a:xfrm>
            <a:off x="6573907" y="0"/>
            <a:ext cx="5618093" cy="5032057"/>
          </a:xfrm>
          <a:prstGeom prst="rect">
            <a:avLst/>
          </a:prstGeom>
        </p:spPr>
      </p:pic>
      <p:sp>
        <p:nvSpPr>
          <p:cNvPr id="15" name="Freeform 170">
            <a:extLst>
              <a:ext uri="{FF2B5EF4-FFF2-40B4-BE49-F238E27FC236}">
                <a16:creationId xmlns:a16="http://schemas.microsoft.com/office/drawing/2014/main" id="{F90D1406-F1DC-AE15-9D3E-080357474B7F}"/>
              </a:ext>
            </a:extLst>
          </p:cNvPr>
          <p:cNvSpPr>
            <a:spLocks noChangeArrowheads="1"/>
          </p:cNvSpPr>
          <p:nvPr/>
        </p:nvSpPr>
        <p:spPr bwMode="auto">
          <a:xfrm>
            <a:off x="883924" y="2787354"/>
            <a:ext cx="2495084" cy="3174534"/>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solidFill>
          <a:ln>
            <a:solidFill>
              <a:srgbClr val="62A844"/>
            </a:solidFill>
            <a:prstDash val="sysDot"/>
          </a:ln>
          <a:effectLst/>
        </p:spPr>
        <p:txBody>
          <a:bodyPr wrap="none" anchor="ctr"/>
          <a:lstStyle/>
          <a:p>
            <a:endParaRPr lang="en-US" sz="900"/>
          </a:p>
        </p:txBody>
      </p:sp>
      <p:sp>
        <p:nvSpPr>
          <p:cNvPr id="18" name="Freeform 246">
            <a:extLst>
              <a:ext uri="{FF2B5EF4-FFF2-40B4-BE49-F238E27FC236}">
                <a16:creationId xmlns:a16="http://schemas.microsoft.com/office/drawing/2014/main" id="{9A0EEB76-76F3-2D71-C83E-974C2B1B9C9A}"/>
              </a:ext>
            </a:extLst>
          </p:cNvPr>
          <p:cNvSpPr>
            <a:spLocks noChangeArrowheads="1"/>
          </p:cNvSpPr>
          <p:nvPr/>
        </p:nvSpPr>
        <p:spPr bwMode="auto">
          <a:xfrm>
            <a:off x="4363127" y="2787354"/>
            <a:ext cx="2495084" cy="3174534"/>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noFill/>
          <a:ln>
            <a:solidFill>
              <a:srgbClr val="0289AE"/>
            </a:solidFill>
            <a:prstDash val="sysDot"/>
          </a:ln>
          <a:effectLst/>
        </p:spPr>
        <p:txBody>
          <a:bodyPr wrap="none" anchor="ctr"/>
          <a:lstStyle/>
          <a:p>
            <a:endParaRPr lang="en-US" sz="900"/>
          </a:p>
        </p:txBody>
      </p:sp>
      <p:sp>
        <p:nvSpPr>
          <p:cNvPr id="21" name="Freeform 324">
            <a:extLst>
              <a:ext uri="{FF2B5EF4-FFF2-40B4-BE49-F238E27FC236}">
                <a16:creationId xmlns:a16="http://schemas.microsoft.com/office/drawing/2014/main" id="{6835393B-031D-A4FE-8337-73C9B3F61D43}"/>
              </a:ext>
            </a:extLst>
          </p:cNvPr>
          <p:cNvSpPr>
            <a:spLocks noChangeArrowheads="1"/>
          </p:cNvSpPr>
          <p:nvPr/>
        </p:nvSpPr>
        <p:spPr bwMode="auto">
          <a:xfrm>
            <a:off x="7775555" y="2787354"/>
            <a:ext cx="2495883" cy="3174534"/>
          </a:xfrm>
          <a:custGeom>
            <a:avLst/>
            <a:gdLst>
              <a:gd name="T0" fmla="*/ 3269 w 3270"/>
              <a:gd name="T1" fmla="*/ 3118 h 3119"/>
              <a:gd name="T2" fmla="*/ 0 w 3270"/>
              <a:gd name="T3" fmla="*/ 3118 h 3119"/>
              <a:gd name="T4" fmla="*/ 0 w 3270"/>
              <a:gd name="T5" fmla="*/ 0 h 3119"/>
              <a:gd name="T6" fmla="*/ 3269 w 3270"/>
              <a:gd name="T7" fmla="*/ 0 h 3119"/>
              <a:gd name="T8" fmla="*/ 3269 w 3270"/>
              <a:gd name="T9" fmla="*/ 3118 h 3119"/>
            </a:gdLst>
            <a:ahLst/>
            <a:cxnLst>
              <a:cxn ang="0">
                <a:pos x="T0" y="T1"/>
              </a:cxn>
              <a:cxn ang="0">
                <a:pos x="T2" y="T3"/>
              </a:cxn>
              <a:cxn ang="0">
                <a:pos x="T4" y="T5"/>
              </a:cxn>
              <a:cxn ang="0">
                <a:pos x="T6" y="T7"/>
              </a:cxn>
              <a:cxn ang="0">
                <a:pos x="T8" y="T9"/>
              </a:cxn>
            </a:cxnLst>
            <a:rect l="0" t="0" r="r" b="b"/>
            <a:pathLst>
              <a:path w="3270" h="3119">
                <a:moveTo>
                  <a:pt x="3269" y="3118"/>
                </a:moveTo>
                <a:lnTo>
                  <a:pt x="0" y="3118"/>
                </a:lnTo>
                <a:lnTo>
                  <a:pt x="0" y="0"/>
                </a:lnTo>
                <a:lnTo>
                  <a:pt x="3269" y="0"/>
                </a:lnTo>
                <a:lnTo>
                  <a:pt x="3269" y="3118"/>
                </a:lnTo>
              </a:path>
            </a:pathLst>
          </a:custGeom>
          <a:solidFill>
            <a:schemeClr val="bg1"/>
          </a:solidFill>
          <a:ln>
            <a:solidFill>
              <a:srgbClr val="3D8241"/>
            </a:solidFill>
            <a:prstDash val="sysDot"/>
          </a:ln>
          <a:effectLst/>
        </p:spPr>
        <p:txBody>
          <a:bodyPr wrap="none" anchor="ctr"/>
          <a:lstStyle/>
          <a:p>
            <a:endParaRPr lang="en-US" sz="900"/>
          </a:p>
        </p:txBody>
      </p:sp>
      <p:sp>
        <p:nvSpPr>
          <p:cNvPr id="16" name="Freeform 171">
            <a:extLst>
              <a:ext uri="{FF2B5EF4-FFF2-40B4-BE49-F238E27FC236}">
                <a16:creationId xmlns:a16="http://schemas.microsoft.com/office/drawing/2014/main" id="{C8263129-4710-926D-4D41-3585FB880EBB}"/>
              </a:ext>
            </a:extLst>
          </p:cNvPr>
          <p:cNvSpPr>
            <a:spLocks noChangeArrowheads="1"/>
          </p:cNvSpPr>
          <p:nvPr/>
        </p:nvSpPr>
        <p:spPr bwMode="auto">
          <a:xfrm>
            <a:off x="813537" y="1790509"/>
            <a:ext cx="2634054" cy="1034946"/>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rgbClr val="62A844"/>
          </a:solidFill>
          <a:ln>
            <a:noFill/>
          </a:ln>
          <a:effectLst/>
        </p:spPr>
        <p:txBody>
          <a:bodyPr wrap="none" anchor="ctr"/>
          <a:lstStyle/>
          <a:p>
            <a:endParaRPr lang="en-US" sz="900"/>
          </a:p>
        </p:txBody>
      </p:sp>
      <p:sp>
        <p:nvSpPr>
          <p:cNvPr id="17" name="Freeform 173">
            <a:extLst>
              <a:ext uri="{FF2B5EF4-FFF2-40B4-BE49-F238E27FC236}">
                <a16:creationId xmlns:a16="http://schemas.microsoft.com/office/drawing/2014/main" id="{1A6D418A-F1BC-1CE8-A332-A5E438122F3F}"/>
              </a:ext>
            </a:extLst>
          </p:cNvPr>
          <p:cNvSpPr>
            <a:spLocks noChangeArrowheads="1"/>
          </p:cNvSpPr>
          <p:nvPr/>
        </p:nvSpPr>
        <p:spPr bwMode="auto">
          <a:xfrm>
            <a:off x="813538" y="5961888"/>
            <a:ext cx="2634054" cy="569406"/>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rgbClr val="62A844"/>
          </a:solidFill>
          <a:ln>
            <a:noFill/>
          </a:ln>
          <a:effectLst/>
        </p:spPr>
        <p:txBody>
          <a:bodyPr wrap="none" anchor="ctr"/>
          <a:lstStyle/>
          <a:p>
            <a:endParaRPr lang="en-US" sz="900"/>
          </a:p>
        </p:txBody>
      </p:sp>
      <p:sp>
        <p:nvSpPr>
          <p:cNvPr id="19" name="Freeform 247">
            <a:extLst>
              <a:ext uri="{FF2B5EF4-FFF2-40B4-BE49-F238E27FC236}">
                <a16:creationId xmlns:a16="http://schemas.microsoft.com/office/drawing/2014/main" id="{73BFDBCA-E4FA-DE8B-9A98-58A1DF090E77}"/>
              </a:ext>
            </a:extLst>
          </p:cNvPr>
          <p:cNvSpPr>
            <a:spLocks noChangeArrowheads="1"/>
          </p:cNvSpPr>
          <p:nvPr/>
        </p:nvSpPr>
        <p:spPr bwMode="auto">
          <a:xfrm>
            <a:off x="4294545" y="1790509"/>
            <a:ext cx="2634053" cy="1034946"/>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0289AE"/>
          </a:solidFill>
          <a:ln>
            <a:noFill/>
          </a:ln>
          <a:effectLst/>
        </p:spPr>
        <p:txBody>
          <a:bodyPr wrap="none" anchor="ctr"/>
          <a:lstStyle/>
          <a:p>
            <a:endParaRPr lang="en-US" sz="900"/>
          </a:p>
        </p:txBody>
      </p:sp>
      <p:sp>
        <p:nvSpPr>
          <p:cNvPr id="20" name="Freeform 249">
            <a:extLst>
              <a:ext uri="{FF2B5EF4-FFF2-40B4-BE49-F238E27FC236}">
                <a16:creationId xmlns:a16="http://schemas.microsoft.com/office/drawing/2014/main" id="{3221CA20-BE2B-2A2B-1660-C1F70C6E8338}"/>
              </a:ext>
            </a:extLst>
          </p:cNvPr>
          <p:cNvSpPr>
            <a:spLocks noChangeArrowheads="1"/>
          </p:cNvSpPr>
          <p:nvPr/>
        </p:nvSpPr>
        <p:spPr bwMode="auto">
          <a:xfrm>
            <a:off x="4294546" y="5961888"/>
            <a:ext cx="2634053" cy="569406"/>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0289AE"/>
          </a:solidFill>
          <a:ln>
            <a:noFill/>
          </a:ln>
          <a:effectLst/>
        </p:spPr>
        <p:txBody>
          <a:bodyPr wrap="none" anchor="ctr"/>
          <a:lstStyle/>
          <a:p>
            <a:endParaRPr lang="en-US" sz="900"/>
          </a:p>
        </p:txBody>
      </p:sp>
      <p:sp>
        <p:nvSpPr>
          <p:cNvPr id="22" name="Freeform 325">
            <a:extLst>
              <a:ext uri="{FF2B5EF4-FFF2-40B4-BE49-F238E27FC236}">
                <a16:creationId xmlns:a16="http://schemas.microsoft.com/office/drawing/2014/main" id="{B4EEA105-FA30-9758-4CA7-BA0337DEA0AC}"/>
              </a:ext>
            </a:extLst>
          </p:cNvPr>
          <p:cNvSpPr>
            <a:spLocks noChangeArrowheads="1"/>
          </p:cNvSpPr>
          <p:nvPr/>
        </p:nvSpPr>
        <p:spPr bwMode="auto">
          <a:xfrm>
            <a:off x="7705166" y="1790509"/>
            <a:ext cx="2634052" cy="1034946"/>
          </a:xfrm>
          <a:custGeom>
            <a:avLst/>
            <a:gdLst>
              <a:gd name="T0" fmla="*/ 0 w 3505"/>
              <a:gd name="T1" fmla="*/ 1751 h 1752"/>
              <a:gd name="T2" fmla="*/ 0 w 3505"/>
              <a:gd name="T3" fmla="*/ 1751 h 1752"/>
              <a:gd name="T4" fmla="*/ 1753 w 3505"/>
              <a:gd name="T5" fmla="*/ 0 h 1752"/>
              <a:gd name="T6" fmla="*/ 1753 w 3505"/>
              <a:gd name="T7" fmla="*/ 0 h 1752"/>
              <a:gd name="T8" fmla="*/ 3504 w 3505"/>
              <a:gd name="T9" fmla="*/ 1751 h 1752"/>
              <a:gd name="T10" fmla="*/ 0 w 3505"/>
              <a:gd name="T11" fmla="*/ 1751 h 1752"/>
            </a:gdLst>
            <a:ahLst/>
            <a:cxnLst>
              <a:cxn ang="0">
                <a:pos x="T0" y="T1"/>
              </a:cxn>
              <a:cxn ang="0">
                <a:pos x="T2" y="T3"/>
              </a:cxn>
              <a:cxn ang="0">
                <a:pos x="T4" y="T5"/>
              </a:cxn>
              <a:cxn ang="0">
                <a:pos x="T6" y="T7"/>
              </a:cxn>
              <a:cxn ang="0">
                <a:pos x="T8" y="T9"/>
              </a:cxn>
              <a:cxn ang="0">
                <a:pos x="T10" y="T11"/>
              </a:cxn>
            </a:cxnLst>
            <a:rect l="0" t="0" r="r" b="b"/>
            <a:pathLst>
              <a:path w="3505" h="1752">
                <a:moveTo>
                  <a:pt x="0" y="1751"/>
                </a:moveTo>
                <a:lnTo>
                  <a:pt x="0" y="1751"/>
                </a:lnTo>
                <a:cubicBezTo>
                  <a:pt x="0" y="784"/>
                  <a:pt x="784" y="0"/>
                  <a:pt x="1753" y="0"/>
                </a:cubicBezTo>
                <a:lnTo>
                  <a:pt x="1753" y="0"/>
                </a:lnTo>
                <a:cubicBezTo>
                  <a:pt x="2720" y="0"/>
                  <a:pt x="3504" y="784"/>
                  <a:pt x="3504" y="1751"/>
                </a:cubicBezTo>
                <a:lnTo>
                  <a:pt x="0" y="1751"/>
                </a:lnTo>
              </a:path>
            </a:pathLst>
          </a:custGeom>
          <a:solidFill>
            <a:srgbClr val="3D8241"/>
          </a:solidFill>
          <a:ln>
            <a:noFill/>
          </a:ln>
          <a:effectLst/>
        </p:spPr>
        <p:txBody>
          <a:bodyPr wrap="none" anchor="ctr"/>
          <a:lstStyle/>
          <a:p>
            <a:endParaRPr lang="en-US" sz="900"/>
          </a:p>
        </p:txBody>
      </p:sp>
      <p:sp>
        <p:nvSpPr>
          <p:cNvPr id="23" name="Freeform 327">
            <a:extLst>
              <a:ext uri="{FF2B5EF4-FFF2-40B4-BE49-F238E27FC236}">
                <a16:creationId xmlns:a16="http://schemas.microsoft.com/office/drawing/2014/main" id="{5C4DF404-661A-63AF-86DF-DAF33C48A041}"/>
              </a:ext>
            </a:extLst>
          </p:cNvPr>
          <p:cNvSpPr>
            <a:spLocks noChangeArrowheads="1"/>
          </p:cNvSpPr>
          <p:nvPr/>
        </p:nvSpPr>
        <p:spPr bwMode="auto">
          <a:xfrm>
            <a:off x="7705167" y="5961888"/>
            <a:ext cx="2634051" cy="569406"/>
          </a:xfrm>
          <a:custGeom>
            <a:avLst/>
            <a:gdLst>
              <a:gd name="T0" fmla="*/ 0 w 3505"/>
              <a:gd name="T1" fmla="*/ 0 h 1753"/>
              <a:gd name="T2" fmla="*/ 0 w 3505"/>
              <a:gd name="T3" fmla="*/ 0 h 1753"/>
              <a:gd name="T4" fmla="*/ 1753 w 3505"/>
              <a:gd name="T5" fmla="*/ 1752 h 1753"/>
              <a:gd name="T6" fmla="*/ 1753 w 3505"/>
              <a:gd name="T7" fmla="*/ 1752 h 1753"/>
              <a:gd name="T8" fmla="*/ 3504 w 3505"/>
              <a:gd name="T9" fmla="*/ 0 h 1753"/>
              <a:gd name="T10" fmla="*/ 0 w 3505"/>
              <a:gd name="T11" fmla="*/ 0 h 1753"/>
            </a:gdLst>
            <a:ahLst/>
            <a:cxnLst>
              <a:cxn ang="0">
                <a:pos x="T0" y="T1"/>
              </a:cxn>
              <a:cxn ang="0">
                <a:pos x="T2" y="T3"/>
              </a:cxn>
              <a:cxn ang="0">
                <a:pos x="T4" y="T5"/>
              </a:cxn>
              <a:cxn ang="0">
                <a:pos x="T6" y="T7"/>
              </a:cxn>
              <a:cxn ang="0">
                <a:pos x="T8" y="T9"/>
              </a:cxn>
              <a:cxn ang="0">
                <a:pos x="T10" y="T11"/>
              </a:cxn>
            </a:cxnLst>
            <a:rect l="0" t="0" r="r" b="b"/>
            <a:pathLst>
              <a:path w="3505" h="1753">
                <a:moveTo>
                  <a:pt x="0" y="0"/>
                </a:moveTo>
                <a:lnTo>
                  <a:pt x="0" y="0"/>
                </a:lnTo>
                <a:cubicBezTo>
                  <a:pt x="0" y="968"/>
                  <a:pt x="784" y="1752"/>
                  <a:pt x="1753" y="1752"/>
                </a:cubicBezTo>
                <a:lnTo>
                  <a:pt x="1753" y="1752"/>
                </a:lnTo>
                <a:cubicBezTo>
                  <a:pt x="2720" y="1752"/>
                  <a:pt x="3504" y="968"/>
                  <a:pt x="3504" y="0"/>
                </a:cubicBezTo>
                <a:lnTo>
                  <a:pt x="0" y="0"/>
                </a:lnTo>
              </a:path>
            </a:pathLst>
          </a:custGeom>
          <a:solidFill>
            <a:srgbClr val="3D8241"/>
          </a:solidFill>
          <a:ln>
            <a:noFill/>
          </a:ln>
          <a:effectLst/>
        </p:spPr>
        <p:txBody>
          <a:bodyPr wrap="none" anchor="ctr"/>
          <a:lstStyle/>
          <a:p>
            <a:endParaRPr lang="en-US" sz="900"/>
          </a:p>
        </p:txBody>
      </p:sp>
      <p:sp>
        <p:nvSpPr>
          <p:cNvPr id="2" name="Text Placeholder 11">
            <a:extLst>
              <a:ext uri="{FF2B5EF4-FFF2-40B4-BE49-F238E27FC236}">
                <a16:creationId xmlns:a16="http://schemas.microsoft.com/office/drawing/2014/main" id="{55AEDB53-C78A-365E-6FD8-2131D800021E}"/>
              </a:ext>
            </a:extLst>
          </p:cNvPr>
          <p:cNvSpPr txBox="1">
            <a:spLocks/>
          </p:cNvSpPr>
          <p:nvPr/>
        </p:nvSpPr>
        <p:spPr>
          <a:xfrm>
            <a:off x="417540" y="442437"/>
            <a:ext cx="5824764" cy="102918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Digital Tools That Support Sustainable Storytelling…</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F43C48B3-5F5B-417F-CF58-341D04361805}"/>
              </a:ext>
            </a:extLst>
          </p:cNvPr>
          <p:cNvCxnSpPr>
            <a:cxnSpLocks/>
          </p:cNvCxnSpPr>
          <p:nvPr/>
        </p:nvCxnSpPr>
        <p:spPr>
          <a:xfrm>
            <a:off x="0" y="1608468"/>
            <a:ext cx="548640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8CEEF9D-6D26-D5B3-9902-38AFD7B43818}"/>
              </a:ext>
            </a:extLst>
          </p:cNvPr>
          <p:cNvSpPr/>
          <p:nvPr/>
        </p:nvSpPr>
        <p:spPr>
          <a:xfrm>
            <a:off x="4294545" y="2810994"/>
            <a:ext cx="2634051" cy="295697"/>
          </a:xfrm>
          <a:prstGeom prst="rect">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1DF5FA-758B-9BB8-1B1B-413AFDB9CE96}"/>
              </a:ext>
            </a:extLst>
          </p:cNvPr>
          <p:cNvSpPr/>
          <p:nvPr/>
        </p:nvSpPr>
        <p:spPr>
          <a:xfrm>
            <a:off x="7705166" y="2810994"/>
            <a:ext cx="2634051" cy="295697"/>
          </a:xfrm>
          <a:prstGeom prst="rect">
            <a:avLst/>
          </a:prstGeom>
          <a:solidFill>
            <a:srgbClr val="3D8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9DBDCF-2DD5-04F0-81ED-9826A2B1BF97}"/>
              </a:ext>
            </a:extLst>
          </p:cNvPr>
          <p:cNvSpPr/>
          <p:nvPr/>
        </p:nvSpPr>
        <p:spPr>
          <a:xfrm>
            <a:off x="813537" y="2810994"/>
            <a:ext cx="2634051" cy="295697"/>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adroTexto 598">
            <a:extLst>
              <a:ext uri="{FF2B5EF4-FFF2-40B4-BE49-F238E27FC236}">
                <a16:creationId xmlns:a16="http://schemas.microsoft.com/office/drawing/2014/main" id="{693045D8-722D-5D16-4981-B8FB3346017E}"/>
              </a:ext>
            </a:extLst>
          </p:cNvPr>
          <p:cNvSpPr txBox="1"/>
          <p:nvPr/>
        </p:nvSpPr>
        <p:spPr>
          <a:xfrm>
            <a:off x="880532" y="1983597"/>
            <a:ext cx="2544497" cy="907364"/>
          </a:xfrm>
          <a:prstGeom prst="rect">
            <a:avLst/>
          </a:prstGeom>
          <a:noFill/>
        </p:spPr>
        <p:txBody>
          <a:bodyPr wrap="square" rtlCol="0">
            <a:spAutoFit/>
          </a:bodyPr>
          <a:lstStyle/>
          <a:p>
            <a:pPr algn="ctr">
              <a:lnSpc>
                <a:spcPts val="2140"/>
              </a:lnSpc>
            </a:pPr>
            <a:r>
              <a:rPr lang="en-US" sz="2200" b="1" dirty="0">
                <a:solidFill>
                  <a:schemeClr val="bg1"/>
                </a:solidFill>
                <a:latin typeface="Calibri" panose="020F0502020204030204" pitchFamily="34" charset="0"/>
                <a:ea typeface="Lato" charset="0"/>
                <a:cs typeface="Calibri" panose="020F0502020204030204" pitchFamily="34" charset="0"/>
              </a:rPr>
              <a:t>Content </a:t>
            </a:r>
          </a:p>
          <a:p>
            <a:pPr algn="ctr">
              <a:lnSpc>
                <a:spcPts val="2140"/>
              </a:lnSpc>
            </a:pPr>
            <a:r>
              <a:rPr lang="en-US" sz="2200" b="1" dirty="0">
                <a:solidFill>
                  <a:schemeClr val="bg1"/>
                </a:solidFill>
                <a:latin typeface="Calibri" panose="020F0502020204030204" pitchFamily="34" charset="0"/>
                <a:ea typeface="Lato" charset="0"/>
                <a:cs typeface="Calibri" panose="020F0502020204030204" pitchFamily="34" charset="0"/>
              </a:rPr>
              <a:t>Creation Tools</a:t>
            </a:r>
          </a:p>
          <a:p>
            <a:pPr algn="ctr">
              <a:lnSpc>
                <a:spcPts val="2140"/>
              </a:lnSpc>
            </a:pPr>
            <a:endParaRPr lang="en-US" sz="2200" b="1" dirty="0">
              <a:solidFill>
                <a:schemeClr val="bg1"/>
              </a:solidFill>
              <a:latin typeface="Calibri" panose="020F0502020204030204" pitchFamily="34" charset="0"/>
              <a:ea typeface="Lato" charset="0"/>
              <a:cs typeface="Calibri" panose="020F0502020204030204" pitchFamily="34" charset="0"/>
            </a:endParaRPr>
          </a:p>
        </p:txBody>
      </p:sp>
      <p:sp>
        <p:nvSpPr>
          <p:cNvPr id="14" name="CuadroTexto 599">
            <a:extLst>
              <a:ext uri="{FF2B5EF4-FFF2-40B4-BE49-F238E27FC236}">
                <a16:creationId xmlns:a16="http://schemas.microsoft.com/office/drawing/2014/main" id="{3EA0D276-71AD-B8FC-EC93-1ABD9112BB28}"/>
              </a:ext>
            </a:extLst>
          </p:cNvPr>
          <p:cNvSpPr txBox="1"/>
          <p:nvPr/>
        </p:nvSpPr>
        <p:spPr>
          <a:xfrm>
            <a:off x="4451598" y="2035706"/>
            <a:ext cx="2282148" cy="1176669"/>
          </a:xfrm>
          <a:prstGeom prst="rect">
            <a:avLst/>
          </a:prstGeom>
          <a:noFill/>
        </p:spPr>
        <p:txBody>
          <a:bodyPr wrap="square" rtlCol="0">
            <a:spAutoFit/>
          </a:bodyPr>
          <a:lstStyle/>
          <a:p>
            <a:pPr algn="ctr">
              <a:lnSpc>
                <a:spcPts val="2140"/>
              </a:lnSpc>
            </a:pPr>
            <a:r>
              <a:rPr lang="en-US" sz="2200" b="1" dirty="0">
                <a:solidFill>
                  <a:schemeClr val="bg1"/>
                </a:solidFill>
                <a:latin typeface="Calibri" panose="020F0502020204030204" pitchFamily="34" charset="0"/>
                <a:ea typeface="Lato" charset="0"/>
                <a:cs typeface="Calibri" panose="020F0502020204030204" pitchFamily="34" charset="0"/>
              </a:rPr>
              <a:t>Operational </a:t>
            </a:r>
          </a:p>
          <a:p>
            <a:pPr algn="ctr">
              <a:lnSpc>
                <a:spcPts val="2140"/>
              </a:lnSpc>
            </a:pPr>
            <a:r>
              <a:rPr lang="en-US" sz="2200" b="1" dirty="0">
                <a:solidFill>
                  <a:schemeClr val="bg1"/>
                </a:solidFill>
                <a:latin typeface="Calibri" panose="020F0502020204030204" pitchFamily="34" charset="0"/>
                <a:ea typeface="Lato" charset="0"/>
                <a:cs typeface="Calibri" panose="020F0502020204030204" pitchFamily="34" charset="0"/>
              </a:rPr>
              <a:t>Tools that </a:t>
            </a:r>
          </a:p>
          <a:p>
            <a:pPr algn="ctr">
              <a:lnSpc>
                <a:spcPts val="2140"/>
              </a:lnSpc>
            </a:pPr>
            <a:r>
              <a:rPr lang="en-US" sz="2200" b="1" dirty="0">
                <a:solidFill>
                  <a:schemeClr val="bg1"/>
                </a:solidFill>
                <a:latin typeface="Calibri" panose="020F0502020204030204" pitchFamily="34" charset="0"/>
                <a:ea typeface="Lato" charset="0"/>
                <a:cs typeface="Calibri" panose="020F0502020204030204" pitchFamily="34" charset="0"/>
              </a:rPr>
              <a:t>Create Content</a:t>
            </a:r>
          </a:p>
          <a:p>
            <a:pPr algn="ctr">
              <a:lnSpc>
                <a:spcPts val="2140"/>
              </a:lnSpc>
            </a:pPr>
            <a:endParaRPr lang="en-US" sz="2200" b="1" dirty="0">
              <a:solidFill>
                <a:schemeClr val="bg1"/>
              </a:solidFill>
              <a:latin typeface="Calibri" panose="020F0502020204030204" pitchFamily="34" charset="0"/>
              <a:ea typeface="Lato" charset="0"/>
              <a:cs typeface="Calibri" panose="020F0502020204030204" pitchFamily="34" charset="0"/>
            </a:endParaRPr>
          </a:p>
        </p:txBody>
      </p:sp>
      <p:sp>
        <p:nvSpPr>
          <p:cNvPr id="24" name="CuadroTexto 600">
            <a:extLst>
              <a:ext uri="{FF2B5EF4-FFF2-40B4-BE49-F238E27FC236}">
                <a16:creationId xmlns:a16="http://schemas.microsoft.com/office/drawing/2014/main" id="{64C69CA8-4F15-B908-7113-9F3DC70DEC94}"/>
              </a:ext>
            </a:extLst>
          </p:cNvPr>
          <p:cNvSpPr txBox="1"/>
          <p:nvPr/>
        </p:nvSpPr>
        <p:spPr>
          <a:xfrm>
            <a:off x="7838019" y="2033614"/>
            <a:ext cx="2427301" cy="907364"/>
          </a:xfrm>
          <a:prstGeom prst="rect">
            <a:avLst/>
          </a:prstGeom>
          <a:noFill/>
        </p:spPr>
        <p:txBody>
          <a:bodyPr wrap="square" rtlCol="0">
            <a:spAutoFit/>
          </a:bodyPr>
          <a:lstStyle/>
          <a:p>
            <a:pPr algn="ctr">
              <a:lnSpc>
                <a:spcPts val="2140"/>
              </a:lnSpc>
            </a:pPr>
            <a:r>
              <a:rPr lang="en-US" sz="2200" b="1" dirty="0">
                <a:solidFill>
                  <a:schemeClr val="bg1"/>
                </a:solidFill>
                <a:latin typeface="Calibri" panose="020F0502020204030204" pitchFamily="34" charset="0"/>
                <a:ea typeface="Lato" charset="0"/>
                <a:cs typeface="Calibri" panose="020F0502020204030204" pitchFamily="34" charset="0"/>
              </a:rPr>
              <a:t>Social Media Management Tools</a:t>
            </a:r>
          </a:p>
          <a:p>
            <a:pPr algn="ctr">
              <a:lnSpc>
                <a:spcPts val="2140"/>
              </a:lnSpc>
            </a:pPr>
            <a:endParaRPr lang="en-US" sz="2200" b="1" dirty="0">
              <a:solidFill>
                <a:schemeClr val="bg1"/>
              </a:solidFill>
              <a:latin typeface="Calibri" panose="020F0502020204030204" pitchFamily="34" charset="0"/>
              <a:ea typeface="Lato" charset="0"/>
              <a:cs typeface="Calibri" panose="020F0502020204030204" pitchFamily="34" charset="0"/>
            </a:endParaRPr>
          </a:p>
        </p:txBody>
      </p:sp>
      <p:sp>
        <p:nvSpPr>
          <p:cNvPr id="25" name="Rectángulo 602">
            <a:extLst>
              <a:ext uri="{FF2B5EF4-FFF2-40B4-BE49-F238E27FC236}">
                <a16:creationId xmlns:a16="http://schemas.microsoft.com/office/drawing/2014/main" id="{C72CF5D7-325D-090C-9B38-A61357F8FF60}"/>
              </a:ext>
            </a:extLst>
          </p:cNvPr>
          <p:cNvSpPr/>
          <p:nvPr/>
        </p:nvSpPr>
        <p:spPr>
          <a:xfrm>
            <a:off x="922024" y="3201824"/>
            <a:ext cx="2493278" cy="2585323"/>
          </a:xfrm>
          <a:prstGeom prst="rect">
            <a:avLst/>
          </a:prstGeom>
          <a:noFill/>
        </p:spPr>
        <p:txBody>
          <a:bodyPr wrap="square">
            <a:spAutoFit/>
          </a:bodyPr>
          <a:lstStyle/>
          <a:p>
            <a:pPr marL="228600" indent="-228600">
              <a:buClr>
                <a:srgbClr val="62A844"/>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hlinkClick r:id="rId3">
                  <a:extLst>
                    <a:ext uri="{A12FA001-AC4F-418D-AE19-62706E023703}">
                      <ahyp:hlinkClr xmlns:ahyp="http://schemas.microsoft.com/office/drawing/2018/hyperlinkcolor" val="tx"/>
                    </a:ext>
                  </a:extLst>
                </a:hlinkClick>
              </a:rPr>
              <a:t>Canva</a:t>
            </a:r>
            <a:r>
              <a:rPr lang="en-US" dirty="0">
                <a:solidFill>
                  <a:srgbClr val="262626"/>
                </a:solidFill>
                <a:latin typeface="Calibri" panose="020F0502020204030204" pitchFamily="34" charset="0"/>
                <a:ea typeface="Lato" charset="0"/>
                <a:cs typeface="Calibri" panose="020F0502020204030204" pitchFamily="34" charset="0"/>
              </a:rPr>
              <a:t> </a:t>
            </a:r>
            <a:r>
              <a:rPr lang="en-US" dirty="0">
                <a:solidFill>
                  <a:srgbClr val="262626"/>
                </a:solidFill>
                <a:latin typeface="Calibri" panose="020F0502020204030204" pitchFamily="34" charset="0"/>
                <a:ea typeface="Lato" charset="0"/>
                <a:cs typeface="Calibri" panose="020F0502020204030204" pitchFamily="34" charset="0"/>
                <a:sym typeface="Wingdings" panose="05000000000000000000" pitchFamily="2" charset="2"/>
              </a:rPr>
              <a:t></a:t>
            </a:r>
            <a:r>
              <a:rPr lang="en-US" dirty="0">
                <a:solidFill>
                  <a:srgbClr val="262626"/>
                </a:solidFill>
                <a:latin typeface="Calibri" panose="020F0502020204030204" pitchFamily="34" charset="0"/>
                <a:ea typeface="Lato" charset="0"/>
                <a:cs typeface="Calibri" panose="020F0502020204030204" pitchFamily="34" charset="0"/>
              </a:rPr>
              <a:t> simple designs, icons, story templates</a:t>
            </a:r>
          </a:p>
          <a:p>
            <a:pPr marL="228600" indent="-228600">
              <a:buClr>
                <a:srgbClr val="62A844"/>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hlinkClick r:id="rId4">
                  <a:extLst>
                    <a:ext uri="{A12FA001-AC4F-418D-AE19-62706E023703}">
                      <ahyp:hlinkClr xmlns:ahyp="http://schemas.microsoft.com/office/drawing/2018/hyperlinkcolor" val="tx"/>
                    </a:ext>
                  </a:extLst>
                </a:hlinkClick>
              </a:rPr>
              <a:t>CapCut</a:t>
            </a:r>
            <a:r>
              <a:rPr lang="en-US" dirty="0">
                <a:solidFill>
                  <a:srgbClr val="262626"/>
                </a:solidFill>
                <a:latin typeface="Calibri" panose="020F0502020204030204" pitchFamily="34" charset="0"/>
                <a:ea typeface="Lato" charset="0"/>
                <a:cs typeface="Calibri" panose="020F0502020204030204" pitchFamily="34" charset="0"/>
              </a:rPr>
              <a:t> </a:t>
            </a:r>
            <a:r>
              <a:rPr lang="en-US" dirty="0">
                <a:solidFill>
                  <a:srgbClr val="262626"/>
                </a:solidFill>
                <a:latin typeface="Calibri" panose="020F0502020204030204" pitchFamily="34" charset="0"/>
                <a:ea typeface="Lato" charset="0"/>
                <a:cs typeface="Calibri" panose="020F0502020204030204" pitchFamily="34" charset="0"/>
                <a:sym typeface="Wingdings" panose="05000000000000000000" pitchFamily="2" charset="2"/>
              </a:rPr>
              <a:t></a:t>
            </a:r>
            <a:r>
              <a:rPr lang="en-US" dirty="0">
                <a:solidFill>
                  <a:srgbClr val="262626"/>
                </a:solidFill>
                <a:latin typeface="Calibri" panose="020F0502020204030204" pitchFamily="34" charset="0"/>
                <a:ea typeface="Lato" charset="0"/>
                <a:cs typeface="Calibri" panose="020F0502020204030204" pitchFamily="34" charset="0"/>
              </a:rPr>
              <a:t> quick video editing for Reels/ TikTok</a:t>
            </a:r>
          </a:p>
          <a:p>
            <a:pPr marL="228600" indent="-228600">
              <a:buClr>
                <a:srgbClr val="62A844"/>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hlinkClick r:id="rId5">
                  <a:extLst>
                    <a:ext uri="{A12FA001-AC4F-418D-AE19-62706E023703}">
                      <ahyp:hlinkClr xmlns:ahyp="http://schemas.microsoft.com/office/drawing/2018/hyperlinkcolor" val="tx"/>
                    </a:ext>
                  </a:extLst>
                </a:hlinkClick>
              </a:rPr>
              <a:t>Adobe Express </a:t>
            </a:r>
            <a:r>
              <a:rPr lang="en-US" dirty="0">
                <a:solidFill>
                  <a:srgbClr val="262626"/>
                </a:solidFill>
                <a:latin typeface="Calibri" panose="020F0502020204030204" pitchFamily="34" charset="0"/>
                <a:ea typeface="Lato" charset="0"/>
                <a:cs typeface="Calibri" panose="020F0502020204030204" pitchFamily="34" charset="0"/>
                <a:sym typeface="Wingdings" panose="05000000000000000000" pitchFamily="2" charset="2"/>
              </a:rPr>
              <a:t></a:t>
            </a:r>
            <a:r>
              <a:rPr lang="en-US" dirty="0">
                <a:solidFill>
                  <a:srgbClr val="262626"/>
                </a:solidFill>
                <a:latin typeface="Calibri" panose="020F0502020204030204" pitchFamily="34" charset="0"/>
                <a:ea typeface="Lato" charset="0"/>
                <a:cs typeface="Calibri" panose="020F0502020204030204" pitchFamily="34" charset="0"/>
              </a:rPr>
              <a:t> branded content with minimal skills</a:t>
            </a:r>
          </a:p>
        </p:txBody>
      </p:sp>
      <p:sp>
        <p:nvSpPr>
          <p:cNvPr id="26" name="Rectángulo 602">
            <a:extLst>
              <a:ext uri="{FF2B5EF4-FFF2-40B4-BE49-F238E27FC236}">
                <a16:creationId xmlns:a16="http://schemas.microsoft.com/office/drawing/2014/main" id="{8A2424B8-B739-F9AF-93C4-22599B09BE64}"/>
              </a:ext>
            </a:extLst>
          </p:cNvPr>
          <p:cNvSpPr/>
          <p:nvPr/>
        </p:nvSpPr>
        <p:spPr>
          <a:xfrm>
            <a:off x="7833240" y="3201824"/>
            <a:ext cx="2493278" cy="2285241"/>
          </a:xfrm>
          <a:prstGeom prst="rect">
            <a:avLst/>
          </a:prstGeom>
          <a:noFill/>
        </p:spPr>
        <p:txBody>
          <a:bodyPr wrap="square">
            <a:spAutoFit/>
          </a:bodyPr>
          <a:lstStyle/>
          <a:p>
            <a:pPr marL="180000" indent="-18000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Celebrate progress publicly</a:t>
            </a:r>
          </a:p>
          <a:p>
            <a:pPr marL="180000" indent="-18000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Share before/after examples</a:t>
            </a:r>
          </a:p>
          <a:p>
            <a:pPr marL="180000" indent="-18000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Highlight evident improvements</a:t>
            </a:r>
          </a:p>
          <a:p>
            <a:pPr marL="180000" indent="-180000">
              <a:lnSpc>
                <a:spcPts val="1860"/>
              </a:lnSpc>
              <a:buClr>
                <a:srgbClr val="3D8241"/>
              </a:buClr>
              <a:buFont typeface="Arial" panose="020B0604020202020204" pitchFamily="34" charset="0"/>
              <a:buChar char="•"/>
            </a:pPr>
            <a:r>
              <a:rPr lang="en-US" dirty="0" err="1">
                <a:solidFill>
                  <a:srgbClr val="262626"/>
                </a:solidFill>
                <a:latin typeface="Calibri" panose="020F0502020204030204" pitchFamily="34" charset="0"/>
                <a:ea typeface="Lato" charset="0"/>
                <a:cs typeface="Calibri" panose="020F0502020204030204" pitchFamily="34" charset="0"/>
              </a:rPr>
              <a:t>Recognise</a:t>
            </a:r>
            <a:r>
              <a:rPr lang="en-US" dirty="0">
                <a:solidFill>
                  <a:srgbClr val="262626"/>
                </a:solidFill>
                <a:latin typeface="Calibri" panose="020F0502020204030204" pitchFamily="34" charset="0"/>
                <a:ea typeface="Lato" charset="0"/>
                <a:cs typeface="Calibri" panose="020F0502020204030204" pitchFamily="34" charset="0"/>
              </a:rPr>
              <a:t> staff who contribute to change</a:t>
            </a:r>
          </a:p>
          <a:p>
            <a:pPr marL="180000" indent="-180000">
              <a:lnSpc>
                <a:spcPts val="1860"/>
              </a:lnSpc>
              <a:buClr>
                <a:srgbClr val="3D8241"/>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Reinforce the WHY</a:t>
            </a:r>
          </a:p>
        </p:txBody>
      </p:sp>
      <p:sp>
        <p:nvSpPr>
          <p:cNvPr id="30" name="Rectángulo 602">
            <a:extLst>
              <a:ext uri="{FF2B5EF4-FFF2-40B4-BE49-F238E27FC236}">
                <a16:creationId xmlns:a16="http://schemas.microsoft.com/office/drawing/2014/main" id="{3B67CDC8-66D2-FDD9-1A88-CC80F7BD8A7C}"/>
              </a:ext>
            </a:extLst>
          </p:cNvPr>
          <p:cNvSpPr/>
          <p:nvPr/>
        </p:nvSpPr>
        <p:spPr>
          <a:xfrm>
            <a:off x="4392143" y="3201824"/>
            <a:ext cx="2493278" cy="2772554"/>
          </a:xfrm>
          <a:prstGeom prst="rect">
            <a:avLst/>
          </a:prstGeom>
          <a:noFill/>
        </p:spPr>
        <p:txBody>
          <a:bodyPr wrap="square">
            <a:spAutoFit/>
          </a:bodyPr>
          <a:lstStyle/>
          <a:p>
            <a:pPr marL="180000" indent="-18000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Digital waste apps  create impactful visuals</a:t>
            </a:r>
          </a:p>
          <a:p>
            <a:pPr marL="180000" indent="-18000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Energy dashboards  provide proof needed</a:t>
            </a:r>
          </a:p>
          <a:p>
            <a:pPr marL="180000" indent="-18000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QR menus  link to sustainability stories</a:t>
            </a:r>
          </a:p>
          <a:p>
            <a:pPr marL="180000" indent="-180000">
              <a:lnSpc>
                <a:spcPts val="1860"/>
              </a:lnSpc>
              <a:buClr>
                <a:srgbClr val="0289AE"/>
              </a:buClr>
              <a:buFont typeface="Arial" panose="020B0604020202020204" pitchFamily="34" charset="0"/>
              <a:buChar char="•"/>
            </a:pPr>
            <a:r>
              <a:rPr lang="en-US" dirty="0">
                <a:solidFill>
                  <a:srgbClr val="262626"/>
                </a:solidFill>
                <a:latin typeface="Calibri" panose="020F0502020204030204" pitchFamily="34" charset="0"/>
                <a:ea typeface="Lato" charset="0"/>
                <a:cs typeface="Calibri" panose="020F0502020204030204" pitchFamily="34" charset="0"/>
              </a:rPr>
              <a:t>Feedback tools  capture positive green comments</a:t>
            </a:r>
          </a:p>
          <a:p>
            <a:pPr marL="180000" indent="-180000">
              <a:lnSpc>
                <a:spcPts val="1860"/>
              </a:lnSpc>
              <a:buClr>
                <a:srgbClr val="0289AE"/>
              </a:buClr>
              <a:buFont typeface="Arial" panose="020B0604020202020204" pitchFamily="34" charset="0"/>
              <a:buChar char="•"/>
            </a:pPr>
            <a:endParaRPr lang="en-US" dirty="0">
              <a:solidFill>
                <a:srgbClr val="262626"/>
              </a:solidFill>
              <a:latin typeface="Calibri" panose="020F0502020204030204" pitchFamily="34" charset="0"/>
              <a:ea typeface="Lato" charset="0"/>
              <a:cs typeface="Calibri" panose="020F0502020204030204" pitchFamily="34" charset="0"/>
            </a:endParaRPr>
          </a:p>
        </p:txBody>
      </p:sp>
    </p:spTree>
    <p:extLst>
      <p:ext uri="{BB962C8B-B14F-4D97-AF65-F5344CB8AC3E}">
        <p14:creationId xmlns:p14="http://schemas.microsoft.com/office/powerpoint/2010/main" val="2142698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DD5B1-0AD5-1CFF-3ABE-E1F5E891BC59}"/>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B52938D1-E514-4CC1-566B-AECF2C6FB7A2}"/>
              </a:ext>
            </a:extLst>
          </p:cNvPr>
          <p:cNvSpPr/>
          <p:nvPr/>
        </p:nvSpPr>
        <p:spPr>
          <a:xfrm flipV="1">
            <a:off x="0" y="1564623"/>
            <a:ext cx="12192000" cy="1864377"/>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9" name="think-cell data - do not delete" hidden="1">
            <a:extLst>
              <a:ext uri="{FF2B5EF4-FFF2-40B4-BE49-F238E27FC236}">
                <a16:creationId xmlns:a16="http://schemas.microsoft.com/office/drawing/2014/main" id="{1C20DDD0-0C06-6589-01B7-70A41EE8EC3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73FE4D63-C0A0-79BE-3BF6-A37CBB8FE77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C69564C9-4ABC-B59F-5F44-E7B468469A51}"/>
              </a:ext>
            </a:extLst>
          </p:cNvPr>
          <p:cNvSpPr txBox="1">
            <a:spLocks/>
          </p:cNvSpPr>
          <p:nvPr/>
        </p:nvSpPr>
        <p:spPr>
          <a:xfrm>
            <a:off x="600999"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Matching the Right Tool to the Right Message</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pic>
        <p:nvPicPr>
          <p:cNvPr id="14" name="Graphic 13">
            <a:extLst>
              <a:ext uri="{FF2B5EF4-FFF2-40B4-BE49-F238E27FC236}">
                <a16:creationId xmlns:a16="http://schemas.microsoft.com/office/drawing/2014/main" id="{C7D0473F-922A-0CA7-1414-02A389E19FA7}"/>
              </a:ext>
            </a:extLst>
          </p:cNvPr>
          <p:cNvPicPr>
            <a:picLocks noChangeAspect="1"/>
          </p:cNvPicPr>
          <p:nvPr/>
        </p:nvPicPr>
        <p:blipFill>
          <a:blip>
            <a:extLst>
              <a:ext uri="{96DAC541-7B7A-43D3-8B79-37D633B846F1}">
                <asvg:svgBlip xmlns:asvg="http://schemas.microsoft.com/office/drawing/2016/SVG/main" r:embed="rId6"/>
              </a:ext>
            </a:extLst>
          </a:blip>
          <a:srcRect l="30972" t="41514" r="41161" b="35437"/>
          <a:stretch>
            <a:fillRect/>
          </a:stretch>
        </p:blipFill>
        <p:spPr>
          <a:xfrm>
            <a:off x="7804036" y="0"/>
            <a:ext cx="4387964" cy="5139159"/>
          </a:xfrm>
          <a:prstGeom prst="rect">
            <a:avLst/>
          </a:prstGeom>
        </p:spPr>
      </p:pic>
      <p:sp>
        <p:nvSpPr>
          <p:cNvPr id="2" name="TextBox 6">
            <a:extLst>
              <a:ext uri="{FF2B5EF4-FFF2-40B4-BE49-F238E27FC236}">
                <a16:creationId xmlns:a16="http://schemas.microsoft.com/office/drawing/2014/main" id="{E8AF9E2F-6B27-56C3-DDB7-BA6CBD037A3E}"/>
              </a:ext>
            </a:extLst>
          </p:cNvPr>
          <p:cNvSpPr txBox="1"/>
          <p:nvPr/>
        </p:nvSpPr>
        <p:spPr>
          <a:xfrm>
            <a:off x="601000" y="1991521"/>
            <a:ext cx="6856588" cy="1107996"/>
          </a:xfrm>
          <a:prstGeom prst="rect">
            <a:avLst/>
          </a:prstGeom>
          <a:noFill/>
        </p:spPr>
        <p:txBody>
          <a:bodyPr wrap="square" lIns="91440" tIns="45720" rIns="91440" bIns="45720" numCol="1" spcCol="252000" rtlCol="0" anchor="t">
            <a:spAutoFit/>
          </a:bodyPr>
          <a:lstStyle/>
          <a:p>
            <a:r>
              <a:rPr lang="en-US" sz="2200" dirty="0">
                <a:solidFill>
                  <a:schemeClr val="bg1"/>
                </a:solidFill>
              </a:rPr>
              <a:t>Different sustainability actions require different content formats. It is important to choose the platform that tells the story best. Review and plan your approach.</a:t>
            </a:r>
            <a:endParaRPr lang="en-IE" sz="2200" dirty="0">
              <a:solidFill>
                <a:schemeClr val="bg1"/>
              </a:solidFill>
            </a:endParaRPr>
          </a:p>
        </p:txBody>
      </p:sp>
      <p:sp>
        <p:nvSpPr>
          <p:cNvPr id="3" name="Rounded Rectangle 2">
            <a:extLst>
              <a:ext uri="{FF2B5EF4-FFF2-40B4-BE49-F238E27FC236}">
                <a16:creationId xmlns:a16="http://schemas.microsoft.com/office/drawing/2014/main" id="{1E17F1A8-8C21-6575-4985-F31AF69C019E}"/>
              </a:ext>
            </a:extLst>
          </p:cNvPr>
          <p:cNvSpPr/>
          <p:nvPr/>
        </p:nvSpPr>
        <p:spPr>
          <a:xfrm>
            <a:off x="6575588" y="1045174"/>
            <a:ext cx="496799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71215C6-018B-8265-F552-50C5F7CA8A4C}"/>
              </a:ext>
            </a:extLst>
          </p:cNvPr>
          <p:cNvSpPr txBox="1"/>
          <p:nvPr/>
        </p:nvSpPr>
        <p:spPr>
          <a:xfrm>
            <a:off x="6701587" y="1108452"/>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6" name="TextBox 5">
            <a:extLst>
              <a:ext uri="{FF2B5EF4-FFF2-40B4-BE49-F238E27FC236}">
                <a16:creationId xmlns:a16="http://schemas.microsoft.com/office/drawing/2014/main" id="{683E067B-1BFE-F3D8-BAF6-C37B8D726F97}"/>
              </a:ext>
            </a:extLst>
          </p:cNvPr>
          <p:cNvSpPr txBox="1"/>
          <p:nvPr/>
        </p:nvSpPr>
        <p:spPr>
          <a:xfrm>
            <a:off x="7457588" y="1108452"/>
            <a:ext cx="612000" cy="215444"/>
          </a:xfrm>
          <a:prstGeom prst="rect">
            <a:avLst/>
          </a:prstGeom>
          <a:noFill/>
        </p:spPr>
        <p:txBody>
          <a:bodyPr wrap="square" lIns="0" tIns="0" rIns="0" bIns="0" anchor="ctr">
            <a:spAutoFit/>
          </a:bodyPr>
          <a:lstStyle/>
          <a:p>
            <a:pPr algn="l"/>
            <a:r>
              <a:rPr lang="en-IE" sz="1400" b="1" i="0" dirty="0">
                <a:solidFill>
                  <a:srgbClr val="262626"/>
                </a:solidFill>
                <a:latin typeface="Calibri" panose="020F0502020204030204" pitchFamily="34" charset="0"/>
                <a:cs typeface="Calibri" panose="020F0502020204030204" pitchFamily="34" charset="0"/>
              </a:rPr>
              <a:t>C1</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BC17B06-3B04-5EC5-986E-1E99507FC090}"/>
              </a:ext>
            </a:extLst>
          </p:cNvPr>
          <p:cNvSpPr txBox="1"/>
          <p:nvPr/>
        </p:nvSpPr>
        <p:spPr>
          <a:xfrm>
            <a:off x="8051587" y="1108452"/>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Integrating Sustainability in Daily Operations</a:t>
            </a:r>
          </a:p>
        </p:txBody>
      </p:sp>
      <p:graphicFrame>
        <p:nvGraphicFramePr>
          <p:cNvPr id="16" name="Table 15">
            <a:extLst>
              <a:ext uri="{FF2B5EF4-FFF2-40B4-BE49-F238E27FC236}">
                <a16:creationId xmlns:a16="http://schemas.microsoft.com/office/drawing/2014/main" id="{F5DE48D9-74F3-21C1-2EC5-B3BC5DBCE43A}"/>
              </a:ext>
            </a:extLst>
          </p:cNvPr>
          <p:cNvGraphicFramePr>
            <a:graphicFrameLocks noGrp="1"/>
          </p:cNvGraphicFramePr>
          <p:nvPr>
            <p:extLst>
              <p:ext uri="{D42A27DB-BD31-4B8C-83A1-F6EECF244321}">
                <p14:modId xmlns:p14="http://schemas.microsoft.com/office/powerpoint/2010/main" val="2640469518"/>
              </p:ext>
            </p:extLst>
          </p:nvPr>
        </p:nvGraphicFramePr>
        <p:xfrm>
          <a:off x="440744" y="3835742"/>
          <a:ext cx="10351337" cy="2468880"/>
        </p:xfrm>
        <a:graphic>
          <a:graphicData uri="http://schemas.openxmlformats.org/drawingml/2006/table">
            <a:tbl>
              <a:tblPr>
                <a:tableStyleId>{284E427A-3D55-4303-BF80-6455036E1DE7}</a:tableStyleId>
              </a:tblPr>
              <a:tblGrid>
                <a:gridCol w="3450446">
                  <a:extLst>
                    <a:ext uri="{9D8B030D-6E8A-4147-A177-3AD203B41FA5}">
                      <a16:colId xmlns:a16="http://schemas.microsoft.com/office/drawing/2014/main" val="704376565"/>
                    </a:ext>
                  </a:extLst>
                </a:gridCol>
                <a:gridCol w="3264036">
                  <a:extLst>
                    <a:ext uri="{9D8B030D-6E8A-4147-A177-3AD203B41FA5}">
                      <a16:colId xmlns:a16="http://schemas.microsoft.com/office/drawing/2014/main" val="582358716"/>
                    </a:ext>
                  </a:extLst>
                </a:gridCol>
                <a:gridCol w="3636855">
                  <a:extLst>
                    <a:ext uri="{9D8B030D-6E8A-4147-A177-3AD203B41FA5}">
                      <a16:colId xmlns:a16="http://schemas.microsoft.com/office/drawing/2014/main" val="959714468"/>
                    </a:ext>
                  </a:extLst>
                </a:gridCol>
              </a:tblGrid>
              <a:tr h="0">
                <a:tc>
                  <a:txBody>
                    <a:bodyPr/>
                    <a:lstStyle/>
                    <a:p>
                      <a:pPr>
                        <a:buNone/>
                      </a:pPr>
                      <a:r>
                        <a:rPr lang="en-IE" b="1" dirty="0">
                          <a:solidFill>
                            <a:schemeClr val="bg1"/>
                          </a:solidFill>
                          <a:highlight>
                            <a:srgbClr val="0289AE"/>
                          </a:highlight>
                        </a:rPr>
                        <a:t>  ESG Action</a:t>
                      </a:r>
                      <a:r>
                        <a:rPr lang="en-IE" b="1" dirty="0">
                          <a:solidFill>
                            <a:srgbClr val="0289AE"/>
                          </a:solidFill>
                          <a:highlight>
                            <a:srgbClr val="0289AE"/>
                          </a:highlight>
                        </a:rPr>
                        <a:t>..</a:t>
                      </a:r>
                      <a:endParaRPr lang="en-IE" dirty="0">
                        <a:solidFill>
                          <a:srgbClr val="0289AE"/>
                        </a:solidFill>
                        <a:highlight>
                          <a:srgbClr val="0289AE"/>
                        </a:highligh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1" dirty="0">
                          <a:solidFill>
                            <a:schemeClr val="bg1"/>
                          </a:solidFill>
                          <a:highlight>
                            <a:srgbClr val="0289AE"/>
                          </a:highlight>
                        </a:rPr>
                        <a:t>  Best Digital Tool</a:t>
                      </a:r>
                      <a:r>
                        <a:rPr lang="en-IE" b="1" dirty="0">
                          <a:solidFill>
                            <a:srgbClr val="0289AE"/>
                          </a:solidFill>
                          <a:highlight>
                            <a:srgbClr val="0289AE"/>
                          </a:highlight>
                        </a:rPr>
                        <a:t>..</a:t>
                      </a:r>
                      <a:endParaRPr lang="en-IE" dirty="0">
                        <a:solidFill>
                          <a:schemeClr val="bg1"/>
                        </a:solidFill>
                        <a:highlight>
                          <a:srgbClr val="0289AE"/>
                        </a:highligh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1" dirty="0">
                          <a:solidFill>
                            <a:schemeClr val="bg1"/>
                          </a:solidFill>
                          <a:highlight>
                            <a:srgbClr val="0289AE"/>
                          </a:highlight>
                        </a:rPr>
                        <a:t>  Why</a:t>
                      </a:r>
                      <a:r>
                        <a:rPr lang="en-IE" b="1" dirty="0">
                          <a:solidFill>
                            <a:srgbClr val="0289AE"/>
                          </a:solidFill>
                          <a:highlight>
                            <a:srgbClr val="0289AE"/>
                          </a:highlight>
                        </a:rPr>
                        <a:t>..</a:t>
                      </a:r>
                      <a:endParaRPr lang="en-IE" dirty="0">
                        <a:solidFill>
                          <a:schemeClr val="bg1"/>
                        </a:solidFill>
                        <a:highlight>
                          <a:srgbClr val="0289AE"/>
                        </a:highlight>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3486522"/>
                  </a:ext>
                </a:extLst>
              </a:tr>
              <a:tr h="0">
                <a:tc>
                  <a:txBody>
                    <a:bodyPr/>
                    <a:lstStyle/>
                    <a:p>
                      <a:pPr>
                        <a:buNone/>
                      </a:pPr>
                      <a:r>
                        <a:rPr lang="en-IE" b="0">
                          <a:solidFill>
                            <a:srgbClr val="262626"/>
                          </a:solidFill>
                        </a:rPr>
                        <a:t>Reducing food waste</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a:solidFill>
                            <a:srgbClr val="262626"/>
                          </a:solidFill>
                        </a:rPr>
                        <a:t>Instagram Reels / TikTok</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a:solidFill>
                            <a:srgbClr val="262626"/>
                          </a:solidFill>
                        </a:rPr>
                        <a:t>Visual process → builds trust</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6574416"/>
                  </a:ext>
                </a:extLst>
              </a:tr>
              <a:tr h="0">
                <a:tc>
                  <a:txBody>
                    <a:bodyPr/>
                    <a:lstStyle/>
                    <a:p>
                      <a:pPr>
                        <a:buNone/>
                      </a:pPr>
                      <a:r>
                        <a:rPr lang="en-IE" b="0">
                          <a:solidFill>
                            <a:srgbClr val="262626"/>
                          </a:solidFill>
                        </a:rPr>
                        <a:t>Local supplier partnership</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dirty="0">
                          <a:solidFill>
                            <a:srgbClr val="262626"/>
                          </a:solidFill>
                        </a:rPr>
                        <a:t>Website / Carousel</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US" b="0" dirty="0">
                          <a:solidFill>
                            <a:srgbClr val="262626"/>
                          </a:solidFill>
                        </a:rPr>
                        <a:t>Space to tell deeper stories</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34061528"/>
                  </a:ext>
                </a:extLst>
              </a:tr>
              <a:tr h="0">
                <a:tc>
                  <a:txBody>
                    <a:bodyPr/>
                    <a:lstStyle/>
                    <a:p>
                      <a:pPr>
                        <a:buNone/>
                      </a:pPr>
                      <a:r>
                        <a:rPr lang="en-IE" b="0" dirty="0">
                          <a:solidFill>
                            <a:srgbClr val="262626"/>
                          </a:solidFill>
                        </a:rPr>
                        <a:t>Staff well-being</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dirty="0">
                          <a:solidFill>
                            <a:srgbClr val="262626"/>
                          </a:solidFill>
                        </a:rPr>
                        <a:t>Instagram / LinkedIn</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a:solidFill>
                            <a:srgbClr val="262626"/>
                          </a:solidFill>
                        </a:rPr>
                        <a:t>Human interest content</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3948719"/>
                  </a:ext>
                </a:extLst>
              </a:tr>
              <a:tr h="0">
                <a:tc>
                  <a:txBody>
                    <a:bodyPr/>
                    <a:lstStyle/>
                    <a:p>
                      <a:pPr>
                        <a:buNone/>
                      </a:pPr>
                      <a:r>
                        <a:rPr lang="en-IE" b="0">
                          <a:solidFill>
                            <a:srgbClr val="262626"/>
                          </a:solidFill>
                        </a:rPr>
                        <a:t>Energy-saving upgrade</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a:solidFill>
                            <a:srgbClr val="262626"/>
                          </a:solidFill>
                        </a:rPr>
                        <a:t>Google Business Update</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dirty="0">
                          <a:solidFill>
                            <a:srgbClr val="262626"/>
                          </a:solidFill>
                        </a:rPr>
                        <a:t>Shows credibility to searchers</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3485524"/>
                  </a:ext>
                </a:extLst>
              </a:tr>
              <a:tr h="0">
                <a:tc>
                  <a:txBody>
                    <a:bodyPr/>
                    <a:lstStyle/>
                    <a:p>
                      <a:pPr>
                        <a:buNone/>
                      </a:pPr>
                      <a:r>
                        <a:rPr lang="en-IE" b="0">
                          <a:solidFill>
                            <a:srgbClr val="262626"/>
                          </a:solidFill>
                        </a:rPr>
                        <a:t>Community involvement</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a:solidFill>
                            <a:srgbClr val="262626"/>
                          </a:solidFill>
                        </a:rPr>
                        <a:t>Facebook / Email</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a:solidFill>
                            <a:srgbClr val="262626"/>
                          </a:solidFill>
                        </a:rPr>
                        <a:t>Longer storytelling + reach</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889340"/>
                  </a:ext>
                </a:extLst>
              </a:tr>
              <a:tr h="0">
                <a:tc>
                  <a:txBody>
                    <a:bodyPr/>
                    <a:lstStyle/>
                    <a:p>
                      <a:pPr>
                        <a:buNone/>
                      </a:pPr>
                      <a:r>
                        <a:rPr lang="en-IE" b="0" dirty="0">
                          <a:solidFill>
                            <a:srgbClr val="262626"/>
                          </a:solidFill>
                        </a:rPr>
                        <a:t>New sustainable menu</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a:solidFill>
                            <a:srgbClr val="262626"/>
                          </a:solidFill>
                        </a:rPr>
                        <a:t>Instagram Stories</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buNone/>
                      </a:pPr>
                      <a:r>
                        <a:rPr lang="en-IE" b="0" dirty="0">
                          <a:solidFill>
                            <a:srgbClr val="262626"/>
                          </a:solidFill>
                        </a:rPr>
                        <a:t>Fast, visual, engaging</a:t>
                      </a:r>
                    </a:p>
                  </a:txBody>
                  <a:tcPr anchor="ctr">
                    <a:lnL w="12700" cap="flat" cmpd="sng" algn="ctr">
                      <a:solidFill>
                        <a:srgbClr val="262626"/>
                      </a:solidFill>
                      <a:prstDash val="sysDot"/>
                      <a:round/>
                      <a:headEnd type="none" w="med" len="med"/>
                      <a:tailEnd type="none" w="med" len="med"/>
                    </a:lnL>
                    <a:lnR w="12700" cap="flat" cmpd="sng" algn="ctr">
                      <a:solidFill>
                        <a:srgbClr val="262626"/>
                      </a:solidFill>
                      <a:prstDash val="sysDot"/>
                      <a:round/>
                      <a:headEnd type="none" w="med" len="med"/>
                      <a:tailEnd type="none" w="med" len="med"/>
                    </a:lnR>
                    <a:lnT w="12700" cap="flat" cmpd="sng" algn="ctr">
                      <a:solidFill>
                        <a:srgbClr val="262626"/>
                      </a:solidFill>
                      <a:prstDash val="sysDot"/>
                      <a:round/>
                      <a:headEnd type="none" w="med" len="med"/>
                      <a:tailEnd type="none" w="med" len="med"/>
                    </a:lnT>
                    <a:lnB w="12700" cap="flat" cmpd="sng" algn="ctr">
                      <a:solidFill>
                        <a:srgbClr val="262626"/>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0035173"/>
                  </a:ext>
                </a:extLst>
              </a:tr>
            </a:tbl>
          </a:graphicData>
        </a:graphic>
      </p:graphicFrame>
    </p:spTree>
    <p:extLst>
      <p:ext uri="{BB962C8B-B14F-4D97-AF65-F5344CB8AC3E}">
        <p14:creationId xmlns:p14="http://schemas.microsoft.com/office/powerpoint/2010/main" val="4068626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B0AA0-226F-FD3C-B035-99533CDEF636}"/>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D9BA243F-AA40-CB00-E992-FF1BDF26A58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D9BA243F-AA40-CB00-E992-FF1BDF26A5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25AA5E93-8001-AC73-85FC-CA0F6D4D3B74}"/>
              </a:ext>
            </a:extLst>
          </p:cNvPr>
          <p:cNvSpPr txBox="1"/>
          <p:nvPr/>
        </p:nvSpPr>
        <p:spPr>
          <a:xfrm>
            <a:off x="570086" y="1351143"/>
            <a:ext cx="5198913" cy="5047536"/>
          </a:xfrm>
          <a:prstGeom prst="rect">
            <a:avLst/>
          </a:prstGeom>
          <a:noFill/>
        </p:spPr>
        <p:txBody>
          <a:bodyPr wrap="square" lIns="91440" tIns="45720" rIns="91440" bIns="45720" rtlCol="0" anchor="t">
            <a:spAutoFit/>
          </a:bodyPr>
          <a:lstStyle/>
          <a:p>
            <a:r>
              <a:rPr lang="en-US" sz="2200" b="1" dirty="0">
                <a:solidFill>
                  <a:srgbClr val="0289AE"/>
                </a:solidFill>
              </a:rPr>
              <a:t>Create Your 60-Second Sustainability Story</a:t>
            </a:r>
          </a:p>
          <a:p>
            <a:endParaRPr lang="en-US" sz="800" b="1" dirty="0">
              <a:solidFill>
                <a:srgbClr val="0289AE"/>
              </a:solidFill>
            </a:endParaRPr>
          </a:p>
          <a:p>
            <a:pPr marL="342900" indent="-342900">
              <a:buClr>
                <a:srgbClr val="62A844"/>
              </a:buClr>
              <a:buFont typeface="Arial" panose="020B0604020202020204" pitchFamily="34" charset="0"/>
              <a:buChar char="•"/>
            </a:pPr>
            <a:r>
              <a:rPr lang="en-US" sz="2000" b="1" dirty="0">
                <a:solidFill>
                  <a:srgbClr val="62A844"/>
                </a:solidFill>
              </a:rPr>
              <a:t>Step 1 </a:t>
            </a:r>
            <a:r>
              <a:rPr lang="en-US" sz="2000" dirty="0">
                <a:solidFill>
                  <a:srgbClr val="262626"/>
                </a:solidFill>
              </a:rPr>
              <a:t>- Choose a Real ESG Action (Pick one sustainability action your business (or a learner’s placement site) is already doing)</a:t>
            </a:r>
          </a:p>
          <a:p>
            <a:pPr marL="342900" indent="-342900">
              <a:buClr>
                <a:srgbClr val="62A844"/>
              </a:buClr>
              <a:buFont typeface="Arial" panose="020B0604020202020204" pitchFamily="34" charset="0"/>
              <a:buChar char="•"/>
            </a:pPr>
            <a:r>
              <a:rPr lang="en-US" sz="2000" b="1" dirty="0">
                <a:solidFill>
                  <a:srgbClr val="62A844"/>
                </a:solidFill>
              </a:rPr>
              <a:t>Step 2 </a:t>
            </a:r>
            <a:r>
              <a:rPr lang="en-US" sz="2000" dirty="0">
                <a:solidFill>
                  <a:srgbClr val="262626"/>
                </a:solidFill>
              </a:rPr>
              <a:t>- Use the 4-Part Story Framework</a:t>
            </a:r>
          </a:p>
          <a:p>
            <a:pPr marL="342900" indent="-342900">
              <a:buClr>
                <a:srgbClr val="62A844"/>
              </a:buClr>
              <a:buFont typeface="Arial" panose="020B0604020202020204" pitchFamily="34" charset="0"/>
              <a:buChar char="•"/>
            </a:pPr>
            <a:r>
              <a:rPr lang="en-US" sz="2000" b="1" dirty="0">
                <a:solidFill>
                  <a:srgbClr val="62A844"/>
                </a:solidFill>
              </a:rPr>
              <a:t>Step 3 </a:t>
            </a:r>
            <a:r>
              <a:rPr lang="en-US" sz="2000" dirty="0">
                <a:solidFill>
                  <a:srgbClr val="262626"/>
                </a:solidFill>
              </a:rPr>
              <a:t>- Turn it into a 60-Second Story</a:t>
            </a:r>
          </a:p>
          <a:p>
            <a:endParaRPr lang="en-US" sz="2000" dirty="0">
              <a:solidFill>
                <a:srgbClr val="262626"/>
              </a:solidFill>
            </a:endParaRPr>
          </a:p>
          <a:p>
            <a:endParaRPr lang="en-US" sz="2000" dirty="0">
              <a:solidFill>
                <a:srgbClr val="262626"/>
              </a:solidFill>
            </a:endParaRPr>
          </a:p>
          <a:p>
            <a:r>
              <a:rPr lang="en-US" sz="2200" b="1" dirty="0">
                <a:solidFill>
                  <a:srgbClr val="0289AE"/>
                </a:solidFill>
              </a:rPr>
              <a:t>Combine the four parts into a short-spoken story or a caption that could be used as:</a:t>
            </a:r>
          </a:p>
          <a:p>
            <a:endParaRPr lang="en-US" sz="800" b="1" dirty="0">
              <a:solidFill>
                <a:srgbClr val="0289AE"/>
              </a:solidFill>
            </a:endParaRPr>
          </a:p>
          <a:p>
            <a:pPr marL="342900" indent="-342900">
              <a:spcBef>
                <a:spcPts val="0"/>
              </a:spcBef>
              <a:buClr>
                <a:srgbClr val="62A844"/>
              </a:buClr>
              <a:buFont typeface="Arial" panose="020B0604020202020204" pitchFamily="34" charset="0"/>
              <a:buChar char="•"/>
            </a:pPr>
            <a:r>
              <a:rPr lang="en-US" sz="2000" dirty="0">
                <a:solidFill>
                  <a:srgbClr val="262626"/>
                </a:solidFill>
              </a:rPr>
              <a:t>an Instagram Reel script</a:t>
            </a:r>
          </a:p>
          <a:p>
            <a:pPr marL="342900" indent="-342900">
              <a:spcBef>
                <a:spcPts val="0"/>
              </a:spcBef>
              <a:buClr>
                <a:srgbClr val="62A844"/>
              </a:buClr>
              <a:buFont typeface="Arial" panose="020B0604020202020204" pitchFamily="34" charset="0"/>
              <a:buChar char="•"/>
            </a:pPr>
            <a:r>
              <a:rPr lang="en-US" sz="2000" dirty="0">
                <a:solidFill>
                  <a:srgbClr val="262626"/>
                </a:solidFill>
              </a:rPr>
              <a:t>a Google Business update</a:t>
            </a:r>
          </a:p>
          <a:p>
            <a:pPr marL="342900" indent="-342900">
              <a:spcBef>
                <a:spcPts val="0"/>
              </a:spcBef>
              <a:buClr>
                <a:srgbClr val="62A844"/>
              </a:buClr>
              <a:buFont typeface="Arial" panose="020B0604020202020204" pitchFamily="34" charset="0"/>
              <a:buChar char="•"/>
            </a:pPr>
            <a:r>
              <a:rPr lang="en-US" sz="2000" dirty="0">
                <a:solidFill>
                  <a:srgbClr val="262626"/>
                </a:solidFill>
              </a:rPr>
              <a:t>a TikTok voiceover</a:t>
            </a:r>
          </a:p>
          <a:p>
            <a:pPr marL="342900" indent="-342900">
              <a:spcBef>
                <a:spcPts val="0"/>
              </a:spcBef>
              <a:buClr>
                <a:srgbClr val="62A844"/>
              </a:buClr>
              <a:buFont typeface="Arial" panose="020B0604020202020204" pitchFamily="34" charset="0"/>
              <a:buChar char="•"/>
            </a:pPr>
            <a:r>
              <a:rPr lang="en-US" sz="2000" dirty="0">
                <a:solidFill>
                  <a:srgbClr val="262626"/>
                </a:solidFill>
              </a:rPr>
              <a:t>a website sustainability highlight</a:t>
            </a:r>
          </a:p>
          <a:p>
            <a:endParaRPr lang="en-US" sz="2000" dirty="0">
              <a:solidFill>
                <a:srgbClr val="262626"/>
              </a:solidFill>
            </a:endParaRPr>
          </a:p>
        </p:txBody>
      </p:sp>
      <p:sp>
        <p:nvSpPr>
          <p:cNvPr id="7" name="Text Placeholder 11">
            <a:extLst>
              <a:ext uri="{FF2B5EF4-FFF2-40B4-BE49-F238E27FC236}">
                <a16:creationId xmlns:a16="http://schemas.microsoft.com/office/drawing/2014/main" id="{BCDC82AE-86A3-F82A-257B-9713F5418111}"/>
              </a:ext>
            </a:extLst>
          </p:cNvPr>
          <p:cNvSpPr txBox="1">
            <a:spLocks/>
          </p:cNvSpPr>
          <p:nvPr/>
        </p:nvSpPr>
        <p:spPr>
          <a:xfrm>
            <a:off x="454695" y="394053"/>
            <a:ext cx="711316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Learner/Leader Exercise:</a:t>
            </a:r>
          </a:p>
        </p:txBody>
      </p:sp>
      <p:cxnSp>
        <p:nvCxnSpPr>
          <p:cNvPr id="8" name="Straight Connector 7">
            <a:extLst>
              <a:ext uri="{FF2B5EF4-FFF2-40B4-BE49-F238E27FC236}">
                <a16:creationId xmlns:a16="http://schemas.microsoft.com/office/drawing/2014/main" id="{667FE83F-3D28-C235-9AE1-BFC78AA2792A}"/>
              </a:ext>
            </a:extLst>
          </p:cNvPr>
          <p:cNvCxnSpPr>
            <a:cxnSpLocks/>
          </p:cNvCxnSpPr>
          <p:nvPr/>
        </p:nvCxnSpPr>
        <p:spPr>
          <a:xfrm>
            <a:off x="0" y="1115711"/>
            <a:ext cx="721925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FFA1E564-BF89-EB8D-2A78-089E3FE3969B}"/>
              </a:ext>
            </a:extLst>
          </p:cNvPr>
          <p:cNvPicPr>
            <a:picLocks noChangeAspect="1"/>
          </p:cNvPicPr>
          <p:nvPr/>
        </p:nvPicPr>
        <p:blipFill>
          <a:blip>
            <a:extLst>
              <a:ext uri="{96DAC541-7B7A-43D3-8B79-37D633B846F1}">
                <asvg:svgBlip xmlns:asvg="http://schemas.microsoft.com/office/drawing/2016/SVG/main" r:embed="rId6"/>
              </a:ext>
            </a:extLst>
          </a:blip>
          <a:srcRect l="32264" t="48939" r="39869" b="38482"/>
          <a:stretch>
            <a:fillRect/>
          </a:stretch>
        </p:blipFill>
        <p:spPr>
          <a:xfrm>
            <a:off x="5458250" y="-1"/>
            <a:ext cx="6754568" cy="4317351"/>
          </a:xfrm>
          <a:prstGeom prst="rect">
            <a:avLst/>
          </a:prstGeom>
        </p:spPr>
      </p:pic>
      <p:sp>
        <p:nvSpPr>
          <p:cNvPr id="29" name="Rounded Rectangle 28">
            <a:extLst>
              <a:ext uri="{FF2B5EF4-FFF2-40B4-BE49-F238E27FC236}">
                <a16:creationId xmlns:a16="http://schemas.microsoft.com/office/drawing/2014/main" id="{13950E68-81C5-3A5E-1B78-811C62AEFAF6}"/>
              </a:ext>
            </a:extLst>
          </p:cNvPr>
          <p:cNvSpPr/>
          <p:nvPr/>
        </p:nvSpPr>
        <p:spPr>
          <a:xfrm>
            <a:off x="6183178" y="3957119"/>
            <a:ext cx="5201486" cy="1891341"/>
          </a:xfrm>
          <a:prstGeom prst="roundRect">
            <a:avLst>
              <a:gd name="adj" fmla="val 7861"/>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EDF17AF-4EB8-42CA-20F3-14AB07C121A5}"/>
              </a:ext>
            </a:extLst>
          </p:cNvPr>
          <p:cNvSpPr txBox="1"/>
          <p:nvPr/>
        </p:nvSpPr>
        <p:spPr>
          <a:xfrm>
            <a:off x="6626909" y="4450948"/>
            <a:ext cx="3701181" cy="1015663"/>
          </a:xfrm>
          <a:prstGeom prst="rect">
            <a:avLst/>
          </a:prstGeom>
          <a:noFill/>
        </p:spPr>
        <p:txBody>
          <a:bodyPr wrap="square" rtlCol="0">
            <a:spAutoFit/>
          </a:bodyPr>
          <a:lstStyle/>
          <a:p>
            <a:r>
              <a:rPr lang="en-US" sz="2000" b="1" i="1" dirty="0">
                <a:solidFill>
                  <a:srgbClr val="262626"/>
                </a:solidFill>
              </a:rPr>
              <a:t>This exercise aims to help you translate simple ESG practices into clear, authentic narratives</a:t>
            </a:r>
          </a:p>
        </p:txBody>
      </p:sp>
      <p:cxnSp>
        <p:nvCxnSpPr>
          <p:cNvPr id="68" name="Straight Connector 67">
            <a:extLst>
              <a:ext uri="{FF2B5EF4-FFF2-40B4-BE49-F238E27FC236}">
                <a16:creationId xmlns:a16="http://schemas.microsoft.com/office/drawing/2014/main" id="{2833588B-86A3-60C2-22AD-2C003DBBF47F}"/>
              </a:ext>
            </a:extLst>
          </p:cNvPr>
          <p:cNvCxnSpPr>
            <a:cxnSpLocks/>
          </p:cNvCxnSpPr>
          <p:nvPr/>
        </p:nvCxnSpPr>
        <p:spPr>
          <a:xfrm>
            <a:off x="7219254" y="1108918"/>
            <a:ext cx="0" cy="2848201"/>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D4CDC3E5-89AC-6173-270C-D34D98BBB082}"/>
              </a:ext>
            </a:extLst>
          </p:cNvPr>
          <p:cNvGrpSpPr/>
          <p:nvPr/>
        </p:nvGrpSpPr>
        <p:grpSpPr>
          <a:xfrm>
            <a:off x="9690945" y="2827732"/>
            <a:ext cx="1489842" cy="1489618"/>
            <a:chOff x="2171365" y="5004772"/>
            <a:chExt cx="1489842" cy="1489618"/>
          </a:xfrm>
        </p:grpSpPr>
        <p:grpSp>
          <p:nvGrpSpPr>
            <p:cNvPr id="74" name="Group 73">
              <a:extLst>
                <a:ext uri="{FF2B5EF4-FFF2-40B4-BE49-F238E27FC236}">
                  <a16:creationId xmlns:a16="http://schemas.microsoft.com/office/drawing/2014/main" id="{B0FD5CE2-7CE4-9CB4-5268-1CDEA4E4F3A5}"/>
                </a:ext>
              </a:extLst>
            </p:cNvPr>
            <p:cNvGrpSpPr/>
            <p:nvPr/>
          </p:nvGrpSpPr>
          <p:grpSpPr>
            <a:xfrm>
              <a:off x="2171365" y="5004772"/>
              <a:ext cx="1489842" cy="1489618"/>
              <a:chOff x="3068464" y="1670756"/>
              <a:chExt cx="1972690" cy="1972393"/>
            </a:xfrm>
          </p:grpSpPr>
          <p:sp>
            <p:nvSpPr>
              <p:cNvPr id="90" name="Oval 89">
                <a:extLst>
                  <a:ext uri="{FF2B5EF4-FFF2-40B4-BE49-F238E27FC236}">
                    <a16:creationId xmlns:a16="http://schemas.microsoft.com/office/drawing/2014/main" id="{E598F81A-2945-D2D3-939D-2CDE845440DB}"/>
                  </a:ext>
                </a:extLst>
              </p:cNvPr>
              <p:cNvSpPr/>
              <p:nvPr/>
            </p:nvSpPr>
            <p:spPr>
              <a:xfrm rot="18900000">
                <a:off x="3191369" y="1793655"/>
                <a:ext cx="1726880" cy="1726879"/>
              </a:xfrm>
              <a:prstGeom prst="ellipse">
                <a:avLst/>
              </a:prstGeom>
              <a:solidFill>
                <a:srgbClr val="62A844"/>
              </a:solidFill>
              <a:ln w="1822" cap="flat">
                <a:noFill/>
                <a:prstDash val="solid"/>
                <a:miter/>
              </a:ln>
            </p:spPr>
            <p:txBody>
              <a:bodyPr/>
              <a:lstStyle/>
              <a:p>
                <a:endParaRPr lang="en-IE"/>
              </a:p>
            </p:txBody>
          </p:sp>
          <p:sp>
            <p:nvSpPr>
              <p:cNvPr id="91" name="Oval 90">
                <a:extLst>
                  <a:ext uri="{FF2B5EF4-FFF2-40B4-BE49-F238E27FC236}">
                    <a16:creationId xmlns:a16="http://schemas.microsoft.com/office/drawing/2014/main" id="{51F33155-4161-F914-DBE0-70DB310CA1BD}"/>
                  </a:ext>
                </a:extLst>
              </p:cNvPr>
              <p:cNvSpPr/>
              <p:nvPr/>
            </p:nvSpPr>
            <p:spPr>
              <a:xfrm>
                <a:off x="3382114" y="1984406"/>
                <a:ext cx="1345373" cy="1345373"/>
              </a:xfrm>
              <a:prstGeom prst="ellipse">
                <a:avLst/>
              </a:prstGeom>
              <a:solidFill>
                <a:srgbClr val="FFFFFF"/>
              </a:solidFill>
              <a:ln w="1822" cap="flat">
                <a:noFill/>
                <a:prstDash val="solid"/>
                <a:miter/>
              </a:ln>
            </p:spPr>
            <p:txBody>
              <a:bodyPr/>
              <a:lstStyle/>
              <a:p>
                <a:endParaRPr lang="en-IE"/>
              </a:p>
            </p:txBody>
          </p:sp>
          <p:grpSp>
            <p:nvGrpSpPr>
              <p:cNvPr id="92" name="Graphic 26">
                <a:extLst>
                  <a:ext uri="{FF2B5EF4-FFF2-40B4-BE49-F238E27FC236}">
                    <a16:creationId xmlns:a16="http://schemas.microsoft.com/office/drawing/2014/main" id="{334AD05E-3B80-E9CB-B79C-ABAFB1A504C2}"/>
                  </a:ext>
                </a:extLst>
              </p:cNvPr>
              <p:cNvGrpSpPr/>
              <p:nvPr/>
            </p:nvGrpSpPr>
            <p:grpSpPr>
              <a:xfrm>
                <a:off x="3068464" y="1670756"/>
                <a:ext cx="1972690" cy="1972393"/>
                <a:chOff x="1000491" y="2838436"/>
                <a:chExt cx="2183137" cy="2182809"/>
              </a:xfrm>
              <a:solidFill>
                <a:srgbClr val="62A844"/>
              </a:solidFill>
            </p:grpSpPr>
            <p:sp>
              <p:nvSpPr>
                <p:cNvPr id="93" name="Freeform 92">
                  <a:extLst>
                    <a:ext uri="{FF2B5EF4-FFF2-40B4-BE49-F238E27FC236}">
                      <a16:creationId xmlns:a16="http://schemas.microsoft.com/office/drawing/2014/main" id="{38CF73EC-5267-7A58-91F3-8DEB5A008FC4}"/>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noFill/>
                  <a:prstDash val="solid"/>
                  <a:miter/>
                </a:ln>
              </p:spPr>
              <p:txBody>
                <a:bodyPr/>
                <a:lstStyle/>
                <a:p>
                  <a:endParaRPr lang="en-IE"/>
                </a:p>
              </p:txBody>
            </p:sp>
            <p:grpSp>
              <p:nvGrpSpPr>
                <p:cNvPr id="94" name="Graphic 26">
                  <a:extLst>
                    <a:ext uri="{FF2B5EF4-FFF2-40B4-BE49-F238E27FC236}">
                      <a16:creationId xmlns:a16="http://schemas.microsoft.com/office/drawing/2014/main" id="{FF5A82FF-17F3-81BF-78CF-888F566455C5}"/>
                    </a:ext>
                  </a:extLst>
                </p:cNvPr>
                <p:cNvGrpSpPr/>
                <p:nvPr/>
              </p:nvGrpSpPr>
              <p:grpSpPr>
                <a:xfrm>
                  <a:off x="1000491" y="3920861"/>
                  <a:ext cx="2183137" cy="1100383"/>
                  <a:chOff x="1000491" y="3920861"/>
                  <a:chExt cx="2183137" cy="1100383"/>
                </a:xfrm>
                <a:grpFill/>
              </p:grpSpPr>
              <p:sp>
                <p:nvSpPr>
                  <p:cNvPr id="95" name="Freeform 94">
                    <a:extLst>
                      <a:ext uri="{FF2B5EF4-FFF2-40B4-BE49-F238E27FC236}">
                        <a16:creationId xmlns:a16="http://schemas.microsoft.com/office/drawing/2014/main" id="{28F41EB6-A370-A07F-69CF-F66BD6A9B1F7}"/>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96" name="Freeform 95">
                    <a:extLst>
                      <a:ext uri="{FF2B5EF4-FFF2-40B4-BE49-F238E27FC236}">
                        <a16:creationId xmlns:a16="http://schemas.microsoft.com/office/drawing/2014/main" id="{143B2D9A-4DB6-C246-185C-5E92AFB34B18}"/>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noFill/>
                    <a:prstDash val="solid"/>
                    <a:miter/>
                  </a:ln>
                </p:spPr>
                <p:txBody>
                  <a:bodyPr/>
                  <a:lstStyle/>
                  <a:p>
                    <a:endParaRPr lang="en-IE"/>
                  </a:p>
                </p:txBody>
              </p:sp>
              <p:sp>
                <p:nvSpPr>
                  <p:cNvPr id="97" name="Freeform 96">
                    <a:extLst>
                      <a:ext uri="{FF2B5EF4-FFF2-40B4-BE49-F238E27FC236}">
                        <a16:creationId xmlns:a16="http://schemas.microsoft.com/office/drawing/2014/main" id="{3A80391A-09D8-D630-D31A-74E96A9170FD}"/>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grpSp>
          <p:nvGrpSpPr>
            <p:cNvPr id="75" name="Graphic 3">
              <a:extLst>
                <a:ext uri="{FF2B5EF4-FFF2-40B4-BE49-F238E27FC236}">
                  <a16:creationId xmlns:a16="http://schemas.microsoft.com/office/drawing/2014/main" id="{E32E0F0E-C7E4-0C8B-E693-2EF1172F20E7}"/>
                </a:ext>
              </a:extLst>
            </p:cNvPr>
            <p:cNvGrpSpPr/>
            <p:nvPr/>
          </p:nvGrpSpPr>
          <p:grpSpPr>
            <a:xfrm>
              <a:off x="2575162" y="5384690"/>
              <a:ext cx="648080" cy="608095"/>
              <a:chOff x="6615628" y="2116894"/>
              <a:chExt cx="1066935" cy="1001108"/>
            </a:xfrm>
            <a:solidFill>
              <a:srgbClr val="262626"/>
            </a:solidFill>
          </p:grpSpPr>
          <p:sp>
            <p:nvSpPr>
              <p:cNvPr id="76" name="Freeform 1128">
                <a:extLst>
                  <a:ext uri="{FF2B5EF4-FFF2-40B4-BE49-F238E27FC236}">
                    <a16:creationId xmlns:a16="http://schemas.microsoft.com/office/drawing/2014/main" id="{F66E52B7-AEDD-5FF5-020C-4D6B18657E38}"/>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2A844"/>
              </a:solidFill>
              <a:ln w="27426" cap="flat">
                <a:noFill/>
                <a:prstDash val="solid"/>
                <a:miter/>
              </a:ln>
            </p:spPr>
            <p:txBody>
              <a:bodyPr rtlCol="0" anchor="ctr"/>
              <a:lstStyle/>
              <a:p>
                <a:endParaRPr lang="en-US" dirty="0"/>
              </a:p>
            </p:txBody>
          </p:sp>
          <p:grpSp>
            <p:nvGrpSpPr>
              <p:cNvPr id="77" name="Graphic 3">
                <a:extLst>
                  <a:ext uri="{FF2B5EF4-FFF2-40B4-BE49-F238E27FC236}">
                    <a16:creationId xmlns:a16="http://schemas.microsoft.com/office/drawing/2014/main" id="{D50891D8-DC3B-AE27-CD8D-502AE3CCB34B}"/>
                  </a:ext>
                </a:extLst>
              </p:cNvPr>
              <p:cNvGrpSpPr/>
              <p:nvPr/>
            </p:nvGrpSpPr>
            <p:grpSpPr>
              <a:xfrm>
                <a:off x="6615628" y="2116894"/>
                <a:ext cx="1066935" cy="1001108"/>
                <a:chOff x="6615628" y="2116894"/>
                <a:chExt cx="1066935" cy="1001108"/>
              </a:xfrm>
              <a:grpFill/>
            </p:grpSpPr>
            <p:sp>
              <p:nvSpPr>
                <p:cNvPr id="78" name="Freeform 1130">
                  <a:extLst>
                    <a:ext uri="{FF2B5EF4-FFF2-40B4-BE49-F238E27FC236}">
                      <a16:creationId xmlns:a16="http://schemas.microsoft.com/office/drawing/2014/main" id="{680583FD-AB73-1B66-DDC1-49D77B74FB99}"/>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9" name="Freeform 1131">
                  <a:extLst>
                    <a:ext uri="{FF2B5EF4-FFF2-40B4-BE49-F238E27FC236}">
                      <a16:creationId xmlns:a16="http://schemas.microsoft.com/office/drawing/2014/main" id="{FEF0BD7F-3018-2440-876A-4CD08F2AB136}"/>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80" name="Freeform 1132">
                  <a:extLst>
                    <a:ext uri="{FF2B5EF4-FFF2-40B4-BE49-F238E27FC236}">
                      <a16:creationId xmlns:a16="http://schemas.microsoft.com/office/drawing/2014/main" id="{EEA55F55-60AC-3DD7-35BD-AA72FC56FA9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1" name="Freeform 1133">
                  <a:extLst>
                    <a:ext uri="{FF2B5EF4-FFF2-40B4-BE49-F238E27FC236}">
                      <a16:creationId xmlns:a16="http://schemas.microsoft.com/office/drawing/2014/main" id="{EE3A2D79-C4A7-74C1-03E5-73CB13109D5D}"/>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2" name="Freeform 1134">
                  <a:extLst>
                    <a:ext uri="{FF2B5EF4-FFF2-40B4-BE49-F238E27FC236}">
                      <a16:creationId xmlns:a16="http://schemas.microsoft.com/office/drawing/2014/main" id="{B12347AA-2FB4-9DFD-6CEA-8D1634E49F01}"/>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3" name="Freeform 1135">
                  <a:extLst>
                    <a:ext uri="{FF2B5EF4-FFF2-40B4-BE49-F238E27FC236}">
                      <a16:creationId xmlns:a16="http://schemas.microsoft.com/office/drawing/2014/main" id="{56E57465-A878-BCB6-0741-C094AF62AA5F}"/>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4" name="Freeform 1136">
                  <a:extLst>
                    <a:ext uri="{FF2B5EF4-FFF2-40B4-BE49-F238E27FC236}">
                      <a16:creationId xmlns:a16="http://schemas.microsoft.com/office/drawing/2014/main" id="{A5F04EE1-75D4-7168-3E05-58547EE22028}"/>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5" name="Freeform 1137">
                  <a:extLst>
                    <a:ext uri="{FF2B5EF4-FFF2-40B4-BE49-F238E27FC236}">
                      <a16:creationId xmlns:a16="http://schemas.microsoft.com/office/drawing/2014/main" id="{70A2D19F-59FF-3ED3-5621-4B9AC6048C89}"/>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6" name="Freeform 1138">
                  <a:extLst>
                    <a:ext uri="{FF2B5EF4-FFF2-40B4-BE49-F238E27FC236}">
                      <a16:creationId xmlns:a16="http://schemas.microsoft.com/office/drawing/2014/main" id="{120438E4-5CA2-71C2-3622-33B04ADB9172}"/>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7" name="Freeform 1139">
                  <a:extLst>
                    <a:ext uri="{FF2B5EF4-FFF2-40B4-BE49-F238E27FC236}">
                      <a16:creationId xmlns:a16="http://schemas.microsoft.com/office/drawing/2014/main" id="{F6B7638C-6F30-E44C-709C-402301A9EE6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8" name="Freeform 1140">
                  <a:extLst>
                    <a:ext uri="{FF2B5EF4-FFF2-40B4-BE49-F238E27FC236}">
                      <a16:creationId xmlns:a16="http://schemas.microsoft.com/office/drawing/2014/main" id="{09BBD540-5DF7-F22B-5980-D3D88094E7D6}"/>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9" name="Freeform 1141">
                  <a:extLst>
                    <a:ext uri="{FF2B5EF4-FFF2-40B4-BE49-F238E27FC236}">
                      <a16:creationId xmlns:a16="http://schemas.microsoft.com/office/drawing/2014/main" id="{24286166-0BEC-5286-51C8-A331579F4F98}"/>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sp>
        <p:nvSpPr>
          <p:cNvPr id="105" name="Rectangle 104">
            <a:extLst>
              <a:ext uri="{FF2B5EF4-FFF2-40B4-BE49-F238E27FC236}">
                <a16:creationId xmlns:a16="http://schemas.microsoft.com/office/drawing/2014/main" id="{0452DFA8-E966-8362-1385-99D48A66139B}"/>
              </a:ext>
            </a:extLst>
          </p:cNvPr>
          <p:cNvSpPr/>
          <p:nvPr/>
        </p:nvSpPr>
        <p:spPr>
          <a:xfrm>
            <a:off x="6574420" y="2558005"/>
            <a:ext cx="196770" cy="3009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E9D4E81F-6D32-91BB-7917-9E67D07BA133}"/>
              </a:ext>
            </a:extLst>
          </p:cNvPr>
          <p:cNvSpPr/>
          <p:nvPr/>
        </p:nvSpPr>
        <p:spPr>
          <a:xfrm rot="16200000">
            <a:off x="7059711" y="2347396"/>
            <a:ext cx="319087" cy="533400"/>
          </a:xfrm>
          <a:custGeom>
            <a:avLst/>
            <a:gdLst>
              <a:gd name="csX0" fmla="*/ 119063 w 319087"/>
              <a:gd name="csY0" fmla="*/ 266700 h 533400"/>
              <a:gd name="csX1" fmla="*/ 319088 w 319087"/>
              <a:gd name="csY1" fmla="*/ 0 h 533400"/>
              <a:gd name="csX2" fmla="*/ 200025 w 319087"/>
              <a:gd name="csY2" fmla="*/ 0 h 533400"/>
              <a:gd name="csX3" fmla="*/ 0 w 319087"/>
              <a:gd name="csY3" fmla="*/ 266700 h 533400"/>
              <a:gd name="csX4" fmla="*/ 200025 w 319087"/>
              <a:gd name="csY4" fmla="*/ 533400 h 533400"/>
              <a:gd name="csX5" fmla="*/ 319088 w 319087"/>
              <a:gd name="csY5" fmla="*/ 533400 h 533400"/>
              <a:gd name="csX6" fmla="*/ 119063 w 319087"/>
              <a:gd name="csY6" fmla="*/ 266700 h 5334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9087" h="533400">
                <a:moveTo>
                  <a:pt x="119063" y="266700"/>
                </a:moveTo>
                <a:lnTo>
                  <a:pt x="319088" y="0"/>
                </a:lnTo>
                <a:lnTo>
                  <a:pt x="200025" y="0"/>
                </a:lnTo>
                <a:lnTo>
                  <a:pt x="0" y="266700"/>
                </a:lnTo>
                <a:lnTo>
                  <a:pt x="200025" y="533400"/>
                </a:lnTo>
                <a:lnTo>
                  <a:pt x="319088" y="533400"/>
                </a:lnTo>
                <a:lnTo>
                  <a:pt x="119063" y="266700"/>
                </a:lnTo>
                <a:close/>
              </a:path>
            </a:pathLst>
          </a:custGeom>
          <a:solidFill>
            <a:srgbClr val="0289AE"/>
          </a:solidFill>
          <a:ln w="9525" cap="flat">
            <a:noFill/>
            <a:prstDash val="solid"/>
            <a:miter/>
          </a:ln>
        </p:spPr>
        <p:txBody>
          <a:bodyPr/>
          <a:lstStyle/>
          <a:p>
            <a:endParaRPr lang="en-IE"/>
          </a:p>
        </p:txBody>
      </p:sp>
      <p:sp>
        <p:nvSpPr>
          <p:cNvPr id="2" name="Rounded Rectangle 1">
            <a:extLst>
              <a:ext uri="{FF2B5EF4-FFF2-40B4-BE49-F238E27FC236}">
                <a16:creationId xmlns:a16="http://schemas.microsoft.com/office/drawing/2014/main" id="{BEB8CCF6-B380-5EA7-2135-4F4A8C2DECA9}"/>
              </a:ext>
            </a:extLst>
          </p:cNvPr>
          <p:cNvSpPr/>
          <p:nvPr/>
        </p:nvSpPr>
        <p:spPr>
          <a:xfrm>
            <a:off x="7124915" y="6157947"/>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D32A7C8-49C6-3409-48B4-D5646E34D284}"/>
              </a:ext>
            </a:extLst>
          </p:cNvPr>
          <p:cNvSpPr txBox="1"/>
          <p:nvPr/>
        </p:nvSpPr>
        <p:spPr>
          <a:xfrm>
            <a:off x="7250914" y="6221225"/>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5" name="TextBox 4">
            <a:extLst>
              <a:ext uri="{FF2B5EF4-FFF2-40B4-BE49-F238E27FC236}">
                <a16:creationId xmlns:a16="http://schemas.microsoft.com/office/drawing/2014/main" id="{42FEA846-9FDD-D740-D8D5-4BC968440ED3}"/>
              </a:ext>
            </a:extLst>
          </p:cNvPr>
          <p:cNvSpPr txBox="1"/>
          <p:nvPr/>
        </p:nvSpPr>
        <p:spPr>
          <a:xfrm>
            <a:off x="8006915" y="6221225"/>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925ED2DE-51CE-BA97-AC53-3BF573E9F254}"/>
              </a:ext>
            </a:extLst>
          </p:cNvPr>
          <p:cNvSpPr txBox="1"/>
          <p:nvPr/>
        </p:nvSpPr>
        <p:spPr>
          <a:xfrm>
            <a:off x="8600914" y="6221225"/>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Tree>
    <p:extLst>
      <p:ext uri="{BB962C8B-B14F-4D97-AF65-F5344CB8AC3E}">
        <p14:creationId xmlns:p14="http://schemas.microsoft.com/office/powerpoint/2010/main" val="2431860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290D-3B44-51C1-9E3A-688F287D2E54}"/>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0061B9B-0043-635F-2B4E-87243EFD09AA}"/>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5C462DF-82BA-4DC0-1C50-3E33C259979D}"/>
              </a:ext>
            </a:extLst>
          </p:cNvPr>
          <p:cNvPicPr>
            <a:picLocks noChangeAspect="1"/>
          </p:cNvPicPr>
          <p:nvPr/>
        </p:nvPicPr>
        <p:blipFill>
          <a:blip r:embed="rId3"/>
          <a:stretch>
            <a:fillRect/>
          </a:stretch>
        </p:blipFill>
        <p:spPr>
          <a:xfrm>
            <a:off x="440914" y="48536"/>
            <a:ext cx="3640268" cy="725359"/>
          </a:xfrm>
          <a:prstGeom prst="rect">
            <a:avLst/>
          </a:prstGeom>
        </p:spPr>
      </p:pic>
      <p:sp>
        <p:nvSpPr>
          <p:cNvPr id="9" name="TextBox 8">
            <a:extLst>
              <a:ext uri="{FF2B5EF4-FFF2-40B4-BE49-F238E27FC236}">
                <a16:creationId xmlns:a16="http://schemas.microsoft.com/office/drawing/2014/main" id="{EF9656CB-3F8E-D05F-DD9C-5C52D0DF432F}"/>
              </a:ext>
            </a:extLst>
          </p:cNvPr>
          <p:cNvSpPr txBox="1"/>
          <p:nvPr/>
        </p:nvSpPr>
        <p:spPr>
          <a:xfrm>
            <a:off x="152842" y="941370"/>
            <a:ext cx="7370463" cy="5909310"/>
          </a:xfrm>
          <a:prstGeom prst="rect">
            <a:avLst/>
          </a:prstGeom>
          <a:noFill/>
        </p:spPr>
        <p:txBody>
          <a:bodyPr wrap="square">
            <a:spAutoFit/>
          </a:bodyPr>
          <a:lstStyle/>
          <a:p>
            <a:r>
              <a:rPr lang="en-GB" dirty="0">
                <a:solidFill>
                  <a:srgbClr val="262626"/>
                </a:solidFill>
              </a:rPr>
              <a:t>McNicholl Caravans demonstrates how digital communication can strengthen customer relationships and support business growth. The family-owned business has transformed the way it communicates with customers, moving from traditional postal communication to digital channels including email, social media, podcasts and video content. </a:t>
            </a:r>
          </a:p>
          <a:p>
            <a:endParaRPr lang="en-GB" dirty="0">
              <a:solidFill>
                <a:srgbClr val="262626"/>
              </a:solidFill>
            </a:endParaRPr>
          </a:p>
          <a:p>
            <a:r>
              <a:rPr lang="en-GB" dirty="0">
                <a:solidFill>
                  <a:srgbClr val="262626"/>
                </a:solidFill>
              </a:rPr>
              <a:t>A particularly effective approach is the use of walk-through videos, which allow potential customers to experience caravans virtually before making enquiries or visiting a site. The company uses TikTok, Instagram, Facebook and its website to communicate with current and prospective customers, creating a more engaging and accessible customer experience. </a:t>
            </a:r>
          </a:p>
          <a:p>
            <a:endParaRPr lang="en-GB" dirty="0">
              <a:solidFill>
                <a:srgbClr val="262626"/>
              </a:solidFill>
            </a:endParaRPr>
          </a:p>
          <a:p>
            <a:r>
              <a:rPr lang="en-GB" dirty="0">
                <a:solidFill>
                  <a:srgbClr val="262626"/>
                </a:solidFill>
              </a:rPr>
              <a:t>The business also demonstrates how branding can be linked to organisational values. Family ownership, trust, openness and customer care are consistently reflected in communications, helping strengthen credibility and customer loyalty. </a:t>
            </a:r>
          </a:p>
          <a:p>
            <a:endParaRPr lang="en-GB" dirty="0"/>
          </a:p>
          <a:p>
            <a:r>
              <a:rPr lang="en-GB" b="1" dirty="0">
                <a:solidFill>
                  <a:srgbClr val="62A844"/>
                </a:solidFill>
              </a:rPr>
              <a:t>Key Learning: </a:t>
            </a:r>
            <a:r>
              <a:rPr lang="en-GB" dirty="0">
                <a:solidFill>
                  <a:srgbClr val="262626"/>
                </a:solidFill>
              </a:rPr>
              <a:t>Effective digital marketing combines useful content, strong customer communication and authentic business values to build long-term trust.</a:t>
            </a:r>
          </a:p>
          <a:p>
            <a:endParaRPr lang="en-GB" dirty="0">
              <a:solidFill>
                <a:srgbClr val="262626"/>
              </a:solidFill>
            </a:endParaRPr>
          </a:p>
        </p:txBody>
      </p:sp>
      <p:sp>
        <p:nvSpPr>
          <p:cNvPr id="8" name="TextBox 7">
            <a:extLst>
              <a:ext uri="{FF2B5EF4-FFF2-40B4-BE49-F238E27FC236}">
                <a16:creationId xmlns:a16="http://schemas.microsoft.com/office/drawing/2014/main" id="{0228B9C8-F361-5760-1AD8-0C40E46B9526}"/>
              </a:ext>
            </a:extLst>
          </p:cNvPr>
          <p:cNvSpPr txBox="1"/>
          <p:nvPr/>
        </p:nvSpPr>
        <p:spPr>
          <a:xfrm>
            <a:off x="4292913" y="268139"/>
            <a:ext cx="6095064" cy="400110"/>
          </a:xfrm>
          <a:prstGeom prst="rect">
            <a:avLst/>
          </a:prstGeom>
          <a:noFill/>
        </p:spPr>
        <p:txBody>
          <a:bodyPr wrap="square">
            <a:spAutoFit/>
          </a:bodyPr>
          <a:lstStyle/>
          <a:p>
            <a:r>
              <a:rPr lang="en-IE" sz="2000" b="1" dirty="0"/>
              <a:t>McNicholl Caravans</a:t>
            </a:r>
          </a:p>
        </p:txBody>
      </p:sp>
      <p:pic>
        <p:nvPicPr>
          <p:cNvPr id="5" name="Picture 4">
            <a:extLst>
              <a:ext uri="{FF2B5EF4-FFF2-40B4-BE49-F238E27FC236}">
                <a16:creationId xmlns:a16="http://schemas.microsoft.com/office/drawing/2014/main" id="{F8CC236C-01E9-6088-615F-6F35A01DF53E}"/>
              </a:ext>
            </a:extLst>
          </p:cNvPr>
          <p:cNvPicPr>
            <a:picLocks noChangeAspect="1"/>
          </p:cNvPicPr>
          <p:nvPr/>
        </p:nvPicPr>
        <p:blipFill>
          <a:blip r:embed="rId4"/>
          <a:stretch>
            <a:fillRect/>
          </a:stretch>
        </p:blipFill>
        <p:spPr>
          <a:xfrm>
            <a:off x="7628951" y="155365"/>
            <a:ext cx="4519555" cy="6352017"/>
          </a:xfrm>
          <a:prstGeom prst="rect">
            <a:avLst/>
          </a:prstGeom>
        </p:spPr>
      </p:pic>
    </p:spTree>
    <p:extLst>
      <p:ext uri="{BB962C8B-B14F-4D97-AF65-F5344CB8AC3E}">
        <p14:creationId xmlns:p14="http://schemas.microsoft.com/office/powerpoint/2010/main" val="3637222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D6376-E68F-6A6A-A543-8AE9816BCC3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47A54-64DC-9442-E0B8-69227547D0FF}"/>
              </a:ext>
            </a:extLst>
          </p:cNvPr>
          <p:cNvSpPr>
            <a:spLocks noGrp="1"/>
          </p:cNvSpPr>
          <p:nvPr>
            <p:ph type="body" sz="quarter" idx="16"/>
          </p:nvPr>
        </p:nvSpPr>
        <p:spPr>
          <a:xfrm>
            <a:off x="4223369" y="1073150"/>
            <a:ext cx="4790002" cy="4711700"/>
          </a:xfrm>
        </p:spPr>
        <p:txBody>
          <a:bodyPr>
            <a:normAutofit/>
          </a:bodyPr>
          <a:lstStyle/>
          <a:p>
            <a:pPr fontAlgn="t">
              <a:lnSpc>
                <a:spcPts val="4960"/>
              </a:lnSpc>
              <a:spcBef>
                <a:spcPts val="0"/>
              </a:spcBef>
            </a:pPr>
            <a:r>
              <a:rPr lang="en-IE" b="1" dirty="0"/>
              <a:t>Entrepreneurial </a:t>
            </a:r>
          </a:p>
          <a:p>
            <a:pPr fontAlgn="t">
              <a:lnSpc>
                <a:spcPts val="4960"/>
              </a:lnSpc>
              <a:spcBef>
                <a:spcPts val="0"/>
              </a:spcBef>
            </a:pPr>
            <a:r>
              <a:rPr lang="en-IE" b="1" dirty="0"/>
              <a:t>Thinking </a:t>
            </a:r>
          </a:p>
          <a:p>
            <a:pPr fontAlgn="t">
              <a:lnSpc>
                <a:spcPts val="4960"/>
              </a:lnSpc>
              <a:spcBef>
                <a:spcPts val="0"/>
              </a:spcBef>
            </a:pPr>
            <a:endParaRPr lang="en-IE" sz="2400" b="1" dirty="0"/>
          </a:p>
          <a:p>
            <a:pPr fontAlgn="t">
              <a:lnSpc>
                <a:spcPts val="4960"/>
              </a:lnSpc>
              <a:spcBef>
                <a:spcPts val="0"/>
              </a:spcBef>
            </a:pPr>
            <a:endParaRPr lang="en-IE" sz="2400" b="1" dirty="0"/>
          </a:p>
          <a:p>
            <a:pPr fontAlgn="t">
              <a:lnSpc>
                <a:spcPct val="100000"/>
              </a:lnSpc>
              <a:spcBef>
                <a:spcPts val="0"/>
              </a:spcBef>
            </a:pPr>
            <a:r>
              <a:rPr lang="en-IE" sz="2400" dirty="0"/>
              <a:t>Linking marketing, innovation &amp; new business value</a:t>
            </a:r>
          </a:p>
          <a:p>
            <a:pPr fontAlgn="t">
              <a:lnSpc>
                <a:spcPts val="4960"/>
              </a:lnSpc>
              <a:spcBef>
                <a:spcPts val="0"/>
              </a:spcBef>
            </a:pPr>
            <a:endParaRPr lang="en-IE" sz="2400" dirty="0"/>
          </a:p>
          <a:p>
            <a:pPr fontAlgn="t">
              <a:lnSpc>
                <a:spcPts val="4960"/>
              </a:lnSpc>
              <a:spcBef>
                <a:spcPts val="0"/>
              </a:spcBef>
            </a:pPr>
            <a:endParaRPr lang="en-IE" sz="2400" dirty="0"/>
          </a:p>
          <a:p>
            <a:pPr fontAlgn="t">
              <a:lnSpc>
                <a:spcPts val="4960"/>
              </a:lnSpc>
              <a:spcBef>
                <a:spcPts val="0"/>
              </a:spcBef>
            </a:pP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1EC2A790-ACCA-0FD9-10BC-ED9460E89C42}"/>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05</a:t>
            </a:r>
          </a:p>
        </p:txBody>
      </p:sp>
    </p:spTree>
    <p:extLst>
      <p:ext uri="{BB962C8B-B14F-4D97-AF65-F5344CB8AC3E}">
        <p14:creationId xmlns:p14="http://schemas.microsoft.com/office/powerpoint/2010/main" val="19806913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CEA23-962E-3B49-C521-825C833439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2993786"/>
            <a:ext cx="5732523" cy="3153709"/>
          </a:xfrm>
          <a:prstGeom prst="rect">
            <a:avLst/>
          </a:prstGeom>
        </p:spPr>
      </p:pic>
      <p:sp>
        <p:nvSpPr>
          <p:cNvPr id="5" name="Text Placeholder 11">
            <a:extLst>
              <a:ext uri="{FF2B5EF4-FFF2-40B4-BE49-F238E27FC236}">
                <a16:creationId xmlns:a16="http://schemas.microsoft.com/office/drawing/2014/main" id="{C802D23D-F29F-061A-17DA-B872B28B9DB4}"/>
              </a:ext>
            </a:extLst>
          </p:cNvPr>
          <p:cNvSpPr txBox="1">
            <a:spLocks/>
          </p:cNvSpPr>
          <p:nvPr/>
        </p:nvSpPr>
        <p:spPr>
          <a:xfrm>
            <a:off x="454694" y="663623"/>
            <a:ext cx="705557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What Is Entrepreneurial Thinking?</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6D33782D-D489-DF38-0792-F251AC2777BC}"/>
              </a:ext>
            </a:extLst>
          </p:cNvPr>
          <p:cNvCxnSpPr>
            <a:cxnSpLocks/>
          </p:cNvCxnSpPr>
          <p:nvPr/>
        </p:nvCxnSpPr>
        <p:spPr>
          <a:xfrm>
            <a:off x="0" y="1364533"/>
            <a:ext cx="7412736"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8" name="TextBox 6">
            <a:extLst>
              <a:ext uri="{FF2B5EF4-FFF2-40B4-BE49-F238E27FC236}">
                <a16:creationId xmlns:a16="http://schemas.microsoft.com/office/drawing/2014/main" id="{C9C949F9-5DF2-FAA4-2365-C3F236CF9D88}"/>
              </a:ext>
            </a:extLst>
          </p:cNvPr>
          <p:cNvSpPr txBox="1"/>
          <p:nvPr/>
        </p:nvSpPr>
        <p:spPr>
          <a:xfrm>
            <a:off x="570086" y="1851006"/>
            <a:ext cx="5618092" cy="3785652"/>
          </a:xfrm>
          <a:prstGeom prst="rect">
            <a:avLst/>
          </a:prstGeom>
          <a:noFill/>
        </p:spPr>
        <p:txBody>
          <a:bodyPr wrap="square" lIns="91440" tIns="45720" rIns="91440" bIns="45720" numCol="1" spcCol="252000" rtlCol="0" anchor="t">
            <a:spAutoFit/>
          </a:bodyPr>
          <a:lstStyle/>
          <a:p>
            <a:r>
              <a:rPr lang="en-US" sz="2400" dirty="0">
                <a:solidFill>
                  <a:srgbClr val="262626"/>
                </a:solidFill>
              </a:rPr>
              <a:t>Entrepreneurial thinking is the ability to spot opportunities, solve problems creatively, and turn good ideas into practical actions that add value. </a:t>
            </a:r>
          </a:p>
          <a:p>
            <a:endParaRPr lang="en-US" sz="2400" dirty="0">
              <a:solidFill>
                <a:srgbClr val="262626"/>
              </a:solidFill>
            </a:endParaRPr>
          </a:p>
          <a:p>
            <a:r>
              <a:rPr lang="en-US" sz="2400" dirty="0">
                <a:solidFill>
                  <a:srgbClr val="262626"/>
                </a:solidFill>
              </a:rPr>
              <a:t>It means being curious, proactive and willing to test small improvements, not waiting for perfect conditions or big budgets.  </a:t>
            </a:r>
            <a:r>
              <a:rPr lang="en-US" sz="2400" b="1" dirty="0">
                <a:solidFill>
                  <a:srgbClr val="262626"/>
                </a:solidFill>
              </a:rPr>
              <a:t>Entrepreneurial thinking is about seeing possibilities and acting on them.</a:t>
            </a:r>
            <a:endParaRPr lang="en-IE" sz="2400" b="1" dirty="0">
              <a:solidFill>
                <a:srgbClr val="262626"/>
              </a:solidFill>
            </a:endParaRPr>
          </a:p>
        </p:txBody>
      </p:sp>
      <p:pic>
        <p:nvPicPr>
          <p:cNvPr id="9" name="Graphic 8">
            <a:extLst>
              <a:ext uri="{FF2B5EF4-FFF2-40B4-BE49-F238E27FC236}">
                <a16:creationId xmlns:a16="http://schemas.microsoft.com/office/drawing/2014/main" id="{7CAD9400-B5B9-AFE9-C561-EE37EDA20E6B}"/>
              </a:ext>
            </a:extLst>
          </p:cNvPr>
          <p:cNvPicPr>
            <a:picLocks noChangeAspect="1"/>
          </p:cNvPicPr>
          <p:nvPr/>
        </p:nvPicPr>
        <p:blipFill>
          <a:blip>
            <a:extLst>
              <a:ext uri="{96DAC541-7B7A-43D3-8B79-37D633B846F1}">
                <asvg:svgBlip xmlns:asvg="http://schemas.microsoft.com/office/drawing/2016/SVG/main" r:embed="rId3"/>
              </a:ext>
            </a:extLst>
          </a:blip>
          <a:srcRect l="31362" t="48893" r="38719" b="32182"/>
          <a:stretch>
            <a:fillRect/>
          </a:stretch>
        </p:blipFill>
        <p:spPr>
          <a:xfrm>
            <a:off x="6573907" y="0"/>
            <a:ext cx="5618093" cy="5032057"/>
          </a:xfrm>
          <a:prstGeom prst="rect">
            <a:avLst/>
          </a:prstGeom>
        </p:spPr>
      </p:pic>
    </p:spTree>
    <p:extLst>
      <p:ext uri="{BB962C8B-B14F-4D97-AF65-F5344CB8AC3E}">
        <p14:creationId xmlns:p14="http://schemas.microsoft.com/office/powerpoint/2010/main" val="740830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07FBA8BB-3A2A-D5A2-6B6E-E238D3C19ECC}"/>
              </a:ext>
            </a:extLst>
          </p:cNvPr>
          <p:cNvSpPr txBox="1"/>
          <p:nvPr/>
        </p:nvSpPr>
        <p:spPr>
          <a:xfrm>
            <a:off x="540000" y="1568474"/>
            <a:ext cx="10800000" cy="307777"/>
          </a:xfrm>
          <a:prstGeom prst="rect">
            <a:avLst/>
          </a:prstGeom>
          <a:noFill/>
        </p:spPr>
        <p:txBody>
          <a:bodyPr wrap="square" lIns="0" tIns="0" rIns="0" bIns="0" anchor="t">
            <a:spAutoFit/>
          </a:bodyPr>
          <a:lstStyle/>
          <a:p>
            <a:pPr algn="l"/>
            <a:r>
              <a:rPr sz="2000" b="0" i="1" dirty="0">
                <a:solidFill>
                  <a:srgbClr val="262626"/>
                </a:solidFill>
                <a:latin typeface="Calibri"/>
              </a:rPr>
              <a:t>Seven terms used across the </a:t>
            </a:r>
            <a:r>
              <a:rPr sz="2000" b="0" i="1" dirty="0" err="1">
                <a:solidFill>
                  <a:srgbClr val="262626"/>
                </a:solidFill>
                <a:latin typeface="Calibri"/>
              </a:rPr>
              <a:t>programme</a:t>
            </a:r>
            <a:r>
              <a:rPr sz="2000" b="0" i="1" dirty="0">
                <a:solidFill>
                  <a:srgbClr val="262626"/>
                </a:solidFill>
                <a:latin typeface="Calibri"/>
              </a:rPr>
              <a:t>. Same definitions in every module.</a:t>
            </a:r>
          </a:p>
        </p:txBody>
      </p:sp>
      <p:sp>
        <p:nvSpPr>
          <p:cNvPr id="44" name="Rectangle 43">
            <a:extLst>
              <a:ext uri="{FF2B5EF4-FFF2-40B4-BE49-F238E27FC236}">
                <a16:creationId xmlns:a16="http://schemas.microsoft.com/office/drawing/2014/main" id="{6919B249-1F8C-F1AC-6E92-F4203127C8B1}"/>
              </a:ext>
            </a:extLst>
          </p:cNvPr>
          <p:cNvSpPr/>
          <p:nvPr/>
        </p:nvSpPr>
        <p:spPr>
          <a:xfrm>
            <a:off x="468000" y="2020529"/>
            <a:ext cx="10908000" cy="427148"/>
          </a:xfrm>
          <a:prstGeom prst="rect">
            <a:avLst/>
          </a:prstGeom>
          <a:solidFill>
            <a:srgbClr val="0289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2862810D-576D-EEFE-56DB-96E19BDB5988}"/>
              </a:ext>
            </a:extLst>
          </p:cNvPr>
          <p:cNvSpPr/>
          <p:nvPr/>
        </p:nvSpPr>
        <p:spPr>
          <a:xfrm>
            <a:off x="468000" y="2447676"/>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8D37495D-8960-81BB-BF6C-7C80E8467DEA}"/>
              </a:ext>
            </a:extLst>
          </p:cNvPr>
          <p:cNvSpPr txBox="1"/>
          <p:nvPr/>
        </p:nvSpPr>
        <p:spPr>
          <a:xfrm>
            <a:off x="540000" y="2576565"/>
            <a:ext cx="1476000" cy="246221"/>
          </a:xfrm>
          <a:prstGeom prst="rect">
            <a:avLst/>
          </a:prstGeom>
          <a:noFill/>
        </p:spPr>
        <p:txBody>
          <a:bodyPr wrap="square" lIns="0" tIns="0" rIns="0" bIns="0" anchor="ctr">
            <a:spAutoFit/>
          </a:bodyPr>
          <a:lstStyle/>
          <a:p>
            <a:pPr algn="l"/>
            <a:r>
              <a:rPr sz="1600" b="1" i="0" dirty="0">
                <a:solidFill>
                  <a:srgbClr val="62A844"/>
                </a:solidFill>
                <a:latin typeface="Calibri" panose="020F0502020204030204" pitchFamily="34" charset="0"/>
                <a:cs typeface="Calibri" panose="020F0502020204030204" pitchFamily="34" charset="0"/>
              </a:rPr>
              <a:t>Greenwashing</a:t>
            </a:r>
          </a:p>
        </p:txBody>
      </p:sp>
      <p:sp>
        <p:nvSpPr>
          <p:cNvPr id="50" name="TextBox 49">
            <a:extLst>
              <a:ext uri="{FF2B5EF4-FFF2-40B4-BE49-F238E27FC236}">
                <a16:creationId xmlns:a16="http://schemas.microsoft.com/office/drawing/2014/main" id="{3E863F19-DF01-9E78-8985-7CBD5A7B8C64}"/>
              </a:ext>
            </a:extLst>
          </p:cNvPr>
          <p:cNvSpPr txBox="1"/>
          <p:nvPr/>
        </p:nvSpPr>
        <p:spPr>
          <a:xfrm>
            <a:off x="2232000" y="2507316"/>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Making sustainability claims that are exaggerated, unverifiable, or unsupported – intentionally or by omission.</a:t>
            </a:r>
          </a:p>
        </p:txBody>
      </p:sp>
      <p:sp>
        <p:nvSpPr>
          <p:cNvPr id="51" name="TextBox 50">
            <a:extLst>
              <a:ext uri="{FF2B5EF4-FFF2-40B4-BE49-F238E27FC236}">
                <a16:creationId xmlns:a16="http://schemas.microsoft.com/office/drawing/2014/main" id="{B78BA18F-975B-7FBA-A8E0-076DAC5F441F}"/>
              </a:ext>
            </a:extLst>
          </p:cNvPr>
          <p:cNvSpPr txBox="1"/>
          <p:nvPr/>
        </p:nvSpPr>
        <p:spPr>
          <a:xfrm>
            <a:off x="9774900" y="2591954"/>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M2</a:t>
            </a:r>
          </a:p>
        </p:txBody>
      </p:sp>
      <p:sp>
        <p:nvSpPr>
          <p:cNvPr id="52" name="TextBox 51">
            <a:extLst>
              <a:ext uri="{FF2B5EF4-FFF2-40B4-BE49-F238E27FC236}">
                <a16:creationId xmlns:a16="http://schemas.microsoft.com/office/drawing/2014/main" id="{ABF3863A-FF99-8A1F-B187-32D1E505F2AF}"/>
              </a:ext>
            </a:extLst>
          </p:cNvPr>
          <p:cNvSpPr txBox="1"/>
          <p:nvPr/>
        </p:nvSpPr>
        <p:spPr>
          <a:xfrm>
            <a:off x="540000" y="3080564"/>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ESG</a:t>
            </a:r>
          </a:p>
        </p:txBody>
      </p:sp>
      <p:sp>
        <p:nvSpPr>
          <p:cNvPr id="53" name="TextBox 52">
            <a:extLst>
              <a:ext uri="{FF2B5EF4-FFF2-40B4-BE49-F238E27FC236}">
                <a16:creationId xmlns:a16="http://schemas.microsoft.com/office/drawing/2014/main" id="{D357BDF8-51BE-4B56-0657-B9F127E518B8}"/>
              </a:ext>
            </a:extLst>
          </p:cNvPr>
          <p:cNvSpPr txBox="1"/>
          <p:nvPr/>
        </p:nvSpPr>
        <p:spPr>
          <a:xfrm>
            <a:off x="2232000" y="3011314"/>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Environmental, Social &amp; Governance – the three pillars used to assess a business's non-financial performance and its broader impact.</a:t>
            </a:r>
          </a:p>
        </p:txBody>
      </p:sp>
      <p:sp>
        <p:nvSpPr>
          <p:cNvPr id="54" name="TextBox 53">
            <a:extLst>
              <a:ext uri="{FF2B5EF4-FFF2-40B4-BE49-F238E27FC236}">
                <a16:creationId xmlns:a16="http://schemas.microsoft.com/office/drawing/2014/main" id="{80A952C2-04B0-09E9-BC8D-A2158CDF4607}"/>
              </a:ext>
            </a:extLst>
          </p:cNvPr>
          <p:cNvSpPr txBox="1"/>
          <p:nvPr/>
        </p:nvSpPr>
        <p:spPr>
          <a:xfrm>
            <a:off x="9774900" y="3095953"/>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M1</a:t>
            </a:r>
          </a:p>
        </p:txBody>
      </p:sp>
      <p:sp>
        <p:nvSpPr>
          <p:cNvPr id="55" name="Rectangle 54">
            <a:extLst>
              <a:ext uri="{FF2B5EF4-FFF2-40B4-BE49-F238E27FC236}">
                <a16:creationId xmlns:a16="http://schemas.microsoft.com/office/drawing/2014/main" id="{37A1C817-5231-9CEB-B4BC-806DEC3905E8}"/>
              </a:ext>
            </a:extLst>
          </p:cNvPr>
          <p:cNvSpPr/>
          <p:nvPr/>
        </p:nvSpPr>
        <p:spPr>
          <a:xfrm>
            <a:off x="468000" y="3455674"/>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3F8A4F40-0AC4-DBE2-F0D4-39A75EBA0C09}"/>
              </a:ext>
            </a:extLst>
          </p:cNvPr>
          <p:cNvSpPr txBox="1"/>
          <p:nvPr/>
        </p:nvSpPr>
        <p:spPr>
          <a:xfrm>
            <a:off x="540000" y="3584563"/>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Nudge</a:t>
            </a:r>
          </a:p>
        </p:txBody>
      </p:sp>
      <p:sp>
        <p:nvSpPr>
          <p:cNvPr id="57" name="TextBox 56">
            <a:extLst>
              <a:ext uri="{FF2B5EF4-FFF2-40B4-BE49-F238E27FC236}">
                <a16:creationId xmlns:a16="http://schemas.microsoft.com/office/drawing/2014/main" id="{23703233-6E94-FA37-101B-9D0B39AAD819}"/>
              </a:ext>
            </a:extLst>
          </p:cNvPr>
          <p:cNvSpPr txBox="1"/>
          <p:nvPr/>
        </p:nvSpPr>
        <p:spPr>
          <a:xfrm>
            <a:off x="2232000" y="3515313"/>
            <a:ext cx="6984000" cy="384721"/>
          </a:xfrm>
          <a:prstGeom prst="rect">
            <a:avLst/>
          </a:prstGeom>
          <a:noFill/>
        </p:spPr>
        <p:txBody>
          <a:bodyPr wrap="square" lIns="0" tIns="0" rIns="0" bIns="0" anchor="ctr">
            <a:spAutoFit/>
          </a:bodyPr>
          <a:lstStyle/>
          <a:p>
            <a:pPr>
              <a:lnSpc>
                <a:spcPts val="1480"/>
              </a:lnSpc>
            </a:pPr>
            <a:r>
              <a:rPr lang="en-IE" sz="1300" b="0" i="0" dirty="0">
                <a:solidFill>
                  <a:srgbClr val="1C1C1C"/>
                </a:solidFill>
                <a:latin typeface="Calibri" panose="020F0502020204030204" pitchFamily="34" charset="0"/>
                <a:cs typeface="Calibri" panose="020F0502020204030204" pitchFamily="34" charset="0"/>
              </a:rPr>
              <a:t>A small change in how a choice is presented (a default, a reminder, the physical set-up) that shifts behaviour without restricting choice.</a:t>
            </a:r>
          </a:p>
        </p:txBody>
      </p:sp>
      <p:sp>
        <p:nvSpPr>
          <p:cNvPr id="58" name="TextBox 57">
            <a:extLst>
              <a:ext uri="{FF2B5EF4-FFF2-40B4-BE49-F238E27FC236}">
                <a16:creationId xmlns:a16="http://schemas.microsoft.com/office/drawing/2014/main" id="{553D6E73-6195-8D6C-8098-49461CFD902C}"/>
              </a:ext>
            </a:extLst>
          </p:cNvPr>
          <p:cNvSpPr txBox="1"/>
          <p:nvPr/>
        </p:nvSpPr>
        <p:spPr>
          <a:xfrm>
            <a:off x="9774900" y="3599952"/>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C1 M3</a:t>
            </a:r>
          </a:p>
        </p:txBody>
      </p:sp>
      <p:sp>
        <p:nvSpPr>
          <p:cNvPr id="59" name="TextBox 58">
            <a:extLst>
              <a:ext uri="{FF2B5EF4-FFF2-40B4-BE49-F238E27FC236}">
                <a16:creationId xmlns:a16="http://schemas.microsoft.com/office/drawing/2014/main" id="{337B4D55-D10D-6359-0494-0ADB71DE78BC}"/>
              </a:ext>
            </a:extLst>
          </p:cNvPr>
          <p:cNvSpPr txBox="1"/>
          <p:nvPr/>
        </p:nvSpPr>
        <p:spPr>
          <a:xfrm>
            <a:off x="540000" y="4088562"/>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Twin transition</a:t>
            </a:r>
          </a:p>
        </p:txBody>
      </p:sp>
      <p:sp>
        <p:nvSpPr>
          <p:cNvPr id="60" name="TextBox 59">
            <a:extLst>
              <a:ext uri="{FF2B5EF4-FFF2-40B4-BE49-F238E27FC236}">
                <a16:creationId xmlns:a16="http://schemas.microsoft.com/office/drawing/2014/main" id="{F92C47C3-7239-554E-952E-D53C135BFE5E}"/>
              </a:ext>
            </a:extLst>
          </p:cNvPr>
          <p:cNvSpPr txBox="1"/>
          <p:nvPr/>
        </p:nvSpPr>
        <p:spPr>
          <a:xfrm>
            <a:off x="2232000" y="4019313"/>
            <a:ext cx="6984000" cy="384721"/>
          </a:xfrm>
          <a:prstGeom prst="rect">
            <a:avLst/>
          </a:prstGeom>
          <a:noFill/>
        </p:spPr>
        <p:txBody>
          <a:bodyPr wrap="square" lIns="0" tIns="0" rIns="0" bIns="0" anchor="ctr">
            <a:spAutoFit/>
          </a:bodyPr>
          <a:lstStyle/>
          <a:p>
            <a:pPr algn="l">
              <a:lnSpc>
                <a:spcPts val="1480"/>
              </a:lnSpc>
            </a:pPr>
            <a:r>
              <a:rPr sz="1300" b="0" i="0">
                <a:solidFill>
                  <a:srgbClr val="1C1C1C"/>
                </a:solidFill>
                <a:latin typeface="Calibri" panose="020F0502020204030204" pitchFamily="34" charset="0"/>
                <a:cs typeface="Calibri" panose="020F0502020204030204" pitchFamily="34" charset="0"/>
              </a:rPr>
              <a:t>Advancing digital transformation and the green transition together so that each reinforces the other in SMEs.</a:t>
            </a:r>
          </a:p>
        </p:txBody>
      </p:sp>
      <p:sp>
        <p:nvSpPr>
          <p:cNvPr id="61" name="TextBox 60">
            <a:extLst>
              <a:ext uri="{FF2B5EF4-FFF2-40B4-BE49-F238E27FC236}">
                <a16:creationId xmlns:a16="http://schemas.microsoft.com/office/drawing/2014/main" id="{408C6F8D-EAEA-F45E-D65E-8C43188B7E82}"/>
              </a:ext>
            </a:extLst>
          </p:cNvPr>
          <p:cNvSpPr txBox="1"/>
          <p:nvPr/>
        </p:nvSpPr>
        <p:spPr>
          <a:xfrm>
            <a:off x="9774900" y="4103951"/>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M1</a:t>
            </a:r>
          </a:p>
        </p:txBody>
      </p:sp>
      <p:sp>
        <p:nvSpPr>
          <p:cNvPr id="62" name="Rectangle 61">
            <a:extLst>
              <a:ext uri="{FF2B5EF4-FFF2-40B4-BE49-F238E27FC236}">
                <a16:creationId xmlns:a16="http://schemas.microsoft.com/office/drawing/2014/main" id="{1F065190-8AE8-D8B4-0325-03ED0ADE6C2A}"/>
              </a:ext>
            </a:extLst>
          </p:cNvPr>
          <p:cNvSpPr/>
          <p:nvPr/>
        </p:nvSpPr>
        <p:spPr>
          <a:xfrm>
            <a:off x="468000" y="4463672"/>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BADCD283-99DD-2F64-5699-22F0096DD3F4}"/>
              </a:ext>
            </a:extLst>
          </p:cNvPr>
          <p:cNvSpPr txBox="1"/>
          <p:nvPr/>
        </p:nvSpPr>
        <p:spPr>
          <a:xfrm>
            <a:off x="540000" y="4592561"/>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KPI</a:t>
            </a:r>
          </a:p>
        </p:txBody>
      </p:sp>
      <p:sp>
        <p:nvSpPr>
          <p:cNvPr id="64" name="TextBox 63">
            <a:extLst>
              <a:ext uri="{FF2B5EF4-FFF2-40B4-BE49-F238E27FC236}">
                <a16:creationId xmlns:a16="http://schemas.microsoft.com/office/drawing/2014/main" id="{74C72A43-F303-250A-D93E-B009A5C33A4A}"/>
              </a:ext>
            </a:extLst>
          </p:cNvPr>
          <p:cNvSpPr txBox="1"/>
          <p:nvPr/>
        </p:nvSpPr>
        <p:spPr>
          <a:xfrm>
            <a:off x="2232000" y="4523312"/>
            <a:ext cx="6984000" cy="384721"/>
          </a:xfrm>
          <a:prstGeom prst="rect">
            <a:avLst/>
          </a:prstGeom>
          <a:noFill/>
        </p:spPr>
        <p:txBody>
          <a:bodyPr wrap="square" lIns="0" tIns="0" rIns="0" bIns="0" anchor="ctr">
            <a:spAutoFit/>
          </a:bodyPr>
          <a:lstStyle/>
          <a:p>
            <a:pPr algn="l">
              <a:lnSpc>
                <a:spcPts val="1480"/>
              </a:lnSpc>
            </a:pPr>
            <a:r>
              <a:rPr sz="1300" b="0" i="0">
                <a:solidFill>
                  <a:srgbClr val="1C1C1C"/>
                </a:solidFill>
                <a:latin typeface="Calibri" panose="020F0502020204030204" pitchFamily="34" charset="0"/>
                <a:cs typeface="Calibri" panose="020F0502020204030204" pitchFamily="34" charset="0"/>
              </a:rPr>
              <a:t>Key Performance Indicator – a measurable value that shows how effectively a business is achieving a defined objective.</a:t>
            </a:r>
          </a:p>
        </p:txBody>
      </p:sp>
      <p:sp>
        <p:nvSpPr>
          <p:cNvPr id="65" name="TextBox 64">
            <a:extLst>
              <a:ext uri="{FF2B5EF4-FFF2-40B4-BE49-F238E27FC236}">
                <a16:creationId xmlns:a16="http://schemas.microsoft.com/office/drawing/2014/main" id="{D9B3F70F-34FC-0179-451D-C31062F402E0}"/>
              </a:ext>
            </a:extLst>
          </p:cNvPr>
          <p:cNvSpPr txBox="1"/>
          <p:nvPr/>
        </p:nvSpPr>
        <p:spPr>
          <a:xfrm>
            <a:off x="9774900" y="4607950"/>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C2 M2</a:t>
            </a:r>
          </a:p>
        </p:txBody>
      </p:sp>
      <p:sp>
        <p:nvSpPr>
          <p:cNvPr id="66" name="TextBox 65">
            <a:extLst>
              <a:ext uri="{FF2B5EF4-FFF2-40B4-BE49-F238E27FC236}">
                <a16:creationId xmlns:a16="http://schemas.microsoft.com/office/drawing/2014/main" id="{D22486A3-2885-3FAB-FF85-4F3C4FC1214C}"/>
              </a:ext>
            </a:extLst>
          </p:cNvPr>
          <p:cNvSpPr txBox="1"/>
          <p:nvPr/>
        </p:nvSpPr>
        <p:spPr>
          <a:xfrm>
            <a:off x="540000" y="5096560"/>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Circular economy</a:t>
            </a:r>
          </a:p>
        </p:txBody>
      </p:sp>
      <p:sp>
        <p:nvSpPr>
          <p:cNvPr id="67" name="TextBox 66">
            <a:extLst>
              <a:ext uri="{FF2B5EF4-FFF2-40B4-BE49-F238E27FC236}">
                <a16:creationId xmlns:a16="http://schemas.microsoft.com/office/drawing/2014/main" id="{DFEE83F1-6AA3-82CD-D265-880FD1D49EAE}"/>
              </a:ext>
            </a:extLst>
          </p:cNvPr>
          <p:cNvSpPr txBox="1"/>
          <p:nvPr/>
        </p:nvSpPr>
        <p:spPr>
          <a:xfrm>
            <a:off x="2232000" y="5027310"/>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An approach designed to keep materials and products in use for as long as possible through reducing, reusing, repairing, refurbishing and recycling – so that waste becomes a resource.</a:t>
            </a:r>
          </a:p>
        </p:txBody>
      </p:sp>
      <p:sp>
        <p:nvSpPr>
          <p:cNvPr id="68" name="TextBox 67">
            <a:extLst>
              <a:ext uri="{FF2B5EF4-FFF2-40B4-BE49-F238E27FC236}">
                <a16:creationId xmlns:a16="http://schemas.microsoft.com/office/drawing/2014/main" id="{9B92B941-9A06-4154-563A-4794D05C2593}"/>
              </a:ext>
            </a:extLst>
          </p:cNvPr>
          <p:cNvSpPr txBox="1"/>
          <p:nvPr/>
        </p:nvSpPr>
        <p:spPr>
          <a:xfrm>
            <a:off x="9774900" y="5111949"/>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C1 M2</a:t>
            </a:r>
          </a:p>
        </p:txBody>
      </p:sp>
      <p:sp>
        <p:nvSpPr>
          <p:cNvPr id="69" name="Rectangle 68">
            <a:extLst>
              <a:ext uri="{FF2B5EF4-FFF2-40B4-BE49-F238E27FC236}">
                <a16:creationId xmlns:a16="http://schemas.microsoft.com/office/drawing/2014/main" id="{7E0CDA54-3AEF-95E0-9FA4-46DF41464F28}"/>
              </a:ext>
            </a:extLst>
          </p:cNvPr>
          <p:cNvSpPr/>
          <p:nvPr/>
        </p:nvSpPr>
        <p:spPr>
          <a:xfrm>
            <a:off x="468000" y="5471670"/>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4CC72C5E-6EF8-B031-127D-F7C7D428E46E}"/>
              </a:ext>
            </a:extLst>
          </p:cNvPr>
          <p:cNvSpPr txBox="1"/>
          <p:nvPr/>
        </p:nvSpPr>
        <p:spPr>
          <a:xfrm>
            <a:off x="540000" y="5600559"/>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Guest journey</a:t>
            </a:r>
          </a:p>
        </p:txBody>
      </p:sp>
      <p:sp>
        <p:nvSpPr>
          <p:cNvPr id="71" name="TextBox 70">
            <a:extLst>
              <a:ext uri="{FF2B5EF4-FFF2-40B4-BE49-F238E27FC236}">
                <a16:creationId xmlns:a16="http://schemas.microsoft.com/office/drawing/2014/main" id="{38AF8727-F06A-5C3F-68AD-D984D9B703E9}"/>
              </a:ext>
            </a:extLst>
          </p:cNvPr>
          <p:cNvSpPr txBox="1"/>
          <p:nvPr/>
        </p:nvSpPr>
        <p:spPr>
          <a:xfrm>
            <a:off x="2232000" y="5531309"/>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The full sequence of a guest's interactions with a business, from awareness through booking, stay and post-stay engagement – used to design sustainability and digital touchpoints coherently.</a:t>
            </a:r>
          </a:p>
        </p:txBody>
      </p:sp>
      <p:sp>
        <p:nvSpPr>
          <p:cNvPr id="72" name="TextBox 71">
            <a:extLst>
              <a:ext uri="{FF2B5EF4-FFF2-40B4-BE49-F238E27FC236}">
                <a16:creationId xmlns:a16="http://schemas.microsoft.com/office/drawing/2014/main" id="{4A0EAD9D-4B88-B023-1A93-40D24FC6816B}"/>
              </a:ext>
            </a:extLst>
          </p:cNvPr>
          <p:cNvSpPr txBox="1"/>
          <p:nvPr/>
        </p:nvSpPr>
        <p:spPr>
          <a:xfrm>
            <a:off x="9774900" y="5615948"/>
            <a:ext cx="2016000" cy="215444"/>
          </a:xfrm>
          <a:prstGeom prst="rect">
            <a:avLst/>
          </a:prstGeom>
          <a:noFill/>
        </p:spPr>
        <p:txBody>
          <a:bodyPr wrap="square" lIns="0" tIns="0" rIns="0" bIns="0" anchor="ctr">
            <a:spAutoFit/>
          </a:bodyPr>
          <a:lstStyle/>
          <a:p>
            <a:pPr algn="l"/>
            <a:r>
              <a:rPr sz="1400" b="0" i="1" dirty="0">
                <a:solidFill>
                  <a:srgbClr val="555555"/>
                </a:solidFill>
                <a:latin typeface="Calibri" panose="020F0502020204030204" pitchFamily="34" charset="0"/>
                <a:cs typeface="Calibri" panose="020F0502020204030204" pitchFamily="34" charset="0"/>
              </a:rPr>
              <a:t>C1 M3</a:t>
            </a:r>
          </a:p>
        </p:txBody>
      </p:sp>
      <p:sp>
        <p:nvSpPr>
          <p:cNvPr id="79" name="Rectangle 78">
            <a:extLst>
              <a:ext uri="{FF2B5EF4-FFF2-40B4-BE49-F238E27FC236}">
                <a16:creationId xmlns:a16="http://schemas.microsoft.com/office/drawing/2014/main" id="{7D5A05A6-0B57-0EF6-4E29-148FB7F12ECC}"/>
              </a:ext>
            </a:extLst>
          </p:cNvPr>
          <p:cNvSpPr/>
          <p:nvPr/>
        </p:nvSpPr>
        <p:spPr>
          <a:xfrm flipH="1" flipV="1">
            <a:off x="0" y="0"/>
            <a:ext cx="12185500" cy="134282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0" name="Graphic 4">
            <a:extLst>
              <a:ext uri="{FF2B5EF4-FFF2-40B4-BE49-F238E27FC236}">
                <a16:creationId xmlns:a16="http://schemas.microsoft.com/office/drawing/2014/main" id="{BC4B6BB3-D7F5-D822-D851-626C0F52BC76}"/>
              </a:ext>
            </a:extLst>
          </p:cNvPr>
          <p:cNvSpPr/>
          <p:nvPr/>
        </p:nvSpPr>
        <p:spPr>
          <a:xfrm rot="5400000">
            <a:off x="1314218" y="5015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81" name="Graphic 80">
            <a:extLst>
              <a:ext uri="{FF2B5EF4-FFF2-40B4-BE49-F238E27FC236}">
                <a16:creationId xmlns:a16="http://schemas.microsoft.com/office/drawing/2014/main" id="{60EE09C8-1789-41F8-540B-A46D2D5356B4}"/>
              </a:ext>
            </a:extLst>
          </p:cNvPr>
          <p:cNvPicPr>
            <a:picLocks noChangeAspect="1"/>
          </p:cNvPicPr>
          <p:nvPr/>
        </p:nvPicPr>
        <p:blipFill>
          <a:blip>
            <a:extLst>
              <a:ext uri="{96DAC541-7B7A-43D3-8B79-37D633B846F1}">
                <asvg:svgBlip xmlns:asvg="http://schemas.microsoft.com/office/drawing/2016/SVG/main" r:embed="rId2"/>
              </a:ext>
            </a:extLst>
          </a:blip>
          <a:srcRect l="32264" t="48938" r="39869" b="41747"/>
          <a:stretch>
            <a:fillRect/>
          </a:stretch>
        </p:blipFill>
        <p:spPr>
          <a:xfrm>
            <a:off x="8660921" y="-328384"/>
            <a:ext cx="3531079" cy="1671210"/>
          </a:xfrm>
          <a:prstGeom prst="rect">
            <a:avLst/>
          </a:prstGeom>
        </p:spPr>
      </p:pic>
      <p:sp>
        <p:nvSpPr>
          <p:cNvPr id="82" name="Text Placeholder 11">
            <a:extLst>
              <a:ext uri="{FF2B5EF4-FFF2-40B4-BE49-F238E27FC236}">
                <a16:creationId xmlns:a16="http://schemas.microsoft.com/office/drawing/2014/main" id="{E686BB53-CC7E-1F96-7824-760E0F18889F}"/>
              </a:ext>
            </a:extLst>
          </p:cNvPr>
          <p:cNvSpPr txBox="1">
            <a:spLocks/>
          </p:cNvSpPr>
          <p:nvPr/>
        </p:nvSpPr>
        <p:spPr>
          <a:xfrm>
            <a:off x="579276" y="507221"/>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Shared Glossary</a:t>
            </a:r>
          </a:p>
        </p:txBody>
      </p:sp>
      <p:sp>
        <p:nvSpPr>
          <p:cNvPr id="83" name="TextBox 82">
            <a:extLst>
              <a:ext uri="{FF2B5EF4-FFF2-40B4-BE49-F238E27FC236}">
                <a16:creationId xmlns:a16="http://schemas.microsoft.com/office/drawing/2014/main" id="{905C3AE5-7030-4A73-3C62-BFDCFEF53C39}"/>
              </a:ext>
            </a:extLst>
          </p:cNvPr>
          <p:cNvSpPr txBox="1"/>
          <p:nvPr/>
        </p:nvSpPr>
        <p:spPr>
          <a:xfrm>
            <a:off x="540000" y="2122367"/>
            <a:ext cx="1476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Term</a:t>
            </a:r>
          </a:p>
        </p:txBody>
      </p:sp>
      <p:sp>
        <p:nvSpPr>
          <p:cNvPr id="84" name="TextBox 83">
            <a:extLst>
              <a:ext uri="{FF2B5EF4-FFF2-40B4-BE49-F238E27FC236}">
                <a16:creationId xmlns:a16="http://schemas.microsoft.com/office/drawing/2014/main" id="{F522218D-71C8-CF58-91CE-B7E0DF67D88F}"/>
              </a:ext>
            </a:extLst>
          </p:cNvPr>
          <p:cNvSpPr txBox="1"/>
          <p:nvPr/>
        </p:nvSpPr>
        <p:spPr>
          <a:xfrm>
            <a:off x="2232000" y="2122367"/>
            <a:ext cx="6984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Canonical definition</a:t>
            </a:r>
          </a:p>
        </p:txBody>
      </p:sp>
      <p:sp>
        <p:nvSpPr>
          <p:cNvPr id="85" name="TextBox 84">
            <a:extLst>
              <a:ext uri="{FF2B5EF4-FFF2-40B4-BE49-F238E27FC236}">
                <a16:creationId xmlns:a16="http://schemas.microsoft.com/office/drawing/2014/main" id="{1EC027A6-AFAE-956D-9389-B528CF1E4025}"/>
              </a:ext>
            </a:extLst>
          </p:cNvPr>
          <p:cNvSpPr txBox="1"/>
          <p:nvPr/>
        </p:nvSpPr>
        <p:spPr>
          <a:xfrm>
            <a:off x="9774900" y="2122367"/>
            <a:ext cx="2016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Full treatment in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lobe and two hands">
            <a:extLst>
              <a:ext uri="{FF2B5EF4-FFF2-40B4-BE49-F238E27FC236}">
                <a16:creationId xmlns:a16="http://schemas.microsoft.com/office/drawing/2014/main" id="{3D3E68C4-A792-C7DC-3D8A-C1CFA0F2F285}"/>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l="11084" r="11084"/>
          <a:stretch>
            <a:fillRect/>
          </a:stretch>
        </p:blipFill>
        <p:spPr>
          <a:xfrm>
            <a:off x="7110620" y="0"/>
            <a:ext cx="4423012" cy="6858000"/>
          </a:xfrm>
          <a:prstGeom prst="rect">
            <a:avLst/>
          </a:prstGeom>
        </p:spPr>
      </p:pic>
      <p:sp>
        <p:nvSpPr>
          <p:cNvPr id="2" name="Text Placeholder 11">
            <a:extLst>
              <a:ext uri="{FF2B5EF4-FFF2-40B4-BE49-F238E27FC236}">
                <a16:creationId xmlns:a16="http://schemas.microsoft.com/office/drawing/2014/main" id="{9AF130A5-A7E4-40D3-474C-686DA1856552}"/>
              </a:ext>
            </a:extLst>
          </p:cNvPr>
          <p:cNvSpPr txBox="1">
            <a:spLocks/>
          </p:cNvSpPr>
          <p:nvPr/>
        </p:nvSpPr>
        <p:spPr>
          <a:xfrm>
            <a:off x="454695" y="449185"/>
            <a:ext cx="62012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Entrepreneurial Opportunities Created by Sustainability</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91EDF951-A508-4383-5AD2-F3BEBF7F9C53}"/>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8" name="TextBox 6">
            <a:extLst>
              <a:ext uri="{FF2B5EF4-FFF2-40B4-BE49-F238E27FC236}">
                <a16:creationId xmlns:a16="http://schemas.microsoft.com/office/drawing/2014/main" id="{BEB63285-464B-C6D5-EE88-E8495599694C}"/>
              </a:ext>
            </a:extLst>
          </p:cNvPr>
          <p:cNvSpPr txBox="1"/>
          <p:nvPr/>
        </p:nvSpPr>
        <p:spPr>
          <a:xfrm>
            <a:off x="570085" y="2109245"/>
            <a:ext cx="6029325" cy="4278094"/>
          </a:xfrm>
          <a:prstGeom prst="rect">
            <a:avLst/>
          </a:prstGeom>
          <a:noFill/>
        </p:spPr>
        <p:txBody>
          <a:bodyPr wrap="square" lIns="91440" tIns="45720" rIns="91440" bIns="45720" numCol="1" spcCol="252000" rtlCol="0" anchor="t">
            <a:spAutoFit/>
          </a:bodyPr>
          <a:lstStyle/>
          <a:p>
            <a:r>
              <a:rPr lang="en-US" sz="2400" b="1" i="1" dirty="0">
                <a:solidFill>
                  <a:srgbClr val="0289AE"/>
                </a:solidFill>
              </a:rPr>
              <a:t>Every type of hospitality business can create new value through ESG</a:t>
            </a:r>
          </a:p>
          <a:p>
            <a:endParaRPr lang="en-US" sz="2400" b="1" dirty="0">
              <a:solidFill>
                <a:srgbClr val="0289AE"/>
              </a:solidFill>
            </a:endParaRPr>
          </a:p>
          <a:p>
            <a:pPr marL="342900" indent="-342900">
              <a:buClr>
                <a:srgbClr val="62A844"/>
              </a:buClr>
              <a:buFont typeface="Wingdings" panose="05000000000000000000" pitchFamily="2" charset="2"/>
              <a:buChar char="ü"/>
            </a:pPr>
            <a:r>
              <a:rPr lang="en-US" sz="2000" dirty="0">
                <a:solidFill>
                  <a:srgbClr val="262626"/>
                </a:solidFill>
              </a:rPr>
              <a:t>Sustainability creates opportunities for </a:t>
            </a:r>
            <a:r>
              <a:rPr lang="en-US" sz="2000" b="1" dirty="0">
                <a:solidFill>
                  <a:srgbClr val="262626"/>
                </a:solidFill>
              </a:rPr>
              <a:t>new products, services &amp; guest experiences</a:t>
            </a:r>
            <a:endParaRPr lang="en-US" sz="2000" dirty="0">
              <a:solidFill>
                <a:srgbClr val="262626"/>
              </a:solidFill>
            </a:endParaRPr>
          </a:p>
          <a:p>
            <a:pPr marL="342900" indent="-342900">
              <a:buClr>
                <a:srgbClr val="62A844"/>
              </a:buClr>
              <a:buFont typeface="Wingdings" panose="05000000000000000000" pitchFamily="2" charset="2"/>
              <a:buChar char="ü"/>
            </a:pPr>
            <a:r>
              <a:rPr lang="en-US" sz="2000" dirty="0">
                <a:solidFill>
                  <a:srgbClr val="262626"/>
                </a:solidFill>
              </a:rPr>
              <a:t>Digital visibility makes even small actions more valuable</a:t>
            </a:r>
          </a:p>
          <a:p>
            <a:pPr marL="342900" indent="-342900">
              <a:buClr>
                <a:srgbClr val="62A844"/>
              </a:buClr>
              <a:buFont typeface="Wingdings" panose="05000000000000000000" pitchFamily="2" charset="2"/>
              <a:buChar char="ü"/>
            </a:pPr>
            <a:r>
              <a:rPr lang="en-US" sz="2000" dirty="0">
                <a:solidFill>
                  <a:srgbClr val="262626"/>
                </a:solidFill>
              </a:rPr>
              <a:t>Each hospitality segment has unique “innovation hotspots”</a:t>
            </a:r>
          </a:p>
          <a:p>
            <a:pPr marL="342900" indent="-342900">
              <a:buClr>
                <a:srgbClr val="62A844"/>
              </a:buClr>
              <a:buFont typeface="Wingdings" panose="05000000000000000000" pitchFamily="2" charset="2"/>
              <a:buChar char="ü"/>
            </a:pPr>
            <a:r>
              <a:rPr lang="en-US" sz="2000" dirty="0">
                <a:solidFill>
                  <a:srgbClr val="262626"/>
                </a:solidFill>
              </a:rPr>
              <a:t>Guests increasingly choose businesses with strong values &amp; authentic stories</a:t>
            </a:r>
          </a:p>
          <a:p>
            <a:pPr marL="342900" indent="-342900">
              <a:buClr>
                <a:srgbClr val="62A844"/>
              </a:buClr>
              <a:buFont typeface="Wingdings" panose="05000000000000000000" pitchFamily="2" charset="2"/>
              <a:buChar char="ü"/>
            </a:pPr>
            <a:r>
              <a:rPr lang="en-US" sz="2000" dirty="0">
                <a:solidFill>
                  <a:srgbClr val="262626"/>
                </a:solidFill>
              </a:rPr>
              <a:t>ESG action → differentiation → new revenue streams</a:t>
            </a:r>
          </a:p>
          <a:p>
            <a:endParaRPr lang="en-IE" sz="2000" dirty="0">
              <a:solidFill>
                <a:srgbClr val="262626"/>
              </a:solidFill>
            </a:endParaRPr>
          </a:p>
        </p:txBody>
      </p:sp>
    </p:spTree>
    <p:extLst>
      <p:ext uri="{BB962C8B-B14F-4D97-AF65-F5344CB8AC3E}">
        <p14:creationId xmlns:p14="http://schemas.microsoft.com/office/powerpoint/2010/main" val="2446338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04EB3-9CCE-CA43-9E73-32846998BF26}"/>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23520AEF-D71B-F0DF-E957-EA4C1123DC96}"/>
              </a:ext>
            </a:extLst>
          </p:cNvPr>
          <p:cNvSpPr txBox="1">
            <a:spLocks/>
          </p:cNvSpPr>
          <p:nvPr/>
        </p:nvSpPr>
        <p:spPr>
          <a:xfrm>
            <a:off x="454695" y="681798"/>
            <a:ext cx="62012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Creating Value in Your Business…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731579E-41B4-F56A-3EB0-AD8C968C9988}"/>
              </a:ext>
            </a:extLst>
          </p:cNvPr>
          <p:cNvCxnSpPr>
            <a:cxnSpLocks/>
          </p:cNvCxnSpPr>
          <p:nvPr/>
        </p:nvCxnSpPr>
        <p:spPr>
          <a:xfrm>
            <a:off x="0" y="1428499"/>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8" name="TextBox 6">
            <a:extLst>
              <a:ext uri="{FF2B5EF4-FFF2-40B4-BE49-F238E27FC236}">
                <a16:creationId xmlns:a16="http://schemas.microsoft.com/office/drawing/2014/main" id="{9A04EFCB-53E9-5C65-6BCF-C43024641256}"/>
              </a:ext>
            </a:extLst>
          </p:cNvPr>
          <p:cNvSpPr txBox="1"/>
          <p:nvPr/>
        </p:nvSpPr>
        <p:spPr>
          <a:xfrm>
            <a:off x="454695" y="2723733"/>
            <a:ext cx="7744859" cy="830997"/>
          </a:xfrm>
          <a:prstGeom prst="rect">
            <a:avLst/>
          </a:prstGeom>
          <a:noFill/>
        </p:spPr>
        <p:txBody>
          <a:bodyPr wrap="square" lIns="91440" tIns="45720" rIns="91440" bIns="45720" numCol="1" spcCol="252000" rtlCol="0" anchor="t">
            <a:spAutoFit/>
          </a:bodyPr>
          <a:lstStyle/>
          <a:p>
            <a:r>
              <a:rPr lang="en-US" sz="2400" b="1" dirty="0">
                <a:solidFill>
                  <a:srgbClr val="0289AE"/>
                </a:solidFill>
              </a:rPr>
              <a:t>Sustainability opens different entrepreneurial doors depending on your hospitality sector…use your strengths.</a:t>
            </a:r>
          </a:p>
        </p:txBody>
      </p:sp>
      <p:sp>
        <p:nvSpPr>
          <p:cNvPr id="3" name="TextBox 6">
            <a:extLst>
              <a:ext uri="{FF2B5EF4-FFF2-40B4-BE49-F238E27FC236}">
                <a16:creationId xmlns:a16="http://schemas.microsoft.com/office/drawing/2014/main" id="{E9DCCB5D-9FFE-2690-1462-BB942D419140}"/>
              </a:ext>
            </a:extLst>
          </p:cNvPr>
          <p:cNvSpPr txBox="1"/>
          <p:nvPr/>
        </p:nvSpPr>
        <p:spPr>
          <a:xfrm>
            <a:off x="454695" y="3867878"/>
            <a:ext cx="10469337" cy="2308324"/>
          </a:xfrm>
          <a:prstGeom prst="rect">
            <a:avLst/>
          </a:prstGeom>
          <a:noFill/>
        </p:spPr>
        <p:txBody>
          <a:bodyPr wrap="square" lIns="91440" tIns="45720" rIns="91440" bIns="45720" numCol="2" spcCol="252000" rtlCol="0" anchor="t">
            <a:spAutoFit/>
          </a:bodyPr>
          <a:lstStyle/>
          <a:p>
            <a:pPr marL="342900" indent="-342900">
              <a:buClr>
                <a:srgbClr val="62A844"/>
              </a:buClr>
              <a:buFont typeface="Arial" panose="020B0604020202020204" pitchFamily="34" charset="0"/>
              <a:buChar char="•"/>
            </a:pPr>
            <a:r>
              <a:rPr lang="en-IE" b="1" dirty="0">
                <a:solidFill>
                  <a:srgbClr val="262626"/>
                </a:solidFill>
              </a:rPr>
              <a:t>Hotels: </a:t>
            </a:r>
            <a:r>
              <a:rPr lang="en-IE" dirty="0">
                <a:solidFill>
                  <a:srgbClr val="262626"/>
                </a:solidFill>
              </a:rPr>
              <a:t>energy-saving upgrades showcased digitally to strengthen brand trust</a:t>
            </a:r>
          </a:p>
          <a:p>
            <a:pPr marL="342900" indent="-342900">
              <a:buClr>
                <a:srgbClr val="62A844"/>
              </a:buClr>
              <a:buFont typeface="Arial" panose="020B0604020202020204" pitchFamily="34" charset="0"/>
              <a:buChar char="•"/>
            </a:pPr>
            <a:r>
              <a:rPr lang="en-IE" b="1" dirty="0">
                <a:solidFill>
                  <a:srgbClr val="262626"/>
                </a:solidFill>
              </a:rPr>
              <a:t>Boutique hotels &amp; guesthouses: </a:t>
            </a:r>
            <a:r>
              <a:rPr lang="en-IE" dirty="0">
                <a:solidFill>
                  <a:srgbClr val="262626"/>
                </a:solidFill>
              </a:rPr>
              <a:t>local supplier stories that enhance guest experience</a:t>
            </a:r>
          </a:p>
          <a:p>
            <a:pPr marL="342900" indent="-342900">
              <a:buClr>
                <a:srgbClr val="62A844"/>
              </a:buClr>
              <a:buFont typeface="Arial" panose="020B0604020202020204" pitchFamily="34" charset="0"/>
              <a:buChar char="•"/>
            </a:pPr>
            <a:r>
              <a:rPr lang="en-IE" b="1" dirty="0">
                <a:solidFill>
                  <a:srgbClr val="262626"/>
                </a:solidFill>
              </a:rPr>
              <a:t>Restaurants &amp; cafés: </a:t>
            </a:r>
            <a:r>
              <a:rPr lang="en-IE" dirty="0">
                <a:solidFill>
                  <a:srgbClr val="262626"/>
                </a:solidFill>
              </a:rPr>
              <a:t>zero-waste dishes, seasonal menus, composting stories</a:t>
            </a:r>
          </a:p>
          <a:p>
            <a:pPr marL="342900" indent="-342900">
              <a:buClr>
                <a:srgbClr val="62A844"/>
              </a:buClr>
              <a:buFont typeface="Arial" panose="020B0604020202020204" pitchFamily="34" charset="0"/>
              <a:buChar char="•"/>
            </a:pPr>
            <a:r>
              <a:rPr lang="en-IE" b="1" dirty="0">
                <a:solidFill>
                  <a:srgbClr val="262626"/>
                </a:solidFill>
              </a:rPr>
              <a:t>Self-catering: </a:t>
            </a:r>
            <a:r>
              <a:rPr lang="en-IE" dirty="0">
                <a:solidFill>
                  <a:srgbClr val="262626"/>
                </a:solidFill>
              </a:rPr>
              <a:t>digital guides promoting eco-friendly travel &amp; local experiences</a:t>
            </a:r>
          </a:p>
          <a:p>
            <a:pPr marL="342900" indent="-342900">
              <a:buClr>
                <a:srgbClr val="62A844"/>
              </a:buClr>
              <a:buFont typeface="Arial" panose="020B0604020202020204" pitchFamily="34" charset="0"/>
              <a:buChar char="•"/>
            </a:pPr>
            <a:r>
              <a:rPr lang="en-IE" b="1" dirty="0">
                <a:solidFill>
                  <a:srgbClr val="262626"/>
                </a:solidFill>
              </a:rPr>
              <a:t>Holiday parks &amp; glamping</a:t>
            </a:r>
            <a:r>
              <a:rPr lang="en-IE" dirty="0">
                <a:solidFill>
                  <a:srgbClr val="262626"/>
                </a:solidFill>
              </a:rPr>
              <a:t>: nature-based experiences &amp; low-impact living stories</a:t>
            </a:r>
          </a:p>
          <a:p>
            <a:pPr marL="342900" indent="-342900">
              <a:buClr>
                <a:srgbClr val="62A844"/>
              </a:buClr>
              <a:buFont typeface="Arial" panose="020B0604020202020204" pitchFamily="34" charset="0"/>
              <a:buChar char="•"/>
            </a:pPr>
            <a:r>
              <a:rPr lang="en-IE" b="1" dirty="0">
                <a:solidFill>
                  <a:srgbClr val="262626"/>
                </a:solidFill>
              </a:rPr>
              <a:t>Hostels: </a:t>
            </a:r>
            <a:r>
              <a:rPr lang="en-IE" dirty="0">
                <a:solidFill>
                  <a:srgbClr val="262626"/>
                </a:solidFill>
              </a:rPr>
              <a:t>community engagement, recycling culture, social impact narratives</a:t>
            </a:r>
          </a:p>
          <a:p>
            <a:pPr marL="342900" indent="-342900">
              <a:buClr>
                <a:srgbClr val="62A844"/>
              </a:buClr>
              <a:buFont typeface="Arial" panose="020B0604020202020204" pitchFamily="34" charset="0"/>
              <a:buChar char="•"/>
            </a:pPr>
            <a:r>
              <a:rPr lang="en-IE" b="1" dirty="0">
                <a:solidFill>
                  <a:srgbClr val="262626"/>
                </a:solidFill>
              </a:rPr>
              <a:t>Banqueting &amp; MICE: </a:t>
            </a:r>
            <a:r>
              <a:rPr lang="en-IE" dirty="0">
                <a:solidFill>
                  <a:srgbClr val="262626"/>
                </a:solidFill>
              </a:rPr>
              <a:t>sustainable event packages, low-waste catering</a:t>
            </a:r>
          </a:p>
          <a:p>
            <a:pPr marL="342900" indent="-342900">
              <a:buClr>
                <a:srgbClr val="62A844"/>
              </a:buClr>
              <a:buFont typeface="Arial" panose="020B0604020202020204" pitchFamily="34" charset="0"/>
              <a:buChar char="•"/>
            </a:pPr>
            <a:r>
              <a:rPr lang="en-IE" b="1" dirty="0">
                <a:solidFill>
                  <a:srgbClr val="262626"/>
                </a:solidFill>
              </a:rPr>
              <a:t>Spas &amp; wellness: </a:t>
            </a:r>
            <a:r>
              <a:rPr lang="en-IE" dirty="0">
                <a:solidFill>
                  <a:srgbClr val="262626"/>
                </a:solidFill>
              </a:rPr>
              <a:t>natural products, low-energy heating, wellbeing partnerships</a:t>
            </a:r>
          </a:p>
        </p:txBody>
      </p:sp>
      <p:pic>
        <p:nvPicPr>
          <p:cNvPr id="4" name="Graphic 3">
            <a:extLst>
              <a:ext uri="{FF2B5EF4-FFF2-40B4-BE49-F238E27FC236}">
                <a16:creationId xmlns:a16="http://schemas.microsoft.com/office/drawing/2014/main" id="{9DBD6727-F90B-DA60-CC03-E61E9852C0D8}"/>
              </a:ext>
            </a:extLst>
          </p:cNvPr>
          <p:cNvPicPr>
            <a:picLocks noChangeAspect="1"/>
          </p:cNvPicPr>
          <p:nvPr/>
        </p:nvPicPr>
        <p:blipFill>
          <a:blip>
            <a:extLst>
              <a:ext uri="{96DAC541-7B7A-43D3-8B79-37D633B846F1}">
                <asvg:svgBlip xmlns:asvg="http://schemas.microsoft.com/office/drawing/2016/SVG/main" r:embed="rId2"/>
              </a:ext>
            </a:extLst>
          </a:blip>
          <a:srcRect l="25713" t="43482" r="44368" b="37593"/>
          <a:stretch>
            <a:fillRect/>
          </a:stretch>
        </p:blipFill>
        <p:spPr>
          <a:xfrm>
            <a:off x="6573907" y="0"/>
            <a:ext cx="5618093" cy="5032057"/>
          </a:xfrm>
          <a:prstGeom prst="rect">
            <a:avLst/>
          </a:prstGeom>
        </p:spPr>
      </p:pic>
    </p:spTree>
    <p:extLst>
      <p:ext uri="{BB962C8B-B14F-4D97-AF65-F5344CB8AC3E}">
        <p14:creationId xmlns:p14="http://schemas.microsoft.com/office/powerpoint/2010/main" val="2115795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FCE3-8928-283B-470D-4E89A1F1AA44}"/>
            </a:ext>
          </a:extLst>
        </p:cNvPr>
        <p:cNvGrpSpPr/>
        <p:nvPr/>
      </p:nvGrpSpPr>
      <p:grpSpPr>
        <a:xfrm>
          <a:off x="0" y="0"/>
          <a:ext cx="0" cy="0"/>
          <a:chOff x="0" y="0"/>
          <a:chExt cx="0" cy="0"/>
        </a:xfrm>
      </p:grpSpPr>
      <p:cxnSp>
        <p:nvCxnSpPr>
          <p:cNvPr id="16" name="Straight Connector 28">
            <a:extLst>
              <a:ext uri="{FF2B5EF4-FFF2-40B4-BE49-F238E27FC236}">
                <a16:creationId xmlns:a16="http://schemas.microsoft.com/office/drawing/2014/main" id="{D93CE147-DB33-AE61-98AF-C4EADE62BDB9}"/>
              </a:ext>
            </a:extLst>
          </p:cNvPr>
          <p:cNvCxnSpPr>
            <a:cxnSpLocks/>
          </p:cNvCxnSpPr>
          <p:nvPr/>
        </p:nvCxnSpPr>
        <p:spPr>
          <a:xfrm>
            <a:off x="770021" y="4500018"/>
            <a:ext cx="0" cy="1232419"/>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28">
            <a:extLst>
              <a:ext uri="{FF2B5EF4-FFF2-40B4-BE49-F238E27FC236}">
                <a16:creationId xmlns:a16="http://schemas.microsoft.com/office/drawing/2014/main" id="{3B424CBF-6B85-00BF-5DBE-0C1E51DDABA5}"/>
              </a:ext>
            </a:extLst>
          </p:cNvPr>
          <p:cNvCxnSpPr>
            <a:cxnSpLocks/>
            <a:endCxn id="104" idx="6"/>
          </p:cNvCxnSpPr>
          <p:nvPr/>
        </p:nvCxnSpPr>
        <p:spPr>
          <a:xfrm flipH="1">
            <a:off x="4307165" y="4755957"/>
            <a:ext cx="9475" cy="1144085"/>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28">
            <a:extLst>
              <a:ext uri="{FF2B5EF4-FFF2-40B4-BE49-F238E27FC236}">
                <a16:creationId xmlns:a16="http://schemas.microsoft.com/office/drawing/2014/main" id="{DC3F9613-A3BC-3310-D3D8-4FCB5D2D5DED}"/>
              </a:ext>
            </a:extLst>
          </p:cNvPr>
          <p:cNvCxnSpPr>
            <a:cxnSpLocks/>
          </p:cNvCxnSpPr>
          <p:nvPr/>
        </p:nvCxnSpPr>
        <p:spPr>
          <a:xfrm>
            <a:off x="7805440" y="4755957"/>
            <a:ext cx="0" cy="1144085"/>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E5AD2D56-5FF1-50ED-369C-9B4F522F6F63}"/>
              </a:ext>
            </a:extLst>
          </p:cNvPr>
          <p:cNvSpPr txBox="1"/>
          <p:nvPr/>
        </p:nvSpPr>
        <p:spPr>
          <a:xfrm>
            <a:off x="921705" y="6020884"/>
            <a:ext cx="2515184" cy="557204"/>
          </a:xfrm>
          <a:prstGeom prst="rect">
            <a:avLst/>
          </a:prstGeom>
          <a:noFill/>
        </p:spPr>
        <p:txBody>
          <a:bodyPr wrap="square" numCol="1">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840"/>
              </a:lnSpc>
              <a:buClr>
                <a:srgbClr val="0289AE"/>
              </a:buClr>
              <a:buNone/>
            </a:pPr>
            <a:r>
              <a:rPr lang="de-DE" altLang="de-DE" sz="1800" dirty="0">
                <a:solidFill>
                  <a:srgbClr val="262626"/>
                </a:solidFill>
                <a:latin typeface="Calibri" panose="020F0502020204030204" pitchFamily="34" charset="0"/>
                <a:cs typeface="Calibri" panose="020F0502020204030204" pitchFamily="34" charset="0"/>
              </a:rPr>
              <a:t>These </a:t>
            </a:r>
            <a:r>
              <a:rPr lang="de-DE" altLang="de-DE" sz="1800" dirty="0" err="1">
                <a:solidFill>
                  <a:srgbClr val="262626"/>
                </a:solidFill>
                <a:latin typeface="Calibri" panose="020F0502020204030204" pitchFamily="34" charset="0"/>
                <a:cs typeface="Calibri" panose="020F0502020204030204" pitchFamily="34" charset="0"/>
              </a:rPr>
              <a:t>often</a:t>
            </a:r>
            <a:r>
              <a:rPr lang="de-DE" altLang="de-DE" sz="1800" dirty="0">
                <a:solidFill>
                  <a:srgbClr val="262626"/>
                </a:solidFill>
                <a:latin typeface="Calibri" panose="020F0502020204030204" pitchFamily="34" charset="0"/>
                <a:cs typeface="Calibri" panose="020F0502020204030204" pitchFamily="34" charset="0"/>
              </a:rPr>
              <a:t> highlight </a:t>
            </a:r>
            <a:r>
              <a:rPr lang="de-DE" altLang="de-DE" sz="1800" dirty="0" err="1">
                <a:solidFill>
                  <a:srgbClr val="262626"/>
                </a:solidFill>
                <a:latin typeface="Calibri" panose="020F0502020204030204" pitchFamily="34" charset="0"/>
                <a:cs typeface="Calibri" panose="020F0502020204030204" pitchFamily="34" charset="0"/>
              </a:rPr>
              <a:t>needs</a:t>
            </a:r>
            <a:r>
              <a:rPr lang="de-DE" altLang="de-DE" sz="1800" dirty="0">
                <a:solidFill>
                  <a:srgbClr val="262626"/>
                </a:solidFill>
                <a:latin typeface="Calibri" panose="020F0502020204030204" pitchFamily="34" charset="0"/>
                <a:cs typeface="Calibri" panose="020F0502020204030204" pitchFamily="34" charset="0"/>
              </a:rPr>
              <a:t> &amp; </a:t>
            </a:r>
            <a:r>
              <a:rPr lang="de-DE" altLang="de-DE" sz="1800" dirty="0" err="1">
                <a:solidFill>
                  <a:srgbClr val="262626"/>
                </a:solidFill>
                <a:latin typeface="Calibri" panose="020F0502020204030204" pitchFamily="34" charset="0"/>
                <a:cs typeface="Calibri" panose="020F0502020204030204" pitchFamily="34" charset="0"/>
              </a:rPr>
              <a:t>opportunities</a:t>
            </a: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5" name="TextBox 38">
            <a:extLst>
              <a:ext uri="{FF2B5EF4-FFF2-40B4-BE49-F238E27FC236}">
                <a16:creationId xmlns:a16="http://schemas.microsoft.com/office/drawing/2014/main" id="{3CC83070-0CEE-CB68-2083-956277018E09}"/>
              </a:ext>
            </a:extLst>
          </p:cNvPr>
          <p:cNvSpPr txBox="1"/>
          <p:nvPr/>
        </p:nvSpPr>
        <p:spPr>
          <a:xfrm>
            <a:off x="887763" y="5646701"/>
            <a:ext cx="3130314" cy="365356"/>
          </a:xfrm>
          <a:prstGeom prst="rect">
            <a:avLst/>
          </a:prstGeom>
          <a:noFill/>
        </p:spPr>
        <p:txBody>
          <a:bodyPr wrap="square">
            <a:spAutoFit/>
          </a:bodyPr>
          <a:lstStyle/>
          <a:p>
            <a:pPr>
              <a:lnSpc>
                <a:spcPts val="2120"/>
              </a:lnSpc>
              <a:defRPr/>
            </a:pPr>
            <a:r>
              <a:rPr lang="en-US" sz="2100" b="1" dirty="0">
                <a:solidFill>
                  <a:srgbClr val="0289AE"/>
                </a:solidFill>
                <a:latin typeface="Calibri" panose="020F0502020204030204" pitchFamily="34" charset="0"/>
                <a:ea typeface="Roboto Cn" pitchFamily="2" charset="0"/>
                <a:cs typeface="Calibri" panose="020F0502020204030204" pitchFamily="34" charset="0"/>
              </a:rPr>
              <a:t>Look at guest reviews</a:t>
            </a:r>
          </a:p>
        </p:txBody>
      </p:sp>
      <p:grpSp>
        <p:nvGrpSpPr>
          <p:cNvPr id="79" name="Group 78">
            <a:extLst>
              <a:ext uri="{FF2B5EF4-FFF2-40B4-BE49-F238E27FC236}">
                <a16:creationId xmlns:a16="http://schemas.microsoft.com/office/drawing/2014/main" id="{8DB5627C-A532-13C7-31D6-FA58A3D8B0E6}"/>
              </a:ext>
            </a:extLst>
          </p:cNvPr>
          <p:cNvGrpSpPr/>
          <p:nvPr/>
        </p:nvGrpSpPr>
        <p:grpSpPr>
          <a:xfrm>
            <a:off x="573495" y="3444424"/>
            <a:ext cx="10717798" cy="1956909"/>
            <a:chOff x="429116" y="2174281"/>
            <a:chExt cx="10717798" cy="2295377"/>
          </a:xfrm>
        </p:grpSpPr>
        <p:grpSp>
          <p:nvGrpSpPr>
            <p:cNvPr id="17" name="Gruppieren 30">
              <a:extLst>
                <a:ext uri="{FF2B5EF4-FFF2-40B4-BE49-F238E27FC236}">
                  <a16:creationId xmlns:a16="http://schemas.microsoft.com/office/drawing/2014/main" id="{C848B462-D44F-EF96-F043-4A4BC329FF6B}"/>
                </a:ext>
              </a:extLst>
            </p:cNvPr>
            <p:cNvGrpSpPr/>
            <p:nvPr/>
          </p:nvGrpSpPr>
          <p:grpSpPr>
            <a:xfrm rot="16200000">
              <a:off x="2051088" y="552309"/>
              <a:ext cx="2295377" cy="5539321"/>
              <a:chOff x="9515475" y="838200"/>
              <a:chExt cx="4584700" cy="12065000"/>
            </a:xfrm>
          </p:grpSpPr>
          <p:sp>
            <p:nvSpPr>
              <p:cNvPr id="19" name="Oval 10">
                <a:extLst>
                  <a:ext uri="{FF2B5EF4-FFF2-40B4-BE49-F238E27FC236}">
                    <a16:creationId xmlns:a16="http://schemas.microsoft.com/office/drawing/2014/main" id="{614C2C9F-96E6-B197-EDA4-E51F0248E464}"/>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2" name="Oval 14">
                <a:extLst>
                  <a:ext uri="{FF2B5EF4-FFF2-40B4-BE49-F238E27FC236}">
                    <a16:creationId xmlns:a16="http://schemas.microsoft.com/office/drawing/2014/main" id="{57025233-06FE-C238-249A-1964B11CFA8C}"/>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3" name="Oval 3">
                <a:extLst>
                  <a:ext uri="{FF2B5EF4-FFF2-40B4-BE49-F238E27FC236}">
                    <a16:creationId xmlns:a16="http://schemas.microsoft.com/office/drawing/2014/main" id="{123F9280-791F-5967-427C-B216BF0B45E5}"/>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4" name="Freeform: Shape 8">
                <a:extLst>
                  <a:ext uri="{FF2B5EF4-FFF2-40B4-BE49-F238E27FC236}">
                    <a16:creationId xmlns:a16="http://schemas.microsoft.com/office/drawing/2014/main" id="{3EB01C04-3E9B-28E4-23EE-2FC4FFEABF93}"/>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5" name="Freeform: Shape 11">
                <a:extLst>
                  <a:ext uri="{FF2B5EF4-FFF2-40B4-BE49-F238E27FC236}">
                    <a16:creationId xmlns:a16="http://schemas.microsoft.com/office/drawing/2014/main" id="{3B15D96E-8042-68F0-F484-1AAC4777783A}"/>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6" name="Oval 9">
                <a:extLst>
                  <a:ext uri="{FF2B5EF4-FFF2-40B4-BE49-F238E27FC236}">
                    <a16:creationId xmlns:a16="http://schemas.microsoft.com/office/drawing/2014/main" id="{B1E167B5-B3ED-FE44-86D8-D0875591D446}"/>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7" name="Freeform: Shape 15">
                <a:extLst>
                  <a:ext uri="{FF2B5EF4-FFF2-40B4-BE49-F238E27FC236}">
                    <a16:creationId xmlns:a16="http://schemas.microsoft.com/office/drawing/2014/main" id="{6B35429D-1C1F-56A6-5C51-B4051211DF0B}"/>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8" name="Oval 16">
                <a:extLst>
                  <a:ext uri="{FF2B5EF4-FFF2-40B4-BE49-F238E27FC236}">
                    <a16:creationId xmlns:a16="http://schemas.microsoft.com/office/drawing/2014/main" id="{11848341-88FC-3E88-AA0A-AEB55F551B14}"/>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9" name="Oval 12">
                <a:extLst>
                  <a:ext uri="{FF2B5EF4-FFF2-40B4-BE49-F238E27FC236}">
                    <a16:creationId xmlns:a16="http://schemas.microsoft.com/office/drawing/2014/main" id="{0DC6870F-82E9-F241-8367-5C56033DDC36}"/>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grpSp>
        <p:grpSp>
          <p:nvGrpSpPr>
            <p:cNvPr id="21" name="Gruppieren 30">
              <a:extLst>
                <a:ext uri="{FF2B5EF4-FFF2-40B4-BE49-F238E27FC236}">
                  <a16:creationId xmlns:a16="http://schemas.microsoft.com/office/drawing/2014/main" id="{27A651BE-B63D-62BC-9AD9-C982345BED85}"/>
                </a:ext>
              </a:extLst>
            </p:cNvPr>
            <p:cNvGrpSpPr/>
            <p:nvPr/>
          </p:nvGrpSpPr>
          <p:grpSpPr>
            <a:xfrm rot="5400000" flipV="1">
              <a:off x="7229565" y="552309"/>
              <a:ext cx="2295377" cy="5539321"/>
              <a:chOff x="9515475" y="838200"/>
              <a:chExt cx="4584700" cy="12065000"/>
            </a:xfrm>
          </p:grpSpPr>
          <p:sp>
            <p:nvSpPr>
              <p:cNvPr id="24" name="Oval 10">
                <a:extLst>
                  <a:ext uri="{FF2B5EF4-FFF2-40B4-BE49-F238E27FC236}">
                    <a16:creationId xmlns:a16="http://schemas.microsoft.com/office/drawing/2014/main" id="{199AF1B8-26E9-DDE4-DEA9-34E3BF9203C3}"/>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5" name="Oval 14">
                <a:extLst>
                  <a:ext uri="{FF2B5EF4-FFF2-40B4-BE49-F238E27FC236}">
                    <a16:creationId xmlns:a16="http://schemas.microsoft.com/office/drawing/2014/main" id="{4650757D-2F17-FD39-6BFC-EA457C6C9D00}"/>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6" name="Oval 3">
                <a:extLst>
                  <a:ext uri="{FF2B5EF4-FFF2-40B4-BE49-F238E27FC236}">
                    <a16:creationId xmlns:a16="http://schemas.microsoft.com/office/drawing/2014/main" id="{66407A3B-05E5-1F60-9B57-5CDBF146A095}"/>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7" name="Freeform: Shape 8">
                <a:extLst>
                  <a:ext uri="{FF2B5EF4-FFF2-40B4-BE49-F238E27FC236}">
                    <a16:creationId xmlns:a16="http://schemas.microsoft.com/office/drawing/2014/main" id="{BD95D565-2039-20FC-4666-07BFE771D2F5}"/>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8" name="Freeform: Shape 11">
                <a:extLst>
                  <a:ext uri="{FF2B5EF4-FFF2-40B4-BE49-F238E27FC236}">
                    <a16:creationId xmlns:a16="http://schemas.microsoft.com/office/drawing/2014/main" id="{FB4B930C-80F4-808C-D783-63A79FD4CA85}"/>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9" name="Oval 9">
                <a:extLst>
                  <a:ext uri="{FF2B5EF4-FFF2-40B4-BE49-F238E27FC236}">
                    <a16:creationId xmlns:a16="http://schemas.microsoft.com/office/drawing/2014/main" id="{CDD49525-3428-4706-7B8A-D35739D82D32}"/>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0" name="Freeform: Shape 15">
                <a:extLst>
                  <a:ext uri="{FF2B5EF4-FFF2-40B4-BE49-F238E27FC236}">
                    <a16:creationId xmlns:a16="http://schemas.microsoft.com/office/drawing/2014/main" id="{C9FFBB38-7DB9-BA9B-97AD-FAFD03C6B608}"/>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1" name="Oval 16">
                <a:extLst>
                  <a:ext uri="{FF2B5EF4-FFF2-40B4-BE49-F238E27FC236}">
                    <a16:creationId xmlns:a16="http://schemas.microsoft.com/office/drawing/2014/main" id="{E86B2AB7-0236-9A3F-AF3C-1F037D3E432A}"/>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3" name="Oval 12">
                <a:extLst>
                  <a:ext uri="{FF2B5EF4-FFF2-40B4-BE49-F238E27FC236}">
                    <a16:creationId xmlns:a16="http://schemas.microsoft.com/office/drawing/2014/main" id="{C123E820-9043-1D58-23B3-60621784C4A2}"/>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grpSp>
      </p:grpSp>
      <p:sp>
        <p:nvSpPr>
          <p:cNvPr id="55" name="TextBox 38">
            <a:extLst>
              <a:ext uri="{FF2B5EF4-FFF2-40B4-BE49-F238E27FC236}">
                <a16:creationId xmlns:a16="http://schemas.microsoft.com/office/drawing/2014/main" id="{D0BEE8A8-3FFC-C671-308F-97CB8E38B23D}"/>
              </a:ext>
            </a:extLst>
          </p:cNvPr>
          <p:cNvSpPr txBox="1"/>
          <p:nvPr/>
        </p:nvSpPr>
        <p:spPr>
          <a:xfrm>
            <a:off x="4421355" y="5646701"/>
            <a:ext cx="2787538" cy="630942"/>
          </a:xfrm>
          <a:prstGeom prst="rect">
            <a:avLst/>
          </a:prstGeom>
          <a:noFill/>
        </p:spPr>
        <p:txBody>
          <a:bodyPr wrap="square">
            <a:spAutoFit/>
          </a:bodyPr>
          <a:lstStyle/>
          <a:p>
            <a:pPr>
              <a:lnSpc>
                <a:spcPts val="2120"/>
              </a:lnSpc>
              <a:defRPr/>
            </a:pPr>
            <a:r>
              <a:rPr lang="en-US" sz="2100" b="1" dirty="0">
                <a:solidFill>
                  <a:srgbClr val="EABB22"/>
                </a:solidFill>
                <a:latin typeface="Calibri" panose="020F0502020204030204" pitchFamily="34" charset="0"/>
                <a:ea typeface="Roboto Cn" pitchFamily="2" charset="0"/>
                <a:cs typeface="Calibri" panose="020F0502020204030204" pitchFamily="34" charset="0"/>
              </a:rPr>
              <a:t>Use small experiments </a:t>
            </a:r>
          </a:p>
          <a:p>
            <a:pPr>
              <a:lnSpc>
                <a:spcPts val="2120"/>
              </a:lnSpc>
              <a:defRPr/>
            </a:pPr>
            <a:endParaRPr lang="en-US" dirty="0">
              <a:solidFill>
                <a:srgbClr val="262626"/>
              </a:solidFill>
              <a:latin typeface="Calibri" panose="020F0502020204030204" pitchFamily="34" charset="0"/>
              <a:ea typeface="Roboto Cn" pitchFamily="2" charset="0"/>
              <a:cs typeface="Calibri" panose="020F0502020204030204" pitchFamily="34" charset="0"/>
            </a:endParaRPr>
          </a:p>
        </p:txBody>
      </p:sp>
      <p:sp>
        <p:nvSpPr>
          <p:cNvPr id="58" name="TextBox 36">
            <a:extLst>
              <a:ext uri="{FF2B5EF4-FFF2-40B4-BE49-F238E27FC236}">
                <a16:creationId xmlns:a16="http://schemas.microsoft.com/office/drawing/2014/main" id="{99669686-D586-3D46-D36B-B9AE957E1CD4}"/>
              </a:ext>
            </a:extLst>
          </p:cNvPr>
          <p:cNvSpPr txBox="1"/>
          <p:nvPr/>
        </p:nvSpPr>
        <p:spPr>
          <a:xfrm>
            <a:off x="9599324" y="2700895"/>
            <a:ext cx="2406828" cy="788036"/>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840"/>
              </a:lnSpc>
              <a:buClr>
                <a:srgbClr val="0289AE"/>
              </a:buClr>
              <a:buNone/>
            </a:pPr>
            <a:r>
              <a:rPr lang="de-DE" altLang="de-DE" sz="1800" dirty="0" err="1">
                <a:solidFill>
                  <a:srgbClr val="262626"/>
                </a:solidFill>
                <a:latin typeface="Calibri" panose="020F0502020204030204" pitchFamily="34" charset="0"/>
                <a:cs typeface="Calibri" panose="020F0502020204030204" pitchFamily="34" charset="0"/>
              </a:rPr>
              <a:t>They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often</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spark</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sustainability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ideas</a:t>
            </a:r>
            <a:endParaRPr lang="de-DE" altLang="de-DE" sz="1800" dirty="0">
              <a:solidFill>
                <a:srgbClr val="262626"/>
              </a:solidFill>
              <a:latin typeface="Calibri" panose="020F0502020204030204" pitchFamily="34" charset="0"/>
              <a:cs typeface="Calibri" panose="020F0502020204030204" pitchFamily="34" charset="0"/>
            </a:endParaRPr>
          </a:p>
          <a:p>
            <a:pPr marL="0" indent="0">
              <a:lnSpc>
                <a:spcPts val="18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61" name="TextBox 38">
            <a:extLst>
              <a:ext uri="{FF2B5EF4-FFF2-40B4-BE49-F238E27FC236}">
                <a16:creationId xmlns:a16="http://schemas.microsoft.com/office/drawing/2014/main" id="{771C737F-885F-C49A-58AD-85CF7ABF1654}"/>
              </a:ext>
            </a:extLst>
          </p:cNvPr>
          <p:cNvSpPr txBox="1"/>
          <p:nvPr/>
        </p:nvSpPr>
        <p:spPr>
          <a:xfrm>
            <a:off x="7886091" y="5646701"/>
            <a:ext cx="3085253" cy="375552"/>
          </a:xfrm>
          <a:prstGeom prst="rect">
            <a:avLst/>
          </a:prstGeom>
          <a:noFill/>
        </p:spPr>
        <p:txBody>
          <a:bodyPr wrap="square">
            <a:spAutoFit/>
          </a:bodyPr>
          <a:lstStyle/>
          <a:p>
            <a:pPr>
              <a:lnSpc>
                <a:spcPts val="2120"/>
              </a:lnSpc>
              <a:defRPr/>
            </a:pPr>
            <a:r>
              <a:rPr lang="en-US" sz="2100" b="1" dirty="0">
                <a:solidFill>
                  <a:srgbClr val="62A844"/>
                </a:solidFill>
                <a:latin typeface="Calibri" panose="020F0502020204030204" pitchFamily="34" charset="0"/>
                <a:ea typeface="Roboto Cn" pitchFamily="2" charset="0"/>
                <a:cs typeface="Calibri" panose="020F0502020204030204" pitchFamily="34" charset="0"/>
              </a:rPr>
              <a:t>Use digital insights </a:t>
            </a:r>
          </a:p>
        </p:txBody>
      </p:sp>
      <p:cxnSp>
        <p:nvCxnSpPr>
          <p:cNvPr id="63" name="Straight Connector 28">
            <a:extLst>
              <a:ext uri="{FF2B5EF4-FFF2-40B4-BE49-F238E27FC236}">
                <a16:creationId xmlns:a16="http://schemas.microsoft.com/office/drawing/2014/main" id="{5EC35EE5-1CD1-352D-1E11-090A3B9DBB71}"/>
              </a:ext>
            </a:extLst>
          </p:cNvPr>
          <p:cNvCxnSpPr>
            <a:cxnSpLocks/>
          </p:cNvCxnSpPr>
          <p:nvPr/>
        </p:nvCxnSpPr>
        <p:spPr>
          <a:xfrm>
            <a:off x="2632782" y="2302158"/>
            <a:ext cx="0" cy="1389309"/>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28">
            <a:extLst>
              <a:ext uri="{FF2B5EF4-FFF2-40B4-BE49-F238E27FC236}">
                <a16:creationId xmlns:a16="http://schemas.microsoft.com/office/drawing/2014/main" id="{95CEA0F8-8F50-5002-5B30-31FD5B083423}"/>
              </a:ext>
            </a:extLst>
          </p:cNvPr>
          <p:cNvCxnSpPr>
            <a:cxnSpLocks/>
          </p:cNvCxnSpPr>
          <p:nvPr/>
        </p:nvCxnSpPr>
        <p:spPr>
          <a:xfrm>
            <a:off x="6070086" y="2314518"/>
            <a:ext cx="0" cy="1376949"/>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28">
            <a:extLst>
              <a:ext uri="{FF2B5EF4-FFF2-40B4-BE49-F238E27FC236}">
                <a16:creationId xmlns:a16="http://schemas.microsoft.com/office/drawing/2014/main" id="{EE8BC495-01CB-E25E-89E9-1AEE3A33B8EB}"/>
              </a:ext>
            </a:extLst>
          </p:cNvPr>
          <p:cNvCxnSpPr>
            <a:cxnSpLocks/>
          </p:cNvCxnSpPr>
          <p:nvPr/>
        </p:nvCxnSpPr>
        <p:spPr>
          <a:xfrm>
            <a:off x="9539164" y="2302158"/>
            <a:ext cx="0" cy="1499375"/>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69" name="TextBox 38">
            <a:extLst>
              <a:ext uri="{FF2B5EF4-FFF2-40B4-BE49-F238E27FC236}">
                <a16:creationId xmlns:a16="http://schemas.microsoft.com/office/drawing/2014/main" id="{B1A579F1-4FB5-1B64-55A6-A76BE01CE0B6}"/>
              </a:ext>
            </a:extLst>
          </p:cNvPr>
          <p:cNvSpPr txBox="1"/>
          <p:nvPr/>
        </p:nvSpPr>
        <p:spPr>
          <a:xfrm>
            <a:off x="6172608" y="2065532"/>
            <a:ext cx="1847336" cy="635939"/>
          </a:xfrm>
          <a:prstGeom prst="rect">
            <a:avLst/>
          </a:prstGeom>
          <a:noFill/>
        </p:spPr>
        <p:txBody>
          <a:bodyPr wrap="square">
            <a:spAutoFit/>
          </a:bodyPr>
          <a:lstStyle/>
          <a:p>
            <a:pPr>
              <a:lnSpc>
                <a:spcPts val="2120"/>
              </a:lnSpc>
              <a:defRPr/>
            </a:pPr>
            <a:r>
              <a:rPr lang="en-US" sz="2100" b="1" dirty="0">
                <a:solidFill>
                  <a:srgbClr val="0289AE"/>
                </a:solidFill>
                <a:latin typeface="Calibri" panose="020F0502020204030204" pitchFamily="34" charset="0"/>
                <a:ea typeface="Roboto Cn" pitchFamily="2" charset="0"/>
                <a:cs typeface="Calibri" panose="020F0502020204030204" pitchFamily="34" charset="0"/>
              </a:rPr>
              <a:t>Let staff from each area </a:t>
            </a:r>
          </a:p>
        </p:txBody>
      </p:sp>
      <p:sp>
        <p:nvSpPr>
          <p:cNvPr id="70" name="TextBox 38">
            <a:extLst>
              <a:ext uri="{FF2B5EF4-FFF2-40B4-BE49-F238E27FC236}">
                <a16:creationId xmlns:a16="http://schemas.microsoft.com/office/drawing/2014/main" id="{5C45A596-87F7-451B-07E4-E51E60128E67}"/>
              </a:ext>
            </a:extLst>
          </p:cNvPr>
          <p:cNvSpPr txBox="1"/>
          <p:nvPr/>
        </p:nvSpPr>
        <p:spPr>
          <a:xfrm>
            <a:off x="9599324" y="2065532"/>
            <a:ext cx="2586849" cy="634661"/>
          </a:xfrm>
          <a:prstGeom prst="rect">
            <a:avLst/>
          </a:prstGeom>
          <a:noFill/>
        </p:spPr>
        <p:txBody>
          <a:bodyPr wrap="square">
            <a:spAutoFit/>
          </a:bodyPr>
          <a:lstStyle/>
          <a:p>
            <a:pPr>
              <a:lnSpc>
                <a:spcPts val="2120"/>
              </a:lnSpc>
              <a:defRPr/>
            </a:pPr>
            <a:r>
              <a:rPr lang="en-US" sz="2100" b="1" dirty="0">
                <a:solidFill>
                  <a:srgbClr val="EABB22"/>
                </a:solidFill>
                <a:latin typeface="Calibri" panose="020F0502020204030204" pitchFamily="34" charset="0"/>
                <a:ea typeface="Roboto Cn" pitchFamily="2" charset="0"/>
                <a:cs typeface="Calibri" panose="020F0502020204030204" pitchFamily="34" charset="0"/>
              </a:rPr>
              <a:t>Learn from partners &amp; suppliers </a:t>
            </a:r>
          </a:p>
        </p:txBody>
      </p:sp>
      <p:sp>
        <p:nvSpPr>
          <p:cNvPr id="82" name="TextBox 36">
            <a:extLst>
              <a:ext uri="{FF2B5EF4-FFF2-40B4-BE49-F238E27FC236}">
                <a16:creationId xmlns:a16="http://schemas.microsoft.com/office/drawing/2014/main" id="{FB87FF4A-4947-8917-6489-AB4FB14765BF}"/>
              </a:ext>
            </a:extLst>
          </p:cNvPr>
          <p:cNvSpPr txBox="1"/>
          <p:nvPr/>
        </p:nvSpPr>
        <p:spPr>
          <a:xfrm>
            <a:off x="6207489" y="2700895"/>
            <a:ext cx="2654380" cy="788036"/>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840"/>
              </a:lnSpc>
              <a:buClr>
                <a:srgbClr val="0289AE"/>
              </a:buClr>
              <a:buNone/>
            </a:pPr>
            <a:r>
              <a:rPr lang="de-DE" altLang="de-DE" sz="1800" dirty="0" err="1">
                <a:solidFill>
                  <a:srgbClr val="262626"/>
                </a:solidFill>
                <a:latin typeface="Calibri" panose="020F0502020204030204" pitchFamily="34" charset="0"/>
                <a:cs typeface="Calibri" panose="020F0502020204030204" pitchFamily="34" charset="0"/>
              </a:rPr>
              <a:t>Of</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the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business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suggest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improvements</a:t>
            </a:r>
            <a:endParaRPr lang="de-DE" altLang="de-DE" sz="1800" dirty="0">
              <a:solidFill>
                <a:srgbClr val="262626"/>
              </a:solidFill>
              <a:latin typeface="Calibri" panose="020F0502020204030204" pitchFamily="34" charset="0"/>
              <a:cs typeface="Calibri" panose="020F0502020204030204" pitchFamily="34" charset="0"/>
            </a:endParaRPr>
          </a:p>
          <a:p>
            <a:pPr marL="0" indent="0">
              <a:lnSpc>
                <a:spcPts val="18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98" name="Text Placeholder 11">
            <a:extLst>
              <a:ext uri="{FF2B5EF4-FFF2-40B4-BE49-F238E27FC236}">
                <a16:creationId xmlns:a16="http://schemas.microsoft.com/office/drawing/2014/main" id="{046F9BEE-3F6B-311D-5B24-6B4D09B03F9A}"/>
              </a:ext>
            </a:extLst>
          </p:cNvPr>
          <p:cNvSpPr txBox="1">
            <a:spLocks/>
          </p:cNvSpPr>
          <p:nvPr/>
        </p:nvSpPr>
        <p:spPr>
          <a:xfrm>
            <a:off x="300934" y="299892"/>
            <a:ext cx="455493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Innovation Toolkit for All Hospitality SMEs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sp>
        <p:nvSpPr>
          <p:cNvPr id="99" name="Freeform 98">
            <a:extLst>
              <a:ext uri="{FF2B5EF4-FFF2-40B4-BE49-F238E27FC236}">
                <a16:creationId xmlns:a16="http://schemas.microsoft.com/office/drawing/2014/main" id="{95E32FDB-5637-A2A5-E13C-737A13F3B5B4}"/>
              </a:ext>
            </a:extLst>
          </p:cNvPr>
          <p:cNvSpPr/>
          <p:nvPr/>
        </p:nvSpPr>
        <p:spPr>
          <a:xfrm rot="1911015">
            <a:off x="1367646" y="1729554"/>
            <a:ext cx="966162" cy="549272"/>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noFill/>
            <a:prstDash val="solid"/>
            <a:miter/>
          </a:ln>
        </p:spPr>
        <p:txBody>
          <a:bodyPr rtlCol="0" anchor="ctr"/>
          <a:lstStyle/>
          <a:p>
            <a:endParaRPr lang="en-US"/>
          </a:p>
        </p:txBody>
      </p:sp>
      <p:sp>
        <p:nvSpPr>
          <p:cNvPr id="100" name="Oval 12">
            <a:extLst>
              <a:ext uri="{FF2B5EF4-FFF2-40B4-BE49-F238E27FC236}">
                <a16:creationId xmlns:a16="http://schemas.microsoft.com/office/drawing/2014/main" id="{EA2EAAC9-CC90-F1CB-35F4-42CBC4A2C22B}"/>
              </a:ext>
            </a:extLst>
          </p:cNvPr>
          <p:cNvSpPr>
            <a:spLocks noChangeAspect="1"/>
          </p:cNvSpPr>
          <p:nvPr/>
        </p:nvSpPr>
        <p:spPr>
          <a:xfrm rot="16200000" flipH="1">
            <a:off x="2548058" y="2122158"/>
            <a:ext cx="180000" cy="180000"/>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1" name="Oval 12">
            <a:extLst>
              <a:ext uri="{FF2B5EF4-FFF2-40B4-BE49-F238E27FC236}">
                <a16:creationId xmlns:a16="http://schemas.microsoft.com/office/drawing/2014/main" id="{9F39E039-7EAB-96E2-058A-B0A5EC1322EE}"/>
              </a:ext>
            </a:extLst>
          </p:cNvPr>
          <p:cNvSpPr>
            <a:spLocks noChangeAspect="1"/>
          </p:cNvSpPr>
          <p:nvPr/>
        </p:nvSpPr>
        <p:spPr>
          <a:xfrm rot="16200000" flipH="1">
            <a:off x="7715440" y="5725602"/>
            <a:ext cx="180000" cy="180000"/>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2" name="Oval 12">
            <a:extLst>
              <a:ext uri="{FF2B5EF4-FFF2-40B4-BE49-F238E27FC236}">
                <a16:creationId xmlns:a16="http://schemas.microsoft.com/office/drawing/2014/main" id="{0A9F8FCA-8014-82CD-6605-33EC228E3F2B}"/>
              </a:ext>
            </a:extLst>
          </p:cNvPr>
          <p:cNvSpPr>
            <a:spLocks noChangeAspect="1"/>
          </p:cNvSpPr>
          <p:nvPr/>
        </p:nvSpPr>
        <p:spPr>
          <a:xfrm rot="16200000" flipH="1">
            <a:off x="5985490" y="2122158"/>
            <a:ext cx="180000" cy="180000"/>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3" name="Oval 12">
            <a:extLst>
              <a:ext uri="{FF2B5EF4-FFF2-40B4-BE49-F238E27FC236}">
                <a16:creationId xmlns:a16="http://schemas.microsoft.com/office/drawing/2014/main" id="{FD8B08FC-4545-1F9F-0BA5-EAA103281FE6}"/>
              </a:ext>
            </a:extLst>
          </p:cNvPr>
          <p:cNvSpPr>
            <a:spLocks noChangeAspect="1"/>
          </p:cNvSpPr>
          <p:nvPr/>
        </p:nvSpPr>
        <p:spPr>
          <a:xfrm rot="16200000" flipH="1">
            <a:off x="671905" y="5725601"/>
            <a:ext cx="180000" cy="180000"/>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4" name="Oval 12">
            <a:extLst>
              <a:ext uri="{FF2B5EF4-FFF2-40B4-BE49-F238E27FC236}">
                <a16:creationId xmlns:a16="http://schemas.microsoft.com/office/drawing/2014/main" id="{A00BE405-61FA-15E9-ACE1-72448A525C96}"/>
              </a:ext>
            </a:extLst>
          </p:cNvPr>
          <p:cNvSpPr>
            <a:spLocks noChangeAspect="1"/>
          </p:cNvSpPr>
          <p:nvPr/>
        </p:nvSpPr>
        <p:spPr>
          <a:xfrm rot="16200000" flipH="1">
            <a:off x="4217165" y="5720042"/>
            <a:ext cx="180000" cy="180000"/>
          </a:xfrm>
          <a:prstGeom prst="ellipse">
            <a:avLst/>
          </a:prstGeom>
          <a:solidFill>
            <a:srgbClr val="EABB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105" name="Oval 12">
            <a:extLst>
              <a:ext uri="{FF2B5EF4-FFF2-40B4-BE49-F238E27FC236}">
                <a16:creationId xmlns:a16="http://schemas.microsoft.com/office/drawing/2014/main" id="{796CE19F-F955-88F6-915B-163AB9206810}"/>
              </a:ext>
            </a:extLst>
          </p:cNvPr>
          <p:cNvSpPr>
            <a:spLocks noChangeAspect="1"/>
          </p:cNvSpPr>
          <p:nvPr/>
        </p:nvSpPr>
        <p:spPr>
          <a:xfrm rot="16200000" flipH="1">
            <a:off x="9443149" y="2122158"/>
            <a:ext cx="180000" cy="180000"/>
          </a:xfrm>
          <a:prstGeom prst="ellipse">
            <a:avLst/>
          </a:prstGeom>
          <a:solidFill>
            <a:srgbClr val="EABB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2" name="TextBox 36">
            <a:extLst>
              <a:ext uri="{FF2B5EF4-FFF2-40B4-BE49-F238E27FC236}">
                <a16:creationId xmlns:a16="http://schemas.microsoft.com/office/drawing/2014/main" id="{E5BF40AB-00C3-7195-5EC2-C5C9E28C5733}"/>
              </a:ext>
            </a:extLst>
          </p:cNvPr>
          <p:cNvSpPr txBox="1"/>
          <p:nvPr/>
        </p:nvSpPr>
        <p:spPr>
          <a:xfrm>
            <a:off x="4454934" y="6020884"/>
            <a:ext cx="2191399" cy="788036"/>
          </a:xfrm>
          <a:prstGeom prst="rect">
            <a:avLst/>
          </a:prstGeom>
          <a:noFill/>
        </p:spPr>
        <p:txBody>
          <a:bodyPr wrap="square" numCol="1">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840"/>
              </a:lnSpc>
              <a:buClr>
                <a:srgbClr val="0289AE"/>
              </a:buClr>
              <a:buNone/>
            </a:pPr>
            <a:r>
              <a:rPr lang="de-DE" altLang="de-DE" sz="1800" dirty="0" err="1">
                <a:solidFill>
                  <a:srgbClr val="262626"/>
                </a:solidFill>
                <a:latin typeface="Calibri" panose="020F0502020204030204" pitchFamily="34" charset="0"/>
                <a:cs typeface="Calibri" panose="020F0502020204030204" pitchFamily="34" charset="0"/>
              </a:rPr>
              <a:t>Tailored</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to</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your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business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size</a:t>
            </a:r>
            <a:endParaRPr lang="de-DE" altLang="de-DE" sz="1800" dirty="0">
              <a:solidFill>
                <a:srgbClr val="262626"/>
              </a:solidFill>
              <a:latin typeface="Calibri" panose="020F0502020204030204" pitchFamily="34" charset="0"/>
              <a:cs typeface="Calibri" panose="020F0502020204030204" pitchFamily="34" charset="0"/>
            </a:endParaRPr>
          </a:p>
          <a:p>
            <a:pPr marL="0" indent="0">
              <a:lnSpc>
                <a:spcPts val="18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57" name="TextBox 36">
            <a:extLst>
              <a:ext uri="{FF2B5EF4-FFF2-40B4-BE49-F238E27FC236}">
                <a16:creationId xmlns:a16="http://schemas.microsoft.com/office/drawing/2014/main" id="{2BFBBBF2-EB8B-D85C-9409-2EA79D09A9A7}"/>
              </a:ext>
            </a:extLst>
          </p:cNvPr>
          <p:cNvSpPr txBox="1"/>
          <p:nvPr/>
        </p:nvSpPr>
        <p:spPr>
          <a:xfrm>
            <a:off x="7909820" y="6020884"/>
            <a:ext cx="2876713" cy="1018869"/>
          </a:xfrm>
          <a:prstGeom prst="rect">
            <a:avLst/>
          </a:prstGeom>
          <a:noFill/>
        </p:spPr>
        <p:txBody>
          <a:bodyPr wrap="square" numCol="1">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840"/>
              </a:lnSpc>
              <a:buClr>
                <a:srgbClr val="0289AE"/>
              </a:buClr>
              <a:buNone/>
            </a:pPr>
            <a:r>
              <a:rPr lang="de-DE" altLang="de-DE" sz="1800" dirty="0">
                <a:solidFill>
                  <a:srgbClr val="262626"/>
                </a:solidFill>
                <a:latin typeface="Calibri" panose="020F0502020204030204" pitchFamily="34" charset="0"/>
                <a:cs typeface="Calibri" panose="020F0502020204030204" pitchFamily="34" charset="0"/>
              </a:rPr>
              <a:t>(Comments, </a:t>
            </a:r>
            <a:r>
              <a:rPr lang="de-DE" altLang="de-DE" sz="1800" dirty="0" err="1">
                <a:solidFill>
                  <a:srgbClr val="262626"/>
                </a:solidFill>
                <a:latin typeface="Calibri" panose="020F0502020204030204" pitchFamily="34" charset="0"/>
                <a:cs typeface="Calibri" panose="020F0502020204030204" pitchFamily="34" charset="0"/>
              </a:rPr>
              <a:t>trending</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topics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to</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guide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innovation</a:t>
            </a:r>
            <a:endParaRPr lang="de-DE" altLang="de-DE" sz="1800" dirty="0">
              <a:solidFill>
                <a:srgbClr val="262626"/>
              </a:solidFill>
              <a:latin typeface="Calibri" panose="020F0502020204030204" pitchFamily="34" charset="0"/>
              <a:cs typeface="Calibri" panose="020F0502020204030204" pitchFamily="34" charset="0"/>
            </a:endParaRPr>
          </a:p>
          <a:p>
            <a:pPr marL="0" indent="0">
              <a:lnSpc>
                <a:spcPts val="18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a:p>
            <a:pPr>
              <a:lnSpc>
                <a:spcPts val="1840"/>
              </a:lnSpc>
              <a:buClr>
                <a:srgbClr val="0289AE"/>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22" name="TextBox 38">
            <a:extLst>
              <a:ext uri="{FF2B5EF4-FFF2-40B4-BE49-F238E27FC236}">
                <a16:creationId xmlns:a16="http://schemas.microsoft.com/office/drawing/2014/main" id="{549F4080-EEB7-ADD8-0A0F-FF48BF0578E7}"/>
              </a:ext>
            </a:extLst>
          </p:cNvPr>
          <p:cNvSpPr txBox="1"/>
          <p:nvPr/>
        </p:nvSpPr>
        <p:spPr>
          <a:xfrm>
            <a:off x="2757480" y="2065532"/>
            <a:ext cx="3139404" cy="634661"/>
          </a:xfrm>
          <a:prstGeom prst="rect">
            <a:avLst/>
          </a:prstGeom>
          <a:noFill/>
        </p:spPr>
        <p:txBody>
          <a:bodyPr wrap="square">
            <a:spAutoFit/>
          </a:bodyPr>
          <a:lstStyle/>
          <a:p>
            <a:pPr>
              <a:lnSpc>
                <a:spcPts val="2120"/>
              </a:lnSpc>
              <a:defRPr/>
            </a:pPr>
            <a:r>
              <a:rPr lang="en-US" sz="2100" b="1" dirty="0">
                <a:solidFill>
                  <a:srgbClr val="62A844"/>
                </a:solidFill>
                <a:latin typeface="Calibri" panose="020F0502020204030204" pitchFamily="34" charset="0"/>
                <a:ea typeface="Roboto Cn" pitchFamily="2" charset="0"/>
                <a:cs typeface="Calibri" panose="020F0502020204030204" pitchFamily="34" charset="0"/>
              </a:rPr>
              <a:t>Observe what guests photograph or share </a:t>
            </a:r>
          </a:p>
        </p:txBody>
      </p:sp>
      <p:sp>
        <p:nvSpPr>
          <p:cNvPr id="123" name="TextBox 36">
            <a:extLst>
              <a:ext uri="{FF2B5EF4-FFF2-40B4-BE49-F238E27FC236}">
                <a16:creationId xmlns:a16="http://schemas.microsoft.com/office/drawing/2014/main" id="{160D47BA-3FC5-E278-F09E-268A67C0AF1C}"/>
              </a:ext>
            </a:extLst>
          </p:cNvPr>
          <p:cNvSpPr txBox="1"/>
          <p:nvPr/>
        </p:nvSpPr>
        <p:spPr>
          <a:xfrm>
            <a:off x="2727167" y="2700895"/>
            <a:ext cx="1955828" cy="788036"/>
          </a:xfrm>
          <a:prstGeom prst="rect">
            <a:avLst/>
          </a:prstGeom>
          <a:noFill/>
        </p:spPr>
        <p:txBody>
          <a:bodyPr wrap="square" numCol="1">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1840"/>
              </a:lnSpc>
              <a:buClr>
                <a:srgbClr val="0289AE"/>
              </a:buClr>
              <a:buNone/>
            </a:pPr>
            <a:r>
              <a:rPr lang="de-DE" altLang="de-DE" sz="1800" dirty="0" err="1">
                <a:solidFill>
                  <a:srgbClr val="262626"/>
                </a:solidFill>
                <a:latin typeface="Calibri" panose="020F0502020204030204" pitchFamily="34" charset="0"/>
                <a:cs typeface="Calibri" panose="020F0502020204030204" pitchFamily="34" charset="0"/>
              </a:rPr>
              <a:t>It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reveals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what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they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value</a:t>
            </a:r>
            <a:endParaRPr lang="de-DE" altLang="de-DE" sz="1800" dirty="0">
              <a:solidFill>
                <a:srgbClr val="262626"/>
              </a:solidFill>
              <a:latin typeface="Calibri" panose="020F0502020204030204" pitchFamily="34" charset="0"/>
              <a:cs typeface="Calibri" panose="020F0502020204030204" pitchFamily="34" charset="0"/>
            </a:endParaRPr>
          </a:p>
          <a:p>
            <a:pPr marL="0" indent="0">
              <a:lnSpc>
                <a:spcPts val="18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cxnSp>
        <p:nvCxnSpPr>
          <p:cNvPr id="127" name="Straight Connector 126">
            <a:extLst>
              <a:ext uri="{FF2B5EF4-FFF2-40B4-BE49-F238E27FC236}">
                <a16:creationId xmlns:a16="http://schemas.microsoft.com/office/drawing/2014/main" id="{E2959557-301B-25EC-276D-75EE46C1C3E5}"/>
              </a:ext>
            </a:extLst>
          </p:cNvPr>
          <p:cNvCxnSpPr>
            <a:cxnSpLocks/>
          </p:cNvCxnSpPr>
          <p:nvPr/>
        </p:nvCxnSpPr>
        <p:spPr>
          <a:xfrm>
            <a:off x="0" y="1415330"/>
            <a:ext cx="6720449"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130" name="Rounded Rectangle 129">
            <a:extLst>
              <a:ext uri="{FF2B5EF4-FFF2-40B4-BE49-F238E27FC236}">
                <a16:creationId xmlns:a16="http://schemas.microsoft.com/office/drawing/2014/main" id="{CECC964C-FD98-EEC6-2A81-C1A415D274F0}"/>
              </a:ext>
            </a:extLst>
          </p:cNvPr>
          <p:cNvSpPr/>
          <p:nvPr/>
        </p:nvSpPr>
        <p:spPr>
          <a:xfrm>
            <a:off x="6760684" y="598787"/>
            <a:ext cx="4850655" cy="1107098"/>
          </a:xfrm>
          <a:prstGeom prst="roundRect">
            <a:avLst>
              <a:gd name="adj" fmla="val 8566"/>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A5B6D2C0-F698-B882-165A-155C9AB98252}"/>
              </a:ext>
            </a:extLst>
          </p:cNvPr>
          <p:cNvSpPr txBox="1">
            <a:spLocks/>
          </p:cNvSpPr>
          <p:nvPr/>
        </p:nvSpPr>
        <p:spPr>
          <a:xfrm>
            <a:off x="7117272" y="758575"/>
            <a:ext cx="4137479" cy="8701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262626"/>
                </a:solidFill>
              </a:rPr>
              <a:t>Spot, test &amp; scale </a:t>
            </a:r>
            <a:r>
              <a:rPr lang="en-US" sz="2400" dirty="0">
                <a:solidFill>
                  <a:srgbClr val="262626"/>
                </a:solidFill>
              </a:rPr>
              <a:t>ideas across every type of business</a:t>
            </a:r>
            <a:endParaRPr lang="en-IE" sz="2400" dirty="0">
              <a:solidFill>
                <a:srgbClr val="262626"/>
              </a:solidFill>
            </a:endParaRPr>
          </a:p>
        </p:txBody>
      </p:sp>
      <p:grpSp>
        <p:nvGrpSpPr>
          <p:cNvPr id="71" name="Group 70">
            <a:extLst>
              <a:ext uri="{FF2B5EF4-FFF2-40B4-BE49-F238E27FC236}">
                <a16:creationId xmlns:a16="http://schemas.microsoft.com/office/drawing/2014/main" id="{7FAA2787-631A-53AC-84DF-DC2BBC00B12A}"/>
              </a:ext>
            </a:extLst>
          </p:cNvPr>
          <p:cNvGrpSpPr/>
          <p:nvPr/>
        </p:nvGrpSpPr>
        <p:grpSpPr>
          <a:xfrm>
            <a:off x="1399601" y="4030187"/>
            <a:ext cx="627867" cy="703810"/>
            <a:chOff x="3258209" y="1217582"/>
            <a:chExt cx="4712093" cy="4711281"/>
          </a:xfrm>
          <a:solidFill>
            <a:srgbClr val="0289AE"/>
          </a:solidFill>
        </p:grpSpPr>
        <p:sp>
          <p:nvSpPr>
            <p:cNvPr id="72" name="Freeform 16">
              <a:extLst>
                <a:ext uri="{FF2B5EF4-FFF2-40B4-BE49-F238E27FC236}">
                  <a16:creationId xmlns:a16="http://schemas.microsoft.com/office/drawing/2014/main" id="{BB17182C-E017-6BF1-B26D-A09F16B5C283}"/>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grpFill/>
            <a:ln w="9514" cap="flat">
              <a:noFill/>
              <a:prstDash val="solid"/>
              <a:miter/>
            </a:ln>
          </p:spPr>
          <p:txBody>
            <a:bodyPr rtlCol="0" anchor="ctr"/>
            <a:lstStyle/>
            <a:p>
              <a:endParaRPr lang="en-US"/>
            </a:p>
          </p:txBody>
        </p:sp>
        <p:sp>
          <p:nvSpPr>
            <p:cNvPr id="73" name="Freeform 18">
              <a:extLst>
                <a:ext uri="{FF2B5EF4-FFF2-40B4-BE49-F238E27FC236}">
                  <a16:creationId xmlns:a16="http://schemas.microsoft.com/office/drawing/2014/main" id="{5C7D06C9-F463-CC69-D63F-19494CAED967}"/>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grpFill/>
            <a:ln w="9514" cap="flat">
              <a:noFill/>
              <a:prstDash val="solid"/>
              <a:miter/>
            </a:ln>
          </p:spPr>
          <p:txBody>
            <a:bodyPr rtlCol="0" anchor="ctr"/>
            <a:lstStyle/>
            <a:p>
              <a:endParaRPr lang="en-US"/>
            </a:p>
          </p:txBody>
        </p:sp>
        <p:sp>
          <p:nvSpPr>
            <p:cNvPr id="74" name="Freeform 19">
              <a:extLst>
                <a:ext uri="{FF2B5EF4-FFF2-40B4-BE49-F238E27FC236}">
                  <a16:creationId xmlns:a16="http://schemas.microsoft.com/office/drawing/2014/main" id="{4D9BA4D6-B742-7BC5-87F9-26E6FBA5063F}"/>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grpFill/>
            <a:ln w="9514" cap="flat">
              <a:noFill/>
              <a:prstDash val="solid"/>
              <a:miter/>
            </a:ln>
          </p:spPr>
          <p:txBody>
            <a:bodyPr rtlCol="0" anchor="ctr"/>
            <a:lstStyle/>
            <a:p>
              <a:endParaRPr lang="en-US"/>
            </a:p>
          </p:txBody>
        </p:sp>
        <p:sp>
          <p:nvSpPr>
            <p:cNvPr id="75" name="Freeform 20">
              <a:extLst>
                <a:ext uri="{FF2B5EF4-FFF2-40B4-BE49-F238E27FC236}">
                  <a16:creationId xmlns:a16="http://schemas.microsoft.com/office/drawing/2014/main" id="{AF6F8B18-38FD-CEEB-50D7-9A69C74B4164}"/>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grpFill/>
            <a:ln w="9514" cap="flat">
              <a:noFill/>
              <a:prstDash val="solid"/>
              <a:miter/>
            </a:ln>
          </p:spPr>
          <p:txBody>
            <a:bodyPr rtlCol="0" anchor="ctr"/>
            <a:lstStyle/>
            <a:p>
              <a:endParaRPr lang="en-US"/>
            </a:p>
          </p:txBody>
        </p:sp>
        <p:sp>
          <p:nvSpPr>
            <p:cNvPr id="87" name="Freeform 21">
              <a:extLst>
                <a:ext uri="{FF2B5EF4-FFF2-40B4-BE49-F238E27FC236}">
                  <a16:creationId xmlns:a16="http://schemas.microsoft.com/office/drawing/2014/main" id="{256D3E2C-D62D-F572-AD16-691DC156C9D3}"/>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07" name="Freeform 22">
              <a:extLst>
                <a:ext uri="{FF2B5EF4-FFF2-40B4-BE49-F238E27FC236}">
                  <a16:creationId xmlns:a16="http://schemas.microsoft.com/office/drawing/2014/main" id="{4B17C656-D30A-D97D-7094-7C6A2B39048A}"/>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grpFill/>
            <a:ln w="9514" cap="flat">
              <a:noFill/>
              <a:prstDash val="solid"/>
              <a:miter/>
            </a:ln>
          </p:spPr>
          <p:txBody>
            <a:bodyPr rtlCol="0" anchor="ctr"/>
            <a:lstStyle/>
            <a:p>
              <a:endParaRPr lang="en-US"/>
            </a:p>
          </p:txBody>
        </p:sp>
        <p:sp>
          <p:nvSpPr>
            <p:cNvPr id="108" name="Freeform 23">
              <a:extLst>
                <a:ext uri="{FF2B5EF4-FFF2-40B4-BE49-F238E27FC236}">
                  <a16:creationId xmlns:a16="http://schemas.microsoft.com/office/drawing/2014/main" id="{E30544BC-A069-5B41-3899-57269CB9AF95}"/>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grpFill/>
            <a:ln w="9514" cap="flat">
              <a:noFill/>
              <a:prstDash val="solid"/>
              <a:miter/>
            </a:ln>
          </p:spPr>
          <p:txBody>
            <a:bodyPr rtlCol="0" anchor="ctr"/>
            <a:lstStyle/>
            <a:p>
              <a:endParaRPr lang="en-US"/>
            </a:p>
          </p:txBody>
        </p:sp>
        <p:sp>
          <p:nvSpPr>
            <p:cNvPr id="109" name="Freeform 24">
              <a:extLst>
                <a:ext uri="{FF2B5EF4-FFF2-40B4-BE49-F238E27FC236}">
                  <a16:creationId xmlns:a16="http://schemas.microsoft.com/office/drawing/2014/main" id="{78678684-321E-0D6A-06AF-6A0D4FCE116E}"/>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10" name="Freeform 25">
              <a:extLst>
                <a:ext uri="{FF2B5EF4-FFF2-40B4-BE49-F238E27FC236}">
                  <a16:creationId xmlns:a16="http://schemas.microsoft.com/office/drawing/2014/main" id="{232C21A7-DF17-1C91-7EDE-642C7234EC90}"/>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grpFill/>
            <a:ln w="9514" cap="flat">
              <a:noFill/>
              <a:prstDash val="solid"/>
              <a:miter/>
            </a:ln>
          </p:spPr>
          <p:txBody>
            <a:bodyPr rtlCol="0" anchor="ctr"/>
            <a:lstStyle/>
            <a:p>
              <a:endParaRPr lang="en-US"/>
            </a:p>
          </p:txBody>
        </p:sp>
        <p:sp>
          <p:nvSpPr>
            <p:cNvPr id="111" name="Freeform 26">
              <a:extLst>
                <a:ext uri="{FF2B5EF4-FFF2-40B4-BE49-F238E27FC236}">
                  <a16:creationId xmlns:a16="http://schemas.microsoft.com/office/drawing/2014/main" id="{04B3A457-15BA-0B80-8D36-273C7577DFF4}"/>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grpFill/>
            <a:ln w="9514" cap="flat">
              <a:noFill/>
              <a:prstDash val="solid"/>
              <a:miter/>
            </a:ln>
          </p:spPr>
          <p:txBody>
            <a:bodyPr rtlCol="0" anchor="ctr"/>
            <a:lstStyle/>
            <a:p>
              <a:endParaRPr lang="en-US"/>
            </a:p>
          </p:txBody>
        </p:sp>
        <p:sp>
          <p:nvSpPr>
            <p:cNvPr id="117" name="Freeform 27">
              <a:extLst>
                <a:ext uri="{FF2B5EF4-FFF2-40B4-BE49-F238E27FC236}">
                  <a16:creationId xmlns:a16="http://schemas.microsoft.com/office/drawing/2014/main" id="{D9B2418B-D6D2-3019-848F-732AFDDF2410}"/>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grpFill/>
            <a:ln w="9514" cap="flat">
              <a:noFill/>
              <a:prstDash val="solid"/>
              <a:miter/>
            </a:ln>
          </p:spPr>
          <p:txBody>
            <a:bodyPr rtlCol="0" anchor="ctr"/>
            <a:lstStyle/>
            <a:p>
              <a:endParaRPr lang="en-US"/>
            </a:p>
          </p:txBody>
        </p:sp>
        <p:sp>
          <p:nvSpPr>
            <p:cNvPr id="118" name="Freeform 28">
              <a:extLst>
                <a:ext uri="{FF2B5EF4-FFF2-40B4-BE49-F238E27FC236}">
                  <a16:creationId xmlns:a16="http://schemas.microsoft.com/office/drawing/2014/main" id="{DD935250-A5D7-BC65-6780-71EE200B3F55}"/>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grpFill/>
            <a:ln w="9514" cap="flat">
              <a:noFill/>
              <a:prstDash val="solid"/>
              <a:miter/>
            </a:ln>
          </p:spPr>
          <p:txBody>
            <a:bodyPr rtlCol="0" anchor="ctr"/>
            <a:lstStyle/>
            <a:p>
              <a:endParaRPr lang="en-US"/>
            </a:p>
          </p:txBody>
        </p:sp>
        <p:sp>
          <p:nvSpPr>
            <p:cNvPr id="121" name="Freeform 29">
              <a:extLst>
                <a:ext uri="{FF2B5EF4-FFF2-40B4-BE49-F238E27FC236}">
                  <a16:creationId xmlns:a16="http://schemas.microsoft.com/office/drawing/2014/main" id="{D419C0D4-5293-C41E-B575-ACD1A52DB4F5}"/>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grpFill/>
            <a:ln w="9514" cap="flat">
              <a:noFill/>
              <a:prstDash val="solid"/>
              <a:miter/>
            </a:ln>
          </p:spPr>
          <p:txBody>
            <a:bodyPr rtlCol="0" anchor="ctr"/>
            <a:lstStyle/>
            <a:p>
              <a:endParaRPr lang="en-US"/>
            </a:p>
          </p:txBody>
        </p:sp>
        <p:sp>
          <p:nvSpPr>
            <p:cNvPr id="124" name="Freeform 30">
              <a:extLst>
                <a:ext uri="{FF2B5EF4-FFF2-40B4-BE49-F238E27FC236}">
                  <a16:creationId xmlns:a16="http://schemas.microsoft.com/office/drawing/2014/main" id="{4C56EBF0-5D80-7DFE-80E1-FB9F57BC90A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grpFill/>
            <a:ln w="9514" cap="flat">
              <a:noFill/>
              <a:prstDash val="solid"/>
              <a:miter/>
            </a:ln>
          </p:spPr>
          <p:txBody>
            <a:bodyPr rtlCol="0" anchor="ctr"/>
            <a:lstStyle/>
            <a:p>
              <a:endParaRPr lang="en-US"/>
            </a:p>
          </p:txBody>
        </p:sp>
      </p:grpSp>
      <p:grpSp>
        <p:nvGrpSpPr>
          <p:cNvPr id="128" name="Graphic 3">
            <a:extLst>
              <a:ext uri="{FF2B5EF4-FFF2-40B4-BE49-F238E27FC236}">
                <a16:creationId xmlns:a16="http://schemas.microsoft.com/office/drawing/2014/main" id="{BA288E33-F4AF-33C0-AF71-2B32CA9BDCBE}"/>
              </a:ext>
            </a:extLst>
          </p:cNvPr>
          <p:cNvGrpSpPr/>
          <p:nvPr/>
        </p:nvGrpSpPr>
        <p:grpSpPr>
          <a:xfrm>
            <a:off x="3003650" y="4029526"/>
            <a:ext cx="679116" cy="726432"/>
            <a:chOff x="696736" y="5325926"/>
            <a:chExt cx="1103277" cy="1106018"/>
          </a:xfrm>
          <a:solidFill>
            <a:srgbClr val="62A844"/>
          </a:solidFill>
        </p:grpSpPr>
        <p:sp>
          <p:nvSpPr>
            <p:cNvPr id="129" name="Freeform 1002">
              <a:extLst>
                <a:ext uri="{FF2B5EF4-FFF2-40B4-BE49-F238E27FC236}">
                  <a16:creationId xmlns:a16="http://schemas.microsoft.com/office/drawing/2014/main" id="{29558DC8-6D30-290A-219A-D06CA7807F6C}"/>
                </a:ext>
              </a:extLst>
            </p:cNvPr>
            <p:cNvSpPr/>
            <p:nvPr/>
          </p:nvSpPr>
          <p:spPr>
            <a:xfrm>
              <a:off x="696736" y="5325926"/>
              <a:ext cx="924311" cy="773459"/>
            </a:xfrm>
            <a:custGeom>
              <a:avLst/>
              <a:gdLst>
                <a:gd name="connsiteX0" fmla="*/ 74053 w 924311"/>
                <a:gd name="connsiteY0" fmla="*/ 773459 h 773459"/>
                <a:gd name="connsiteX1" fmla="*/ 82283 w 924311"/>
                <a:gd name="connsiteY1" fmla="*/ 737803 h 773459"/>
                <a:gd name="connsiteX2" fmla="*/ 41142 w 924311"/>
                <a:gd name="connsiteY2" fmla="*/ 682948 h 773459"/>
                <a:gd name="connsiteX3" fmla="*/ 41142 w 924311"/>
                <a:gd name="connsiteY3" fmla="*/ 93254 h 773459"/>
                <a:gd name="connsiteX4" fmla="*/ 95997 w 924311"/>
                <a:gd name="connsiteY4" fmla="*/ 38399 h 773459"/>
                <a:gd name="connsiteX5" fmla="*/ 833800 w 924311"/>
                <a:gd name="connsiteY5" fmla="*/ 38399 h 773459"/>
                <a:gd name="connsiteX6" fmla="*/ 888656 w 924311"/>
                <a:gd name="connsiteY6" fmla="*/ 93254 h 773459"/>
                <a:gd name="connsiteX7" fmla="*/ 888656 w 924311"/>
                <a:gd name="connsiteY7" fmla="*/ 112453 h 773459"/>
                <a:gd name="connsiteX8" fmla="*/ 924311 w 924311"/>
                <a:gd name="connsiteY8" fmla="*/ 112453 h 773459"/>
                <a:gd name="connsiteX9" fmla="*/ 924311 w 924311"/>
                <a:gd name="connsiteY9" fmla="*/ 93254 h 773459"/>
                <a:gd name="connsiteX10" fmla="*/ 831058 w 924311"/>
                <a:gd name="connsiteY10" fmla="*/ 0 h 773459"/>
                <a:gd name="connsiteX11" fmla="*/ 93253 w 924311"/>
                <a:gd name="connsiteY11" fmla="*/ 0 h 773459"/>
                <a:gd name="connsiteX12" fmla="*/ 0 w 924311"/>
                <a:gd name="connsiteY12" fmla="*/ 93254 h 773459"/>
                <a:gd name="connsiteX13" fmla="*/ 0 w 924311"/>
                <a:gd name="connsiteY13" fmla="*/ 685691 h 773459"/>
                <a:gd name="connsiteX14" fmla="*/ 74053 w 924311"/>
                <a:gd name="connsiteY14" fmla="*/ 773459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4311" h="773459">
                  <a:moveTo>
                    <a:pt x="74053" y="773459"/>
                  </a:moveTo>
                  <a:lnTo>
                    <a:pt x="82283" y="737803"/>
                  </a:lnTo>
                  <a:cubicBezTo>
                    <a:pt x="57597" y="732318"/>
                    <a:pt x="41142" y="710375"/>
                    <a:pt x="41142" y="682948"/>
                  </a:cubicBezTo>
                  <a:lnTo>
                    <a:pt x="41142" y="93254"/>
                  </a:lnTo>
                  <a:cubicBezTo>
                    <a:pt x="41142" y="63084"/>
                    <a:pt x="65825" y="38399"/>
                    <a:pt x="95997" y="38399"/>
                  </a:cubicBezTo>
                  <a:lnTo>
                    <a:pt x="833800" y="38399"/>
                  </a:lnTo>
                  <a:cubicBezTo>
                    <a:pt x="863972" y="38399"/>
                    <a:pt x="888656" y="63084"/>
                    <a:pt x="888656" y="93254"/>
                  </a:cubicBezTo>
                  <a:lnTo>
                    <a:pt x="888656" y="112453"/>
                  </a:lnTo>
                  <a:lnTo>
                    <a:pt x="924311" y="112453"/>
                  </a:lnTo>
                  <a:lnTo>
                    <a:pt x="924311" y="93254"/>
                  </a:lnTo>
                  <a:cubicBezTo>
                    <a:pt x="924311" y="41141"/>
                    <a:pt x="883170" y="0"/>
                    <a:pt x="831058" y="0"/>
                  </a:cubicBezTo>
                  <a:lnTo>
                    <a:pt x="93253" y="0"/>
                  </a:lnTo>
                  <a:cubicBezTo>
                    <a:pt x="41142" y="0"/>
                    <a:pt x="0" y="41141"/>
                    <a:pt x="0" y="93254"/>
                  </a:cubicBezTo>
                  <a:lnTo>
                    <a:pt x="0" y="685691"/>
                  </a:lnTo>
                  <a:cubicBezTo>
                    <a:pt x="2742" y="726832"/>
                    <a:pt x="32912" y="765231"/>
                    <a:pt x="74053" y="773459"/>
                  </a:cubicBezTo>
                  <a:close/>
                </a:path>
              </a:pathLst>
            </a:custGeom>
            <a:grpFill/>
            <a:ln w="27426" cap="flat">
              <a:noFill/>
              <a:prstDash val="solid"/>
              <a:miter/>
            </a:ln>
          </p:spPr>
          <p:txBody>
            <a:bodyPr rtlCol="0" anchor="ctr"/>
            <a:lstStyle/>
            <a:p>
              <a:endParaRPr lang="en-US"/>
            </a:p>
          </p:txBody>
        </p:sp>
        <p:sp>
          <p:nvSpPr>
            <p:cNvPr id="131" name="Freeform 1003">
              <a:extLst>
                <a:ext uri="{FF2B5EF4-FFF2-40B4-BE49-F238E27FC236}">
                  <a16:creationId xmlns:a16="http://schemas.microsoft.com/office/drawing/2014/main" id="{1597003D-4ED5-0318-65A4-A0AE82F49C34}"/>
                </a:ext>
              </a:extLst>
            </p:cNvPr>
            <p:cNvSpPr/>
            <p:nvPr/>
          </p:nvSpPr>
          <p:spPr>
            <a:xfrm>
              <a:off x="847588" y="5402723"/>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grpFill/>
            <a:ln w="27426" cap="flat">
              <a:noFill/>
              <a:prstDash val="solid"/>
              <a:miter/>
            </a:ln>
          </p:spPr>
          <p:txBody>
            <a:bodyPr rtlCol="0" anchor="ctr"/>
            <a:lstStyle/>
            <a:p>
              <a:endParaRPr lang="en-US"/>
            </a:p>
          </p:txBody>
        </p:sp>
        <p:sp>
          <p:nvSpPr>
            <p:cNvPr id="132" name="Freeform 1004">
              <a:extLst>
                <a:ext uri="{FF2B5EF4-FFF2-40B4-BE49-F238E27FC236}">
                  <a16:creationId xmlns:a16="http://schemas.microsoft.com/office/drawing/2014/main" id="{4E841A5D-F6DC-403B-0865-23A26FB76058}"/>
                </a:ext>
              </a:extLst>
            </p:cNvPr>
            <p:cNvSpPr/>
            <p:nvPr/>
          </p:nvSpPr>
          <p:spPr>
            <a:xfrm>
              <a:off x="921643" y="5402723"/>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133" name="Freeform 1005">
              <a:extLst>
                <a:ext uri="{FF2B5EF4-FFF2-40B4-BE49-F238E27FC236}">
                  <a16:creationId xmlns:a16="http://schemas.microsoft.com/office/drawing/2014/main" id="{57D9D7CF-3A8C-8071-220F-1D127A4DBC19}"/>
                </a:ext>
              </a:extLst>
            </p:cNvPr>
            <p:cNvSpPr/>
            <p:nvPr/>
          </p:nvSpPr>
          <p:spPr>
            <a:xfrm>
              <a:off x="896958" y="5624886"/>
              <a:ext cx="903056" cy="807057"/>
            </a:xfrm>
            <a:custGeom>
              <a:avLst/>
              <a:gdLst>
                <a:gd name="connsiteX0" fmla="*/ 732319 w 903056"/>
                <a:gd name="connsiteY0" fmla="*/ 496440 h 807057"/>
                <a:gd name="connsiteX1" fmla="*/ 762489 w 903056"/>
                <a:gd name="connsiteY1" fmla="*/ 496440 h 807057"/>
                <a:gd name="connsiteX2" fmla="*/ 762489 w 903056"/>
                <a:gd name="connsiteY2" fmla="*/ 460785 h 807057"/>
                <a:gd name="connsiteX3" fmla="*/ 740547 w 903056"/>
                <a:gd name="connsiteY3" fmla="*/ 460785 h 807057"/>
                <a:gd name="connsiteX4" fmla="*/ 724090 w 903056"/>
                <a:gd name="connsiteY4" fmla="*/ 329131 h 807057"/>
                <a:gd name="connsiteX5" fmla="*/ 724090 w 903056"/>
                <a:gd name="connsiteY5" fmla="*/ 148109 h 807057"/>
                <a:gd name="connsiteX6" fmla="*/ 688434 w 903056"/>
                <a:gd name="connsiteY6" fmla="*/ 148109 h 807057"/>
                <a:gd name="connsiteX7" fmla="*/ 688434 w 903056"/>
                <a:gd name="connsiteY7" fmla="*/ 266048 h 807057"/>
                <a:gd name="connsiteX8" fmla="*/ 652778 w 903056"/>
                <a:gd name="connsiteY8" fmla="*/ 227650 h 807057"/>
                <a:gd name="connsiteX9" fmla="*/ 652778 w 903056"/>
                <a:gd name="connsiteY9" fmla="*/ 74055 h 807057"/>
                <a:gd name="connsiteX10" fmla="*/ 617123 w 903056"/>
                <a:gd name="connsiteY10" fmla="*/ 74055 h 807057"/>
                <a:gd name="connsiteX11" fmla="*/ 617123 w 903056"/>
                <a:gd name="connsiteY11" fmla="*/ 200222 h 807057"/>
                <a:gd name="connsiteX12" fmla="*/ 581467 w 903056"/>
                <a:gd name="connsiteY12" fmla="*/ 183765 h 807057"/>
                <a:gd name="connsiteX13" fmla="*/ 581467 w 903056"/>
                <a:gd name="connsiteY13" fmla="*/ 0 h 807057"/>
                <a:gd name="connsiteX14" fmla="*/ 545810 w 903056"/>
                <a:gd name="connsiteY14" fmla="*/ 0 h 807057"/>
                <a:gd name="connsiteX15" fmla="*/ 545810 w 903056"/>
                <a:gd name="connsiteY15" fmla="*/ 172795 h 807057"/>
                <a:gd name="connsiteX16" fmla="*/ 510154 w 903056"/>
                <a:gd name="connsiteY16" fmla="*/ 167309 h 807057"/>
                <a:gd name="connsiteX17" fmla="*/ 510154 w 903056"/>
                <a:gd name="connsiteY17" fmla="*/ 38399 h 807057"/>
                <a:gd name="connsiteX18" fmla="*/ 474498 w 903056"/>
                <a:gd name="connsiteY18" fmla="*/ 38399 h 807057"/>
                <a:gd name="connsiteX19" fmla="*/ 474498 w 903056"/>
                <a:gd name="connsiteY19" fmla="*/ 167309 h 807057"/>
                <a:gd name="connsiteX20" fmla="*/ 438843 w 903056"/>
                <a:gd name="connsiteY20" fmla="*/ 172795 h 807057"/>
                <a:gd name="connsiteX21" fmla="*/ 438843 w 903056"/>
                <a:gd name="connsiteY21" fmla="*/ 112453 h 807057"/>
                <a:gd name="connsiteX22" fmla="*/ 403187 w 903056"/>
                <a:gd name="connsiteY22" fmla="*/ 112453 h 807057"/>
                <a:gd name="connsiteX23" fmla="*/ 403187 w 903056"/>
                <a:gd name="connsiteY23" fmla="*/ 183765 h 807057"/>
                <a:gd name="connsiteX24" fmla="*/ 367530 w 903056"/>
                <a:gd name="connsiteY24" fmla="*/ 200222 h 807057"/>
                <a:gd name="connsiteX25" fmla="*/ 367530 w 903056"/>
                <a:gd name="connsiteY25" fmla="*/ 90512 h 807057"/>
                <a:gd name="connsiteX26" fmla="*/ 331874 w 903056"/>
                <a:gd name="connsiteY26" fmla="*/ 90512 h 807057"/>
                <a:gd name="connsiteX27" fmla="*/ 331874 w 903056"/>
                <a:gd name="connsiteY27" fmla="*/ 224907 h 807057"/>
                <a:gd name="connsiteX28" fmla="*/ 296219 w 903056"/>
                <a:gd name="connsiteY28" fmla="*/ 263305 h 807057"/>
                <a:gd name="connsiteX29" fmla="*/ 296219 w 903056"/>
                <a:gd name="connsiteY29" fmla="*/ 126167 h 807057"/>
                <a:gd name="connsiteX30" fmla="*/ 260563 w 903056"/>
                <a:gd name="connsiteY30" fmla="*/ 126167 h 807057"/>
                <a:gd name="connsiteX31" fmla="*/ 260563 w 903056"/>
                <a:gd name="connsiteY31" fmla="*/ 326389 h 807057"/>
                <a:gd name="connsiteX32" fmla="*/ 244105 w 903056"/>
                <a:gd name="connsiteY32" fmla="*/ 458042 h 807057"/>
                <a:gd name="connsiteX33" fmla="*/ 0 w 903056"/>
                <a:gd name="connsiteY33" fmla="*/ 458042 h 807057"/>
                <a:gd name="connsiteX34" fmla="*/ 0 w 903056"/>
                <a:gd name="connsiteY34" fmla="*/ 493697 h 807057"/>
                <a:gd name="connsiteX35" fmla="*/ 249591 w 903056"/>
                <a:gd name="connsiteY35" fmla="*/ 493697 h 807057"/>
                <a:gd name="connsiteX36" fmla="*/ 570495 w 903056"/>
                <a:gd name="connsiteY36" fmla="*/ 666492 h 807057"/>
                <a:gd name="connsiteX37" fmla="*/ 644550 w 903056"/>
                <a:gd name="connsiteY37" fmla="*/ 630835 h 807057"/>
                <a:gd name="connsiteX38" fmla="*/ 814602 w 903056"/>
                <a:gd name="connsiteY38" fmla="*/ 800887 h 807057"/>
                <a:gd name="connsiteX39" fmla="*/ 842030 w 903056"/>
                <a:gd name="connsiteY39" fmla="*/ 800887 h 807057"/>
                <a:gd name="connsiteX40" fmla="*/ 896885 w 903056"/>
                <a:gd name="connsiteY40" fmla="*/ 746032 h 807057"/>
                <a:gd name="connsiteX41" fmla="*/ 896885 w 903056"/>
                <a:gd name="connsiteY41" fmla="*/ 718604 h 807057"/>
                <a:gd name="connsiteX42" fmla="*/ 721348 w 903056"/>
                <a:gd name="connsiteY42" fmla="*/ 543067 h 807057"/>
                <a:gd name="connsiteX43" fmla="*/ 732319 w 903056"/>
                <a:gd name="connsiteY43" fmla="*/ 496440 h 807057"/>
                <a:gd name="connsiteX44" fmla="*/ 263305 w 903056"/>
                <a:gd name="connsiteY44" fmla="*/ 422385 h 807057"/>
                <a:gd name="connsiteX45" fmla="*/ 485470 w 903056"/>
                <a:gd name="connsiteY45" fmla="*/ 200222 h 807057"/>
                <a:gd name="connsiteX46" fmla="*/ 707634 w 903056"/>
                <a:gd name="connsiteY46" fmla="*/ 422385 h 807057"/>
                <a:gd name="connsiteX47" fmla="*/ 485470 w 903056"/>
                <a:gd name="connsiteY47" fmla="*/ 644549 h 807057"/>
                <a:gd name="connsiteX48" fmla="*/ 263305 w 903056"/>
                <a:gd name="connsiteY48" fmla="*/ 422385 h 807057"/>
                <a:gd name="connsiteX49" fmla="*/ 847514 w 903056"/>
                <a:gd name="connsiteY49" fmla="*/ 737803 h 807057"/>
                <a:gd name="connsiteX50" fmla="*/ 817344 w 903056"/>
                <a:gd name="connsiteY50" fmla="*/ 767973 h 807057"/>
                <a:gd name="connsiteX51" fmla="*/ 661006 w 903056"/>
                <a:gd name="connsiteY51" fmla="*/ 611637 h 807057"/>
                <a:gd name="connsiteX52" fmla="*/ 688434 w 903056"/>
                <a:gd name="connsiteY52" fmla="*/ 581466 h 807057"/>
                <a:gd name="connsiteX53" fmla="*/ 847514 w 903056"/>
                <a:gd name="connsiteY53" fmla="*/ 737803 h 80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3056" h="807057">
                  <a:moveTo>
                    <a:pt x="732319" y="496440"/>
                  </a:moveTo>
                  <a:lnTo>
                    <a:pt x="762489" y="496440"/>
                  </a:lnTo>
                  <a:lnTo>
                    <a:pt x="762489" y="460785"/>
                  </a:lnTo>
                  <a:lnTo>
                    <a:pt x="740547" y="460785"/>
                  </a:lnTo>
                  <a:cubicBezTo>
                    <a:pt x="748775" y="416900"/>
                    <a:pt x="743289" y="370273"/>
                    <a:pt x="724090" y="329131"/>
                  </a:cubicBezTo>
                  <a:lnTo>
                    <a:pt x="724090" y="148109"/>
                  </a:lnTo>
                  <a:lnTo>
                    <a:pt x="688434" y="148109"/>
                  </a:lnTo>
                  <a:lnTo>
                    <a:pt x="688434" y="266048"/>
                  </a:lnTo>
                  <a:cubicBezTo>
                    <a:pt x="677464" y="252334"/>
                    <a:pt x="663750" y="238621"/>
                    <a:pt x="652778" y="227650"/>
                  </a:cubicBezTo>
                  <a:lnTo>
                    <a:pt x="652778" y="74055"/>
                  </a:lnTo>
                  <a:lnTo>
                    <a:pt x="617123" y="74055"/>
                  </a:lnTo>
                  <a:lnTo>
                    <a:pt x="617123" y="200222"/>
                  </a:lnTo>
                  <a:cubicBezTo>
                    <a:pt x="606151" y="194736"/>
                    <a:pt x="592437" y="186508"/>
                    <a:pt x="581467" y="183765"/>
                  </a:cubicBezTo>
                  <a:lnTo>
                    <a:pt x="581467" y="0"/>
                  </a:lnTo>
                  <a:lnTo>
                    <a:pt x="545810" y="0"/>
                  </a:lnTo>
                  <a:lnTo>
                    <a:pt x="545810" y="172795"/>
                  </a:lnTo>
                  <a:cubicBezTo>
                    <a:pt x="534840" y="170052"/>
                    <a:pt x="521126" y="167309"/>
                    <a:pt x="510154" y="167309"/>
                  </a:cubicBezTo>
                  <a:lnTo>
                    <a:pt x="510154" y="38399"/>
                  </a:lnTo>
                  <a:lnTo>
                    <a:pt x="474498" y="38399"/>
                  </a:lnTo>
                  <a:lnTo>
                    <a:pt x="474498" y="167309"/>
                  </a:lnTo>
                  <a:cubicBezTo>
                    <a:pt x="460785" y="167309"/>
                    <a:pt x="449813" y="170052"/>
                    <a:pt x="438843" y="172795"/>
                  </a:cubicBezTo>
                  <a:lnTo>
                    <a:pt x="438843" y="112453"/>
                  </a:lnTo>
                  <a:lnTo>
                    <a:pt x="403187" y="112453"/>
                  </a:lnTo>
                  <a:lnTo>
                    <a:pt x="403187" y="183765"/>
                  </a:lnTo>
                  <a:cubicBezTo>
                    <a:pt x="389473" y="189250"/>
                    <a:pt x="378502" y="194736"/>
                    <a:pt x="367530" y="200222"/>
                  </a:cubicBezTo>
                  <a:lnTo>
                    <a:pt x="367530" y="90512"/>
                  </a:lnTo>
                  <a:lnTo>
                    <a:pt x="331874" y="90512"/>
                  </a:lnTo>
                  <a:lnTo>
                    <a:pt x="331874" y="224907"/>
                  </a:lnTo>
                  <a:cubicBezTo>
                    <a:pt x="318160" y="235878"/>
                    <a:pt x="307190" y="249592"/>
                    <a:pt x="296219" y="263305"/>
                  </a:cubicBezTo>
                  <a:lnTo>
                    <a:pt x="296219" y="126167"/>
                  </a:lnTo>
                  <a:lnTo>
                    <a:pt x="260563" y="126167"/>
                  </a:lnTo>
                  <a:lnTo>
                    <a:pt x="260563" y="326389"/>
                  </a:lnTo>
                  <a:cubicBezTo>
                    <a:pt x="244105" y="367530"/>
                    <a:pt x="238621" y="414157"/>
                    <a:pt x="244105" y="458042"/>
                  </a:cubicBezTo>
                  <a:lnTo>
                    <a:pt x="0" y="458042"/>
                  </a:lnTo>
                  <a:lnTo>
                    <a:pt x="0" y="493697"/>
                  </a:lnTo>
                  <a:lnTo>
                    <a:pt x="249591" y="493697"/>
                  </a:lnTo>
                  <a:cubicBezTo>
                    <a:pt x="290733" y="630835"/>
                    <a:pt x="433357" y="707633"/>
                    <a:pt x="570495" y="666492"/>
                  </a:cubicBezTo>
                  <a:cubicBezTo>
                    <a:pt x="597923" y="658263"/>
                    <a:pt x="622609" y="647292"/>
                    <a:pt x="644550" y="630835"/>
                  </a:cubicBezTo>
                  <a:lnTo>
                    <a:pt x="814602" y="800887"/>
                  </a:lnTo>
                  <a:cubicBezTo>
                    <a:pt x="822830" y="809115"/>
                    <a:pt x="833800" y="809115"/>
                    <a:pt x="842030" y="800887"/>
                  </a:cubicBezTo>
                  <a:lnTo>
                    <a:pt x="896885" y="746032"/>
                  </a:lnTo>
                  <a:cubicBezTo>
                    <a:pt x="905113" y="737803"/>
                    <a:pt x="905113" y="726832"/>
                    <a:pt x="896885" y="718604"/>
                  </a:cubicBezTo>
                  <a:lnTo>
                    <a:pt x="721348" y="543067"/>
                  </a:lnTo>
                  <a:cubicBezTo>
                    <a:pt x="721348" y="532096"/>
                    <a:pt x="726833" y="515640"/>
                    <a:pt x="732319" y="496440"/>
                  </a:cubicBezTo>
                  <a:close/>
                  <a:moveTo>
                    <a:pt x="263305" y="422385"/>
                  </a:moveTo>
                  <a:cubicBezTo>
                    <a:pt x="263305" y="298961"/>
                    <a:pt x="362046" y="200222"/>
                    <a:pt x="485470" y="200222"/>
                  </a:cubicBezTo>
                  <a:cubicBezTo>
                    <a:pt x="608895" y="200222"/>
                    <a:pt x="707634" y="298961"/>
                    <a:pt x="707634" y="422385"/>
                  </a:cubicBezTo>
                  <a:cubicBezTo>
                    <a:pt x="707634" y="545810"/>
                    <a:pt x="608895" y="644549"/>
                    <a:pt x="485470" y="644549"/>
                  </a:cubicBezTo>
                  <a:cubicBezTo>
                    <a:pt x="364788" y="644549"/>
                    <a:pt x="266049" y="545810"/>
                    <a:pt x="263305" y="422385"/>
                  </a:cubicBezTo>
                  <a:close/>
                  <a:moveTo>
                    <a:pt x="847514" y="737803"/>
                  </a:moveTo>
                  <a:lnTo>
                    <a:pt x="817344" y="767973"/>
                  </a:lnTo>
                  <a:lnTo>
                    <a:pt x="661006" y="611637"/>
                  </a:lnTo>
                  <a:cubicBezTo>
                    <a:pt x="671978" y="603408"/>
                    <a:pt x="680206" y="592437"/>
                    <a:pt x="688434" y="581466"/>
                  </a:cubicBezTo>
                  <a:lnTo>
                    <a:pt x="847514" y="737803"/>
                  </a:lnTo>
                  <a:close/>
                </a:path>
              </a:pathLst>
            </a:custGeom>
            <a:grpFill/>
            <a:ln w="27426" cap="flat">
              <a:noFill/>
              <a:prstDash val="solid"/>
              <a:miter/>
            </a:ln>
          </p:spPr>
          <p:txBody>
            <a:bodyPr rtlCol="0" anchor="ctr"/>
            <a:lstStyle/>
            <a:p>
              <a:endParaRPr lang="en-US"/>
            </a:p>
          </p:txBody>
        </p:sp>
        <p:sp>
          <p:nvSpPr>
            <p:cNvPr id="134" name="Freeform 1006">
              <a:extLst>
                <a:ext uri="{FF2B5EF4-FFF2-40B4-BE49-F238E27FC236}">
                  <a16:creationId xmlns:a16="http://schemas.microsoft.com/office/drawing/2014/main" id="{8C879F81-A865-6FD9-21B2-4AE3E681FF9D}"/>
                </a:ext>
              </a:extLst>
            </p:cNvPr>
            <p:cNvSpPr/>
            <p:nvPr/>
          </p:nvSpPr>
          <p:spPr>
            <a:xfrm>
              <a:off x="1198662" y="5863507"/>
              <a:ext cx="367529" cy="367529"/>
            </a:xfrm>
            <a:custGeom>
              <a:avLst/>
              <a:gdLst>
                <a:gd name="connsiteX0" fmla="*/ 183766 w 367529"/>
                <a:gd name="connsiteY0" fmla="*/ 0 h 367529"/>
                <a:gd name="connsiteX1" fmla="*/ 0 w 367529"/>
                <a:gd name="connsiteY1" fmla="*/ 183765 h 367529"/>
                <a:gd name="connsiteX2" fmla="*/ 183766 w 367529"/>
                <a:gd name="connsiteY2" fmla="*/ 367530 h 367529"/>
                <a:gd name="connsiteX3" fmla="*/ 367530 w 367529"/>
                <a:gd name="connsiteY3" fmla="*/ 183765 h 367529"/>
                <a:gd name="connsiteX4" fmla="*/ 183766 w 367529"/>
                <a:gd name="connsiteY4" fmla="*/ 0 h 367529"/>
                <a:gd name="connsiteX5" fmla="*/ 93253 w 367529"/>
                <a:gd name="connsiteY5" fmla="*/ 68569 h 367529"/>
                <a:gd name="connsiteX6" fmla="*/ 93253 w 367529"/>
                <a:gd name="connsiteY6" fmla="*/ 183765 h 367529"/>
                <a:gd name="connsiteX7" fmla="*/ 128910 w 367529"/>
                <a:gd name="connsiteY7" fmla="*/ 183765 h 367529"/>
                <a:gd name="connsiteX8" fmla="*/ 128910 w 367529"/>
                <a:gd name="connsiteY8" fmla="*/ 46626 h 367529"/>
                <a:gd name="connsiteX9" fmla="*/ 164566 w 367529"/>
                <a:gd name="connsiteY9" fmla="*/ 38399 h 367529"/>
                <a:gd name="connsiteX10" fmla="*/ 164566 w 367529"/>
                <a:gd name="connsiteY10" fmla="*/ 183765 h 367529"/>
                <a:gd name="connsiteX11" fmla="*/ 200222 w 367529"/>
                <a:gd name="connsiteY11" fmla="*/ 183765 h 367529"/>
                <a:gd name="connsiteX12" fmla="*/ 200222 w 367529"/>
                <a:gd name="connsiteY12" fmla="*/ 38399 h 367529"/>
                <a:gd name="connsiteX13" fmla="*/ 235877 w 367529"/>
                <a:gd name="connsiteY13" fmla="*/ 46626 h 367529"/>
                <a:gd name="connsiteX14" fmla="*/ 235877 w 367529"/>
                <a:gd name="connsiteY14" fmla="*/ 183765 h 367529"/>
                <a:gd name="connsiteX15" fmla="*/ 271533 w 367529"/>
                <a:gd name="connsiteY15" fmla="*/ 183765 h 367529"/>
                <a:gd name="connsiteX16" fmla="*/ 271533 w 367529"/>
                <a:gd name="connsiteY16" fmla="*/ 68569 h 367529"/>
                <a:gd name="connsiteX17" fmla="*/ 320904 w 367529"/>
                <a:gd name="connsiteY17" fmla="*/ 219421 h 367529"/>
                <a:gd name="connsiteX18" fmla="*/ 35656 w 367529"/>
                <a:gd name="connsiteY18" fmla="*/ 219421 h 367529"/>
                <a:gd name="connsiteX19" fmla="*/ 93253 w 367529"/>
                <a:gd name="connsiteY19" fmla="*/ 68569 h 367529"/>
                <a:gd name="connsiteX20" fmla="*/ 183766 w 367529"/>
                <a:gd name="connsiteY20" fmla="*/ 331874 h 367529"/>
                <a:gd name="connsiteX21" fmla="*/ 54855 w 367529"/>
                <a:gd name="connsiteY21" fmla="*/ 257819 h 367529"/>
                <a:gd name="connsiteX22" fmla="*/ 309932 w 367529"/>
                <a:gd name="connsiteY22" fmla="*/ 257819 h 367529"/>
                <a:gd name="connsiteX23" fmla="*/ 183766 w 367529"/>
                <a:gd name="connsiteY23" fmla="*/ 331874 h 36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7529" h="367529">
                  <a:moveTo>
                    <a:pt x="183766" y="0"/>
                  </a:moveTo>
                  <a:cubicBezTo>
                    <a:pt x="82283" y="0"/>
                    <a:pt x="0" y="82283"/>
                    <a:pt x="0" y="183765"/>
                  </a:cubicBezTo>
                  <a:cubicBezTo>
                    <a:pt x="0" y="285247"/>
                    <a:pt x="82283" y="367530"/>
                    <a:pt x="183766" y="367530"/>
                  </a:cubicBezTo>
                  <a:cubicBezTo>
                    <a:pt x="285247" y="367530"/>
                    <a:pt x="367530" y="285247"/>
                    <a:pt x="367530" y="183765"/>
                  </a:cubicBezTo>
                  <a:cubicBezTo>
                    <a:pt x="367530" y="82283"/>
                    <a:pt x="285247" y="0"/>
                    <a:pt x="183766" y="0"/>
                  </a:cubicBezTo>
                  <a:close/>
                  <a:moveTo>
                    <a:pt x="93253" y="68569"/>
                  </a:moveTo>
                  <a:lnTo>
                    <a:pt x="93253" y="183765"/>
                  </a:lnTo>
                  <a:lnTo>
                    <a:pt x="128910" y="183765"/>
                  </a:lnTo>
                  <a:lnTo>
                    <a:pt x="128910" y="46626"/>
                  </a:lnTo>
                  <a:cubicBezTo>
                    <a:pt x="139880" y="41141"/>
                    <a:pt x="153594" y="38399"/>
                    <a:pt x="164566" y="38399"/>
                  </a:cubicBezTo>
                  <a:lnTo>
                    <a:pt x="164566" y="183765"/>
                  </a:lnTo>
                  <a:lnTo>
                    <a:pt x="200222" y="183765"/>
                  </a:lnTo>
                  <a:lnTo>
                    <a:pt x="200222" y="38399"/>
                  </a:lnTo>
                  <a:cubicBezTo>
                    <a:pt x="213936" y="41141"/>
                    <a:pt x="224907" y="43884"/>
                    <a:pt x="235877" y="46626"/>
                  </a:cubicBezTo>
                  <a:lnTo>
                    <a:pt x="235877" y="183765"/>
                  </a:lnTo>
                  <a:lnTo>
                    <a:pt x="271533" y="183765"/>
                  </a:lnTo>
                  <a:lnTo>
                    <a:pt x="271533" y="68569"/>
                  </a:lnTo>
                  <a:cubicBezTo>
                    <a:pt x="318160" y="104225"/>
                    <a:pt x="337360" y="164566"/>
                    <a:pt x="320904" y="219421"/>
                  </a:cubicBezTo>
                  <a:lnTo>
                    <a:pt x="35656" y="219421"/>
                  </a:lnTo>
                  <a:cubicBezTo>
                    <a:pt x="27428" y="164566"/>
                    <a:pt x="46627" y="104225"/>
                    <a:pt x="93253" y="68569"/>
                  </a:cubicBezTo>
                  <a:close/>
                  <a:moveTo>
                    <a:pt x="183766" y="331874"/>
                  </a:moveTo>
                  <a:cubicBezTo>
                    <a:pt x="131653" y="331874"/>
                    <a:pt x="82283" y="304447"/>
                    <a:pt x="54855" y="257819"/>
                  </a:cubicBezTo>
                  <a:lnTo>
                    <a:pt x="309932" y="257819"/>
                  </a:lnTo>
                  <a:cubicBezTo>
                    <a:pt x="285247" y="304447"/>
                    <a:pt x="235877" y="331874"/>
                    <a:pt x="183766" y="331874"/>
                  </a:cubicBezTo>
                  <a:close/>
                </a:path>
              </a:pathLst>
            </a:custGeom>
            <a:grpFill/>
            <a:ln w="27426" cap="flat">
              <a:noFill/>
              <a:prstDash val="solid"/>
              <a:miter/>
            </a:ln>
          </p:spPr>
          <p:txBody>
            <a:bodyPr rtlCol="0" anchor="ctr"/>
            <a:lstStyle/>
            <a:p>
              <a:endParaRPr lang="en-US"/>
            </a:p>
          </p:txBody>
        </p:sp>
        <p:sp>
          <p:nvSpPr>
            <p:cNvPr id="135" name="Freeform 1007">
              <a:extLst>
                <a:ext uri="{FF2B5EF4-FFF2-40B4-BE49-F238E27FC236}">
                  <a16:creationId xmlns:a16="http://schemas.microsoft.com/office/drawing/2014/main" id="{7FAA9395-19F8-3351-4C19-D925D68D723A}"/>
                </a:ext>
              </a:extLst>
            </p:cNvPr>
            <p:cNvSpPr/>
            <p:nvPr/>
          </p:nvSpPr>
          <p:spPr>
            <a:xfrm>
              <a:off x="811931" y="5476778"/>
              <a:ext cx="921570" cy="773459"/>
            </a:xfrm>
            <a:custGeom>
              <a:avLst/>
              <a:gdLst>
                <a:gd name="connsiteX0" fmla="*/ 0 w 921570"/>
                <a:gd name="connsiteY0" fmla="*/ 90511 h 773459"/>
                <a:gd name="connsiteX1" fmla="*/ 0 w 921570"/>
                <a:gd name="connsiteY1" fmla="*/ 680205 h 773459"/>
                <a:gd name="connsiteX2" fmla="*/ 93255 w 921570"/>
                <a:gd name="connsiteY2" fmla="*/ 773459 h 773459"/>
                <a:gd name="connsiteX3" fmla="*/ 331876 w 921570"/>
                <a:gd name="connsiteY3" fmla="*/ 773459 h 773459"/>
                <a:gd name="connsiteX4" fmla="*/ 331876 w 921570"/>
                <a:gd name="connsiteY4" fmla="*/ 737803 h 773459"/>
                <a:gd name="connsiteX5" fmla="*/ 93255 w 921570"/>
                <a:gd name="connsiteY5" fmla="*/ 737803 h 773459"/>
                <a:gd name="connsiteX6" fmla="*/ 38399 w 921570"/>
                <a:gd name="connsiteY6" fmla="*/ 682948 h 773459"/>
                <a:gd name="connsiteX7" fmla="*/ 38399 w 921570"/>
                <a:gd name="connsiteY7" fmla="*/ 93254 h 773459"/>
                <a:gd name="connsiteX8" fmla="*/ 93255 w 921570"/>
                <a:gd name="connsiteY8" fmla="*/ 38399 h 773459"/>
                <a:gd name="connsiteX9" fmla="*/ 831060 w 921570"/>
                <a:gd name="connsiteY9" fmla="*/ 38399 h 773459"/>
                <a:gd name="connsiteX10" fmla="*/ 885915 w 921570"/>
                <a:gd name="connsiteY10" fmla="*/ 93254 h 773459"/>
                <a:gd name="connsiteX11" fmla="*/ 885915 w 921570"/>
                <a:gd name="connsiteY11" fmla="*/ 682948 h 773459"/>
                <a:gd name="connsiteX12" fmla="*/ 872201 w 921570"/>
                <a:gd name="connsiteY12" fmla="*/ 718604 h 773459"/>
                <a:gd name="connsiteX13" fmla="*/ 899629 w 921570"/>
                <a:gd name="connsiteY13" fmla="*/ 743289 h 773459"/>
                <a:gd name="connsiteX14" fmla="*/ 921571 w 921570"/>
                <a:gd name="connsiteY14" fmla="*/ 682948 h 773459"/>
                <a:gd name="connsiteX15" fmla="*/ 921571 w 921570"/>
                <a:gd name="connsiteY15" fmla="*/ 93254 h 773459"/>
                <a:gd name="connsiteX16" fmla="*/ 828316 w 921570"/>
                <a:gd name="connsiteY16" fmla="*/ 0 h 773459"/>
                <a:gd name="connsiteX17" fmla="*/ 90513 w 921570"/>
                <a:gd name="connsiteY17" fmla="*/ 0 h 773459"/>
                <a:gd name="connsiteX18" fmla="*/ 0 w 921570"/>
                <a:gd name="connsiteY18" fmla="*/ 90511 h 77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570" h="773459">
                  <a:moveTo>
                    <a:pt x="0" y="90511"/>
                  </a:moveTo>
                  <a:lnTo>
                    <a:pt x="0" y="680205"/>
                  </a:lnTo>
                  <a:cubicBezTo>
                    <a:pt x="0" y="732318"/>
                    <a:pt x="41142" y="773459"/>
                    <a:pt x="93255" y="773459"/>
                  </a:cubicBezTo>
                  <a:lnTo>
                    <a:pt x="331876" y="773459"/>
                  </a:lnTo>
                  <a:lnTo>
                    <a:pt x="331876" y="737803"/>
                  </a:lnTo>
                  <a:lnTo>
                    <a:pt x="93255" y="737803"/>
                  </a:lnTo>
                  <a:cubicBezTo>
                    <a:pt x="63085" y="737803"/>
                    <a:pt x="38399" y="713118"/>
                    <a:pt x="38399" y="682948"/>
                  </a:cubicBezTo>
                  <a:lnTo>
                    <a:pt x="38399" y="93254"/>
                  </a:lnTo>
                  <a:cubicBezTo>
                    <a:pt x="38399" y="63083"/>
                    <a:pt x="63085" y="38399"/>
                    <a:pt x="93255" y="38399"/>
                  </a:cubicBezTo>
                  <a:lnTo>
                    <a:pt x="831060" y="38399"/>
                  </a:lnTo>
                  <a:cubicBezTo>
                    <a:pt x="861230" y="38399"/>
                    <a:pt x="885915" y="63083"/>
                    <a:pt x="885915" y="93254"/>
                  </a:cubicBezTo>
                  <a:lnTo>
                    <a:pt x="885915" y="682948"/>
                  </a:lnTo>
                  <a:cubicBezTo>
                    <a:pt x="885915" y="696661"/>
                    <a:pt x="880429" y="710375"/>
                    <a:pt x="872201" y="718604"/>
                  </a:cubicBezTo>
                  <a:lnTo>
                    <a:pt x="899629" y="743289"/>
                  </a:lnTo>
                  <a:cubicBezTo>
                    <a:pt x="913343" y="726832"/>
                    <a:pt x="921571" y="704890"/>
                    <a:pt x="921571" y="682948"/>
                  </a:cubicBezTo>
                  <a:lnTo>
                    <a:pt x="921571" y="93254"/>
                  </a:lnTo>
                  <a:cubicBezTo>
                    <a:pt x="921571" y="41141"/>
                    <a:pt x="880429" y="0"/>
                    <a:pt x="828316" y="0"/>
                  </a:cubicBezTo>
                  <a:lnTo>
                    <a:pt x="90513" y="0"/>
                  </a:lnTo>
                  <a:cubicBezTo>
                    <a:pt x="41142" y="0"/>
                    <a:pt x="0" y="41141"/>
                    <a:pt x="0" y="90511"/>
                  </a:cubicBezTo>
                  <a:close/>
                </a:path>
              </a:pathLst>
            </a:custGeom>
            <a:grpFill/>
            <a:ln w="27426" cap="flat">
              <a:noFill/>
              <a:prstDash val="solid"/>
              <a:miter/>
            </a:ln>
          </p:spPr>
          <p:txBody>
            <a:bodyPr rtlCol="0" anchor="ctr"/>
            <a:lstStyle/>
            <a:p>
              <a:endParaRPr lang="en-US"/>
            </a:p>
          </p:txBody>
        </p:sp>
        <p:sp>
          <p:nvSpPr>
            <p:cNvPr id="136" name="Freeform 1008">
              <a:extLst>
                <a:ext uri="{FF2B5EF4-FFF2-40B4-BE49-F238E27FC236}">
                  <a16:creationId xmlns:a16="http://schemas.microsoft.com/office/drawing/2014/main" id="{4C75B106-6BB3-F20F-4CDA-01E75AA66C1C}"/>
                </a:ext>
              </a:extLst>
            </p:cNvPr>
            <p:cNvSpPr/>
            <p:nvPr/>
          </p:nvSpPr>
          <p:spPr>
            <a:xfrm>
              <a:off x="885987" y="5550832"/>
              <a:ext cx="35655" cy="35655"/>
            </a:xfrm>
            <a:custGeom>
              <a:avLst/>
              <a:gdLst>
                <a:gd name="connsiteX0" fmla="*/ 0 w 35655"/>
                <a:gd name="connsiteY0" fmla="*/ 0 h 35655"/>
                <a:gd name="connsiteX1" fmla="*/ 35655 w 35655"/>
                <a:gd name="connsiteY1" fmla="*/ 0 h 35655"/>
                <a:gd name="connsiteX2" fmla="*/ 35655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5" y="0"/>
                  </a:lnTo>
                  <a:lnTo>
                    <a:pt x="35655" y="35656"/>
                  </a:lnTo>
                  <a:lnTo>
                    <a:pt x="0" y="35656"/>
                  </a:lnTo>
                  <a:close/>
                </a:path>
              </a:pathLst>
            </a:custGeom>
            <a:grpFill/>
            <a:ln w="27426" cap="flat">
              <a:noFill/>
              <a:prstDash val="solid"/>
              <a:miter/>
            </a:ln>
          </p:spPr>
          <p:txBody>
            <a:bodyPr rtlCol="0" anchor="ctr"/>
            <a:lstStyle/>
            <a:p>
              <a:endParaRPr lang="en-US"/>
            </a:p>
          </p:txBody>
        </p:sp>
        <p:sp>
          <p:nvSpPr>
            <p:cNvPr id="137" name="Freeform 1009">
              <a:extLst>
                <a:ext uri="{FF2B5EF4-FFF2-40B4-BE49-F238E27FC236}">
                  <a16:creationId xmlns:a16="http://schemas.microsoft.com/office/drawing/2014/main" id="{DDEF4797-9353-82E1-2BAF-5DE6FE07FA5D}"/>
                </a:ext>
              </a:extLst>
            </p:cNvPr>
            <p:cNvSpPr/>
            <p:nvPr/>
          </p:nvSpPr>
          <p:spPr>
            <a:xfrm>
              <a:off x="960041" y="5550832"/>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grpFill/>
            <a:ln w="27426" cap="flat">
              <a:noFill/>
              <a:prstDash val="solid"/>
              <a:miter/>
            </a:ln>
          </p:spPr>
          <p:txBody>
            <a:bodyPr rtlCol="0" anchor="ctr"/>
            <a:lstStyle/>
            <a:p>
              <a:endParaRPr lang="en-US"/>
            </a:p>
          </p:txBody>
        </p:sp>
        <p:sp>
          <p:nvSpPr>
            <p:cNvPr id="138" name="Freeform 1010">
              <a:extLst>
                <a:ext uri="{FF2B5EF4-FFF2-40B4-BE49-F238E27FC236}">
                  <a16:creationId xmlns:a16="http://schemas.microsoft.com/office/drawing/2014/main" id="{CD77925E-1992-9AD2-467D-68883F5CC79D}"/>
                </a:ext>
              </a:extLst>
            </p:cNvPr>
            <p:cNvSpPr/>
            <p:nvPr/>
          </p:nvSpPr>
          <p:spPr>
            <a:xfrm>
              <a:off x="1031353" y="5550832"/>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grpFill/>
            <a:ln w="27426" cap="flat">
              <a:noFill/>
              <a:prstDash val="solid"/>
              <a:miter/>
            </a:ln>
          </p:spPr>
          <p:txBody>
            <a:bodyPr rtlCol="0" anchor="ctr"/>
            <a:lstStyle/>
            <a:p>
              <a:endParaRPr lang="en-US"/>
            </a:p>
          </p:txBody>
        </p:sp>
        <p:sp>
          <p:nvSpPr>
            <p:cNvPr id="139" name="Freeform 1011">
              <a:extLst>
                <a:ext uri="{FF2B5EF4-FFF2-40B4-BE49-F238E27FC236}">
                  <a16:creationId xmlns:a16="http://schemas.microsoft.com/office/drawing/2014/main" id="{384400B0-092D-C1C3-3F39-A6282A154040}"/>
                </a:ext>
              </a:extLst>
            </p:cNvPr>
            <p:cNvSpPr/>
            <p:nvPr/>
          </p:nvSpPr>
          <p:spPr>
            <a:xfrm>
              <a:off x="921643" y="5937562"/>
              <a:ext cx="35655" cy="109710"/>
            </a:xfrm>
            <a:custGeom>
              <a:avLst/>
              <a:gdLst>
                <a:gd name="connsiteX0" fmla="*/ -1 w 35655"/>
                <a:gd name="connsiteY0" fmla="*/ 0 h 109710"/>
                <a:gd name="connsiteX1" fmla="*/ 35655 w 35655"/>
                <a:gd name="connsiteY1" fmla="*/ 0 h 109710"/>
                <a:gd name="connsiteX2" fmla="*/ 35655 w 35655"/>
                <a:gd name="connsiteY2" fmla="*/ 109710 h 109710"/>
                <a:gd name="connsiteX3" fmla="*/ -1 w 35655"/>
                <a:gd name="connsiteY3" fmla="*/ 109710 h 109710"/>
              </a:gdLst>
              <a:ahLst/>
              <a:cxnLst>
                <a:cxn ang="0">
                  <a:pos x="connsiteX0" y="connsiteY0"/>
                </a:cxn>
                <a:cxn ang="0">
                  <a:pos x="connsiteX1" y="connsiteY1"/>
                </a:cxn>
                <a:cxn ang="0">
                  <a:pos x="connsiteX2" y="connsiteY2"/>
                </a:cxn>
                <a:cxn ang="0">
                  <a:pos x="connsiteX3" y="connsiteY3"/>
                </a:cxn>
              </a:cxnLst>
              <a:rect l="l" t="t" r="r" b="b"/>
              <a:pathLst>
                <a:path w="35655" h="109710">
                  <a:moveTo>
                    <a:pt x="-1" y="0"/>
                  </a:moveTo>
                  <a:lnTo>
                    <a:pt x="35655" y="0"/>
                  </a:lnTo>
                  <a:lnTo>
                    <a:pt x="35655" y="109710"/>
                  </a:lnTo>
                  <a:lnTo>
                    <a:pt x="-1" y="109710"/>
                  </a:lnTo>
                  <a:close/>
                </a:path>
              </a:pathLst>
            </a:custGeom>
            <a:grpFill/>
            <a:ln w="27426" cap="flat">
              <a:noFill/>
              <a:prstDash val="solid"/>
              <a:miter/>
            </a:ln>
          </p:spPr>
          <p:txBody>
            <a:bodyPr rtlCol="0" anchor="ctr"/>
            <a:lstStyle/>
            <a:p>
              <a:endParaRPr lang="en-US"/>
            </a:p>
          </p:txBody>
        </p:sp>
        <p:sp>
          <p:nvSpPr>
            <p:cNvPr id="140" name="Freeform 1012">
              <a:extLst>
                <a:ext uri="{FF2B5EF4-FFF2-40B4-BE49-F238E27FC236}">
                  <a16:creationId xmlns:a16="http://schemas.microsoft.com/office/drawing/2014/main" id="{28D12303-6C35-96BC-2E21-7AB9E418BF75}"/>
                </a:ext>
              </a:extLst>
            </p:cNvPr>
            <p:cNvSpPr/>
            <p:nvPr/>
          </p:nvSpPr>
          <p:spPr>
            <a:xfrm>
              <a:off x="995697" y="5827851"/>
              <a:ext cx="35655" cy="222163"/>
            </a:xfrm>
            <a:custGeom>
              <a:avLst/>
              <a:gdLst>
                <a:gd name="connsiteX0" fmla="*/ 0 w 35655"/>
                <a:gd name="connsiteY0" fmla="*/ 0 h 222163"/>
                <a:gd name="connsiteX1" fmla="*/ 35655 w 35655"/>
                <a:gd name="connsiteY1" fmla="*/ 0 h 222163"/>
                <a:gd name="connsiteX2" fmla="*/ 35655 w 35655"/>
                <a:gd name="connsiteY2" fmla="*/ 222164 h 222163"/>
                <a:gd name="connsiteX3" fmla="*/ 0 w 35655"/>
                <a:gd name="connsiteY3" fmla="*/ 222164 h 222163"/>
              </a:gdLst>
              <a:ahLst/>
              <a:cxnLst>
                <a:cxn ang="0">
                  <a:pos x="connsiteX0" y="connsiteY0"/>
                </a:cxn>
                <a:cxn ang="0">
                  <a:pos x="connsiteX1" y="connsiteY1"/>
                </a:cxn>
                <a:cxn ang="0">
                  <a:pos x="connsiteX2" y="connsiteY2"/>
                </a:cxn>
                <a:cxn ang="0">
                  <a:pos x="connsiteX3" y="connsiteY3"/>
                </a:cxn>
              </a:cxnLst>
              <a:rect l="l" t="t" r="r" b="b"/>
              <a:pathLst>
                <a:path w="35655" h="222163">
                  <a:moveTo>
                    <a:pt x="0" y="0"/>
                  </a:moveTo>
                  <a:lnTo>
                    <a:pt x="35655" y="0"/>
                  </a:lnTo>
                  <a:lnTo>
                    <a:pt x="35655" y="222164"/>
                  </a:lnTo>
                  <a:lnTo>
                    <a:pt x="0" y="222164"/>
                  </a:lnTo>
                  <a:close/>
                </a:path>
              </a:pathLst>
            </a:custGeom>
            <a:grpFill/>
            <a:ln w="27426" cap="flat">
              <a:noFill/>
              <a:prstDash val="solid"/>
              <a:miter/>
            </a:ln>
          </p:spPr>
          <p:txBody>
            <a:bodyPr rtlCol="0" anchor="ctr"/>
            <a:lstStyle/>
            <a:p>
              <a:endParaRPr lang="en-US"/>
            </a:p>
          </p:txBody>
        </p:sp>
        <p:sp>
          <p:nvSpPr>
            <p:cNvPr id="141" name="Freeform 1013">
              <a:extLst>
                <a:ext uri="{FF2B5EF4-FFF2-40B4-BE49-F238E27FC236}">
                  <a16:creationId xmlns:a16="http://schemas.microsoft.com/office/drawing/2014/main" id="{177326E9-5ED5-2B92-6C6F-379070B7113E}"/>
                </a:ext>
              </a:extLst>
            </p:cNvPr>
            <p:cNvSpPr/>
            <p:nvPr/>
          </p:nvSpPr>
          <p:spPr>
            <a:xfrm>
              <a:off x="1069752" y="5882706"/>
              <a:ext cx="35655" cy="167308"/>
            </a:xfrm>
            <a:custGeom>
              <a:avLst/>
              <a:gdLst>
                <a:gd name="connsiteX0" fmla="*/ 0 w 35655"/>
                <a:gd name="connsiteY0" fmla="*/ 0 h 167308"/>
                <a:gd name="connsiteX1" fmla="*/ 35656 w 35655"/>
                <a:gd name="connsiteY1" fmla="*/ 0 h 167308"/>
                <a:gd name="connsiteX2" fmla="*/ 35656 w 35655"/>
                <a:gd name="connsiteY2" fmla="*/ 167308 h 167308"/>
                <a:gd name="connsiteX3" fmla="*/ 0 w 35655"/>
                <a:gd name="connsiteY3" fmla="*/ 167308 h 167308"/>
              </a:gdLst>
              <a:ahLst/>
              <a:cxnLst>
                <a:cxn ang="0">
                  <a:pos x="connsiteX0" y="connsiteY0"/>
                </a:cxn>
                <a:cxn ang="0">
                  <a:pos x="connsiteX1" y="connsiteY1"/>
                </a:cxn>
                <a:cxn ang="0">
                  <a:pos x="connsiteX2" y="connsiteY2"/>
                </a:cxn>
                <a:cxn ang="0">
                  <a:pos x="connsiteX3" y="connsiteY3"/>
                </a:cxn>
              </a:cxnLst>
              <a:rect l="l" t="t" r="r" b="b"/>
              <a:pathLst>
                <a:path w="35655" h="167308">
                  <a:moveTo>
                    <a:pt x="0" y="0"/>
                  </a:moveTo>
                  <a:lnTo>
                    <a:pt x="35656" y="0"/>
                  </a:lnTo>
                  <a:lnTo>
                    <a:pt x="35656" y="167308"/>
                  </a:lnTo>
                  <a:lnTo>
                    <a:pt x="0" y="167308"/>
                  </a:lnTo>
                  <a:close/>
                </a:path>
              </a:pathLst>
            </a:custGeom>
            <a:grpFill/>
            <a:ln w="27426" cap="flat">
              <a:noFill/>
              <a:prstDash val="solid"/>
              <a:miter/>
            </a:ln>
          </p:spPr>
          <p:txBody>
            <a:bodyPr rtlCol="0" anchor="ctr"/>
            <a:lstStyle/>
            <a:p>
              <a:endParaRPr lang="en-US" dirty="0"/>
            </a:p>
          </p:txBody>
        </p:sp>
      </p:grpSp>
      <p:grpSp>
        <p:nvGrpSpPr>
          <p:cNvPr id="143" name="Graphic 2">
            <a:extLst>
              <a:ext uri="{FF2B5EF4-FFF2-40B4-BE49-F238E27FC236}">
                <a16:creationId xmlns:a16="http://schemas.microsoft.com/office/drawing/2014/main" id="{CC570195-B886-9956-A4EB-A5F7B99EBEE0}"/>
              </a:ext>
            </a:extLst>
          </p:cNvPr>
          <p:cNvGrpSpPr/>
          <p:nvPr/>
        </p:nvGrpSpPr>
        <p:grpSpPr>
          <a:xfrm>
            <a:off x="4703381" y="4029526"/>
            <a:ext cx="763035" cy="762388"/>
            <a:chOff x="8736336" y="773976"/>
            <a:chExt cx="925001" cy="925018"/>
          </a:xfrm>
          <a:solidFill>
            <a:srgbClr val="EABB22"/>
          </a:solidFill>
        </p:grpSpPr>
        <p:sp>
          <p:nvSpPr>
            <p:cNvPr id="146" name="Freeform 306">
              <a:extLst>
                <a:ext uri="{FF2B5EF4-FFF2-40B4-BE49-F238E27FC236}">
                  <a16:creationId xmlns:a16="http://schemas.microsoft.com/office/drawing/2014/main" id="{1510BAE2-3DD2-CC9E-81A7-8385E8FA78A6}"/>
                </a:ext>
              </a:extLst>
            </p:cNvPr>
            <p:cNvSpPr/>
            <p:nvPr/>
          </p:nvSpPr>
          <p:spPr>
            <a:xfrm>
              <a:off x="8880867" y="773976"/>
              <a:ext cx="636011" cy="925018"/>
            </a:xfrm>
            <a:custGeom>
              <a:avLst/>
              <a:gdLst>
                <a:gd name="connsiteX0" fmla="*/ 547413 w 636011"/>
                <a:gd name="connsiteY0" fmla="*/ 538397 h 925018"/>
                <a:gd name="connsiteX1" fmla="*/ 635939 w 636011"/>
                <a:gd name="connsiteY1" fmla="*/ 312566 h 925018"/>
                <a:gd name="connsiteX2" fmla="*/ 314356 w 636011"/>
                <a:gd name="connsiteY2" fmla="*/ 17 h 925018"/>
                <a:gd name="connsiteX3" fmla="*/ 0 w 636011"/>
                <a:gd name="connsiteY3" fmla="*/ 317987 h 925018"/>
                <a:gd name="connsiteX4" fmla="*/ 88526 w 636011"/>
                <a:gd name="connsiteY4" fmla="*/ 537494 h 925018"/>
                <a:gd name="connsiteX5" fmla="*/ 143628 w 636011"/>
                <a:gd name="connsiteY5" fmla="*/ 655828 h 925018"/>
                <a:gd name="connsiteX6" fmla="*/ 130982 w 636011"/>
                <a:gd name="connsiteY6" fmla="*/ 737127 h 925018"/>
                <a:gd name="connsiteX7" fmla="*/ 161695 w 636011"/>
                <a:gd name="connsiteY7" fmla="*/ 823847 h 925018"/>
                <a:gd name="connsiteX8" fmla="*/ 289967 w 636011"/>
                <a:gd name="connsiteY8" fmla="*/ 925018 h 925018"/>
                <a:gd name="connsiteX9" fmla="*/ 345973 w 636011"/>
                <a:gd name="connsiteY9" fmla="*/ 925018 h 925018"/>
                <a:gd name="connsiteX10" fmla="*/ 474244 w 636011"/>
                <a:gd name="connsiteY10" fmla="*/ 823847 h 925018"/>
                <a:gd name="connsiteX11" fmla="*/ 504957 w 636011"/>
                <a:gd name="connsiteY11" fmla="*/ 737127 h 925018"/>
                <a:gd name="connsiteX12" fmla="*/ 492310 w 636011"/>
                <a:gd name="connsiteY12" fmla="*/ 655828 h 925018"/>
                <a:gd name="connsiteX13" fmla="*/ 547413 w 636011"/>
                <a:gd name="connsiteY13" fmla="*/ 538397 h 925018"/>
                <a:gd name="connsiteX14" fmla="*/ 547413 w 636011"/>
                <a:gd name="connsiteY14" fmla="*/ 538397 h 925018"/>
                <a:gd name="connsiteX15" fmla="*/ 109302 w 636011"/>
                <a:gd name="connsiteY15" fmla="*/ 517620 h 925018"/>
                <a:gd name="connsiteX16" fmla="*/ 28906 w 636011"/>
                <a:gd name="connsiteY16" fmla="*/ 317987 h 925018"/>
                <a:gd name="connsiteX17" fmla="*/ 314356 w 636011"/>
                <a:gd name="connsiteY17" fmla="*/ 28923 h 925018"/>
                <a:gd name="connsiteX18" fmla="*/ 607032 w 636011"/>
                <a:gd name="connsiteY18" fmla="*/ 313470 h 925018"/>
                <a:gd name="connsiteX19" fmla="*/ 526637 w 636011"/>
                <a:gd name="connsiteY19" fmla="*/ 518523 h 925018"/>
                <a:gd name="connsiteX20" fmla="*/ 464307 w 636011"/>
                <a:gd name="connsiteY20" fmla="*/ 650409 h 925018"/>
                <a:gd name="connsiteX21" fmla="*/ 332423 w 636011"/>
                <a:gd name="connsiteY21" fmla="*/ 650409 h 925018"/>
                <a:gd name="connsiteX22" fmla="*/ 332423 w 636011"/>
                <a:gd name="connsiteY22" fmla="*/ 491424 h 925018"/>
                <a:gd name="connsiteX23" fmla="*/ 375782 w 636011"/>
                <a:gd name="connsiteY23" fmla="*/ 491424 h 925018"/>
                <a:gd name="connsiteX24" fmla="*/ 534766 w 636011"/>
                <a:gd name="connsiteY24" fmla="*/ 332439 h 925018"/>
                <a:gd name="connsiteX25" fmla="*/ 534766 w 636011"/>
                <a:gd name="connsiteY25" fmla="*/ 289080 h 925018"/>
                <a:gd name="connsiteX26" fmla="*/ 520314 w 636011"/>
                <a:gd name="connsiteY26" fmla="*/ 274627 h 925018"/>
                <a:gd name="connsiteX27" fmla="*/ 462501 w 636011"/>
                <a:gd name="connsiteY27" fmla="*/ 274627 h 925018"/>
                <a:gd name="connsiteX28" fmla="*/ 317969 w 636011"/>
                <a:gd name="connsiteY28" fmla="*/ 367669 h 925018"/>
                <a:gd name="connsiteX29" fmla="*/ 173438 w 636011"/>
                <a:gd name="connsiteY29" fmla="*/ 274627 h 925018"/>
                <a:gd name="connsiteX30" fmla="*/ 115626 w 636011"/>
                <a:gd name="connsiteY30" fmla="*/ 274627 h 925018"/>
                <a:gd name="connsiteX31" fmla="*/ 101172 w 636011"/>
                <a:gd name="connsiteY31" fmla="*/ 289080 h 925018"/>
                <a:gd name="connsiteX32" fmla="*/ 101172 w 636011"/>
                <a:gd name="connsiteY32" fmla="*/ 332439 h 925018"/>
                <a:gd name="connsiteX33" fmla="*/ 260157 w 636011"/>
                <a:gd name="connsiteY33" fmla="*/ 491424 h 925018"/>
                <a:gd name="connsiteX34" fmla="*/ 303516 w 636011"/>
                <a:gd name="connsiteY34" fmla="*/ 491424 h 925018"/>
                <a:gd name="connsiteX35" fmla="*/ 303516 w 636011"/>
                <a:gd name="connsiteY35" fmla="*/ 650409 h 925018"/>
                <a:gd name="connsiteX36" fmla="*/ 171631 w 636011"/>
                <a:gd name="connsiteY36" fmla="*/ 650409 h 925018"/>
                <a:gd name="connsiteX37" fmla="*/ 109302 w 636011"/>
                <a:gd name="connsiteY37" fmla="*/ 517620 h 925018"/>
                <a:gd name="connsiteX38" fmla="*/ 444434 w 636011"/>
                <a:gd name="connsiteY38" fmla="*/ 366766 h 925018"/>
                <a:gd name="connsiteX39" fmla="*/ 423658 w 636011"/>
                <a:gd name="connsiteY39" fmla="*/ 364959 h 925018"/>
                <a:gd name="connsiteX40" fmla="*/ 332423 w 636011"/>
                <a:gd name="connsiteY40" fmla="*/ 445355 h 925018"/>
                <a:gd name="connsiteX41" fmla="*/ 332423 w 636011"/>
                <a:gd name="connsiteY41" fmla="*/ 433612 h 925018"/>
                <a:gd name="connsiteX42" fmla="*/ 462501 w 636011"/>
                <a:gd name="connsiteY42" fmla="*/ 303533 h 925018"/>
                <a:gd name="connsiteX43" fmla="*/ 505860 w 636011"/>
                <a:gd name="connsiteY43" fmla="*/ 303533 h 925018"/>
                <a:gd name="connsiteX44" fmla="*/ 505860 w 636011"/>
                <a:gd name="connsiteY44" fmla="*/ 332439 h 925018"/>
                <a:gd name="connsiteX45" fmla="*/ 375782 w 636011"/>
                <a:gd name="connsiteY45" fmla="*/ 462518 h 925018"/>
                <a:gd name="connsiteX46" fmla="*/ 356812 w 636011"/>
                <a:gd name="connsiteY46" fmla="*/ 462518 h 925018"/>
                <a:gd name="connsiteX47" fmla="*/ 443531 w 636011"/>
                <a:gd name="connsiteY47" fmla="*/ 386639 h 925018"/>
                <a:gd name="connsiteX48" fmla="*/ 444434 w 636011"/>
                <a:gd name="connsiteY48" fmla="*/ 366766 h 925018"/>
                <a:gd name="connsiteX49" fmla="*/ 303516 w 636011"/>
                <a:gd name="connsiteY49" fmla="*/ 445355 h 925018"/>
                <a:gd name="connsiteX50" fmla="*/ 212281 w 636011"/>
                <a:gd name="connsiteY50" fmla="*/ 364959 h 925018"/>
                <a:gd name="connsiteX51" fmla="*/ 191504 w 636011"/>
                <a:gd name="connsiteY51" fmla="*/ 366766 h 925018"/>
                <a:gd name="connsiteX52" fmla="*/ 193311 w 636011"/>
                <a:gd name="connsiteY52" fmla="*/ 387542 h 925018"/>
                <a:gd name="connsiteX53" fmla="*/ 280030 w 636011"/>
                <a:gd name="connsiteY53" fmla="*/ 463421 h 925018"/>
                <a:gd name="connsiteX54" fmla="*/ 261060 w 636011"/>
                <a:gd name="connsiteY54" fmla="*/ 463421 h 925018"/>
                <a:gd name="connsiteX55" fmla="*/ 130982 w 636011"/>
                <a:gd name="connsiteY55" fmla="*/ 333343 h 925018"/>
                <a:gd name="connsiteX56" fmla="*/ 130982 w 636011"/>
                <a:gd name="connsiteY56" fmla="*/ 304437 h 925018"/>
                <a:gd name="connsiteX57" fmla="*/ 174341 w 636011"/>
                <a:gd name="connsiteY57" fmla="*/ 304437 h 925018"/>
                <a:gd name="connsiteX58" fmla="*/ 304419 w 636011"/>
                <a:gd name="connsiteY58" fmla="*/ 434515 h 925018"/>
                <a:gd name="connsiteX59" fmla="*/ 304419 w 636011"/>
                <a:gd name="connsiteY59" fmla="*/ 445355 h 925018"/>
                <a:gd name="connsiteX60" fmla="*/ 345973 w 636011"/>
                <a:gd name="connsiteY60" fmla="*/ 896112 h 925018"/>
                <a:gd name="connsiteX61" fmla="*/ 289967 w 636011"/>
                <a:gd name="connsiteY61" fmla="*/ 896112 h 925018"/>
                <a:gd name="connsiteX62" fmla="*/ 191504 w 636011"/>
                <a:gd name="connsiteY62" fmla="*/ 823847 h 925018"/>
                <a:gd name="connsiteX63" fmla="*/ 444434 w 636011"/>
                <a:gd name="connsiteY63" fmla="*/ 823847 h 925018"/>
                <a:gd name="connsiteX64" fmla="*/ 345973 w 636011"/>
                <a:gd name="connsiteY64" fmla="*/ 896112 h 925018"/>
                <a:gd name="connsiteX65" fmla="*/ 345973 w 636011"/>
                <a:gd name="connsiteY65" fmla="*/ 896112 h 925018"/>
                <a:gd name="connsiteX66" fmla="*/ 491407 w 636011"/>
                <a:gd name="connsiteY66" fmla="*/ 773260 h 925018"/>
                <a:gd name="connsiteX67" fmla="*/ 469727 w 636011"/>
                <a:gd name="connsiteY67" fmla="*/ 794940 h 925018"/>
                <a:gd name="connsiteX68" fmla="*/ 166211 w 636011"/>
                <a:gd name="connsiteY68" fmla="*/ 794940 h 925018"/>
                <a:gd name="connsiteX69" fmla="*/ 144531 w 636011"/>
                <a:gd name="connsiteY69" fmla="*/ 773260 h 925018"/>
                <a:gd name="connsiteX70" fmla="*/ 166211 w 636011"/>
                <a:gd name="connsiteY70" fmla="*/ 751581 h 925018"/>
                <a:gd name="connsiteX71" fmla="*/ 469727 w 636011"/>
                <a:gd name="connsiteY71" fmla="*/ 751581 h 925018"/>
                <a:gd name="connsiteX72" fmla="*/ 491407 w 636011"/>
                <a:gd name="connsiteY72" fmla="*/ 773260 h 925018"/>
                <a:gd name="connsiteX73" fmla="*/ 166211 w 636011"/>
                <a:gd name="connsiteY73" fmla="*/ 722674 h 925018"/>
                <a:gd name="connsiteX74" fmla="*/ 144531 w 636011"/>
                <a:gd name="connsiteY74" fmla="*/ 700995 h 925018"/>
                <a:gd name="connsiteX75" fmla="*/ 166211 w 636011"/>
                <a:gd name="connsiteY75" fmla="*/ 679315 h 925018"/>
                <a:gd name="connsiteX76" fmla="*/ 469727 w 636011"/>
                <a:gd name="connsiteY76" fmla="*/ 679315 h 925018"/>
                <a:gd name="connsiteX77" fmla="*/ 491407 w 636011"/>
                <a:gd name="connsiteY77" fmla="*/ 700995 h 925018"/>
                <a:gd name="connsiteX78" fmla="*/ 469727 w 636011"/>
                <a:gd name="connsiteY78" fmla="*/ 722674 h 925018"/>
                <a:gd name="connsiteX79" fmla="*/ 166211 w 636011"/>
                <a:gd name="connsiteY79" fmla="*/ 722674 h 92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36011" h="925018">
                  <a:moveTo>
                    <a:pt x="547413" y="538397"/>
                  </a:moveTo>
                  <a:cubicBezTo>
                    <a:pt x="606129" y="477874"/>
                    <a:pt x="637745" y="397479"/>
                    <a:pt x="635939" y="312566"/>
                  </a:cubicBezTo>
                  <a:cubicBezTo>
                    <a:pt x="633229" y="138225"/>
                    <a:pt x="488697" y="-1789"/>
                    <a:pt x="314356" y="17"/>
                  </a:cubicBezTo>
                  <a:cubicBezTo>
                    <a:pt x="140015" y="1824"/>
                    <a:pt x="0" y="143645"/>
                    <a:pt x="0" y="317987"/>
                  </a:cubicBezTo>
                  <a:cubicBezTo>
                    <a:pt x="0" y="400189"/>
                    <a:pt x="31616" y="478778"/>
                    <a:pt x="88526" y="537494"/>
                  </a:cubicBezTo>
                  <a:cubicBezTo>
                    <a:pt x="118335" y="568206"/>
                    <a:pt x="137305" y="607953"/>
                    <a:pt x="143628" y="655828"/>
                  </a:cubicBezTo>
                  <a:cubicBezTo>
                    <a:pt x="112915" y="671185"/>
                    <a:pt x="106592" y="712738"/>
                    <a:pt x="130982" y="737127"/>
                  </a:cubicBezTo>
                  <a:cubicBezTo>
                    <a:pt x="100269" y="766937"/>
                    <a:pt x="118335" y="819330"/>
                    <a:pt x="161695" y="823847"/>
                  </a:cubicBezTo>
                  <a:cubicBezTo>
                    <a:pt x="176148" y="883466"/>
                    <a:pt x="229444" y="925018"/>
                    <a:pt x="289967" y="925018"/>
                  </a:cubicBezTo>
                  <a:lnTo>
                    <a:pt x="345973" y="925018"/>
                  </a:lnTo>
                  <a:cubicBezTo>
                    <a:pt x="407398" y="925018"/>
                    <a:pt x="460694" y="883466"/>
                    <a:pt x="474244" y="823847"/>
                  </a:cubicBezTo>
                  <a:cubicBezTo>
                    <a:pt x="516700" y="820233"/>
                    <a:pt x="535670" y="766937"/>
                    <a:pt x="504957" y="737127"/>
                  </a:cubicBezTo>
                  <a:cubicBezTo>
                    <a:pt x="529347" y="712738"/>
                    <a:pt x="523023" y="671185"/>
                    <a:pt x="492310" y="655828"/>
                  </a:cubicBezTo>
                  <a:cubicBezTo>
                    <a:pt x="498634" y="608856"/>
                    <a:pt x="517604" y="569110"/>
                    <a:pt x="547413" y="538397"/>
                  </a:cubicBezTo>
                  <a:lnTo>
                    <a:pt x="547413" y="538397"/>
                  </a:lnTo>
                  <a:close/>
                  <a:moveTo>
                    <a:pt x="109302" y="517620"/>
                  </a:moveTo>
                  <a:cubicBezTo>
                    <a:pt x="57813" y="463421"/>
                    <a:pt x="28906" y="392962"/>
                    <a:pt x="28906" y="317987"/>
                  </a:cubicBezTo>
                  <a:cubicBezTo>
                    <a:pt x="28906" y="160808"/>
                    <a:pt x="157178" y="30730"/>
                    <a:pt x="314356" y="28923"/>
                  </a:cubicBezTo>
                  <a:cubicBezTo>
                    <a:pt x="473341" y="27117"/>
                    <a:pt x="604322" y="154485"/>
                    <a:pt x="607032" y="313470"/>
                  </a:cubicBezTo>
                  <a:cubicBezTo>
                    <a:pt x="607936" y="390252"/>
                    <a:pt x="579933" y="463421"/>
                    <a:pt x="526637" y="518523"/>
                  </a:cubicBezTo>
                  <a:cubicBezTo>
                    <a:pt x="493214" y="552850"/>
                    <a:pt x="470631" y="598919"/>
                    <a:pt x="464307" y="650409"/>
                  </a:cubicBezTo>
                  <a:lnTo>
                    <a:pt x="332423" y="650409"/>
                  </a:lnTo>
                  <a:lnTo>
                    <a:pt x="332423" y="491424"/>
                  </a:lnTo>
                  <a:lnTo>
                    <a:pt x="375782" y="491424"/>
                  </a:lnTo>
                  <a:cubicBezTo>
                    <a:pt x="463404" y="491424"/>
                    <a:pt x="534766" y="420062"/>
                    <a:pt x="534766" y="332439"/>
                  </a:cubicBezTo>
                  <a:lnTo>
                    <a:pt x="534766" y="289080"/>
                  </a:lnTo>
                  <a:cubicBezTo>
                    <a:pt x="534766" y="280950"/>
                    <a:pt x="528443" y="274627"/>
                    <a:pt x="520314" y="274627"/>
                  </a:cubicBezTo>
                  <a:lnTo>
                    <a:pt x="462501" y="274627"/>
                  </a:lnTo>
                  <a:cubicBezTo>
                    <a:pt x="398365" y="274627"/>
                    <a:pt x="343262" y="312566"/>
                    <a:pt x="317969" y="367669"/>
                  </a:cubicBezTo>
                  <a:cubicBezTo>
                    <a:pt x="292676" y="312566"/>
                    <a:pt x="237574" y="274627"/>
                    <a:pt x="173438" y="274627"/>
                  </a:cubicBezTo>
                  <a:lnTo>
                    <a:pt x="115626" y="274627"/>
                  </a:lnTo>
                  <a:cubicBezTo>
                    <a:pt x="107495" y="274627"/>
                    <a:pt x="101172" y="280950"/>
                    <a:pt x="101172" y="289080"/>
                  </a:cubicBezTo>
                  <a:lnTo>
                    <a:pt x="101172" y="332439"/>
                  </a:lnTo>
                  <a:cubicBezTo>
                    <a:pt x="101172" y="420062"/>
                    <a:pt x="172535" y="491424"/>
                    <a:pt x="260157" y="491424"/>
                  </a:cubicBezTo>
                  <a:lnTo>
                    <a:pt x="303516" y="491424"/>
                  </a:lnTo>
                  <a:lnTo>
                    <a:pt x="303516" y="650409"/>
                  </a:lnTo>
                  <a:lnTo>
                    <a:pt x="171631" y="650409"/>
                  </a:lnTo>
                  <a:cubicBezTo>
                    <a:pt x="165308" y="598016"/>
                    <a:pt x="142725" y="552850"/>
                    <a:pt x="109302" y="517620"/>
                  </a:cubicBezTo>
                  <a:close/>
                  <a:moveTo>
                    <a:pt x="444434" y="366766"/>
                  </a:moveTo>
                  <a:cubicBezTo>
                    <a:pt x="439015" y="360442"/>
                    <a:pt x="429981" y="360442"/>
                    <a:pt x="423658" y="364959"/>
                  </a:cubicBezTo>
                  <a:lnTo>
                    <a:pt x="332423" y="445355"/>
                  </a:lnTo>
                  <a:lnTo>
                    <a:pt x="332423" y="433612"/>
                  </a:lnTo>
                  <a:cubicBezTo>
                    <a:pt x="332423" y="362249"/>
                    <a:pt x="391139" y="303533"/>
                    <a:pt x="462501" y="303533"/>
                  </a:cubicBezTo>
                  <a:lnTo>
                    <a:pt x="505860" y="303533"/>
                  </a:lnTo>
                  <a:lnTo>
                    <a:pt x="505860" y="332439"/>
                  </a:lnTo>
                  <a:cubicBezTo>
                    <a:pt x="505860" y="403802"/>
                    <a:pt x="447144" y="462518"/>
                    <a:pt x="375782" y="462518"/>
                  </a:cubicBezTo>
                  <a:lnTo>
                    <a:pt x="356812" y="462518"/>
                  </a:lnTo>
                  <a:lnTo>
                    <a:pt x="443531" y="386639"/>
                  </a:lnTo>
                  <a:cubicBezTo>
                    <a:pt x="448951" y="381219"/>
                    <a:pt x="449855" y="372186"/>
                    <a:pt x="444434" y="366766"/>
                  </a:cubicBezTo>
                  <a:close/>
                  <a:moveTo>
                    <a:pt x="303516" y="445355"/>
                  </a:moveTo>
                  <a:lnTo>
                    <a:pt x="212281" y="364959"/>
                  </a:lnTo>
                  <a:cubicBezTo>
                    <a:pt x="205958" y="359539"/>
                    <a:pt x="196925" y="360442"/>
                    <a:pt x="191504" y="366766"/>
                  </a:cubicBezTo>
                  <a:cubicBezTo>
                    <a:pt x="186085" y="373089"/>
                    <a:pt x="186988" y="382122"/>
                    <a:pt x="193311" y="387542"/>
                  </a:cubicBezTo>
                  <a:lnTo>
                    <a:pt x="280030" y="463421"/>
                  </a:lnTo>
                  <a:lnTo>
                    <a:pt x="261060" y="463421"/>
                  </a:lnTo>
                  <a:cubicBezTo>
                    <a:pt x="189698" y="463421"/>
                    <a:pt x="130982" y="404705"/>
                    <a:pt x="130982" y="333343"/>
                  </a:cubicBezTo>
                  <a:lnTo>
                    <a:pt x="130982" y="304437"/>
                  </a:lnTo>
                  <a:lnTo>
                    <a:pt x="174341" y="304437"/>
                  </a:lnTo>
                  <a:cubicBezTo>
                    <a:pt x="245704" y="304437"/>
                    <a:pt x="304419" y="363153"/>
                    <a:pt x="304419" y="434515"/>
                  </a:cubicBezTo>
                  <a:lnTo>
                    <a:pt x="304419" y="445355"/>
                  </a:lnTo>
                  <a:close/>
                  <a:moveTo>
                    <a:pt x="345973" y="896112"/>
                  </a:moveTo>
                  <a:lnTo>
                    <a:pt x="289967" y="896112"/>
                  </a:lnTo>
                  <a:cubicBezTo>
                    <a:pt x="244800" y="896112"/>
                    <a:pt x="205054" y="866302"/>
                    <a:pt x="191504" y="823847"/>
                  </a:cubicBezTo>
                  <a:lnTo>
                    <a:pt x="444434" y="823847"/>
                  </a:lnTo>
                  <a:cubicBezTo>
                    <a:pt x="430884" y="866302"/>
                    <a:pt x="391139" y="896112"/>
                    <a:pt x="345973" y="896112"/>
                  </a:cubicBezTo>
                  <a:lnTo>
                    <a:pt x="345973" y="896112"/>
                  </a:lnTo>
                  <a:close/>
                  <a:moveTo>
                    <a:pt x="491407" y="773260"/>
                  </a:moveTo>
                  <a:cubicBezTo>
                    <a:pt x="491407" y="785003"/>
                    <a:pt x="481471" y="794940"/>
                    <a:pt x="469727" y="794940"/>
                  </a:cubicBezTo>
                  <a:cubicBezTo>
                    <a:pt x="451661" y="794940"/>
                    <a:pt x="177954" y="794940"/>
                    <a:pt x="166211" y="794940"/>
                  </a:cubicBezTo>
                  <a:cubicBezTo>
                    <a:pt x="154468" y="794940"/>
                    <a:pt x="144531" y="785003"/>
                    <a:pt x="144531" y="773260"/>
                  </a:cubicBezTo>
                  <a:cubicBezTo>
                    <a:pt x="144531" y="761517"/>
                    <a:pt x="154468" y="751581"/>
                    <a:pt x="166211" y="751581"/>
                  </a:cubicBezTo>
                  <a:lnTo>
                    <a:pt x="469727" y="751581"/>
                  </a:lnTo>
                  <a:cubicBezTo>
                    <a:pt x="482374" y="751581"/>
                    <a:pt x="491407" y="761517"/>
                    <a:pt x="491407" y="773260"/>
                  </a:cubicBezTo>
                  <a:close/>
                  <a:moveTo>
                    <a:pt x="166211" y="722674"/>
                  </a:moveTo>
                  <a:cubicBezTo>
                    <a:pt x="154468" y="722674"/>
                    <a:pt x="144531" y="712738"/>
                    <a:pt x="144531" y="700995"/>
                  </a:cubicBezTo>
                  <a:cubicBezTo>
                    <a:pt x="144531" y="689251"/>
                    <a:pt x="154468" y="679315"/>
                    <a:pt x="166211" y="679315"/>
                  </a:cubicBezTo>
                  <a:lnTo>
                    <a:pt x="469727" y="679315"/>
                  </a:lnTo>
                  <a:cubicBezTo>
                    <a:pt x="481471" y="679315"/>
                    <a:pt x="491407" y="689251"/>
                    <a:pt x="491407" y="700995"/>
                  </a:cubicBezTo>
                  <a:cubicBezTo>
                    <a:pt x="491407" y="712738"/>
                    <a:pt x="481471" y="722674"/>
                    <a:pt x="469727" y="722674"/>
                  </a:cubicBezTo>
                  <a:lnTo>
                    <a:pt x="166211" y="722674"/>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7" name="Freeform 307">
              <a:extLst>
                <a:ext uri="{FF2B5EF4-FFF2-40B4-BE49-F238E27FC236}">
                  <a16:creationId xmlns:a16="http://schemas.microsoft.com/office/drawing/2014/main" id="{36E0E15A-C24A-8E00-670C-1C7198E39A11}"/>
                </a:ext>
              </a:extLst>
            </p:cNvPr>
            <p:cNvSpPr/>
            <p:nvPr/>
          </p:nvSpPr>
          <p:spPr>
            <a:xfrm>
              <a:off x="8736336" y="1077510"/>
              <a:ext cx="101172" cy="28906"/>
            </a:xfrm>
            <a:custGeom>
              <a:avLst/>
              <a:gdLst>
                <a:gd name="connsiteX0" fmla="*/ 101172 w 101172"/>
                <a:gd name="connsiteY0" fmla="*/ 14453 h 28906"/>
                <a:gd name="connsiteX1" fmla="*/ 86719 w 101172"/>
                <a:gd name="connsiteY1" fmla="*/ 0 h 28906"/>
                <a:gd name="connsiteX2" fmla="*/ 14453 w 101172"/>
                <a:gd name="connsiteY2" fmla="*/ 0 h 28906"/>
                <a:gd name="connsiteX3" fmla="*/ 0 w 101172"/>
                <a:gd name="connsiteY3" fmla="*/ 14453 h 28906"/>
                <a:gd name="connsiteX4" fmla="*/ 14453 w 101172"/>
                <a:gd name="connsiteY4" fmla="*/ 28906 h 28906"/>
                <a:gd name="connsiteX5" fmla="*/ 86719 w 101172"/>
                <a:gd name="connsiteY5" fmla="*/ 28906 h 28906"/>
                <a:gd name="connsiteX6" fmla="*/ 101172 w 101172"/>
                <a:gd name="connsiteY6" fmla="*/ 14453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101172" y="14453"/>
                  </a:moveTo>
                  <a:cubicBezTo>
                    <a:pt x="101172" y="6323"/>
                    <a:pt x="94849" y="0"/>
                    <a:pt x="86719" y="0"/>
                  </a:cubicBezTo>
                  <a:lnTo>
                    <a:pt x="14453" y="0"/>
                  </a:lnTo>
                  <a:cubicBezTo>
                    <a:pt x="6323" y="0"/>
                    <a:pt x="0" y="6323"/>
                    <a:pt x="0" y="14453"/>
                  </a:cubicBezTo>
                  <a:cubicBezTo>
                    <a:pt x="0" y="22583"/>
                    <a:pt x="6323" y="28906"/>
                    <a:pt x="14453" y="28906"/>
                  </a:cubicBezTo>
                  <a:lnTo>
                    <a:pt x="86719" y="28906"/>
                  </a:lnTo>
                  <a:cubicBezTo>
                    <a:pt x="94849" y="28906"/>
                    <a:pt x="101172" y="22583"/>
                    <a:pt x="101172" y="14453"/>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8" name="Freeform 308">
              <a:extLst>
                <a:ext uri="{FF2B5EF4-FFF2-40B4-BE49-F238E27FC236}">
                  <a16:creationId xmlns:a16="http://schemas.microsoft.com/office/drawing/2014/main" id="{D09FE009-B7C7-BCE4-85FA-DA1BA3769546}"/>
                </a:ext>
              </a:extLst>
            </p:cNvPr>
            <p:cNvSpPr/>
            <p:nvPr/>
          </p:nvSpPr>
          <p:spPr>
            <a:xfrm>
              <a:off x="8796859" y="1265589"/>
              <a:ext cx="91235" cy="64850"/>
            </a:xfrm>
            <a:custGeom>
              <a:avLst/>
              <a:gdLst>
                <a:gd name="connsiteX0" fmla="*/ 69556 w 91235"/>
                <a:gd name="connsiteY0" fmla="*/ 1618 h 64850"/>
                <a:gd name="connsiteX1" fmla="*/ 7226 w 91235"/>
                <a:gd name="connsiteY1" fmla="*/ 37751 h 64850"/>
                <a:gd name="connsiteX2" fmla="*/ 1807 w 91235"/>
                <a:gd name="connsiteY2" fmla="*/ 57624 h 64850"/>
                <a:gd name="connsiteX3" fmla="*/ 21680 w 91235"/>
                <a:gd name="connsiteY3" fmla="*/ 63044 h 64850"/>
                <a:gd name="connsiteX4" fmla="*/ 84009 w 91235"/>
                <a:gd name="connsiteY4" fmla="*/ 26911 h 64850"/>
                <a:gd name="connsiteX5" fmla="*/ 89429 w 91235"/>
                <a:gd name="connsiteY5" fmla="*/ 7038 h 64850"/>
                <a:gd name="connsiteX6" fmla="*/ 69556 w 91235"/>
                <a:gd name="connsiteY6" fmla="*/ 1618 h 6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35" h="64850">
                  <a:moveTo>
                    <a:pt x="69556" y="1618"/>
                  </a:moveTo>
                  <a:lnTo>
                    <a:pt x="7226" y="37751"/>
                  </a:lnTo>
                  <a:cubicBezTo>
                    <a:pt x="0" y="41365"/>
                    <a:pt x="-1807" y="50398"/>
                    <a:pt x="1807" y="57624"/>
                  </a:cubicBezTo>
                  <a:cubicBezTo>
                    <a:pt x="5420" y="64851"/>
                    <a:pt x="14453" y="66657"/>
                    <a:pt x="21680" y="63044"/>
                  </a:cubicBezTo>
                  <a:lnTo>
                    <a:pt x="84009" y="26911"/>
                  </a:lnTo>
                  <a:cubicBezTo>
                    <a:pt x="91236" y="23298"/>
                    <a:pt x="93042" y="14265"/>
                    <a:pt x="89429" y="7038"/>
                  </a:cubicBezTo>
                  <a:cubicBezTo>
                    <a:pt x="84912" y="715"/>
                    <a:pt x="76782" y="-1995"/>
                    <a:pt x="69556" y="1618"/>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9" name="Freeform 309">
              <a:extLst>
                <a:ext uri="{FF2B5EF4-FFF2-40B4-BE49-F238E27FC236}">
                  <a16:creationId xmlns:a16="http://schemas.microsoft.com/office/drawing/2014/main" id="{6EFAEFEF-44C3-89D8-8B12-D7E1814822B6}"/>
                </a:ext>
              </a:extLst>
            </p:cNvPr>
            <p:cNvSpPr/>
            <p:nvPr/>
          </p:nvSpPr>
          <p:spPr>
            <a:xfrm>
              <a:off x="8796457" y="853486"/>
              <a:ext cx="91499" cy="65041"/>
            </a:xfrm>
            <a:custGeom>
              <a:avLst/>
              <a:gdLst>
                <a:gd name="connsiteX0" fmla="*/ 7628 w 91499"/>
                <a:gd name="connsiteY0" fmla="*/ 27100 h 65041"/>
                <a:gd name="connsiteX1" fmla="*/ 77184 w 91499"/>
                <a:gd name="connsiteY1" fmla="*/ 65039 h 65041"/>
                <a:gd name="connsiteX2" fmla="*/ 84410 w 91499"/>
                <a:gd name="connsiteY2" fmla="*/ 37940 h 65041"/>
                <a:gd name="connsiteX3" fmla="*/ 22081 w 91499"/>
                <a:gd name="connsiteY3" fmla="*/ 1807 h 65041"/>
                <a:gd name="connsiteX4" fmla="*/ 2208 w 91499"/>
                <a:gd name="connsiteY4" fmla="*/ 7226 h 65041"/>
                <a:gd name="connsiteX5" fmla="*/ 7628 w 91499"/>
                <a:gd name="connsiteY5" fmla="*/ 27100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99" h="65041">
                  <a:moveTo>
                    <a:pt x="7628" y="27100"/>
                  </a:moveTo>
                  <a:cubicBezTo>
                    <a:pt x="74474" y="65942"/>
                    <a:pt x="71764" y="65039"/>
                    <a:pt x="77184" y="65039"/>
                  </a:cubicBezTo>
                  <a:cubicBezTo>
                    <a:pt x="91637" y="65039"/>
                    <a:pt x="97057" y="45166"/>
                    <a:pt x="84410" y="37940"/>
                  </a:cubicBezTo>
                  <a:lnTo>
                    <a:pt x="22081" y="1807"/>
                  </a:lnTo>
                  <a:cubicBezTo>
                    <a:pt x="14855" y="-1807"/>
                    <a:pt x="6725" y="0"/>
                    <a:pt x="2208" y="7226"/>
                  </a:cubicBezTo>
                  <a:cubicBezTo>
                    <a:pt x="-2308" y="14453"/>
                    <a:pt x="401" y="23486"/>
                    <a:pt x="7628" y="2710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0" name="Freeform 310">
              <a:extLst>
                <a:ext uri="{FF2B5EF4-FFF2-40B4-BE49-F238E27FC236}">
                  <a16:creationId xmlns:a16="http://schemas.microsoft.com/office/drawing/2014/main" id="{89C4E0BC-D828-0DBC-938D-6ADB27FAA315}"/>
                </a:ext>
              </a:extLst>
            </p:cNvPr>
            <p:cNvSpPr/>
            <p:nvPr/>
          </p:nvSpPr>
          <p:spPr>
            <a:xfrm>
              <a:off x="9560165" y="1077510"/>
              <a:ext cx="101172" cy="28906"/>
            </a:xfrm>
            <a:custGeom>
              <a:avLst/>
              <a:gdLst>
                <a:gd name="connsiteX0" fmla="*/ 86719 w 101172"/>
                <a:gd name="connsiteY0" fmla="*/ 0 h 28906"/>
                <a:gd name="connsiteX1" fmla="*/ 14453 w 101172"/>
                <a:gd name="connsiteY1" fmla="*/ 0 h 28906"/>
                <a:gd name="connsiteX2" fmla="*/ 0 w 101172"/>
                <a:gd name="connsiteY2" fmla="*/ 14453 h 28906"/>
                <a:gd name="connsiteX3" fmla="*/ 14453 w 101172"/>
                <a:gd name="connsiteY3" fmla="*/ 28906 h 28906"/>
                <a:gd name="connsiteX4" fmla="*/ 86719 w 101172"/>
                <a:gd name="connsiteY4" fmla="*/ 28906 h 28906"/>
                <a:gd name="connsiteX5" fmla="*/ 101172 w 101172"/>
                <a:gd name="connsiteY5" fmla="*/ 14453 h 28906"/>
                <a:gd name="connsiteX6" fmla="*/ 86719 w 101172"/>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172" h="28906">
                  <a:moveTo>
                    <a:pt x="86719" y="0"/>
                  </a:moveTo>
                  <a:lnTo>
                    <a:pt x="14453" y="0"/>
                  </a:lnTo>
                  <a:cubicBezTo>
                    <a:pt x="6323" y="0"/>
                    <a:pt x="0" y="6323"/>
                    <a:pt x="0" y="14453"/>
                  </a:cubicBezTo>
                  <a:cubicBezTo>
                    <a:pt x="0" y="22583"/>
                    <a:pt x="6323" y="28906"/>
                    <a:pt x="14453" y="28906"/>
                  </a:cubicBezTo>
                  <a:lnTo>
                    <a:pt x="86719" y="28906"/>
                  </a:lnTo>
                  <a:cubicBezTo>
                    <a:pt x="94849" y="28906"/>
                    <a:pt x="101172" y="22583"/>
                    <a:pt x="101172" y="14453"/>
                  </a:cubicBezTo>
                  <a:cubicBezTo>
                    <a:pt x="101172" y="6323"/>
                    <a:pt x="94849" y="0"/>
                    <a:pt x="86719"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1" name="Freeform 311">
              <a:extLst>
                <a:ext uri="{FF2B5EF4-FFF2-40B4-BE49-F238E27FC236}">
                  <a16:creationId xmlns:a16="http://schemas.microsoft.com/office/drawing/2014/main" id="{B06C716A-8692-02E6-CD8B-7C7DB7EE5494}"/>
                </a:ext>
              </a:extLst>
            </p:cNvPr>
            <p:cNvSpPr/>
            <p:nvPr/>
          </p:nvSpPr>
          <p:spPr>
            <a:xfrm>
              <a:off x="9510483" y="1265401"/>
              <a:ext cx="91047" cy="65039"/>
            </a:xfrm>
            <a:custGeom>
              <a:avLst/>
              <a:gdLst>
                <a:gd name="connsiteX0" fmla="*/ 84009 w 91047"/>
                <a:gd name="connsiteY0" fmla="*/ 37939 h 65039"/>
                <a:gd name="connsiteX1" fmla="*/ 21680 w 91047"/>
                <a:gd name="connsiteY1" fmla="*/ 1807 h 65039"/>
                <a:gd name="connsiteX2" fmla="*/ 1807 w 91047"/>
                <a:gd name="connsiteY2" fmla="*/ 7227 h 65039"/>
                <a:gd name="connsiteX3" fmla="*/ 7226 w 91047"/>
                <a:gd name="connsiteY3" fmla="*/ 27099 h 65039"/>
                <a:gd name="connsiteX4" fmla="*/ 69556 w 91047"/>
                <a:gd name="connsiteY4" fmla="*/ 63232 h 65039"/>
                <a:gd name="connsiteX5" fmla="*/ 89429 w 91047"/>
                <a:gd name="connsiteY5" fmla="*/ 57813 h 65039"/>
                <a:gd name="connsiteX6" fmla="*/ 84009 w 91047"/>
                <a:gd name="connsiteY6" fmla="*/ 37939 h 6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7" h="65039">
                  <a:moveTo>
                    <a:pt x="84009" y="37939"/>
                  </a:moveTo>
                  <a:lnTo>
                    <a:pt x="21680" y="1807"/>
                  </a:lnTo>
                  <a:cubicBezTo>
                    <a:pt x="14453" y="-1806"/>
                    <a:pt x="6323" y="0"/>
                    <a:pt x="1807" y="7227"/>
                  </a:cubicBezTo>
                  <a:cubicBezTo>
                    <a:pt x="-1807" y="14453"/>
                    <a:pt x="0" y="22583"/>
                    <a:pt x="7226" y="27099"/>
                  </a:cubicBezTo>
                  <a:lnTo>
                    <a:pt x="69556" y="63232"/>
                  </a:lnTo>
                  <a:cubicBezTo>
                    <a:pt x="76782" y="66846"/>
                    <a:pt x="84912" y="65039"/>
                    <a:pt x="89429" y="57813"/>
                  </a:cubicBezTo>
                  <a:cubicBezTo>
                    <a:pt x="93042" y="51489"/>
                    <a:pt x="90332" y="42456"/>
                    <a:pt x="84009" y="379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2" name="Freeform 312">
              <a:extLst>
                <a:ext uri="{FF2B5EF4-FFF2-40B4-BE49-F238E27FC236}">
                  <a16:creationId xmlns:a16="http://schemas.microsoft.com/office/drawing/2014/main" id="{353BA45B-C520-195A-296A-1B0144F110E6}"/>
                </a:ext>
              </a:extLst>
            </p:cNvPr>
            <p:cNvSpPr/>
            <p:nvPr/>
          </p:nvSpPr>
          <p:spPr>
            <a:xfrm>
              <a:off x="9509975" y="853486"/>
              <a:ext cx="91742" cy="65041"/>
            </a:xfrm>
            <a:custGeom>
              <a:avLst/>
              <a:gdLst>
                <a:gd name="connsiteX0" fmla="*/ 14961 w 91742"/>
                <a:gd name="connsiteY0" fmla="*/ 65039 h 65041"/>
                <a:gd name="connsiteX1" fmla="*/ 84516 w 91742"/>
                <a:gd name="connsiteY1" fmla="*/ 27100 h 65041"/>
                <a:gd name="connsiteX2" fmla="*/ 89936 w 91742"/>
                <a:gd name="connsiteY2" fmla="*/ 7226 h 65041"/>
                <a:gd name="connsiteX3" fmla="*/ 70063 w 91742"/>
                <a:gd name="connsiteY3" fmla="*/ 1807 h 65041"/>
                <a:gd name="connsiteX4" fmla="*/ 7734 w 91742"/>
                <a:gd name="connsiteY4" fmla="*/ 37940 h 65041"/>
                <a:gd name="connsiteX5" fmla="*/ 14961 w 91742"/>
                <a:gd name="connsiteY5" fmla="*/ 65039 h 6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42" h="65041">
                  <a:moveTo>
                    <a:pt x="14961" y="65039"/>
                  </a:moveTo>
                  <a:cubicBezTo>
                    <a:pt x="20381" y="65039"/>
                    <a:pt x="17671" y="65942"/>
                    <a:pt x="84516" y="27100"/>
                  </a:cubicBezTo>
                  <a:cubicBezTo>
                    <a:pt x="91743" y="23486"/>
                    <a:pt x="93549" y="14453"/>
                    <a:pt x="89936" y="7226"/>
                  </a:cubicBezTo>
                  <a:cubicBezTo>
                    <a:pt x="86323" y="0"/>
                    <a:pt x="77290" y="-1807"/>
                    <a:pt x="70063" y="1807"/>
                  </a:cubicBezTo>
                  <a:lnTo>
                    <a:pt x="7734" y="37940"/>
                  </a:lnTo>
                  <a:cubicBezTo>
                    <a:pt x="-5816" y="45166"/>
                    <a:pt x="-396" y="65039"/>
                    <a:pt x="14961" y="65039"/>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5" name="Graphic 3">
            <a:extLst>
              <a:ext uri="{FF2B5EF4-FFF2-40B4-BE49-F238E27FC236}">
                <a16:creationId xmlns:a16="http://schemas.microsoft.com/office/drawing/2014/main" id="{B3CAD9CC-29EF-9D9C-F6C2-23F685AF9246}"/>
              </a:ext>
            </a:extLst>
          </p:cNvPr>
          <p:cNvGrpSpPr/>
          <p:nvPr/>
        </p:nvGrpSpPr>
        <p:grpSpPr>
          <a:xfrm>
            <a:off x="6421718" y="3969310"/>
            <a:ext cx="746895" cy="738564"/>
            <a:chOff x="6615628" y="2116894"/>
            <a:chExt cx="1066935" cy="1001108"/>
          </a:xfrm>
          <a:solidFill>
            <a:srgbClr val="0289AE"/>
          </a:solidFill>
        </p:grpSpPr>
        <p:sp>
          <p:nvSpPr>
            <p:cNvPr id="156" name="Freeform 1130">
              <a:extLst>
                <a:ext uri="{FF2B5EF4-FFF2-40B4-BE49-F238E27FC236}">
                  <a16:creationId xmlns:a16="http://schemas.microsoft.com/office/drawing/2014/main" id="{1450A986-00C2-91BE-E25B-A734305CCCEB}"/>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157" name="Freeform 1131">
              <a:extLst>
                <a:ext uri="{FF2B5EF4-FFF2-40B4-BE49-F238E27FC236}">
                  <a16:creationId xmlns:a16="http://schemas.microsoft.com/office/drawing/2014/main" id="{00845C73-902F-B215-E700-FC1CCFF84BFC}"/>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158" name="Freeform 1132">
              <a:extLst>
                <a:ext uri="{FF2B5EF4-FFF2-40B4-BE49-F238E27FC236}">
                  <a16:creationId xmlns:a16="http://schemas.microsoft.com/office/drawing/2014/main" id="{7DD02E4B-6620-C808-19F7-6D86D3CC68FD}"/>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159" name="Freeform 1133">
              <a:extLst>
                <a:ext uri="{FF2B5EF4-FFF2-40B4-BE49-F238E27FC236}">
                  <a16:creationId xmlns:a16="http://schemas.microsoft.com/office/drawing/2014/main" id="{40ADD2E2-FF58-2F98-1B0A-60D82F5A87B2}"/>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160" name="Freeform 1134">
              <a:extLst>
                <a:ext uri="{FF2B5EF4-FFF2-40B4-BE49-F238E27FC236}">
                  <a16:creationId xmlns:a16="http://schemas.microsoft.com/office/drawing/2014/main" id="{A741525A-7E83-D01B-9950-1D089C05CF5D}"/>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161" name="Freeform 1135">
              <a:extLst>
                <a:ext uri="{FF2B5EF4-FFF2-40B4-BE49-F238E27FC236}">
                  <a16:creationId xmlns:a16="http://schemas.microsoft.com/office/drawing/2014/main" id="{17FC7EAC-5D41-1DA9-9728-565CB088BAB4}"/>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162" name="Freeform 1136">
              <a:extLst>
                <a:ext uri="{FF2B5EF4-FFF2-40B4-BE49-F238E27FC236}">
                  <a16:creationId xmlns:a16="http://schemas.microsoft.com/office/drawing/2014/main" id="{CA4EBC72-DF23-93EF-FDB2-882313171780}"/>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163" name="Freeform 1137">
              <a:extLst>
                <a:ext uri="{FF2B5EF4-FFF2-40B4-BE49-F238E27FC236}">
                  <a16:creationId xmlns:a16="http://schemas.microsoft.com/office/drawing/2014/main" id="{1D0958B8-EA78-B25C-2B82-B64B0EBF428B}"/>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164" name="Freeform 1138">
              <a:extLst>
                <a:ext uri="{FF2B5EF4-FFF2-40B4-BE49-F238E27FC236}">
                  <a16:creationId xmlns:a16="http://schemas.microsoft.com/office/drawing/2014/main" id="{31C9638D-54E1-F378-34D6-F878D5F4A2DF}"/>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165" name="Freeform 1139">
              <a:extLst>
                <a:ext uri="{FF2B5EF4-FFF2-40B4-BE49-F238E27FC236}">
                  <a16:creationId xmlns:a16="http://schemas.microsoft.com/office/drawing/2014/main" id="{EA1A0786-D3C2-90B8-40C3-CE3A262774C2}"/>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166" name="Freeform 1140">
              <a:extLst>
                <a:ext uri="{FF2B5EF4-FFF2-40B4-BE49-F238E27FC236}">
                  <a16:creationId xmlns:a16="http://schemas.microsoft.com/office/drawing/2014/main" id="{323A4628-0B3E-6572-761B-BDAC1A910D06}"/>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167" name="Freeform 1141">
              <a:extLst>
                <a:ext uri="{FF2B5EF4-FFF2-40B4-BE49-F238E27FC236}">
                  <a16:creationId xmlns:a16="http://schemas.microsoft.com/office/drawing/2014/main" id="{33EC5904-4562-48E1-8285-C39F848AAED6}"/>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nvGrpSpPr>
          <p:cNvPr id="168" name="Graphic 3">
            <a:extLst>
              <a:ext uri="{FF2B5EF4-FFF2-40B4-BE49-F238E27FC236}">
                <a16:creationId xmlns:a16="http://schemas.microsoft.com/office/drawing/2014/main" id="{D1C0C8C5-485A-934D-2F1E-4F2150E98404}"/>
              </a:ext>
            </a:extLst>
          </p:cNvPr>
          <p:cNvGrpSpPr/>
          <p:nvPr/>
        </p:nvGrpSpPr>
        <p:grpSpPr>
          <a:xfrm>
            <a:off x="8281771" y="4010410"/>
            <a:ext cx="690631" cy="777027"/>
            <a:chOff x="10404966" y="1987546"/>
            <a:chExt cx="1091621" cy="1086133"/>
          </a:xfrm>
          <a:solidFill>
            <a:srgbClr val="62A844"/>
          </a:solidFill>
        </p:grpSpPr>
        <p:sp>
          <p:nvSpPr>
            <p:cNvPr id="169" name="Freeform 1452">
              <a:extLst>
                <a:ext uri="{FF2B5EF4-FFF2-40B4-BE49-F238E27FC236}">
                  <a16:creationId xmlns:a16="http://schemas.microsoft.com/office/drawing/2014/main" id="{E3A90B7B-259A-BE28-1316-42C531365C2D}"/>
                </a:ext>
              </a:extLst>
            </p:cNvPr>
            <p:cNvSpPr/>
            <p:nvPr/>
          </p:nvSpPr>
          <p:spPr>
            <a:xfrm>
              <a:off x="10643587" y="2308449"/>
              <a:ext cx="853000" cy="342845"/>
            </a:xfrm>
            <a:custGeom>
              <a:avLst/>
              <a:gdLst>
                <a:gd name="connsiteX0" fmla="*/ 740547 w 853000"/>
                <a:gd name="connsiteY0" fmla="*/ 0 h 342845"/>
                <a:gd name="connsiteX1" fmla="*/ 630837 w 853000"/>
                <a:gd name="connsiteY1" fmla="*/ 93254 h 342845"/>
                <a:gd name="connsiteX2" fmla="*/ 584209 w 853000"/>
                <a:gd name="connsiteY2" fmla="*/ 93254 h 342845"/>
                <a:gd name="connsiteX3" fmla="*/ 567753 w 853000"/>
                <a:gd name="connsiteY3" fmla="*/ 109710 h 342845"/>
                <a:gd name="connsiteX4" fmla="*/ 584209 w 853000"/>
                <a:gd name="connsiteY4" fmla="*/ 126167 h 342845"/>
                <a:gd name="connsiteX5" fmla="*/ 644550 w 853000"/>
                <a:gd name="connsiteY5" fmla="*/ 126167 h 342845"/>
                <a:gd name="connsiteX6" fmla="*/ 661007 w 853000"/>
                <a:gd name="connsiteY6" fmla="*/ 109710 h 342845"/>
                <a:gd name="connsiteX7" fmla="*/ 740547 w 853000"/>
                <a:gd name="connsiteY7" fmla="*/ 30171 h 342845"/>
                <a:gd name="connsiteX8" fmla="*/ 820087 w 853000"/>
                <a:gd name="connsiteY8" fmla="*/ 109710 h 342845"/>
                <a:gd name="connsiteX9" fmla="*/ 820087 w 853000"/>
                <a:gd name="connsiteY9" fmla="*/ 172794 h 342845"/>
                <a:gd name="connsiteX10" fmla="*/ 740547 w 853000"/>
                <a:gd name="connsiteY10" fmla="*/ 252334 h 342845"/>
                <a:gd name="connsiteX11" fmla="*/ 661007 w 853000"/>
                <a:gd name="connsiteY11" fmla="*/ 172794 h 342845"/>
                <a:gd name="connsiteX12" fmla="*/ 644550 w 853000"/>
                <a:gd name="connsiteY12" fmla="*/ 156337 h 342845"/>
                <a:gd name="connsiteX13" fmla="*/ 126167 w 853000"/>
                <a:gd name="connsiteY13" fmla="*/ 156337 h 342845"/>
                <a:gd name="connsiteX14" fmla="*/ 109711 w 853000"/>
                <a:gd name="connsiteY14" fmla="*/ 139881 h 342845"/>
                <a:gd name="connsiteX15" fmla="*/ 126167 w 853000"/>
                <a:gd name="connsiteY15" fmla="*/ 123424 h 342845"/>
                <a:gd name="connsiteX16" fmla="*/ 515640 w 853000"/>
                <a:gd name="connsiteY16" fmla="*/ 123424 h 342845"/>
                <a:gd name="connsiteX17" fmla="*/ 532097 w 853000"/>
                <a:gd name="connsiteY17" fmla="*/ 106968 h 342845"/>
                <a:gd name="connsiteX18" fmla="*/ 515640 w 853000"/>
                <a:gd name="connsiteY18" fmla="*/ 90511 h 342845"/>
                <a:gd name="connsiteX19" fmla="*/ 222164 w 853000"/>
                <a:gd name="connsiteY19" fmla="*/ 90511 h 342845"/>
                <a:gd name="connsiteX20" fmla="*/ 117939 w 853000"/>
                <a:gd name="connsiteY20" fmla="*/ 24685 h 342845"/>
                <a:gd name="connsiteX21" fmla="*/ 0 w 853000"/>
                <a:gd name="connsiteY21" fmla="*/ 142624 h 342845"/>
                <a:gd name="connsiteX22" fmla="*/ 46627 w 853000"/>
                <a:gd name="connsiteY22" fmla="*/ 235878 h 342845"/>
                <a:gd name="connsiteX23" fmla="*/ 30171 w 853000"/>
                <a:gd name="connsiteY23" fmla="*/ 282505 h 342845"/>
                <a:gd name="connsiteX24" fmla="*/ 35656 w 853000"/>
                <a:gd name="connsiteY24" fmla="*/ 323646 h 342845"/>
                <a:gd name="connsiteX25" fmla="*/ 71312 w 853000"/>
                <a:gd name="connsiteY25" fmla="*/ 342845 h 342845"/>
                <a:gd name="connsiteX26" fmla="*/ 161823 w 853000"/>
                <a:gd name="connsiteY26" fmla="*/ 342845 h 342845"/>
                <a:gd name="connsiteX27" fmla="*/ 197480 w 853000"/>
                <a:gd name="connsiteY27" fmla="*/ 323646 h 342845"/>
                <a:gd name="connsiteX28" fmla="*/ 202965 w 853000"/>
                <a:gd name="connsiteY28" fmla="*/ 282505 h 342845"/>
                <a:gd name="connsiteX29" fmla="*/ 186508 w 853000"/>
                <a:gd name="connsiteY29" fmla="*/ 235878 h 342845"/>
                <a:gd name="connsiteX30" fmla="*/ 224907 w 853000"/>
                <a:gd name="connsiteY30" fmla="*/ 186508 h 342845"/>
                <a:gd name="connsiteX31" fmla="*/ 630837 w 853000"/>
                <a:gd name="connsiteY31" fmla="*/ 186508 h 342845"/>
                <a:gd name="connsiteX32" fmla="*/ 740547 w 853000"/>
                <a:gd name="connsiteY32" fmla="*/ 279762 h 342845"/>
                <a:gd name="connsiteX33" fmla="*/ 853001 w 853000"/>
                <a:gd name="connsiteY33" fmla="*/ 167309 h 342845"/>
                <a:gd name="connsiteX34" fmla="*/ 853001 w 853000"/>
                <a:gd name="connsiteY34" fmla="*/ 104225 h 342845"/>
                <a:gd name="connsiteX35" fmla="*/ 740547 w 853000"/>
                <a:gd name="connsiteY35" fmla="*/ 0 h 342845"/>
                <a:gd name="connsiteX36" fmla="*/ 740547 w 853000"/>
                <a:gd name="connsiteY36" fmla="*/ 0 h 342845"/>
                <a:gd name="connsiteX37" fmla="*/ 159080 w 853000"/>
                <a:gd name="connsiteY37" fmla="*/ 222164 h 342845"/>
                <a:gd name="connsiteX38" fmla="*/ 150852 w 853000"/>
                <a:gd name="connsiteY38" fmla="*/ 241363 h 342845"/>
                <a:gd name="connsiteX39" fmla="*/ 172794 w 853000"/>
                <a:gd name="connsiteY39" fmla="*/ 301704 h 342845"/>
                <a:gd name="connsiteX40" fmla="*/ 170052 w 853000"/>
                <a:gd name="connsiteY40" fmla="*/ 312675 h 342845"/>
                <a:gd name="connsiteX41" fmla="*/ 159080 w 853000"/>
                <a:gd name="connsiteY41" fmla="*/ 318161 h 342845"/>
                <a:gd name="connsiteX42" fmla="*/ 68569 w 853000"/>
                <a:gd name="connsiteY42" fmla="*/ 318161 h 342845"/>
                <a:gd name="connsiteX43" fmla="*/ 57598 w 853000"/>
                <a:gd name="connsiteY43" fmla="*/ 312675 h 342845"/>
                <a:gd name="connsiteX44" fmla="*/ 54855 w 853000"/>
                <a:gd name="connsiteY44" fmla="*/ 301704 h 342845"/>
                <a:gd name="connsiteX45" fmla="*/ 76797 w 853000"/>
                <a:gd name="connsiteY45" fmla="*/ 241363 h 342845"/>
                <a:gd name="connsiteX46" fmla="*/ 68569 w 853000"/>
                <a:gd name="connsiteY46" fmla="*/ 222164 h 342845"/>
                <a:gd name="connsiteX47" fmla="*/ 24685 w 853000"/>
                <a:gd name="connsiteY47" fmla="*/ 148109 h 342845"/>
                <a:gd name="connsiteX48" fmla="*/ 109711 w 853000"/>
                <a:gd name="connsiteY48" fmla="*/ 63084 h 342845"/>
                <a:gd name="connsiteX49" fmla="*/ 178280 w 853000"/>
                <a:gd name="connsiteY49" fmla="*/ 95997 h 342845"/>
                <a:gd name="connsiteX50" fmla="*/ 117939 w 853000"/>
                <a:gd name="connsiteY50" fmla="*/ 95997 h 342845"/>
                <a:gd name="connsiteX51" fmla="*/ 68569 w 853000"/>
                <a:gd name="connsiteY51" fmla="*/ 145366 h 342845"/>
                <a:gd name="connsiteX52" fmla="*/ 117939 w 853000"/>
                <a:gd name="connsiteY52" fmla="*/ 194736 h 342845"/>
                <a:gd name="connsiteX53" fmla="*/ 181023 w 853000"/>
                <a:gd name="connsiteY53" fmla="*/ 194736 h 342845"/>
                <a:gd name="connsiteX54" fmla="*/ 159080 w 853000"/>
                <a:gd name="connsiteY54" fmla="*/ 222164 h 342845"/>
                <a:gd name="connsiteX55" fmla="*/ 159080 w 853000"/>
                <a:gd name="connsiteY55" fmla="*/ 222164 h 34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53000" h="342845">
                  <a:moveTo>
                    <a:pt x="740547" y="0"/>
                  </a:moveTo>
                  <a:cubicBezTo>
                    <a:pt x="685692" y="0"/>
                    <a:pt x="639064" y="41141"/>
                    <a:pt x="630837" y="93254"/>
                  </a:cubicBezTo>
                  <a:lnTo>
                    <a:pt x="584209" y="93254"/>
                  </a:lnTo>
                  <a:cubicBezTo>
                    <a:pt x="575981" y="93254"/>
                    <a:pt x="567753" y="101482"/>
                    <a:pt x="567753" y="109710"/>
                  </a:cubicBezTo>
                  <a:cubicBezTo>
                    <a:pt x="567753" y="117939"/>
                    <a:pt x="575981" y="126167"/>
                    <a:pt x="584209" y="126167"/>
                  </a:cubicBezTo>
                  <a:lnTo>
                    <a:pt x="644550" y="126167"/>
                  </a:lnTo>
                  <a:cubicBezTo>
                    <a:pt x="652778" y="126167"/>
                    <a:pt x="661007" y="117939"/>
                    <a:pt x="661007" y="109710"/>
                  </a:cubicBezTo>
                  <a:cubicBezTo>
                    <a:pt x="661007" y="65827"/>
                    <a:pt x="696663" y="30171"/>
                    <a:pt x="740547" y="30171"/>
                  </a:cubicBezTo>
                  <a:cubicBezTo>
                    <a:pt x="784432" y="30171"/>
                    <a:pt x="820087" y="65827"/>
                    <a:pt x="820087" y="109710"/>
                  </a:cubicBezTo>
                  <a:lnTo>
                    <a:pt x="820087" y="172794"/>
                  </a:lnTo>
                  <a:cubicBezTo>
                    <a:pt x="820087" y="216678"/>
                    <a:pt x="784432" y="252334"/>
                    <a:pt x="740547" y="252334"/>
                  </a:cubicBezTo>
                  <a:cubicBezTo>
                    <a:pt x="696663" y="252334"/>
                    <a:pt x="661007" y="216678"/>
                    <a:pt x="661007" y="172794"/>
                  </a:cubicBezTo>
                  <a:cubicBezTo>
                    <a:pt x="661007" y="164566"/>
                    <a:pt x="652778" y="156337"/>
                    <a:pt x="644550" y="156337"/>
                  </a:cubicBezTo>
                  <a:lnTo>
                    <a:pt x="126167" y="156337"/>
                  </a:lnTo>
                  <a:cubicBezTo>
                    <a:pt x="117939" y="156337"/>
                    <a:pt x="109711" y="148109"/>
                    <a:pt x="109711" y="139881"/>
                  </a:cubicBezTo>
                  <a:cubicBezTo>
                    <a:pt x="109711" y="131653"/>
                    <a:pt x="117939" y="123424"/>
                    <a:pt x="126167" y="123424"/>
                  </a:cubicBezTo>
                  <a:lnTo>
                    <a:pt x="515640" y="123424"/>
                  </a:lnTo>
                  <a:cubicBezTo>
                    <a:pt x="523869" y="123424"/>
                    <a:pt x="532097" y="115196"/>
                    <a:pt x="532097" y="106968"/>
                  </a:cubicBezTo>
                  <a:cubicBezTo>
                    <a:pt x="532097" y="98740"/>
                    <a:pt x="523869" y="90511"/>
                    <a:pt x="515640" y="90511"/>
                  </a:cubicBezTo>
                  <a:lnTo>
                    <a:pt x="222164" y="90511"/>
                  </a:lnTo>
                  <a:cubicBezTo>
                    <a:pt x="202965" y="49370"/>
                    <a:pt x="161823" y="24685"/>
                    <a:pt x="117939" y="24685"/>
                  </a:cubicBezTo>
                  <a:cubicBezTo>
                    <a:pt x="52112" y="24685"/>
                    <a:pt x="0" y="76797"/>
                    <a:pt x="0" y="142624"/>
                  </a:cubicBezTo>
                  <a:cubicBezTo>
                    <a:pt x="0" y="181022"/>
                    <a:pt x="19200" y="213936"/>
                    <a:pt x="46627" y="235878"/>
                  </a:cubicBezTo>
                  <a:lnTo>
                    <a:pt x="30171" y="282505"/>
                  </a:lnTo>
                  <a:cubicBezTo>
                    <a:pt x="24685" y="296218"/>
                    <a:pt x="27428" y="309932"/>
                    <a:pt x="35656" y="323646"/>
                  </a:cubicBezTo>
                  <a:cubicBezTo>
                    <a:pt x="43884" y="334617"/>
                    <a:pt x="57598" y="342845"/>
                    <a:pt x="71312" y="342845"/>
                  </a:cubicBezTo>
                  <a:lnTo>
                    <a:pt x="161823" y="342845"/>
                  </a:lnTo>
                  <a:cubicBezTo>
                    <a:pt x="175537" y="342845"/>
                    <a:pt x="189251" y="334617"/>
                    <a:pt x="197480" y="323646"/>
                  </a:cubicBezTo>
                  <a:cubicBezTo>
                    <a:pt x="205708" y="312675"/>
                    <a:pt x="208450" y="296218"/>
                    <a:pt x="202965" y="282505"/>
                  </a:cubicBezTo>
                  <a:lnTo>
                    <a:pt x="186508" y="235878"/>
                  </a:lnTo>
                  <a:cubicBezTo>
                    <a:pt x="202965" y="222164"/>
                    <a:pt x="216678" y="205707"/>
                    <a:pt x="224907" y="186508"/>
                  </a:cubicBezTo>
                  <a:lnTo>
                    <a:pt x="630837" y="186508"/>
                  </a:lnTo>
                  <a:cubicBezTo>
                    <a:pt x="639064" y="238620"/>
                    <a:pt x="685692" y="279762"/>
                    <a:pt x="740547" y="279762"/>
                  </a:cubicBezTo>
                  <a:cubicBezTo>
                    <a:pt x="800888" y="279762"/>
                    <a:pt x="853001" y="230392"/>
                    <a:pt x="853001" y="167309"/>
                  </a:cubicBezTo>
                  <a:lnTo>
                    <a:pt x="853001" y="104225"/>
                  </a:lnTo>
                  <a:cubicBezTo>
                    <a:pt x="853001" y="52113"/>
                    <a:pt x="800888" y="0"/>
                    <a:pt x="740547" y="0"/>
                  </a:cubicBezTo>
                  <a:lnTo>
                    <a:pt x="740547" y="0"/>
                  </a:lnTo>
                  <a:close/>
                  <a:moveTo>
                    <a:pt x="159080" y="222164"/>
                  </a:moveTo>
                  <a:cubicBezTo>
                    <a:pt x="153595" y="224906"/>
                    <a:pt x="150852" y="233135"/>
                    <a:pt x="150852" y="241363"/>
                  </a:cubicBezTo>
                  <a:lnTo>
                    <a:pt x="172794" y="301704"/>
                  </a:lnTo>
                  <a:cubicBezTo>
                    <a:pt x="172794" y="304447"/>
                    <a:pt x="172794" y="309932"/>
                    <a:pt x="170052" y="312675"/>
                  </a:cubicBezTo>
                  <a:cubicBezTo>
                    <a:pt x="167309" y="315418"/>
                    <a:pt x="164566" y="318161"/>
                    <a:pt x="159080" y="318161"/>
                  </a:cubicBezTo>
                  <a:lnTo>
                    <a:pt x="68569" y="318161"/>
                  </a:lnTo>
                  <a:cubicBezTo>
                    <a:pt x="65826" y="318161"/>
                    <a:pt x="60341" y="315418"/>
                    <a:pt x="57598" y="312675"/>
                  </a:cubicBezTo>
                  <a:cubicBezTo>
                    <a:pt x="54855" y="309932"/>
                    <a:pt x="54855" y="304447"/>
                    <a:pt x="54855" y="301704"/>
                  </a:cubicBezTo>
                  <a:lnTo>
                    <a:pt x="76797" y="241363"/>
                  </a:lnTo>
                  <a:cubicBezTo>
                    <a:pt x="79540" y="233135"/>
                    <a:pt x="76797" y="224906"/>
                    <a:pt x="68569" y="222164"/>
                  </a:cubicBezTo>
                  <a:cubicBezTo>
                    <a:pt x="41142" y="205707"/>
                    <a:pt x="24685" y="178280"/>
                    <a:pt x="24685" y="148109"/>
                  </a:cubicBezTo>
                  <a:cubicBezTo>
                    <a:pt x="24685" y="101482"/>
                    <a:pt x="63083" y="63084"/>
                    <a:pt x="109711" y="63084"/>
                  </a:cubicBezTo>
                  <a:cubicBezTo>
                    <a:pt x="137138" y="63084"/>
                    <a:pt x="161823" y="76797"/>
                    <a:pt x="178280" y="95997"/>
                  </a:cubicBezTo>
                  <a:lnTo>
                    <a:pt x="117939" y="95997"/>
                  </a:lnTo>
                  <a:cubicBezTo>
                    <a:pt x="90511" y="95997"/>
                    <a:pt x="68569" y="117939"/>
                    <a:pt x="68569" y="145366"/>
                  </a:cubicBezTo>
                  <a:cubicBezTo>
                    <a:pt x="68569" y="172794"/>
                    <a:pt x="90511" y="194736"/>
                    <a:pt x="117939" y="194736"/>
                  </a:cubicBezTo>
                  <a:lnTo>
                    <a:pt x="181023" y="194736"/>
                  </a:lnTo>
                  <a:cubicBezTo>
                    <a:pt x="181023" y="202965"/>
                    <a:pt x="170052" y="213936"/>
                    <a:pt x="159080" y="222164"/>
                  </a:cubicBezTo>
                  <a:lnTo>
                    <a:pt x="159080" y="222164"/>
                  </a:lnTo>
                  <a:close/>
                </a:path>
              </a:pathLst>
            </a:custGeom>
            <a:grpFill/>
            <a:ln w="27426" cap="flat">
              <a:noFill/>
              <a:prstDash val="solid"/>
              <a:miter/>
            </a:ln>
          </p:spPr>
          <p:txBody>
            <a:bodyPr rtlCol="0" anchor="ctr"/>
            <a:lstStyle/>
            <a:p>
              <a:endParaRPr lang="en-US" dirty="0"/>
            </a:p>
          </p:txBody>
        </p:sp>
        <p:grpSp>
          <p:nvGrpSpPr>
            <p:cNvPr id="170" name="Graphic 3">
              <a:extLst>
                <a:ext uri="{FF2B5EF4-FFF2-40B4-BE49-F238E27FC236}">
                  <a16:creationId xmlns:a16="http://schemas.microsoft.com/office/drawing/2014/main" id="{0F936E4A-9107-4BD2-C10B-8B85902AFD34}"/>
                </a:ext>
              </a:extLst>
            </p:cNvPr>
            <p:cNvGrpSpPr/>
            <p:nvPr/>
          </p:nvGrpSpPr>
          <p:grpSpPr>
            <a:xfrm>
              <a:off x="10404966" y="1987546"/>
              <a:ext cx="1025795" cy="1086133"/>
              <a:chOff x="10404966" y="1987546"/>
              <a:chExt cx="1025795" cy="1086133"/>
            </a:xfrm>
            <a:grpFill/>
          </p:grpSpPr>
          <p:sp>
            <p:nvSpPr>
              <p:cNvPr id="171" name="Freeform 1454">
                <a:extLst>
                  <a:ext uri="{FF2B5EF4-FFF2-40B4-BE49-F238E27FC236}">
                    <a16:creationId xmlns:a16="http://schemas.microsoft.com/office/drawing/2014/main" id="{24F91C1D-0512-F878-F0B1-1517ED44C9C3}"/>
                  </a:ext>
                </a:extLst>
              </p:cNvPr>
              <p:cNvSpPr/>
              <p:nvPr/>
            </p:nvSpPr>
            <p:spPr>
              <a:xfrm>
                <a:off x="10404966" y="2250851"/>
                <a:ext cx="681982" cy="822828"/>
              </a:xfrm>
              <a:custGeom>
                <a:avLst/>
                <a:gdLst>
                  <a:gd name="connsiteX0" fmla="*/ 669236 w 681982"/>
                  <a:gd name="connsiteY0" fmla="*/ 290733 h 822828"/>
                  <a:gd name="connsiteX1" fmla="*/ 652779 w 681982"/>
                  <a:gd name="connsiteY1" fmla="*/ 307189 h 822828"/>
                  <a:gd name="connsiteX2" fmla="*/ 652779 w 681982"/>
                  <a:gd name="connsiteY2" fmla="*/ 704890 h 822828"/>
                  <a:gd name="connsiteX3" fmla="*/ 565010 w 681982"/>
                  <a:gd name="connsiteY3" fmla="*/ 792658 h 822828"/>
                  <a:gd name="connsiteX4" fmla="*/ 120682 w 681982"/>
                  <a:gd name="connsiteY4" fmla="*/ 792658 h 822828"/>
                  <a:gd name="connsiteX5" fmla="*/ 32914 w 681982"/>
                  <a:gd name="connsiteY5" fmla="*/ 704890 h 822828"/>
                  <a:gd name="connsiteX6" fmla="*/ 32914 w 681982"/>
                  <a:gd name="connsiteY6" fmla="*/ 16456 h 822828"/>
                  <a:gd name="connsiteX7" fmla="*/ 16457 w 681982"/>
                  <a:gd name="connsiteY7" fmla="*/ 0 h 822828"/>
                  <a:gd name="connsiteX8" fmla="*/ 0 w 681982"/>
                  <a:gd name="connsiteY8" fmla="*/ 16456 h 822828"/>
                  <a:gd name="connsiteX9" fmla="*/ 0 w 681982"/>
                  <a:gd name="connsiteY9" fmla="*/ 704890 h 822828"/>
                  <a:gd name="connsiteX10" fmla="*/ 117940 w 681982"/>
                  <a:gd name="connsiteY10" fmla="*/ 822829 h 822828"/>
                  <a:gd name="connsiteX11" fmla="*/ 562267 w 681982"/>
                  <a:gd name="connsiteY11" fmla="*/ 822829 h 822828"/>
                  <a:gd name="connsiteX12" fmla="*/ 680207 w 681982"/>
                  <a:gd name="connsiteY12" fmla="*/ 704890 h 822828"/>
                  <a:gd name="connsiteX13" fmla="*/ 680207 w 681982"/>
                  <a:gd name="connsiteY13" fmla="*/ 307189 h 822828"/>
                  <a:gd name="connsiteX14" fmla="*/ 669236 w 681982"/>
                  <a:gd name="connsiteY14" fmla="*/ 290733 h 822828"/>
                  <a:gd name="connsiteX15" fmla="*/ 669236 w 681982"/>
                  <a:gd name="connsiteY15" fmla="*/ 290733 h 82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1982" h="822828">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grpFill/>
              <a:ln w="27426" cap="flat">
                <a:noFill/>
                <a:prstDash val="solid"/>
                <a:miter/>
              </a:ln>
            </p:spPr>
            <p:txBody>
              <a:bodyPr rtlCol="0" anchor="ctr"/>
              <a:lstStyle/>
              <a:p>
                <a:endParaRPr lang="en-US"/>
              </a:p>
            </p:txBody>
          </p:sp>
          <p:sp>
            <p:nvSpPr>
              <p:cNvPr id="172" name="Freeform 1455">
                <a:extLst>
                  <a:ext uri="{FF2B5EF4-FFF2-40B4-BE49-F238E27FC236}">
                    <a16:creationId xmlns:a16="http://schemas.microsoft.com/office/drawing/2014/main" id="{6BD26CB2-1456-05C0-5BA6-898D2E4B91AE}"/>
                  </a:ext>
                </a:extLst>
              </p:cNvPr>
              <p:cNvSpPr/>
              <p:nvPr/>
            </p:nvSpPr>
            <p:spPr>
              <a:xfrm>
                <a:off x="10409739" y="1987546"/>
                <a:ext cx="680919" cy="381243"/>
              </a:xfrm>
              <a:custGeom>
                <a:avLst/>
                <a:gdLst>
                  <a:gd name="connsiteX0" fmla="*/ 11684 w 680919"/>
                  <a:gd name="connsiteY0" fmla="*/ 224906 h 381243"/>
                  <a:gd name="connsiteX1" fmla="*/ 28141 w 680919"/>
                  <a:gd name="connsiteY1" fmla="*/ 208450 h 381243"/>
                  <a:gd name="connsiteX2" fmla="*/ 28141 w 680919"/>
                  <a:gd name="connsiteY2" fmla="*/ 117939 h 381243"/>
                  <a:gd name="connsiteX3" fmla="*/ 115910 w 680919"/>
                  <a:gd name="connsiteY3" fmla="*/ 30171 h 381243"/>
                  <a:gd name="connsiteX4" fmla="*/ 560238 w 680919"/>
                  <a:gd name="connsiteY4" fmla="*/ 30171 h 381243"/>
                  <a:gd name="connsiteX5" fmla="*/ 648007 w 680919"/>
                  <a:gd name="connsiteY5" fmla="*/ 117939 h 381243"/>
                  <a:gd name="connsiteX6" fmla="*/ 648007 w 680919"/>
                  <a:gd name="connsiteY6" fmla="*/ 364787 h 381243"/>
                  <a:gd name="connsiteX7" fmla="*/ 664464 w 680919"/>
                  <a:gd name="connsiteY7" fmla="*/ 381244 h 381243"/>
                  <a:gd name="connsiteX8" fmla="*/ 680920 w 680919"/>
                  <a:gd name="connsiteY8" fmla="*/ 364787 h 381243"/>
                  <a:gd name="connsiteX9" fmla="*/ 680920 w 680919"/>
                  <a:gd name="connsiteY9" fmla="*/ 117939 h 381243"/>
                  <a:gd name="connsiteX10" fmla="*/ 562981 w 680919"/>
                  <a:gd name="connsiteY10" fmla="*/ 0 h 381243"/>
                  <a:gd name="connsiteX11" fmla="*/ 118652 w 680919"/>
                  <a:gd name="connsiteY11" fmla="*/ 0 h 381243"/>
                  <a:gd name="connsiteX12" fmla="*/ 714 w 680919"/>
                  <a:gd name="connsiteY12" fmla="*/ 117939 h 381243"/>
                  <a:gd name="connsiteX13" fmla="*/ 714 w 680919"/>
                  <a:gd name="connsiteY13" fmla="*/ 208450 h 381243"/>
                  <a:gd name="connsiteX14" fmla="*/ 11684 w 680919"/>
                  <a:gd name="connsiteY14" fmla="*/ 224906 h 381243"/>
                  <a:gd name="connsiteX15" fmla="*/ 11684 w 680919"/>
                  <a:gd name="connsiteY15" fmla="*/ 224906 h 38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0919" h="381243">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grpFill/>
              <a:ln w="27426" cap="flat">
                <a:noFill/>
                <a:prstDash val="solid"/>
                <a:miter/>
              </a:ln>
            </p:spPr>
            <p:txBody>
              <a:bodyPr rtlCol="0" anchor="ctr"/>
              <a:lstStyle/>
              <a:p>
                <a:endParaRPr lang="en-US"/>
              </a:p>
            </p:txBody>
          </p:sp>
          <p:sp>
            <p:nvSpPr>
              <p:cNvPr id="173" name="Freeform 1456">
                <a:extLst>
                  <a:ext uri="{FF2B5EF4-FFF2-40B4-BE49-F238E27FC236}">
                    <a16:creationId xmlns:a16="http://schemas.microsoft.com/office/drawing/2014/main" id="{518F3B6B-4997-0234-0772-8ED8DBECCFB5}"/>
                  </a:ext>
                </a:extLst>
              </p:cNvPr>
              <p:cNvSpPr/>
              <p:nvPr/>
            </p:nvSpPr>
            <p:spPr>
              <a:xfrm>
                <a:off x="10473536" y="2050629"/>
                <a:ext cx="554039" cy="954481"/>
              </a:xfrm>
              <a:custGeom>
                <a:avLst/>
                <a:gdLst>
                  <a:gd name="connsiteX0" fmla="*/ 537583 w 554039"/>
                  <a:gd name="connsiteY0" fmla="*/ 318160 h 954481"/>
                  <a:gd name="connsiteX1" fmla="*/ 554039 w 554039"/>
                  <a:gd name="connsiteY1" fmla="*/ 301704 h 954481"/>
                  <a:gd name="connsiteX2" fmla="*/ 554039 w 554039"/>
                  <a:gd name="connsiteY2" fmla="*/ 54855 h 954481"/>
                  <a:gd name="connsiteX3" fmla="*/ 499184 w 554039"/>
                  <a:gd name="connsiteY3" fmla="*/ 0 h 954481"/>
                  <a:gd name="connsiteX4" fmla="*/ 447072 w 554039"/>
                  <a:gd name="connsiteY4" fmla="*/ 0 h 954481"/>
                  <a:gd name="connsiteX5" fmla="*/ 414158 w 554039"/>
                  <a:gd name="connsiteY5" fmla="*/ 24685 h 954481"/>
                  <a:gd name="connsiteX6" fmla="*/ 397701 w 554039"/>
                  <a:gd name="connsiteY6" fmla="*/ 38399 h 954481"/>
                  <a:gd name="connsiteX7" fmla="*/ 156338 w 554039"/>
                  <a:gd name="connsiteY7" fmla="*/ 38399 h 954481"/>
                  <a:gd name="connsiteX8" fmla="*/ 139881 w 554039"/>
                  <a:gd name="connsiteY8" fmla="*/ 24685 h 954481"/>
                  <a:gd name="connsiteX9" fmla="*/ 106969 w 554039"/>
                  <a:gd name="connsiteY9" fmla="*/ 0 h 954481"/>
                  <a:gd name="connsiteX10" fmla="*/ 54855 w 554039"/>
                  <a:gd name="connsiteY10" fmla="*/ 0 h 954481"/>
                  <a:gd name="connsiteX11" fmla="*/ 0 w 554039"/>
                  <a:gd name="connsiteY11" fmla="*/ 54855 h 954481"/>
                  <a:gd name="connsiteX12" fmla="*/ 0 w 554039"/>
                  <a:gd name="connsiteY12" fmla="*/ 899626 h 954481"/>
                  <a:gd name="connsiteX13" fmla="*/ 54855 w 554039"/>
                  <a:gd name="connsiteY13" fmla="*/ 954481 h 954481"/>
                  <a:gd name="connsiteX14" fmla="*/ 392216 w 554039"/>
                  <a:gd name="connsiteY14" fmla="*/ 954481 h 954481"/>
                  <a:gd name="connsiteX15" fmla="*/ 408673 w 554039"/>
                  <a:gd name="connsiteY15" fmla="*/ 938025 h 954481"/>
                  <a:gd name="connsiteX16" fmla="*/ 392216 w 554039"/>
                  <a:gd name="connsiteY16" fmla="*/ 921568 h 954481"/>
                  <a:gd name="connsiteX17" fmla="*/ 54855 w 554039"/>
                  <a:gd name="connsiteY17" fmla="*/ 921568 h 954481"/>
                  <a:gd name="connsiteX18" fmla="*/ 30171 w 554039"/>
                  <a:gd name="connsiteY18" fmla="*/ 896883 h 954481"/>
                  <a:gd name="connsiteX19" fmla="*/ 30171 w 554039"/>
                  <a:gd name="connsiteY19" fmla="*/ 52112 h 954481"/>
                  <a:gd name="connsiteX20" fmla="*/ 54855 w 554039"/>
                  <a:gd name="connsiteY20" fmla="*/ 27428 h 954481"/>
                  <a:gd name="connsiteX21" fmla="*/ 106969 w 554039"/>
                  <a:gd name="connsiteY21" fmla="*/ 27428 h 954481"/>
                  <a:gd name="connsiteX22" fmla="*/ 109711 w 554039"/>
                  <a:gd name="connsiteY22" fmla="*/ 30170 h 954481"/>
                  <a:gd name="connsiteX23" fmla="*/ 156338 w 554039"/>
                  <a:gd name="connsiteY23" fmla="*/ 63084 h 954481"/>
                  <a:gd name="connsiteX24" fmla="*/ 394959 w 554039"/>
                  <a:gd name="connsiteY24" fmla="*/ 63084 h 954481"/>
                  <a:gd name="connsiteX25" fmla="*/ 441586 w 554039"/>
                  <a:gd name="connsiteY25" fmla="*/ 30170 h 954481"/>
                  <a:gd name="connsiteX26" fmla="*/ 444329 w 554039"/>
                  <a:gd name="connsiteY26" fmla="*/ 27428 h 954481"/>
                  <a:gd name="connsiteX27" fmla="*/ 496441 w 554039"/>
                  <a:gd name="connsiteY27" fmla="*/ 27428 h 954481"/>
                  <a:gd name="connsiteX28" fmla="*/ 521126 w 554039"/>
                  <a:gd name="connsiteY28" fmla="*/ 52112 h 954481"/>
                  <a:gd name="connsiteX29" fmla="*/ 521126 w 554039"/>
                  <a:gd name="connsiteY29" fmla="*/ 298961 h 954481"/>
                  <a:gd name="connsiteX30" fmla="*/ 537583 w 554039"/>
                  <a:gd name="connsiteY30" fmla="*/ 318160 h 954481"/>
                  <a:gd name="connsiteX31" fmla="*/ 537583 w 554039"/>
                  <a:gd name="connsiteY31" fmla="*/ 318160 h 954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4039" h="954481">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grpFill/>
              <a:ln w="27426" cap="flat">
                <a:noFill/>
                <a:prstDash val="solid"/>
                <a:miter/>
              </a:ln>
            </p:spPr>
            <p:txBody>
              <a:bodyPr rtlCol="0" anchor="ctr"/>
              <a:lstStyle/>
              <a:p>
                <a:endParaRPr lang="en-US"/>
              </a:p>
            </p:txBody>
          </p:sp>
          <p:sp>
            <p:nvSpPr>
              <p:cNvPr id="174" name="Freeform 1457">
                <a:extLst>
                  <a:ext uri="{FF2B5EF4-FFF2-40B4-BE49-F238E27FC236}">
                    <a16:creationId xmlns:a16="http://schemas.microsoft.com/office/drawing/2014/main" id="{BC8A12D1-CF88-0353-45E8-779EF614E126}"/>
                  </a:ext>
                </a:extLst>
              </p:cNvPr>
              <p:cNvSpPr/>
              <p:nvPr/>
            </p:nvSpPr>
            <p:spPr>
              <a:xfrm>
                <a:off x="10915121" y="2538841"/>
                <a:ext cx="112453" cy="469012"/>
              </a:xfrm>
              <a:custGeom>
                <a:avLst/>
                <a:gdLst>
                  <a:gd name="connsiteX0" fmla="*/ 0 w 112453"/>
                  <a:gd name="connsiteY0" fmla="*/ 452556 h 469012"/>
                  <a:gd name="connsiteX1" fmla="*/ 16457 w 112453"/>
                  <a:gd name="connsiteY1" fmla="*/ 469012 h 469012"/>
                  <a:gd name="connsiteX2" fmla="*/ 57598 w 112453"/>
                  <a:gd name="connsiteY2" fmla="*/ 469012 h 469012"/>
                  <a:gd name="connsiteX3" fmla="*/ 112454 w 112453"/>
                  <a:gd name="connsiteY3" fmla="*/ 414157 h 469012"/>
                  <a:gd name="connsiteX4" fmla="*/ 112454 w 112453"/>
                  <a:gd name="connsiteY4" fmla="*/ 16456 h 469012"/>
                  <a:gd name="connsiteX5" fmla="*/ 95997 w 112453"/>
                  <a:gd name="connsiteY5" fmla="*/ 0 h 469012"/>
                  <a:gd name="connsiteX6" fmla="*/ 79540 w 112453"/>
                  <a:gd name="connsiteY6" fmla="*/ 16456 h 469012"/>
                  <a:gd name="connsiteX7" fmla="*/ 79540 w 112453"/>
                  <a:gd name="connsiteY7" fmla="*/ 414157 h 469012"/>
                  <a:gd name="connsiteX8" fmla="*/ 54855 w 112453"/>
                  <a:gd name="connsiteY8" fmla="*/ 438842 h 469012"/>
                  <a:gd name="connsiteX9" fmla="*/ 16457 w 112453"/>
                  <a:gd name="connsiteY9" fmla="*/ 438842 h 469012"/>
                  <a:gd name="connsiteX10" fmla="*/ 0 w 112453"/>
                  <a:gd name="connsiteY10" fmla="*/ 452556 h 469012"/>
                  <a:gd name="connsiteX11" fmla="*/ 0 w 112453"/>
                  <a:gd name="connsiteY11" fmla="*/ 452556 h 46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453" h="469012">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grpFill/>
              <a:ln w="27426" cap="flat">
                <a:noFill/>
                <a:prstDash val="solid"/>
                <a:miter/>
              </a:ln>
            </p:spPr>
            <p:txBody>
              <a:bodyPr rtlCol="0" anchor="ctr"/>
              <a:lstStyle/>
              <a:p>
                <a:endParaRPr lang="en-US"/>
              </a:p>
            </p:txBody>
          </p:sp>
          <p:sp>
            <p:nvSpPr>
              <p:cNvPr id="175" name="Freeform 1458">
                <a:extLst>
                  <a:ext uri="{FF2B5EF4-FFF2-40B4-BE49-F238E27FC236}">
                    <a16:creationId xmlns:a16="http://schemas.microsoft.com/office/drawing/2014/main" id="{C58D9378-5A3B-6E18-8A78-28A9D19AEF6C}"/>
                  </a:ext>
                </a:extLst>
              </p:cNvPr>
              <p:cNvSpPr/>
              <p:nvPr/>
            </p:nvSpPr>
            <p:spPr>
              <a:xfrm>
                <a:off x="11332022" y="2371532"/>
                <a:ext cx="98739" cy="161822"/>
              </a:xfrm>
              <a:custGeom>
                <a:avLst/>
                <a:gdLst>
                  <a:gd name="connsiteX0" fmla="*/ 98740 w 98739"/>
                  <a:gd name="connsiteY0" fmla="*/ 112453 h 161822"/>
                  <a:gd name="connsiteX1" fmla="*/ 98740 w 98739"/>
                  <a:gd name="connsiteY1" fmla="*/ 49370 h 161822"/>
                  <a:gd name="connsiteX2" fmla="*/ 49369 w 98739"/>
                  <a:gd name="connsiteY2" fmla="*/ 0 h 161822"/>
                  <a:gd name="connsiteX3" fmla="*/ 0 w 98739"/>
                  <a:gd name="connsiteY3" fmla="*/ 49370 h 161822"/>
                  <a:gd name="connsiteX4" fmla="*/ 0 w 98739"/>
                  <a:gd name="connsiteY4" fmla="*/ 112453 h 161822"/>
                  <a:gd name="connsiteX5" fmla="*/ 49369 w 98739"/>
                  <a:gd name="connsiteY5" fmla="*/ 161823 h 161822"/>
                  <a:gd name="connsiteX6" fmla="*/ 98740 w 98739"/>
                  <a:gd name="connsiteY6" fmla="*/ 112453 h 161822"/>
                  <a:gd name="connsiteX7" fmla="*/ 98740 w 98739"/>
                  <a:gd name="connsiteY7" fmla="*/ 112453 h 161822"/>
                  <a:gd name="connsiteX8" fmla="*/ 35656 w 98739"/>
                  <a:gd name="connsiteY8" fmla="*/ 112453 h 161822"/>
                  <a:gd name="connsiteX9" fmla="*/ 35656 w 98739"/>
                  <a:gd name="connsiteY9" fmla="*/ 49370 h 161822"/>
                  <a:gd name="connsiteX10" fmla="*/ 52112 w 98739"/>
                  <a:gd name="connsiteY10" fmla="*/ 32913 h 161822"/>
                  <a:gd name="connsiteX11" fmla="*/ 68569 w 98739"/>
                  <a:gd name="connsiteY11" fmla="*/ 49370 h 161822"/>
                  <a:gd name="connsiteX12" fmla="*/ 68569 w 98739"/>
                  <a:gd name="connsiteY12" fmla="*/ 112453 h 161822"/>
                  <a:gd name="connsiteX13" fmla="*/ 52112 w 98739"/>
                  <a:gd name="connsiteY13" fmla="*/ 128910 h 161822"/>
                  <a:gd name="connsiteX14" fmla="*/ 35656 w 98739"/>
                  <a:gd name="connsiteY14" fmla="*/ 112453 h 161822"/>
                  <a:gd name="connsiteX15" fmla="*/ 35656 w 98739"/>
                  <a:gd name="connsiteY15" fmla="*/ 112453 h 16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739" h="161822">
                    <a:moveTo>
                      <a:pt x="98740" y="112453"/>
                    </a:moveTo>
                    <a:lnTo>
                      <a:pt x="98740" y="49370"/>
                    </a:lnTo>
                    <a:cubicBezTo>
                      <a:pt x="98740" y="21942"/>
                      <a:pt x="76797" y="0"/>
                      <a:pt x="49369" y="0"/>
                    </a:cubicBezTo>
                    <a:cubicBezTo>
                      <a:pt x="21942" y="0"/>
                      <a:pt x="0" y="21942"/>
                      <a:pt x="0" y="49370"/>
                    </a:cubicBezTo>
                    <a:lnTo>
                      <a:pt x="0" y="112453"/>
                    </a:lnTo>
                    <a:cubicBezTo>
                      <a:pt x="0" y="139881"/>
                      <a:pt x="21942" y="161823"/>
                      <a:pt x="49369" y="161823"/>
                    </a:cubicBezTo>
                    <a:cubicBezTo>
                      <a:pt x="76797" y="161823"/>
                      <a:pt x="98740" y="139881"/>
                      <a:pt x="98740" y="112453"/>
                    </a:cubicBezTo>
                    <a:lnTo>
                      <a:pt x="98740" y="112453"/>
                    </a:lnTo>
                    <a:close/>
                    <a:moveTo>
                      <a:pt x="35656" y="112453"/>
                    </a:moveTo>
                    <a:lnTo>
                      <a:pt x="35656" y="49370"/>
                    </a:lnTo>
                    <a:cubicBezTo>
                      <a:pt x="35656" y="41141"/>
                      <a:pt x="43884" y="32913"/>
                      <a:pt x="52112" y="32913"/>
                    </a:cubicBezTo>
                    <a:cubicBezTo>
                      <a:pt x="60340" y="32913"/>
                      <a:pt x="68569" y="41141"/>
                      <a:pt x="68569" y="49370"/>
                    </a:cubicBezTo>
                    <a:lnTo>
                      <a:pt x="68569" y="112453"/>
                    </a:lnTo>
                    <a:cubicBezTo>
                      <a:pt x="68569" y="120681"/>
                      <a:pt x="60340" y="128910"/>
                      <a:pt x="52112" y="128910"/>
                    </a:cubicBezTo>
                    <a:cubicBezTo>
                      <a:pt x="43884" y="128910"/>
                      <a:pt x="35656" y="120681"/>
                      <a:pt x="35656" y="112453"/>
                    </a:cubicBezTo>
                    <a:lnTo>
                      <a:pt x="35656" y="112453"/>
                    </a:lnTo>
                    <a:close/>
                  </a:path>
                </a:pathLst>
              </a:custGeom>
              <a:grpFill/>
              <a:ln w="27426" cap="flat">
                <a:noFill/>
                <a:prstDash val="solid"/>
                <a:miter/>
              </a:ln>
            </p:spPr>
            <p:txBody>
              <a:bodyPr rtlCol="0" anchor="ctr"/>
              <a:lstStyle/>
              <a:p>
                <a:endParaRPr lang="en-US"/>
              </a:p>
            </p:txBody>
          </p:sp>
          <p:sp>
            <p:nvSpPr>
              <p:cNvPr id="176" name="Freeform 1459">
                <a:extLst>
                  <a:ext uri="{FF2B5EF4-FFF2-40B4-BE49-F238E27FC236}">
                    <a16:creationId xmlns:a16="http://schemas.microsoft.com/office/drawing/2014/main" id="{FFCA8F32-35E9-83F0-0C76-770CF7655AD7}"/>
                  </a:ext>
                </a:extLst>
              </p:cNvPr>
              <p:cNvSpPr/>
              <p:nvPr/>
            </p:nvSpPr>
            <p:spPr>
              <a:xfrm>
                <a:off x="10544848" y="2733577"/>
                <a:ext cx="405930" cy="178279"/>
              </a:xfrm>
              <a:custGeom>
                <a:avLst/>
                <a:gdLst>
                  <a:gd name="connsiteX0" fmla="*/ 367531 w 405930"/>
                  <a:gd name="connsiteY0" fmla="*/ 0 h 178279"/>
                  <a:gd name="connsiteX1" fmla="*/ 38399 w 405930"/>
                  <a:gd name="connsiteY1" fmla="*/ 0 h 178279"/>
                  <a:gd name="connsiteX2" fmla="*/ 0 w 405930"/>
                  <a:gd name="connsiteY2" fmla="*/ 38399 h 178279"/>
                  <a:gd name="connsiteX3" fmla="*/ 0 w 405930"/>
                  <a:gd name="connsiteY3" fmla="*/ 139881 h 178279"/>
                  <a:gd name="connsiteX4" fmla="*/ 38399 w 405930"/>
                  <a:gd name="connsiteY4" fmla="*/ 178280 h 178279"/>
                  <a:gd name="connsiteX5" fmla="*/ 367531 w 405930"/>
                  <a:gd name="connsiteY5" fmla="*/ 178280 h 178279"/>
                  <a:gd name="connsiteX6" fmla="*/ 405930 w 405930"/>
                  <a:gd name="connsiteY6" fmla="*/ 139881 h 178279"/>
                  <a:gd name="connsiteX7" fmla="*/ 405930 w 405930"/>
                  <a:gd name="connsiteY7" fmla="*/ 38399 h 178279"/>
                  <a:gd name="connsiteX8" fmla="*/ 367531 w 405930"/>
                  <a:gd name="connsiteY8" fmla="*/ 0 h 178279"/>
                  <a:gd name="connsiteX9" fmla="*/ 367531 w 405930"/>
                  <a:gd name="connsiteY9" fmla="*/ 0 h 178279"/>
                  <a:gd name="connsiteX10" fmla="*/ 375759 w 405930"/>
                  <a:gd name="connsiteY10" fmla="*/ 139881 h 178279"/>
                  <a:gd name="connsiteX11" fmla="*/ 370274 w 405930"/>
                  <a:gd name="connsiteY11" fmla="*/ 145366 h 178279"/>
                  <a:gd name="connsiteX12" fmla="*/ 41142 w 405930"/>
                  <a:gd name="connsiteY12" fmla="*/ 145366 h 178279"/>
                  <a:gd name="connsiteX13" fmla="*/ 35656 w 405930"/>
                  <a:gd name="connsiteY13" fmla="*/ 139881 h 178279"/>
                  <a:gd name="connsiteX14" fmla="*/ 35656 w 405930"/>
                  <a:gd name="connsiteY14" fmla="*/ 38399 h 178279"/>
                  <a:gd name="connsiteX15" fmla="*/ 41142 w 405930"/>
                  <a:gd name="connsiteY15" fmla="*/ 32913 h 178279"/>
                  <a:gd name="connsiteX16" fmla="*/ 370274 w 405930"/>
                  <a:gd name="connsiteY16" fmla="*/ 32913 h 178279"/>
                  <a:gd name="connsiteX17" fmla="*/ 375759 w 405930"/>
                  <a:gd name="connsiteY17" fmla="*/ 38399 h 178279"/>
                  <a:gd name="connsiteX18" fmla="*/ 375759 w 405930"/>
                  <a:gd name="connsiteY18" fmla="*/ 139881 h 17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30" h="178279">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grpFill/>
              <a:ln w="27426" cap="flat">
                <a:noFill/>
                <a:prstDash val="solid"/>
                <a:miter/>
              </a:ln>
            </p:spPr>
            <p:txBody>
              <a:bodyPr rtlCol="0" anchor="ctr"/>
              <a:lstStyle/>
              <a:p>
                <a:endParaRPr lang="en-US"/>
              </a:p>
            </p:txBody>
          </p:sp>
          <p:sp>
            <p:nvSpPr>
              <p:cNvPr id="177" name="Freeform 1460">
                <a:extLst>
                  <a:ext uri="{FF2B5EF4-FFF2-40B4-BE49-F238E27FC236}">
                    <a16:creationId xmlns:a16="http://schemas.microsoft.com/office/drawing/2014/main" id="{B6C75823-1BEF-BAFB-38D3-CE50FDC927CE}"/>
                  </a:ext>
                </a:extLst>
              </p:cNvPr>
              <p:cNvSpPr/>
              <p:nvPr/>
            </p:nvSpPr>
            <p:spPr>
              <a:xfrm>
                <a:off x="10731356" y="2807631"/>
                <a:ext cx="41141" cy="32913"/>
              </a:xfrm>
              <a:custGeom>
                <a:avLst/>
                <a:gdLst>
                  <a:gd name="connsiteX0" fmla="*/ 24685 w 41141"/>
                  <a:gd name="connsiteY0" fmla="*/ 0 h 32913"/>
                  <a:gd name="connsiteX1" fmla="*/ 16456 w 41141"/>
                  <a:gd name="connsiteY1" fmla="*/ 0 h 32913"/>
                  <a:gd name="connsiteX2" fmla="*/ 0 w 41141"/>
                  <a:gd name="connsiteY2" fmla="*/ 16457 h 32913"/>
                  <a:gd name="connsiteX3" fmla="*/ 16456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78" name="Freeform 1461">
                <a:extLst>
                  <a:ext uri="{FF2B5EF4-FFF2-40B4-BE49-F238E27FC236}">
                    <a16:creationId xmlns:a16="http://schemas.microsoft.com/office/drawing/2014/main" id="{6AEB63C5-F43C-2960-0563-CC7391DFE808}"/>
                  </a:ext>
                </a:extLst>
              </p:cNvPr>
              <p:cNvSpPr/>
              <p:nvPr/>
            </p:nvSpPr>
            <p:spPr>
              <a:xfrm>
                <a:off x="10640844"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grpFill/>
              <a:ln w="27426" cap="flat">
                <a:noFill/>
                <a:prstDash val="solid"/>
                <a:miter/>
              </a:ln>
            </p:spPr>
            <p:txBody>
              <a:bodyPr rtlCol="0" anchor="ctr"/>
              <a:lstStyle/>
              <a:p>
                <a:endParaRPr lang="en-US"/>
              </a:p>
            </p:txBody>
          </p:sp>
          <p:sp>
            <p:nvSpPr>
              <p:cNvPr id="179" name="Freeform 1462">
                <a:extLst>
                  <a:ext uri="{FF2B5EF4-FFF2-40B4-BE49-F238E27FC236}">
                    <a16:creationId xmlns:a16="http://schemas.microsoft.com/office/drawing/2014/main" id="{0AEEA571-EDD8-0760-71E2-ADF232687EE1}"/>
                  </a:ext>
                </a:extLst>
              </p:cNvPr>
              <p:cNvSpPr/>
              <p:nvPr/>
            </p:nvSpPr>
            <p:spPr>
              <a:xfrm>
                <a:off x="10832838" y="2807631"/>
                <a:ext cx="41141" cy="32913"/>
              </a:xfrm>
              <a:custGeom>
                <a:avLst/>
                <a:gdLst>
                  <a:gd name="connsiteX0" fmla="*/ 24685 w 41141"/>
                  <a:gd name="connsiteY0" fmla="*/ 0 h 32913"/>
                  <a:gd name="connsiteX1" fmla="*/ 16457 w 41141"/>
                  <a:gd name="connsiteY1" fmla="*/ 0 h 32913"/>
                  <a:gd name="connsiteX2" fmla="*/ 0 w 41141"/>
                  <a:gd name="connsiteY2" fmla="*/ 16457 h 32913"/>
                  <a:gd name="connsiteX3" fmla="*/ 16457 w 41141"/>
                  <a:gd name="connsiteY3" fmla="*/ 32913 h 32913"/>
                  <a:gd name="connsiteX4" fmla="*/ 24685 w 41141"/>
                  <a:gd name="connsiteY4" fmla="*/ 32913 h 32913"/>
                  <a:gd name="connsiteX5" fmla="*/ 41142 w 41141"/>
                  <a:gd name="connsiteY5" fmla="*/ 16457 h 32913"/>
                  <a:gd name="connsiteX6" fmla="*/ 24685 w 41141"/>
                  <a:gd name="connsiteY6" fmla="*/ 0 h 32913"/>
                  <a:gd name="connsiteX7" fmla="*/ 24685 w 41141"/>
                  <a:gd name="connsiteY7" fmla="*/ 0 h 3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1" h="32913">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grpFill/>
              <a:ln w="27426" cap="flat">
                <a:noFill/>
                <a:prstDash val="solid"/>
                <a:miter/>
              </a:ln>
            </p:spPr>
            <p:txBody>
              <a:bodyPr rtlCol="0" anchor="ctr"/>
              <a:lstStyle/>
              <a:p>
                <a:endParaRPr lang="en-US"/>
              </a:p>
            </p:txBody>
          </p:sp>
        </p:grpSp>
      </p:grpSp>
      <p:grpSp>
        <p:nvGrpSpPr>
          <p:cNvPr id="182" name="Graphic 3">
            <a:extLst>
              <a:ext uri="{FF2B5EF4-FFF2-40B4-BE49-F238E27FC236}">
                <a16:creationId xmlns:a16="http://schemas.microsoft.com/office/drawing/2014/main" id="{C3BD6F81-B426-4CBD-860A-CF5236ECF671}"/>
              </a:ext>
            </a:extLst>
          </p:cNvPr>
          <p:cNvGrpSpPr/>
          <p:nvPr/>
        </p:nvGrpSpPr>
        <p:grpSpPr>
          <a:xfrm>
            <a:off x="9906837" y="3984737"/>
            <a:ext cx="753848" cy="749259"/>
            <a:chOff x="4616150" y="2004440"/>
            <a:chExt cx="1088878" cy="1055963"/>
          </a:xfrm>
          <a:solidFill>
            <a:srgbClr val="EABB22"/>
          </a:solidFill>
        </p:grpSpPr>
        <p:sp>
          <p:nvSpPr>
            <p:cNvPr id="183" name="Freeform 1050">
              <a:extLst>
                <a:ext uri="{FF2B5EF4-FFF2-40B4-BE49-F238E27FC236}">
                  <a16:creationId xmlns:a16="http://schemas.microsoft.com/office/drawing/2014/main" id="{03CC02C6-1C3D-4F50-B4E1-54F8A4330E39}"/>
                </a:ext>
              </a:extLst>
            </p:cNvPr>
            <p:cNvSpPr/>
            <p:nvPr/>
          </p:nvSpPr>
          <p:spPr>
            <a:xfrm>
              <a:off x="4616150" y="2004440"/>
              <a:ext cx="1088878" cy="1055963"/>
            </a:xfrm>
            <a:custGeom>
              <a:avLst/>
              <a:gdLst>
                <a:gd name="connsiteX0" fmla="*/ 1066937 w 1088878"/>
                <a:gd name="connsiteY0" fmla="*/ 880427 h 1055963"/>
                <a:gd name="connsiteX1" fmla="*/ 1044995 w 1088878"/>
                <a:gd name="connsiteY1" fmla="*/ 874941 h 1055963"/>
                <a:gd name="connsiteX2" fmla="*/ 1039510 w 1088878"/>
                <a:gd name="connsiteY2" fmla="*/ 896884 h 1055963"/>
                <a:gd name="connsiteX3" fmla="*/ 1055965 w 1088878"/>
                <a:gd name="connsiteY3" fmla="*/ 957224 h 1055963"/>
                <a:gd name="connsiteX4" fmla="*/ 1055965 w 1088878"/>
                <a:gd name="connsiteY4" fmla="*/ 998366 h 1055963"/>
                <a:gd name="connsiteX5" fmla="*/ 1034024 w 1088878"/>
                <a:gd name="connsiteY5" fmla="*/ 1020308 h 1055963"/>
                <a:gd name="connsiteX6" fmla="*/ 1009338 w 1088878"/>
                <a:gd name="connsiteY6" fmla="*/ 1020308 h 1055963"/>
                <a:gd name="connsiteX7" fmla="*/ 1009338 w 1088878"/>
                <a:gd name="connsiteY7" fmla="*/ 970938 h 1055963"/>
                <a:gd name="connsiteX8" fmla="*/ 992882 w 1088878"/>
                <a:gd name="connsiteY8" fmla="*/ 954481 h 1055963"/>
                <a:gd name="connsiteX9" fmla="*/ 976426 w 1088878"/>
                <a:gd name="connsiteY9" fmla="*/ 970938 h 1055963"/>
                <a:gd name="connsiteX10" fmla="*/ 976426 w 1088878"/>
                <a:gd name="connsiteY10" fmla="*/ 1020308 h 1055963"/>
                <a:gd name="connsiteX11" fmla="*/ 814602 w 1088878"/>
                <a:gd name="connsiteY11" fmla="*/ 1020308 h 1055963"/>
                <a:gd name="connsiteX12" fmla="*/ 814602 w 1088878"/>
                <a:gd name="connsiteY12" fmla="*/ 970938 h 1055963"/>
                <a:gd name="connsiteX13" fmla="*/ 798146 w 1088878"/>
                <a:gd name="connsiteY13" fmla="*/ 954481 h 1055963"/>
                <a:gd name="connsiteX14" fmla="*/ 781689 w 1088878"/>
                <a:gd name="connsiteY14" fmla="*/ 970938 h 1055963"/>
                <a:gd name="connsiteX15" fmla="*/ 781689 w 1088878"/>
                <a:gd name="connsiteY15" fmla="*/ 1020308 h 1055963"/>
                <a:gd name="connsiteX16" fmla="*/ 757005 w 1088878"/>
                <a:gd name="connsiteY16" fmla="*/ 1020308 h 1055963"/>
                <a:gd name="connsiteX17" fmla="*/ 735061 w 1088878"/>
                <a:gd name="connsiteY17" fmla="*/ 998366 h 1055963"/>
                <a:gd name="connsiteX18" fmla="*/ 735061 w 1088878"/>
                <a:gd name="connsiteY18" fmla="*/ 957224 h 1055963"/>
                <a:gd name="connsiteX19" fmla="*/ 850258 w 1088878"/>
                <a:gd name="connsiteY19" fmla="*/ 842028 h 1055963"/>
                <a:gd name="connsiteX20" fmla="*/ 938027 w 1088878"/>
                <a:gd name="connsiteY20" fmla="*/ 842028 h 1055963"/>
                <a:gd name="connsiteX21" fmla="*/ 987396 w 1088878"/>
                <a:gd name="connsiteY21" fmla="*/ 852999 h 1055963"/>
                <a:gd name="connsiteX22" fmla="*/ 1009338 w 1088878"/>
                <a:gd name="connsiteY22" fmla="*/ 844771 h 1055963"/>
                <a:gd name="connsiteX23" fmla="*/ 1001110 w 1088878"/>
                <a:gd name="connsiteY23" fmla="*/ 822829 h 1055963"/>
                <a:gd name="connsiteX24" fmla="*/ 968197 w 1088878"/>
                <a:gd name="connsiteY24" fmla="*/ 811858 h 1055963"/>
                <a:gd name="connsiteX25" fmla="*/ 1003854 w 1088878"/>
                <a:gd name="connsiteY25" fmla="*/ 729575 h 1055963"/>
                <a:gd name="connsiteX26" fmla="*/ 891399 w 1088878"/>
                <a:gd name="connsiteY26" fmla="*/ 617122 h 1055963"/>
                <a:gd name="connsiteX27" fmla="*/ 778947 w 1088878"/>
                <a:gd name="connsiteY27" fmla="*/ 729575 h 1055963"/>
                <a:gd name="connsiteX28" fmla="*/ 814602 w 1088878"/>
                <a:gd name="connsiteY28" fmla="*/ 811858 h 1055963"/>
                <a:gd name="connsiteX29" fmla="*/ 798146 w 1088878"/>
                <a:gd name="connsiteY29" fmla="*/ 817343 h 1055963"/>
                <a:gd name="connsiteX30" fmla="*/ 685692 w 1088878"/>
                <a:gd name="connsiteY30" fmla="*/ 751517 h 1055963"/>
                <a:gd name="connsiteX31" fmla="*/ 691178 w 1088878"/>
                <a:gd name="connsiteY31" fmla="*/ 735060 h 1055963"/>
                <a:gd name="connsiteX32" fmla="*/ 729577 w 1088878"/>
                <a:gd name="connsiteY32" fmla="*/ 693919 h 1055963"/>
                <a:gd name="connsiteX33" fmla="*/ 729577 w 1088878"/>
                <a:gd name="connsiteY33" fmla="*/ 674720 h 1055963"/>
                <a:gd name="connsiteX34" fmla="*/ 691178 w 1088878"/>
                <a:gd name="connsiteY34" fmla="*/ 633578 h 1055963"/>
                <a:gd name="connsiteX35" fmla="*/ 682950 w 1088878"/>
                <a:gd name="connsiteY35" fmla="*/ 614379 h 1055963"/>
                <a:gd name="connsiteX36" fmla="*/ 680206 w 1088878"/>
                <a:gd name="connsiteY36" fmla="*/ 556781 h 1055963"/>
                <a:gd name="connsiteX37" fmla="*/ 666492 w 1088878"/>
                <a:gd name="connsiteY37" fmla="*/ 543067 h 1055963"/>
                <a:gd name="connsiteX38" fmla="*/ 608895 w 1088878"/>
                <a:gd name="connsiteY38" fmla="*/ 540325 h 1055963"/>
                <a:gd name="connsiteX39" fmla="*/ 589695 w 1088878"/>
                <a:gd name="connsiteY39" fmla="*/ 532096 h 1055963"/>
                <a:gd name="connsiteX40" fmla="*/ 554039 w 1088878"/>
                <a:gd name="connsiteY40" fmla="*/ 493697 h 1055963"/>
                <a:gd name="connsiteX41" fmla="*/ 554039 w 1088878"/>
                <a:gd name="connsiteY41" fmla="*/ 436099 h 1055963"/>
                <a:gd name="connsiteX42" fmla="*/ 677464 w 1088878"/>
                <a:gd name="connsiteY42" fmla="*/ 436099 h 1055963"/>
                <a:gd name="connsiteX43" fmla="*/ 732319 w 1088878"/>
                <a:gd name="connsiteY43" fmla="*/ 381244 h 1055963"/>
                <a:gd name="connsiteX44" fmla="*/ 732319 w 1088878"/>
                <a:gd name="connsiteY44" fmla="*/ 340103 h 1055963"/>
                <a:gd name="connsiteX45" fmla="*/ 617123 w 1088878"/>
                <a:gd name="connsiteY45" fmla="*/ 194736 h 1055963"/>
                <a:gd name="connsiteX46" fmla="*/ 652778 w 1088878"/>
                <a:gd name="connsiteY46" fmla="*/ 112453 h 1055963"/>
                <a:gd name="connsiteX47" fmla="*/ 540326 w 1088878"/>
                <a:gd name="connsiteY47" fmla="*/ 0 h 1055963"/>
                <a:gd name="connsiteX48" fmla="*/ 427873 w 1088878"/>
                <a:gd name="connsiteY48" fmla="*/ 112453 h 1055963"/>
                <a:gd name="connsiteX49" fmla="*/ 463528 w 1088878"/>
                <a:gd name="connsiteY49" fmla="*/ 194736 h 1055963"/>
                <a:gd name="connsiteX50" fmla="*/ 427873 w 1088878"/>
                <a:gd name="connsiteY50" fmla="*/ 208450 h 1055963"/>
                <a:gd name="connsiteX51" fmla="*/ 419643 w 1088878"/>
                <a:gd name="connsiteY51" fmla="*/ 230392 h 1055963"/>
                <a:gd name="connsiteX52" fmla="*/ 441587 w 1088878"/>
                <a:gd name="connsiteY52" fmla="*/ 238621 h 1055963"/>
                <a:gd name="connsiteX53" fmla="*/ 493698 w 1088878"/>
                <a:gd name="connsiteY53" fmla="*/ 224907 h 1055963"/>
                <a:gd name="connsiteX54" fmla="*/ 581467 w 1088878"/>
                <a:gd name="connsiteY54" fmla="*/ 224907 h 1055963"/>
                <a:gd name="connsiteX55" fmla="*/ 696664 w 1088878"/>
                <a:gd name="connsiteY55" fmla="*/ 340103 h 1055963"/>
                <a:gd name="connsiteX56" fmla="*/ 696664 w 1088878"/>
                <a:gd name="connsiteY56" fmla="*/ 381244 h 1055963"/>
                <a:gd name="connsiteX57" fmla="*/ 674722 w 1088878"/>
                <a:gd name="connsiteY57" fmla="*/ 403186 h 1055963"/>
                <a:gd name="connsiteX58" fmla="*/ 650036 w 1088878"/>
                <a:gd name="connsiteY58" fmla="*/ 403186 h 1055963"/>
                <a:gd name="connsiteX59" fmla="*/ 650036 w 1088878"/>
                <a:gd name="connsiteY59" fmla="*/ 353817 h 1055963"/>
                <a:gd name="connsiteX60" fmla="*/ 633580 w 1088878"/>
                <a:gd name="connsiteY60" fmla="*/ 337360 h 1055963"/>
                <a:gd name="connsiteX61" fmla="*/ 617123 w 1088878"/>
                <a:gd name="connsiteY61" fmla="*/ 353817 h 1055963"/>
                <a:gd name="connsiteX62" fmla="*/ 617123 w 1088878"/>
                <a:gd name="connsiteY62" fmla="*/ 403186 h 1055963"/>
                <a:gd name="connsiteX63" fmla="*/ 455300 w 1088878"/>
                <a:gd name="connsiteY63" fmla="*/ 403186 h 1055963"/>
                <a:gd name="connsiteX64" fmla="*/ 455300 w 1088878"/>
                <a:gd name="connsiteY64" fmla="*/ 353817 h 1055963"/>
                <a:gd name="connsiteX65" fmla="*/ 438843 w 1088878"/>
                <a:gd name="connsiteY65" fmla="*/ 337360 h 1055963"/>
                <a:gd name="connsiteX66" fmla="*/ 422387 w 1088878"/>
                <a:gd name="connsiteY66" fmla="*/ 353817 h 1055963"/>
                <a:gd name="connsiteX67" fmla="*/ 422387 w 1088878"/>
                <a:gd name="connsiteY67" fmla="*/ 403186 h 1055963"/>
                <a:gd name="connsiteX68" fmla="*/ 403187 w 1088878"/>
                <a:gd name="connsiteY68" fmla="*/ 403186 h 1055963"/>
                <a:gd name="connsiteX69" fmla="*/ 381245 w 1088878"/>
                <a:gd name="connsiteY69" fmla="*/ 381244 h 1055963"/>
                <a:gd name="connsiteX70" fmla="*/ 381245 w 1088878"/>
                <a:gd name="connsiteY70" fmla="*/ 340103 h 1055963"/>
                <a:gd name="connsiteX71" fmla="*/ 397701 w 1088878"/>
                <a:gd name="connsiteY71" fmla="*/ 282505 h 1055963"/>
                <a:gd name="connsiteX72" fmla="*/ 392215 w 1088878"/>
                <a:gd name="connsiteY72" fmla="*/ 260562 h 1055963"/>
                <a:gd name="connsiteX73" fmla="*/ 370274 w 1088878"/>
                <a:gd name="connsiteY73" fmla="*/ 266048 h 1055963"/>
                <a:gd name="connsiteX74" fmla="*/ 351074 w 1088878"/>
                <a:gd name="connsiteY74" fmla="*/ 340103 h 1055963"/>
                <a:gd name="connsiteX75" fmla="*/ 351074 w 1088878"/>
                <a:gd name="connsiteY75" fmla="*/ 381244 h 1055963"/>
                <a:gd name="connsiteX76" fmla="*/ 405929 w 1088878"/>
                <a:gd name="connsiteY76" fmla="*/ 436099 h 1055963"/>
                <a:gd name="connsiteX77" fmla="*/ 529354 w 1088878"/>
                <a:gd name="connsiteY77" fmla="*/ 436099 h 1055963"/>
                <a:gd name="connsiteX78" fmla="*/ 529354 w 1088878"/>
                <a:gd name="connsiteY78" fmla="*/ 493697 h 1055963"/>
                <a:gd name="connsiteX79" fmla="*/ 493698 w 1088878"/>
                <a:gd name="connsiteY79" fmla="*/ 532096 h 1055963"/>
                <a:gd name="connsiteX80" fmla="*/ 474498 w 1088878"/>
                <a:gd name="connsiteY80" fmla="*/ 540325 h 1055963"/>
                <a:gd name="connsiteX81" fmla="*/ 416901 w 1088878"/>
                <a:gd name="connsiteY81" fmla="*/ 543067 h 1055963"/>
                <a:gd name="connsiteX82" fmla="*/ 403187 w 1088878"/>
                <a:gd name="connsiteY82" fmla="*/ 556781 h 1055963"/>
                <a:gd name="connsiteX83" fmla="*/ 400445 w 1088878"/>
                <a:gd name="connsiteY83" fmla="*/ 614379 h 1055963"/>
                <a:gd name="connsiteX84" fmla="*/ 392215 w 1088878"/>
                <a:gd name="connsiteY84" fmla="*/ 633578 h 1055963"/>
                <a:gd name="connsiteX85" fmla="*/ 353818 w 1088878"/>
                <a:gd name="connsiteY85" fmla="*/ 674720 h 1055963"/>
                <a:gd name="connsiteX86" fmla="*/ 353818 w 1088878"/>
                <a:gd name="connsiteY86" fmla="*/ 696662 h 1055963"/>
                <a:gd name="connsiteX87" fmla="*/ 392215 w 1088878"/>
                <a:gd name="connsiteY87" fmla="*/ 737803 h 1055963"/>
                <a:gd name="connsiteX88" fmla="*/ 397701 w 1088878"/>
                <a:gd name="connsiteY88" fmla="*/ 754260 h 1055963"/>
                <a:gd name="connsiteX89" fmla="*/ 285248 w 1088878"/>
                <a:gd name="connsiteY89" fmla="*/ 820086 h 1055963"/>
                <a:gd name="connsiteX90" fmla="*/ 268791 w 1088878"/>
                <a:gd name="connsiteY90" fmla="*/ 814601 h 1055963"/>
                <a:gd name="connsiteX91" fmla="*/ 304448 w 1088878"/>
                <a:gd name="connsiteY91" fmla="*/ 732318 h 1055963"/>
                <a:gd name="connsiteX92" fmla="*/ 191994 w 1088878"/>
                <a:gd name="connsiteY92" fmla="*/ 619864 h 1055963"/>
                <a:gd name="connsiteX93" fmla="*/ 79541 w 1088878"/>
                <a:gd name="connsiteY93" fmla="*/ 732318 h 1055963"/>
                <a:gd name="connsiteX94" fmla="*/ 115197 w 1088878"/>
                <a:gd name="connsiteY94" fmla="*/ 814601 h 1055963"/>
                <a:gd name="connsiteX95" fmla="*/ 0 w 1088878"/>
                <a:gd name="connsiteY95" fmla="*/ 959967 h 1055963"/>
                <a:gd name="connsiteX96" fmla="*/ 0 w 1088878"/>
                <a:gd name="connsiteY96" fmla="*/ 1001108 h 1055963"/>
                <a:gd name="connsiteX97" fmla="*/ 54855 w 1088878"/>
                <a:gd name="connsiteY97" fmla="*/ 1055964 h 1055963"/>
                <a:gd name="connsiteX98" fmla="*/ 331876 w 1088878"/>
                <a:gd name="connsiteY98" fmla="*/ 1055964 h 1055963"/>
                <a:gd name="connsiteX99" fmla="*/ 386731 w 1088878"/>
                <a:gd name="connsiteY99" fmla="*/ 1001108 h 1055963"/>
                <a:gd name="connsiteX100" fmla="*/ 386731 w 1088878"/>
                <a:gd name="connsiteY100" fmla="*/ 959967 h 1055963"/>
                <a:gd name="connsiteX101" fmla="*/ 320904 w 1088878"/>
                <a:gd name="connsiteY101" fmla="*/ 836542 h 1055963"/>
                <a:gd name="connsiteX102" fmla="*/ 392215 w 1088878"/>
                <a:gd name="connsiteY102" fmla="*/ 795401 h 1055963"/>
                <a:gd name="connsiteX103" fmla="*/ 403187 w 1088878"/>
                <a:gd name="connsiteY103" fmla="*/ 817343 h 1055963"/>
                <a:gd name="connsiteX104" fmla="*/ 416901 w 1088878"/>
                <a:gd name="connsiteY104" fmla="*/ 831057 h 1055963"/>
                <a:gd name="connsiteX105" fmla="*/ 474498 w 1088878"/>
                <a:gd name="connsiteY105" fmla="*/ 833800 h 1055963"/>
                <a:gd name="connsiteX106" fmla="*/ 493698 w 1088878"/>
                <a:gd name="connsiteY106" fmla="*/ 842028 h 1055963"/>
                <a:gd name="connsiteX107" fmla="*/ 534840 w 1088878"/>
                <a:gd name="connsiteY107" fmla="*/ 880427 h 1055963"/>
                <a:gd name="connsiteX108" fmla="*/ 554039 w 1088878"/>
                <a:gd name="connsiteY108" fmla="*/ 880427 h 1055963"/>
                <a:gd name="connsiteX109" fmla="*/ 595181 w 1088878"/>
                <a:gd name="connsiteY109" fmla="*/ 842028 h 1055963"/>
                <a:gd name="connsiteX110" fmla="*/ 614381 w 1088878"/>
                <a:gd name="connsiteY110" fmla="*/ 833800 h 1055963"/>
                <a:gd name="connsiteX111" fmla="*/ 671978 w 1088878"/>
                <a:gd name="connsiteY111" fmla="*/ 831057 h 1055963"/>
                <a:gd name="connsiteX112" fmla="*/ 685692 w 1088878"/>
                <a:gd name="connsiteY112" fmla="*/ 817343 h 1055963"/>
                <a:gd name="connsiteX113" fmla="*/ 696664 w 1088878"/>
                <a:gd name="connsiteY113" fmla="*/ 795401 h 1055963"/>
                <a:gd name="connsiteX114" fmla="*/ 767975 w 1088878"/>
                <a:gd name="connsiteY114" fmla="*/ 836542 h 1055963"/>
                <a:gd name="connsiteX115" fmla="*/ 702149 w 1088878"/>
                <a:gd name="connsiteY115" fmla="*/ 959967 h 1055963"/>
                <a:gd name="connsiteX116" fmla="*/ 702149 w 1088878"/>
                <a:gd name="connsiteY116" fmla="*/ 1001108 h 1055963"/>
                <a:gd name="connsiteX117" fmla="*/ 757005 w 1088878"/>
                <a:gd name="connsiteY117" fmla="*/ 1055964 h 1055963"/>
                <a:gd name="connsiteX118" fmla="*/ 1034024 w 1088878"/>
                <a:gd name="connsiteY118" fmla="*/ 1055964 h 1055963"/>
                <a:gd name="connsiteX119" fmla="*/ 1088879 w 1088878"/>
                <a:gd name="connsiteY119" fmla="*/ 1001108 h 1055963"/>
                <a:gd name="connsiteX120" fmla="*/ 1088879 w 1088878"/>
                <a:gd name="connsiteY120" fmla="*/ 959967 h 1055963"/>
                <a:gd name="connsiteX121" fmla="*/ 1066937 w 1088878"/>
                <a:gd name="connsiteY121" fmla="*/ 880427 h 1055963"/>
                <a:gd name="connsiteX122" fmla="*/ 1066937 w 1088878"/>
                <a:gd name="connsiteY122" fmla="*/ 880427 h 1055963"/>
                <a:gd name="connsiteX123" fmla="*/ 463528 w 1088878"/>
                <a:gd name="connsiteY123" fmla="*/ 112453 h 1055963"/>
                <a:gd name="connsiteX124" fmla="*/ 543068 w 1088878"/>
                <a:gd name="connsiteY124" fmla="*/ 32913 h 1055963"/>
                <a:gd name="connsiteX125" fmla="*/ 622609 w 1088878"/>
                <a:gd name="connsiteY125" fmla="*/ 112453 h 1055963"/>
                <a:gd name="connsiteX126" fmla="*/ 559525 w 1088878"/>
                <a:gd name="connsiteY126" fmla="*/ 189251 h 1055963"/>
                <a:gd name="connsiteX127" fmla="*/ 529354 w 1088878"/>
                <a:gd name="connsiteY127" fmla="*/ 189251 h 1055963"/>
                <a:gd name="connsiteX128" fmla="*/ 463528 w 1088878"/>
                <a:gd name="connsiteY128" fmla="*/ 112453 h 1055963"/>
                <a:gd name="connsiteX129" fmla="*/ 463528 w 1088878"/>
                <a:gd name="connsiteY129" fmla="*/ 112453 h 1055963"/>
                <a:gd name="connsiteX130" fmla="*/ 106969 w 1088878"/>
                <a:gd name="connsiteY130" fmla="*/ 732318 h 1055963"/>
                <a:gd name="connsiteX131" fmla="*/ 186508 w 1088878"/>
                <a:gd name="connsiteY131" fmla="*/ 652778 h 1055963"/>
                <a:gd name="connsiteX132" fmla="*/ 266049 w 1088878"/>
                <a:gd name="connsiteY132" fmla="*/ 732318 h 1055963"/>
                <a:gd name="connsiteX133" fmla="*/ 202965 w 1088878"/>
                <a:gd name="connsiteY133" fmla="*/ 809115 h 1055963"/>
                <a:gd name="connsiteX134" fmla="*/ 172794 w 1088878"/>
                <a:gd name="connsiteY134" fmla="*/ 809115 h 1055963"/>
                <a:gd name="connsiteX135" fmla="*/ 106969 w 1088878"/>
                <a:gd name="connsiteY135" fmla="*/ 732318 h 1055963"/>
                <a:gd name="connsiteX136" fmla="*/ 106969 w 1088878"/>
                <a:gd name="connsiteY136" fmla="*/ 732318 h 1055963"/>
                <a:gd name="connsiteX137" fmla="*/ 345590 w 1088878"/>
                <a:gd name="connsiteY137" fmla="*/ 957224 h 1055963"/>
                <a:gd name="connsiteX138" fmla="*/ 345590 w 1088878"/>
                <a:gd name="connsiteY138" fmla="*/ 998366 h 1055963"/>
                <a:gd name="connsiteX139" fmla="*/ 323646 w 1088878"/>
                <a:gd name="connsiteY139" fmla="*/ 1020308 h 1055963"/>
                <a:gd name="connsiteX140" fmla="*/ 298962 w 1088878"/>
                <a:gd name="connsiteY140" fmla="*/ 1020308 h 1055963"/>
                <a:gd name="connsiteX141" fmla="*/ 298962 w 1088878"/>
                <a:gd name="connsiteY141" fmla="*/ 970938 h 1055963"/>
                <a:gd name="connsiteX142" fmla="*/ 282505 w 1088878"/>
                <a:gd name="connsiteY142" fmla="*/ 954481 h 1055963"/>
                <a:gd name="connsiteX143" fmla="*/ 266049 w 1088878"/>
                <a:gd name="connsiteY143" fmla="*/ 970938 h 1055963"/>
                <a:gd name="connsiteX144" fmla="*/ 266049 w 1088878"/>
                <a:gd name="connsiteY144" fmla="*/ 1020308 h 1055963"/>
                <a:gd name="connsiteX145" fmla="*/ 104225 w 1088878"/>
                <a:gd name="connsiteY145" fmla="*/ 1020308 h 1055963"/>
                <a:gd name="connsiteX146" fmla="*/ 104225 w 1088878"/>
                <a:gd name="connsiteY146" fmla="*/ 970938 h 1055963"/>
                <a:gd name="connsiteX147" fmla="*/ 87769 w 1088878"/>
                <a:gd name="connsiteY147" fmla="*/ 954481 h 1055963"/>
                <a:gd name="connsiteX148" fmla="*/ 71313 w 1088878"/>
                <a:gd name="connsiteY148" fmla="*/ 970938 h 1055963"/>
                <a:gd name="connsiteX149" fmla="*/ 71313 w 1088878"/>
                <a:gd name="connsiteY149" fmla="*/ 1020308 h 1055963"/>
                <a:gd name="connsiteX150" fmla="*/ 46627 w 1088878"/>
                <a:gd name="connsiteY150" fmla="*/ 1020308 h 1055963"/>
                <a:gd name="connsiteX151" fmla="*/ 24686 w 1088878"/>
                <a:gd name="connsiteY151" fmla="*/ 998366 h 1055963"/>
                <a:gd name="connsiteX152" fmla="*/ 24686 w 1088878"/>
                <a:gd name="connsiteY152" fmla="*/ 957224 h 1055963"/>
                <a:gd name="connsiteX153" fmla="*/ 139882 w 1088878"/>
                <a:gd name="connsiteY153" fmla="*/ 842028 h 1055963"/>
                <a:gd name="connsiteX154" fmla="*/ 227649 w 1088878"/>
                <a:gd name="connsiteY154" fmla="*/ 842028 h 1055963"/>
                <a:gd name="connsiteX155" fmla="*/ 345590 w 1088878"/>
                <a:gd name="connsiteY155" fmla="*/ 957224 h 1055963"/>
                <a:gd name="connsiteX156" fmla="*/ 345590 w 1088878"/>
                <a:gd name="connsiteY156" fmla="*/ 957224 h 1055963"/>
                <a:gd name="connsiteX157" fmla="*/ 663750 w 1088878"/>
                <a:gd name="connsiteY157" fmla="*/ 792659 h 1055963"/>
                <a:gd name="connsiteX158" fmla="*/ 650036 w 1088878"/>
                <a:gd name="connsiteY158" fmla="*/ 806372 h 1055963"/>
                <a:gd name="connsiteX159" fmla="*/ 636322 w 1088878"/>
                <a:gd name="connsiteY159" fmla="*/ 806372 h 1055963"/>
                <a:gd name="connsiteX160" fmla="*/ 636322 w 1088878"/>
                <a:gd name="connsiteY160" fmla="*/ 806372 h 1055963"/>
                <a:gd name="connsiteX161" fmla="*/ 603409 w 1088878"/>
                <a:gd name="connsiteY161" fmla="*/ 800887 h 1055963"/>
                <a:gd name="connsiteX162" fmla="*/ 581467 w 1088878"/>
                <a:gd name="connsiteY162" fmla="*/ 809115 h 1055963"/>
                <a:gd name="connsiteX163" fmla="*/ 562267 w 1088878"/>
                <a:gd name="connsiteY163" fmla="*/ 833800 h 1055963"/>
                <a:gd name="connsiteX164" fmla="*/ 562267 w 1088878"/>
                <a:gd name="connsiteY164" fmla="*/ 833800 h 1055963"/>
                <a:gd name="connsiteX165" fmla="*/ 551297 w 1088878"/>
                <a:gd name="connsiteY165" fmla="*/ 844771 h 1055963"/>
                <a:gd name="connsiteX166" fmla="*/ 532098 w 1088878"/>
                <a:gd name="connsiteY166" fmla="*/ 844771 h 1055963"/>
                <a:gd name="connsiteX167" fmla="*/ 521126 w 1088878"/>
                <a:gd name="connsiteY167" fmla="*/ 833800 h 1055963"/>
                <a:gd name="connsiteX168" fmla="*/ 501926 w 1088878"/>
                <a:gd name="connsiteY168" fmla="*/ 809115 h 1055963"/>
                <a:gd name="connsiteX169" fmla="*/ 479984 w 1088878"/>
                <a:gd name="connsiteY169" fmla="*/ 800887 h 1055963"/>
                <a:gd name="connsiteX170" fmla="*/ 466270 w 1088878"/>
                <a:gd name="connsiteY170" fmla="*/ 798144 h 1055963"/>
                <a:gd name="connsiteX171" fmla="*/ 447071 w 1088878"/>
                <a:gd name="connsiteY171" fmla="*/ 806372 h 1055963"/>
                <a:gd name="connsiteX172" fmla="*/ 447071 w 1088878"/>
                <a:gd name="connsiteY172" fmla="*/ 806372 h 1055963"/>
                <a:gd name="connsiteX173" fmla="*/ 433357 w 1088878"/>
                <a:gd name="connsiteY173" fmla="*/ 806372 h 1055963"/>
                <a:gd name="connsiteX174" fmla="*/ 419643 w 1088878"/>
                <a:gd name="connsiteY174" fmla="*/ 792659 h 1055963"/>
                <a:gd name="connsiteX175" fmla="*/ 419643 w 1088878"/>
                <a:gd name="connsiteY175" fmla="*/ 778945 h 1055963"/>
                <a:gd name="connsiteX176" fmla="*/ 419643 w 1088878"/>
                <a:gd name="connsiteY176" fmla="*/ 778945 h 1055963"/>
                <a:gd name="connsiteX177" fmla="*/ 419643 w 1088878"/>
                <a:gd name="connsiteY177" fmla="*/ 778945 h 1055963"/>
                <a:gd name="connsiteX178" fmla="*/ 425129 w 1088878"/>
                <a:gd name="connsiteY178" fmla="*/ 746032 h 1055963"/>
                <a:gd name="connsiteX179" fmla="*/ 416901 w 1088878"/>
                <a:gd name="connsiteY179" fmla="*/ 724089 h 1055963"/>
                <a:gd name="connsiteX180" fmla="*/ 392215 w 1088878"/>
                <a:gd name="connsiteY180" fmla="*/ 704890 h 1055963"/>
                <a:gd name="connsiteX181" fmla="*/ 392215 w 1088878"/>
                <a:gd name="connsiteY181" fmla="*/ 704890 h 1055963"/>
                <a:gd name="connsiteX182" fmla="*/ 381245 w 1088878"/>
                <a:gd name="connsiteY182" fmla="*/ 693919 h 1055963"/>
                <a:gd name="connsiteX183" fmla="*/ 381245 w 1088878"/>
                <a:gd name="connsiteY183" fmla="*/ 671977 h 1055963"/>
                <a:gd name="connsiteX184" fmla="*/ 392215 w 1088878"/>
                <a:gd name="connsiteY184" fmla="*/ 661006 h 1055963"/>
                <a:gd name="connsiteX185" fmla="*/ 392215 w 1088878"/>
                <a:gd name="connsiteY185" fmla="*/ 661006 h 1055963"/>
                <a:gd name="connsiteX186" fmla="*/ 416901 w 1088878"/>
                <a:gd name="connsiteY186" fmla="*/ 641807 h 1055963"/>
                <a:gd name="connsiteX187" fmla="*/ 425129 w 1088878"/>
                <a:gd name="connsiteY187" fmla="*/ 619864 h 1055963"/>
                <a:gd name="connsiteX188" fmla="*/ 419643 w 1088878"/>
                <a:gd name="connsiteY188" fmla="*/ 586951 h 1055963"/>
                <a:gd name="connsiteX189" fmla="*/ 419643 w 1088878"/>
                <a:gd name="connsiteY189" fmla="*/ 586951 h 1055963"/>
                <a:gd name="connsiteX190" fmla="*/ 419643 w 1088878"/>
                <a:gd name="connsiteY190" fmla="*/ 586951 h 1055963"/>
                <a:gd name="connsiteX191" fmla="*/ 419643 w 1088878"/>
                <a:gd name="connsiteY191" fmla="*/ 573238 h 1055963"/>
                <a:gd name="connsiteX192" fmla="*/ 433357 w 1088878"/>
                <a:gd name="connsiteY192" fmla="*/ 559524 h 1055963"/>
                <a:gd name="connsiteX193" fmla="*/ 447071 w 1088878"/>
                <a:gd name="connsiteY193" fmla="*/ 559524 h 1055963"/>
                <a:gd name="connsiteX194" fmla="*/ 447071 w 1088878"/>
                <a:gd name="connsiteY194" fmla="*/ 559524 h 1055963"/>
                <a:gd name="connsiteX195" fmla="*/ 479984 w 1088878"/>
                <a:gd name="connsiteY195" fmla="*/ 565009 h 1055963"/>
                <a:gd name="connsiteX196" fmla="*/ 501926 w 1088878"/>
                <a:gd name="connsiteY196" fmla="*/ 556781 h 1055963"/>
                <a:gd name="connsiteX197" fmla="*/ 521126 w 1088878"/>
                <a:gd name="connsiteY197" fmla="*/ 532096 h 1055963"/>
                <a:gd name="connsiteX198" fmla="*/ 521126 w 1088878"/>
                <a:gd name="connsiteY198" fmla="*/ 532096 h 1055963"/>
                <a:gd name="connsiteX199" fmla="*/ 532098 w 1088878"/>
                <a:gd name="connsiteY199" fmla="*/ 521125 h 1055963"/>
                <a:gd name="connsiteX200" fmla="*/ 551297 w 1088878"/>
                <a:gd name="connsiteY200" fmla="*/ 521125 h 1055963"/>
                <a:gd name="connsiteX201" fmla="*/ 562267 w 1088878"/>
                <a:gd name="connsiteY201" fmla="*/ 532096 h 1055963"/>
                <a:gd name="connsiteX202" fmla="*/ 562267 w 1088878"/>
                <a:gd name="connsiteY202" fmla="*/ 532096 h 1055963"/>
                <a:gd name="connsiteX203" fmla="*/ 581467 w 1088878"/>
                <a:gd name="connsiteY203" fmla="*/ 556781 h 1055963"/>
                <a:gd name="connsiteX204" fmla="*/ 603409 w 1088878"/>
                <a:gd name="connsiteY204" fmla="*/ 565009 h 1055963"/>
                <a:gd name="connsiteX205" fmla="*/ 636322 w 1088878"/>
                <a:gd name="connsiteY205" fmla="*/ 559524 h 1055963"/>
                <a:gd name="connsiteX206" fmla="*/ 636322 w 1088878"/>
                <a:gd name="connsiteY206" fmla="*/ 559524 h 1055963"/>
                <a:gd name="connsiteX207" fmla="*/ 650036 w 1088878"/>
                <a:gd name="connsiteY207" fmla="*/ 559524 h 1055963"/>
                <a:gd name="connsiteX208" fmla="*/ 663750 w 1088878"/>
                <a:gd name="connsiteY208" fmla="*/ 573238 h 1055963"/>
                <a:gd name="connsiteX209" fmla="*/ 663750 w 1088878"/>
                <a:gd name="connsiteY209" fmla="*/ 586951 h 1055963"/>
                <a:gd name="connsiteX210" fmla="*/ 663750 w 1088878"/>
                <a:gd name="connsiteY210" fmla="*/ 586951 h 1055963"/>
                <a:gd name="connsiteX211" fmla="*/ 658264 w 1088878"/>
                <a:gd name="connsiteY211" fmla="*/ 619864 h 1055963"/>
                <a:gd name="connsiteX212" fmla="*/ 666492 w 1088878"/>
                <a:gd name="connsiteY212" fmla="*/ 641807 h 1055963"/>
                <a:gd name="connsiteX213" fmla="*/ 691178 w 1088878"/>
                <a:gd name="connsiteY213" fmla="*/ 661006 h 1055963"/>
                <a:gd name="connsiteX214" fmla="*/ 691178 w 1088878"/>
                <a:gd name="connsiteY214" fmla="*/ 661006 h 1055963"/>
                <a:gd name="connsiteX215" fmla="*/ 702149 w 1088878"/>
                <a:gd name="connsiteY215" fmla="*/ 671977 h 1055963"/>
                <a:gd name="connsiteX216" fmla="*/ 702149 w 1088878"/>
                <a:gd name="connsiteY216" fmla="*/ 691176 h 1055963"/>
                <a:gd name="connsiteX217" fmla="*/ 691178 w 1088878"/>
                <a:gd name="connsiteY217" fmla="*/ 702147 h 1055963"/>
                <a:gd name="connsiteX218" fmla="*/ 691178 w 1088878"/>
                <a:gd name="connsiteY218" fmla="*/ 702147 h 1055963"/>
                <a:gd name="connsiteX219" fmla="*/ 666492 w 1088878"/>
                <a:gd name="connsiteY219" fmla="*/ 721347 h 1055963"/>
                <a:gd name="connsiteX220" fmla="*/ 658264 w 1088878"/>
                <a:gd name="connsiteY220" fmla="*/ 743289 h 1055963"/>
                <a:gd name="connsiteX221" fmla="*/ 663750 w 1088878"/>
                <a:gd name="connsiteY221" fmla="*/ 776202 h 1055963"/>
                <a:gd name="connsiteX222" fmla="*/ 663750 w 1088878"/>
                <a:gd name="connsiteY222" fmla="*/ 776202 h 1055963"/>
                <a:gd name="connsiteX223" fmla="*/ 663750 w 1088878"/>
                <a:gd name="connsiteY223" fmla="*/ 792659 h 1055963"/>
                <a:gd name="connsiteX224" fmla="*/ 663750 w 1088878"/>
                <a:gd name="connsiteY224" fmla="*/ 792659 h 1055963"/>
                <a:gd name="connsiteX225" fmla="*/ 817344 w 1088878"/>
                <a:gd name="connsiteY225" fmla="*/ 732318 h 1055963"/>
                <a:gd name="connsiteX226" fmla="*/ 896885 w 1088878"/>
                <a:gd name="connsiteY226" fmla="*/ 652778 h 1055963"/>
                <a:gd name="connsiteX227" fmla="*/ 976426 w 1088878"/>
                <a:gd name="connsiteY227" fmla="*/ 732318 h 1055963"/>
                <a:gd name="connsiteX228" fmla="*/ 913341 w 1088878"/>
                <a:gd name="connsiteY228" fmla="*/ 809115 h 1055963"/>
                <a:gd name="connsiteX229" fmla="*/ 883171 w 1088878"/>
                <a:gd name="connsiteY229" fmla="*/ 809115 h 1055963"/>
                <a:gd name="connsiteX230" fmla="*/ 817344 w 1088878"/>
                <a:gd name="connsiteY230" fmla="*/ 732318 h 1055963"/>
                <a:gd name="connsiteX231" fmla="*/ 817344 w 1088878"/>
                <a:gd name="connsiteY231" fmla="*/ 732318 h 10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88878" h="1055963">
                  <a:moveTo>
                    <a:pt x="1066937" y="880427"/>
                  </a:moveTo>
                  <a:cubicBezTo>
                    <a:pt x="1061451" y="872198"/>
                    <a:pt x="1053223" y="869456"/>
                    <a:pt x="1044995" y="874941"/>
                  </a:cubicBezTo>
                  <a:cubicBezTo>
                    <a:pt x="1036766" y="880427"/>
                    <a:pt x="1034024" y="888655"/>
                    <a:pt x="1039510" y="896884"/>
                  </a:cubicBezTo>
                  <a:cubicBezTo>
                    <a:pt x="1050480" y="916083"/>
                    <a:pt x="1055965" y="935282"/>
                    <a:pt x="1055965" y="957224"/>
                  </a:cubicBezTo>
                  <a:lnTo>
                    <a:pt x="1055965" y="998366"/>
                  </a:lnTo>
                  <a:cubicBezTo>
                    <a:pt x="1055965" y="1009337"/>
                    <a:pt x="1044995" y="1020308"/>
                    <a:pt x="1034024" y="1020308"/>
                  </a:cubicBezTo>
                  <a:lnTo>
                    <a:pt x="1009338" y="1020308"/>
                  </a:lnTo>
                  <a:lnTo>
                    <a:pt x="1009338" y="970938"/>
                  </a:lnTo>
                  <a:cubicBezTo>
                    <a:pt x="1009338" y="962710"/>
                    <a:pt x="1001110" y="954481"/>
                    <a:pt x="992882" y="954481"/>
                  </a:cubicBezTo>
                  <a:cubicBezTo>
                    <a:pt x="984654" y="954481"/>
                    <a:pt x="976426" y="962710"/>
                    <a:pt x="976426" y="970938"/>
                  </a:cubicBezTo>
                  <a:lnTo>
                    <a:pt x="976426" y="1020308"/>
                  </a:lnTo>
                  <a:lnTo>
                    <a:pt x="814602" y="1020308"/>
                  </a:lnTo>
                  <a:lnTo>
                    <a:pt x="814602" y="970938"/>
                  </a:lnTo>
                  <a:cubicBezTo>
                    <a:pt x="814602" y="962710"/>
                    <a:pt x="806374" y="954481"/>
                    <a:pt x="798146" y="954481"/>
                  </a:cubicBezTo>
                  <a:cubicBezTo>
                    <a:pt x="789917" y="954481"/>
                    <a:pt x="781689" y="962710"/>
                    <a:pt x="781689" y="970938"/>
                  </a:cubicBezTo>
                  <a:lnTo>
                    <a:pt x="781689" y="1020308"/>
                  </a:lnTo>
                  <a:lnTo>
                    <a:pt x="757005" y="1020308"/>
                  </a:lnTo>
                  <a:cubicBezTo>
                    <a:pt x="746033" y="1020308"/>
                    <a:pt x="735061" y="1009337"/>
                    <a:pt x="735061" y="998366"/>
                  </a:cubicBezTo>
                  <a:lnTo>
                    <a:pt x="735061" y="957224"/>
                  </a:lnTo>
                  <a:cubicBezTo>
                    <a:pt x="735061" y="894141"/>
                    <a:pt x="787175" y="842028"/>
                    <a:pt x="850258" y="842028"/>
                  </a:cubicBezTo>
                  <a:lnTo>
                    <a:pt x="938027" y="842028"/>
                  </a:lnTo>
                  <a:cubicBezTo>
                    <a:pt x="954483" y="842028"/>
                    <a:pt x="973682" y="844771"/>
                    <a:pt x="987396" y="852999"/>
                  </a:cubicBezTo>
                  <a:cubicBezTo>
                    <a:pt x="995624" y="855742"/>
                    <a:pt x="1003854" y="852999"/>
                    <a:pt x="1009338" y="844771"/>
                  </a:cubicBezTo>
                  <a:cubicBezTo>
                    <a:pt x="1012082" y="836542"/>
                    <a:pt x="1009338" y="828315"/>
                    <a:pt x="1001110" y="822829"/>
                  </a:cubicBezTo>
                  <a:cubicBezTo>
                    <a:pt x="990140" y="817343"/>
                    <a:pt x="979168" y="814601"/>
                    <a:pt x="968197" y="811858"/>
                  </a:cubicBezTo>
                  <a:cubicBezTo>
                    <a:pt x="990140" y="792659"/>
                    <a:pt x="1003854" y="762488"/>
                    <a:pt x="1003854" y="729575"/>
                  </a:cubicBezTo>
                  <a:cubicBezTo>
                    <a:pt x="1003854" y="669234"/>
                    <a:pt x="954483" y="617122"/>
                    <a:pt x="891399" y="617122"/>
                  </a:cubicBezTo>
                  <a:cubicBezTo>
                    <a:pt x="831058" y="617122"/>
                    <a:pt x="778947" y="666491"/>
                    <a:pt x="778947" y="729575"/>
                  </a:cubicBezTo>
                  <a:cubicBezTo>
                    <a:pt x="778947" y="762488"/>
                    <a:pt x="792660" y="789916"/>
                    <a:pt x="814602" y="811858"/>
                  </a:cubicBezTo>
                  <a:cubicBezTo>
                    <a:pt x="809116" y="811858"/>
                    <a:pt x="803631" y="814601"/>
                    <a:pt x="798146" y="817343"/>
                  </a:cubicBezTo>
                  <a:lnTo>
                    <a:pt x="685692" y="751517"/>
                  </a:lnTo>
                  <a:cubicBezTo>
                    <a:pt x="688436" y="746032"/>
                    <a:pt x="691178" y="740546"/>
                    <a:pt x="691178" y="735060"/>
                  </a:cubicBezTo>
                  <a:cubicBezTo>
                    <a:pt x="713120" y="732318"/>
                    <a:pt x="729577" y="715861"/>
                    <a:pt x="729577" y="693919"/>
                  </a:cubicBezTo>
                  <a:lnTo>
                    <a:pt x="729577" y="674720"/>
                  </a:lnTo>
                  <a:cubicBezTo>
                    <a:pt x="729577" y="652778"/>
                    <a:pt x="713120" y="633578"/>
                    <a:pt x="691178" y="633578"/>
                  </a:cubicBezTo>
                  <a:cubicBezTo>
                    <a:pt x="688436" y="625350"/>
                    <a:pt x="685692" y="619864"/>
                    <a:pt x="682950" y="614379"/>
                  </a:cubicBezTo>
                  <a:cubicBezTo>
                    <a:pt x="696664" y="597922"/>
                    <a:pt x="696664" y="573238"/>
                    <a:pt x="680206" y="556781"/>
                  </a:cubicBezTo>
                  <a:lnTo>
                    <a:pt x="666492" y="543067"/>
                  </a:lnTo>
                  <a:cubicBezTo>
                    <a:pt x="650036" y="526611"/>
                    <a:pt x="625351" y="526611"/>
                    <a:pt x="608895" y="540325"/>
                  </a:cubicBezTo>
                  <a:cubicBezTo>
                    <a:pt x="603409" y="537582"/>
                    <a:pt x="595181" y="534839"/>
                    <a:pt x="589695" y="532096"/>
                  </a:cubicBezTo>
                  <a:cubicBezTo>
                    <a:pt x="586953" y="512897"/>
                    <a:pt x="573239" y="496440"/>
                    <a:pt x="554039" y="493697"/>
                  </a:cubicBezTo>
                  <a:lnTo>
                    <a:pt x="554039" y="436099"/>
                  </a:lnTo>
                  <a:lnTo>
                    <a:pt x="677464" y="436099"/>
                  </a:lnTo>
                  <a:cubicBezTo>
                    <a:pt x="707634" y="436099"/>
                    <a:pt x="732319" y="411414"/>
                    <a:pt x="732319" y="381244"/>
                  </a:cubicBezTo>
                  <a:lnTo>
                    <a:pt x="732319" y="340103"/>
                  </a:lnTo>
                  <a:cubicBezTo>
                    <a:pt x="732319" y="268791"/>
                    <a:pt x="682950" y="211193"/>
                    <a:pt x="617123" y="194736"/>
                  </a:cubicBezTo>
                  <a:cubicBezTo>
                    <a:pt x="639064" y="175537"/>
                    <a:pt x="652778" y="145366"/>
                    <a:pt x="652778" y="112453"/>
                  </a:cubicBezTo>
                  <a:cubicBezTo>
                    <a:pt x="652778" y="52113"/>
                    <a:pt x="603409" y="0"/>
                    <a:pt x="540326" y="0"/>
                  </a:cubicBezTo>
                  <a:cubicBezTo>
                    <a:pt x="479984" y="0"/>
                    <a:pt x="427873" y="49370"/>
                    <a:pt x="427873" y="112453"/>
                  </a:cubicBezTo>
                  <a:cubicBezTo>
                    <a:pt x="427873" y="145366"/>
                    <a:pt x="441587" y="172794"/>
                    <a:pt x="463528" y="194736"/>
                  </a:cubicBezTo>
                  <a:cubicBezTo>
                    <a:pt x="449815" y="197479"/>
                    <a:pt x="438843" y="202965"/>
                    <a:pt x="427873" y="208450"/>
                  </a:cubicBezTo>
                  <a:cubicBezTo>
                    <a:pt x="419643" y="211193"/>
                    <a:pt x="416901" y="222164"/>
                    <a:pt x="419643" y="230392"/>
                  </a:cubicBezTo>
                  <a:cubicBezTo>
                    <a:pt x="422387" y="238621"/>
                    <a:pt x="433357" y="241363"/>
                    <a:pt x="441587" y="238621"/>
                  </a:cubicBezTo>
                  <a:cubicBezTo>
                    <a:pt x="458042" y="230392"/>
                    <a:pt x="477242" y="224907"/>
                    <a:pt x="493698" y="224907"/>
                  </a:cubicBezTo>
                  <a:lnTo>
                    <a:pt x="581467" y="224907"/>
                  </a:lnTo>
                  <a:cubicBezTo>
                    <a:pt x="644550" y="224907"/>
                    <a:pt x="696664" y="277019"/>
                    <a:pt x="696664" y="340103"/>
                  </a:cubicBezTo>
                  <a:lnTo>
                    <a:pt x="696664" y="381244"/>
                  </a:lnTo>
                  <a:cubicBezTo>
                    <a:pt x="696664" y="392215"/>
                    <a:pt x="685692" y="403186"/>
                    <a:pt x="674722" y="403186"/>
                  </a:cubicBezTo>
                  <a:lnTo>
                    <a:pt x="650036" y="403186"/>
                  </a:lnTo>
                  <a:lnTo>
                    <a:pt x="650036" y="353817"/>
                  </a:lnTo>
                  <a:cubicBezTo>
                    <a:pt x="650036" y="345588"/>
                    <a:pt x="641808" y="337360"/>
                    <a:pt x="633580" y="337360"/>
                  </a:cubicBezTo>
                  <a:cubicBezTo>
                    <a:pt x="625351" y="337360"/>
                    <a:pt x="617123" y="345588"/>
                    <a:pt x="617123" y="353817"/>
                  </a:cubicBezTo>
                  <a:lnTo>
                    <a:pt x="617123" y="403186"/>
                  </a:lnTo>
                  <a:lnTo>
                    <a:pt x="455300" y="403186"/>
                  </a:lnTo>
                  <a:lnTo>
                    <a:pt x="455300" y="353817"/>
                  </a:lnTo>
                  <a:cubicBezTo>
                    <a:pt x="455300" y="345588"/>
                    <a:pt x="447071" y="337360"/>
                    <a:pt x="438843" y="337360"/>
                  </a:cubicBezTo>
                  <a:cubicBezTo>
                    <a:pt x="430615" y="337360"/>
                    <a:pt x="422387" y="345588"/>
                    <a:pt x="422387" y="353817"/>
                  </a:cubicBezTo>
                  <a:lnTo>
                    <a:pt x="422387" y="403186"/>
                  </a:lnTo>
                  <a:lnTo>
                    <a:pt x="403187" y="403186"/>
                  </a:lnTo>
                  <a:cubicBezTo>
                    <a:pt x="392215" y="403186"/>
                    <a:pt x="381245" y="392215"/>
                    <a:pt x="381245" y="381244"/>
                  </a:cubicBezTo>
                  <a:lnTo>
                    <a:pt x="381245" y="340103"/>
                  </a:lnTo>
                  <a:cubicBezTo>
                    <a:pt x="381245" y="320904"/>
                    <a:pt x="386731" y="298961"/>
                    <a:pt x="397701" y="282505"/>
                  </a:cubicBezTo>
                  <a:cubicBezTo>
                    <a:pt x="403187" y="274276"/>
                    <a:pt x="400445" y="266048"/>
                    <a:pt x="392215" y="260562"/>
                  </a:cubicBezTo>
                  <a:cubicBezTo>
                    <a:pt x="383987" y="255077"/>
                    <a:pt x="375759" y="257820"/>
                    <a:pt x="370274" y="266048"/>
                  </a:cubicBezTo>
                  <a:cubicBezTo>
                    <a:pt x="356560" y="287990"/>
                    <a:pt x="351074" y="312675"/>
                    <a:pt x="351074" y="340103"/>
                  </a:cubicBezTo>
                  <a:lnTo>
                    <a:pt x="351074" y="381244"/>
                  </a:lnTo>
                  <a:cubicBezTo>
                    <a:pt x="351074" y="411414"/>
                    <a:pt x="375759" y="436099"/>
                    <a:pt x="405929" y="436099"/>
                  </a:cubicBezTo>
                  <a:lnTo>
                    <a:pt x="529354" y="436099"/>
                  </a:lnTo>
                  <a:lnTo>
                    <a:pt x="529354" y="493697"/>
                  </a:lnTo>
                  <a:cubicBezTo>
                    <a:pt x="510156" y="496440"/>
                    <a:pt x="493698" y="512897"/>
                    <a:pt x="493698" y="532096"/>
                  </a:cubicBezTo>
                  <a:cubicBezTo>
                    <a:pt x="485470" y="534839"/>
                    <a:pt x="479984" y="537582"/>
                    <a:pt x="474498" y="540325"/>
                  </a:cubicBezTo>
                  <a:cubicBezTo>
                    <a:pt x="458042" y="526611"/>
                    <a:pt x="433357" y="526611"/>
                    <a:pt x="416901" y="543067"/>
                  </a:cubicBezTo>
                  <a:lnTo>
                    <a:pt x="403187" y="556781"/>
                  </a:lnTo>
                  <a:cubicBezTo>
                    <a:pt x="386731" y="573238"/>
                    <a:pt x="386731" y="597922"/>
                    <a:pt x="400445" y="614379"/>
                  </a:cubicBezTo>
                  <a:cubicBezTo>
                    <a:pt x="397701" y="619864"/>
                    <a:pt x="394959" y="628093"/>
                    <a:pt x="392215" y="633578"/>
                  </a:cubicBezTo>
                  <a:cubicBezTo>
                    <a:pt x="370274" y="636321"/>
                    <a:pt x="353818" y="652778"/>
                    <a:pt x="353818" y="674720"/>
                  </a:cubicBezTo>
                  <a:lnTo>
                    <a:pt x="353818" y="696662"/>
                  </a:lnTo>
                  <a:cubicBezTo>
                    <a:pt x="353818" y="718604"/>
                    <a:pt x="370274" y="737803"/>
                    <a:pt x="392215" y="737803"/>
                  </a:cubicBezTo>
                  <a:cubicBezTo>
                    <a:pt x="394959" y="743289"/>
                    <a:pt x="394959" y="748774"/>
                    <a:pt x="397701" y="754260"/>
                  </a:cubicBezTo>
                  <a:lnTo>
                    <a:pt x="285248" y="820086"/>
                  </a:lnTo>
                  <a:cubicBezTo>
                    <a:pt x="279763" y="817343"/>
                    <a:pt x="274277" y="817343"/>
                    <a:pt x="268791" y="814601"/>
                  </a:cubicBezTo>
                  <a:cubicBezTo>
                    <a:pt x="290734" y="795401"/>
                    <a:pt x="304448" y="765231"/>
                    <a:pt x="304448" y="732318"/>
                  </a:cubicBezTo>
                  <a:cubicBezTo>
                    <a:pt x="304448" y="671977"/>
                    <a:pt x="255077" y="619864"/>
                    <a:pt x="191994" y="619864"/>
                  </a:cubicBezTo>
                  <a:cubicBezTo>
                    <a:pt x="131653" y="619864"/>
                    <a:pt x="79541" y="669234"/>
                    <a:pt x="79541" y="732318"/>
                  </a:cubicBezTo>
                  <a:cubicBezTo>
                    <a:pt x="79541" y="765231"/>
                    <a:pt x="93255" y="792659"/>
                    <a:pt x="115197" y="814601"/>
                  </a:cubicBezTo>
                  <a:cubicBezTo>
                    <a:pt x="49369" y="828315"/>
                    <a:pt x="0" y="888655"/>
                    <a:pt x="0" y="959967"/>
                  </a:cubicBezTo>
                  <a:lnTo>
                    <a:pt x="0" y="1001108"/>
                  </a:lnTo>
                  <a:cubicBezTo>
                    <a:pt x="0" y="1031279"/>
                    <a:pt x="24686" y="1055964"/>
                    <a:pt x="54855" y="1055964"/>
                  </a:cubicBezTo>
                  <a:lnTo>
                    <a:pt x="331876" y="1055964"/>
                  </a:lnTo>
                  <a:cubicBezTo>
                    <a:pt x="362046" y="1055964"/>
                    <a:pt x="386731" y="1031279"/>
                    <a:pt x="386731" y="1001108"/>
                  </a:cubicBezTo>
                  <a:lnTo>
                    <a:pt x="386731" y="959967"/>
                  </a:lnTo>
                  <a:cubicBezTo>
                    <a:pt x="386731" y="910597"/>
                    <a:pt x="362046" y="863970"/>
                    <a:pt x="320904" y="836542"/>
                  </a:cubicBezTo>
                  <a:lnTo>
                    <a:pt x="392215" y="795401"/>
                  </a:lnTo>
                  <a:cubicBezTo>
                    <a:pt x="394959" y="803629"/>
                    <a:pt x="397701" y="811858"/>
                    <a:pt x="403187" y="817343"/>
                  </a:cubicBezTo>
                  <a:lnTo>
                    <a:pt x="416901" y="831057"/>
                  </a:lnTo>
                  <a:cubicBezTo>
                    <a:pt x="433357" y="847514"/>
                    <a:pt x="458042" y="847514"/>
                    <a:pt x="474498" y="833800"/>
                  </a:cubicBezTo>
                  <a:cubicBezTo>
                    <a:pt x="479984" y="836542"/>
                    <a:pt x="488212" y="839285"/>
                    <a:pt x="493698" y="842028"/>
                  </a:cubicBezTo>
                  <a:cubicBezTo>
                    <a:pt x="496442" y="863970"/>
                    <a:pt x="512898" y="880427"/>
                    <a:pt x="534840" y="880427"/>
                  </a:cubicBezTo>
                  <a:lnTo>
                    <a:pt x="554039" y="880427"/>
                  </a:lnTo>
                  <a:cubicBezTo>
                    <a:pt x="575981" y="880427"/>
                    <a:pt x="595181" y="863970"/>
                    <a:pt x="595181" y="842028"/>
                  </a:cubicBezTo>
                  <a:cubicBezTo>
                    <a:pt x="603409" y="839285"/>
                    <a:pt x="608895" y="836542"/>
                    <a:pt x="614381" y="833800"/>
                  </a:cubicBezTo>
                  <a:cubicBezTo>
                    <a:pt x="630837" y="847514"/>
                    <a:pt x="655522" y="847514"/>
                    <a:pt x="671978" y="831057"/>
                  </a:cubicBezTo>
                  <a:lnTo>
                    <a:pt x="685692" y="817343"/>
                  </a:lnTo>
                  <a:cubicBezTo>
                    <a:pt x="691178" y="811858"/>
                    <a:pt x="696664" y="803629"/>
                    <a:pt x="696664" y="795401"/>
                  </a:cubicBezTo>
                  <a:lnTo>
                    <a:pt x="767975" y="836542"/>
                  </a:lnTo>
                  <a:cubicBezTo>
                    <a:pt x="729577" y="863970"/>
                    <a:pt x="702149" y="907854"/>
                    <a:pt x="702149" y="959967"/>
                  </a:cubicBezTo>
                  <a:lnTo>
                    <a:pt x="702149" y="1001108"/>
                  </a:lnTo>
                  <a:cubicBezTo>
                    <a:pt x="702149" y="1031279"/>
                    <a:pt x="726833" y="1055964"/>
                    <a:pt x="757005" y="1055964"/>
                  </a:cubicBezTo>
                  <a:lnTo>
                    <a:pt x="1034024" y="1055964"/>
                  </a:lnTo>
                  <a:cubicBezTo>
                    <a:pt x="1064193" y="1055964"/>
                    <a:pt x="1088879" y="1031279"/>
                    <a:pt x="1088879" y="1001108"/>
                  </a:cubicBezTo>
                  <a:lnTo>
                    <a:pt x="1088879" y="959967"/>
                  </a:lnTo>
                  <a:cubicBezTo>
                    <a:pt x="1088879" y="929797"/>
                    <a:pt x="1080651" y="905112"/>
                    <a:pt x="1066937" y="880427"/>
                  </a:cubicBezTo>
                  <a:lnTo>
                    <a:pt x="1066937" y="880427"/>
                  </a:lnTo>
                  <a:close/>
                  <a:moveTo>
                    <a:pt x="463528" y="112453"/>
                  </a:moveTo>
                  <a:cubicBezTo>
                    <a:pt x="463528" y="68569"/>
                    <a:pt x="499184" y="32913"/>
                    <a:pt x="543068" y="32913"/>
                  </a:cubicBezTo>
                  <a:cubicBezTo>
                    <a:pt x="586953" y="32913"/>
                    <a:pt x="622609" y="68569"/>
                    <a:pt x="622609" y="112453"/>
                  </a:cubicBezTo>
                  <a:cubicBezTo>
                    <a:pt x="622609" y="150852"/>
                    <a:pt x="595181" y="183765"/>
                    <a:pt x="559525" y="189251"/>
                  </a:cubicBezTo>
                  <a:lnTo>
                    <a:pt x="529354" y="189251"/>
                  </a:lnTo>
                  <a:cubicBezTo>
                    <a:pt x="488212" y="183765"/>
                    <a:pt x="463528" y="150852"/>
                    <a:pt x="463528" y="112453"/>
                  </a:cubicBezTo>
                  <a:lnTo>
                    <a:pt x="463528" y="112453"/>
                  </a:lnTo>
                  <a:close/>
                  <a:moveTo>
                    <a:pt x="106969" y="732318"/>
                  </a:moveTo>
                  <a:cubicBezTo>
                    <a:pt x="106969" y="688434"/>
                    <a:pt x="142624" y="652778"/>
                    <a:pt x="186508" y="652778"/>
                  </a:cubicBezTo>
                  <a:cubicBezTo>
                    <a:pt x="230393" y="652778"/>
                    <a:pt x="266049" y="688434"/>
                    <a:pt x="266049" y="732318"/>
                  </a:cubicBezTo>
                  <a:cubicBezTo>
                    <a:pt x="266049" y="770716"/>
                    <a:pt x="238621" y="803629"/>
                    <a:pt x="202965" y="809115"/>
                  </a:cubicBezTo>
                  <a:lnTo>
                    <a:pt x="172794" y="809115"/>
                  </a:lnTo>
                  <a:cubicBezTo>
                    <a:pt x="134396" y="803629"/>
                    <a:pt x="106969" y="770716"/>
                    <a:pt x="106969" y="732318"/>
                  </a:cubicBezTo>
                  <a:lnTo>
                    <a:pt x="106969" y="732318"/>
                  </a:lnTo>
                  <a:close/>
                  <a:moveTo>
                    <a:pt x="345590" y="957224"/>
                  </a:moveTo>
                  <a:lnTo>
                    <a:pt x="345590" y="998366"/>
                  </a:lnTo>
                  <a:cubicBezTo>
                    <a:pt x="345590" y="1009337"/>
                    <a:pt x="334618" y="1020308"/>
                    <a:pt x="323646" y="1020308"/>
                  </a:cubicBezTo>
                  <a:lnTo>
                    <a:pt x="298962" y="1020308"/>
                  </a:lnTo>
                  <a:lnTo>
                    <a:pt x="298962" y="970938"/>
                  </a:lnTo>
                  <a:cubicBezTo>
                    <a:pt x="298962" y="962710"/>
                    <a:pt x="290734" y="954481"/>
                    <a:pt x="282505" y="954481"/>
                  </a:cubicBezTo>
                  <a:cubicBezTo>
                    <a:pt x="274277" y="954481"/>
                    <a:pt x="266049" y="962710"/>
                    <a:pt x="266049" y="970938"/>
                  </a:cubicBezTo>
                  <a:lnTo>
                    <a:pt x="266049" y="1020308"/>
                  </a:lnTo>
                  <a:lnTo>
                    <a:pt x="104225" y="1020308"/>
                  </a:lnTo>
                  <a:lnTo>
                    <a:pt x="104225" y="970938"/>
                  </a:lnTo>
                  <a:cubicBezTo>
                    <a:pt x="104225" y="962710"/>
                    <a:pt x="95997" y="954481"/>
                    <a:pt x="87769" y="954481"/>
                  </a:cubicBezTo>
                  <a:cubicBezTo>
                    <a:pt x="79541" y="954481"/>
                    <a:pt x="71313" y="962710"/>
                    <a:pt x="71313" y="970938"/>
                  </a:cubicBezTo>
                  <a:lnTo>
                    <a:pt x="71313" y="1020308"/>
                  </a:lnTo>
                  <a:lnTo>
                    <a:pt x="46627" y="1020308"/>
                  </a:lnTo>
                  <a:cubicBezTo>
                    <a:pt x="35656" y="1020308"/>
                    <a:pt x="24686" y="1009337"/>
                    <a:pt x="24686" y="998366"/>
                  </a:cubicBezTo>
                  <a:lnTo>
                    <a:pt x="24686" y="957224"/>
                  </a:lnTo>
                  <a:cubicBezTo>
                    <a:pt x="24686" y="894141"/>
                    <a:pt x="76797" y="842028"/>
                    <a:pt x="139882" y="842028"/>
                  </a:cubicBezTo>
                  <a:lnTo>
                    <a:pt x="227649" y="842028"/>
                  </a:lnTo>
                  <a:cubicBezTo>
                    <a:pt x="293476" y="842028"/>
                    <a:pt x="345590" y="894141"/>
                    <a:pt x="345590" y="957224"/>
                  </a:cubicBezTo>
                  <a:lnTo>
                    <a:pt x="345590" y="957224"/>
                  </a:lnTo>
                  <a:close/>
                  <a:moveTo>
                    <a:pt x="663750" y="792659"/>
                  </a:moveTo>
                  <a:lnTo>
                    <a:pt x="650036" y="806372"/>
                  </a:lnTo>
                  <a:cubicBezTo>
                    <a:pt x="647294" y="809115"/>
                    <a:pt x="639064" y="809115"/>
                    <a:pt x="636322" y="806372"/>
                  </a:cubicBezTo>
                  <a:lnTo>
                    <a:pt x="636322" y="806372"/>
                  </a:lnTo>
                  <a:cubicBezTo>
                    <a:pt x="628094" y="798144"/>
                    <a:pt x="614381" y="795401"/>
                    <a:pt x="603409" y="800887"/>
                  </a:cubicBezTo>
                  <a:cubicBezTo>
                    <a:pt x="597923" y="803629"/>
                    <a:pt x="589695" y="806372"/>
                    <a:pt x="581467" y="809115"/>
                  </a:cubicBezTo>
                  <a:cubicBezTo>
                    <a:pt x="570495" y="811858"/>
                    <a:pt x="562267" y="822829"/>
                    <a:pt x="562267" y="833800"/>
                  </a:cubicBezTo>
                  <a:cubicBezTo>
                    <a:pt x="562267" y="833800"/>
                    <a:pt x="562267" y="833800"/>
                    <a:pt x="562267" y="833800"/>
                  </a:cubicBezTo>
                  <a:cubicBezTo>
                    <a:pt x="562267" y="839285"/>
                    <a:pt x="556781" y="844771"/>
                    <a:pt x="551297" y="844771"/>
                  </a:cubicBezTo>
                  <a:lnTo>
                    <a:pt x="532098" y="844771"/>
                  </a:lnTo>
                  <a:cubicBezTo>
                    <a:pt x="521126" y="844771"/>
                    <a:pt x="521126" y="833800"/>
                    <a:pt x="521126" y="833800"/>
                  </a:cubicBezTo>
                  <a:cubicBezTo>
                    <a:pt x="521126" y="822829"/>
                    <a:pt x="512898" y="811858"/>
                    <a:pt x="501926" y="809115"/>
                  </a:cubicBezTo>
                  <a:cubicBezTo>
                    <a:pt x="493698" y="806372"/>
                    <a:pt x="488212" y="803629"/>
                    <a:pt x="479984" y="800887"/>
                  </a:cubicBezTo>
                  <a:cubicBezTo>
                    <a:pt x="474498" y="798144"/>
                    <a:pt x="471756" y="798144"/>
                    <a:pt x="466270" y="798144"/>
                  </a:cubicBezTo>
                  <a:cubicBezTo>
                    <a:pt x="458042" y="798144"/>
                    <a:pt x="452557" y="800887"/>
                    <a:pt x="447071" y="806372"/>
                  </a:cubicBezTo>
                  <a:lnTo>
                    <a:pt x="447071" y="806372"/>
                  </a:lnTo>
                  <a:cubicBezTo>
                    <a:pt x="444329" y="809115"/>
                    <a:pt x="436101" y="809115"/>
                    <a:pt x="433357" y="806372"/>
                  </a:cubicBezTo>
                  <a:lnTo>
                    <a:pt x="419643" y="792659"/>
                  </a:lnTo>
                  <a:cubicBezTo>
                    <a:pt x="416901" y="789916"/>
                    <a:pt x="416901" y="781687"/>
                    <a:pt x="419643" y="778945"/>
                  </a:cubicBezTo>
                  <a:cubicBezTo>
                    <a:pt x="419643" y="778945"/>
                    <a:pt x="419643" y="778945"/>
                    <a:pt x="419643" y="778945"/>
                  </a:cubicBezTo>
                  <a:cubicBezTo>
                    <a:pt x="419643" y="778945"/>
                    <a:pt x="419643" y="778945"/>
                    <a:pt x="419643" y="778945"/>
                  </a:cubicBezTo>
                  <a:cubicBezTo>
                    <a:pt x="427873" y="770716"/>
                    <a:pt x="430615" y="757003"/>
                    <a:pt x="425129" y="746032"/>
                  </a:cubicBezTo>
                  <a:cubicBezTo>
                    <a:pt x="422387" y="740546"/>
                    <a:pt x="419643" y="732318"/>
                    <a:pt x="416901" y="724089"/>
                  </a:cubicBezTo>
                  <a:cubicBezTo>
                    <a:pt x="414159" y="713118"/>
                    <a:pt x="403187" y="704890"/>
                    <a:pt x="392215" y="704890"/>
                  </a:cubicBezTo>
                  <a:cubicBezTo>
                    <a:pt x="392215" y="704890"/>
                    <a:pt x="392215" y="704890"/>
                    <a:pt x="392215" y="704890"/>
                  </a:cubicBezTo>
                  <a:cubicBezTo>
                    <a:pt x="386731" y="704890"/>
                    <a:pt x="381245" y="699404"/>
                    <a:pt x="381245" y="693919"/>
                  </a:cubicBezTo>
                  <a:lnTo>
                    <a:pt x="381245" y="671977"/>
                  </a:lnTo>
                  <a:cubicBezTo>
                    <a:pt x="381245" y="666491"/>
                    <a:pt x="386731" y="661006"/>
                    <a:pt x="392215" y="661006"/>
                  </a:cubicBezTo>
                  <a:lnTo>
                    <a:pt x="392215" y="661006"/>
                  </a:lnTo>
                  <a:cubicBezTo>
                    <a:pt x="403187" y="661006"/>
                    <a:pt x="414159" y="652778"/>
                    <a:pt x="416901" y="641807"/>
                  </a:cubicBezTo>
                  <a:cubicBezTo>
                    <a:pt x="419643" y="633578"/>
                    <a:pt x="422387" y="628093"/>
                    <a:pt x="425129" y="619864"/>
                  </a:cubicBezTo>
                  <a:cubicBezTo>
                    <a:pt x="430615" y="608894"/>
                    <a:pt x="427873" y="595180"/>
                    <a:pt x="419643" y="586951"/>
                  </a:cubicBezTo>
                  <a:lnTo>
                    <a:pt x="419643" y="586951"/>
                  </a:lnTo>
                  <a:cubicBezTo>
                    <a:pt x="419643" y="586951"/>
                    <a:pt x="419643" y="586951"/>
                    <a:pt x="419643" y="586951"/>
                  </a:cubicBezTo>
                  <a:cubicBezTo>
                    <a:pt x="416901" y="584208"/>
                    <a:pt x="416901" y="575980"/>
                    <a:pt x="419643" y="573238"/>
                  </a:cubicBezTo>
                  <a:lnTo>
                    <a:pt x="433357" y="559524"/>
                  </a:lnTo>
                  <a:cubicBezTo>
                    <a:pt x="436101" y="556781"/>
                    <a:pt x="444329" y="556781"/>
                    <a:pt x="447071" y="559524"/>
                  </a:cubicBezTo>
                  <a:lnTo>
                    <a:pt x="447071" y="559524"/>
                  </a:lnTo>
                  <a:cubicBezTo>
                    <a:pt x="455300" y="567752"/>
                    <a:pt x="469014" y="570495"/>
                    <a:pt x="479984" y="565009"/>
                  </a:cubicBezTo>
                  <a:cubicBezTo>
                    <a:pt x="485470" y="562266"/>
                    <a:pt x="493698" y="559524"/>
                    <a:pt x="501926" y="556781"/>
                  </a:cubicBezTo>
                  <a:cubicBezTo>
                    <a:pt x="512898" y="554038"/>
                    <a:pt x="521126" y="543067"/>
                    <a:pt x="521126" y="532096"/>
                  </a:cubicBezTo>
                  <a:lnTo>
                    <a:pt x="521126" y="532096"/>
                  </a:lnTo>
                  <a:cubicBezTo>
                    <a:pt x="521126" y="526611"/>
                    <a:pt x="526612" y="521125"/>
                    <a:pt x="532098" y="521125"/>
                  </a:cubicBezTo>
                  <a:lnTo>
                    <a:pt x="551297" y="521125"/>
                  </a:lnTo>
                  <a:cubicBezTo>
                    <a:pt x="556781" y="521125"/>
                    <a:pt x="562267" y="526611"/>
                    <a:pt x="562267" y="532096"/>
                  </a:cubicBezTo>
                  <a:lnTo>
                    <a:pt x="562267" y="532096"/>
                  </a:lnTo>
                  <a:cubicBezTo>
                    <a:pt x="562267" y="543067"/>
                    <a:pt x="570495" y="554038"/>
                    <a:pt x="581467" y="556781"/>
                  </a:cubicBezTo>
                  <a:cubicBezTo>
                    <a:pt x="589695" y="559524"/>
                    <a:pt x="595181" y="562266"/>
                    <a:pt x="603409" y="565009"/>
                  </a:cubicBezTo>
                  <a:cubicBezTo>
                    <a:pt x="614381" y="570495"/>
                    <a:pt x="628094" y="567752"/>
                    <a:pt x="636322" y="559524"/>
                  </a:cubicBezTo>
                  <a:lnTo>
                    <a:pt x="636322" y="559524"/>
                  </a:lnTo>
                  <a:cubicBezTo>
                    <a:pt x="639064" y="556781"/>
                    <a:pt x="647294" y="556781"/>
                    <a:pt x="650036" y="559524"/>
                  </a:cubicBezTo>
                  <a:lnTo>
                    <a:pt x="663750" y="573238"/>
                  </a:lnTo>
                  <a:cubicBezTo>
                    <a:pt x="666492" y="575980"/>
                    <a:pt x="666492" y="584208"/>
                    <a:pt x="663750" y="586951"/>
                  </a:cubicBezTo>
                  <a:lnTo>
                    <a:pt x="663750" y="586951"/>
                  </a:lnTo>
                  <a:cubicBezTo>
                    <a:pt x="655522" y="595180"/>
                    <a:pt x="652778" y="608894"/>
                    <a:pt x="658264" y="619864"/>
                  </a:cubicBezTo>
                  <a:cubicBezTo>
                    <a:pt x="661008" y="625350"/>
                    <a:pt x="663750" y="633578"/>
                    <a:pt x="666492" y="641807"/>
                  </a:cubicBezTo>
                  <a:cubicBezTo>
                    <a:pt x="669236" y="652778"/>
                    <a:pt x="680206" y="661006"/>
                    <a:pt x="691178" y="661006"/>
                  </a:cubicBezTo>
                  <a:lnTo>
                    <a:pt x="691178" y="661006"/>
                  </a:lnTo>
                  <a:cubicBezTo>
                    <a:pt x="696664" y="661006"/>
                    <a:pt x="702149" y="666491"/>
                    <a:pt x="702149" y="671977"/>
                  </a:cubicBezTo>
                  <a:lnTo>
                    <a:pt x="702149" y="691176"/>
                  </a:lnTo>
                  <a:cubicBezTo>
                    <a:pt x="702149" y="696662"/>
                    <a:pt x="696664" y="702147"/>
                    <a:pt x="691178" y="702147"/>
                  </a:cubicBezTo>
                  <a:lnTo>
                    <a:pt x="691178" y="702147"/>
                  </a:lnTo>
                  <a:cubicBezTo>
                    <a:pt x="680206" y="702147"/>
                    <a:pt x="669236" y="710376"/>
                    <a:pt x="666492" y="721347"/>
                  </a:cubicBezTo>
                  <a:cubicBezTo>
                    <a:pt x="663750" y="729575"/>
                    <a:pt x="661008" y="735060"/>
                    <a:pt x="658264" y="743289"/>
                  </a:cubicBezTo>
                  <a:cubicBezTo>
                    <a:pt x="652778" y="754260"/>
                    <a:pt x="652778" y="765231"/>
                    <a:pt x="663750" y="776202"/>
                  </a:cubicBezTo>
                  <a:cubicBezTo>
                    <a:pt x="663750" y="776202"/>
                    <a:pt x="663750" y="776202"/>
                    <a:pt x="663750" y="776202"/>
                  </a:cubicBezTo>
                  <a:cubicBezTo>
                    <a:pt x="666492" y="781687"/>
                    <a:pt x="666492" y="789916"/>
                    <a:pt x="663750" y="792659"/>
                  </a:cubicBezTo>
                  <a:lnTo>
                    <a:pt x="663750" y="792659"/>
                  </a:lnTo>
                  <a:close/>
                  <a:moveTo>
                    <a:pt x="817344" y="732318"/>
                  </a:moveTo>
                  <a:cubicBezTo>
                    <a:pt x="817344" y="688434"/>
                    <a:pt x="853002" y="652778"/>
                    <a:pt x="896885" y="652778"/>
                  </a:cubicBezTo>
                  <a:cubicBezTo>
                    <a:pt x="940769" y="652778"/>
                    <a:pt x="976426" y="688434"/>
                    <a:pt x="976426" y="732318"/>
                  </a:cubicBezTo>
                  <a:cubicBezTo>
                    <a:pt x="976426" y="770716"/>
                    <a:pt x="948999" y="803629"/>
                    <a:pt x="913341" y="809115"/>
                  </a:cubicBezTo>
                  <a:lnTo>
                    <a:pt x="883171" y="809115"/>
                  </a:lnTo>
                  <a:cubicBezTo>
                    <a:pt x="842030" y="803629"/>
                    <a:pt x="817344" y="770716"/>
                    <a:pt x="817344" y="732318"/>
                  </a:cubicBezTo>
                  <a:lnTo>
                    <a:pt x="817344" y="732318"/>
                  </a:lnTo>
                  <a:close/>
                </a:path>
              </a:pathLst>
            </a:custGeom>
            <a:grpFill/>
            <a:ln w="27426" cap="flat">
              <a:noFill/>
              <a:prstDash val="solid"/>
              <a:miter/>
            </a:ln>
          </p:spPr>
          <p:txBody>
            <a:bodyPr rtlCol="0" anchor="ctr"/>
            <a:lstStyle/>
            <a:p>
              <a:endParaRPr lang="en-US"/>
            </a:p>
          </p:txBody>
        </p:sp>
        <p:sp>
          <p:nvSpPr>
            <p:cNvPr id="184" name="Freeform 1051">
              <a:extLst>
                <a:ext uri="{FF2B5EF4-FFF2-40B4-BE49-F238E27FC236}">
                  <a16:creationId xmlns:a16="http://schemas.microsoft.com/office/drawing/2014/main" id="{543A7936-D1E1-5F0C-7D6C-2D1E11504A1B}"/>
                </a:ext>
              </a:extLst>
            </p:cNvPr>
            <p:cNvSpPr/>
            <p:nvPr/>
          </p:nvSpPr>
          <p:spPr>
            <a:xfrm>
              <a:off x="5079678" y="2616076"/>
              <a:ext cx="148108" cy="148109"/>
            </a:xfrm>
            <a:custGeom>
              <a:avLst/>
              <a:gdLst>
                <a:gd name="connsiteX0" fmla="*/ 74055 w 148108"/>
                <a:gd name="connsiteY0" fmla="*/ 148109 h 148109"/>
                <a:gd name="connsiteX1" fmla="*/ 0 w 148108"/>
                <a:gd name="connsiteY1" fmla="*/ 74054 h 148109"/>
                <a:gd name="connsiteX2" fmla="*/ 74055 w 148108"/>
                <a:gd name="connsiteY2" fmla="*/ 0 h 148109"/>
                <a:gd name="connsiteX3" fmla="*/ 148108 w 148108"/>
                <a:gd name="connsiteY3" fmla="*/ 74054 h 148109"/>
                <a:gd name="connsiteX4" fmla="*/ 74055 w 148108"/>
                <a:gd name="connsiteY4" fmla="*/ 148109 h 148109"/>
                <a:gd name="connsiteX5" fmla="*/ 74055 w 148108"/>
                <a:gd name="connsiteY5" fmla="*/ 21942 h 148109"/>
                <a:gd name="connsiteX6" fmla="*/ 24684 w 148108"/>
                <a:gd name="connsiteY6" fmla="*/ 71312 h 148109"/>
                <a:gd name="connsiteX7" fmla="*/ 74055 w 148108"/>
                <a:gd name="connsiteY7" fmla="*/ 120682 h 148109"/>
                <a:gd name="connsiteX8" fmla="*/ 123425 w 148108"/>
                <a:gd name="connsiteY8" fmla="*/ 71312 h 148109"/>
                <a:gd name="connsiteX9" fmla="*/ 74055 w 148108"/>
                <a:gd name="connsiteY9" fmla="*/ 21942 h 14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08" h="148109">
                  <a:moveTo>
                    <a:pt x="74055" y="148109"/>
                  </a:moveTo>
                  <a:cubicBezTo>
                    <a:pt x="32914" y="148109"/>
                    <a:pt x="0" y="115196"/>
                    <a:pt x="0" y="74054"/>
                  </a:cubicBezTo>
                  <a:cubicBezTo>
                    <a:pt x="0" y="32913"/>
                    <a:pt x="32914" y="0"/>
                    <a:pt x="74055" y="0"/>
                  </a:cubicBezTo>
                  <a:cubicBezTo>
                    <a:pt x="115197" y="0"/>
                    <a:pt x="148108" y="32913"/>
                    <a:pt x="148108" y="74054"/>
                  </a:cubicBezTo>
                  <a:cubicBezTo>
                    <a:pt x="148108" y="115196"/>
                    <a:pt x="115197" y="148109"/>
                    <a:pt x="74055" y="148109"/>
                  </a:cubicBezTo>
                  <a:close/>
                  <a:moveTo>
                    <a:pt x="74055" y="21942"/>
                  </a:moveTo>
                  <a:cubicBezTo>
                    <a:pt x="46627" y="21942"/>
                    <a:pt x="24684" y="43884"/>
                    <a:pt x="24684" y="71312"/>
                  </a:cubicBezTo>
                  <a:cubicBezTo>
                    <a:pt x="24684" y="98740"/>
                    <a:pt x="46627" y="120682"/>
                    <a:pt x="74055" y="120682"/>
                  </a:cubicBezTo>
                  <a:cubicBezTo>
                    <a:pt x="101483" y="120682"/>
                    <a:pt x="123425" y="98740"/>
                    <a:pt x="123425" y="71312"/>
                  </a:cubicBezTo>
                  <a:cubicBezTo>
                    <a:pt x="123425" y="43884"/>
                    <a:pt x="101483" y="21942"/>
                    <a:pt x="74055" y="21942"/>
                  </a:cubicBezTo>
                  <a:close/>
                </a:path>
              </a:pathLst>
            </a:custGeom>
            <a:grp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3284298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045A-8BCB-70FB-4171-BCC7A1BFB3CA}"/>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22AB5AF4-617B-E038-D784-0B3A04CDD1F3}"/>
              </a:ext>
            </a:extLst>
          </p:cNvPr>
          <p:cNvSpPr txBox="1">
            <a:spLocks/>
          </p:cNvSpPr>
          <p:nvPr/>
        </p:nvSpPr>
        <p:spPr>
          <a:xfrm>
            <a:off x="454695" y="509555"/>
            <a:ext cx="386126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Innovation Examples by Sector</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D9997483-A298-8AC7-2C8A-4491158C73E2}"/>
              </a:ext>
            </a:extLst>
          </p:cNvPr>
          <p:cNvCxnSpPr>
            <a:cxnSpLocks/>
          </p:cNvCxnSpPr>
          <p:nvPr/>
        </p:nvCxnSpPr>
        <p:spPr>
          <a:xfrm>
            <a:off x="0" y="1596901"/>
            <a:ext cx="4974336"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8" name="TextBox 6">
            <a:extLst>
              <a:ext uri="{FF2B5EF4-FFF2-40B4-BE49-F238E27FC236}">
                <a16:creationId xmlns:a16="http://schemas.microsoft.com/office/drawing/2014/main" id="{0016BD4E-2927-34AF-76FE-703D51697190}"/>
              </a:ext>
            </a:extLst>
          </p:cNvPr>
          <p:cNvSpPr txBox="1"/>
          <p:nvPr/>
        </p:nvSpPr>
        <p:spPr>
          <a:xfrm>
            <a:off x="454696" y="1893355"/>
            <a:ext cx="4380478" cy="1200329"/>
          </a:xfrm>
          <a:prstGeom prst="rect">
            <a:avLst/>
          </a:prstGeom>
          <a:noFill/>
        </p:spPr>
        <p:txBody>
          <a:bodyPr wrap="square" lIns="91440" tIns="45720" rIns="91440" bIns="45720" numCol="1" spcCol="252000" rtlCol="0" anchor="t">
            <a:spAutoFit/>
          </a:bodyPr>
          <a:lstStyle/>
          <a:p>
            <a:r>
              <a:rPr lang="en-US" sz="2400" b="1" dirty="0">
                <a:solidFill>
                  <a:srgbClr val="0289AE"/>
                </a:solidFill>
              </a:rPr>
              <a:t>Innovation looks different in every hospitality segment, but the mindset is the same:</a:t>
            </a:r>
          </a:p>
        </p:txBody>
      </p:sp>
      <p:sp>
        <p:nvSpPr>
          <p:cNvPr id="3" name="TextBox 6">
            <a:extLst>
              <a:ext uri="{FF2B5EF4-FFF2-40B4-BE49-F238E27FC236}">
                <a16:creationId xmlns:a16="http://schemas.microsoft.com/office/drawing/2014/main" id="{C790ADBE-86D2-D37E-C426-4AB7757ABA02}"/>
              </a:ext>
            </a:extLst>
          </p:cNvPr>
          <p:cNvSpPr txBox="1"/>
          <p:nvPr/>
        </p:nvSpPr>
        <p:spPr>
          <a:xfrm>
            <a:off x="454695" y="3990745"/>
            <a:ext cx="10752596" cy="2308324"/>
          </a:xfrm>
          <a:prstGeom prst="rect">
            <a:avLst/>
          </a:prstGeom>
          <a:noFill/>
        </p:spPr>
        <p:txBody>
          <a:bodyPr wrap="square" lIns="91440" tIns="45720" rIns="91440" bIns="45720" numCol="2" spcCol="252000" rtlCol="0" anchor="t">
            <a:spAutoFit/>
          </a:bodyPr>
          <a:lstStyle/>
          <a:p>
            <a:pPr marL="342900" indent="-342900">
              <a:buClr>
                <a:srgbClr val="62A844"/>
              </a:buClr>
              <a:buFont typeface="Arial" panose="020B0604020202020204" pitchFamily="34" charset="0"/>
              <a:buChar char="•"/>
            </a:pPr>
            <a:r>
              <a:rPr lang="en-IE" b="1" dirty="0">
                <a:solidFill>
                  <a:srgbClr val="262626"/>
                </a:solidFill>
              </a:rPr>
              <a:t>Hotels: </a:t>
            </a:r>
            <a:r>
              <a:rPr lang="en-IE" dirty="0">
                <a:solidFill>
                  <a:srgbClr val="262626"/>
                </a:solidFill>
              </a:rPr>
              <a:t>trial “green stay” discounts for reduced housekeeping</a:t>
            </a:r>
          </a:p>
          <a:p>
            <a:pPr marL="342900" indent="-342900">
              <a:buClr>
                <a:srgbClr val="62A844"/>
              </a:buClr>
              <a:buFont typeface="Arial" panose="020B0604020202020204" pitchFamily="34" charset="0"/>
              <a:buChar char="•"/>
            </a:pPr>
            <a:r>
              <a:rPr lang="en-IE" b="1" dirty="0">
                <a:solidFill>
                  <a:srgbClr val="262626"/>
                </a:solidFill>
              </a:rPr>
              <a:t>Boutique hotels &amp; guesthouses: </a:t>
            </a:r>
            <a:r>
              <a:rPr lang="en-IE" dirty="0">
                <a:solidFill>
                  <a:srgbClr val="262626"/>
                </a:solidFill>
              </a:rPr>
              <a:t>promote hyper-local breakfast experiences</a:t>
            </a:r>
          </a:p>
          <a:p>
            <a:pPr marL="342900" indent="-342900">
              <a:buClr>
                <a:srgbClr val="62A844"/>
              </a:buClr>
              <a:buFont typeface="Arial" panose="020B0604020202020204" pitchFamily="34" charset="0"/>
              <a:buChar char="•"/>
            </a:pPr>
            <a:r>
              <a:rPr lang="en-IE" b="1" dirty="0">
                <a:solidFill>
                  <a:srgbClr val="262626"/>
                </a:solidFill>
              </a:rPr>
              <a:t>Restaurants: </a:t>
            </a:r>
            <a:r>
              <a:rPr lang="en-IE" dirty="0">
                <a:solidFill>
                  <a:srgbClr val="262626"/>
                </a:solidFill>
              </a:rPr>
              <a:t>launch a “chef’s sustainability table” or low-carbon specials</a:t>
            </a:r>
          </a:p>
          <a:p>
            <a:pPr marL="342900" indent="-342900">
              <a:buClr>
                <a:srgbClr val="62A844"/>
              </a:buClr>
              <a:buFont typeface="Arial" panose="020B0604020202020204" pitchFamily="34" charset="0"/>
              <a:buChar char="•"/>
            </a:pPr>
            <a:r>
              <a:rPr lang="en-IE" b="1" dirty="0">
                <a:solidFill>
                  <a:srgbClr val="262626"/>
                </a:solidFill>
              </a:rPr>
              <a:t>Self-catering: </a:t>
            </a:r>
            <a:r>
              <a:rPr lang="en-IE" dirty="0">
                <a:solidFill>
                  <a:srgbClr val="262626"/>
                </a:solidFill>
              </a:rPr>
              <a:t>offer reusable kit rentals (bags, crates, bikes)</a:t>
            </a:r>
          </a:p>
          <a:p>
            <a:pPr marL="342900" indent="-342900">
              <a:buClr>
                <a:srgbClr val="62A844"/>
              </a:buClr>
              <a:buFont typeface="Arial" panose="020B0604020202020204" pitchFamily="34" charset="0"/>
              <a:buChar char="•"/>
            </a:pPr>
            <a:r>
              <a:rPr lang="en-IE" b="1" dirty="0">
                <a:solidFill>
                  <a:srgbClr val="262626"/>
                </a:solidFill>
              </a:rPr>
              <a:t>Holiday parks &amp; glamping: </a:t>
            </a:r>
            <a:r>
              <a:rPr lang="en-IE" dirty="0">
                <a:solidFill>
                  <a:srgbClr val="262626"/>
                </a:solidFill>
              </a:rPr>
              <a:t>introduce nature trails, solar-powered amenities</a:t>
            </a:r>
          </a:p>
          <a:p>
            <a:pPr marL="342900" indent="-342900">
              <a:buClr>
                <a:srgbClr val="62A844"/>
              </a:buClr>
              <a:buFont typeface="Arial" panose="020B0604020202020204" pitchFamily="34" charset="0"/>
              <a:buChar char="•"/>
            </a:pPr>
            <a:r>
              <a:rPr lang="en-IE" b="1" dirty="0">
                <a:solidFill>
                  <a:srgbClr val="262626"/>
                </a:solidFill>
              </a:rPr>
              <a:t>Hostels: </a:t>
            </a:r>
            <a:r>
              <a:rPr lang="en-IE" dirty="0">
                <a:solidFill>
                  <a:srgbClr val="262626"/>
                </a:solidFill>
              </a:rPr>
              <a:t>run community events, repair workshops, volunteer days</a:t>
            </a:r>
          </a:p>
          <a:p>
            <a:pPr marL="342900" indent="-342900">
              <a:buClr>
                <a:srgbClr val="62A844"/>
              </a:buClr>
              <a:buFont typeface="Arial" panose="020B0604020202020204" pitchFamily="34" charset="0"/>
              <a:buChar char="•"/>
            </a:pPr>
            <a:r>
              <a:rPr lang="en-IE" b="1" dirty="0">
                <a:solidFill>
                  <a:srgbClr val="262626"/>
                </a:solidFill>
              </a:rPr>
              <a:t>Banqueting &amp; MICE: </a:t>
            </a:r>
            <a:r>
              <a:rPr lang="en-IE" dirty="0">
                <a:solidFill>
                  <a:srgbClr val="262626"/>
                </a:solidFill>
              </a:rPr>
              <a:t>measure event carbon footprint &amp; share results digitally</a:t>
            </a:r>
          </a:p>
          <a:p>
            <a:pPr marL="342900" indent="-342900">
              <a:buClr>
                <a:srgbClr val="62A844"/>
              </a:buClr>
              <a:buFont typeface="Arial" panose="020B0604020202020204" pitchFamily="34" charset="0"/>
              <a:buChar char="•"/>
            </a:pPr>
            <a:r>
              <a:rPr lang="en-IE" b="1" dirty="0">
                <a:solidFill>
                  <a:srgbClr val="262626"/>
                </a:solidFill>
              </a:rPr>
              <a:t>Spas &amp; wellness: </a:t>
            </a:r>
            <a:r>
              <a:rPr lang="en-IE" dirty="0">
                <a:solidFill>
                  <a:srgbClr val="262626"/>
                </a:solidFill>
              </a:rPr>
              <a:t>develop eco-friendly rituals or botanical treatments</a:t>
            </a:r>
          </a:p>
        </p:txBody>
      </p:sp>
      <p:pic>
        <p:nvPicPr>
          <p:cNvPr id="4" name="Graphic 3">
            <a:extLst>
              <a:ext uri="{FF2B5EF4-FFF2-40B4-BE49-F238E27FC236}">
                <a16:creationId xmlns:a16="http://schemas.microsoft.com/office/drawing/2014/main" id="{83905AFC-6EB1-19BE-2C5A-A4D217388398}"/>
              </a:ext>
            </a:extLst>
          </p:cNvPr>
          <p:cNvPicPr>
            <a:picLocks noChangeAspect="1"/>
          </p:cNvPicPr>
          <p:nvPr/>
        </p:nvPicPr>
        <p:blipFill>
          <a:blip>
            <a:extLst>
              <a:ext uri="{96DAC541-7B7A-43D3-8B79-37D633B846F1}">
                <asvg:svgBlip xmlns:asvg="http://schemas.microsoft.com/office/drawing/2016/SVG/main" r:embed="rId2"/>
              </a:ext>
            </a:extLst>
          </a:blip>
          <a:srcRect l="25713" t="43482" r="44368" b="37593"/>
          <a:stretch>
            <a:fillRect/>
          </a:stretch>
        </p:blipFill>
        <p:spPr>
          <a:xfrm>
            <a:off x="11830390" y="-117760"/>
            <a:ext cx="5618093" cy="5032057"/>
          </a:xfrm>
          <a:prstGeom prst="rect">
            <a:avLst/>
          </a:prstGeom>
        </p:spPr>
      </p:pic>
      <p:sp>
        <p:nvSpPr>
          <p:cNvPr id="7" name="Rectangle 6">
            <a:extLst>
              <a:ext uri="{FF2B5EF4-FFF2-40B4-BE49-F238E27FC236}">
                <a16:creationId xmlns:a16="http://schemas.microsoft.com/office/drawing/2014/main" id="{C14E4E89-CC7D-2373-B3C7-0F07E2CAAD12}"/>
              </a:ext>
            </a:extLst>
          </p:cNvPr>
          <p:cNvSpPr/>
          <p:nvPr/>
        </p:nvSpPr>
        <p:spPr>
          <a:xfrm>
            <a:off x="6331632" y="2219988"/>
            <a:ext cx="5099325" cy="4244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5">
            <a:extLst>
              <a:ext uri="{FF2B5EF4-FFF2-40B4-BE49-F238E27FC236}">
                <a16:creationId xmlns:a16="http://schemas.microsoft.com/office/drawing/2014/main" id="{E28C59CC-13E6-BA9A-FD3B-C600A65A722C}"/>
              </a:ext>
            </a:extLst>
          </p:cNvPr>
          <p:cNvSpPr/>
          <p:nvPr/>
        </p:nvSpPr>
        <p:spPr>
          <a:xfrm rot="5400000">
            <a:off x="6282999" y="1640297"/>
            <a:ext cx="1788312" cy="1701520"/>
          </a:xfrm>
          <a:prstGeom prst="arc">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6">
            <a:extLst>
              <a:ext uri="{FF2B5EF4-FFF2-40B4-BE49-F238E27FC236}">
                <a16:creationId xmlns:a16="http://schemas.microsoft.com/office/drawing/2014/main" id="{ECCFBE0B-ED41-DCA5-B559-6E69A7ECD432}"/>
              </a:ext>
            </a:extLst>
          </p:cNvPr>
          <p:cNvSpPr/>
          <p:nvPr/>
        </p:nvSpPr>
        <p:spPr>
          <a:xfrm rot="16200000">
            <a:off x="7984520" y="1640297"/>
            <a:ext cx="1788312" cy="1701520"/>
          </a:xfrm>
          <a:prstGeom prst="arc">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9">
            <a:extLst>
              <a:ext uri="{FF2B5EF4-FFF2-40B4-BE49-F238E27FC236}">
                <a16:creationId xmlns:a16="http://schemas.microsoft.com/office/drawing/2014/main" id="{EE9C20C2-A620-B4C6-4543-A4B9ABA644A7}"/>
              </a:ext>
            </a:extLst>
          </p:cNvPr>
          <p:cNvSpPr/>
          <p:nvPr/>
        </p:nvSpPr>
        <p:spPr>
          <a:xfrm rot="16200000" flipV="1">
            <a:off x="7984521" y="1640297"/>
            <a:ext cx="1788312" cy="1701520"/>
          </a:xfrm>
          <a:prstGeom prst="arc">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0">
            <a:extLst>
              <a:ext uri="{FF2B5EF4-FFF2-40B4-BE49-F238E27FC236}">
                <a16:creationId xmlns:a16="http://schemas.microsoft.com/office/drawing/2014/main" id="{47FD4C59-3C93-2DDA-5A97-A0B3226A146A}"/>
              </a:ext>
            </a:extLst>
          </p:cNvPr>
          <p:cNvSpPr/>
          <p:nvPr/>
        </p:nvSpPr>
        <p:spPr>
          <a:xfrm rot="5400000" flipV="1">
            <a:off x="9686041" y="1640297"/>
            <a:ext cx="1788312" cy="1701520"/>
          </a:xfrm>
          <a:prstGeom prst="arc">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9E61BC1D-0601-1C00-AF77-75A8421BC098}"/>
              </a:ext>
            </a:extLst>
          </p:cNvPr>
          <p:cNvSpPr/>
          <p:nvPr/>
        </p:nvSpPr>
        <p:spPr>
          <a:xfrm rot="5400000">
            <a:off x="9672079" y="1640297"/>
            <a:ext cx="1788312" cy="1701520"/>
          </a:xfrm>
          <a:prstGeom prst="arc">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Arc 23">
            <a:extLst>
              <a:ext uri="{FF2B5EF4-FFF2-40B4-BE49-F238E27FC236}">
                <a16:creationId xmlns:a16="http://schemas.microsoft.com/office/drawing/2014/main" id="{D690C662-CE9F-FE37-4214-657527E14A98}"/>
              </a:ext>
            </a:extLst>
          </p:cNvPr>
          <p:cNvSpPr/>
          <p:nvPr/>
        </p:nvSpPr>
        <p:spPr>
          <a:xfrm rot="5400000" flipV="1">
            <a:off x="6288236" y="1640297"/>
            <a:ext cx="1788312" cy="1701520"/>
          </a:xfrm>
          <a:prstGeom prst="arc">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54">
            <a:extLst>
              <a:ext uri="{FF2B5EF4-FFF2-40B4-BE49-F238E27FC236}">
                <a16:creationId xmlns:a16="http://schemas.microsoft.com/office/drawing/2014/main" id="{58A42C6F-91CF-206B-B4C4-E2F78FE92035}"/>
              </a:ext>
            </a:extLst>
          </p:cNvPr>
          <p:cNvSpPr/>
          <p:nvPr/>
        </p:nvSpPr>
        <p:spPr>
          <a:xfrm>
            <a:off x="6495244" y="1772865"/>
            <a:ext cx="1366675" cy="1436383"/>
          </a:xfrm>
          <a:prstGeom prst="ellipse">
            <a:avLst/>
          </a:prstGeom>
          <a:solidFill>
            <a:srgbClr val="0289AE"/>
          </a:solidFill>
          <a:ln w="12700" cmpd="sng">
            <a:noFill/>
            <a:prstDash val="solid"/>
          </a:ln>
          <a:effectLst>
            <a:outerShdw blurRad="2921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144000" bIns="180000" rtlCol="0" anchor="b"/>
          <a:lstStyle/>
          <a:p>
            <a:pPr algn="ctr">
              <a:lnSpc>
                <a:spcPts val="1320"/>
              </a:lnSpc>
            </a:pPr>
            <a:endParaRPr lang="en-US" sz="900" b="1">
              <a:latin typeface="Century Gothic" panose="020B0502020202020204" pitchFamily="34" charset="0"/>
            </a:endParaRPr>
          </a:p>
        </p:txBody>
      </p:sp>
      <p:grpSp>
        <p:nvGrpSpPr>
          <p:cNvPr id="16" name="Group 36">
            <a:extLst>
              <a:ext uri="{FF2B5EF4-FFF2-40B4-BE49-F238E27FC236}">
                <a16:creationId xmlns:a16="http://schemas.microsoft.com/office/drawing/2014/main" id="{07414FE0-5BC6-E343-99A8-47D3D544CD72}"/>
              </a:ext>
            </a:extLst>
          </p:cNvPr>
          <p:cNvGrpSpPr/>
          <p:nvPr/>
        </p:nvGrpSpPr>
        <p:grpSpPr>
          <a:xfrm>
            <a:off x="8185418" y="1772865"/>
            <a:ext cx="1374297" cy="1436383"/>
            <a:chOff x="932116" y="1340592"/>
            <a:chExt cx="403343" cy="401106"/>
          </a:xfrm>
          <a:solidFill>
            <a:schemeClr val="accent1"/>
          </a:solidFill>
        </p:grpSpPr>
        <p:sp>
          <p:nvSpPr>
            <p:cNvPr id="17" name="Oval 52">
              <a:extLst>
                <a:ext uri="{FF2B5EF4-FFF2-40B4-BE49-F238E27FC236}">
                  <a16:creationId xmlns:a16="http://schemas.microsoft.com/office/drawing/2014/main" id="{18A17A4F-A434-7B33-879F-A27582C24F97}"/>
                </a:ext>
              </a:extLst>
            </p:cNvPr>
            <p:cNvSpPr/>
            <p:nvPr/>
          </p:nvSpPr>
          <p:spPr>
            <a:xfrm>
              <a:off x="932116" y="1340592"/>
              <a:ext cx="401106" cy="401106"/>
            </a:xfrm>
            <a:prstGeom prst="ellipse">
              <a:avLst/>
            </a:prstGeom>
            <a:solidFill>
              <a:srgbClr val="06677F"/>
            </a:solidFill>
            <a:ln w="12700" cmpd="sng">
              <a:noFill/>
              <a:prstDash val="solid"/>
            </a:ln>
            <a:effectLst>
              <a:outerShdw blurRad="2921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144000" bIns="180000" rtlCol="0" anchor="b"/>
            <a:lstStyle/>
            <a:p>
              <a:pPr algn="ctr">
                <a:lnSpc>
                  <a:spcPts val="1320"/>
                </a:lnSpc>
              </a:pPr>
              <a:endParaRPr lang="en-US" sz="900" b="1">
                <a:latin typeface="Century Gothic" panose="020B0502020202020204" pitchFamily="34" charset="0"/>
              </a:endParaRPr>
            </a:p>
          </p:txBody>
        </p:sp>
        <p:sp>
          <p:nvSpPr>
            <p:cNvPr id="18" name="Donut 92">
              <a:extLst>
                <a:ext uri="{FF2B5EF4-FFF2-40B4-BE49-F238E27FC236}">
                  <a16:creationId xmlns:a16="http://schemas.microsoft.com/office/drawing/2014/main" id="{7F8FDC2E-A86D-F283-E1D2-5A8908036A01}"/>
                </a:ext>
              </a:extLst>
            </p:cNvPr>
            <p:cNvSpPr/>
            <p:nvPr/>
          </p:nvSpPr>
          <p:spPr>
            <a:xfrm rot="10800000">
              <a:off x="934353" y="1340592"/>
              <a:ext cx="401106" cy="401106"/>
            </a:xfrm>
            <a:prstGeom prst="donut">
              <a:avLst>
                <a:gd name="adj" fmla="val 9078"/>
              </a:avLst>
            </a:prstGeom>
            <a:solidFill>
              <a:srgbClr val="06677F"/>
            </a:solidFill>
            <a:ln w="12700" cmpd="sng">
              <a:noFill/>
              <a:prstDash val="solid"/>
            </a:ln>
            <a:effectLst>
              <a:outerShdw blurRad="2921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144000" bIns="180000" rtlCol="0" anchor="b"/>
            <a:lstStyle/>
            <a:p>
              <a:pPr algn="ctr">
                <a:lnSpc>
                  <a:spcPts val="1320"/>
                </a:lnSpc>
              </a:pPr>
              <a:endParaRPr lang="en-US" sz="900" b="1">
                <a:latin typeface="Century Gothic" panose="020B0502020202020204" pitchFamily="34" charset="0"/>
              </a:endParaRPr>
            </a:p>
          </p:txBody>
        </p:sp>
      </p:grpSp>
      <p:sp>
        <p:nvSpPr>
          <p:cNvPr id="19" name="Oval 50">
            <a:extLst>
              <a:ext uri="{FF2B5EF4-FFF2-40B4-BE49-F238E27FC236}">
                <a16:creationId xmlns:a16="http://schemas.microsoft.com/office/drawing/2014/main" id="{F15EA58B-7990-EC98-DAC1-60B0DAB9C9E2}"/>
              </a:ext>
            </a:extLst>
          </p:cNvPr>
          <p:cNvSpPr/>
          <p:nvPr/>
        </p:nvSpPr>
        <p:spPr>
          <a:xfrm>
            <a:off x="9880830" y="1772865"/>
            <a:ext cx="1366675" cy="1436383"/>
          </a:xfrm>
          <a:prstGeom prst="ellipse">
            <a:avLst/>
          </a:prstGeom>
          <a:solidFill>
            <a:srgbClr val="62A844"/>
          </a:solidFill>
          <a:ln w="12700" cmpd="sng">
            <a:noFill/>
            <a:prstDash val="solid"/>
          </a:ln>
          <a:effectLst>
            <a:outerShdw blurRad="2921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tIns="0" rIns="144000" bIns="180000" rtlCol="0" anchor="b"/>
          <a:lstStyle/>
          <a:p>
            <a:pPr algn="ctr">
              <a:lnSpc>
                <a:spcPts val="1320"/>
              </a:lnSpc>
            </a:pPr>
            <a:endParaRPr lang="en-US" sz="900" b="1">
              <a:latin typeface="Century Gothic" panose="020B0502020202020204" pitchFamily="34" charset="0"/>
            </a:endParaRPr>
          </a:p>
        </p:txBody>
      </p:sp>
      <p:cxnSp>
        <p:nvCxnSpPr>
          <p:cNvPr id="20" name="Straight Connector 57">
            <a:extLst>
              <a:ext uri="{FF2B5EF4-FFF2-40B4-BE49-F238E27FC236}">
                <a16:creationId xmlns:a16="http://schemas.microsoft.com/office/drawing/2014/main" id="{4D9F379F-CD57-14FD-40DC-9B73A0F71E01}"/>
              </a:ext>
            </a:extLst>
          </p:cNvPr>
          <p:cNvCxnSpPr>
            <a:cxnSpLocks/>
          </p:cNvCxnSpPr>
          <p:nvPr/>
        </p:nvCxnSpPr>
        <p:spPr>
          <a:xfrm flipV="1">
            <a:off x="7211587" y="1043381"/>
            <a:ext cx="0" cy="661116"/>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21" name="Rectangle 64">
            <a:extLst>
              <a:ext uri="{FF2B5EF4-FFF2-40B4-BE49-F238E27FC236}">
                <a16:creationId xmlns:a16="http://schemas.microsoft.com/office/drawing/2014/main" id="{CEB2238A-6859-B29A-21AD-47ADF440D6EC}"/>
              </a:ext>
            </a:extLst>
          </p:cNvPr>
          <p:cNvSpPr/>
          <p:nvPr/>
        </p:nvSpPr>
        <p:spPr>
          <a:xfrm>
            <a:off x="6501530" y="785735"/>
            <a:ext cx="1428724" cy="235129"/>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20"/>
              </a:lnSpc>
            </a:pPr>
            <a:r>
              <a:rPr lang="en-US" sz="2400" b="1" dirty="0">
                <a:solidFill>
                  <a:srgbClr val="0289AE"/>
                </a:solidFill>
                <a:latin typeface="Calibri" panose="020F0502020204030204" pitchFamily="34" charset="0"/>
                <a:cs typeface="Calibri" panose="020F0502020204030204" pitchFamily="34" charset="0"/>
              </a:rPr>
              <a:t>Observe</a:t>
            </a:r>
            <a:endParaRPr lang="en-US" sz="2400" b="1" dirty="0">
              <a:solidFill>
                <a:srgbClr val="262626"/>
              </a:solidFill>
              <a:latin typeface="Calibri" panose="020F0502020204030204" pitchFamily="34" charset="0"/>
              <a:cs typeface="Calibri" panose="020F0502020204030204" pitchFamily="34" charset="0"/>
            </a:endParaRPr>
          </a:p>
        </p:txBody>
      </p:sp>
      <p:cxnSp>
        <p:nvCxnSpPr>
          <p:cNvPr id="22" name="Straight Connector 57">
            <a:extLst>
              <a:ext uri="{FF2B5EF4-FFF2-40B4-BE49-F238E27FC236}">
                <a16:creationId xmlns:a16="http://schemas.microsoft.com/office/drawing/2014/main" id="{C20C7F12-E1C7-3016-1D68-520A8030E6B6}"/>
              </a:ext>
            </a:extLst>
          </p:cNvPr>
          <p:cNvCxnSpPr>
            <a:cxnSpLocks/>
          </p:cNvCxnSpPr>
          <p:nvPr/>
        </p:nvCxnSpPr>
        <p:spPr>
          <a:xfrm flipV="1">
            <a:off x="8884155" y="1043381"/>
            <a:ext cx="0" cy="534320"/>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23" name="Rectangle 64">
            <a:extLst>
              <a:ext uri="{FF2B5EF4-FFF2-40B4-BE49-F238E27FC236}">
                <a16:creationId xmlns:a16="http://schemas.microsoft.com/office/drawing/2014/main" id="{5EB3366F-A8DB-31B2-84BE-786D32AD1C3C}"/>
              </a:ext>
            </a:extLst>
          </p:cNvPr>
          <p:cNvSpPr/>
          <p:nvPr/>
        </p:nvSpPr>
        <p:spPr>
          <a:xfrm>
            <a:off x="8130811" y="785735"/>
            <a:ext cx="1428724" cy="235129"/>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20"/>
              </a:lnSpc>
            </a:pPr>
            <a:r>
              <a:rPr lang="en-US" sz="2400" b="1" dirty="0">
                <a:solidFill>
                  <a:srgbClr val="06677F"/>
                </a:solidFill>
                <a:latin typeface="Calibri" panose="020F0502020204030204" pitchFamily="34" charset="0"/>
                <a:cs typeface="Calibri" panose="020F0502020204030204" pitchFamily="34" charset="0"/>
              </a:rPr>
              <a:t>Test </a:t>
            </a:r>
          </a:p>
        </p:txBody>
      </p:sp>
      <p:cxnSp>
        <p:nvCxnSpPr>
          <p:cNvPr id="24" name="Straight Connector 57">
            <a:extLst>
              <a:ext uri="{FF2B5EF4-FFF2-40B4-BE49-F238E27FC236}">
                <a16:creationId xmlns:a16="http://schemas.microsoft.com/office/drawing/2014/main" id="{8636D056-6259-FB4A-0A7C-36ECCB96BFDD}"/>
              </a:ext>
            </a:extLst>
          </p:cNvPr>
          <p:cNvCxnSpPr>
            <a:cxnSpLocks/>
          </p:cNvCxnSpPr>
          <p:nvPr/>
        </p:nvCxnSpPr>
        <p:spPr>
          <a:xfrm flipV="1">
            <a:off x="10602663" y="1043381"/>
            <a:ext cx="0" cy="729484"/>
          </a:xfrm>
          <a:prstGeom prst="line">
            <a:avLst/>
          </a:prstGeom>
          <a:ln w="12700">
            <a:solidFill>
              <a:srgbClr val="262626"/>
            </a:solidFill>
            <a:prstDash val="dash"/>
          </a:ln>
        </p:spPr>
        <p:style>
          <a:lnRef idx="1">
            <a:schemeClr val="accent1"/>
          </a:lnRef>
          <a:fillRef idx="0">
            <a:schemeClr val="accent1"/>
          </a:fillRef>
          <a:effectRef idx="0">
            <a:schemeClr val="accent1"/>
          </a:effectRef>
          <a:fontRef idx="minor">
            <a:schemeClr val="tx1"/>
          </a:fontRef>
        </p:style>
      </p:cxnSp>
      <p:sp>
        <p:nvSpPr>
          <p:cNvPr id="25" name="Rectangle 64">
            <a:extLst>
              <a:ext uri="{FF2B5EF4-FFF2-40B4-BE49-F238E27FC236}">
                <a16:creationId xmlns:a16="http://schemas.microsoft.com/office/drawing/2014/main" id="{16974094-C55C-79BD-6829-F1C145D0B00B}"/>
              </a:ext>
            </a:extLst>
          </p:cNvPr>
          <p:cNvSpPr/>
          <p:nvPr/>
        </p:nvSpPr>
        <p:spPr>
          <a:xfrm>
            <a:off x="9582519" y="785735"/>
            <a:ext cx="2024203" cy="235129"/>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20"/>
              </a:lnSpc>
            </a:pPr>
            <a:r>
              <a:rPr lang="en-US" sz="2400" b="1" dirty="0">
                <a:solidFill>
                  <a:srgbClr val="62A844"/>
                </a:solidFill>
                <a:latin typeface="Calibri" panose="020F0502020204030204" pitchFamily="34" charset="0"/>
                <a:cs typeface="Calibri" panose="020F0502020204030204" pitchFamily="34" charset="0"/>
              </a:rPr>
              <a:t>Improve</a:t>
            </a:r>
          </a:p>
        </p:txBody>
      </p:sp>
      <p:sp>
        <p:nvSpPr>
          <p:cNvPr id="39" name="Rectangle 64">
            <a:extLst>
              <a:ext uri="{FF2B5EF4-FFF2-40B4-BE49-F238E27FC236}">
                <a16:creationId xmlns:a16="http://schemas.microsoft.com/office/drawing/2014/main" id="{D17E81E6-CD2C-A43B-CEBB-6FCD638E4C61}"/>
              </a:ext>
            </a:extLst>
          </p:cNvPr>
          <p:cNvSpPr/>
          <p:nvPr/>
        </p:nvSpPr>
        <p:spPr>
          <a:xfrm>
            <a:off x="7355153" y="828702"/>
            <a:ext cx="1428724" cy="275717"/>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20"/>
              </a:lnSpc>
            </a:pPr>
            <a:r>
              <a:rPr lang="en-US" sz="3600" b="1" dirty="0">
                <a:solidFill>
                  <a:srgbClr val="0289AE"/>
                </a:solidFill>
              </a:rPr>
              <a:t>→</a:t>
            </a:r>
            <a:endParaRPr lang="en-US" sz="3600" b="1" dirty="0">
              <a:solidFill>
                <a:srgbClr val="262626"/>
              </a:solidFill>
              <a:latin typeface="Calibri" panose="020F0502020204030204" pitchFamily="34" charset="0"/>
              <a:cs typeface="Calibri" panose="020F0502020204030204" pitchFamily="34" charset="0"/>
            </a:endParaRPr>
          </a:p>
        </p:txBody>
      </p:sp>
      <p:sp>
        <p:nvSpPr>
          <p:cNvPr id="40" name="Rectangle 64">
            <a:extLst>
              <a:ext uri="{FF2B5EF4-FFF2-40B4-BE49-F238E27FC236}">
                <a16:creationId xmlns:a16="http://schemas.microsoft.com/office/drawing/2014/main" id="{6B799A0C-8D6B-08D6-8117-2A606A815325}"/>
              </a:ext>
            </a:extLst>
          </p:cNvPr>
          <p:cNvSpPr/>
          <p:nvPr/>
        </p:nvSpPr>
        <p:spPr>
          <a:xfrm>
            <a:off x="8837731" y="828702"/>
            <a:ext cx="1428724" cy="275717"/>
          </a:xfrm>
          <a:prstGeom prst="rect">
            <a:avLst/>
          </a:prstGeom>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620"/>
              </a:lnSpc>
            </a:pPr>
            <a:r>
              <a:rPr lang="en-US" sz="3600" b="1" dirty="0">
                <a:solidFill>
                  <a:srgbClr val="0289AE"/>
                </a:solidFill>
              </a:rPr>
              <a:t>→</a:t>
            </a:r>
            <a:endParaRPr lang="en-US" sz="3600" b="1" dirty="0">
              <a:solidFill>
                <a:srgbClr val="262626"/>
              </a:solidFill>
              <a:latin typeface="Calibri" panose="020F0502020204030204" pitchFamily="34" charset="0"/>
              <a:cs typeface="Calibri" panose="020F0502020204030204" pitchFamily="34" charset="0"/>
            </a:endParaRPr>
          </a:p>
        </p:txBody>
      </p:sp>
      <p:pic>
        <p:nvPicPr>
          <p:cNvPr id="46" name="Graphic 45" descr="Magnifying glass with solid fill">
            <a:extLst>
              <a:ext uri="{FF2B5EF4-FFF2-40B4-BE49-F238E27FC236}">
                <a16:creationId xmlns:a16="http://schemas.microsoft.com/office/drawing/2014/main" id="{64E0B6A7-D212-26A3-2005-4B0A618812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52505" y="2013013"/>
            <a:ext cx="914400" cy="914400"/>
          </a:xfrm>
          <a:prstGeom prst="rect">
            <a:avLst/>
          </a:prstGeom>
        </p:spPr>
      </p:pic>
      <p:pic>
        <p:nvPicPr>
          <p:cNvPr id="48" name="Graphic 47" descr="List with solid fill">
            <a:extLst>
              <a:ext uri="{FF2B5EF4-FFF2-40B4-BE49-F238E27FC236}">
                <a16:creationId xmlns:a16="http://schemas.microsoft.com/office/drawing/2014/main" id="{D009429B-3627-0F5B-C904-D4B2C39205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61102" y="2077655"/>
            <a:ext cx="849757" cy="849757"/>
          </a:xfrm>
          <a:prstGeom prst="rect">
            <a:avLst/>
          </a:prstGeom>
        </p:spPr>
      </p:pic>
      <p:pic>
        <p:nvPicPr>
          <p:cNvPr id="50" name="Graphic 49" descr="Arrow circle with solid fill">
            <a:extLst>
              <a:ext uri="{FF2B5EF4-FFF2-40B4-BE49-F238E27FC236}">
                <a16:creationId xmlns:a16="http://schemas.microsoft.com/office/drawing/2014/main" id="{98596B43-C759-BDC0-CB5E-17F6D37E28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018730" y="1959015"/>
            <a:ext cx="1028223" cy="1028223"/>
          </a:xfrm>
          <a:prstGeom prst="rect">
            <a:avLst/>
          </a:prstGeom>
        </p:spPr>
      </p:pic>
      <p:sp>
        <p:nvSpPr>
          <p:cNvPr id="51" name="Freeform 50">
            <a:extLst>
              <a:ext uri="{FF2B5EF4-FFF2-40B4-BE49-F238E27FC236}">
                <a16:creationId xmlns:a16="http://schemas.microsoft.com/office/drawing/2014/main" id="{55C7A5A6-85C1-928D-E237-00919A4FE98B}"/>
              </a:ext>
            </a:extLst>
          </p:cNvPr>
          <p:cNvSpPr/>
          <p:nvPr/>
        </p:nvSpPr>
        <p:spPr>
          <a:xfrm>
            <a:off x="4558131" y="2765540"/>
            <a:ext cx="1154401" cy="656288"/>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p>
        </p:txBody>
      </p:sp>
    </p:spTree>
    <p:extLst>
      <p:ext uri="{BB962C8B-B14F-4D97-AF65-F5344CB8AC3E}">
        <p14:creationId xmlns:p14="http://schemas.microsoft.com/office/powerpoint/2010/main" val="1041819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577A0-060C-A6A5-AF52-1287D6786D87}"/>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B790C72B-6189-FDD6-4798-4FE19DCBFEC3}"/>
              </a:ext>
            </a:extLst>
          </p:cNvPr>
          <p:cNvSpPr txBox="1">
            <a:spLocks/>
          </p:cNvSpPr>
          <p:nvPr/>
        </p:nvSpPr>
        <p:spPr>
          <a:xfrm>
            <a:off x="454695" y="464150"/>
            <a:ext cx="62012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Building an Entrepreneurial Culture Across Hospitality SMEs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5EF92873-1A7A-8166-DF2E-1FC646A89609}"/>
              </a:ext>
            </a:extLst>
          </p:cNvPr>
          <p:cNvCxnSpPr>
            <a:cxnSpLocks/>
          </p:cNvCxnSpPr>
          <p:nvPr/>
        </p:nvCxnSpPr>
        <p:spPr>
          <a:xfrm>
            <a:off x="0" y="1579588"/>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8" name="TextBox 6">
            <a:extLst>
              <a:ext uri="{FF2B5EF4-FFF2-40B4-BE49-F238E27FC236}">
                <a16:creationId xmlns:a16="http://schemas.microsoft.com/office/drawing/2014/main" id="{6505CF97-8514-FCC7-2CAA-7E11711CA533}"/>
              </a:ext>
            </a:extLst>
          </p:cNvPr>
          <p:cNvSpPr txBox="1"/>
          <p:nvPr/>
        </p:nvSpPr>
        <p:spPr>
          <a:xfrm>
            <a:off x="454695" y="3503719"/>
            <a:ext cx="7744859" cy="830997"/>
          </a:xfrm>
          <a:prstGeom prst="rect">
            <a:avLst/>
          </a:prstGeom>
          <a:noFill/>
        </p:spPr>
        <p:txBody>
          <a:bodyPr wrap="square" lIns="91440" tIns="45720" rIns="91440" bIns="45720" numCol="1" spcCol="252000" rtlCol="0" anchor="t">
            <a:spAutoFit/>
          </a:bodyPr>
          <a:lstStyle/>
          <a:p>
            <a:r>
              <a:rPr lang="en-US" sz="2400" b="1" dirty="0">
                <a:solidFill>
                  <a:srgbClr val="0289AE"/>
                </a:solidFill>
              </a:rPr>
              <a:t>Sector-Specific Indicators of Entrepreneurial Culture:</a:t>
            </a:r>
          </a:p>
          <a:p>
            <a:endParaRPr lang="en-US" sz="2400" b="1" dirty="0">
              <a:solidFill>
                <a:srgbClr val="0289AE"/>
              </a:solidFill>
            </a:endParaRPr>
          </a:p>
        </p:txBody>
      </p:sp>
      <p:sp>
        <p:nvSpPr>
          <p:cNvPr id="3" name="TextBox 6">
            <a:extLst>
              <a:ext uri="{FF2B5EF4-FFF2-40B4-BE49-F238E27FC236}">
                <a16:creationId xmlns:a16="http://schemas.microsoft.com/office/drawing/2014/main" id="{3BBA8961-8279-0CD0-C04F-E7F821D31201}"/>
              </a:ext>
            </a:extLst>
          </p:cNvPr>
          <p:cNvSpPr txBox="1"/>
          <p:nvPr/>
        </p:nvSpPr>
        <p:spPr>
          <a:xfrm>
            <a:off x="454695" y="4074840"/>
            <a:ext cx="10042617" cy="2564805"/>
          </a:xfrm>
          <a:prstGeom prst="rect">
            <a:avLst/>
          </a:prstGeom>
          <a:noFill/>
        </p:spPr>
        <p:txBody>
          <a:bodyPr wrap="square" lIns="91440" tIns="45720" rIns="91440" bIns="45720" numCol="2" spcCol="252000" rtlCol="0" anchor="t">
            <a:spAutoFit/>
          </a:bodyPr>
          <a:lstStyle/>
          <a:p>
            <a:pPr marL="285750" indent="-285750">
              <a:buClr>
                <a:srgbClr val="62A844"/>
              </a:buClr>
              <a:buFont typeface="Arial" panose="020B0604020202020204" pitchFamily="34" charset="0"/>
              <a:buChar char="•"/>
            </a:pPr>
            <a:r>
              <a:rPr lang="en-US" b="1" dirty="0">
                <a:solidFill>
                  <a:srgbClr val="262626"/>
                </a:solidFill>
              </a:rPr>
              <a:t>Hotels:</a:t>
            </a:r>
            <a:r>
              <a:rPr lang="en-US" dirty="0">
                <a:solidFill>
                  <a:srgbClr val="262626"/>
                </a:solidFill>
              </a:rPr>
              <a:t> cross-department innovation briefings</a:t>
            </a:r>
          </a:p>
          <a:p>
            <a:pPr marL="285750" indent="-285750">
              <a:buClr>
                <a:srgbClr val="62A844"/>
              </a:buClr>
              <a:buFont typeface="Arial" panose="020B0604020202020204" pitchFamily="34" charset="0"/>
              <a:buChar char="•"/>
            </a:pPr>
            <a:r>
              <a:rPr lang="en-US" b="1" dirty="0">
                <a:solidFill>
                  <a:srgbClr val="262626"/>
                </a:solidFill>
              </a:rPr>
              <a:t>Boutique hotels:</a:t>
            </a:r>
            <a:r>
              <a:rPr lang="en-US" dirty="0">
                <a:solidFill>
                  <a:srgbClr val="262626"/>
                </a:solidFill>
              </a:rPr>
              <a:t> storytelling led by staff who know guests well</a:t>
            </a:r>
          </a:p>
          <a:p>
            <a:pPr marL="285750" indent="-285750">
              <a:buClr>
                <a:srgbClr val="62A844"/>
              </a:buClr>
              <a:buFont typeface="Arial" panose="020B0604020202020204" pitchFamily="34" charset="0"/>
              <a:buChar char="•"/>
            </a:pPr>
            <a:r>
              <a:rPr lang="en-US" b="1" dirty="0">
                <a:solidFill>
                  <a:srgbClr val="262626"/>
                </a:solidFill>
              </a:rPr>
              <a:t>Restaurants:</a:t>
            </a:r>
            <a:r>
              <a:rPr lang="en-US" dirty="0">
                <a:solidFill>
                  <a:srgbClr val="262626"/>
                </a:solidFill>
              </a:rPr>
              <a:t> chef-driven creativity around waste &amp; local sourcing</a:t>
            </a:r>
          </a:p>
          <a:p>
            <a:pPr marL="285750" indent="-285750">
              <a:buClr>
                <a:srgbClr val="62A844"/>
              </a:buClr>
              <a:buFont typeface="Arial" panose="020B0604020202020204" pitchFamily="34" charset="0"/>
              <a:buChar char="•"/>
            </a:pPr>
            <a:r>
              <a:rPr lang="en-US" b="1" dirty="0">
                <a:solidFill>
                  <a:srgbClr val="262626"/>
                </a:solidFill>
              </a:rPr>
              <a:t>Self-catering:</a:t>
            </a:r>
            <a:r>
              <a:rPr lang="en-US" dirty="0">
                <a:solidFill>
                  <a:srgbClr val="262626"/>
                </a:solidFill>
              </a:rPr>
              <a:t> innovation in guest communication &amp; digital guides</a:t>
            </a:r>
          </a:p>
          <a:p>
            <a:pPr marL="285750" indent="-285750">
              <a:buClr>
                <a:srgbClr val="62A844"/>
              </a:buClr>
              <a:buFont typeface="Arial" panose="020B0604020202020204" pitchFamily="34" charset="0"/>
              <a:buChar char="•"/>
            </a:pPr>
            <a:endParaRPr lang="en-US" dirty="0">
              <a:solidFill>
                <a:srgbClr val="262626"/>
              </a:solidFill>
            </a:endParaRPr>
          </a:p>
          <a:p>
            <a:pPr marL="285750" indent="-285750">
              <a:buClr>
                <a:srgbClr val="62A844"/>
              </a:buClr>
              <a:buFont typeface="Arial" panose="020B0604020202020204" pitchFamily="34" charset="0"/>
              <a:buChar char="•"/>
            </a:pPr>
            <a:endParaRPr lang="en-US" dirty="0">
              <a:solidFill>
                <a:srgbClr val="262626"/>
              </a:solidFill>
            </a:endParaRPr>
          </a:p>
          <a:p>
            <a:pPr marL="285750" indent="-285750">
              <a:buClr>
                <a:srgbClr val="62A844"/>
              </a:buClr>
              <a:buFont typeface="Arial" panose="020B0604020202020204" pitchFamily="34" charset="0"/>
              <a:buChar char="•"/>
            </a:pPr>
            <a:r>
              <a:rPr lang="en-US" b="1" dirty="0">
                <a:solidFill>
                  <a:srgbClr val="262626"/>
                </a:solidFill>
              </a:rPr>
              <a:t>Holiday parks:</a:t>
            </a:r>
            <a:r>
              <a:rPr lang="en-US" dirty="0">
                <a:solidFill>
                  <a:srgbClr val="262626"/>
                </a:solidFill>
              </a:rPr>
              <a:t> seasonal experimentation with eco-experiences</a:t>
            </a:r>
          </a:p>
          <a:p>
            <a:pPr marL="285750" indent="-285750">
              <a:buClr>
                <a:srgbClr val="62A844"/>
              </a:buClr>
              <a:buFont typeface="Arial" panose="020B0604020202020204" pitchFamily="34" charset="0"/>
              <a:buChar char="•"/>
            </a:pPr>
            <a:r>
              <a:rPr lang="en-US" b="1" dirty="0">
                <a:solidFill>
                  <a:srgbClr val="262626"/>
                </a:solidFill>
              </a:rPr>
              <a:t>Hostels:</a:t>
            </a:r>
            <a:r>
              <a:rPr lang="en-US" dirty="0">
                <a:solidFill>
                  <a:srgbClr val="262626"/>
                </a:solidFill>
              </a:rPr>
              <a:t> youth-driven, community-led sustainability projects</a:t>
            </a:r>
          </a:p>
          <a:p>
            <a:pPr marL="285750" indent="-285750">
              <a:buClr>
                <a:srgbClr val="62A844"/>
              </a:buClr>
              <a:buFont typeface="Arial" panose="020B0604020202020204" pitchFamily="34" charset="0"/>
              <a:buChar char="•"/>
            </a:pPr>
            <a:r>
              <a:rPr lang="en-US" b="1" dirty="0">
                <a:solidFill>
                  <a:srgbClr val="262626"/>
                </a:solidFill>
              </a:rPr>
              <a:t>MICE venues:</a:t>
            </a:r>
            <a:r>
              <a:rPr lang="en-US" dirty="0">
                <a:solidFill>
                  <a:srgbClr val="262626"/>
                </a:solidFill>
              </a:rPr>
              <a:t> client collaboration to design low-impact events</a:t>
            </a:r>
          </a:p>
          <a:p>
            <a:pPr marL="285750" indent="-285750">
              <a:buClr>
                <a:srgbClr val="62A844"/>
              </a:buClr>
              <a:buFont typeface="Arial" panose="020B0604020202020204" pitchFamily="34" charset="0"/>
              <a:buChar char="•"/>
            </a:pPr>
            <a:r>
              <a:rPr lang="en-US" b="1" dirty="0">
                <a:solidFill>
                  <a:srgbClr val="262626"/>
                </a:solidFill>
              </a:rPr>
              <a:t>Spas:</a:t>
            </a:r>
            <a:r>
              <a:rPr lang="en-US" dirty="0">
                <a:solidFill>
                  <a:srgbClr val="262626"/>
                </a:solidFill>
              </a:rPr>
              <a:t> staff-led improvements in wellness rituals &amp; product sourcing</a:t>
            </a:r>
            <a:endParaRPr lang="en-IE" dirty="0">
              <a:solidFill>
                <a:srgbClr val="262626"/>
              </a:solidFill>
            </a:endParaRPr>
          </a:p>
        </p:txBody>
      </p:sp>
      <p:pic>
        <p:nvPicPr>
          <p:cNvPr id="4" name="Graphic 3">
            <a:extLst>
              <a:ext uri="{FF2B5EF4-FFF2-40B4-BE49-F238E27FC236}">
                <a16:creationId xmlns:a16="http://schemas.microsoft.com/office/drawing/2014/main" id="{46F1E2E6-A025-2EE1-9A4E-7A00276DB8D8}"/>
              </a:ext>
            </a:extLst>
          </p:cNvPr>
          <p:cNvPicPr>
            <a:picLocks noChangeAspect="1"/>
          </p:cNvPicPr>
          <p:nvPr/>
        </p:nvPicPr>
        <p:blipFill>
          <a:blip>
            <a:extLst>
              <a:ext uri="{96DAC541-7B7A-43D3-8B79-37D633B846F1}">
                <asvg:svgBlip xmlns:asvg="http://schemas.microsoft.com/office/drawing/2016/SVG/main" r:embed="rId2"/>
              </a:ext>
            </a:extLst>
          </a:blip>
          <a:srcRect l="30872" t="45270" r="39209" b="35805"/>
          <a:stretch>
            <a:fillRect/>
          </a:stretch>
        </p:blipFill>
        <p:spPr>
          <a:xfrm>
            <a:off x="6573907" y="0"/>
            <a:ext cx="5618093" cy="5032057"/>
          </a:xfrm>
          <a:prstGeom prst="rect">
            <a:avLst/>
          </a:prstGeom>
        </p:spPr>
      </p:pic>
      <p:sp>
        <p:nvSpPr>
          <p:cNvPr id="7" name="TextBox 6">
            <a:extLst>
              <a:ext uri="{FF2B5EF4-FFF2-40B4-BE49-F238E27FC236}">
                <a16:creationId xmlns:a16="http://schemas.microsoft.com/office/drawing/2014/main" id="{9FE23306-B08D-5B8F-3CF0-02A099F2B60D}"/>
              </a:ext>
            </a:extLst>
          </p:cNvPr>
          <p:cNvSpPr txBox="1"/>
          <p:nvPr/>
        </p:nvSpPr>
        <p:spPr>
          <a:xfrm>
            <a:off x="454695" y="1777364"/>
            <a:ext cx="7567641" cy="1323439"/>
          </a:xfrm>
          <a:prstGeom prst="rect">
            <a:avLst/>
          </a:prstGeom>
          <a:noFill/>
        </p:spPr>
        <p:txBody>
          <a:bodyPr wrap="square">
            <a:spAutoFit/>
          </a:bodyPr>
          <a:lstStyle/>
          <a:p>
            <a:r>
              <a:rPr lang="en-IE" sz="2000" dirty="0">
                <a:solidFill>
                  <a:srgbClr val="262626"/>
                </a:solidFill>
              </a:rPr>
              <a:t>In the last module we discussed leading the twin transition. Now we build on that theme to create a culture that welcomes ideas, experiments and creativity.  Entrepreneurial culture thrives when everyone feels they can contribute, every role included.</a:t>
            </a:r>
          </a:p>
        </p:txBody>
      </p:sp>
    </p:spTree>
    <p:extLst>
      <p:ext uri="{BB962C8B-B14F-4D97-AF65-F5344CB8AC3E}">
        <p14:creationId xmlns:p14="http://schemas.microsoft.com/office/powerpoint/2010/main" val="1104324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93C87-508A-6289-BAFC-D472CCC7037A}"/>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E5339E99-8B81-D4DF-EAD1-25F27781040F}"/>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D9BA243F-AA40-CB00-E992-FF1BDF26A5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9FA61FB2-4AF2-AECE-91FA-923F9B0C0293}"/>
              </a:ext>
            </a:extLst>
          </p:cNvPr>
          <p:cNvSpPr txBox="1"/>
          <p:nvPr/>
        </p:nvSpPr>
        <p:spPr>
          <a:xfrm>
            <a:off x="570086" y="1294047"/>
            <a:ext cx="7293578" cy="430887"/>
          </a:xfrm>
          <a:prstGeom prst="rect">
            <a:avLst/>
          </a:prstGeom>
          <a:noFill/>
        </p:spPr>
        <p:txBody>
          <a:bodyPr wrap="square" lIns="91440" tIns="45720" rIns="91440" bIns="45720" rtlCol="0" anchor="t">
            <a:spAutoFit/>
          </a:bodyPr>
          <a:lstStyle/>
          <a:p>
            <a:pPr>
              <a:buClr>
                <a:srgbClr val="62A844"/>
              </a:buClr>
            </a:pPr>
            <a:r>
              <a:rPr lang="en-US" sz="2200" b="1" dirty="0">
                <a:solidFill>
                  <a:srgbClr val="0289AE"/>
                </a:solidFill>
              </a:rPr>
              <a:t>Sector-Based Opportunity Design</a:t>
            </a:r>
          </a:p>
        </p:txBody>
      </p:sp>
      <p:sp>
        <p:nvSpPr>
          <p:cNvPr id="7" name="Text Placeholder 11">
            <a:extLst>
              <a:ext uri="{FF2B5EF4-FFF2-40B4-BE49-F238E27FC236}">
                <a16:creationId xmlns:a16="http://schemas.microsoft.com/office/drawing/2014/main" id="{90C9EFC6-0CB4-AD86-F0C8-FDF4B4434982}"/>
              </a:ext>
            </a:extLst>
          </p:cNvPr>
          <p:cNvSpPr txBox="1">
            <a:spLocks/>
          </p:cNvSpPr>
          <p:nvPr/>
        </p:nvSpPr>
        <p:spPr>
          <a:xfrm>
            <a:off x="454695" y="394053"/>
            <a:ext cx="711316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Learner/Leader Exercise:</a:t>
            </a:r>
          </a:p>
        </p:txBody>
      </p:sp>
      <p:cxnSp>
        <p:nvCxnSpPr>
          <p:cNvPr id="8" name="Straight Connector 7">
            <a:extLst>
              <a:ext uri="{FF2B5EF4-FFF2-40B4-BE49-F238E27FC236}">
                <a16:creationId xmlns:a16="http://schemas.microsoft.com/office/drawing/2014/main" id="{8318F614-2605-B7C3-304E-A17BC5804E7D}"/>
              </a:ext>
            </a:extLst>
          </p:cNvPr>
          <p:cNvCxnSpPr>
            <a:cxnSpLocks/>
          </p:cNvCxnSpPr>
          <p:nvPr/>
        </p:nvCxnSpPr>
        <p:spPr>
          <a:xfrm>
            <a:off x="0" y="1115711"/>
            <a:ext cx="897895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31E84347-2C75-6FA4-4DB7-E7B437219F3C}"/>
              </a:ext>
            </a:extLst>
          </p:cNvPr>
          <p:cNvPicPr>
            <a:picLocks noChangeAspect="1"/>
          </p:cNvPicPr>
          <p:nvPr/>
        </p:nvPicPr>
        <p:blipFill>
          <a:blip>
            <a:extLst>
              <a:ext uri="{96DAC541-7B7A-43D3-8B79-37D633B846F1}">
                <asvg:svgBlip xmlns:asvg="http://schemas.microsoft.com/office/drawing/2016/SVG/main" r:embed="rId6"/>
              </a:ext>
            </a:extLst>
          </a:blip>
          <a:srcRect l="27271" t="49637" r="44862" b="33445"/>
          <a:stretch>
            <a:fillRect/>
          </a:stretch>
        </p:blipFill>
        <p:spPr>
          <a:xfrm>
            <a:off x="7035300" y="0"/>
            <a:ext cx="5177518" cy="4450948"/>
          </a:xfrm>
          <a:prstGeom prst="rect">
            <a:avLst/>
          </a:prstGeom>
        </p:spPr>
      </p:pic>
      <p:sp>
        <p:nvSpPr>
          <p:cNvPr id="29" name="Rounded Rectangle 28">
            <a:extLst>
              <a:ext uri="{FF2B5EF4-FFF2-40B4-BE49-F238E27FC236}">
                <a16:creationId xmlns:a16="http://schemas.microsoft.com/office/drawing/2014/main" id="{9F0B0D1C-B644-29C9-A90E-389FDCCE8AC7}"/>
              </a:ext>
            </a:extLst>
          </p:cNvPr>
          <p:cNvSpPr/>
          <p:nvPr/>
        </p:nvSpPr>
        <p:spPr>
          <a:xfrm>
            <a:off x="8126776" y="4077556"/>
            <a:ext cx="3131344" cy="1891341"/>
          </a:xfrm>
          <a:prstGeom prst="roundRect">
            <a:avLst>
              <a:gd name="adj" fmla="val 7861"/>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0A1D232-2D4A-2A4D-535C-0EDAECCB9A00}"/>
              </a:ext>
            </a:extLst>
          </p:cNvPr>
          <p:cNvSpPr txBox="1"/>
          <p:nvPr/>
        </p:nvSpPr>
        <p:spPr>
          <a:xfrm>
            <a:off x="8330682" y="4571385"/>
            <a:ext cx="2963521" cy="1323439"/>
          </a:xfrm>
          <a:prstGeom prst="rect">
            <a:avLst/>
          </a:prstGeom>
          <a:noFill/>
        </p:spPr>
        <p:txBody>
          <a:bodyPr wrap="square" rtlCol="0">
            <a:spAutoFit/>
          </a:bodyPr>
          <a:lstStyle/>
          <a:p>
            <a:r>
              <a:rPr lang="en-US" sz="2000" dirty="0">
                <a:solidFill>
                  <a:srgbClr val="262626"/>
                </a:solidFill>
              </a:rPr>
              <a:t>Small sector-specific ideas + smart digital sharing = </a:t>
            </a:r>
            <a:r>
              <a:rPr lang="en-US" sz="2000" b="1" dirty="0">
                <a:solidFill>
                  <a:srgbClr val="262626"/>
                </a:solidFill>
              </a:rPr>
              <a:t>meaningful innovation</a:t>
            </a:r>
            <a:r>
              <a:rPr lang="en-US" sz="2000" dirty="0">
                <a:solidFill>
                  <a:srgbClr val="262626"/>
                </a:solidFill>
              </a:rPr>
              <a:t>.</a:t>
            </a:r>
          </a:p>
          <a:p>
            <a:endParaRPr lang="en-US" sz="2000" b="1" i="1" dirty="0">
              <a:solidFill>
                <a:srgbClr val="262626"/>
              </a:solidFill>
            </a:endParaRPr>
          </a:p>
        </p:txBody>
      </p:sp>
      <p:cxnSp>
        <p:nvCxnSpPr>
          <p:cNvPr id="68" name="Straight Connector 67">
            <a:extLst>
              <a:ext uri="{FF2B5EF4-FFF2-40B4-BE49-F238E27FC236}">
                <a16:creationId xmlns:a16="http://schemas.microsoft.com/office/drawing/2014/main" id="{9C6FA3AD-C0A0-08A5-7B01-C2213CEF3000}"/>
              </a:ext>
            </a:extLst>
          </p:cNvPr>
          <p:cNvCxnSpPr>
            <a:cxnSpLocks/>
          </p:cNvCxnSpPr>
          <p:nvPr/>
        </p:nvCxnSpPr>
        <p:spPr>
          <a:xfrm>
            <a:off x="8978953" y="1108918"/>
            <a:ext cx="0" cy="2968638"/>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7649F5E3-8209-388C-A257-B8C7294FBF48}"/>
              </a:ext>
            </a:extLst>
          </p:cNvPr>
          <p:cNvGrpSpPr/>
          <p:nvPr/>
        </p:nvGrpSpPr>
        <p:grpSpPr>
          <a:xfrm>
            <a:off x="9645123" y="3007694"/>
            <a:ext cx="1489842" cy="1489618"/>
            <a:chOff x="2171365" y="5004772"/>
            <a:chExt cx="1489842" cy="1489618"/>
          </a:xfrm>
        </p:grpSpPr>
        <p:grpSp>
          <p:nvGrpSpPr>
            <p:cNvPr id="74" name="Group 73">
              <a:extLst>
                <a:ext uri="{FF2B5EF4-FFF2-40B4-BE49-F238E27FC236}">
                  <a16:creationId xmlns:a16="http://schemas.microsoft.com/office/drawing/2014/main" id="{8CBDE95D-9CBE-FC7D-D452-14674FDFB16A}"/>
                </a:ext>
              </a:extLst>
            </p:cNvPr>
            <p:cNvGrpSpPr/>
            <p:nvPr/>
          </p:nvGrpSpPr>
          <p:grpSpPr>
            <a:xfrm>
              <a:off x="2171365" y="5004772"/>
              <a:ext cx="1489842" cy="1489618"/>
              <a:chOff x="3068464" y="1670756"/>
              <a:chExt cx="1972690" cy="1972393"/>
            </a:xfrm>
          </p:grpSpPr>
          <p:sp>
            <p:nvSpPr>
              <p:cNvPr id="90" name="Oval 89">
                <a:extLst>
                  <a:ext uri="{FF2B5EF4-FFF2-40B4-BE49-F238E27FC236}">
                    <a16:creationId xmlns:a16="http://schemas.microsoft.com/office/drawing/2014/main" id="{BB2234A5-323E-DA31-1378-2B69A43D56C4}"/>
                  </a:ext>
                </a:extLst>
              </p:cNvPr>
              <p:cNvSpPr/>
              <p:nvPr/>
            </p:nvSpPr>
            <p:spPr>
              <a:xfrm rot="18900000">
                <a:off x="3191369" y="1793655"/>
                <a:ext cx="1726880" cy="1726879"/>
              </a:xfrm>
              <a:prstGeom prst="ellipse">
                <a:avLst/>
              </a:prstGeom>
              <a:solidFill>
                <a:srgbClr val="62A844"/>
              </a:solidFill>
              <a:ln w="1822" cap="flat">
                <a:noFill/>
                <a:prstDash val="solid"/>
                <a:miter/>
              </a:ln>
            </p:spPr>
            <p:txBody>
              <a:bodyPr/>
              <a:lstStyle/>
              <a:p>
                <a:endParaRPr lang="en-IE"/>
              </a:p>
            </p:txBody>
          </p:sp>
          <p:sp>
            <p:nvSpPr>
              <p:cNvPr id="91" name="Oval 90">
                <a:extLst>
                  <a:ext uri="{FF2B5EF4-FFF2-40B4-BE49-F238E27FC236}">
                    <a16:creationId xmlns:a16="http://schemas.microsoft.com/office/drawing/2014/main" id="{1141D7EA-A11A-6EDA-1C80-ED78350203FB}"/>
                  </a:ext>
                </a:extLst>
              </p:cNvPr>
              <p:cNvSpPr/>
              <p:nvPr/>
            </p:nvSpPr>
            <p:spPr>
              <a:xfrm>
                <a:off x="3382114" y="1984406"/>
                <a:ext cx="1345373" cy="1345373"/>
              </a:xfrm>
              <a:prstGeom prst="ellipse">
                <a:avLst/>
              </a:prstGeom>
              <a:solidFill>
                <a:srgbClr val="FFFFFF"/>
              </a:solidFill>
              <a:ln w="1822" cap="flat">
                <a:noFill/>
                <a:prstDash val="solid"/>
                <a:miter/>
              </a:ln>
            </p:spPr>
            <p:txBody>
              <a:bodyPr/>
              <a:lstStyle/>
              <a:p>
                <a:endParaRPr lang="en-IE"/>
              </a:p>
            </p:txBody>
          </p:sp>
          <p:grpSp>
            <p:nvGrpSpPr>
              <p:cNvPr id="92" name="Graphic 26">
                <a:extLst>
                  <a:ext uri="{FF2B5EF4-FFF2-40B4-BE49-F238E27FC236}">
                    <a16:creationId xmlns:a16="http://schemas.microsoft.com/office/drawing/2014/main" id="{670A78BB-EBAE-74AD-5168-42E8BA8F58F3}"/>
                  </a:ext>
                </a:extLst>
              </p:cNvPr>
              <p:cNvGrpSpPr/>
              <p:nvPr/>
            </p:nvGrpSpPr>
            <p:grpSpPr>
              <a:xfrm>
                <a:off x="3068464" y="1670756"/>
                <a:ext cx="1972690" cy="1972393"/>
                <a:chOff x="1000491" y="2838436"/>
                <a:chExt cx="2183137" cy="2182809"/>
              </a:xfrm>
              <a:solidFill>
                <a:srgbClr val="62A844"/>
              </a:solidFill>
            </p:grpSpPr>
            <p:sp>
              <p:nvSpPr>
                <p:cNvPr id="93" name="Freeform 92">
                  <a:extLst>
                    <a:ext uri="{FF2B5EF4-FFF2-40B4-BE49-F238E27FC236}">
                      <a16:creationId xmlns:a16="http://schemas.microsoft.com/office/drawing/2014/main" id="{E08E5A34-D92E-5265-6E18-122E51858B98}"/>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noFill/>
                  <a:prstDash val="solid"/>
                  <a:miter/>
                </a:ln>
              </p:spPr>
              <p:txBody>
                <a:bodyPr/>
                <a:lstStyle/>
                <a:p>
                  <a:endParaRPr lang="en-IE"/>
                </a:p>
              </p:txBody>
            </p:sp>
            <p:grpSp>
              <p:nvGrpSpPr>
                <p:cNvPr id="94" name="Graphic 26">
                  <a:extLst>
                    <a:ext uri="{FF2B5EF4-FFF2-40B4-BE49-F238E27FC236}">
                      <a16:creationId xmlns:a16="http://schemas.microsoft.com/office/drawing/2014/main" id="{F6263C92-F46E-9085-4AE8-9030BC8077D4}"/>
                    </a:ext>
                  </a:extLst>
                </p:cNvPr>
                <p:cNvGrpSpPr/>
                <p:nvPr/>
              </p:nvGrpSpPr>
              <p:grpSpPr>
                <a:xfrm>
                  <a:off x="1000491" y="3920861"/>
                  <a:ext cx="2183137" cy="1100383"/>
                  <a:chOff x="1000491" y="3920861"/>
                  <a:chExt cx="2183137" cy="1100383"/>
                </a:xfrm>
                <a:grpFill/>
              </p:grpSpPr>
              <p:sp>
                <p:nvSpPr>
                  <p:cNvPr id="95" name="Freeform 94">
                    <a:extLst>
                      <a:ext uri="{FF2B5EF4-FFF2-40B4-BE49-F238E27FC236}">
                        <a16:creationId xmlns:a16="http://schemas.microsoft.com/office/drawing/2014/main" id="{3F79F375-92F5-4B6F-F8BC-B386378A2520}"/>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96" name="Freeform 95">
                    <a:extLst>
                      <a:ext uri="{FF2B5EF4-FFF2-40B4-BE49-F238E27FC236}">
                        <a16:creationId xmlns:a16="http://schemas.microsoft.com/office/drawing/2014/main" id="{A9E9946F-C031-B928-2274-E52C55CCFACE}"/>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noFill/>
                    <a:prstDash val="solid"/>
                    <a:miter/>
                  </a:ln>
                </p:spPr>
                <p:txBody>
                  <a:bodyPr/>
                  <a:lstStyle/>
                  <a:p>
                    <a:endParaRPr lang="en-IE"/>
                  </a:p>
                </p:txBody>
              </p:sp>
              <p:sp>
                <p:nvSpPr>
                  <p:cNvPr id="97" name="Freeform 96">
                    <a:extLst>
                      <a:ext uri="{FF2B5EF4-FFF2-40B4-BE49-F238E27FC236}">
                        <a16:creationId xmlns:a16="http://schemas.microsoft.com/office/drawing/2014/main" id="{0C81FBF2-EDED-346C-40FE-F7A0E72EE28C}"/>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grpSp>
          <p:nvGrpSpPr>
            <p:cNvPr id="75" name="Graphic 3">
              <a:extLst>
                <a:ext uri="{FF2B5EF4-FFF2-40B4-BE49-F238E27FC236}">
                  <a16:creationId xmlns:a16="http://schemas.microsoft.com/office/drawing/2014/main" id="{EC3BCA7B-B751-EBFA-360E-E44135EDDFB2}"/>
                </a:ext>
              </a:extLst>
            </p:cNvPr>
            <p:cNvGrpSpPr/>
            <p:nvPr/>
          </p:nvGrpSpPr>
          <p:grpSpPr>
            <a:xfrm>
              <a:off x="2575162" y="5384690"/>
              <a:ext cx="648080" cy="608095"/>
              <a:chOff x="6615628" y="2116894"/>
              <a:chExt cx="1066935" cy="1001108"/>
            </a:xfrm>
            <a:solidFill>
              <a:srgbClr val="262626"/>
            </a:solidFill>
          </p:grpSpPr>
          <p:sp>
            <p:nvSpPr>
              <p:cNvPr id="76" name="Freeform 1128">
                <a:extLst>
                  <a:ext uri="{FF2B5EF4-FFF2-40B4-BE49-F238E27FC236}">
                    <a16:creationId xmlns:a16="http://schemas.microsoft.com/office/drawing/2014/main" id="{6ECB1113-DB43-F6CC-4606-82AE7BC9E1F9}"/>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2A844"/>
              </a:solidFill>
              <a:ln w="27426" cap="flat">
                <a:noFill/>
                <a:prstDash val="solid"/>
                <a:miter/>
              </a:ln>
            </p:spPr>
            <p:txBody>
              <a:bodyPr rtlCol="0" anchor="ctr"/>
              <a:lstStyle/>
              <a:p>
                <a:endParaRPr lang="en-US" dirty="0"/>
              </a:p>
            </p:txBody>
          </p:sp>
          <p:grpSp>
            <p:nvGrpSpPr>
              <p:cNvPr id="77" name="Graphic 3">
                <a:extLst>
                  <a:ext uri="{FF2B5EF4-FFF2-40B4-BE49-F238E27FC236}">
                    <a16:creationId xmlns:a16="http://schemas.microsoft.com/office/drawing/2014/main" id="{D57DE90E-C890-074D-6EE2-EBB816E0400C}"/>
                  </a:ext>
                </a:extLst>
              </p:cNvPr>
              <p:cNvGrpSpPr/>
              <p:nvPr/>
            </p:nvGrpSpPr>
            <p:grpSpPr>
              <a:xfrm>
                <a:off x="6615628" y="2116894"/>
                <a:ext cx="1066935" cy="1001108"/>
                <a:chOff x="6615628" y="2116894"/>
                <a:chExt cx="1066935" cy="1001108"/>
              </a:xfrm>
              <a:grpFill/>
            </p:grpSpPr>
            <p:sp>
              <p:nvSpPr>
                <p:cNvPr id="78" name="Freeform 1130">
                  <a:extLst>
                    <a:ext uri="{FF2B5EF4-FFF2-40B4-BE49-F238E27FC236}">
                      <a16:creationId xmlns:a16="http://schemas.microsoft.com/office/drawing/2014/main" id="{4E767B9D-A7B9-095D-949F-23DE6075FF71}"/>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9" name="Freeform 1131">
                  <a:extLst>
                    <a:ext uri="{FF2B5EF4-FFF2-40B4-BE49-F238E27FC236}">
                      <a16:creationId xmlns:a16="http://schemas.microsoft.com/office/drawing/2014/main" id="{13B66080-738F-3F79-9E25-BBC605252BAB}"/>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80" name="Freeform 1132">
                  <a:extLst>
                    <a:ext uri="{FF2B5EF4-FFF2-40B4-BE49-F238E27FC236}">
                      <a16:creationId xmlns:a16="http://schemas.microsoft.com/office/drawing/2014/main" id="{46E98E41-70DF-A96A-DC55-9ABFFF66795E}"/>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1" name="Freeform 1133">
                  <a:extLst>
                    <a:ext uri="{FF2B5EF4-FFF2-40B4-BE49-F238E27FC236}">
                      <a16:creationId xmlns:a16="http://schemas.microsoft.com/office/drawing/2014/main" id="{2DDBC759-8865-D5BF-AC84-4C9134B11DFD}"/>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2" name="Freeform 1134">
                  <a:extLst>
                    <a:ext uri="{FF2B5EF4-FFF2-40B4-BE49-F238E27FC236}">
                      <a16:creationId xmlns:a16="http://schemas.microsoft.com/office/drawing/2014/main" id="{30D9B3C6-49AE-F462-5841-9F25BC3C1141}"/>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3" name="Freeform 1135">
                  <a:extLst>
                    <a:ext uri="{FF2B5EF4-FFF2-40B4-BE49-F238E27FC236}">
                      <a16:creationId xmlns:a16="http://schemas.microsoft.com/office/drawing/2014/main" id="{60BDA22D-53C1-7DD3-0173-6B5214F097AC}"/>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4" name="Freeform 1136">
                  <a:extLst>
                    <a:ext uri="{FF2B5EF4-FFF2-40B4-BE49-F238E27FC236}">
                      <a16:creationId xmlns:a16="http://schemas.microsoft.com/office/drawing/2014/main" id="{0B3A2DBE-286E-F7BB-4CBD-57CEDF32956B}"/>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5" name="Freeform 1137">
                  <a:extLst>
                    <a:ext uri="{FF2B5EF4-FFF2-40B4-BE49-F238E27FC236}">
                      <a16:creationId xmlns:a16="http://schemas.microsoft.com/office/drawing/2014/main" id="{A022A699-5E8A-10DA-230C-99CF89CDEE87}"/>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6" name="Freeform 1138">
                  <a:extLst>
                    <a:ext uri="{FF2B5EF4-FFF2-40B4-BE49-F238E27FC236}">
                      <a16:creationId xmlns:a16="http://schemas.microsoft.com/office/drawing/2014/main" id="{7995D9C1-0C8D-CC56-39F1-E1FA7313C549}"/>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7" name="Freeform 1139">
                  <a:extLst>
                    <a:ext uri="{FF2B5EF4-FFF2-40B4-BE49-F238E27FC236}">
                      <a16:creationId xmlns:a16="http://schemas.microsoft.com/office/drawing/2014/main" id="{B8C9A884-2260-1396-79A7-C65FEB884DCF}"/>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8" name="Freeform 1140">
                  <a:extLst>
                    <a:ext uri="{FF2B5EF4-FFF2-40B4-BE49-F238E27FC236}">
                      <a16:creationId xmlns:a16="http://schemas.microsoft.com/office/drawing/2014/main" id="{210A2FD6-0E1A-6164-F8C8-1AF5B4A59606}"/>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9" name="Freeform 1141">
                  <a:extLst>
                    <a:ext uri="{FF2B5EF4-FFF2-40B4-BE49-F238E27FC236}">
                      <a16:creationId xmlns:a16="http://schemas.microsoft.com/office/drawing/2014/main" id="{3CE7C5BA-441F-3ECF-BD7A-1DEFE210490A}"/>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sp>
        <p:nvSpPr>
          <p:cNvPr id="105" name="Rectangle 104">
            <a:extLst>
              <a:ext uri="{FF2B5EF4-FFF2-40B4-BE49-F238E27FC236}">
                <a16:creationId xmlns:a16="http://schemas.microsoft.com/office/drawing/2014/main" id="{E535ED98-78E3-658F-A671-3F43CF0251D2}"/>
              </a:ext>
            </a:extLst>
          </p:cNvPr>
          <p:cNvSpPr/>
          <p:nvPr/>
        </p:nvSpPr>
        <p:spPr>
          <a:xfrm>
            <a:off x="6574420" y="2558005"/>
            <a:ext cx="196770" cy="3009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54885B32-2E06-95C3-AEB0-0B3E57E518EA}"/>
              </a:ext>
            </a:extLst>
          </p:cNvPr>
          <p:cNvSpPr/>
          <p:nvPr/>
        </p:nvSpPr>
        <p:spPr>
          <a:xfrm rot="16200000">
            <a:off x="8819411" y="1623790"/>
            <a:ext cx="319087" cy="533400"/>
          </a:xfrm>
          <a:custGeom>
            <a:avLst/>
            <a:gdLst>
              <a:gd name="csX0" fmla="*/ 119063 w 319087"/>
              <a:gd name="csY0" fmla="*/ 266700 h 533400"/>
              <a:gd name="csX1" fmla="*/ 319088 w 319087"/>
              <a:gd name="csY1" fmla="*/ 0 h 533400"/>
              <a:gd name="csX2" fmla="*/ 200025 w 319087"/>
              <a:gd name="csY2" fmla="*/ 0 h 533400"/>
              <a:gd name="csX3" fmla="*/ 0 w 319087"/>
              <a:gd name="csY3" fmla="*/ 266700 h 533400"/>
              <a:gd name="csX4" fmla="*/ 200025 w 319087"/>
              <a:gd name="csY4" fmla="*/ 533400 h 533400"/>
              <a:gd name="csX5" fmla="*/ 319088 w 319087"/>
              <a:gd name="csY5" fmla="*/ 533400 h 533400"/>
              <a:gd name="csX6" fmla="*/ 119063 w 319087"/>
              <a:gd name="csY6" fmla="*/ 266700 h 5334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9087" h="533400">
                <a:moveTo>
                  <a:pt x="119063" y="266700"/>
                </a:moveTo>
                <a:lnTo>
                  <a:pt x="319088" y="0"/>
                </a:lnTo>
                <a:lnTo>
                  <a:pt x="200025" y="0"/>
                </a:lnTo>
                <a:lnTo>
                  <a:pt x="0" y="266700"/>
                </a:lnTo>
                <a:lnTo>
                  <a:pt x="200025" y="533400"/>
                </a:lnTo>
                <a:lnTo>
                  <a:pt x="319088" y="533400"/>
                </a:lnTo>
                <a:lnTo>
                  <a:pt x="119063" y="266700"/>
                </a:lnTo>
                <a:close/>
              </a:path>
            </a:pathLst>
          </a:custGeom>
          <a:solidFill>
            <a:srgbClr val="0289AE"/>
          </a:solidFill>
          <a:ln w="9525" cap="flat">
            <a:noFill/>
            <a:prstDash val="solid"/>
            <a:miter/>
          </a:ln>
        </p:spPr>
        <p:txBody>
          <a:bodyPr/>
          <a:lstStyle/>
          <a:p>
            <a:endParaRPr lang="en-IE"/>
          </a:p>
        </p:txBody>
      </p:sp>
      <p:sp>
        <p:nvSpPr>
          <p:cNvPr id="12" name="TextBox 6">
            <a:extLst>
              <a:ext uri="{FF2B5EF4-FFF2-40B4-BE49-F238E27FC236}">
                <a16:creationId xmlns:a16="http://schemas.microsoft.com/office/drawing/2014/main" id="{4AA6690C-E0EF-3843-2034-EF9AF14AB965}"/>
              </a:ext>
            </a:extLst>
          </p:cNvPr>
          <p:cNvSpPr txBox="1"/>
          <p:nvPr/>
        </p:nvSpPr>
        <p:spPr>
          <a:xfrm>
            <a:off x="563930" y="1873996"/>
            <a:ext cx="8371290" cy="5909310"/>
          </a:xfrm>
          <a:prstGeom prst="rect">
            <a:avLst/>
          </a:prstGeom>
          <a:noFill/>
        </p:spPr>
        <p:txBody>
          <a:bodyPr wrap="square" lIns="91440" tIns="45720" rIns="91440" bIns="45720" numCol="1" spcCol="252000" rtlCol="0" anchor="t">
            <a:spAutoFit/>
          </a:bodyPr>
          <a:lstStyle/>
          <a:p>
            <a:pPr marL="342900" indent="-342900">
              <a:buClr>
                <a:srgbClr val="62A844"/>
              </a:buClr>
              <a:buFont typeface="+mj-lt"/>
              <a:buAutoNum type="arabicPeriod"/>
            </a:pPr>
            <a:r>
              <a:rPr lang="en-US" b="1" dirty="0">
                <a:solidFill>
                  <a:srgbClr val="262626"/>
                </a:solidFill>
              </a:rPr>
              <a:t>Choose Your Sector (30 seconds)</a:t>
            </a:r>
          </a:p>
          <a:p>
            <a:pPr marL="361950">
              <a:buClr>
                <a:srgbClr val="62A844"/>
              </a:buClr>
            </a:pPr>
            <a:endParaRPr lang="en-US" dirty="0">
              <a:solidFill>
                <a:srgbClr val="262626"/>
              </a:solidFill>
            </a:endParaRPr>
          </a:p>
          <a:p>
            <a:pPr marL="361950">
              <a:buClr>
                <a:srgbClr val="62A844"/>
              </a:buClr>
            </a:pPr>
            <a:endParaRPr lang="en-US" dirty="0">
              <a:solidFill>
                <a:srgbClr val="262626"/>
              </a:solidFill>
            </a:endParaRPr>
          </a:p>
          <a:p>
            <a:pPr marL="361950">
              <a:buClr>
                <a:srgbClr val="62A844"/>
              </a:buClr>
            </a:pPr>
            <a:endParaRPr lang="en-US" dirty="0">
              <a:solidFill>
                <a:srgbClr val="262626"/>
              </a:solidFill>
            </a:endParaRPr>
          </a:p>
          <a:p>
            <a:pPr marL="361950">
              <a:buClr>
                <a:srgbClr val="62A844"/>
              </a:buClr>
            </a:pPr>
            <a:endParaRPr lang="en-US" dirty="0">
              <a:solidFill>
                <a:srgbClr val="262626"/>
              </a:solidFill>
            </a:endParaRPr>
          </a:p>
          <a:p>
            <a:pPr marL="342900" indent="-342900">
              <a:buClr>
                <a:srgbClr val="62A844"/>
              </a:buClr>
              <a:buFont typeface="+mj-lt"/>
              <a:buAutoNum type="arabicPeriod" startAt="2"/>
            </a:pPr>
            <a:r>
              <a:rPr lang="en-US" b="1" dirty="0">
                <a:solidFill>
                  <a:srgbClr val="262626"/>
                </a:solidFill>
              </a:rPr>
              <a:t>Identify One Opportunity (3 minutes)</a:t>
            </a:r>
          </a:p>
          <a:p>
            <a:pPr marL="628650" indent="-266700">
              <a:buClr>
                <a:srgbClr val="62A844"/>
              </a:buClr>
              <a:buFont typeface="Arial" panose="020B0604020202020204" pitchFamily="34" charset="0"/>
              <a:buChar char="•"/>
            </a:pPr>
            <a:r>
              <a:rPr lang="en-US" dirty="0">
                <a:solidFill>
                  <a:srgbClr val="262626"/>
                </a:solidFill>
              </a:rPr>
              <a:t>Ask yourself: </a:t>
            </a:r>
          </a:p>
          <a:p>
            <a:pPr marL="628650" indent="-266700">
              <a:buClr>
                <a:srgbClr val="62A844"/>
              </a:buClr>
              <a:buFont typeface="Arial" panose="020B0604020202020204" pitchFamily="34" charset="0"/>
              <a:buChar char="•"/>
            </a:pPr>
            <a:r>
              <a:rPr lang="en-US" dirty="0">
                <a:solidFill>
                  <a:srgbClr val="262626"/>
                </a:solidFill>
              </a:rPr>
              <a:t>What sustainability challenge exists in this sector?</a:t>
            </a:r>
          </a:p>
          <a:p>
            <a:pPr marL="628650" indent="-266700">
              <a:buClr>
                <a:srgbClr val="62A844"/>
              </a:buClr>
              <a:buFont typeface="Arial" panose="020B0604020202020204" pitchFamily="34" charset="0"/>
              <a:buChar char="•"/>
            </a:pPr>
            <a:r>
              <a:rPr lang="en-US" dirty="0">
                <a:solidFill>
                  <a:srgbClr val="262626"/>
                </a:solidFill>
              </a:rPr>
              <a:t>What guest needs or expectation connects to it?</a:t>
            </a:r>
          </a:p>
          <a:p>
            <a:pPr marL="628650" indent="-266700">
              <a:buClr>
                <a:srgbClr val="62A844"/>
              </a:buClr>
              <a:buFont typeface="Arial" panose="020B0604020202020204" pitchFamily="34" charset="0"/>
              <a:buChar char="•"/>
            </a:pPr>
            <a:endParaRPr lang="en-US" sz="1200" dirty="0">
              <a:solidFill>
                <a:srgbClr val="262626"/>
              </a:solidFill>
            </a:endParaRPr>
          </a:p>
          <a:p>
            <a:pPr marL="354013" indent="-342900">
              <a:buClr>
                <a:srgbClr val="62A844"/>
              </a:buClr>
              <a:buFont typeface="+mj-lt"/>
              <a:buAutoNum type="arabicPeriod" startAt="3"/>
            </a:pPr>
            <a:r>
              <a:rPr lang="en-US" b="1" dirty="0">
                <a:solidFill>
                  <a:srgbClr val="262626"/>
                </a:solidFill>
              </a:rPr>
              <a:t>Propose a Small Innovation (3 minutes)  -  </a:t>
            </a:r>
            <a:r>
              <a:rPr lang="en-US" dirty="0">
                <a:solidFill>
                  <a:srgbClr val="262626"/>
                </a:solidFill>
              </a:rPr>
              <a:t>Define:</a:t>
            </a:r>
          </a:p>
          <a:p>
            <a:pPr marL="628650" indent="-266700">
              <a:buClr>
                <a:srgbClr val="62A844"/>
              </a:buClr>
              <a:buFont typeface="Arial" panose="020B0604020202020204" pitchFamily="34" charset="0"/>
              <a:buChar char="•"/>
            </a:pPr>
            <a:r>
              <a:rPr lang="en-US" dirty="0">
                <a:solidFill>
                  <a:srgbClr val="262626"/>
                </a:solidFill>
              </a:rPr>
              <a:t>One idea to test</a:t>
            </a:r>
          </a:p>
          <a:p>
            <a:pPr marL="628650" indent="-266700">
              <a:buClr>
                <a:srgbClr val="62A844"/>
              </a:buClr>
              <a:buFont typeface="Arial" panose="020B0604020202020204" pitchFamily="34" charset="0"/>
              <a:buChar char="•"/>
            </a:pPr>
            <a:r>
              <a:rPr lang="en-US" dirty="0">
                <a:solidFill>
                  <a:srgbClr val="262626"/>
                </a:solidFill>
              </a:rPr>
              <a:t>One digital tool to promote it (Reels, TikTok, website, Google post)</a:t>
            </a:r>
          </a:p>
          <a:p>
            <a:pPr marL="628650" indent="-266700">
              <a:buClr>
                <a:srgbClr val="62A844"/>
              </a:buClr>
              <a:buFont typeface="Arial" panose="020B0604020202020204" pitchFamily="34" charset="0"/>
              <a:buChar char="•"/>
            </a:pPr>
            <a:r>
              <a:rPr lang="en-US" dirty="0">
                <a:solidFill>
                  <a:srgbClr val="262626"/>
                </a:solidFill>
              </a:rPr>
              <a:t>One simple success indicator (engagement, reviews, uptake)</a:t>
            </a:r>
          </a:p>
          <a:p>
            <a:pPr marL="628650" indent="-266700">
              <a:buClr>
                <a:srgbClr val="62A844"/>
              </a:buClr>
              <a:buFont typeface="Arial" panose="020B0604020202020204" pitchFamily="34" charset="0"/>
              <a:buChar char="•"/>
            </a:pPr>
            <a:endParaRPr lang="en-US" sz="1200" dirty="0">
              <a:solidFill>
                <a:srgbClr val="262626"/>
              </a:solidFill>
            </a:endParaRPr>
          </a:p>
          <a:p>
            <a:pPr marL="342900" indent="-342900">
              <a:buClr>
                <a:srgbClr val="62A844"/>
              </a:buClr>
              <a:buFont typeface="+mj-lt"/>
              <a:buAutoNum type="arabicPeriod" startAt="4"/>
            </a:pPr>
            <a:r>
              <a:rPr lang="en-US" b="1" dirty="0">
                <a:solidFill>
                  <a:srgbClr val="262626"/>
                </a:solidFill>
              </a:rPr>
              <a:t>Share Quickly (2–3 minutes)</a:t>
            </a:r>
          </a:p>
          <a:p>
            <a:pPr marL="288925">
              <a:buClr>
                <a:srgbClr val="62A844"/>
              </a:buClr>
            </a:pPr>
            <a:r>
              <a:rPr lang="en-US" dirty="0">
                <a:solidFill>
                  <a:srgbClr val="262626"/>
                </a:solidFill>
              </a:rPr>
              <a:t>Explain: </a:t>
            </a:r>
            <a:r>
              <a:rPr lang="en-US" b="1" dirty="0">
                <a:solidFill>
                  <a:srgbClr val="262626"/>
                </a:solidFill>
              </a:rPr>
              <a:t>sector → challenge → innovation → digital proof → expected value</a:t>
            </a:r>
            <a:endParaRPr lang="en-US" dirty="0">
              <a:solidFill>
                <a:srgbClr val="262626"/>
              </a:solidFill>
            </a:endParaRPr>
          </a:p>
          <a:p>
            <a:br>
              <a:rPr lang="en-US" dirty="0">
                <a:solidFill>
                  <a:srgbClr val="262626"/>
                </a:solidFill>
              </a:rPr>
            </a:br>
            <a:br>
              <a:rPr lang="en-US" dirty="0">
                <a:solidFill>
                  <a:srgbClr val="262626"/>
                </a:solidFill>
              </a:rPr>
            </a:br>
            <a:endParaRPr lang="en-US" dirty="0">
              <a:solidFill>
                <a:srgbClr val="262626"/>
              </a:solidFill>
            </a:endParaRPr>
          </a:p>
          <a:p>
            <a:endParaRPr lang="en-US" dirty="0">
              <a:solidFill>
                <a:srgbClr val="262626"/>
              </a:solidFill>
            </a:endParaRPr>
          </a:p>
        </p:txBody>
      </p:sp>
      <p:sp>
        <p:nvSpPr>
          <p:cNvPr id="16" name="TextBox 6">
            <a:extLst>
              <a:ext uri="{FF2B5EF4-FFF2-40B4-BE49-F238E27FC236}">
                <a16:creationId xmlns:a16="http://schemas.microsoft.com/office/drawing/2014/main" id="{B923AAFC-D339-4341-C416-CB5D3DD033A5}"/>
              </a:ext>
            </a:extLst>
          </p:cNvPr>
          <p:cNvSpPr txBox="1"/>
          <p:nvPr/>
        </p:nvSpPr>
        <p:spPr>
          <a:xfrm>
            <a:off x="573762" y="2143723"/>
            <a:ext cx="8371290" cy="1200329"/>
          </a:xfrm>
          <a:prstGeom prst="rect">
            <a:avLst/>
          </a:prstGeom>
          <a:noFill/>
        </p:spPr>
        <p:txBody>
          <a:bodyPr wrap="square" lIns="91440" tIns="45720" rIns="91440" bIns="45720" numCol="3" spcCol="252000" rtlCol="0" anchor="t">
            <a:spAutoFit/>
          </a:bodyPr>
          <a:lstStyle/>
          <a:p>
            <a:pPr marL="647700" indent="-285750">
              <a:buClr>
                <a:srgbClr val="62A844"/>
              </a:buClr>
              <a:buFont typeface="Arial" panose="020B0604020202020204" pitchFamily="34" charset="0"/>
              <a:buChar char="•"/>
            </a:pPr>
            <a:r>
              <a:rPr lang="en-US" dirty="0">
                <a:solidFill>
                  <a:srgbClr val="262626"/>
                </a:solidFill>
              </a:rPr>
              <a:t>Hotel </a:t>
            </a:r>
          </a:p>
          <a:p>
            <a:pPr marL="647700" indent="-285750">
              <a:buClr>
                <a:srgbClr val="62A844"/>
              </a:buClr>
              <a:buFont typeface="Arial" panose="020B0604020202020204" pitchFamily="34" charset="0"/>
              <a:buChar char="•"/>
            </a:pPr>
            <a:r>
              <a:rPr lang="en-US" dirty="0">
                <a:solidFill>
                  <a:srgbClr val="262626"/>
                </a:solidFill>
              </a:rPr>
              <a:t>Guesthouse </a:t>
            </a:r>
          </a:p>
          <a:p>
            <a:pPr marL="647700" indent="-285750">
              <a:buClr>
                <a:srgbClr val="62A844"/>
              </a:buClr>
              <a:buFont typeface="Arial" panose="020B0604020202020204" pitchFamily="34" charset="0"/>
              <a:buChar char="•"/>
            </a:pPr>
            <a:r>
              <a:rPr lang="en-US" dirty="0">
                <a:solidFill>
                  <a:srgbClr val="262626"/>
                </a:solidFill>
              </a:rPr>
              <a:t>Restaurant </a:t>
            </a:r>
          </a:p>
          <a:p>
            <a:pPr marL="647700" indent="-285750">
              <a:buClr>
                <a:srgbClr val="62A844"/>
              </a:buClr>
              <a:buFont typeface="Arial" panose="020B0604020202020204" pitchFamily="34" charset="0"/>
              <a:buChar char="•"/>
            </a:pPr>
            <a:endParaRPr lang="en-US" dirty="0">
              <a:solidFill>
                <a:srgbClr val="262626"/>
              </a:solidFill>
            </a:endParaRPr>
          </a:p>
          <a:p>
            <a:pPr marL="647700" indent="-285750">
              <a:buClr>
                <a:srgbClr val="62A844"/>
              </a:buClr>
              <a:buFont typeface="Arial" panose="020B0604020202020204" pitchFamily="34" charset="0"/>
              <a:buChar char="•"/>
            </a:pPr>
            <a:r>
              <a:rPr lang="en-US" dirty="0">
                <a:solidFill>
                  <a:srgbClr val="262626"/>
                </a:solidFill>
              </a:rPr>
              <a:t>Café </a:t>
            </a:r>
          </a:p>
          <a:p>
            <a:pPr marL="647700" indent="-285750">
              <a:buClr>
                <a:srgbClr val="62A844"/>
              </a:buClr>
              <a:buFont typeface="Arial" panose="020B0604020202020204" pitchFamily="34" charset="0"/>
              <a:buChar char="•"/>
            </a:pPr>
            <a:r>
              <a:rPr lang="en-US" dirty="0">
                <a:solidFill>
                  <a:srgbClr val="262626"/>
                </a:solidFill>
              </a:rPr>
              <a:t>Self-catering </a:t>
            </a:r>
          </a:p>
          <a:p>
            <a:pPr marL="647700" indent="-285750">
              <a:buClr>
                <a:srgbClr val="62A844"/>
              </a:buClr>
              <a:buFont typeface="Arial" panose="020B0604020202020204" pitchFamily="34" charset="0"/>
              <a:buChar char="•"/>
            </a:pPr>
            <a:r>
              <a:rPr lang="en-US" dirty="0">
                <a:solidFill>
                  <a:srgbClr val="262626"/>
                </a:solidFill>
              </a:rPr>
              <a:t>Holiday park </a:t>
            </a:r>
          </a:p>
          <a:p>
            <a:pPr marL="647700" indent="-285750">
              <a:buClr>
                <a:srgbClr val="62A844"/>
              </a:buClr>
              <a:buFont typeface="Arial" panose="020B0604020202020204" pitchFamily="34" charset="0"/>
              <a:buChar char="•"/>
            </a:pPr>
            <a:endParaRPr lang="en-US" dirty="0">
              <a:solidFill>
                <a:srgbClr val="262626"/>
              </a:solidFill>
            </a:endParaRPr>
          </a:p>
          <a:p>
            <a:pPr marL="647700" indent="-285750">
              <a:buClr>
                <a:srgbClr val="62A844"/>
              </a:buClr>
              <a:buFont typeface="Arial" panose="020B0604020202020204" pitchFamily="34" charset="0"/>
              <a:buChar char="•"/>
            </a:pPr>
            <a:r>
              <a:rPr lang="en-US" dirty="0">
                <a:solidFill>
                  <a:srgbClr val="262626"/>
                </a:solidFill>
              </a:rPr>
              <a:t>Glamping </a:t>
            </a:r>
          </a:p>
          <a:p>
            <a:pPr marL="647700" indent="-285750">
              <a:buClr>
                <a:srgbClr val="62A844"/>
              </a:buClr>
              <a:buFont typeface="Arial" panose="020B0604020202020204" pitchFamily="34" charset="0"/>
              <a:buChar char="•"/>
            </a:pPr>
            <a:r>
              <a:rPr lang="en-US" dirty="0">
                <a:solidFill>
                  <a:srgbClr val="262626"/>
                </a:solidFill>
              </a:rPr>
              <a:t>Hostel </a:t>
            </a:r>
          </a:p>
          <a:p>
            <a:pPr marL="647700" indent="-285750">
              <a:buClr>
                <a:srgbClr val="62A844"/>
              </a:buClr>
              <a:buFont typeface="Arial" panose="020B0604020202020204" pitchFamily="34" charset="0"/>
              <a:buChar char="•"/>
            </a:pPr>
            <a:r>
              <a:rPr lang="en-US" dirty="0">
                <a:solidFill>
                  <a:srgbClr val="262626"/>
                </a:solidFill>
              </a:rPr>
              <a:t>MICE </a:t>
            </a:r>
          </a:p>
          <a:p>
            <a:pPr marL="647700" indent="-285750">
              <a:buClr>
                <a:srgbClr val="62A844"/>
              </a:buClr>
              <a:buFont typeface="Arial" panose="020B0604020202020204" pitchFamily="34" charset="0"/>
              <a:buChar char="•"/>
            </a:pPr>
            <a:r>
              <a:rPr lang="en-US" dirty="0">
                <a:solidFill>
                  <a:srgbClr val="262626"/>
                </a:solidFill>
              </a:rPr>
              <a:t>Spa</a:t>
            </a:r>
          </a:p>
        </p:txBody>
      </p:sp>
    </p:spTree>
    <p:extLst>
      <p:ext uri="{BB962C8B-B14F-4D97-AF65-F5344CB8AC3E}">
        <p14:creationId xmlns:p14="http://schemas.microsoft.com/office/powerpoint/2010/main" val="275592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D6B7-44E1-6848-0450-F9F866FB5F3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B3E16EE-C3E8-8367-2F89-0E9CE3FE940E}"/>
              </a:ext>
            </a:extLst>
          </p:cNvPr>
          <p:cNvSpPr>
            <a:spLocks noGrp="1"/>
          </p:cNvSpPr>
          <p:nvPr>
            <p:ph type="body" sz="quarter" idx="16"/>
          </p:nvPr>
        </p:nvSpPr>
        <p:spPr>
          <a:xfrm>
            <a:off x="4223369" y="1073150"/>
            <a:ext cx="4790002" cy="4711700"/>
          </a:xfrm>
        </p:spPr>
        <p:txBody>
          <a:bodyPr>
            <a:normAutofit/>
          </a:bodyPr>
          <a:lstStyle/>
          <a:p>
            <a:pPr fontAlgn="t">
              <a:lnSpc>
                <a:spcPts val="4960"/>
              </a:lnSpc>
              <a:spcBef>
                <a:spcPts val="0"/>
              </a:spcBef>
            </a:pPr>
            <a:r>
              <a:rPr lang="en-IE" b="1" dirty="0"/>
              <a:t>Communication Ethics &amp; Trust </a:t>
            </a:r>
          </a:p>
          <a:p>
            <a:pPr fontAlgn="t">
              <a:lnSpc>
                <a:spcPts val="4960"/>
              </a:lnSpc>
              <a:spcBef>
                <a:spcPts val="0"/>
              </a:spcBef>
            </a:pPr>
            <a:endParaRPr lang="en-IE" sz="2400" b="1" dirty="0"/>
          </a:p>
          <a:p>
            <a:pPr fontAlgn="t">
              <a:lnSpc>
                <a:spcPts val="4960"/>
              </a:lnSpc>
              <a:spcBef>
                <a:spcPts val="0"/>
              </a:spcBef>
            </a:pPr>
            <a:endParaRPr lang="en-IE" sz="2400" b="1" dirty="0"/>
          </a:p>
          <a:p>
            <a:pPr fontAlgn="t">
              <a:lnSpc>
                <a:spcPct val="100000"/>
              </a:lnSpc>
              <a:spcBef>
                <a:spcPts val="0"/>
              </a:spcBef>
            </a:pPr>
            <a:r>
              <a:rPr lang="en-IE" sz="2600" dirty="0"/>
              <a:t>Building credibility &amp; avoiding greenwashing</a:t>
            </a:r>
          </a:p>
          <a:p>
            <a:pPr fontAlgn="t">
              <a:lnSpc>
                <a:spcPct val="100000"/>
              </a:lnSpc>
              <a:spcBef>
                <a:spcPts val="0"/>
              </a:spcBef>
            </a:pPr>
            <a:endParaRPr lang="en-IE" sz="2400" dirty="0"/>
          </a:p>
          <a:p>
            <a:pPr fontAlgn="t">
              <a:lnSpc>
                <a:spcPts val="4960"/>
              </a:lnSpc>
              <a:spcBef>
                <a:spcPts val="0"/>
              </a:spcBef>
            </a:pPr>
            <a:endParaRPr lang="en-IE" sz="2400" dirty="0"/>
          </a:p>
          <a:p>
            <a:pPr fontAlgn="t">
              <a:lnSpc>
                <a:spcPts val="4960"/>
              </a:lnSpc>
              <a:spcBef>
                <a:spcPts val="0"/>
              </a:spcBef>
            </a:pPr>
            <a:endParaRPr lang="en-IE" sz="2400" dirty="0"/>
          </a:p>
          <a:p>
            <a:pPr fontAlgn="t">
              <a:lnSpc>
                <a:spcPts val="4960"/>
              </a:lnSpc>
              <a:spcBef>
                <a:spcPts val="0"/>
              </a:spcBef>
            </a:pP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08A47848-518D-E015-0BBD-B2D341FD454D}"/>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06</a:t>
            </a:r>
          </a:p>
        </p:txBody>
      </p:sp>
      <p:sp>
        <p:nvSpPr>
          <p:cNvPr id="2" name="Rounded Rectangle 1">
            <a:extLst>
              <a:ext uri="{FF2B5EF4-FFF2-40B4-BE49-F238E27FC236}">
                <a16:creationId xmlns:a16="http://schemas.microsoft.com/office/drawing/2014/main" id="{BBBA7F35-64A7-D778-52F5-C9A8FB87A4F3}"/>
              </a:ext>
            </a:extLst>
          </p:cNvPr>
          <p:cNvSpPr/>
          <p:nvPr/>
        </p:nvSpPr>
        <p:spPr>
          <a:xfrm>
            <a:off x="7124915" y="6322919"/>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266E896-E142-4708-CAE6-2990C43AEC7A}"/>
              </a:ext>
            </a:extLst>
          </p:cNvPr>
          <p:cNvSpPr txBox="1"/>
          <p:nvPr/>
        </p:nvSpPr>
        <p:spPr>
          <a:xfrm>
            <a:off x="7250914" y="6386197"/>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6" name="TextBox 5">
            <a:extLst>
              <a:ext uri="{FF2B5EF4-FFF2-40B4-BE49-F238E27FC236}">
                <a16:creationId xmlns:a16="http://schemas.microsoft.com/office/drawing/2014/main" id="{FE196762-DD65-5B67-AB43-E705342CDECB}"/>
              </a:ext>
            </a:extLst>
          </p:cNvPr>
          <p:cNvSpPr txBox="1"/>
          <p:nvPr/>
        </p:nvSpPr>
        <p:spPr>
          <a:xfrm>
            <a:off x="8006915" y="6386197"/>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CA8CC00-28A5-4F31-70DA-553209130B28}"/>
              </a:ext>
            </a:extLst>
          </p:cNvPr>
          <p:cNvSpPr txBox="1"/>
          <p:nvPr/>
        </p:nvSpPr>
        <p:spPr>
          <a:xfrm>
            <a:off x="8600914" y="6386197"/>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Tree>
    <p:extLst>
      <p:ext uri="{BB962C8B-B14F-4D97-AF65-F5344CB8AC3E}">
        <p14:creationId xmlns:p14="http://schemas.microsoft.com/office/powerpoint/2010/main" val="771825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0DC33-BD4D-6273-5486-7E21871F686C}"/>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6C415B17-A0AD-D2CC-F96C-1BC6D21248F4}"/>
              </a:ext>
            </a:extLst>
          </p:cNvPr>
          <p:cNvSpPr txBox="1">
            <a:spLocks/>
          </p:cNvSpPr>
          <p:nvPr/>
        </p:nvSpPr>
        <p:spPr>
          <a:xfrm>
            <a:off x="454695" y="464150"/>
            <a:ext cx="62012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Why Ethics Matter in Sustainability Communication</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6486F363-D3AC-FFBF-E205-F1C7B66358E3}"/>
              </a:ext>
            </a:extLst>
          </p:cNvPr>
          <p:cNvCxnSpPr>
            <a:cxnSpLocks/>
          </p:cNvCxnSpPr>
          <p:nvPr/>
        </p:nvCxnSpPr>
        <p:spPr>
          <a:xfrm>
            <a:off x="0" y="1579588"/>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3" name="TextBox 6">
            <a:extLst>
              <a:ext uri="{FF2B5EF4-FFF2-40B4-BE49-F238E27FC236}">
                <a16:creationId xmlns:a16="http://schemas.microsoft.com/office/drawing/2014/main" id="{A23FAB9A-BFA2-6E96-149D-1E7C199DEE3F}"/>
              </a:ext>
            </a:extLst>
          </p:cNvPr>
          <p:cNvSpPr txBox="1"/>
          <p:nvPr/>
        </p:nvSpPr>
        <p:spPr>
          <a:xfrm>
            <a:off x="454695" y="3123841"/>
            <a:ext cx="5817517" cy="3170099"/>
          </a:xfrm>
          <a:prstGeom prst="rect">
            <a:avLst/>
          </a:prstGeom>
          <a:noFill/>
        </p:spPr>
        <p:txBody>
          <a:bodyPr wrap="square" lIns="91440" tIns="45720" rIns="91440" bIns="45720" numCol="1" spcCol="252000" rtlCol="0" anchor="t">
            <a:spAutoFit/>
          </a:bodyPr>
          <a:lstStyle/>
          <a:p>
            <a:pPr marL="285750" indent="-285750">
              <a:buClr>
                <a:srgbClr val="62A844"/>
              </a:buClr>
              <a:buFont typeface="Arial" panose="020B0604020202020204" pitchFamily="34" charset="0"/>
              <a:buChar char="•"/>
            </a:pPr>
            <a:r>
              <a:rPr lang="en-US" sz="2000" dirty="0">
                <a:solidFill>
                  <a:srgbClr val="262626"/>
                </a:solidFill>
              </a:rPr>
              <a:t>Guests expect honest, transparent sustainability information</a:t>
            </a:r>
          </a:p>
          <a:p>
            <a:pPr marL="285750" indent="-285750">
              <a:buClr>
                <a:srgbClr val="62A844"/>
              </a:buClr>
              <a:buFont typeface="Arial" panose="020B0604020202020204" pitchFamily="34" charset="0"/>
              <a:buChar char="•"/>
            </a:pPr>
            <a:r>
              <a:rPr lang="en-US" sz="2000" dirty="0">
                <a:solidFill>
                  <a:srgbClr val="262626"/>
                </a:solidFill>
              </a:rPr>
              <a:t>Misleading claims damage trust, reviews &amp; long-term reputation</a:t>
            </a:r>
          </a:p>
          <a:p>
            <a:pPr marL="285750" indent="-285750">
              <a:buClr>
                <a:srgbClr val="62A844"/>
              </a:buClr>
              <a:buFont typeface="Arial" panose="020B0604020202020204" pitchFamily="34" charset="0"/>
              <a:buChar char="•"/>
            </a:pPr>
            <a:r>
              <a:rPr lang="en-US" sz="2000" dirty="0">
                <a:solidFill>
                  <a:srgbClr val="262626"/>
                </a:solidFill>
              </a:rPr>
              <a:t>Ethical communication builds credibility with guests, communities &amp; partners</a:t>
            </a:r>
          </a:p>
          <a:p>
            <a:pPr marL="285750" indent="-285750">
              <a:buClr>
                <a:srgbClr val="62A844"/>
              </a:buClr>
              <a:buFont typeface="Arial" panose="020B0604020202020204" pitchFamily="34" charset="0"/>
              <a:buChar char="•"/>
            </a:pPr>
            <a:r>
              <a:rPr lang="en-US" sz="2000" dirty="0">
                <a:solidFill>
                  <a:srgbClr val="262626"/>
                </a:solidFill>
              </a:rPr>
              <a:t>EU regulations require accuracy &amp; proof in environmental claims</a:t>
            </a:r>
          </a:p>
          <a:p>
            <a:pPr marL="285750" indent="-285750">
              <a:buClr>
                <a:srgbClr val="62A844"/>
              </a:buClr>
              <a:buFont typeface="Arial" panose="020B0604020202020204" pitchFamily="34" charset="0"/>
              <a:buChar char="•"/>
            </a:pPr>
            <a:r>
              <a:rPr lang="en-US" sz="2000" dirty="0">
                <a:solidFill>
                  <a:srgbClr val="262626"/>
                </a:solidFill>
              </a:rPr>
              <a:t>Trust grows when actions match the stories you tell</a:t>
            </a:r>
          </a:p>
          <a:p>
            <a:pPr marL="285750" indent="-285750">
              <a:buClr>
                <a:srgbClr val="62A844"/>
              </a:buClr>
              <a:buFont typeface="Arial" panose="020B0604020202020204" pitchFamily="34" charset="0"/>
              <a:buChar char="•"/>
            </a:pPr>
            <a:endParaRPr lang="en-IE" sz="2000" dirty="0">
              <a:solidFill>
                <a:srgbClr val="262626"/>
              </a:solidFill>
            </a:endParaRPr>
          </a:p>
        </p:txBody>
      </p:sp>
      <p:sp>
        <p:nvSpPr>
          <p:cNvPr id="7" name="TextBox 6">
            <a:extLst>
              <a:ext uri="{FF2B5EF4-FFF2-40B4-BE49-F238E27FC236}">
                <a16:creationId xmlns:a16="http://schemas.microsoft.com/office/drawing/2014/main" id="{2F98A472-D9CB-4F4B-6C0C-682B9F642D9F}"/>
              </a:ext>
            </a:extLst>
          </p:cNvPr>
          <p:cNvSpPr txBox="1"/>
          <p:nvPr/>
        </p:nvSpPr>
        <p:spPr>
          <a:xfrm>
            <a:off x="454696" y="1777364"/>
            <a:ext cx="6789068" cy="1446550"/>
          </a:xfrm>
          <a:prstGeom prst="rect">
            <a:avLst/>
          </a:prstGeom>
          <a:noFill/>
        </p:spPr>
        <p:txBody>
          <a:bodyPr wrap="square">
            <a:spAutoFit/>
          </a:bodyPr>
          <a:lstStyle/>
          <a:p>
            <a:r>
              <a:rPr lang="en-IE" sz="2200" b="1" i="1" dirty="0">
                <a:solidFill>
                  <a:srgbClr val="0289AE"/>
                </a:solidFill>
              </a:rPr>
              <a:t>Trust needs to be the foundation of your brand. Make that your differentiator. Honest communication protects your reputation and strengthens guest loyalty. </a:t>
            </a:r>
          </a:p>
          <a:p>
            <a:endParaRPr lang="en-IE" sz="2200" b="1" i="1" dirty="0">
              <a:solidFill>
                <a:srgbClr val="0289AE"/>
              </a:solidFill>
            </a:endParaRPr>
          </a:p>
        </p:txBody>
      </p:sp>
      <p:pic>
        <p:nvPicPr>
          <p:cNvPr id="11" name="Picture 10">
            <a:extLst>
              <a:ext uri="{FF2B5EF4-FFF2-40B4-BE49-F238E27FC236}">
                <a16:creationId xmlns:a16="http://schemas.microsoft.com/office/drawing/2014/main" id="{97CBDEA2-6C3D-DD80-3ED3-C31105AB5323}"/>
              </a:ext>
            </a:extLst>
          </p:cNvPr>
          <p:cNvPicPr>
            <a:picLocks noChangeAspect="1"/>
          </p:cNvPicPr>
          <p:nvPr/>
        </p:nvPicPr>
        <p:blipFill>
          <a:blip r:embed="rId2" cstate="screen">
            <a:extLst>
              <a:ext uri="{28A0092B-C50C-407E-A947-70E740481C1C}">
                <a14:useLocalDpi xmlns:a14="http://schemas.microsoft.com/office/drawing/2010/main"/>
              </a:ext>
            </a:extLst>
          </a:blip>
          <a:srcRect l="-1253" t="26625" r="1" b="25792"/>
          <a:stretch>
            <a:fillRect/>
          </a:stretch>
        </p:blipFill>
        <p:spPr>
          <a:xfrm>
            <a:off x="6486525" y="3223914"/>
            <a:ext cx="5705475" cy="3314020"/>
          </a:xfrm>
          <a:prstGeom prst="rect">
            <a:avLst/>
          </a:prstGeom>
          <a:effectLst>
            <a:outerShdw blurRad="175658" dist="38100" dir="5400000" algn="t" rotWithShape="0">
              <a:prstClr val="black">
                <a:alpha val="40000"/>
              </a:prstClr>
            </a:outerShdw>
          </a:effectLst>
        </p:spPr>
      </p:pic>
      <p:pic>
        <p:nvPicPr>
          <p:cNvPr id="12" name="Graphic 11">
            <a:extLst>
              <a:ext uri="{FF2B5EF4-FFF2-40B4-BE49-F238E27FC236}">
                <a16:creationId xmlns:a16="http://schemas.microsoft.com/office/drawing/2014/main" id="{FC1DBD15-0F40-A943-D10F-F47C6DE55A22}"/>
              </a:ext>
            </a:extLst>
          </p:cNvPr>
          <p:cNvPicPr>
            <a:picLocks noChangeAspect="1"/>
          </p:cNvPicPr>
          <p:nvPr/>
        </p:nvPicPr>
        <p:blipFill>
          <a:blip>
            <a:extLst>
              <a:ext uri="{96DAC541-7B7A-43D3-8B79-37D633B846F1}">
                <asvg:svgBlip xmlns:asvg="http://schemas.microsoft.com/office/drawing/2016/SVG/main" r:embed="rId3"/>
              </a:ext>
            </a:extLst>
          </a:blip>
          <a:srcRect l="32269" t="45330" r="39864" b="37752"/>
          <a:stretch>
            <a:fillRect/>
          </a:stretch>
        </p:blipFill>
        <p:spPr>
          <a:xfrm>
            <a:off x="7035300" y="0"/>
            <a:ext cx="5177518" cy="4450948"/>
          </a:xfrm>
          <a:prstGeom prst="rect">
            <a:avLst/>
          </a:prstGeom>
        </p:spPr>
      </p:pic>
    </p:spTree>
    <p:extLst>
      <p:ext uri="{BB962C8B-B14F-4D97-AF65-F5344CB8AC3E}">
        <p14:creationId xmlns:p14="http://schemas.microsoft.com/office/powerpoint/2010/main" val="1172669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5E56F-5C77-81EA-719D-CD2FE4DC28C3}"/>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C0F9AECE-29C1-CFFC-9966-C6A66A395BA5}"/>
              </a:ext>
            </a:extLst>
          </p:cNvPr>
          <p:cNvSpPr txBox="1">
            <a:spLocks/>
          </p:cNvSpPr>
          <p:nvPr/>
        </p:nvSpPr>
        <p:spPr>
          <a:xfrm>
            <a:off x="454695" y="464150"/>
            <a:ext cx="62012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What Is Greenwashing?</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B98573E1-2181-42F9-219E-176127802324}"/>
              </a:ext>
            </a:extLst>
          </p:cNvPr>
          <p:cNvCxnSpPr>
            <a:cxnSpLocks/>
          </p:cNvCxnSpPr>
          <p:nvPr/>
        </p:nvCxnSpPr>
        <p:spPr>
          <a:xfrm>
            <a:off x="0" y="1264556"/>
            <a:ext cx="7050383"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246FE9FC-5013-DB67-2C75-0B873084BA40}"/>
              </a:ext>
            </a:extLst>
          </p:cNvPr>
          <p:cNvPicPr>
            <a:picLocks noChangeAspect="1"/>
          </p:cNvPicPr>
          <p:nvPr/>
        </p:nvPicPr>
        <p:blipFill>
          <a:blip>
            <a:extLst>
              <a:ext uri="{96DAC541-7B7A-43D3-8B79-37D633B846F1}">
                <asvg:svgBlip xmlns:asvg="http://schemas.microsoft.com/office/drawing/2016/SVG/main" r:embed="rId2"/>
              </a:ext>
            </a:extLst>
          </a:blip>
          <a:srcRect l="30425" t="51756" r="39656" b="29319"/>
          <a:stretch>
            <a:fillRect/>
          </a:stretch>
        </p:blipFill>
        <p:spPr>
          <a:xfrm>
            <a:off x="6573907" y="0"/>
            <a:ext cx="5618093" cy="5032057"/>
          </a:xfrm>
          <a:prstGeom prst="rect">
            <a:avLst/>
          </a:prstGeom>
        </p:spPr>
      </p:pic>
      <p:sp>
        <p:nvSpPr>
          <p:cNvPr id="7" name="TextBox 6">
            <a:extLst>
              <a:ext uri="{FF2B5EF4-FFF2-40B4-BE49-F238E27FC236}">
                <a16:creationId xmlns:a16="http://schemas.microsoft.com/office/drawing/2014/main" id="{88B6BFB4-4AB7-941F-CB45-EE969AD6925B}"/>
              </a:ext>
            </a:extLst>
          </p:cNvPr>
          <p:cNvSpPr txBox="1"/>
          <p:nvPr/>
        </p:nvSpPr>
        <p:spPr>
          <a:xfrm>
            <a:off x="454695" y="1847829"/>
            <a:ext cx="2936687" cy="1938992"/>
          </a:xfrm>
          <a:prstGeom prst="rect">
            <a:avLst/>
          </a:prstGeom>
          <a:noFill/>
        </p:spPr>
        <p:txBody>
          <a:bodyPr wrap="square">
            <a:spAutoFit/>
          </a:bodyPr>
          <a:lstStyle/>
          <a:p>
            <a:pPr>
              <a:buClr>
                <a:srgbClr val="62A844"/>
              </a:buClr>
            </a:pPr>
            <a:r>
              <a:rPr lang="en-IE" sz="2000" dirty="0">
                <a:solidFill>
                  <a:srgbClr val="0289AE"/>
                </a:solidFill>
              </a:rPr>
              <a:t>Greenwashing is making your sustainability efforts seem better than they are.  </a:t>
            </a:r>
            <a:r>
              <a:rPr lang="en-US" sz="2000" b="1" dirty="0">
                <a:solidFill>
                  <a:srgbClr val="0289AE"/>
                </a:solidFill>
              </a:rPr>
              <a:t>Greenwashing happens when:</a:t>
            </a:r>
          </a:p>
          <a:p>
            <a:pPr>
              <a:buClr>
                <a:srgbClr val="62A844"/>
              </a:buClr>
            </a:pPr>
            <a:endParaRPr lang="en-IE" sz="2000" dirty="0">
              <a:solidFill>
                <a:srgbClr val="262626"/>
              </a:solidFill>
            </a:endParaRPr>
          </a:p>
        </p:txBody>
      </p:sp>
      <p:sp>
        <p:nvSpPr>
          <p:cNvPr id="10" name="Rounded Rectangle 9">
            <a:extLst>
              <a:ext uri="{FF2B5EF4-FFF2-40B4-BE49-F238E27FC236}">
                <a16:creationId xmlns:a16="http://schemas.microsoft.com/office/drawing/2014/main" id="{D80B33ED-01E9-DDFD-12CD-F93512D6B9B3}"/>
              </a:ext>
            </a:extLst>
          </p:cNvPr>
          <p:cNvSpPr/>
          <p:nvPr/>
        </p:nvSpPr>
        <p:spPr>
          <a:xfrm>
            <a:off x="7050383" y="650475"/>
            <a:ext cx="4686922" cy="900014"/>
          </a:xfrm>
          <a:prstGeom prst="roundRect">
            <a:avLst>
              <a:gd name="adj" fmla="val 32296"/>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51E937A-10F6-409E-DBCB-AE830FADBC0C}"/>
              </a:ext>
            </a:extLst>
          </p:cNvPr>
          <p:cNvSpPr txBox="1"/>
          <p:nvPr/>
        </p:nvSpPr>
        <p:spPr>
          <a:xfrm>
            <a:off x="7236758" y="900427"/>
            <a:ext cx="4398898" cy="400110"/>
          </a:xfrm>
          <a:prstGeom prst="rect">
            <a:avLst/>
          </a:prstGeom>
          <a:noFill/>
        </p:spPr>
        <p:txBody>
          <a:bodyPr wrap="square" rtlCol="0">
            <a:spAutoFit/>
          </a:bodyPr>
          <a:lstStyle/>
          <a:p>
            <a:pPr algn="ctr"/>
            <a:r>
              <a:rPr lang="en-IE" sz="2000" b="1" dirty="0">
                <a:solidFill>
                  <a:srgbClr val="0289AE"/>
                </a:solidFill>
              </a:rPr>
              <a:t>TIP: </a:t>
            </a:r>
            <a:r>
              <a:rPr lang="en-IE" sz="2000" dirty="0">
                <a:solidFill>
                  <a:srgbClr val="262626"/>
                </a:solidFill>
              </a:rPr>
              <a:t>If you can’t prove it, don’t say it!!</a:t>
            </a:r>
          </a:p>
        </p:txBody>
      </p:sp>
      <p:sp>
        <p:nvSpPr>
          <p:cNvPr id="12" name="Rounded Rectangle 11">
            <a:extLst>
              <a:ext uri="{FF2B5EF4-FFF2-40B4-BE49-F238E27FC236}">
                <a16:creationId xmlns:a16="http://schemas.microsoft.com/office/drawing/2014/main" id="{A0272CC7-D3D5-405C-0594-2683D0E7DD50}"/>
              </a:ext>
            </a:extLst>
          </p:cNvPr>
          <p:cNvSpPr/>
          <p:nvPr/>
        </p:nvSpPr>
        <p:spPr>
          <a:xfrm>
            <a:off x="6769306" y="4120452"/>
            <a:ext cx="4686922"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7E09135-9CE7-DA1C-55F6-5DB08A1CD6DB}"/>
              </a:ext>
            </a:extLst>
          </p:cNvPr>
          <p:cNvSpPr txBox="1"/>
          <p:nvPr/>
        </p:nvSpPr>
        <p:spPr>
          <a:xfrm>
            <a:off x="6895305" y="4183730"/>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4" name="TextBox 13">
            <a:extLst>
              <a:ext uri="{FF2B5EF4-FFF2-40B4-BE49-F238E27FC236}">
                <a16:creationId xmlns:a16="http://schemas.microsoft.com/office/drawing/2014/main" id="{D1C5948E-3529-9A02-9505-DF2CE06EA72C}"/>
              </a:ext>
            </a:extLst>
          </p:cNvPr>
          <p:cNvSpPr txBox="1"/>
          <p:nvPr/>
        </p:nvSpPr>
        <p:spPr>
          <a:xfrm>
            <a:off x="7651306" y="4183730"/>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1</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3</a:t>
            </a:r>
            <a:endParaRPr sz="1400" b="1" i="0" dirty="0">
              <a:solidFill>
                <a:srgbClr val="262626"/>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D26D032-E986-2C7F-8AAD-A8DDC8D6C002}"/>
              </a:ext>
            </a:extLst>
          </p:cNvPr>
          <p:cNvSpPr txBox="1"/>
          <p:nvPr/>
        </p:nvSpPr>
        <p:spPr>
          <a:xfrm>
            <a:off x="8245305" y="4183730"/>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Sustainable Customer Experience Design</a:t>
            </a:r>
          </a:p>
        </p:txBody>
      </p:sp>
      <p:sp>
        <p:nvSpPr>
          <p:cNvPr id="16" name="Rectangle 15">
            <a:extLst>
              <a:ext uri="{FF2B5EF4-FFF2-40B4-BE49-F238E27FC236}">
                <a16:creationId xmlns:a16="http://schemas.microsoft.com/office/drawing/2014/main" id="{D567EF51-F7AA-2F79-EC50-7BA6D284989B}"/>
              </a:ext>
            </a:extLst>
          </p:cNvPr>
          <p:cNvSpPr/>
          <p:nvPr/>
        </p:nvSpPr>
        <p:spPr>
          <a:xfrm>
            <a:off x="0" y="4696514"/>
            <a:ext cx="12183771" cy="2161483"/>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397936C-3852-3C49-CB16-6683298CC730}"/>
              </a:ext>
            </a:extLst>
          </p:cNvPr>
          <p:cNvPicPr>
            <a:picLocks noChangeAspect="1"/>
          </p:cNvPicPr>
          <p:nvPr/>
        </p:nvPicPr>
        <p:blipFill>
          <a:blip>
            <a:extLst>
              <a:ext uri="{96DAC541-7B7A-43D3-8B79-37D633B846F1}">
                <asvg:svgBlip xmlns:asvg="http://schemas.microsoft.com/office/drawing/2016/SVG/main" r:embed="rId2"/>
              </a:ext>
            </a:extLst>
          </a:blip>
          <a:srcRect l="32264" t="49892" r="39869" b="41590"/>
          <a:stretch>
            <a:fillRect/>
          </a:stretch>
        </p:blipFill>
        <p:spPr>
          <a:xfrm rot="10800000">
            <a:off x="-8229" y="4704506"/>
            <a:ext cx="4975412" cy="2153494"/>
          </a:xfrm>
          <a:prstGeom prst="rect">
            <a:avLst/>
          </a:prstGeom>
        </p:spPr>
      </p:pic>
      <p:grpSp>
        <p:nvGrpSpPr>
          <p:cNvPr id="18" name="Graphic 2">
            <a:extLst>
              <a:ext uri="{FF2B5EF4-FFF2-40B4-BE49-F238E27FC236}">
                <a16:creationId xmlns:a16="http://schemas.microsoft.com/office/drawing/2014/main" id="{8C1DF9E2-B0DC-6435-7E45-A69AA3B3A791}"/>
              </a:ext>
            </a:extLst>
          </p:cNvPr>
          <p:cNvGrpSpPr/>
          <p:nvPr/>
        </p:nvGrpSpPr>
        <p:grpSpPr>
          <a:xfrm>
            <a:off x="973344" y="5214315"/>
            <a:ext cx="1198372" cy="1197197"/>
            <a:chOff x="10376768" y="2334933"/>
            <a:chExt cx="920484" cy="919581"/>
          </a:xfrm>
          <a:solidFill>
            <a:schemeClr val="bg1"/>
          </a:solidFill>
        </p:grpSpPr>
        <p:sp>
          <p:nvSpPr>
            <p:cNvPr id="19" name="Freeform 18">
              <a:extLst>
                <a:ext uri="{FF2B5EF4-FFF2-40B4-BE49-F238E27FC236}">
                  <a16:creationId xmlns:a16="http://schemas.microsoft.com/office/drawing/2014/main" id="{8CFFC2EE-D230-8BEB-0C1A-C99317B23DD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19">
              <a:extLst>
                <a:ext uri="{FF2B5EF4-FFF2-40B4-BE49-F238E27FC236}">
                  <a16:creationId xmlns:a16="http://schemas.microsoft.com/office/drawing/2014/main" id="{6C657915-D13F-2BCE-E5CD-580EACD650FD}"/>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1" name="Rounded Rectangle 20">
            <a:extLst>
              <a:ext uri="{FF2B5EF4-FFF2-40B4-BE49-F238E27FC236}">
                <a16:creationId xmlns:a16="http://schemas.microsoft.com/office/drawing/2014/main" id="{519C2E81-F949-7DD6-3A8A-E7C1B6466AA9}"/>
              </a:ext>
            </a:extLst>
          </p:cNvPr>
          <p:cNvSpPr/>
          <p:nvPr/>
        </p:nvSpPr>
        <p:spPr>
          <a:xfrm>
            <a:off x="4605645" y="4994234"/>
            <a:ext cx="6877121" cy="1598788"/>
          </a:xfrm>
          <a:prstGeom prst="roundRect">
            <a:avLst>
              <a:gd name="adj" fmla="val 8566"/>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30">
            <a:extLst>
              <a:ext uri="{FF2B5EF4-FFF2-40B4-BE49-F238E27FC236}">
                <a16:creationId xmlns:a16="http://schemas.microsoft.com/office/drawing/2014/main" id="{FA894034-A6FB-875D-301A-E6DD34C6B58F}"/>
              </a:ext>
            </a:extLst>
          </p:cNvPr>
          <p:cNvSpPr/>
          <p:nvPr/>
        </p:nvSpPr>
        <p:spPr>
          <a:xfrm flipH="1">
            <a:off x="4867859" y="4799624"/>
            <a:ext cx="6796660" cy="2026580"/>
          </a:xfrm>
          <a:prstGeom prst="rect">
            <a:avLst/>
          </a:prstGeom>
        </p:spPr>
        <p:txBody>
          <a:bodyPr wrap="square">
            <a:spAutoFit/>
          </a:bodyPr>
          <a:lstStyle/>
          <a:p>
            <a:r>
              <a:rPr lang="en-US" sz="2400" b="1" dirty="0">
                <a:solidFill>
                  <a:schemeClr val="bg1"/>
                </a:solidFill>
                <a:highlight>
                  <a:srgbClr val="0289AE"/>
                </a:highlight>
              </a:rPr>
              <a:t>   Examples in hospitality:</a:t>
            </a:r>
            <a:r>
              <a:rPr lang="en-US" sz="2400" b="1" dirty="0">
                <a:solidFill>
                  <a:srgbClr val="0289AE"/>
                </a:solidFill>
                <a:highlight>
                  <a:srgbClr val="0289AE"/>
                </a:highlight>
              </a:rPr>
              <a:t>..:</a:t>
            </a:r>
          </a:p>
          <a:p>
            <a:pPr>
              <a:lnSpc>
                <a:spcPts val="2100"/>
              </a:lnSpc>
            </a:pPr>
            <a:endParaRPr lang="en-US" sz="2000" dirty="0">
              <a:solidFill>
                <a:srgbClr val="262626"/>
              </a:solidFill>
            </a:endParaRPr>
          </a:p>
          <a:p>
            <a:pPr marL="342900" indent="-342900">
              <a:lnSpc>
                <a:spcPts val="1960"/>
              </a:lnSpc>
              <a:buClr>
                <a:srgbClr val="62A844"/>
              </a:buClr>
              <a:buFont typeface="Arial" panose="020B0604020202020204" pitchFamily="34" charset="0"/>
              <a:buChar char="•"/>
            </a:pPr>
            <a:r>
              <a:rPr lang="en-GB" sz="2000" dirty="0">
                <a:solidFill>
                  <a:srgbClr val="262626"/>
                </a:solidFill>
              </a:rPr>
              <a:t>Using green leaves/icons with no evidence behind them</a:t>
            </a:r>
          </a:p>
          <a:p>
            <a:pPr marL="342900" indent="-342900">
              <a:lnSpc>
                <a:spcPts val="1960"/>
              </a:lnSpc>
              <a:buClr>
                <a:srgbClr val="62A844"/>
              </a:buClr>
              <a:buFont typeface="Arial" panose="020B0604020202020204" pitchFamily="34" charset="0"/>
              <a:buChar char="•"/>
            </a:pPr>
            <a:r>
              <a:rPr lang="en-GB" sz="2000" dirty="0">
                <a:solidFill>
                  <a:srgbClr val="262626"/>
                </a:solidFill>
              </a:rPr>
              <a:t>Claiming “plastic-free” while using single-use items</a:t>
            </a:r>
          </a:p>
          <a:p>
            <a:pPr marL="342900" indent="-342900">
              <a:lnSpc>
                <a:spcPts val="1960"/>
              </a:lnSpc>
              <a:buClr>
                <a:srgbClr val="62A844"/>
              </a:buClr>
              <a:buFont typeface="Arial" panose="020B0604020202020204" pitchFamily="34" charset="0"/>
              <a:buChar char="•"/>
            </a:pPr>
            <a:r>
              <a:rPr lang="en-GB" sz="2000" dirty="0">
                <a:solidFill>
                  <a:srgbClr val="262626"/>
                </a:solidFill>
              </a:rPr>
              <a:t>Promoting local food with no sourcing verification</a:t>
            </a:r>
          </a:p>
          <a:p>
            <a:pPr marL="342900" indent="-342900">
              <a:lnSpc>
                <a:spcPts val="1960"/>
              </a:lnSpc>
              <a:buClr>
                <a:srgbClr val="62A844"/>
              </a:buClr>
              <a:buFont typeface="Arial" panose="020B0604020202020204" pitchFamily="34" charset="0"/>
              <a:buChar char="•"/>
            </a:pPr>
            <a:endParaRPr lang="en-GB" dirty="0">
              <a:solidFill>
                <a:srgbClr val="262626"/>
              </a:solidFill>
            </a:endParaRPr>
          </a:p>
          <a:p>
            <a:pPr>
              <a:lnSpc>
                <a:spcPts val="2100"/>
              </a:lnSpc>
              <a:buClr>
                <a:srgbClr val="62A844"/>
              </a:buClr>
            </a:pPr>
            <a:endParaRPr lang="en-US" sz="2000" dirty="0">
              <a:solidFill>
                <a:srgbClr val="262626"/>
              </a:solidFill>
            </a:endParaRPr>
          </a:p>
        </p:txBody>
      </p:sp>
      <p:sp>
        <p:nvSpPr>
          <p:cNvPr id="24" name="TextBox 23">
            <a:extLst>
              <a:ext uri="{FF2B5EF4-FFF2-40B4-BE49-F238E27FC236}">
                <a16:creationId xmlns:a16="http://schemas.microsoft.com/office/drawing/2014/main" id="{9DE315D5-651C-EA51-3D09-39E0AE56173A}"/>
              </a:ext>
            </a:extLst>
          </p:cNvPr>
          <p:cNvSpPr txBox="1"/>
          <p:nvPr/>
        </p:nvSpPr>
        <p:spPr>
          <a:xfrm>
            <a:off x="3872999" y="1847829"/>
            <a:ext cx="7744142" cy="1938992"/>
          </a:xfrm>
          <a:prstGeom prst="rect">
            <a:avLst/>
          </a:prstGeom>
          <a:noFill/>
        </p:spPr>
        <p:txBody>
          <a:bodyPr wrap="square">
            <a:spAutoFit/>
          </a:bodyPr>
          <a:lstStyle/>
          <a:p>
            <a:pPr marL="342900" indent="-342900">
              <a:buClr>
                <a:srgbClr val="62A844"/>
              </a:buClr>
              <a:buFont typeface="Arial" panose="020B0604020202020204" pitchFamily="34" charset="0"/>
              <a:buChar char="•"/>
            </a:pPr>
            <a:r>
              <a:rPr lang="en-US" sz="2000" dirty="0">
                <a:solidFill>
                  <a:srgbClr val="262626"/>
                </a:solidFill>
              </a:rPr>
              <a:t>Claims are vague (“eco-friendly”, “green hotel”, “sustainable stay”)</a:t>
            </a:r>
          </a:p>
          <a:p>
            <a:pPr marL="342900" indent="-342900">
              <a:buClr>
                <a:srgbClr val="62A844"/>
              </a:buClr>
              <a:buFont typeface="Arial" panose="020B0604020202020204" pitchFamily="34" charset="0"/>
              <a:buChar char="•"/>
            </a:pPr>
            <a:r>
              <a:rPr lang="en-US" sz="2000" dirty="0">
                <a:solidFill>
                  <a:srgbClr val="262626"/>
                </a:solidFill>
              </a:rPr>
              <a:t>Statements can’t be proven or measured</a:t>
            </a:r>
          </a:p>
          <a:p>
            <a:pPr marL="342900" indent="-342900">
              <a:buClr>
                <a:srgbClr val="62A844"/>
              </a:buClr>
              <a:buFont typeface="Arial" panose="020B0604020202020204" pitchFamily="34" charset="0"/>
              <a:buChar char="•"/>
            </a:pPr>
            <a:r>
              <a:rPr lang="en-US" sz="2000" dirty="0">
                <a:solidFill>
                  <a:srgbClr val="262626"/>
                </a:solidFill>
              </a:rPr>
              <a:t>Images imply practices you don’t actually do</a:t>
            </a:r>
          </a:p>
          <a:p>
            <a:pPr marL="342900" indent="-342900">
              <a:buClr>
                <a:srgbClr val="62A844"/>
              </a:buClr>
              <a:buFont typeface="Arial" panose="020B0604020202020204" pitchFamily="34" charset="0"/>
              <a:buChar char="•"/>
            </a:pPr>
            <a:r>
              <a:rPr lang="en-US" sz="2000" dirty="0">
                <a:solidFill>
                  <a:srgbClr val="262626"/>
                </a:solidFill>
              </a:rPr>
              <a:t>Marketing exaggerates impact (“zero waste”, “carbon neutral”)</a:t>
            </a:r>
          </a:p>
          <a:p>
            <a:pPr marL="342900" indent="-342900">
              <a:buClr>
                <a:srgbClr val="62A844"/>
              </a:buClr>
              <a:buFont typeface="Arial" panose="020B0604020202020204" pitchFamily="34" charset="0"/>
              <a:buChar char="•"/>
            </a:pPr>
            <a:r>
              <a:rPr lang="en-US" sz="2000" dirty="0">
                <a:solidFill>
                  <a:srgbClr val="262626"/>
                </a:solidFill>
              </a:rPr>
              <a:t>Perfect-sounding messages hide real challenges</a:t>
            </a:r>
          </a:p>
          <a:p>
            <a:pPr>
              <a:buClr>
                <a:srgbClr val="62A844"/>
              </a:buClr>
            </a:pPr>
            <a:endParaRPr lang="en-IE" sz="2000" dirty="0">
              <a:solidFill>
                <a:srgbClr val="262626"/>
              </a:solidFill>
            </a:endParaRPr>
          </a:p>
        </p:txBody>
      </p:sp>
      <p:sp>
        <p:nvSpPr>
          <p:cNvPr id="25" name="Freeform 24">
            <a:extLst>
              <a:ext uri="{FF2B5EF4-FFF2-40B4-BE49-F238E27FC236}">
                <a16:creationId xmlns:a16="http://schemas.microsoft.com/office/drawing/2014/main" id="{CFA7C21B-8F86-AFCB-48F2-C15728DBBDE5}"/>
              </a:ext>
            </a:extLst>
          </p:cNvPr>
          <p:cNvSpPr/>
          <p:nvPr/>
        </p:nvSpPr>
        <p:spPr>
          <a:xfrm>
            <a:off x="2524410" y="3291829"/>
            <a:ext cx="1154401" cy="656288"/>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solidFill>
              <a:srgbClr val="0289AE"/>
            </a:solidFill>
            <a:prstDash val="solid"/>
            <a:miter/>
          </a:ln>
        </p:spPr>
        <p:txBody>
          <a:bodyPr rtlCol="0" anchor="ctr"/>
          <a:lstStyle/>
          <a:p>
            <a:endParaRPr lang="en-US"/>
          </a:p>
        </p:txBody>
      </p:sp>
    </p:spTree>
    <p:extLst>
      <p:ext uri="{BB962C8B-B14F-4D97-AF65-F5344CB8AC3E}">
        <p14:creationId xmlns:p14="http://schemas.microsoft.com/office/powerpoint/2010/main" val="23480097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F194AB0-B927-A14B-5C01-7E3B13D191DD}"/>
              </a:ext>
            </a:extLst>
          </p:cNvPr>
          <p:cNvPicPr>
            <a:picLocks noChangeAspect="1"/>
          </p:cNvPicPr>
          <p:nvPr/>
        </p:nvPicPr>
        <p:blipFill>
          <a:blip>
            <a:extLst>
              <a:ext uri="{96DAC541-7B7A-43D3-8B79-37D633B846F1}">
                <asvg:svgBlip xmlns:asvg="http://schemas.microsoft.com/office/drawing/2016/SVG/main" r:embed="rId2"/>
              </a:ext>
            </a:extLst>
          </a:blip>
          <a:srcRect l="28115" t="42749" r="41966" b="38326"/>
          <a:stretch>
            <a:fillRect/>
          </a:stretch>
        </p:blipFill>
        <p:spPr>
          <a:xfrm>
            <a:off x="6573907" y="0"/>
            <a:ext cx="5618093" cy="5032057"/>
          </a:xfrm>
          <a:prstGeom prst="rect">
            <a:avLst/>
          </a:prstGeom>
        </p:spPr>
      </p:pic>
      <p:sp>
        <p:nvSpPr>
          <p:cNvPr id="15" name="Freeform 170">
            <a:extLst>
              <a:ext uri="{FF2B5EF4-FFF2-40B4-BE49-F238E27FC236}">
                <a16:creationId xmlns:a16="http://schemas.microsoft.com/office/drawing/2014/main" id="{F90D1406-F1DC-AE15-9D3E-080357474B7F}"/>
              </a:ext>
            </a:extLst>
          </p:cNvPr>
          <p:cNvSpPr>
            <a:spLocks noChangeArrowheads="1"/>
          </p:cNvSpPr>
          <p:nvPr/>
        </p:nvSpPr>
        <p:spPr bwMode="auto">
          <a:xfrm>
            <a:off x="487927" y="2826766"/>
            <a:ext cx="2495084" cy="325704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solidFill>
            <a:schemeClr val="bg1"/>
          </a:solidFill>
          <a:ln>
            <a:solidFill>
              <a:srgbClr val="62A844"/>
            </a:solidFill>
            <a:prstDash val="sysDot"/>
          </a:ln>
          <a:effectLst/>
        </p:spPr>
        <p:txBody>
          <a:bodyPr wrap="none" anchor="ctr"/>
          <a:lstStyle/>
          <a:p>
            <a:endParaRPr lang="en-US" sz="900"/>
          </a:p>
        </p:txBody>
      </p:sp>
      <p:sp>
        <p:nvSpPr>
          <p:cNvPr id="18" name="Freeform 246">
            <a:extLst>
              <a:ext uri="{FF2B5EF4-FFF2-40B4-BE49-F238E27FC236}">
                <a16:creationId xmlns:a16="http://schemas.microsoft.com/office/drawing/2014/main" id="{9A0EEB76-76F3-2D71-C83E-974C2B1B9C9A}"/>
              </a:ext>
            </a:extLst>
          </p:cNvPr>
          <p:cNvSpPr>
            <a:spLocks noChangeArrowheads="1"/>
          </p:cNvSpPr>
          <p:nvPr/>
        </p:nvSpPr>
        <p:spPr bwMode="auto">
          <a:xfrm>
            <a:off x="3967130" y="2826766"/>
            <a:ext cx="2495084" cy="3257042"/>
          </a:xfrm>
          <a:custGeom>
            <a:avLst/>
            <a:gdLst>
              <a:gd name="T0" fmla="*/ 3268 w 3269"/>
              <a:gd name="T1" fmla="*/ 3118 h 3119"/>
              <a:gd name="T2" fmla="*/ 0 w 3269"/>
              <a:gd name="T3" fmla="*/ 3118 h 3119"/>
              <a:gd name="T4" fmla="*/ 0 w 3269"/>
              <a:gd name="T5" fmla="*/ 0 h 3119"/>
              <a:gd name="T6" fmla="*/ 3268 w 3269"/>
              <a:gd name="T7" fmla="*/ 0 h 3119"/>
              <a:gd name="T8" fmla="*/ 3268 w 3269"/>
              <a:gd name="T9" fmla="*/ 3118 h 3119"/>
            </a:gdLst>
            <a:ahLst/>
            <a:cxnLst>
              <a:cxn ang="0">
                <a:pos x="T0" y="T1"/>
              </a:cxn>
              <a:cxn ang="0">
                <a:pos x="T2" y="T3"/>
              </a:cxn>
              <a:cxn ang="0">
                <a:pos x="T4" y="T5"/>
              </a:cxn>
              <a:cxn ang="0">
                <a:pos x="T6" y="T7"/>
              </a:cxn>
              <a:cxn ang="0">
                <a:pos x="T8" y="T9"/>
              </a:cxn>
            </a:cxnLst>
            <a:rect l="0" t="0" r="r" b="b"/>
            <a:pathLst>
              <a:path w="3269" h="3119">
                <a:moveTo>
                  <a:pt x="3268" y="3118"/>
                </a:moveTo>
                <a:lnTo>
                  <a:pt x="0" y="3118"/>
                </a:lnTo>
                <a:lnTo>
                  <a:pt x="0" y="0"/>
                </a:lnTo>
                <a:lnTo>
                  <a:pt x="3268" y="0"/>
                </a:lnTo>
                <a:lnTo>
                  <a:pt x="3268" y="3118"/>
                </a:lnTo>
              </a:path>
            </a:pathLst>
          </a:custGeom>
          <a:noFill/>
          <a:ln>
            <a:solidFill>
              <a:srgbClr val="0289AE"/>
            </a:solidFill>
            <a:prstDash val="sysDot"/>
          </a:ln>
          <a:effectLst/>
        </p:spPr>
        <p:txBody>
          <a:bodyPr wrap="none" anchor="ctr"/>
          <a:lstStyle/>
          <a:p>
            <a:endParaRPr lang="en-US" sz="900"/>
          </a:p>
        </p:txBody>
      </p:sp>
      <p:sp>
        <p:nvSpPr>
          <p:cNvPr id="21" name="Freeform 324">
            <a:extLst>
              <a:ext uri="{FF2B5EF4-FFF2-40B4-BE49-F238E27FC236}">
                <a16:creationId xmlns:a16="http://schemas.microsoft.com/office/drawing/2014/main" id="{6835393B-031D-A4FE-8337-73C9B3F61D43}"/>
              </a:ext>
            </a:extLst>
          </p:cNvPr>
          <p:cNvSpPr>
            <a:spLocks noChangeArrowheads="1"/>
          </p:cNvSpPr>
          <p:nvPr/>
        </p:nvSpPr>
        <p:spPr bwMode="auto">
          <a:xfrm>
            <a:off x="7379558" y="2826766"/>
            <a:ext cx="2495883" cy="3257042"/>
          </a:xfrm>
          <a:custGeom>
            <a:avLst/>
            <a:gdLst>
              <a:gd name="T0" fmla="*/ 3269 w 3270"/>
              <a:gd name="T1" fmla="*/ 3118 h 3119"/>
              <a:gd name="T2" fmla="*/ 0 w 3270"/>
              <a:gd name="T3" fmla="*/ 3118 h 3119"/>
              <a:gd name="T4" fmla="*/ 0 w 3270"/>
              <a:gd name="T5" fmla="*/ 0 h 3119"/>
              <a:gd name="T6" fmla="*/ 3269 w 3270"/>
              <a:gd name="T7" fmla="*/ 0 h 3119"/>
              <a:gd name="T8" fmla="*/ 3269 w 3270"/>
              <a:gd name="T9" fmla="*/ 3118 h 3119"/>
            </a:gdLst>
            <a:ahLst/>
            <a:cxnLst>
              <a:cxn ang="0">
                <a:pos x="T0" y="T1"/>
              </a:cxn>
              <a:cxn ang="0">
                <a:pos x="T2" y="T3"/>
              </a:cxn>
              <a:cxn ang="0">
                <a:pos x="T4" y="T5"/>
              </a:cxn>
              <a:cxn ang="0">
                <a:pos x="T6" y="T7"/>
              </a:cxn>
              <a:cxn ang="0">
                <a:pos x="T8" y="T9"/>
              </a:cxn>
            </a:cxnLst>
            <a:rect l="0" t="0" r="r" b="b"/>
            <a:pathLst>
              <a:path w="3270" h="3119">
                <a:moveTo>
                  <a:pt x="3269" y="3118"/>
                </a:moveTo>
                <a:lnTo>
                  <a:pt x="0" y="3118"/>
                </a:lnTo>
                <a:lnTo>
                  <a:pt x="0" y="0"/>
                </a:lnTo>
                <a:lnTo>
                  <a:pt x="3269" y="0"/>
                </a:lnTo>
                <a:lnTo>
                  <a:pt x="3269" y="3118"/>
                </a:lnTo>
              </a:path>
            </a:pathLst>
          </a:custGeom>
          <a:solidFill>
            <a:schemeClr val="bg1"/>
          </a:solidFill>
          <a:ln>
            <a:solidFill>
              <a:srgbClr val="3D8241"/>
            </a:solidFill>
            <a:prstDash val="sysDot"/>
          </a:ln>
          <a:effectLst/>
        </p:spPr>
        <p:txBody>
          <a:bodyPr wrap="none" anchor="ctr"/>
          <a:lstStyle/>
          <a:p>
            <a:endParaRPr lang="en-US" sz="900"/>
          </a:p>
        </p:txBody>
      </p:sp>
      <p:sp>
        <p:nvSpPr>
          <p:cNvPr id="16" name="Freeform 171">
            <a:extLst>
              <a:ext uri="{FF2B5EF4-FFF2-40B4-BE49-F238E27FC236}">
                <a16:creationId xmlns:a16="http://schemas.microsoft.com/office/drawing/2014/main" id="{C8263129-4710-926D-4D41-3585FB880EBB}"/>
              </a:ext>
            </a:extLst>
          </p:cNvPr>
          <p:cNvSpPr>
            <a:spLocks noChangeArrowheads="1"/>
          </p:cNvSpPr>
          <p:nvPr/>
        </p:nvSpPr>
        <p:spPr bwMode="auto">
          <a:xfrm>
            <a:off x="417540" y="1829921"/>
            <a:ext cx="2634054" cy="1034946"/>
          </a:xfrm>
          <a:custGeom>
            <a:avLst/>
            <a:gdLst>
              <a:gd name="T0" fmla="*/ 0 w 3506"/>
              <a:gd name="T1" fmla="*/ 1751 h 1752"/>
              <a:gd name="T2" fmla="*/ 0 w 3506"/>
              <a:gd name="T3" fmla="*/ 1751 h 1752"/>
              <a:gd name="T4" fmla="*/ 1752 w 3506"/>
              <a:gd name="T5" fmla="*/ 0 h 1752"/>
              <a:gd name="T6" fmla="*/ 1752 w 3506"/>
              <a:gd name="T7" fmla="*/ 0 h 1752"/>
              <a:gd name="T8" fmla="*/ 3505 w 3506"/>
              <a:gd name="T9" fmla="*/ 1751 h 1752"/>
              <a:gd name="T10" fmla="*/ 0 w 3506"/>
              <a:gd name="T11" fmla="*/ 1751 h 1752"/>
            </a:gdLst>
            <a:ahLst/>
            <a:cxnLst>
              <a:cxn ang="0">
                <a:pos x="T0" y="T1"/>
              </a:cxn>
              <a:cxn ang="0">
                <a:pos x="T2" y="T3"/>
              </a:cxn>
              <a:cxn ang="0">
                <a:pos x="T4" y="T5"/>
              </a:cxn>
              <a:cxn ang="0">
                <a:pos x="T6" y="T7"/>
              </a:cxn>
              <a:cxn ang="0">
                <a:pos x="T8" y="T9"/>
              </a:cxn>
              <a:cxn ang="0">
                <a:pos x="T10" y="T11"/>
              </a:cxn>
            </a:cxnLst>
            <a:rect l="0" t="0" r="r" b="b"/>
            <a:pathLst>
              <a:path w="3506" h="1752">
                <a:moveTo>
                  <a:pt x="0" y="1751"/>
                </a:moveTo>
                <a:lnTo>
                  <a:pt x="0" y="1751"/>
                </a:lnTo>
                <a:cubicBezTo>
                  <a:pt x="0" y="784"/>
                  <a:pt x="785" y="0"/>
                  <a:pt x="1752" y="0"/>
                </a:cubicBezTo>
                <a:lnTo>
                  <a:pt x="1752" y="0"/>
                </a:lnTo>
                <a:cubicBezTo>
                  <a:pt x="2720" y="0"/>
                  <a:pt x="3505" y="784"/>
                  <a:pt x="3505" y="1751"/>
                </a:cubicBezTo>
                <a:lnTo>
                  <a:pt x="0" y="1751"/>
                </a:lnTo>
              </a:path>
            </a:pathLst>
          </a:custGeom>
          <a:solidFill>
            <a:srgbClr val="62A844"/>
          </a:solidFill>
          <a:ln>
            <a:noFill/>
          </a:ln>
          <a:effectLst/>
        </p:spPr>
        <p:txBody>
          <a:bodyPr wrap="none" anchor="ctr"/>
          <a:lstStyle/>
          <a:p>
            <a:endParaRPr lang="en-US" sz="900"/>
          </a:p>
        </p:txBody>
      </p:sp>
      <p:sp>
        <p:nvSpPr>
          <p:cNvPr id="17" name="Freeform 173">
            <a:extLst>
              <a:ext uri="{FF2B5EF4-FFF2-40B4-BE49-F238E27FC236}">
                <a16:creationId xmlns:a16="http://schemas.microsoft.com/office/drawing/2014/main" id="{1A6D418A-F1BC-1CE8-A332-A5E438122F3F}"/>
              </a:ext>
            </a:extLst>
          </p:cNvPr>
          <p:cNvSpPr>
            <a:spLocks noChangeArrowheads="1"/>
          </p:cNvSpPr>
          <p:nvPr/>
        </p:nvSpPr>
        <p:spPr bwMode="auto">
          <a:xfrm>
            <a:off x="417541" y="5994615"/>
            <a:ext cx="2634054" cy="548446"/>
          </a:xfrm>
          <a:custGeom>
            <a:avLst/>
            <a:gdLst>
              <a:gd name="T0" fmla="*/ 0 w 3506"/>
              <a:gd name="T1" fmla="*/ 0 h 1753"/>
              <a:gd name="T2" fmla="*/ 0 w 3506"/>
              <a:gd name="T3" fmla="*/ 0 h 1753"/>
              <a:gd name="T4" fmla="*/ 1752 w 3506"/>
              <a:gd name="T5" fmla="*/ 1752 h 1753"/>
              <a:gd name="T6" fmla="*/ 1752 w 3506"/>
              <a:gd name="T7" fmla="*/ 1752 h 1753"/>
              <a:gd name="T8" fmla="*/ 3505 w 3506"/>
              <a:gd name="T9" fmla="*/ 0 h 1753"/>
              <a:gd name="T10" fmla="*/ 0 w 3506"/>
              <a:gd name="T11" fmla="*/ 0 h 1753"/>
            </a:gdLst>
            <a:ahLst/>
            <a:cxnLst>
              <a:cxn ang="0">
                <a:pos x="T0" y="T1"/>
              </a:cxn>
              <a:cxn ang="0">
                <a:pos x="T2" y="T3"/>
              </a:cxn>
              <a:cxn ang="0">
                <a:pos x="T4" y="T5"/>
              </a:cxn>
              <a:cxn ang="0">
                <a:pos x="T6" y="T7"/>
              </a:cxn>
              <a:cxn ang="0">
                <a:pos x="T8" y="T9"/>
              </a:cxn>
              <a:cxn ang="0">
                <a:pos x="T10" y="T11"/>
              </a:cxn>
            </a:cxnLst>
            <a:rect l="0" t="0" r="r" b="b"/>
            <a:pathLst>
              <a:path w="3506" h="1753">
                <a:moveTo>
                  <a:pt x="0" y="0"/>
                </a:moveTo>
                <a:lnTo>
                  <a:pt x="0" y="0"/>
                </a:lnTo>
                <a:cubicBezTo>
                  <a:pt x="0" y="968"/>
                  <a:pt x="785" y="1752"/>
                  <a:pt x="1752" y="1752"/>
                </a:cubicBezTo>
                <a:lnTo>
                  <a:pt x="1752" y="1752"/>
                </a:lnTo>
                <a:cubicBezTo>
                  <a:pt x="2720" y="1752"/>
                  <a:pt x="3505" y="968"/>
                  <a:pt x="3505" y="0"/>
                </a:cubicBezTo>
                <a:lnTo>
                  <a:pt x="0" y="0"/>
                </a:lnTo>
              </a:path>
            </a:pathLst>
          </a:custGeom>
          <a:solidFill>
            <a:srgbClr val="62A844"/>
          </a:solidFill>
          <a:ln>
            <a:noFill/>
          </a:ln>
          <a:effectLst/>
        </p:spPr>
        <p:txBody>
          <a:bodyPr wrap="none" anchor="ctr"/>
          <a:lstStyle/>
          <a:p>
            <a:endParaRPr lang="en-US" sz="900"/>
          </a:p>
        </p:txBody>
      </p:sp>
      <p:sp>
        <p:nvSpPr>
          <p:cNvPr id="19" name="Freeform 247">
            <a:extLst>
              <a:ext uri="{FF2B5EF4-FFF2-40B4-BE49-F238E27FC236}">
                <a16:creationId xmlns:a16="http://schemas.microsoft.com/office/drawing/2014/main" id="{73BFDBCA-E4FA-DE8B-9A98-58A1DF090E77}"/>
              </a:ext>
            </a:extLst>
          </p:cNvPr>
          <p:cNvSpPr>
            <a:spLocks noChangeArrowheads="1"/>
          </p:cNvSpPr>
          <p:nvPr/>
        </p:nvSpPr>
        <p:spPr bwMode="auto">
          <a:xfrm>
            <a:off x="3898548" y="1829921"/>
            <a:ext cx="2634053" cy="1034946"/>
          </a:xfrm>
          <a:custGeom>
            <a:avLst/>
            <a:gdLst>
              <a:gd name="T0" fmla="*/ 0 w 3504"/>
              <a:gd name="T1" fmla="*/ 1751 h 1752"/>
              <a:gd name="T2" fmla="*/ 0 w 3504"/>
              <a:gd name="T3" fmla="*/ 1751 h 1752"/>
              <a:gd name="T4" fmla="*/ 1751 w 3504"/>
              <a:gd name="T5" fmla="*/ 0 h 1752"/>
              <a:gd name="T6" fmla="*/ 1751 w 3504"/>
              <a:gd name="T7" fmla="*/ 0 h 1752"/>
              <a:gd name="T8" fmla="*/ 3503 w 3504"/>
              <a:gd name="T9" fmla="*/ 1751 h 1752"/>
              <a:gd name="T10" fmla="*/ 0 w 3504"/>
              <a:gd name="T11" fmla="*/ 1751 h 1752"/>
            </a:gdLst>
            <a:ahLst/>
            <a:cxnLst>
              <a:cxn ang="0">
                <a:pos x="T0" y="T1"/>
              </a:cxn>
              <a:cxn ang="0">
                <a:pos x="T2" y="T3"/>
              </a:cxn>
              <a:cxn ang="0">
                <a:pos x="T4" y="T5"/>
              </a:cxn>
              <a:cxn ang="0">
                <a:pos x="T6" y="T7"/>
              </a:cxn>
              <a:cxn ang="0">
                <a:pos x="T8" y="T9"/>
              </a:cxn>
              <a:cxn ang="0">
                <a:pos x="T10" y="T11"/>
              </a:cxn>
            </a:cxnLst>
            <a:rect l="0" t="0" r="r" b="b"/>
            <a:pathLst>
              <a:path w="3504" h="1752">
                <a:moveTo>
                  <a:pt x="0" y="1751"/>
                </a:moveTo>
                <a:lnTo>
                  <a:pt x="0" y="1751"/>
                </a:lnTo>
                <a:cubicBezTo>
                  <a:pt x="0" y="784"/>
                  <a:pt x="784" y="0"/>
                  <a:pt x="1751" y="0"/>
                </a:cubicBezTo>
                <a:lnTo>
                  <a:pt x="1751" y="0"/>
                </a:lnTo>
                <a:cubicBezTo>
                  <a:pt x="2719" y="0"/>
                  <a:pt x="3503" y="784"/>
                  <a:pt x="3503" y="1751"/>
                </a:cubicBezTo>
                <a:lnTo>
                  <a:pt x="0" y="1751"/>
                </a:lnTo>
              </a:path>
            </a:pathLst>
          </a:custGeom>
          <a:solidFill>
            <a:srgbClr val="0289AE"/>
          </a:solidFill>
          <a:ln>
            <a:noFill/>
          </a:ln>
          <a:effectLst/>
        </p:spPr>
        <p:txBody>
          <a:bodyPr wrap="none" anchor="ctr"/>
          <a:lstStyle/>
          <a:p>
            <a:endParaRPr lang="en-US" sz="900"/>
          </a:p>
        </p:txBody>
      </p:sp>
      <p:sp>
        <p:nvSpPr>
          <p:cNvPr id="20" name="Freeform 249">
            <a:extLst>
              <a:ext uri="{FF2B5EF4-FFF2-40B4-BE49-F238E27FC236}">
                <a16:creationId xmlns:a16="http://schemas.microsoft.com/office/drawing/2014/main" id="{3221CA20-BE2B-2A2B-1660-C1F70C6E8338}"/>
              </a:ext>
            </a:extLst>
          </p:cNvPr>
          <p:cNvSpPr>
            <a:spLocks noChangeArrowheads="1"/>
          </p:cNvSpPr>
          <p:nvPr/>
        </p:nvSpPr>
        <p:spPr bwMode="auto">
          <a:xfrm>
            <a:off x="3898549" y="5994615"/>
            <a:ext cx="2634053" cy="548446"/>
          </a:xfrm>
          <a:custGeom>
            <a:avLst/>
            <a:gdLst>
              <a:gd name="T0" fmla="*/ 0 w 3504"/>
              <a:gd name="T1" fmla="*/ 0 h 1753"/>
              <a:gd name="T2" fmla="*/ 0 w 3504"/>
              <a:gd name="T3" fmla="*/ 0 h 1753"/>
              <a:gd name="T4" fmla="*/ 1751 w 3504"/>
              <a:gd name="T5" fmla="*/ 1752 h 1753"/>
              <a:gd name="T6" fmla="*/ 1751 w 3504"/>
              <a:gd name="T7" fmla="*/ 1752 h 1753"/>
              <a:gd name="T8" fmla="*/ 3503 w 3504"/>
              <a:gd name="T9" fmla="*/ 0 h 1753"/>
              <a:gd name="T10" fmla="*/ 0 w 3504"/>
              <a:gd name="T11" fmla="*/ 0 h 1753"/>
            </a:gdLst>
            <a:ahLst/>
            <a:cxnLst>
              <a:cxn ang="0">
                <a:pos x="T0" y="T1"/>
              </a:cxn>
              <a:cxn ang="0">
                <a:pos x="T2" y="T3"/>
              </a:cxn>
              <a:cxn ang="0">
                <a:pos x="T4" y="T5"/>
              </a:cxn>
              <a:cxn ang="0">
                <a:pos x="T6" y="T7"/>
              </a:cxn>
              <a:cxn ang="0">
                <a:pos x="T8" y="T9"/>
              </a:cxn>
              <a:cxn ang="0">
                <a:pos x="T10" y="T11"/>
              </a:cxn>
            </a:cxnLst>
            <a:rect l="0" t="0" r="r" b="b"/>
            <a:pathLst>
              <a:path w="3504" h="1753">
                <a:moveTo>
                  <a:pt x="0" y="0"/>
                </a:moveTo>
                <a:lnTo>
                  <a:pt x="0" y="0"/>
                </a:lnTo>
                <a:cubicBezTo>
                  <a:pt x="0" y="968"/>
                  <a:pt x="784" y="1752"/>
                  <a:pt x="1751" y="1752"/>
                </a:cubicBezTo>
                <a:lnTo>
                  <a:pt x="1751" y="1752"/>
                </a:lnTo>
                <a:cubicBezTo>
                  <a:pt x="2719" y="1752"/>
                  <a:pt x="3503" y="968"/>
                  <a:pt x="3503" y="0"/>
                </a:cubicBezTo>
                <a:lnTo>
                  <a:pt x="0" y="0"/>
                </a:lnTo>
              </a:path>
            </a:pathLst>
          </a:custGeom>
          <a:solidFill>
            <a:srgbClr val="0289AE"/>
          </a:solidFill>
          <a:ln>
            <a:noFill/>
          </a:ln>
          <a:effectLst/>
        </p:spPr>
        <p:txBody>
          <a:bodyPr wrap="none" anchor="ctr"/>
          <a:lstStyle/>
          <a:p>
            <a:endParaRPr lang="en-US" sz="900"/>
          </a:p>
        </p:txBody>
      </p:sp>
      <p:sp>
        <p:nvSpPr>
          <p:cNvPr id="22" name="Freeform 325">
            <a:extLst>
              <a:ext uri="{FF2B5EF4-FFF2-40B4-BE49-F238E27FC236}">
                <a16:creationId xmlns:a16="http://schemas.microsoft.com/office/drawing/2014/main" id="{B4EEA105-FA30-9758-4CA7-BA0337DEA0AC}"/>
              </a:ext>
            </a:extLst>
          </p:cNvPr>
          <p:cNvSpPr>
            <a:spLocks noChangeArrowheads="1"/>
          </p:cNvSpPr>
          <p:nvPr/>
        </p:nvSpPr>
        <p:spPr bwMode="auto">
          <a:xfrm>
            <a:off x="7309169" y="1829921"/>
            <a:ext cx="2634052" cy="1034946"/>
          </a:xfrm>
          <a:custGeom>
            <a:avLst/>
            <a:gdLst>
              <a:gd name="T0" fmla="*/ 0 w 3505"/>
              <a:gd name="T1" fmla="*/ 1751 h 1752"/>
              <a:gd name="T2" fmla="*/ 0 w 3505"/>
              <a:gd name="T3" fmla="*/ 1751 h 1752"/>
              <a:gd name="T4" fmla="*/ 1753 w 3505"/>
              <a:gd name="T5" fmla="*/ 0 h 1752"/>
              <a:gd name="T6" fmla="*/ 1753 w 3505"/>
              <a:gd name="T7" fmla="*/ 0 h 1752"/>
              <a:gd name="T8" fmla="*/ 3504 w 3505"/>
              <a:gd name="T9" fmla="*/ 1751 h 1752"/>
              <a:gd name="T10" fmla="*/ 0 w 3505"/>
              <a:gd name="T11" fmla="*/ 1751 h 1752"/>
            </a:gdLst>
            <a:ahLst/>
            <a:cxnLst>
              <a:cxn ang="0">
                <a:pos x="T0" y="T1"/>
              </a:cxn>
              <a:cxn ang="0">
                <a:pos x="T2" y="T3"/>
              </a:cxn>
              <a:cxn ang="0">
                <a:pos x="T4" y="T5"/>
              </a:cxn>
              <a:cxn ang="0">
                <a:pos x="T6" y="T7"/>
              </a:cxn>
              <a:cxn ang="0">
                <a:pos x="T8" y="T9"/>
              </a:cxn>
              <a:cxn ang="0">
                <a:pos x="T10" y="T11"/>
              </a:cxn>
            </a:cxnLst>
            <a:rect l="0" t="0" r="r" b="b"/>
            <a:pathLst>
              <a:path w="3505" h="1752">
                <a:moveTo>
                  <a:pt x="0" y="1751"/>
                </a:moveTo>
                <a:lnTo>
                  <a:pt x="0" y="1751"/>
                </a:lnTo>
                <a:cubicBezTo>
                  <a:pt x="0" y="784"/>
                  <a:pt x="784" y="0"/>
                  <a:pt x="1753" y="0"/>
                </a:cubicBezTo>
                <a:lnTo>
                  <a:pt x="1753" y="0"/>
                </a:lnTo>
                <a:cubicBezTo>
                  <a:pt x="2720" y="0"/>
                  <a:pt x="3504" y="784"/>
                  <a:pt x="3504" y="1751"/>
                </a:cubicBezTo>
                <a:lnTo>
                  <a:pt x="0" y="1751"/>
                </a:lnTo>
              </a:path>
            </a:pathLst>
          </a:custGeom>
          <a:solidFill>
            <a:srgbClr val="3D8241"/>
          </a:solidFill>
          <a:ln>
            <a:noFill/>
          </a:ln>
          <a:effectLst/>
        </p:spPr>
        <p:txBody>
          <a:bodyPr wrap="none" anchor="ctr"/>
          <a:lstStyle/>
          <a:p>
            <a:endParaRPr lang="en-US" sz="900"/>
          </a:p>
        </p:txBody>
      </p:sp>
      <p:sp>
        <p:nvSpPr>
          <p:cNvPr id="23" name="Freeform 327">
            <a:extLst>
              <a:ext uri="{FF2B5EF4-FFF2-40B4-BE49-F238E27FC236}">
                <a16:creationId xmlns:a16="http://schemas.microsoft.com/office/drawing/2014/main" id="{5C4DF404-661A-63AF-86DF-DAF33C48A041}"/>
              </a:ext>
            </a:extLst>
          </p:cNvPr>
          <p:cNvSpPr>
            <a:spLocks noChangeArrowheads="1"/>
          </p:cNvSpPr>
          <p:nvPr/>
        </p:nvSpPr>
        <p:spPr bwMode="auto">
          <a:xfrm>
            <a:off x="7309170" y="5994615"/>
            <a:ext cx="2634051" cy="548446"/>
          </a:xfrm>
          <a:custGeom>
            <a:avLst/>
            <a:gdLst>
              <a:gd name="T0" fmla="*/ 0 w 3505"/>
              <a:gd name="T1" fmla="*/ 0 h 1753"/>
              <a:gd name="T2" fmla="*/ 0 w 3505"/>
              <a:gd name="T3" fmla="*/ 0 h 1753"/>
              <a:gd name="T4" fmla="*/ 1753 w 3505"/>
              <a:gd name="T5" fmla="*/ 1752 h 1753"/>
              <a:gd name="T6" fmla="*/ 1753 w 3505"/>
              <a:gd name="T7" fmla="*/ 1752 h 1753"/>
              <a:gd name="T8" fmla="*/ 3504 w 3505"/>
              <a:gd name="T9" fmla="*/ 0 h 1753"/>
              <a:gd name="T10" fmla="*/ 0 w 3505"/>
              <a:gd name="T11" fmla="*/ 0 h 1753"/>
            </a:gdLst>
            <a:ahLst/>
            <a:cxnLst>
              <a:cxn ang="0">
                <a:pos x="T0" y="T1"/>
              </a:cxn>
              <a:cxn ang="0">
                <a:pos x="T2" y="T3"/>
              </a:cxn>
              <a:cxn ang="0">
                <a:pos x="T4" y="T5"/>
              </a:cxn>
              <a:cxn ang="0">
                <a:pos x="T6" y="T7"/>
              </a:cxn>
              <a:cxn ang="0">
                <a:pos x="T8" y="T9"/>
              </a:cxn>
              <a:cxn ang="0">
                <a:pos x="T10" y="T11"/>
              </a:cxn>
            </a:cxnLst>
            <a:rect l="0" t="0" r="r" b="b"/>
            <a:pathLst>
              <a:path w="3505" h="1753">
                <a:moveTo>
                  <a:pt x="0" y="0"/>
                </a:moveTo>
                <a:lnTo>
                  <a:pt x="0" y="0"/>
                </a:lnTo>
                <a:cubicBezTo>
                  <a:pt x="0" y="968"/>
                  <a:pt x="784" y="1752"/>
                  <a:pt x="1753" y="1752"/>
                </a:cubicBezTo>
                <a:lnTo>
                  <a:pt x="1753" y="1752"/>
                </a:lnTo>
                <a:cubicBezTo>
                  <a:pt x="2720" y="1752"/>
                  <a:pt x="3504" y="968"/>
                  <a:pt x="3504" y="0"/>
                </a:cubicBezTo>
                <a:lnTo>
                  <a:pt x="0" y="0"/>
                </a:lnTo>
              </a:path>
            </a:pathLst>
          </a:custGeom>
          <a:solidFill>
            <a:srgbClr val="3D8241"/>
          </a:solidFill>
          <a:ln>
            <a:noFill/>
          </a:ln>
          <a:effectLst/>
        </p:spPr>
        <p:txBody>
          <a:bodyPr wrap="none" anchor="ctr"/>
          <a:lstStyle/>
          <a:p>
            <a:endParaRPr lang="en-US" sz="900"/>
          </a:p>
        </p:txBody>
      </p:sp>
      <p:sp>
        <p:nvSpPr>
          <p:cNvPr id="2" name="Text Placeholder 11">
            <a:extLst>
              <a:ext uri="{FF2B5EF4-FFF2-40B4-BE49-F238E27FC236}">
                <a16:creationId xmlns:a16="http://schemas.microsoft.com/office/drawing/2014/main" id="{55AEDB53-C78A-365E-6FD8-2131D800021E}"/>
              </a:ext>
            </a:extLst>
          </p:cNvPr>
          <p:cNvSpPr txBox="1">
            <a:spLocks/>
          </p:cNvSpPr>
          <p:nvPr/>
        </p:nvSpPr>
        <p:spPr>
          <a:xfrm>
            <a:off x="417540" y="442437"/>
            <a:ext cx="7611764" cy="102918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EU Requirements for Honest ESG Claims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F43C48B3-5F5B-417F-CF58-341D04361805}"/>
              </a:ext>
            </a:extLst>
          </p:cNvPr>
          <p:cNvCxnSpPr>
            <a:cxnSpLocks/>
          </p:cNvCxnSpPr>
          <p:nvPr/>
        </p:nvCxnSpPr>
        <p:spPr>
          <a:xfrm>
            <a:off x="0" y="1026577"/>
            <a:ext cx="8363189"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8B4500A-37E2-0FA7-46D4-73CA8524A6C2}"/>
              </a:ext>
            </a:extLst>
          </p:cNvPr>
          <p:cNvSpPr txBox="1"/>
          <p:nvPr/>
        </p:nvSpPr>
        <p:spPr>
          <a:xfrm>
            <a:off x="3954398" y="2026566"/>
            <a:ext cx="2507816" cy="892552"/>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CSRD</a:t>
            </a:r>
            <a:r>
              <a:rPr lang="en-US" sz="1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(Corporate Sustainability Reporting Directive)</a:t>
            </a:r>
            <a:endParaRPr lang="en-IE"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85272CC-0F35-6E58-6D7A-17BD804834C6}"/>
              </a:ext>
            </a:extLst>
          </p:cNvPr>
          <p:cNvSpPr txBox="1"/>
          <p:nvPr/>
        </p:nvSpPr>
        <p:spPr>
          <a:xfrm>
            <a:off x="786551" y="2023589"/>
            <a:ext cx="1896032" cy="707886"/>
          </a:xfrm>
          <a:prstGeom prst="rect">
            <a:avLst/>
          </a:prstGeom>
          <a:noFill/>
        </p:spPr>
        <p:txBody>
          <a:bodyPr wrap="square" rtlCol="0">
            <a:spAutoFit/>
          </a:bodyPr>
          <a:lstStyle/>
          <a:p>
            <a:pPr algn="ct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EU Green Claims Directive</a:t>
            </a:r>
            <a:endPar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4A79BEC-AF6E-ED48-0B8C-F816B26B779C}"/>
              </a:ext>
            </a:extLst>
          </p:cNvPr>
          <p:cNvSpPr txBox="1"/>
          <p:nvPr/>
        </p:nvSpPr>
        <p:spPr>
          <a:xfrm>
            <a:off x="7672070" y="2016732"/>
            <a:ext cx="1908249" cy="707886"/>
          </a:xfrm>
          <a:prstGeom prst="rect">
            <a:avLst/>
          </a:prstGeom>
          <a:noFill/>
        </p:spPr>
        <p:txBody>
          <a:bodyPr wrap="square" rtlCol="0">
            <a:spAutoFit/>
          </a:bodyPr>
          <a:lstStyle/>
          <a:p>
            <a:pPr algn="ctr"/>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For SMEs this means:</a:t>
            </a:r>
          </a:p>
        </p:txBody>
      </p:sp>
      <p:sp>
        <p:nvSpPr>
          <p:cNvPr id="12" name="CuadroTexto 553">
            <a:extLst>
              <a:ext uri="{FF2B5EF4-FFF2-40B4-BE49-F238E27FC236}">
                <a16:creationId xmlns:a16="http://schemas.microsoft.com/office/drawing/2014/main" id="{8D368F58-718D-9CD3-0A13-D6A2ED2574F1}"/>
              </a:ext>
            </a:extLst>
          </p:cNvPr>
          <p:cNvSpPr txBox="1"/>
          <p:nvPr/>
        </p:nvSpPr>
        <p:spPr>
          <a:xfrm>
            <a:off x="7485445" y="3014409"/>
            <a:ext cx="2331177" cy="1938992"/>
          </a:xfrm>
          <a:prstGeom prst="rect">
            <a:avLst/>
          </a:prstGeom>
          <a:noFill/>
        </p:spPr>
        <p:txBody>
          <a:bodyPr wrap="square" rtlCol="0">
            <a:spAutoFit/>
          </a:bodyPr>
          <a:lstStyle/>
          <a:p>
            <a:pPr marL="180000" indent="-180000">
              <a:lnSpc>
                <a:spcPts val="1600"/>
              </a:lnSpc>
              <a:buClr>
                <a:srgbClr val="3D8241"/>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Use real data (percentages, examples)</a:t>
            </a:r>
          </a:p>
          <a:p>
            <a:pPr marL="180000" indent="-180000">
              <a:lnSpc>
                <a:spcPts val="1600"/>
              </a:lnSpc>
              <a:buClr>
                <a:srgbClr val="3D8241"/>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Keep records of actions (photos, supplier proof, invoices)</a:t>
            </a:r>
          </a:p>
          <a:p>
            <a:pPr marL="180000" indent="-180000">
              <a:lnSpc>
                <a:spcPts val="1600"/>
              </a:lnSpc>
              <a:buClr>
                <a:srgbClr val="3D8241"/>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Ground every claim in evidence; steer clear of exaggeration and “aspirational language”</a:t>
            </a:r>
          </a:p>
        </p:txBody>
      </p:sp>
      <p:sp>
        <p:nvSpPr>
          <p:cNvPr id="13" name="CuadroTexto 553">
            <a:extLst>
              <a:ext uri="{FF2B5EF4-FFF2-40B4-BE49-F238E27FC236}">
                <a16:creationId xmlns:a16="http://schemas.microsoft.com/office/drawing/2014/main" id="{BC9CCF1A-55A4-ED77-72D1-5B4EC8DF9338}"/>
              </a:ext>
            </a:extLst>
          </p:cNvPr>
          <p:cNvSpPr txBox="1"/>
          <p:nvPr/>
        </p:nvSpPr>
        <p:spPr>
          <a:xfrm>
            <a:off x="4009336" y="4284804"/>
            <a:ext cx="2436006" cy="1528624"/>
          </a:xfrm>
          <a:prstGeom prst="rect">
            <a:avLst/>
          </a:prstGeom>
          <a:noFill/>
        </p:spPr>
        <p:txBody>
          <a:bodyPr wrap="square" rtlCol="0">
            <a:spAutoFit/>
          </a:bodyPr>
          <a:lstStyle/>
          <a:p>
            <a:pPr marL="180000" indent="-180000">
              <a:lnSpc>
                <a:spcPts val="1600"/>
              </a:lnSpc>
              <a:buClr>
                <a:srgbClr val="0289AE"/>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Larger companies require verified ESG data from partners, which impacts SMEs</a:t>
            </a:r>
          </a:p>
          <a:p>
            <a:pPr marL="180000" indent="-180000">
              <a:lnSpc>
                <a:spcPts val="1600"/>
              </a:lnSpc>
              <a:buClr>
                <a:srgbClr val="0289AE"/>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Hospitality suppliers must be transparent about their actions</a:t>
            </a:r>
          </a:p>
        </p:txBody>
      </p:sp>
      <p:sp>
        <p:nvSpPr>
          <p:cNvPr id="14" name="CuadroTexto 553">
            <a:extLst>
              <a:ext uri="{FF2B5EF4-FFF2-40B4-BE49-F238E27FC236}">
                <a16:creationId xmlns:a16="http://schemas.microsoft.com/office/drawing/2014/main" id="{5FBB2D14-F184-2907-9379-32CED53413C6}"/>
              </a:ext>
            </a:extLst>
          </p:cNvPr>
          <p:cNvSpPr txBox="1"/>
          <p:nvPr/>
        </p:nvSpPr>
        <p:spPr>
          <a:xfrm>
            <a:off x="503186" y="4284804"/>
            <a:ext cx="2436006" cy="1528624"/>
          </a:xfrm>
          <a:prstGeom prst="rect">
            <a:avLst/>
          </a:prstGeom>
          <a:noFill/>
        </p:spPr>
        <p:txBody>
          <a:bodyPr wrap="square" rtlCol="0">
            <a:spAutoFit/>
          </a:bodyPr>
          <a:lstStyle/>
          <a:p>
            <a:pPr marL="180000" indent="-180000">
              <a:lnSpc>
                <a:spcPts val="1600"/>
              </a:lnSpc>
              <a:buClr>
                <a:srgbClr val="62A844"/>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Environmental claims must be specific, truthful, and verifiable</a:t>
            </a:r>
          </a:p>
          <a:p>
            <a:pPr marL="180000" indent="-180000">
              <a:lnSpc>
                <a:spcPts val="1600"/>
              </a:lnSpc>
              <a:buClr>
                <a:srgbClr val="62A844"/>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No vague or absolute statements allowed</a:t>
            </a:r>
          </a:p>
          <a:p>
            <a:pPr marL="180000" indent="-180000">
              <a:lnSpc>
                <a:spcPts val="1600"/>
              </a:lnSpc>
              <a:buClr>
                <a:srgbClr val="62A844"/>
              </a:buClr>
              <a:buFont typeface="Arial" panose="020B0604020202020204" pitchFamily="34" charset="0"/>
              <a:buChar char="•"/>
            </a:pPr>
            <a:r>
              <a:rPr lang="en-US" sz="1500" dirty="0">
                <a:solidFill>
                  <a:srgbClr val="262626"/>
                </a:solidFill>
                <a:latin typeface="Calibri" panose="020F0502020204030204" pitchFamily="34" charset="0"/>
                <a:ea typeface="Lato" charset="0"/>
                <a:cs typeface="Calibri" panose="020F0502020204030204" pitchFamily="34" charset="0"/>
              </a:rPr>
              <a:t>Businesses must provide accessible evidence</a:t>
            </a:r>
          </a:p>
        </p:txBody>
      </p:sp>
      <p:sp>
        <p:nvSpPr>
          <p:cNvPr id="24" name="TextBox 23">
            <a:extLst>
              <a:ext uri="{FF2B5EF4-FFF2-40B4-BE49-F238E27FC236}">
                <a16:creationId xmlns:a16="http://schemas.microsoft.com/office/drawing/2014/main" id="{7FD4E308-DFB5-BB80-5727-37D110F11A5E}"/>
              </a:ext>
            </a:extLst>
          </p:cNvPr>
          <p:cNvSpPr txBox="1"/>
          <p:nvPr/>
        </p:nvSpPr>
        <p:spPr>
          <a:xfrm>
            <a:off x="527188" y="3014409"/>
            <a:ext cx="2412004" cy="1131079"/>
          </a:xfrm>
          <a:prstGeom prst="rect">
            <a:avLst/>
          </a:prstGeom>
          <a:noFill/>
          <a:effectLst>
            <a:softEdge rad="63500"/>
          </a:effectLst>
        </p:spPr>
        <p:txBody>
          <a:bodyPr wrap="square">
            <a:spAutoFit/>
          </a:bodyPr>
          <a:lstStyle/>
          <a:p>
            <a:pPr algn="ctr">
              <a:lnSpc>
                <a:spcPct val="90000"/>
              </a:lnSpc>
            </a:pPr>
            <a:r>
              <a:rPr lang="en-US" sz="1500" b="1" i="1" dirty="0">
                <a:solidFill>
                  <a:srgbClr val="262626"/>
                </a:solidFill>
                <a:latin typeface="Calibri" panose="020F0502020204030204" pitchFamily="34" charset="0"/>
                <a:cs typeface="Calibri" panose="020F0502020204030204" pitchFamily="34" charset="0"/>
              </a:rPr>
              <a:t>C</a:t>
            </a:r>
            <a:r>
              <a:rPr lang="en-US" sz="1500" b="1" i="1" dirty="0">
                <a:solidFill>
                  <a:srgbClr val="262626"/>
                </a:solidFill>
                <a:effectLst/>
                <a:latin typeface="Calibri" panose="020F0502020204030204" pitchFamily="34" charset="0"/>
                <a:cs typeface="Calibri" panose="020F0502020204030204" pitchFamily="34" charset="0"/>
              </a:rPr>
              <a:t>riteria to stop companies from making misleading claims about the environmental merits of their products and services</a:t>
            </a:r>
            <a:endParaRPr lang="en-IE" sz="1500" b="1" i="1" dirty="0">
              <a:solidFill>
                <a:srgbClr val="262626"/>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1C63F963-516C-7CA7-14D2-55ED0E9D56C0}"/>
              </a:ext>
            </a:extLst>
          </p:cNvPr>
          <p:cNvSpPr txBox="1"/>
          <p:nvPr/>
        </p:nvSpPr>
        <p:spPr>
          <a:xfrm>
            <a:off x="4079620" y="3014409"/>
            <a:ext cx="2412004" cy="1131079"/>
          </a:xfrm>
          <a:prstGeom prst="rect">
            <a:avLst/>
          </a:prstGeom>
          <a:noFill/>
          <a:effectLst>
            <a:softEdge rad="63500"/>
          </a:effectLst>
        </p:spPr>
        <p:txBody>
          <a:bodyPr wrap="square">
            <a:spAutoFit/>
          </a:bodyPr>
          <a:lstStyle/>
          <a:p>
            <a:pPr algn="ctr">
              <a:lnSpc>
                <a:spcPct val="90000"/>
              </a:lnSpc>
            </a:pPr>
            <a:r>
              <a:rPr lang="en-US" sz="1500" b="1" i="1" dirty="0">
                <a:solidFill>
                  <a:srgbClr val="262626"/>
                </a:solidFill>
                <a:latin typeface="Calibri" panose="020F0502020204030204" pitchFamily="34" charset="0"/>
                <a:cs typeface="Calibri" panose="020F0502020204030204" pitchFamily="34" charset="0"/>
              </a:rPr>
              <a:t>EU rules require large companies to publish regular reports on how their activities impact people and  the environment</a:t>
            </a:r>
            <a:endParaRPr lang="en-IE" sz="1500" b="1" i="1" dirty="0">
              <a:solidFill>
                <a:srgbClr val="262626"/>
              </a:solidFill>
              <a:latin typeface="Calibri" panose="020F0502020204030204" pitchFamily="34" charset="0"/>
              <a:cs typeface="Calibri" panose="020F0502020204030204" pitchFamily="34" charset="0"/>
            </a:endParaRPr>
          </a:p>
        </p:txBody>
      </p:sp>
      <p:pic>
        <p:nvPicPr>
          <p:cNvPr id="26" name="Graphic 25" descr="Add with solid fill">
            <a:extLst>
              <a:ext uri="{FF2B5EF4-FFF2-40B4-BE49-F238E27FC236}">
                <a16:creationId xmlns:a16="http://schemas.microsoft.com/office/drawing/2014/main" id="{1DBFE4C8-B292-F8CC-62A9-A02BAB1F659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109250" y="3760066"/>
            <a:ext cx="690942" cy="690942"/>
          </a:xfrm>
          <a:prstGeom prst="rect">
            <a:avLst/>
          </a:prstGeom>
        </p:spPr>
      </p:pic>
      <p:pic>
        <p:nvPicPr>
          <p:cNvPr id="30" name="Graphic 29" descr="Cursor with solid fill">
            <a:extLst>
              <a:ext uri="{FF2B5EF4-FFF2-40B4-BE49-F238E27FC236}">
                <a16:creationId xmlns:a16="http://schemas.microsoft.com/office/drawing/2014/main" id="{0FF154E3-D22A-AFA4-F624-1628D4D137F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7999000">
            <a:off x="6532161" y="3696588"/>
            <a:ext cx="914400" cy="914400"/>
          </a:xfrm>
          <a:prstGeom prst="rect">
            <a:avLst/>
          </a:prstGeom>
        </p:spPr>
      </p:pic>
      <p:pic>
        <p:nvPicPr>
          <p:cNvPr id="31" name="Picture 30" descr="A blue flag with yellow stars in the center&#10;&#10;AI-generated content may be incorrect.">
            <a:extLst>
              <a:ext uri="{FF2B5EF4-FFF2-40B4-BE49-F238E27FC236}">
                <a16:creationId xmlns:a16="http://schemas.microsoft.com/office/drawing/2014/main" id="{3BCA8944-72AB-A956-A23A-9AF9CB1937FC}"/>
              </a:ext>
            </a:extLst>
          </p:cNvPr>
          <p:cNvPicPr>
            <a:picLocks noChangeAspect="1"/>
          </p:cNvPicPr>
          <p:nvPr/>
        </p:nvPicPr>
        <p:blipFill>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0361578" y="5032057"/>
            <a:ext cx="1088932" cy="739112"/>
          </a:xfrm>
          <a:prstGeom prst="rect">
            <a:avLst/>
          </a:prstGeom>
        </p:spPr>
      </p:pic>
      <p:sp>
        <p:nvSpPr>
          <p:cNvPr id="32" name="Text Placeholder 1">
            <a:extLst>
              <a:ext uri="{FF2B5EF4-FFF2-40B4-BE49-F238E27FC236}">
                <a16:creationId xmlns:a16="http://schemas.microsoft.com/office/drawing/2014/main" id="{5827C0D2-9A06-1510-B018-D6561EE9677A}"/>
              </a:ext>
            </a:extLst>
          </p:cNvPr>
          <p:cNvSpPr txBox="1">
            <a:spLocks/>
          </p:cNvSpPr>
          <p:nvPr/>
        </p:nvSpPr>
        <p:spPr>
          <a:xfrm>
            <a:off x="417540" y="1251960"/>
            <a:ext cx="9778140" cy="408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rgbClr val="262626"/>
                </a:solidFill>
              </a:rPr>
              <a:t>Transparency is no longer optional, it is a requirement! </a:t>
            </a:r>
            <a:endParaRPr lang="en-IE" sz="2200" dirty="0">
              <a:solidFill>
                <a:srgbClr val="262626"/>
              </a:solidFill>
            </a:endParaRPr>
          </a:p>
        </p:txBody>
      </p:sp>
      <p:sp>
        <p:nvSpPr>
          <p:cNvPr id="33" name="Rounded Rectangle 32">
            <a:extLst>
              <a:ext uri="{FF2B5EF4-FFF2-40B4-BE49-F238E27FC236}">
                <a16:creationId xmlns:a16="http://schemas.microsoft.com/office/drawing/2014/main" id="{47C96DCF-61D0-3DDE-87E4-C95452E84A7E}"/>
              </a:ext>
            </a:extLst>
          </p:cNvPr>
          <p:cNvSpPr/>
          <p:nvPr/>
        </p:nvSpPr>
        <p:spPr>
          <a:xfrm>
            <a:off x="7793595" y="873964"/>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B80A85A1-5411-79A7-F976-3619424393B8}"/>
              </a:ext>
            </a:extLst>
          </p:cNvPr>
          <p:cNvSpPr txBox="1"/>
          <p:nvPr/>
        </p:nvSpPr>
        <p:spPr>
          <a:xfrm>
            <a:off x="7919594" y="937242"/>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35" name="TextBox 34">
            <a:extLst>
              <a:ext uri="{FF2B5EF4-FFF2-40B4-BE49-F238E27FC236}">
                <a16:creationId xmlns:a16="http://schemas.microsoft.com/office/drawing/2014/main" id="{5B1DFB9E-69F9-DB23-4DB7-C80C847F74D0}"/>
              </a:ext>
            </a:extLst>
          </p:cNvPr>
          <p:cNvSpPr txBox="1"/>
          <p:nvPr/>
        </p:nvSpPr>
        <p:spPr>
          <a:xfrm>
            <a:off x="8675595" y="937242"/>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4BE24DD5-B84A-6075-FF90-08D0D8543D6B}"/>
              </a:ext>
            </a:extLst>
          </p:cNvPr>
          <p:cNvSpPr txBox="1"/>
          <p:nvPr/>
        </p:nvSpPr>
        <p:spPr>
          <a:xfrm>
            <a:off x="9269594" y="937242"/>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Tree>
    <p:extLst>
      <p:ext uri="{BB962C8B-B14F-4D97-AF65-F5344CB8AC3E}">
        <p14:creationId xmlns:p14="http://schemas.microsoft.com/office/powerpoint/2010/main" val="400105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AFCE9-193E-7EA1-DFDE-8437E184B6C5}"/>
            </a:ext>
          </a:extLst>
        </p:cNvPr>
        <p:cNvGrpSpPr/>
        <p:nvPr/>
      </p:nvGrpSpPr>
      <p:grpSpPr>
        <a:xfrm>
          <a:off x="0" y="0"/>
          <a:ext cx="0" cy="0"/>
          <a:chOff x="0" y="0"/>
          <a:chExt cx="0" cy="0"/>
        </a:xfrm>
      </p:grpSpPr>
      <p:sp>
        <p:nvSpPr>
          <p:cNvPr id="16" name="Text Placeholder 15">
            <a:extLst>
              <a:ext uri="{FF2B5EF4-FFF2-40B4-BE49-F238E27FC236}">
                <a16:creationId xmlns:a16="http://schemas.microsoft.com/office/drawing/2014/main" id="{8379E00C-C786-F8FB-6629-FACFF647B89A}"/>
              </a:ext>
            </a:extLst>
          </p:cNvPr>
          <p:cNvSpPr>
            <a:spLocks noGrp="1"/>
          </p:cNvSpPr>
          <p:nvPr>
            <p:ph type="body" sz="quarter" idx="15"/>
          </p:nvPr>
        </p:nvSpPr>
        <p:spPr>
          <a:xfrm>
            <a:off x="548420" y="1187428"/>
            <a:ext cx="700387" cy="689518"/>
          </a:xfrm>
        </p:spPr>
        <p:txBody>
          <a:bodyPr/>
          <a:lstStyle/>
          <a:p>
            <a:r>
              <a:rPr lang="en-US" dirty="0"/>
              <a:t>01</a:t>
            </a:r>
          </a:p>
        </p:txBody>
      </p:sp>
      <p:sp>
        <p:nvSpPr>
          <p:cNvPr id="19" name="Text Placeholder 18">
            <a:extLst>
              <a:ext uri="{FF2B5EF4-FFF2-40B4-BE49-F238E27FC236}">
                <a16:creationId xmlns:a16="http://schemas.microsoft.com/office/drawing/2014/main" id="{57EF0B05-A5C5-85D3-DA07-3B27689FE37A}"/>
              </a:ext>
            </a:extLst>
          </p:cNvPr>
          <p:cNvSpPr>
            <a:spLocks noGrp="1"/>
          </p:cNvSpPr>
          <p:nvPr>
            <p:ph type="body" sz="quarter" idx="29"/>
          </p:nvPr>
        </p:nvSpPr>
        <p:spPr>
          <a:xfrm>
            <a:off x="548420" y="1969685"/>
            <a:ext cx="700387" cy="689518"/>
          </a:xfrm>
        </p:spPr>
        <p:txBody>
          <a:bodyPr/>
          <a:lstStyle/>
          <a:p>
            <a:r>
              <a:rPr lang="en-US" dirty="0"/>
              <a:t>02</a:t>
            </a:r>
          </a:p>
        </p:txBody>
      </p:sp>
      <p:sp>
        <p:nvSpPr>
          <p:cNvPr id="21" name="Text Placeholder 20">
            <a:extLst>
              <a:ext uri="{FF2B5EF4-FFF2-40B4-BE49-F238E27FC236}">
                <a16:creationId xmlns:a16="http://schemas.microsoft.com/office/drawing/2014/main" id="{1F6FE059-5247-37F0-6159-01DE920535C7}"/>
              </a:ext>
            </a:extLst>
          </p:cNvPr>
          <p:cNvSpPr>
            <a:spLocks noGrp="1"/>
          </p:cNvSpPr>
          <p:nvPr>
            <p:ph type="body" sz="quarter" idx="31"/>
          </p:nvPr>
        </p:nvSpPr>
        <p:spPr>
          <a:xfrm>
            <a:off x="548420" y="2704562"/>
            <a:ext cx="700387" cy="689518"/>
          </a:xfrm>
        </p:spPr>
        <p:txBody>
          <a:bodyPr/>
          <a:lstStyle/>
          <a:p>
            <a:r>
              <a:rPr lang="en-US" dirty="0"/>
              <a:t>03</a:t>
            </a:r>
          </a:p>
        </p:txBody>
      </p:sp>
      <p:sp>
        <p:nvSpPr>
          <p:cNvPr id="23" name="Text Placeholder 22">
            <a:extLst>
              <a:ext uri="{FF2B5EF4-FFF2-40B4-BE49-F238E27FC236}">
                <a16:creationId xmlns:a16="http://schemas.microsoft.com/office/drawing/2014/main" id="{6A27A66B-BA21-1C3D-2279-E9059FE58DE3}"/>
              </a:ext>
            </a:extLst>
          </p:cNvPr>
          <p:cNvSpPr>
            <a:spLocks noGrp="1"/>
          </p:cNvSpPr>
          <p:nvPr>
            <p:ph type="body" sz="quarter" idx="33"/>
          </p:nvPr>
        </p:nvSpPr>
        <p:spPr>
          <a:xfrm>
            <a:off x="548420" y="3443930"/>
            <a:ext cx="700387" cy="689518"/>
          </a:xfrm>
        </p:spPr>
        <p:txBody>
          <a:bodyPr/>
          <a:lstStyle/>
          <a:p>
            <a:r>
              <a:rPr lang="en-US" dirty="0"/>
              <a:t>04</a:t>
            </a:r>
          </a:p>
        </p:txBody>
      </p:sp>
      <p:sp>
        <p:nvSpPr>
          <p:cNvPr id="25" name="Text Placeholder 24">
            <a:extLst>
              <a:ext uri="{FF2B5EF4-FFF2-40B4-BE49-F238E27FC236}">
                <a16:creationId xmlns:a16="http://schemas.microsoft.com/office/drawing/2014/main" id="{61FDF3F6-25DF-33EF-7523-FB35BF14606C}"/>
              </a:ext>
            </a:extLst>
          </p:cNvPr>
          <p:cNvSpPr>
            <a:spLocks noGrp="1"/>
          </p:cNvSpPr>
          <p:nvPr>
            <p:ph type="body" sz="quarter" idx="35"/>
          </p:nvPr>
        </p:nvSpPr>
        <p:spPr>
          <a:xfrm>
            <a:off x="548420" y="4222630"/>
            <a:ext cx="700387" cy="689518"/>
          </a:xfrm>
        </p:spPr>
        <p:txBody>
          <a:bodyPr/>
          <a:lstStyle/>
          <a:p>
            <a:r>
              <a:rPr lang="en-US" dirty="0"/>
              <a:t>05</a:t>
            </a:r>
          </a:p>
        </p:txBody>
      </p:sp>
      <p:sp>
        <p:nvSpPr>
          <p:cNvPr id="18" name="Text Placeholder 17">
            <a:extLst>
              <a:ext uri="{FF2B5EF4-FFF2-40B4-BE49-F238E27FC236}">
                <a16:creationId xmlns:a16="http://schemas.microsoft.com/office/drawing/2014/main" id="{C14DB508-0247-B0AC-AAF2-2EE552FD581C}"/>
              </a:ext>
            </a:extLst>
          </p:cNvPr>
          <p:cNvSpPr>
            <a:spLocks noGrp="1"/>
          </p:cNvSpPr>
          <p:nvPr>
            <p:ph type="body" sz="quarter" idx="27"/>
          </p:nvPr>
        </p:nvSpPr>
        <p:spPr>
          <a:xfrm>
            <a:off x="548420" y="184166"/>
            <a:ext cx="5041923" cy="720752"/>
          </a:xfrm>
          <a:prstGeom prst="rect">
            <a:avLst/>
          </a:prstGeom>
        </p:spPr>
        <p:txBody>
          <a:bodyPr/>
          <a:lstStyle/>
          <a:p>
            <a:r>
              <a:rPr lang="en-US" dirty="0"/>
              <a:t>Contents</a:t>
            </a:r>
          </a:p>
        </p:txBody>
      </p:sp>
      <p:sp>
        <p:nvSpPr>
          <p:cNvPr id="2" name="Text Placeholder 24">
            <a:extLst>
              <a:ext uri="{FF2B5EF4-FFF2-40B4-BE49-F238E27FC236}">
                <a16:creationId xmlns:a16="http://schemas.microsoft.com/office/drawing/2014/main" id="{841755E7-2F43-3914-4B75-9FF46ED603CE}"/>
              </a:ext>
            </a:extLst>
          </p:cNvPr>
          <p:cNvSpPr txBox="1">
            <a:spLocks/>
          </p:cNvSpPr>
          <p:nvPr/>
        </p:nvSpPr>
        <p:spPr>
          <a:xfrm>
            <a:off x="548420" y="4953851"/>
            <a:ext cx="700387" cy="68951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0289A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06</a:t>
            </a:r>
          </a:p>
        </p:txBody>
      </p:sp>
      <p:pic>
        <p:nvPicPr>
          <p:cNvPr id="4" name="Picture 3" descr="A grey and black rectangular sign with white text&#10;&#10;AI-generated content may be incorrect.">
            <a:extLst>
              <a:ext uri="{FF2B5EF4-FFF2-40B4-BE49-F238E27FC236}">
                <a16:creationId xmlns:a16="http://schemas.microsoft.com/office/drawing/2014/main" id="{A294B9DE-28F1-AF77-0E1E-0D3DEFA078D9}"/>
              </a:ext>
            </a:extLst>
          </p:cNvPr>
          <p:cNvPicPr>
            <a:picLocks noChangeAspect="1"/>
          </p:cNvPicPr>
          <p:nvPr/>
        </p:nvPicPr>
        <p:blipFill>
          <a:blip r:embed="rId3"/>
          <a:stretch>
            <a:fillRect/>
          </a:stretch>
        </p:blipFill>
        <p:spPr>
          <a:xfrm>
            <a:off x="10069984" y="5877607"/>
            <a:ext cx="1277474" cy="814390"/>
          </a:xfrm>
          <a:prstGeom prst="rect">
            <a:avLst/>
          </a:prstGeom>
        </p:spPr>
      </p:pic>
      <p:sp>
        <p:nvSpPr>
          <p:cNvPr id="32" name="Text Placeholder 14">
            <a:extLst>
              <a:ext uri="{FF2B5EF4-FFF2-40B4-BE49-F238E27FC236}">
                <a16:creationId xmlns:a16="http://schemas.microsoft.com/office/drawing/2014/main" id="{F426CE6B-751F-0FCD-7F86-F5AFF7000D09}"/>
              </a:ext>
            </a:extLst>
          </p:cNvPr>
          <p:cNvSpPr>
            <a:spLocks noGrp="1"/>
          </p:cNvSpPr>
          <p:nvPr>
            <p:ph type="body" sz="quarter" idx="14"/>
          </p:nvPr>
        </p:nvSpPr>
        <p:spPr>
          <a:xfrm>
            <a:off x="1340173" y="1179937"/>
            <a:ext cx="4320000" cy="691200"/>
          </a:xfrm>
        </p:spPr>
        <p:txBody>
          <a:bodyPr/>
          <a:lstStyle/>
          <a:p>
            <a:r>
              <a:rPr lang="en-US" b="1" dirty="0"/>
              <a:t>Introduction</a:t>
            </a:r>
            <a:endParaRPr lang="en-US" dirty="0"/>
          </a:p>
        </p:txBody>
      </p:sp>
      <p:sp>
        <p:nvSpPr>
          <p:cNvPr id="33" name="Text Placeholder 19">
            <a:extLst>
              <a:ext uri="{FF2B5EF4-FFF2-40B4-BE49-F238E27FC236}">
                <a16:creationId xmlns:a16="http://schemas.microsoft.com/office/drawing/2014/main" id="{77AB5F5E-72CB-F328-06B7-013799E10A62}"/>
              </a:ext>
            </a:extLst>
          </p:cNvPr>
          <p:cNvSpPr>
            <a:spLocks noGrp="1"/>
          </p:cNvSpPr>
          <p:nvPr>
            <p:ph type="body" sz="quarter" idx="30"/>
          </p:nvPr>
        </p:nvSpPr>
        <p:spPr>
          <a:xfrm>
            <a:off x="1340173" y="1939172"/>
            <a:ext cx="4320000" cy="691200"/>
          </a:xfrm>
        </p:spPr>
        <p:txBody>
          <a:bodyPr/>
          <a:lstStyle/>
          <a:p>
            <a:r>
              <a:rPr lang="en-US" b="1" dirty="0"/>
              <a:t>Understanding the Landscape</a:t>
            </a:r>
            <a:endParaRPr lang="en-US" dirty="0"/>
          </a:p>
        </p:txBody>
      </p:sp>
      <p:sp>
        <p:nvSpPr>
          <p:cNvPr id="34" name="Text Placeholder 21">
            <a:extLst>
              <a:ext uri="{FF2B5EF4-FFF2-40B4-BE49-F238E27FC236}">
                <a16:creationId xmlns:a16="http://schemas.microsoft.com/office/drawing/2014/main" id="{227E6304-EF8D-90A2-A802-9EBAB957030E}"/>
              </a:ext>
            </a:extLst>
          </p:cNvPr>
          <p:cNvSpPr>
            <a:spLocks noGrp="1"/>
          </p:cNvSpPr>
          <p:nvPr>
            <p:ph type="body" sz="quarter" idx="32"/>
          </p:nvPr>
        </p:nvSpPr>
        <p:spPr>
          <a:xfrm>
            <a:off x="1340173" y="2675171"/>
            <a:ext cx="4320000" cy="691200"/>
          </a:xfrm>
        </p:spPr>
        <p:txBody>
          <a:bodyPr/>
          <a:lstStyle/>
          <a:p>
            <a:r>
              <a:rPr lang="en-US" b="1" dirty="0"/>
              <a:t>Strategic Storytelling</a:t>
            </a:r>
            <a:endParaRPr lang="en-US" dirty="0"/>
          </a:p>
        </p:txBody>
      </p:sp>
      <p:sp>
        <p:nvSpPr>
          <p:cNvPr id="35" name="Text Placeholder 23">
            <a:extLst>
              <a:ext uri="{FF2B5EF4-FFF2-40B4-BE49-F238E27FC236}">
                <a16:creationId xmlns:a16="http://schemas.microsoft.com/office/drawing/2014/main" id="{F163091C-CC91-E140-6DF8-69DE849DE2E7}"/>
              </a:ext>
            </a:extLst>
          </p:cNvPr>
          <p:cNvSpPr>
            <a:spLocks noGrp="1"/>
          </p:cNvSpPr>
          <p:nvPr>
            <p:ph type="body" sz="quarter" idx="34"/>
          </p:nvPr>
        </p:nvSpPr>
        <p:spPr>
          <a:xfrm>
            <a:off x="1340173" y="3416929"/>
            <a:ext cx="4320000" cy="691200"/>
          </a:xfrm>
        </p:spPr>
        <p:txBody>
          <a:bodyPr/>
          <a:lstStyle/>
          <a:p>
            <a:r>
              <a:rPr lang="en-US" b="1" dirty="0"/>
              <a:t>Digital Tools &amp; Platforms</a:t>
            </a:r>
            <a:endParaRPr lang="en-US" dirty="0"/>
          </a:p>
        </p:txBody>
      </p:sp>
      <p:sp>
        <p:nvSpPr>
          <p:cNvPr id="36" name="Text Placeholder 25">
            <a:extLst>
              <a:ext uri="{FF2B5EF4-FFF2-40B4-BE49-F238E27FC236}">
                <a16:creationId xmlns:a16="http://schemas.microsoft.com/office/drawing/2014/main" id="{E2238C5C-2683-11B3-A6AD-5CDBBC224DE0}"/>
              </a:ext>
            </a:extLst>
          </p:cNvPr>
          <p:cNvSpPr>
            <a:spLocks noGrp="1"/>
          </p:cNvSpPr>
          <p:nvPr>
            <p:ph type="body" sz="quarter" idx="36"/>
          </p:nvPr>
        </p:nvSpPr>
        <p:spPr>
          <a:xfrm>
            <a:off x="1340173" y="4188065"/>
            <a:ext cx="4320000" cy="691200"/>
          </a:xfrm>
        </p:spPr>
        <p:txBody>
          <a:bodyPr/>
          <a:lstStyle/>
          <a:p>
            <a:r>
              <a:rPr lang="en-US" b="1" dirty="0"/>
              <a:t>Entrepreneurial Thinking</a:t>
            </a:r>
            <a:endParaRPr lang="en-US" dirty="0"/>
          </a:p>
        </p:txBody>
      </p:sp>
      <p:sp>
        <p:nvSpPr>
          <p:cNvPr id="37" name="Text Placeholder 25">
            <a:extLst>
              <a:ext uri="{FF2B5EF4-FFF2-40B4-BE49-F238E27FC236}">
                <a16:creationId xmlns:a16="http://schemas.microsoft.com/office/drawing/2014/main" id="{F8BF10B2-24BD-5121-6593-458DAE680F48}"/>
              </a:ext>
            </a:extLst>
          </p:cNvPr>
          <p:cNvSpPr txBox="1">
            <a:spLocks/>
          </p:cNvSpPr>
          <p:nvPr/>
        </p:nvSpPr>
        <p:spPr>
          <a:xfrm>
            <a:off x="1340173" y="4933052"/>
            <a:ext cx="4320000" cy="691200"/>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Communication Ethics &amp; Trust</a:t>
            </a:r>
            <a:endParaRPr lang="en-US" dirty="0"/>
          </a:p>
        </p:txBody>
      </p:sp>
      <p:sp>
        <p:nvSpPr>
          <p:cNvPr id="38" name="Text Placeholder 14">
            <a:extLst>
              <a:ext uri="{FF2B5EF4-FFF2-40B4-BE49-F238E27FC236}">
                <a16:creationId xmlns:a16="http://schemas.microsoft.com/office/drawing/2014/main" id="{986711A3-12C8-FBF1-419C-1D088588785B}"/>
              </a:ext>
            </a:extLst>
          </p:cNvPr>
          <p:cNvSpPr txBox="1">
            <a:spLocks/>
          </p:cNvSpPr>
          <p:nvPr/>
        </p:nvSpPr>
        <p:spPr>
          <a:xfrm>
            <a:off x="1340173" y="1647308"/>
            <a:ext cx="10342571" cy="68951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Why digital marketing matters now, and how it can support sustainability</a:t>
            </a:r>
            <a:endParaRPr lang="en-US" sz="2000" dirty="0"/>
          </a:p>
        </p:txBody>
      </p:sp>
      <p:sp>
        <p:nvSpPr>
          <p:cNvPr id="39" name="Text Placeholder 19">
            <a:extLst>
              <a:ext uri="{FF2B5EF4-FFF2-40B4-BE49-F238E27FC236}">
                <a16:creationId xmlns:a16="http://schemas.microsoft.com/office/drawing/2014/main" id="{4949C3E7-D827-D705-4BA4-BC6974072617}"/>
              </a:ext>
            </a:extLst>
          </p:cNvPr>
          <p:cNvSpPr txBox="1">
            <a:spLocks/>
          </p:cNvSpPr>
          <p:nvPr/>
        </p:nvSpPr>
        <p:spPr>
          <a:xfrm>
            <a:off x="1340173" y="2406543"/>
            <a:ext cx="10342570" cy="68951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2000" dirty="0"/>
              <a:t>Sustainability and </a:t>
            </a:r>
            <a:r>
              <a:rPr lang="en-US" sz="2000" dirty="0"/>
              <a:t>ESG communication &amp; conscious consumers </a:t>
            </a:r>
            <a:r>
              <a:rPr lang="en-IE" sz="2000" dirty="0"/>
              <a:t>and decision making online</a:t>
            </a:r>
            <a:endParaRPr lang="en-US" sz="2000" dirty="0"/>
          </a:p>
        </p:txBody>
      </p:sp>
      <p:sp>
        <p:nvSpPr>
          <p:cNvPr id="40" name="Text Placeholder 21">
            <a:extLst>
              <a:ext uri="{FF2B5EF4-FFF2-40B4-BE49-F238E27FC236}">
                <a16:creationId xmlns:a16="http://schemas.microsoft.com/office/drawing/2014/main" id="{0DCF45EE-BEDE-6A62-0A5A-D2E65D3FAC74}"/>
              </a:ext>
            </a:extLst>
          </p:cNvPr>
          <p:cNvSpPr txBox="1">
            <a:spLocks/>
          </p:cNvSpPr>
          <p:nvPr/>
        </p:nvSpPr>
        <p:spPr>
          <a:xfrm>
            <a:off x="1340173" y="3142542"/>
            <a:ext cx="9002657" cy="68951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Turning </a:t>
            </a:r>
            <a:r>
              <a:rPr lang="en-IE" sz="2000" dirty="0"/>
              <a:t>sustainability and </a:t>
            </a:r>
            <a:r>
              <a:rPr lang="en-US" sz="2000" dirty="0"/>
              <a:t>ESG actions into authentic brand stories</a:t>
            </a:r>
          </a:p>
        </p:txBody>
      </p:sp>
      <p:sp>
        <p:nvSpPr>
          <p:cNvPr id="42" name="Text Placeholder 25">
            <a:extLst>
              <a:ext uri="{FF2B5EF4-FFF2-40B4-BE49-F238E27FC236}">
                <a16:creationId xmlns:a16="http://schemas.microsoft.com/office/drawing/2014/main" id="{500D0E2F-01C9-0C02-8923-337EC837350B}"/>
              </a:ext>
            </a:extLst>
          </p:cNvPr>
          <p:cNvSpPr txBox="1">
            <a:spLocks/>
          </p:cNvSpPr>
          <p:nvPr/>
        </p:nvSpPr>
        <p:spPr>
          <a:xfrm>
            <a:off x="1340173" y="4655436"/>
            <a:ext cx="9934640" cy="68951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inking sustainability, marketing, innovation, and new business value</a:t>
            </a:r>
            <a:endParaRPr lang="en-US" sz="2000" dirty="0"/>
          </a:p>
        </p:txBody>
      </p:sp>
      <p:sp>
        <p:nvSpPr>
          <p:cNvPr id="43" name="Text Placeholder 25">
            <a:extLst>
              <a:ext uri="{FF2B5EF4-FFF2-40B4-BE49-F238E27FC236}">
                <a16:creationId xmlns:a16="http://schemas.microsoft.com/office/drawing/2014/main" id="{3B92825E-4881-578F-7D03-1BAC77703AB0}"/>
              </a:ext>
            </a:extLst>
          </p:cNvPr>
          <p:cNvSpPr txBox="1">
            <a:spLocks/>
          </p:cNvSpPr>
          <p:nvPr/>
        </p:nvSpPr>
        <p:spPr>
          <a:xfrm>
            <a:off x="1340173" y="5400423"/>
            <a:ext cx="10342570" cy="689519"/>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262626"/>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Evidence based claims, greenwashing risk, and responsible use of AI</a:t>
            </a:r>
            <a:endParaRPr lang="en-US" sz="2000" dirty="0"/>
          </a:p>
        </p:txBody>
      </p:sp>
    </p:spTree>
    <p:extLst>
      <p:ext uri="{BB962C8B-B14F-4D97-AF65-F5344CB8AC3E}">
        <p14:creationId xmlns:p14="http://schemas.microsoft.com/office/powerpoint/2010/main" val="6864477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32381-F3E3-2FEB-4E68-0A6E9FD53318}"/>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6BE54B4E-103A-F417-71D2-14AD6D665F72}"/>
              </a:ext>
            </a:extLst>
          </p:cNvPr>
          <p:cNvSpPr/>
          <p:nvPr/>
        </p:nvSpPr>
        <p:spPr>
          <a:xfrm>
            <a:off x="519129" y="3566573"/>
            <a:ext cx="5496004" cy="2440039"/>
          </a:xfrm>
          <a:prstGeom prst="roundRect">
            <a:avLst>
              <a:gd name="adj" fmla="val 7861"/>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9" name="think-cell data - do not delete" hidden="1">
            <a:extLst>
              <a:ext uri="{FF2B5EF4-FFF2-40B4-BE49-F238E27FC236}">
                <a16:creationId xmlns:a16="http://schemas.microsoft.com/office/drawing/2014/main" id="{82A61D05-5C42-E14C-20DA-24BD61D24F1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ACFB70E9-CBCE-9382-A01C-86E4D1C74E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B891595D-6C41-5CAB-AA96-4A22C3BB4A14}"/>
              </a:ext>
            </a:extLst>
          </p:cNvPr>
          <p:cNvSpPr txBox="1">
            <a:spLocks/>
          </p:cNvSpPr>
          <p:nvPr/>
        </p:nvSpPr>
        <p:spPr>
          <a:xfrm>
            <a:off x="454695"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What Ethical Sustainability Communication Looks Like</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C22CE47-5B89-12A8-50F9-EC54FC6E6C6E}"/>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B7EE29D4-C81E-44ED-B3A1-7C4B2681AB74}"/>
              </a:ext>
            </a:extLst>
          </p:cNvPr>
          <p:cNvPicPr>
            <a:picLocks noChangeAspect="1"/>
          </p:cNvPicPr>
          <p:nvPr/>
        </p:nvPicPr>
        <p:blipFill>
          <a:blip>
            <a:extLst>
              <a:ext uri="{96DAC541-7B7A-43D3-8B79-37D633B846F1}">
                <asvg:svgBlip xmlns:asvg="http://schemas.microsoft.com/office/drawing/2016/SVG/main" r:embed="rId6"/>
              </a:ext>
            </a:extLst>
          </a:blip>
          <a:srcRect l="26252" t="33105" r="45881" b="42981"/>
          <a:stretch>
            <a:fillRect/>
          </a:stretch>
        </p:blipFill>
        <p:spPr>
          <a:xfrm rot="16200000">
            <a:off x="6431703" y="-559477"/>
            <a:ext cx="5200821" cy="6319775"/>
          </a:xfrm>
          <a:prstGeom prst="rect">
            <a:avLst/>
          </a:prstGeom>
        </p:spPr>
      </p:pic>
      <p:sp>
        <p:nvSpPr>
          <p:cNvPr id="2" name="TextBox 6">
            <a:extLst>
              <a:ext uri="{FF2B5EF4-FFF2-40B4-BE49-F238E27FC236}">
                <a16:creationId xmlns:a16="http://schemas.microsoft.com/office/drawing/2014/main" id="{4413DBA2-4435-7584-69FE-87EF34B5FA77}"/>
              </a:ext>
            </a:extLst>
          </p:cNvPr>
          <p:cNvSpPr txBox="1"/>
          <p:nvPr/>
        </p:nvSpPr>
        <p:spPr>
          <a:xfrm>
            <a:off x="848251" y="3358537"/>
            <a:ext cx="4947894" cy="2569934"/>
          </a:xfrm>
          <a:prstGeom prst="rect">
            <a:avLst/>
          </a:prstGeom>
          <a:noFill/>
        </p:spPr>
        <p:txBody>
          <a:bodyPr wrap="square" lIns="91440" tIns="45720" rIns="91440" bIns="45720" numCol="1" spcCol="252000" rtlCol="0" anchor="t">
            <a:spAutoFit/>
          </a:bodyPr>
          <a:lstStyle/>
          <a:p>
            <a:r>
              <a:rPr lang="en-US" sz="2400" b="1" dirty="0">
                <a:solidFill>
                  <a:schemeClr val="bg1"/>
                </a:solidFill>
                <a:highlight>
                  <a:srgbClr val="62A844"/>
                </a:highlight>
              </a:rPr>
              <a:t>  Good practice examples:</a:t>
            </a:r>
            <a:r>
              <a:rPr lang="en-US" sz="2400" b="1" dirty="0">
                <a:solidFill>
                  <a:srgbClr val="62A844"/>
                </a:solidFill>
                <a:highlight>
                  <a:srgbClr val="62A844"/>
                </a:highlight>
              </a:rPr>
              <a:t>..</a:t>
            </a:r>
          </a:p>
          <a:p>
            <a:endParaRPr lang="en-US" sz="2400" dirty="0">
              <a:highlight>
                <a:srgbClr val="62A844"/>
              </a:highlight>
            </a:endParaRPr>
          </a:p>
          <a:p>
            <a:pPr marL="342900" indent="-342900">
              <a:buClr>
                <a:srgbClr val="62A844"/>
              </a:buClr>
              <a:buFont typeface="Arial" panose="020B0604020202020204" pitchFamily="34" charset="0"/>
              <a:buChar char="•"/>
            </a:pPr>
            <a:r>
              <a:rPr lang="en-US" dirty="0">
                <a:solidFill>
                  <a:srgbClr val="262626"/>
                </a:solidFill>
              </a:rPr>
              <a:t>“We reduced food waste by 18% this season.”</a:t>
            </a:r>
          </a:p>
          <a:p>
            <a:pPr marL="342900" indent="-342900">
              <a:buClr>
                <a:srgbClr val="62A844"/>
              </a:buClr>
              <a:buFont typeface="Arial" panose="020B0604020202020204" pitchFamily="34" charset="0"/>
              <a:buChar char="•"/>
            </a:pPr>
            <a:r>
              <a:rPr lang="en-US" dirty="0">
                <a:solidFill>
                  <a:srgbClr val="262626"/>
                </a:solidFill>
              </a:rPr>
              <a:t>“60% of our suppliers are local (within 50 km).”</a:t>
            </a:r>
          </a:p>
          <a:p>
            <a:pPr marL="342900" indent="-342900">
              <a:buClr>
                <a:srgbClr val="62A844"/>
              </a:buClr>
              <a:buFont typeface="Arial" panose="020B0604020202020204" pitchFamily="34" charset="0"/>
              <a:buChar char="•"/>
            </a:pPr>
            <a:r>
              <a:rPr lang="en-US" dirty="0">
                <a:solidFill>
                  <a:srgbClr val="262626"/>
                </a:solidFill>
              </a:rPr>
              <a:t>“We installed solar water heating in 2023.”</a:t>
            </a:r>
          </a:p>
          <a:p>
            <a:pPr marL="342900" indent="-342900">
              <a:buClr>
                <a:srgbClr val="62A844"/>
              </a:buClr>
              <a:buFont typeface="Arial" panose="020B0604020202020204" pitchFamily="34" charset="0"/>
              <a:buChar char="•"/>
            </a:pPr>
            <a:r>
              <a:rPr lang="en-US" dirty="0">
                <a:solidFill>
                  <a:srgbClr val="262626"/>
                </a:solidFill>
              </a:rPr>
              <a:t>“We are working to reduce plastic use and have removed straws &amp; stirrers.”</a:t>
            </a:r>
          </a:p>
          <a:p>
            <a:pPr marL="342900" indent="-342900">
              <a:spcBef>
                <a:spcPts val="600"/>
              </a:spcBef>
              <a:buFont typeface="Arial" panose="020B0604020202020204" pitchFamily="34" charset="0"/>
              <a:buChar char="•"/>
            </a:pPr>
            <a:endParaRPr lang="en-US" dirty="0"/>
          </a:p>
        </p:txBody>
      </p:sp>
      <p:grpSp>
        <p:nvGrpSpPr>
          <p:cNvPr id="38" name="Group 37">
            <a:extLst>
              <a:ext uri="{FF2B5EF4-FFF2-40B4-BE49-F238E27FC236}">
                <a16:creationId xmlns:a16="http://schemas.microsoft.com/office/drawing/2014/main" id="{0014BF9C-6A21-0793-A261-453655912BFC}"/>
              </a:ext>
            </a:extLst>
          </p:cNvPr>
          <p:cNvGrpSpPr/>
          <p:nvPr/>
        </p:nvGrpSpPr>
        <p:grpSpPr>
          <a:xfrm>
            <a:off x="4632072" y="5408857"/>
            <a:ext cx="1164073" cy="1163898"/>
            <a:chOff x="3827754" y="2015972"/>
            <a:chExt cx="1489842" cy="1489618"/>
          </a:xfrm>
        </p:grpSpPr>
        <p:grpSp>
          <p:nvGrpSpPr>
            <p:cNvPr id="12" name="Group 11">
              <a:extLst>
                <a:ext uri="{FF2B5EF4-FFF2-40B4-BE49-F238E27FC236}">
                  <a16:creationId xmlns:a16="http://schemas.microsoft.com/office/drawing/2014/main" id="{DB52D21D-266F-CA94-7C5D-3E2BFC8EF915}"/>
                </a:ext>
              </a:extLst>
            </p:cNvPr>
            <p:cNvGrpSpPr/>
            <p:nvPr/>
          </p:nvGrpSpPr>
          <p:grpSpPr>
            <a:xfrm>
              <a:off x="3827754" y="2015972"/>
              <a:ext cx="1489842" cy="1489618"/>
              <a:chOff x="3068464" y="1670756"/>
              <a:chExt cx="1972690" cy="1972393"/>
            </a:xfrm>
          </p:grpSpPr>
          <p:sp>
            <p:nvSpPr>
              <p:cNvPr id="29" name="Oval 28">
                <a:extLst>
                  <a:ext uri="{FF2B5EF4-FFF2-40B4-BE49-F238E27FC236}">
                    <a16:creationId xmlns:a16="http://schemas.microsoft.com/office/drawing/2014/main" id="{1A06C0BB-D770-0CD2-3068-B1E5CC318CBB}"/>
                  </a:ext>
                </a:extLst>
              </p:cNvPr>
              <p:cNvSpPr/>
              <p:nvPr/>
            </p:nvSpPr>
            <p:spPr>
              <a:xfrm rot="18900000">
                <a:off x="3191369" y="1793655"/>
                <a:ext cx="1726880" cy="1726879"/>
              </a:xfrm>
              <a:prstGeom prst="ellipse">
                <a:avLst/>
              </a:prstGeom>
              <a:solidFill>
                <a:srgbClr val="62A844"/>
              </a:solidFill>
              <a:ln w="1822" cap="flat">
                <a:noFill/>
                <a:prstDash val="solid"/>
                <a:miter/>
              </a:ln>
            </p:spPr>
            <p:txBody>
              <a:bodyPr/>
              <a:lstStyle/>
              <a:p>
                <a:endParaRPr lang="en-IE"/>
              </a:p>
            </p:txBody>
          </p:sp>
          <p:sp>
            <p:nvSpPr>
              <p:cNvPr id="30" name="Oval 29">
                <a:extLst>
                  <a:ext uri="{FF2B5EF4-FFF2-40B4-BE49-F238E27FC236}">
                    <a16:creationId xmlns:a16="http://schemas.microsoft.com/office/drawing/2014/main" id="{2AF8F7B8-1BB5-DD1F-3C18-91F2A897DA96}"/>
                  </a:ext>
                </a:extLst>
              </p:cNvPr>
              <p:cNvSpPr/>
              <p:nvPr/>
            </p:nvSpPr>
            <p:spPr>
              <a:xfrm>
                <a:off x="3382114" y="1984406"/>
                <a:ext cx="1345373" cy="1345373"/>
              </a:xfrm>
              <a:prstGeom prst="ellipse">
                <a:avLst/>
              </a:prstGeom>
              <a:solidFill>
                <a:srgbClr val="FFFFFF"/>
              </a:solidFill>
              <a:ln w="1822" cap="flat">
                <a:noFill/>
                <a:prstDash val="solid"/>
                <a:miter/>
              </a:ln>
            </p:spPr>
            <p:txBody>
              <a:bodyPr/>
              <a:lstStyle/>
              <a:p>
                <a:endParaRPr lang="en-IE"/>
              </a:p>
            </p:txBody>
          </p:sp>
          <p:grpSp>
            <p:nvGrpSpPr>
              <p:cNvPr id="31" name="Graphic 26">
                <a:extLst>
                  <a:ext uri="{FF2B5EF4-FFF2-40B4-BE49-F238E27FC236}">
                    <a16:creationId xmlns:a16="http://schemas.microsoft.com/office/drawing/2014/main" id="{A8901969-B19A-2E1C-2483-5FE65A1A7AFF}"/>
                  </a:ext>
                </a:extLst>
              </p:cNvPr>
              <p:cNvGrpSpPr/>
              <p:nvPr/>
            </p:nvGrpSpPr>
            <p:grpSpPr>
              <a:xfrm>
                <a:off x="3068464" y="1670756"/>
                <a:ext cx="1972690" cy="1972393"/>
                <a:chOff x="1000491" y="2838436"/>
                <a:chExt cx="2183137" cy="2182809"/>
              </a:xfrm>
              <a:solidFill>
                <a:srgbClr val="62A844"/>
              </a:solidFill>
            </p:grpSpPr>
            <p:sp>
              <p:nvSpPr>
                <p:cNvPr id="32" name="Freeform 31">
                  <a:extLst>
                    <a:ext uri="{FF2B5EF4-FFF2-40B4-BE49-F238E27FC236}">
                      <a16:creationId xmlns:a16="http://schemas.microsoft.com/office/drawing/2014/main" id="{BD2F121B-8D57-6A0C-30C7-7362DD7FDA3B}"/>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noFill/>
                  <a:prstDash val="solid"/>
                  <a:miter/>
                </a:ln>
              </p:spPr>
              <p:txBody>
                <a:bodyPr/>
                <a:lstStyle/>
                <a:p>
                  <a:endParaRPr lang="en-IE"/>
                </a:p>
              </p:txBody>
            </p:sp>
            <p:grpSp>
              <p:nvGrpSpPr>
                <p:cNvPr id="33" name="Graphic 26">
                  <a:extLst>
                    <a:ext uri="{FF2B5EF4-FFF2-40B4-BE49-F238E27FC236}">
                      <a16:creationId xmlns:a16="http://schemas.microsoft.com/office/drawing/2014/main" id="{4FC907A5-635A-AD10-C4C4-73207EB417D9}"/>
                    </a:ext>
                  </a:extLst>
                </p:cNvPr>
                <p:cNvGrpSpPr/>
                <p:nvPr/>
              </p:nvGrpSpPr>
              <p:grpSpPr>
                <a:xfrm>
                  <a:off x="1000491" y="3920861"/>
                  <a:ext cx="2183137" cy="1100383"/>
                  <a:chOff x="1000491" y="3920861"/>
                  <a:chExt cx="2183137" cy="1100383"/>
                </a:xfrm>
                <a:grpFill/>
              </p:grpSpPr>
              <p:sp>
                <p:nvSpPr>
                  <p:cNvPr id="34" name="Freeform 33">
                    <a:extLst>
                      <a:ext uri="{FF2B5EF4-FFF2-40B4-BE49-F238E27FC236}">
                        <a16:creationId xmlns:a16="http://schemas.microsoft.com/office/drawing/2014/main" id="{D30422EB-FE2C-50C8-A780-CB56BBF41FE1}"/>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35" name="Freeform 34">
                    <a:extLst>
                      <a:ext uri="{FF2B5EF4-FFF2-40B4-BE49-F238E27FC236}">
                        <a16:creationId xmlns:a16="http://schemas.microsoft.com/office/drawing/2014/main" id="{AA1CDC6D-78BC-5D1D-96AF-59DA1FB06492}"/>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noFill/>
                    <a:prstDash val="solid"/>
                    <a:miter/>
                  </a:ln>
                </p:spPr>
                <p:txBody>
                  <a:bodyPr/>
                  <a:lstStyle/>
                  <a:p>
                    <a:endParaRPr lang="en-IE"/>
                  </a:p>
                </p:txBody>
              </p:sp>
              <p:sp>
                <p:nvSpPr>
                  <p:cNvPr id="36" name="Freeform 35">
                    <a:extLst>
                      <a:ext uri="{FF2B5EF4-FFF2-40B4-BE49-F238E27FC236}">
                        <a16:creationId xmlns:a16="http://schemas.microsoft.com/office/drawing/2014/main" id="{B3B1E9C2-45C1-0E2A-2254-66B85E91DCA4}"/>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pic>
          <p:nvPicPr>
            <p:cNvPr id="37" name="Graphic 36" descr="Checkmark with solid fill">
              <a:extLst>
                <a:ext uri="{FF2B5EF4-FFF2-40B4-BE49-F238E27FC236}">
                  <a16:creationId xmlns:a16="http://schemas.microsoft.com/office/drawing/2014/main" id="{65C86F35-C843-87E5-CB04-3F6AC17592B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116697" y="2398187"/>
              <a:ext cx="825138" cy="825138"/>
            </a:xfrm>
            <a:prstGeom prst="rect">
              <a:avLst/>
            </a:prstGeom>
          </p:spPr>
        </p:pic>
      </p:grpSp>
      <p:sp>
        <p:nvSpPr>
          <p:cNvPr id="39" name="TextBox 38">
            <a:extLst>
              <a:ext uri="{FF2B5EF4-FFF2-40B4-BE49-F238E27FC236}">
                <a16:creationId xmlns:a16="http://schemas.microsoft.com/office/drawing/2014/main" id="{349A8FF8-4A1B-1854-48AB-56C325AA61E2}"/>
              </a:ext>
            </a:extLst>
          </p:cNvPr>
          <p:cNvSpPr txBox="1"/>
          <p:nvPr/>
        </p:nvSpPr>
        <p:spPr>
          <a:xfrm>
            <a:off x="495292" y="2169192"/>
            <a:ext cx="6690510" cy="584775"/>
          </a:xfrm>
          <a:prstGeom prst="rect">
            <a:avLst/>
          </a:prstGeom>
          <a:noFill/>
        </p:spPr>
        <p:txBody>
          <a:bodyPr wrap="square">
            <a:spAutoFit/>
          </a:bodyPr>
          <a:lstStyle/>
          <a:p>
            <a:r>
              <a:rPr lang="en-US" sz="3200" b="1" i="1" dirty="0">
                <a:solidFill>
                  <a:srgbClr val="262626"/>
                </a:solidFill>
              </a:rPr>
              <a:t>Clear • Specific • Evidence-based</a:t>
            </a:r>
            <a:endParaRPr lang="en-US" sz="3200" b="1" dirty="0">
              <a:solidFill>
                <a:srgbClr val="262626"/>
              </a:solidFill>
            </a:endParaRPr>
          </a:p>
        </p:txBody>
      </p:sp>
      <p:sp>
        <p:nvSpPr>
          <p:cNvPr id="40" name="Rounded Rectangle 39">
            <a:extLst>
              <a:ext uri="{FF2B5EF4-FFF2-40B4-BE49-F238E27FC236}">
                <a16:creationId xmlns:a16="http://schemas.microsoft.com/office/drawing/2014/main" id="{1457F2A9-4BCA-34D5-E802-52ED0244C25E}"/>
              </a:ext>
            </a:extLst>
          </p:cNvPr>
          <p:cNvSpPr/>
          <p:nvPr/>
        </p:nvSpPr>
        <p:spPr>
          <a:xfrm>
            <a:off x="6914062" y="3566573"/>
            <a:ext cx="3962567" cy="2440039"/>
          </a:xfrm>
          <a:prstGeom prst="roundRect">
            <a:avLst>
              <a:gd name="adj" fmla="val 7861"/>
            </a:avLst>
          </a:prstGeom>
          <a:solidFill>
            <a:schemeClr val="bg1"/>
          </a:solidFill>
          <a:ln w="28575">
            <a:solidFill>
              <a:srgbClr val="0289AE"/>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6">
            <a:extLst>
              <a:ext uri="{FF2B5EF4-FFF2-40B4-BE49-F238E27FC236}">
                <a16:creationId xmlns:a16="http://schemas.microsoft.com/office/drawing/2014/main" id="{E16D1F34-DC9E-036D-F601-3EC95C5E1A6B}"/>
              </a:ext>
            </a:extLst>
          </p:cNvPr>
          <p:cNvSpPr txBox="1"/>
          <p:nvPr/>
        </p:nvSpPr>
        <p:spPr>
          <a:xfrm>
            <a:off x="7243184" y="3358537"/>
            <a:ext cx="3970492" cy="2292935"/>
          </a:xfrm>
          <a:prstGeom prst="rect">
            <a:avLst/>
          </a:prstGeom>
          <a:noFill/>
        </p:spPr>
        <p:txBody>
          <a:bodyPr wrap="square" lIns="91440" tIns="45720" rIns="91440" bIns="45720" numCol="1" spcCol="252000" rtlCol="0" anchor="t">
            <a:spAutoFit/>
          </a:bodyPr>
          <a:lstStyle/>
          <a:p>
            <a:r>
              <a:rPr lang="en-US" sz="2400" b="1" dirty="0">
                <a:solidFill>
                  <a:schemeClr val="bg1"/>
                </a:solidFill>
                <a:highlight>
                  <a:srgbClr val="0289AE"/>
                </a:highlight>
              </a:rPr>
              <a:t>  Avoid:</a:t>
            </a:r>
            <a:r>
              <a:rPr lang="en-US" sz="2400" b="1" dirty="0">
                <a:solidFill>
                  <a:srgbClr val="0289AE"/>
                </a:solidFill>
                <a:highlight>
                  <a:srgbClr val="0289AE"/>
                </a:highlight>
              </a:rPr>
              <a:t>..</a:t>
            </a:r>
          </a:p>
          <a:p>
            <a:endParaRPr lang="en-US" sz="2400" dirty="0">
              <a:highlight>
                <a:srgbClr val="62A844"/>
              </a:highlight>
            </a:endParaRPr>
          </a:p>
          <a:p>
            <a:pPr marL="342900" indent="-342900">
              <a:buClr>
                <a:srgbClr val="0289AE"/>
              </a:buClr>
              <a:buFont typeface="Arial" panose="020B0604020202020204" pitchFamily="34" charset="0"/>
              <a:buChar char="•"/>
            </a:pPr>
            <a:r>
              <a:rPr lang="en-US" dirty="0">
                <a:solidFill>
                  <a:srgbClr val="262626"/>
                </a:solidFill>
              </a:rPr>
              <a:t>“We are 100% sustainable.”</a:t>
            </a:r>
          </a:p>
          <a:p>
            <a:pPr marL="342900" indent="-342900">
              <a:buClr>
                <a:srgbClr val="0289AE"/>
              </a:buClr>
              <a:buFont typeface="Arial" panose="020B0604020202020204" pitchFamily="34" charset="0"/>
              <a:buChar char="•"/>
            </a:pPr>
            <a:r>
              <a:rPr lang="en-US" dirty="0">
                <a:solidFill>
                  <a:srgbClr val="262626"/>
                </a:solidFill>
              </a:rPr>
              <a:t>“Eco hotel.”</a:t>
            </a:r>
          </a:p>
          <a:p>
            <a:pPr marL="342900" indent="-342900">
              <a:buClr>
                <a:srgbClr val="0289AE"/>
              </a:buClr>
              <a:buFont typeface="Arial" panose="020B0604020202020204" pitchFamily="34" charset="0"/>
              <a:buChar char="•"/>
            </a:pPr>
            <a:r>
              <a:rPr lang="en-US" dirty="0">
                <a:solidFill>
                  <a:srgbClr val="262626"/>
                </a:solidFill>
              </a:rPr>
              <a:t>“Zero impact dining.”</a:t>
            </a:r>
          </a:p>
          <a:p>
            <a:pPr marL="342900" indent="-342900">
              <a:buClr>
                <a:srgbClr val="0289AE"/>
              </a:buClr>
              <a:buFont typeface="Arial" panose="020B0604020202020204" pitchFamily="34" charset="0"/>
              <a:buChar char="•"/>
            </a:pPr>
            <a:endParaRPr lang="en-US" dirty="0">
              <a:solidFill>
                <a:srgbClr val="262626"/>
              </a:solidFill>
            </a:endParaRPr>
          </a:p>
          <a:p>
            <a:pPr marL="342900" indent="-342900">
              <a:spcBef>
                <a:spcPts val="600"/>
              </a:spcBef>
              <a:buFont typeface="Arial" panose="020B0604020202020204" pitchFamily="34" charset="0"/>
              <a:buChar char="•"/>
            </a:pPr>
            <a:endParaRPr lang="en-US" dirty="0"/>
          </a:p>
        </p:txBody>
      </p:sp>
      <p:grpSp>
        <p:nvGrpSpPr>
          <p:cNvPr id="54" name="Group 53">
            <a:extLst>
              <a:ext uri="{FF2B5EF4-FFF2-40B4-BE49-F238E27FC236}">
                <a16:creationId xmlns:a16="http://schemas.microsoft.com/office/drawing/2014/main" id="{7664949A-165B-D82B-6905-B24019774067}"/>
              </a:ext>
            </a:extLst>
          </p:cNvPr>
          <p:cNvGrpSpPr/>
          <p:nvPr/>
        </p:nvGrpSpPr>
        <p:grpSpPr>
          <a:xfrm>
            <a:off x="9505643" y="5408857"/>
            <a:ext cx="1164073" cy="1163898"/>
            <a:chOff x="9958973" y="4745956"/>
            <a:chExt cx="1443204" cy="1442987"/>
          </a:xfrm>
        </p:grpSpPr>
        <p:grpSp>
          <p:nvGrpSpPr>
            <p:cNvPr id="43" name="Group 42">
              <a:extLst>
                <a:ext uri="{FF2B5EF4-FFF2-40B4-BE49-F238E27FC236}">
                  <a16:creationId xmlns:a16="http://schemas.microsoft.com/office/drawing/2014/main" id="{CD4A6657-B420-E80D-CE33-61D277D821E4}"/>
                </a:ext>
              </a:extLst>
            </p:cNvPr>
            <p:cNvGrpSpPr/>
            <p:nvPr/>
          </p:nvGrpSpPr>
          <p:grpSpPr>
            <a:xfrm>
              <a:off x="9958973" y="4745956"/>
              <a:ext cx="1443204" cy="1442987"/>
              <a:chOff x="3068464" y="1670756"/>
              <a:chExt cx="1972690" cy="1972393"/>
            </a:xfrm>
          </p:grpSpPr>
          <p:sp>
            <p:nvSpPr>
              <p:cNvPr id="45" name="Oval 44">
                <a:extLst>
                  <a:ext uri="{FF2B5EF4-FFF2-40B4-BE49-F238E27FC236}">
                    <a16:creationId xmlns:a16="http://schemas.microsoft.com/office/drawing/2014/main" id="{30EB2FA9-7F08-2655-2B4D-B8091391C28B}"/>
                  </a:ext>
                </a:extLst>
              </p:cNvPr>
              <p:cNvSpPr/>
              <p:nvPr/>
            </p:nvSpPr>
            <p:spPr>
              <a:xfrm rot="18900000">
                <a:off x="3191369" y="1793655"/>
                <a:ext cx="1726880" cy="1726879"/>
              </a:xfrm>
              <a:prstGeom prst="ellipse">
                <a:avLst/>
              </a:prstGeom>
              <a:solidFill>
                <a:srgbClr val="0289AE"/>
              </a:solidFill>
              <a:ln w="1822" cap="flat">
                <a:noFill/>
                <a:prstDash val="solid"/>
                <a:miter/>
              </a:ln>
            </p:spPr>
            <p:txBody>
              <a:bodyPr/>
              <a:lstStyle/>
              <a:p>
                <a:endParaRPr lang="en-IE"/>
              </a:p>
            </p:txBody>
          </p:sp>
          <p:sp>
            <p:nvSpPr>
              <p:cNvPr id="46" name="Oval 45">
                <a:extLst>
                  <a:ext uri="{FF2B5EF4-FFF2-40B4-BE49-F238E27FC236}">
                    <a16:creationId xmlns:a16="http://schemas.microsoft.com/office/drawing/2014/main" id="{F72C385E-E6DF-9D14-2E36-D2777BE8062D}"/>
                  </a:ext>
                </a:extLst>
              </p:cNvPr>
              <p:cNvSpPr/>
              <p:nvPr/>
            </p:nvSpPr>
            <p:spPr>
              <a:xfrm>
                <a:off x="3382114" y="1984406"/>
                <a:ext cx="1345373" cy="1345373"/>
              </a:xfrm>
              <a:prstGeom prst="ellipse">
                <a:avLst/>
              </a:prstGeom>
              <a:solidFill>
                <a:srgbClr val="FFFFFF"/>
              </a:solidFill>
              <a:ln w="1822" cap="flat">
                <a:noFill/>
                <a:prstDash val="solid"/>
                <a:miter/>
              </a:ln>
            </p:spPr>
            <p:txBody>
              <a:bodyPr/>
              <a:lstStyle/>
              <a:p>
                <a:endParaRPr lang="en-IE"/>
              </a:p>
            </p:txBody>
          </p:sp>
          <p:grpSp>
            <p:nvGrpSpPr>
              <p:cNvPr id="47" name="Graphic 26">
                <a:extLst>
                  <a:ext uri="{FF2B5EF4-FFF2-40B4-BE49-F238E27FC236}">
                    <a16:creationId xmlns:a16="http://schemas.microsoft.com/office/drawing/2014/main" id="{35EBF2EA-59C1-F298-CC6E-4A0E4639372E}"/>
                  </a:ext>
                </a:extLst>
              </p:cNvPr>
              <p:cNvGrpSpPr/>
              <p:nvPr/>
            </p:nvGrpSpPr>
            <p:grpSpPr>
              <a:xfrm>
                <a:off x="3068464" y="1670756"/>
                <a:ext cx="1972690" cy="1972393"/>
                <a:chOff x="1000491" y="2838436"/>
                <a:chExt cx="2183137" cy="2182809"/>
              </a:xfrm>
              <a:solidFill>
                <a:srgbClr val="62A844"/>
              </a:solidFill>
            </p:grpSpPr>
            <p:sp>
              <p:nvSpPr>
                <p:cNvPr id="48" name="Freeform 47">
                  <a:extLst>
                    <a:ext uri="{FF2B5EF4-FFF2-40B4-BE49-F238E27FC236}">
                      <a16:creationId xmlns:a16="http://schemas.microsoft.com/office/drawing/2014/main" id="{184F49AA-3A9B-05CD-863F-5FD080438598}"/>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solidFill>
                  <a:srgbClr val="0289AE"/>
                </a:solidFill>
                <a:ln w="1822" cap="flat">
                  <a:solidFill>
                    <a:srgbClr val="0289AE"/>
                  </a:solidFill>
                  <a:prstDash val="solid"/>
                  <a:miter/>
                </a:ln>
              </p:spPr>
              <p:txBody>
                <a:bodyPr/>
                <a:lstStyle/>
                <a:p>
                  <a:endParaRPr lang="en-IE"/>
                </a:p>
              </p:txBody>
            </p:sp>
            <p:grpSp>
              <p:nvGrpSpPr>
                <p:cNvPr id="49" name="Graphic 26">
                  <a:extLst>
                    <a:ext uri="{FF2B5EF4-FFF2-40B4-BE49-F238E27FC236}">
                      <a16:creationId xmlns:a16="http://schemas.microsoft.com/office/drawing/2014/main" id="{8C2A914E-0719-59ED-AE09-E44D0CD74510}"/>
                    </a:ext>
                  </a:extLst>
                </p:cNvPr>
                <p:cNvGrpSpPr/>
                <p:nvPr/>
              </p:nvGrpSpPr>
              <p:grpSpPr>
                <a:xfrm>
                  <a:off x="1000491" y="3920861"/>
                  <a:ext cx="2183137" cy="1100383"/>
                  <a:chOff x="1000491" y="3920861"/>
                  <a:chExt cx="2183137" cy="1100383"/>
                </a:xfrm>
                <a:grpFill/>
              </p:grpSpPr>
              <p:sp>
                <p:nvSpPr>
                  <p:cNvPr id="50" name="Freeform 49">
                    <a:extLst>
                      <a:ext uri="{FF2B5EF4-FFF2-40B4-BE49-F238E27FC236}">
                        <a16:creationId xmlns:a16="http://schemas.microsoft.com/office/drawing/2014/main" id="{BC358657-D1DE-EC82-95AF-C1A014F621C3}"/>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51" name="Freeform 50">
                    <a:extLst>
                      <a:ext uri="{FF2B5EF4-FFF2-40B4-BE49-F238E27FC236}">
                        <a16:creationId xmlns:a16="http://schemas.microsoft.com/office/drawing/2014/main" id="{C5EF5270-31D8-5AF9-C05A-6EB80096B602}"/>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solidFill>
                    <a:srgbClr val="0289AE"/>
                  </a:solidFill>
                  <a:ln w="1822" cap="flat">
                    <a:solidFill>
                      <a:srgbClr val="0289AE"/>
                    </a:solidFill>
                    <a:prstDash val="solid"/>
                    <a:miter/>
                  </a:ln>
                </p:spPr>
                <p:txBody>
                  <a:bodyPr/>
                  <a:lstStyle/>
                  <a:p>
                    <a:endParaRPr lang="en-IE"/>
                  </a:p>
                </p:txBody>
              </p:sp>
              <p:sp>
                <p:nvSpPr>
                  <p:cNvPr id="52" name="Freeform 51">
                    <a:extLst>
                      <a:ext uri="{FF2B5EF4-FFF2-40B4-BE49-F238E27FC236}">
                        <a16:creationId xmlns:a16="http://schemas.microsoft.com/office/drawing/2014/main" id="{2F4F5416-E560-E977-CD93-DE6E48EE88B8}"/>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pic>
          <p:nvPicPr>
            <p:cNvPr id="53" name="Graphic 52" descr="Close with solid fill">
              <a:extLst>
                <a:ext uri="{FF2B5EF4-FFF2-40B4-BE49-F238E27FC236}">
                  <a16:creationId xmlns:a16="http://schemas.microsoft.com/office/drawing/2014/main" id="{74E75806-4AFE-3AEE-621C-1989A8B723D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260159" y="5053607"/>
              <a:ext cx="844751" cy="844751"/>
            </a:xfrm>
            <a:prstGeom prst="rect">
              <a:avLst/>
            </a:prstGeom>
          </p:spPr>
        </p:pic>
      </p:grpSp>
    </p:spTree>
    <p:extLst>
      <p:ext uri="{BB962C8B-B14F-4D97-AF65-F5344CB8AC3E}">
        <p14:creationId xmlns:p14="http://schemas.microsoft.com/office/powerpoint/2010/main" val="2815882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3FC6-0BD4-6957-DA8F-8EC7459A5D07}"/>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ACFB70E9-CBCE-9382-A01C-86E4D1C74E73}"/>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E1D267F4-C996-FAB2-EDFB-1309AA40EA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91018EC2-1784-49B8-D9E0-7D298FBA408F}"/>
              </a:ext>
            </a:extLst>
          </p:cNvPr>
          <p:cNvSpPr txBox="1">
            <a:spLocks/>
          </p:cNvSpPr>
          <p:nvPr/>
        </p:nvSpPr>
        <p:spPr>
          <a:xfrm>
            <a:off x="454695" y="449185"/>
            <a:ext cx="541753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Avoiding Greenwashing Across Hospitality Segments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C00C53ED-991D-6C55-EAFA-BC44A0C307C1}"/>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5EE52C47-81BB-18A5-25A0-D7DDB6C50924}"/>
              </a:ext>
            </a:extLst>
          </p:cNvPr>
          <p:cNvPicPr>
            <a:picLocks noChangeAspect="1"/>
          </p:cNvPicPr>
          <p:nvPr/>
        </p:nvPicPr>
        <p:blipFill>
          <a:blip>
            <a:extLst>
              <a:ext uri="{96DAC541-7B7A-43D3-8B79-37D633B846F1}">
                <asvg:svgBlip xmlns:asvg="http://schemas.microsoft.com/office/drawing/2016/SVG/main" r:embed="rId6"/>
              </a:ext>
            </a:extLst>
          </a:blip>
          <a:srcRect l="26252" t="33105" r="45881" b="42981"/>
          <a:stretch>
            <a:fillRect/>
          </a:stretch>
        </p:blipFill>
        <p:spPr>
          <a:xfrm rot="16200000">
            <a:off x="6431703" y="-559477"/>
            <a:ext cx="5200821" cy="6319775"/>
          </a:xfrm>
          <a:prstGeom prst="rect">
            <a:avLst/>
          </a:prstGeom>
        </p:spPr>
      </p:pic>
      <p:sp>
        <p:nvSpPr>
          <p:cNvPr id="2" name="TextBox 6">
            <a:extLst>
              <a:ext uri="{FF2B5EF4-FFF2-40B4-BE49-F238E27FC236}">
                <a16:creationId xmlns:a16="http://schemas.microsoft.com/office/drawing/2014/main" id="{33244331-E2D0-DF3F-B407-6ACC67CB197D}"/>
              </a:ext>
            </a:extLst>
          </p:cNvPr>
          <p:cNvSpPr txBox="1"/>
          <p:nvPr/>
        </p:nvSpPr>
        <p:spPr>
          <a:xfrm>
            <a:off x="454695" y="3059353"/>
            <a:ext cx="10460588" cy="3132000"/>
          </a:xfrm>
          <a:prstGeom prst="rect">
            <a:avLst/>
          </a:prstGeom>
          <a:noFill/>
        </p:spPr>
        <p:txBody>
          <a:bodyPr wrap="square" lIns="91440" tIns="45720" rIns="91440" bIns="45720" numCol="2" spcCol="252000" rtlCol="0" anchor="t">
            <a:spAutoFit/>
          </a:bodyPr>
          <a:lstStyle/>
          <a:p>
            <a:pPr marL="342900" indent="-342900">
              <a:spcBef>
                <a:spcPts val="500"/>
              </a:spcBef>
              <a:buClr>
                <a:srgbClr val="62A844"/>
              </a:buClr>
              <a:buFont typeface="Arial" panose="020B0604020202020204" pitchFamily="34" charset="0"/>
              <a:buChar char="•"/>
            </a:pPr>
            <a:r>
              <a:rPr lang="en-US" b="1" dirty="0">
                <a:solidFill>
                  <a:srgbClr val="262626"/>
                </a:solidFill>
              </a:rPr>
              <a:t>Hotels: promote optional housekeeping as “eco-friendly” when you can show measurable benefits</a:t>
            </a:r>
          </a:p>
          <a:p>
            <a:pPr marL="342900" indent="-342900">
              <a:spcBef>
                <a:spcPts val="500"/>
              </a:spcBef>
              <a:buClr>
                <a:srgbClr val="62A844"/>
              </a:buClr>
              <a:buFont typeface="Arial" panose="020B0604020202020204" pitchFamily="34" charset="0"/>
              <a:buChar char="•"/>
            </a:pPr>
            <a:r>
              <a:rPr lang="en-US" b="1" dirty="0">
                <a:solidFill>
                  <a:srgbClr val="262626"/>
                </a:solidFill>
              </a:rPr>
              <a:t>Boutique hotels &amp; guesthouses: </a:t>
            </a:r>
            <a:r>
              <a:rPr lang="en-US" dirty="0">
                <a:solidFill>
                  <a:srgbClr val="262626"/>
                </a:solidFill>
              </a:rPr>
              <a:t>Avoid </a:t>
            </a:r>
            <a:r>
              <a:rPr lang="en-US" dirty="0" err="1">
                <a:solidFill>
                  <a:srgbClr val="262626"/>
                </a:solidFill>
              </a:rPr>
              <a:t>romanticising</a:t>
            </a:r>
            <a:r>
              <a:rPr lang="en-US" dirty="0">
                <a:solidFill>
                  <a:srgbClr val="262626"/>
                </a:solidFill>
              </a:rPr>
              <a:t> sustainability; focus on real local sourcing &amp; community ties</a:t>
            </a:r>
          </a:p>
          <a:p>
            <a:pPr marL="342900" indent="-342900">
              <a:spcBef>
                <a:spcPts val="500"/>
              </a:spcBef>
              <a:buClr>
                <a:srgbClr val="62A844"/>
              </a:buClr>
              <a:buFont typeface="Arial" panose="020B0604020202020204" pitchFamily="34" charset="0"/>
              <a:buChar char="•"/>
            </a:pPr>
            <a:r>
              <a:rPr lang="en-US" b="1" dirty="0">
                <a:solidFill>
                  <a:srgbClr val="262626"/>
                </a:solidFill>
              </a:rPr>
              <a:t>Restaurants &amp; cafés</a:t>
            </a:r>
            <a:r>
              <a:rPr lang="en-US" dirty="0">
                <a:solidFill>
                  <a:srgbClr val="262626"/>
                </a:solidFill>
              </a:rPr>
              <a:t>: Be clear about what’s truly local or seasonal. Don’t overstate “organic” or “zero-waste” unless fully verified</a:t>
            </a:r>
          </a:p>
          <a:p>
            <a:pPr marL="342900" indent="-342900">
              <a:spcBef>
                <a:spcPts val="500"/>
              </a:spcBef>
              <a:buClr>
                <a:srgbClr val="62A844"/>
              </a:buClr>
              <a:buFont typeface="Arial" panose="020B0604020202020204" pitchFamily="34" charset="0"/>
              <a:buChar char="•"/>
            </a:pPr>
            <a:r>
              <a:rPr lang="en-US" b="1" dirty="0">
                <a:solidFill>
                  <a:srgbClr val="262626"/>
                </a:solidFill>
              </a:rPr>
              <a:t>Self-catering accommodations</a:t>
            </a:r>
            <a:r>
              <a:rPr lang="en-US" dirty="0">
                <a:solidFill>
                  <a:srgbClr val="262626"/>
                </a:solidFill>
              </a:rPr>
              <a:t>: Be precise about energy-saving features or recycling facilities</a:t>
            </a:r>
          </a:p>
          <a:p>
            <a:pPr marL="342900" indent="-342900">
              <a:spcBef>
                <a:spcPts val="500"/>
              </a:spcBef>
              <a:buClr>
                <a:srgbClr val="62A844"/>
              </a:buClr>
              <a:buFont typeface="Arial" panose="020B0604020202020204" pitchFamily="34" charset="0"/>
              <a:buChar char="•"/>
            </a:pPr>
            <a:r>
              <a:rPr lang="en-US" b="1" dirty="0">
                <a:solidFill>
                  <a:srgbClr val="262626"/>
                </a:solidFill>
              </a:rPr>
              <a:t>Holiday parks &amp; glamping: </a:t>
            </a:r>
            <a:r>
              <a:rPr lang="en-US" dirty="0">
                <a:solidFill>
                  <a:srgbClr val="262626"/>
                </a:solidFill>
              </a:rPr>
              <a:t>Use real photos of eco-practices (not stock forest images)</a:t>
            </a:r>
          </a:p>
          <a:p>
            <a:pPr marL="342900" indent="-342900">
              <a:spcBef>
                <a:spcPts val="500"/>
              </a:spcBef>
              <a:buClr>
                <a:srgbClr val="62A844"/>
              </a:buClr>
              <a:buFont typeface="Arial" panose="020B0604020202020204" pitchFamily="34" charset="0"/>
              <a:buChar char="•"/>
            </a:pPr>
            <a:r>
              <a:rPr lang="en-US" b="1" dirty="0">
                <a:solidFill>
                  <a:srgbClr val="262626"/>
                </a:solidFill>
              </a:rPr>
              <a:t>Hostels: </a:t>
            </a:r>
            <a:r>
              <a:rPr lang="en-US" dirty="0">
                <a:solidFill>
                  <a:srgbClr val="262626"/>
                </a:solidFill>
              </a:rPr>
              <a:t>Be transparent about community involvement &amp; budget constraints</a:t>
            </a:r>
          </a:p>
          <a:p>
            <a:pPr marL="342900" indent="-342900">
              <a:spcBef>
                <a:spcPts val="500"/>
              </a:spcBef>
              <a:buClr>
                <a:srgbClr val="62A844"/>
              </a:buClr>
              <a:buFont typeface="Arial" panose="020B0604020202020204" pitchFamily="34" charset="0"/>
              <a:buChar char="•"/>
            </a:pPr>
            <a:r>
              <a:rPr lang="en-US" b="1" dirty="0">
                <a:solidFill>
                  <a:srgbClr val="262626"/>
                </a:solidFill>
              </a:rPr>
              <a:t>Banqueting &amp; MICE: back every “sustainable events” claim with detail on catering, waste and energy practices</a:t>
            </a:r>
          </a:p>
          <a:p>
            <a:pPr marL="342900" indent="-342900">
              <a:spcBef>
                <a:spcPts val="500"/>
              </a:spcBef>
              <a:buClr>
                <a:srgbClr val="62A844"/>
              </a:buClr>
              <a:buFont typeface="Arial" panose="020B0604020202020204" pitchFamily="34" charset="0"/>
              <a:buChar char="•"/>
            </a:pPr>
            <a:r>
              <a:rPr lang="en-US" b="1" dirty="0">
                <a:solidFill>
                  <a:srgbClr val="262626"/>
                </a:solidFill>
              </a:rPr>
              <a:t>Spas &amp; wellness </a:t>
            </a:r>
            <a:r>
              <a:rPr lang="en-US" b="1" dirty="0" err="1">
                <a:solidFill>
                  <a:srgbClr val="262626"/>
                </a:solidFill>
              </a:rPr>
              <a:t>centres</a:t>
            </a:r>
            <a:r>
              <a:rPr lang="en-US" b="1" dirty="0">
                <a:solidFill>
                  <a:srgbClr val="262626"/>
                </a:solidFill>
              </a:rPr>
              <a:t>: when using “natural” or “clean”, list the ingredients to back the claim</a:t>
            </a:r>
          </a:p>
          <a:p>
            <a:pPr marL="285750" indent="-285750">
              <a:spcBef>
                <a:spcPts val="500"/>
              </a:spcBef>
              <a:buClr>
                <a:srgbClr val="62A844"/>
              </a:buClr>
              <a:buFont typeface="Arial" panose="020B0604020202020204" pitchFamily="34" charset="0"/>
              <a:buChar char="•"/>
            </a:pPr>
            <a:endParaRPr lang="en-IE" dirty="0">
              <a:solidFill>
                <a:srgbClr val="262626"/>
              </a:solidFill>
            </a:endParaRPr>
          </a:p>
        </p:txBody>
      </p:sp>
      <p:sp>
        <p:nvSpPr>
          <p:cNvPr id="3" name="Rounded Rectangle 2">
            <a:extLst>
              <a:ext uri="{FF2B5EF4-FFF2-40B4-BE49-F238E27FC236}">
                <a16:creationId xmlns:a16="http://schemas.microsoft.com/office/drawing/2014/main" id="{7E57B65C-16B9-3B75-071A-C9C617D48454}"/>
              </a:ext>
            </a:extLst>
          </p:cNvPr>
          <p:cNvSpPr/>
          <p:nvPr/>
        </p:nvSpPr>
        <p:spPr>
          <a:xfrm>
            <a:off x="6096000" y="896212"/>
            <a:ext cx="5288663" cy="1336436"/>
          </a:xfrm>
          <a:prstGeom prst="roundRect">
            <a:avLst>
              <a:gd name="adj" fmla="val 7861"/>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0B653C-3553-6C86-1A02-E5761C27C355}"/>
              </a:ext>
            </a:extLst>
          </p:cNvPr>
          <p:cNvSpPr txBox="1"/>
          <p:nvPr/>
        </p:nvSpPr>
        <p:spPr>
          <a:xfrm>
            <a:off x="6380855" y="1216984"/>
            <a:ext cx="4718953" cy="1015663"/>
          </a:xfrm>
          <a:prstGeom prst="rect">
            <a:avLst/>
          </a:prstGeom>
          <a:noFill/>
        </p:spPr>
        <p:txBody>
          <a:bodyPr wrap="square" rtlCol="0">
            <a:spAutoFit/>
          </a:bodyPr>
          <a:lstStyle/>
          <a:p>
            <a:pPr algn="ctr"/>
            <a:r>
              <a:rPr lang="en-US" sz="2000" dirty="0">
                <a:solidFill>
                  <a:srgbClr val="262626"/>
                </a:solidFill>
              </a:rPr>
              <a:t>Ethical communication must fit the reality of your sector &amp; operations.</a:t>
            </a:r>
          </a:p>
          <a:p>
            <a:pPr algn="ctr"/>
            <a:endParaRPr lang="en-IE" sz="2000" dirty="0">
              <a:solidFill>
                <a:srgbClr val="262626"/>
              </a:solidFill>
            </a:endParaRPr>
          </a:p>
        </p:txBody>
      </p:sp>
    </p:spTree>
    <p:extLst>
      <p:ext uri="{BB962C8B-B14F-4D97-AF65-F5344CB8AC3E}">
        <p14:creationId xmlns:p14="http://schemas.microsoft.com/office/powerpoint/2010/main" val="28200683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amping tents hit by the sun rays">
            <a:extLst>
              <a:ext uri="{FF2B5EF4-FFF2-40B4-BE49-F238E27FC236}">
                <a16:creationId xmlns:a16="http://schemas.microsoft.com/office/drawing/2014/main" id="{B04E4913-FDF2-C68F-7498-5219171DB014}"/>
              </a:ext>
            </a:extLst>
          </p:cNvPr>
          <p:cNvPicPr>
            <a:picLocks noGrp="1" noChangeAspect="1"/>
          </p:cNvPicPr>
          <p:nvPr>
            <p:ph type="pic" sz="quarter" idx="44"/>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3" name="Text Placeholder 2">
            <a:extLst>
              <a:ext uri="{FF2B5EF4-FFF2-40B4-BE49-F238E27FC236}">
                <a16:creationId xmlns:a16="http://schemas.microsoft.com/office/drawing/2014/main" id="{CB5EF7B3-4BAA-9802-5201-F3EAB7C6BA2D}"/>
              </a:ext>
            </a:extLst>
          </p:cNvPr>
          <p:cNvSpPr>
            <a:spLocks noGrp="1"/>
          </p:cNvSpPr>
          <p:nvPr>
            <p:ph type="body" sz="quarter" idx="13"/>
          </p:nvPr>
        </p:nvSpPr>
        <p:spPr>
          <a:xfrm>
            <a:off x="427670" y="1786270"/>
            <a:ext cx="5420237" cy="3526507"/>
          </a:xfrm>
        </p:spPr>
        <p:txBody>
          <a:bodyPr>
            <a:normAutofit/>
          </a:bodyPr>
          <a:lstStyle/>
          <a:p>
            <a:pPr algn="l"/>
            <a:r>
              <a:rPr lang="en-US" b="1" i="0" dirty="0">
                <a:solidFill>
                  <a:schemeClr val="tx2"/>
                </a:solidFill>
              </a:rPr>
              <a:t>Hospitality SME proof examples:</a:t>
            </a:r>
          </a:p>
          <a:p>
            <a:pPr algn="l"/>
            <a:endParaRPr lang="en-US" b="1" i="0" dirty="0">
              <a:solidFill>
                <a:schemeClr val="tx2"/>
              </a:solidFill>
            </a:endParaRPr>
          </a:p>
          <a:p>
            <a:pPr marL="457200" indent="-457200" algn="l">
              <a:buFont typeface="Arial" panose="020B0604020202020204" pitchFamily="34" charset="0"/>
              <a:buChar char="•"/>
            </a:pPr>
            <a:r>
              <a:rPr lang="en-US" sz="2200" i="0" dirty="0">
                <a:solidFill>
                  <a:schemeClr val="tx2"/>
                </a:solidFill>
              </a:rPr>
              <a:t>Before/after photos</a:t>
            </a:r>
          </a:p>
          <a:p>
            <a:pPr marL="457200" indent="-457200" algn="l">
              <a:buFont typeface="Arial" panose="020B0604020202020204" pitchFamily="34" charset="0"/>
              <a:buChar char="•"/>
            </a:pPr>
            <a:r>
              <a:rPr lang="en-US" sz="2200" i="0" dirty="0">
                <a:solidFill>
                  <a:schemeClr val="tx2"/>
                </a:solidFill>
              </a:rPr>
              <a:t>Supplier invoices</a:t>
            </a:r>
          </a:p>
          <a:p>
            <a:pPr marL="457200" indent="-457200" algn="l">
              <a:buFont typeface="Arial" panose="020B0604020202020204" pitchFamily="34" charset="0"/>
              <a:buChar char="•"/>
            </a:pPr>
            <a:r>
              <a:rPr lang="en-US" sz="2200" i="0" dirty="0" err="1">
                <a:solidFill>
                  <a:schemeClr val="tx2"/>
                </a:solidFill>
              </a:rPr>
              <a:t>Recognised</a:t>
            </a:r>
            <a:r>
              <a:rPr lang="en-US" sz="2200" i="0" dirty="0">
                <a:solidFill>
                  <a:schemeClr val="tx2"/>
                </a:solidFill>
              </a:rPr>
              <a:t> Bio or eco-certification</a:t>
            </a:r>
          </a:p>
          <a:p>
            <a:pPr marL="457200" indent="-457200" algn="l">
              <a:buFont typeface="Arial" panose="020B0604020202020204" pitchFamily="34" charset="0"/>
              <a:buChar char="•"/>
            </a:pPr>
            <a:r>
              <a:rPr lang="en-US" sz="2200" i="0" dirty="0">
                <a:solidFill>
                  <a:schemeClr val="tx2"/>
                </a:solidFill>
              </a:rPr>
              <a:t>Energy/waste dashboard screenshots</a:t>
            </a:r>
          </a:p>
          <a:p>
            <a:pPr marL="457200" indent="-457200" algn="l">
              <a:buFont typeface="Arial" panose="020B0604020202020204" pitchFamily="34" charset="0"/>
              <a:buChar char="•"/>
            </a:pPr>
            <a:r>
              <a:rPr lang="en-US" sz="2200" i="0" dirty="0">
                <a:solidFill>
                  <a:schemeClr val="tx2"/>
                </a:solidFill>
              </a:rPr>
              <a:t>Staff training certificates</a:t>
            </a:r>
            <a:endParaRPr lang="en-IE" sz="2200" i="0" dirty="0">
              <a:solidFill>
                <a:schemeClr val="tx2"/>
              </a:solidFill>
            </a:endParaRPr>
          </a:p>
        </p:txBody>
      </p:sp>
      <p:sp>
        <p:nvSpPr>
          <p:cNvPr id="6" name="Speech Bubble: Rectangle with Corners Rounded 5">
            <a:extLst>
              <a:ext uri="{FF2B5EF4-FFF2-40B4-BE49-F238E27FC236}">
                <a16:creationId xmlns:a16="http://schemas.microsoft.com/office/drawing/2014/main" id="{41CDF8D5-A1D2-104C-022C-6D33B8AA7B5F}"/>
              </a:ext>
            </a:extLst>
          </p:cNvPr>
          <p:cNvSpPr/>
          <p:nvPr/>
        </p:nvSpPr>
        <p:spPr>
          <a:xfrm>
            <a:off x="5601769" y="467832"/>
            <a:ext cx="3212621" cy="1201743"/>
          </a:xfrm>
          <a:prstGeom prst="wedgeRoundRectCallout">
            <a:avLst>
              <a:gd name="adj1" fmla="val -36747"/>
              <a:gd name="adj2" fmla="val 82252"/>
              <a:gd name="adj3" fmla="val 16667"/>
            </a:avLst>
          </a:prstGeom>
          <a:solidFill>
            <a:schemeClr val="bg1"/>
          </a:solidFill>
          <a:ln>
            <a:solidFill>
              <a:srgbClr val="62A8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62626"/>
                </a:solidFill>
              </a:rPr>
              <a:t>Real stories + real numbers = </a:t>
            </a:r>
            <a:r>
              <a:rPr lang="en-US" sz="2000" b="1" dirty="0">
                <a:solidFill>
                  <a:srgbClr val="262626"/>
                </a:solidFill>
              </a:rPr>
              <a:t>real trust</a:t>
            </a:r>
            <a:endParaRPr lang="en-IE" sz="2000" b="1" dirty="0">
              <a:solidFill>
                <a:srgbClr val="262626"/>
              </a:solidFill>
            </a:endParaRPr>
          </a:p>
        </p:txBody>
      </p:sp>
    </p:spTree>
    <p:extLst>
      <p:ext uri="{BB962C8B-B14F-4D97-AF65-F5344CB8AC3E}">
        <p14:creationId xmlns:p14="http://schemas.microsoft.com/office/powerpoint/2010/main" val="25424814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5E86D-D996-559E-F9AA-64BE598C9A11}"/>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55BB9A3-7DE6-7613-978E-A2F26CB36C41}"/>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F81C82A-C53C-F7F5-A9E9-5368C9BE98A6}"/>
              </a:ext>
            </a:extLst>
          </p:cNvPr>
          <p:cNvPicPr>
            <a:picLocks noChangeAspect="1"/>
          </p:cNvPicPr>
          <p:nvPr/>
        </p:nvPicPr>
        <p:blipFill>
          <a:blip r:embed="rId3"/>
          <a:stretch>
            <a:fillRect/>
          </a:stretch>
        </p:blipFill>
        <p:spPr>
          <a:xfrm>
            <a:off x="440914" y="48536"/>
            <a:ext cx="3640268" cy="725359"/>
          </a:xfrm>
          <a:prstGeom prst="rect">
            <a:avLst/>
          </a:prstGeom>
        </p:spPr>
      </p:pic>
      <p:sp>
        <p:nvSpPr>
          <p:cNvPr id="9" name="TextBox 8">
            <a:extLst>
              <a:ext uri="{FF2B5EF4-FFF2-40B4-BE49-F238E27FC236}">
                <a16:creationId xmlns:a16="http://schemas.microsoft.com/office/drawing/2014/main" id="{E6EBA59D-1319-A25C-17F8-9BD8D2B9509C}"/>
              </a:ext>
            </a:extLst>
          </p:cNvPr>
          <p:cNvSpPr txBox="1"/>
          <p:nvPr/>
        </p:nvSpPr>
        <p:spPr>
          <a:xfrm>
            <a:off x="152842" y="941370"/>
            <a:ext cx="7370463" cy="6186309"/>
          </a:xfrm>
          <a:prstGeom prst="rect">
            <a:avLst/>
          </a:prstGeom>
          <a:noFill/>
        </p:spPr>
        <p:txBody>
          <a:bodyPr wrap="square">
            <a:spAutoFit/>
          </a:bodyPr>
          <a:lstStyle/>
          <a:p>
            <a:r>
              <a:rPr lang="en-GB" dirty="0">
                <a:solidFill>
                  <a:srgbClr val="262626"/>
                </a:solidFill>
              </a:rPr>
              <a:t>Coco Hotel demonstrates how sustainability communication can become part of the overall guest experience. The Copenhagen hotel combines Green Key certification, renewable energy, digital guest services and visible sustainability practices to create a clear and credible sustainability message. </a:t>
            </a:r>
          </a:p>
          <a:p>
            <a:endParaRPr lang="en-GB" dirty="0">
              <a:solidFill>
                <a:srgbClr val="262626"/>
              </a:solidFill>
            </a:endParaRPr>
          </a:p>
          <a:p>
            <a:r>
              <a:rPr lang="en-GB" dirty="0">
                <a:solidFill>
                  <a:srgbClr val="262626"/>
                </a:solidFill>
              </a:rPr>
              <a:t>The hotel communicates sustainability through multiple channels. Guests encounter sustainability information through the website, booking journey, digital guest experience, social media content and on-site practices such as waste sorting and renewable energy use. These actions are supported by recognised certification and transparent reporting, helping build customer trust. </a:t>
            </a:r>
          </a:p>
          <a:p>
            <a:endParaRPr lang="en-GB" dirty="0">
              <a:solidFill>
                <a:srgbClr val="262626"/>
              </a:solidFill>
            </a:endParaRPr>
          </a:p>
          <a:p>
            <a:r>
              <a:rPr lang="en-GB" dirty="0">
                <a:solidFill>
                  <a:srgbClr val="262626"/>
                </a:solidFill>
              </a:rPr>
              <a:t>Social media also plays an important role. The hotel uses stories, guest-generated content, polls, direct messaging and visual content to maintain relationships before, during and after a guest stay. Sustainability is presented as part of the overall brand experience rather than as a separate marketing message. </a:t>
            </a:r>
          </a:p>
          <a:p>
            <a:endParaRPr lang="en-GB" dirty="0"/>
          </a:p>
          <a:p>
            <a:r>
              <a:rPr lang="en-GB" b="1" dirty="0">
                <a:solidFill>
                  <a:srgbClr val="62A844"/>
                </a:solidFill>
              </a:rPr>
              <a:t>Key Learning: </a:t>
            </a:r>
            <a:r>
              <a:rPr lang="en-GB" dirty="0">
                <a:solidFill>
                  <a:srgbClr val="262626"/>
                </a:solidFill>
              </a:rPr>
              <a:t>Customers are more likely to trust sustainability claims when they can see evidence through certifications, visible actions and consistent communication across multiple touchpoints.</a:t>
            </a:r>
          </a:p>
          <a:p>
            <a:endParaRPr lang="en-GB" dirty="0">
              <a:solidFill>
                <a:srgbClr val="262626"/>
              </a:solidFill>
            </a:endParaRPr>
          </a:p>
        </p:txBody>
      </p:sp>
      <p:sp>
        <p:nvSpPr>
          <p:cNvPr id="8" name="TextBox 7">
            <a:extLst>
              <a:ext uri="{FF2B5EF4-FFF2-40B4-BE49-F238E27FC236}">
                <a16:creationId xmlns:a16="http://schemas.microsoft.com/office/drawing/2014/main" id="{ADE1C0C8-55F7-DDF0-5E8D-6B3223EA53F8}"/>
              </a:ext>
            </a:extLst>
          </p:cNvPr>
          <p:cNvSpPr txBox="1"/>
          <p:nvPr/>
        </p:nvSpPr>
        <p:spPr>
          <a:xfrm>
            <a:off x="4292913" y="268139"/>
            <a:ext cx="6095064" cy="400110"/>
          </a:xfrm>
          <a:prstGeom prst="rect">
            <a:avLst/>
          </a:prstGeom>
          <a:noFill/>
        </p:spPr>
        <p:txBody>
          <a:bodyPr wrap="square">
            <a:spAutoFit/>
          </a:bodyPr>
          <a:lstStyle/>
          <a:p>
            <a:r>
              <a:rPr lang="en-IE" sz="2000" b="1" dirty="0"/>
              <a:t>Coco Hotel</a:t>
            </a:r>
          </a:p>
        </p:txBody>
      </p:sp>
      <p:pic>
        <p:nvPicPr>
          <p:cNvPr id="4" name="Picture 3">
            <a:extLst>
              <a:ext uri="{FF2B5EF4-FFF2-40B4-BE49-F238E27FC236}">
                <a16:creationId xmlns:a16="http://schemas.microsoft.com/office/drawing/2014/main" id="{C887A1CD-2BA7-372D-9A87-90151788861A}"/>
              </a:ext>
            </a:extLst>
          </p:cNvPr>
          <p:cNvPicPr>
            <a:picLocks noChangeAspect="1"/>
          </p:cNvPicPr>
          <p:nvPr/>
        </p:nvPicPr>
        <p:blipFill>
          <a:blip r:embed="rId4"/>
          <a:stretch>
            <a:fillRect/>
          </a:stretch>
        </p:blipFill>
        <p:spPr>
          <a:xfrm>
            <a:off x="7638368" y="268139"/>
            <a:ext cx="4350916" cy="6294209"/>
          </a:xfrm>
          <a:prstGeom prst="rect">
            <a:avLst/>
          </a:prstGeom>
        </p:spPr>
      </p:pic>
    </p:spTree>
    <p:extLst>
      <p:ext uri="{BB962C8B-B14F-4D97-AF65-F5344CB8AC3E}">
        <p14:creationId xmlns:p14="http://schemas.microsoft.com/office/powerpoint/2010/main" val="265685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B9F0-E22F-FD00-6965-8C92BEC6B652}"/>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8FE19836-93B6-A38A-4FB4-80AA0A8563ED}"/>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D9BA243F-AA40-CB00-E992-FF1BDF26A5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extBox 6">
            <a:extLst>
              <a:ext uri="{FF2B5EF4-FFF2-40B4-BE49-F238E27FC236}">
                <a16:creationId xmlns:a16="http://schemas.microsoft.com/office/drawing/2014/main" id="{F4309DF6-CE09-3D44-A73C-D0CBD273594B}"/>
              </a:ext>
            </a:extLst>
          </p:cNvPr>
          <p:cNvSpPr txBox="1"/>
          <p:nvPr/>
        </p:nvSpPr>
        <p:spPr>
          <a:xfrm>
            <a:off x="570086" y="2827732"/>
            <a:ext cx="5198913" cy="4493538"/>
          </a:xfrm>
          <a:prstGeom prst="rect">
            <a:avLst/>
          </a:prstGeom>
          <a:noFill/>
        </p:spPr>
        <p:txBody>
          <a:bodyPr wrap="square" lIns="91440" tIns="45720" rIns="91440" bIns="45720" rtlCol="0" anchor="t">
            <a:spAutoFit/>
          </a:bodyPr>
          <a:lstStyle/>
          <a:p>
            <a:pPr>
              <a:spcAft>
                <a:spcPts val="600"/>
              </a:spcAft>
            </a:pPr>
            <a:r>
              <a:rPr lang="en-US" sz="2400" b="1" dirty="0">
                <a:solidFill>
                  <a:srgbClr val="0289AE"/>
                </a:solidFill>
              </a:rPr>
              <a:t>Rewrite these Claims more ethically:</a:t>
            </a:r>
          </a:p>
          <a:p>
            <a:pPr>
              <a:spcAft>
                <a:spcPts val="600"/>
              </a:spcAft>
            </a:pPr>
            <a:endParaRPr lang="en-US" sz="2400" b="1" dirty="0">
              <a:solidFill>
                <a:srgbClr val="0289AE"/>
              </a:solidFill>
            </a:endParaRPr>
          </a:p>
          <a:p>
            <a:pPr marL="342900" indent="-342900">
              <a:buClr>
                <a:srgbClr val="62A844"/>
              </a:buClr>
              <a:buFont typeface="Arial" panose="020B0604020202020204" pitchFamily="34" charset="0"/>
              <a:buChar char="•"/>
            </a:pPr>
            <a:r>
              <a:rPr lang="en-US" sz="2200" dirty="0">
                <a:solidFill>
                  <a:srgbClr val="262626"/>
                </a:solidFill>
              </a:rPr>
              <a:t>“We are an eco-friendly hotel.”</a:t>
            </a:r>
          </a:p>
          <a:p>
            <a:pPr marL="342900" indent="-342900">
              <a:buClr>
                <a:srgbClr val="62A844"/>
              </a:buClr>
              <a:buFont typeface="Arial" panose="020B0604020202020204" pitchFamily="34" charset="0"/>
              <a:buChar char="•"/>
            </a:pPr>
            <a:r>
              <a:rPr lang="en-US" sz="2200" dirty="0">
                <a:solidFill>
                  <a:srgbClr val="262626"/>
                </a:solidFill>
              </a:rPr>
              <a:t>“Our restaurant is 100% sustainable.”</a:t>
            </a:r>
          </a:p>
          <a:p>
            <a:pPr marL="342900" indent="-342900">
              <a:buClr>
                <a:srgbClr val="62A844"/>
              </a:buClr>
              <a:buFont typeface="Arial" panose="020B0604020202020204" pitchFamily="34" charset="0"/>
              <a:buChar char="•"/>
            </a:pPr>
            <a:r>
              <a:rPr lang="en-US" sz="2200" dirty="0">
                <a:solidFill>
                  <a:srgbClr val="262626"/>
                </a:solidFill>
              </a:rPr>
              <a:t>“We use only local ingredients.”</a:t>
            </a:r>
          </a:p>
          <a:p>
            <a:pPr marL="342900" indent="-342900">
              <a:buClr>
                <a:srgbClr val="62A844"/>
              </a:buClr>
              <a:buFont typeface="Arial" panose="020B0604020202020204" pitchFamily="34" charset="0"/>
              <a:buChar char="•"/>
            </a:pPr>
            <a:r>
              <a:rPr lang="en-US" sz="2200" dirty="0">
                <a:solidFill>
                  <a:srgbClr val="262626"/>
                </a:solidFill>
              </a:rPr>
              <a:t>“Zero-waste breakfast.”</a:t>
            </a:r>
          </a:p>
          <a:p>
            <a:pPr marL="342900" indent="-342900">
              <a:buClr>
                <a:srgbClr val="62A844"/>
              </a:buClr>
              <a:buFont typeface="Arial" panose="020B0604020202020204" pitchFamily="34" charset="0"/>
              <a:buChar char="•"/>
            </a:pPr>
            <a:r>
              <a:rPr lang="en-US" sz="2200" dirty="0">
                <a:solidFill>
                  <a:srgbClr val="262626"/>
                </a:solidFill>
              </a:rPr>
              <a:t>“Our spa uses clean, natural products.”</a:t>
            </a:r>
          </a:p>
          <a:p>
            <a:pPr marL="342900" indent="-342900">
              <a:buClr>
                <a:srgbClr val="62A844"/>
              </a:buClr>
              <a:buFont typeface="Arial" panose="020B0604020202020204" pitchFamily="34" charset="0"/>
              <a:buChar char="•"/>
            </a:pPr>
            <a:r>
              <a:rPr lang="en-US" sz="2200" dirty="0">
                <a:solidFill>
                  <a:srgbClr val="262626"/>
                </a:solidFill>
              </a:rPr>
              <a:t>“We care about the environment.”</a:t>
            </a:r>
          </a:p>
          <a:p>
            <a:br>
              <a:rPr lang="en-US" sz="2400" dirty="0">
                <a:solidFill>
                  <a:srgbClr val="262626"/>
                </a:solidFill>
              </a:rPr>
            </a:br>
            <a:br>
              <a:rPr lang="en-US" sz="2400" dirty="0">
                <a:solidFill>
                  <a:srgbClr val="262626"/>
                </a:solidFill>
              </a:rPr>
            </a:br>
            <a:endParaRPr lang="en-US" sz="2400" dirty="0">
              <a:solidFill>
                <a:srgbClr val="262626"/>
              </a:solidFill>
            </a:endParaRPr>
          </a:p>
          <a:p>
            <a:endParaRPr lang="en-US" sz="2400" dirty="0">
              <a:solidFill>
                <a:srgbClr val="262626"/>
              </a:solidFill>
            </a:endParaRPr>
          </a:p>
        </p:txBody>
      </p:sp>
      <p:sp>
        <p:nvSpPr>
          <p:cNvPr id="7" name="Text Placeholder 11">
            <a:extLst>
              <a:ext uri="{FF2B5EF4-FFF2-40B4-BE49-F238E27FC236}">
                <a16:creationId xmlns:a16="http://schemas.microsoft.com/office/drawing/2014/main" id="{6A2938DE-D2B2-F10D-2D2B-3509FED5B9C9}"/>
              </a:ext>
            </a:extLst>
          </p:cNvPr>
          <p:cNvSpPr txBox="1">
            <a:spLocks/>
          </p:cNvSpPr>
          <p:nvPr/>
        </p:nvSpPr>
        <p:spPr>
          <a:xfrm>
            <a:off x="454695" y="394053"/>
            <a:ext cx="711316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Learner/Leader Exercise:</a:t>
            </a:r>
          </a:p>
        </p:txBody>
      </p:sp>
      <p:cxnSp>
        <p:nvCxnSpPr>
          <p:cNvPr id="8" name="Straight Connector 7">
            <a:extLst>
              <a:ext uri="{FF2B5EF4-FFF2-40B4-BE49-F238E27FC236}">
                <a16:creationId xmlns:a16="http://schemas.microsoft.com/office/drawing/2014/main" id="{EE4BEE1D-A699-788A-F571-21D3B86198A6}"/>
              </a:ext>
            </a:extLst>
          </p:cNvPr>
          <p:cNvCxnSpPr>
            <a:cxnSpLocks/>
          </p:cNvCxnSpPr>
          <p:nvPr/>
        </p:nvCxnSpPr>
        <p:spPr>
          <a:xfrm>
            <a:off x="0" y="1115711"/>
            <a:ext cx="721925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5563A6CB-3D63-90DC-48B8-0011E6543207}"/>
              </a:ext>
            </a:extLst>
          </p:cNvPr>
          <p:cNvPicPr>
            <a:picLocks noChangeAspect="1"/>
          </p:cNvPicPr>
          <p:nvPr/>
        </p:nvPicPr>
        <p:blipFill>
          <a:blip>
            <a:extLst>
              <a:ext uri="{96DAC541-7B7A-43D3-8B79-37D633B846F1}">
                <asvg:svgBlip xmlns:asvg="http://schemas.microsoft.com/office/drawing/2016/SVG/main" r:embed="rId6"/>
              </a:ext>
            </a:extLst>
          </a:blip>
          <a:srcRect l="32264" t="48939" r="39869" b="38482"/>
          <a:stretch>
            <a:fillRect/>
          </a:stretch>
        </p:blipFill>
        <p:spPr>
          <a:xfrm>
            <a:off x="5458250" y="-1"/>
            <a:ext cx="6754568" cy="4317351"/>
          </a:xfrm>
          <a:prstGeom prst="rect">
            <a:avLst/>
          </a:prstGeom>
        </p:spPr>
      </p:pic>
      <p:sp>
        <p:nvSpPr>
          <p:cNvPr id="29" name="Rounded Rectangle 28">
            <a:extLst>
              <a:ext uri="{FF2B5EF4-FFF2-40B4-BE49-F238E27FC236}">
                <a16:creationId xmlns:a16="http://schemas.microsoft.com/office/drawing/2014/main" id="{2405B0AA-2AEC-87C7-8240-D78002C1B0F2}"/>
              </a:ext>
            </a:extLst>
          </p:cNvPr>
          <p:cNvSpPr/>
          <p:nvPr/>
        </p:nvSpPr>
        <p:spPr>
          <a:xfrm>
            <a:off x="6183178" y="4293990"/>
            <a:ext cx="5201486" cy="1554470"/>
          </a:xfrm>
          <a:prstGeom prst="roundRect">
            <a:avLst>
              <a:gd name="adj" fmla="val 7861"/>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616D404-5074-782E-77B0-4EC98D91CFC2}"/>
              </a:ext>
            </a:extLst>
          </p:cNvPr>
          <p:cNvSpPr txBox="1"/>
          <p:nvPr/>
        </p:nvSpPr>
        <p:spPr>
          <a:xfrm>
            <a:off x="6626909" y="4678776"/>
            <a:ext cx="4443427" cy="1631216"/>
          </a:xfrm>
          <a:prstGeom prst="rect">
            <a:avLst/>
          </a:prstGeom>
          <a:noFill/>
        </p:spPr>
        <p:txBody>
          <a:bodyPr wrap="square" rtlCol="0">
            <a:spAutoFit/>
          </a:bodyPr>
          <a:lstStyle/>
          <a:p>
            <a:r>
              <a:rPr lang="en-US" sz="2000" b="1" i="1" dirty="0">
                <a:solidFill>
                  <a:srgbClr val="262626"/>
                </a:solidFill>
              </a:rPr>
              <a:t>Determine what is unclear, exaggerated or unverifiable about these claims?</a:t>
            </a:r>
            <a:br>
              <a:rPr lang="en-US" sz="2000" b="1" i="1" dirty="0">
                <a:solidFill>
                  <a:srgbClr val="262626"/>
                </a:solidFill>
              </a:rPr>
            </a:br>
            <a:br>
              <a:rPr lang="en-US" sz="2000" b="1" i="1" dirty="0">
                <a:solidFill>
                  <a:srgbClr val="262626"/>
                </a:solidFill>
              </a:rPr>
            </a:br>
            <a:endParaRPr lang="en-US" sz="2000" b="1" i="1" dirty="0">
              <a:solidFill>
                <a:srgbClr val="262626"/>
              </a:solidFill>
            </a:endParaRPr>
          </a:p>
          <a:p>
            <a:endParaRPr lang="en-US" sz="2000" b="1" i="1" dirty="0">
              <a:solidFill>
                <a:srgbClr val="262626"/>
              </a:solidFill>
            </a:endParaRPr>
          </a:p>
        </p:txBody>
      </p:sp>
      <p:cxnSp>
        <p:nvCxnSpPr>
          <p:cNvPr id="68" name="Straight Connector 67">
            <a:extLst>
              <a:ext uri="{FF2B5EF4-FFF2-40B4-BE49-F238E27FC236}">
                <a16:creationId xmlns:a16="http://schemas.microsoft.com/office/drawing/2014/main" id="{62B9BCE7-089C-C62A-96EB-84A16425D0B7}"/>
              </a:ext>
            </a:extLst>
          </p:cNvPr>
          <p:cNvCxnSpPr>
            <a:cxnSpLocks/>
          </p:cNvCxnSpPr>
          <p:nvPr/>
        </p:nvCxnSpPr>
        <p:spPr>
          <a:xfrm>
            <a:off x="7219254" y="1108918"/>
            <a:ext cx="0" cy="3185072"/>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364765C0-BA3D-B969-C944-25C80109678B}"/>
              </a:ext>
            </a:extLst>
          </p:cNvPr>
          <p:cNvGrpSpPr/>
          <p:nvPr/>
        </p:nvGrpSpPr>
        <p:grpSpPr>
          <a:xfrm>
            <a:off x="9690945" y="3212310"/>
            <a:ext cx="1489842" cy="1489618"/>
            <a:chOff x="2171365" y="5004772"/>
            <a:chExt cx="1489842" cy="1489618"/>
          </a:xfrm>
        </p:grpSpPr>
        <p:grpSp>
          <p:nvGrpSpPr>
            <p:cNvPr id="74" name="Group 73">
              <a:extLst>
                <a:ext uri="{FF2B5EF4-FFF2-40B4-BE49-F238E27FC236}">
                  <a16:creationId xmlns:a16="http://schemas.microsoft.com/office/drawing/2014/main" id="{B72FE31A-5386-87F3-343F-24EEE8DE1576}"/>
                </a:ext>
              </a:extLst>
            </p:cNvPr>
            <p:cNvGrpSpPr/>
            <p:nvPr/>
          </p:nvGrpSpPr>
          <p:grpSpPr>
            <a:xfrm>
              <a:off x="2171365" y="5004772"/>
              <a:ext cx="1489842" cy="1489618"/>
              <a:chOff x="3068464" y="1670756"/>
              <a:chExt cx="1972690" cy="1972393"/>
            </a:xfrm>
          </p:grpSpPr>
          <p:sp>
            <p:nvSpPr>
              <p:cNvPr id="90" name="Oval 89">
                <a:extLst>
                  <a:ext uri="{FF2B5EF4-FFF2-40B4-BE49-F238E27FC236}">
                    <a16:creationId xmlns:a16="http://schemas.microsoft.com/office/drawing/2014/main" id="{302396BA-7B27-5B52-5901-370096BCE410}"/>
                  </a:ext>
                </a:extLst>
              </p:cNvPr>
              <p:cNvSpPr/>
              <p:nvPr/>
            </p:nvSpPr>
            <p:spPr>
              <a:xfrm rot="18900000">
                <a:off x="3191369" y="1793655"/>
                <a:ext cx="1726880" cy="1726879"/>
              </a:xfrm>
              <a:prstGeom prst="ellipse">
                <a:avLst/>
              </a:prstGeom>
              <a:solidFill>
                <a:srgbClr val="62A844"/>
              </a:solidFill>
              <a:ln w="1822" cap="flat">
                <a:noFill/>
                <a:prstDash val="solid"/>
                <a:miter/>
              </a:ln>
            </p:spPr>
            <p:txBody>
              <a:bodyPr/>
              <a:lstStyle/>
              <a:p>
                <a:endParaRPr lang="en-IE"/>
              </a:p>
            </p:txBody>
          </p:sp>
          <p:sp>
            <p:nvSpPr>
              <p:cNvPr id="91" name="Oval 90">
                <a:extLst>
                  <a:ext uri="{FF2B5EF4-FFF2-40B4-BE49-F238E27FC236}">
                    <a16:creationId xmlns:a16="http://schemas.microsoft.com/office/drawing/2014/main" id="{F7BD3BF8-2BB7-92D8-CF33-C84F3EE45477}"/>
                  </a:ext>
                </a:extLst>
              </p:cNvPr>
              <p:cNvSpPr/>
              <p:nvPr/>
            </p:nvSpPr>
            <p:spPr>
              <a:xfrm>
                <a:off x="3382114" y="1984406"/>
                <a:ext cx="1345373" cy="1345373"/>
              </a:xfrm>
              <a:prstGeom prst="ellipse">
                <a:avLst/>
              </a:prstGeom>
              <a:solidFill>
                <a:srgbClr val="FFFFFF"/>
              </a:solidFill>
              <a:ln w="1822" cap="flat">
                <a:noFill/>
                <a:prstDash val="solid"/>
                <a:miter/>
              </a:ln>
            </p:spPr>
            <p:txBody>
              <a:bodyPr/>
              <a:lstStyle/>
              <a:p>
                <a:endParaRPr lang="en-IE"/>
              </a:p>
            </p:txBody>
          </p:sp>
          <p:grpSp>
            <p:nvGrpSpPr>
              <p:cNvPr id="92" name="Graphic 26">
                <a:extLst>
                  <a:ext uri="{FF2B5EF4-FFF2-40B4-BE49-F238E27FC236}">
                    <a16:creationId xmlns:a16="http://schemas.microsoft.com/office/drawing/2014/main" id="{4211A308-62F2-3D9D-2650-AA7A312BB6A4}"/>
                  </a:ext>
                </a:extLst>
              </p:cNvPr>
              <p:cNvGrpSpPr/>
              <p:nvPr/>
            </p:nvGrpSpPr>
            <p:grpSpPr>
              <a:xfrm>
                <a:off x="3068464" y="1670756"/>
                <a:ext cx="1972690" cy="1972393"/>
                <a:chOff x="1000491" y="2838436"/>
                <a:chExt cx="2183137" cy="2182809"/>
              </a:xfrm>
              <a:solidFill>
                <a:srgbClr val="62A844"/>
              </a:solidFill>
            </p:grpSpPr>
            <p:sp>
              <p:nvSpPr>
                <p:cNvPr id="93" name="Freeform 92">
                  <a:extLst>
                    <a:ext uri="{FF2B5EF4-FFF2-40B4-BE49-F238E27FC236}">
                      <a16:creationId xmlns:a16="http://schemas.microsoft.com/office/drawing/2014/main" id="{FBFF49BC-FFA2-3922-B571-5F434EA9E62D}"/>
                    </a:ext>
                  </a:extLst>
                </p:cNvPr>
                <p:cNvSpPr/>
                <p:nvPr/>
              </p:nvSpPr>
              <p:spPr>
                <a:xfrm>
                  <a:off x="1000491" y="2838436"/>
                  <a:ext cx="2183119" cy="1100675"/>
                </a:xfrm>
                <a:custGeom>
                  <a:avLst/>
                  <a:gdLst>
                    <a:gd name="csX0" fmla="*/ 9116 w 2183119"/>
                    <a:gd name="csY0" fmla="*/ 1100675 h 1100675"/>
                    <a:gd name="csX1" fmla="*/ 0 w 2183119"/>
                    <a:gd name="csY1" fmla="*/ 1091560 h 1100675"/>
                    <a:gd name="csX2" fmla="*/ 85779 w 2183119"/>
                    <a:gd name="csY2" fmla="*/ 666673 h 1100675"/>
                    <a:gd name="csX3" fmla="*/ 319709 w 2183119"/>
                    <a:gd name="csY3" fmla="*/ 319709 h 1100675"/>
                    <a:gd name="csX4" fmla="*/ 666673 w 2183119"/>
                    <a:gd name="csY4" fmla="*/ 85779 h 1100675"/>
                    <a:gd name="csX5" fmla="*/ 1091560 w 2183119"/>
                    <a:gd name="csY5" fmla="*/ 0 h 1100675"/>
                    <a:gd name="csX6" fmla="*/ 1516446 w 2183119"/>
                    <a:gd name="csY6" fmla="*/ 85779 h 1100675"/>
                    <a:gd name="csX7" fmla="*/ 1863411 w 2183119"/>
                    <a:gd name="csY7" fmla="*/ 319709 h 1100675"/>
                    <a:gd name="csX8" fmla="*/ 2097340 w 2183119"/>
                    <a:gd name="csY8" fmla="*/ 666673 h 1100675"/>
                    <a:gd name="csX9" fmla="*/ 2183120 w 2183119"/>
                    <a:gd name="csY9" fmla="*/ 1091560 h 1100675"/>
                    <a:gd name="csX10" fmla="*/ 2174004 w 2183119"/>
                    <a:gd name="csY10" fmla="*/ 1100675 h 1100675"/>
                    <a:gd name="csX11" fmla="*/ 2164888 w 2183119"/>
                    <a:gd name="csY11" fmla="*/ 1091560 h 1100675"/>
                    <a:gd name="csX12" fmla="*/ 1091542 w 2183119"/>
                    <a:gd name="csY12" fmla="*/ 18213 h 1100675"/>
                    <a:gd name="csX13" fmla="*/ 18232 w 2183119"/>
                    <a:gd name="csY13" fmla="*/ 1091560 h 1100675"/>
                    <a:gd name="csX14" fmla="*/ 9116 w 2183119"/>
                    <a:gd name="csY14" fmla="*/ 1100675 h 11006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183119" h="1100675">
                      <a:moveTo>
                        <a:pt x="9116" y="1100675"/>
                      </a:moveTo>
                      <a:cubicBezTo>
                        <a:pt x="4084" y="1100675"/>
                        <a:pt x="0" y="1096592"/>
                        <a:pt x="0" y="1091560"/>
                      </a:cubicBezTo>
                      <a:cubicBezTo>
                        <a:pt x="0" y="944194"/>
                        <a:pt x="28861" y="801240"/>
                        <a:pt x="85779" y="666673"/>
                      </a:cubicBezTo>
                      <a:cubicBezTo>
                        <a:pt x="140766" y="536682"/>
                        <a:pt x="219471" y="419946"/>
                        <a:pt x="319709" y="319709"/>
                      </a:cubicBezTo>
                      <a:cubicBezTo>
                        <a:pt x="419946" y="219471"/>
                        <a:pt x="536682" y="140766"/>
                        <a:pt x="666673" y="85779"/>
                      </a:cubicBezTo>
                      <a:cubicBezTo>
                        <a:pt x="801259" y="28860"/>
                        <a:pt x="944212" y="0"/>
                        <a:pt x="1091560" y="0"/>
                      </a:cubicBezTo>
                      <a:cubicBezTo>
                        <a:pt x="1238907" y="0"/>
                        <a:pt x="1381879" y="28860"/>
                        <a:pt x="1516446" y="85779"/>
                      </a:cubicBezTo>
                      <a:cubicBezTo>
                        <a:pt x="1646437" y="140766"/>
                        <a:pt x="1763174" y="219471"/>
                        <a:pt x="1863411" y="319709"/>
                      </a:cubicBezTo>
                      <a:cubicBezTo>
                        <a:pt x="1963648" y="419946"/>
                        <a:pt x="2042354" y="536682"/>
                        <a:pt x="2097340" y="666673"/>
                      </a:cubicBezTo>
                      <a:cubicBezTo>
                        <a:pt x="2154259" y="801259"/>
                        <a:pt x="2183120" y="944212"/>
                        <a:pt x="2183120" y="1091560"/>
                      </a:cubicBezTo>
                      <a:cubicBezTo>
                        <a:pt x="2183120" y="1096592"/>
                        <a:pt x="2179036" y="1100675"/>
                        <a:pt x="2174004" y="1100675"/>
                      </a:cubicBezTo>
                      <a:cubicBezTo>
                        <a:pt x="2168972" y="1100675"/>
                        <a:pt x="2164888" y="1096592"/>
                        <a:pt x="2164888" y="1091560"/>
                      </a:cubicBezTo>
                      <a:cubicBezTo>
                        <a:pt x="2164888" y="499709"/>
                        <a:pt x="1683392" y="18213"/>
                        <a:pt x="1091542" y="18213"/>
                      </a:cubicBezTo>
                      <a:cubicBezTo>
                        <a:pt x="499690" y="18213"/>
                        <a:pt x="18232" y="499709"/>
                        <a:pt x="18232" y="1091560"/>
                      </a:cubicBezTo>
                      <a:cubicBezTo>
                        <a:pt x="18232" y="1096592"/>
                        <a:pt x="14148" y="1100675"/>
                        <a:pt x="9116" y="1100675"/>
                      </a:cubicBezTo>
                      <a:close/>
                    </a:path>
                  </a:pathLst>
                </a:custGeom>
                <a:grpFill/>
                <a:ln w="1822" cap="flat">
                  <a:noFill/>
                  <a:prstDash val="solid"/>
                  <a:miter/>
                </a:ln>
              </p:spPr>
              <p:txBody>
                <a:bodyPr/>
                <a:lstStyle/>
                <a:p>
                  <a:endParaRPr lang="en-IE"/>
                </a:p>
              </p:txBody>
            </p:sp>
            <p:grpSp>
              <p:nvGrpSpPr>
                <p:cNvPr id="94" name="Graphic 26">
                  <a:extLst>
                    <a:ext uri="{FF2B5EF4-FFF2-40B4-BE49-F238E27FC236}">
                      <a16:creationId xmlns:a16="http://schemas.microsoft.com/office/drawing/2014/main" id="{E7E0E3AC-430A-93A9-ADB6-64C4914836D9}"/>
                    </a:ext>
                  </a:extLst>
                </p:cNvPr>
                <p:cNvGrpSpPr/>
                <p:nvPr/>
              </p:nvGrpSpPr>
              <p:grpSpPr>
                <a:xfrm>
                  <a:off x="1000491" y="3920861"/>
                  <a:ext cx="2183137" cy="1100383"/>
                  <a:chOff x="1000491" y="3920861"/>
                  <a:chExt cx="2183137" cy="1100383"/>
                </a:xfrm>
                <a:grpFill/>
              </p:grpSpPr>
              <p:sp>
                <p:nvSpPr>
                  <p:cNvPr id="95" name="Freeform 94">
                    <a:extLst>
                      <a:ext uri="{FF2B5EF4-FFF2-40B4-BE49-F238E27FC236}">
                        <a16:creationId xmlns:a16="http://schemas.microsoft.com/office/drawing/2014/main" id="{7A63C638-D672-A669-26B7-1C346F2D6DFC}"/>
                      </a:ext>
                    </a:extLst>
                  </p:cNvPr>
                  <p:cNvSpPr/>
                  <p:nvPr/>
                </p:nvSpPr>
                <p:spPr>
                  <a:xfrm>
                    <a:off x="3165379" y="3920861"/>
                    <a:ext cx="18249" cy="25524"/>
                  </a:xfrm>
                  <a:custGeom>
                    <a:avLst/>
                    <a:gdLst>
                      <a:gd name="csX0" fmla="*/ 9116 w 18249"/>
                      <a:gd name="csY0" fmla="*/ 25524 h 25524"/>
                      <a:gd name="csX1" fmla="*/ 9061 w 18249"/>
                      <a:gd name="csY1" fmla="*/ 25524 h 25524"/>
                      <a:gd name="csX2" fmla="*/ 0 w 18249"/>
                      <a:gd name="csY2" fmla="*/ 16354 h 25524"/>
                      <a:gd name="csX3" fmla="*/ 18 w 18249"/>
                      <a:gd name="csY3" fmla="*/ 9116 h 25524"/>
                      <a:gd name="csX4" fmla="*/ 9134 w 18249"/>
                      <a:gd name="csY4" fmla="*/ 0 h 25524"/>
                      <a:gd name="csX5" fmla="*/ 18250 w 18249"/>
                      <a:gd name="csY5" fmla="*/ 9116 h 25524"/>
                      <a:gd name="csX6" fmla="*/ 18232 w 18249"/>
                      <a:gd name="csY6" fmla="*/ 16463 h 25524"/>
                      <a:gd name="csX7" fmla="*/ 9116 w 18249"/>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49" h="25524">
                        <a:moveTo>
                          <a:pt x="9116" y="25524"/>
                        </a:moveTo>
                        <a:lnTo>
                          <a:pt x="9061" y="25524"/>
                        </a:lnTo>
                        <a:cubicBezTo>
                          <a:pt x="4029" y="25488"/>
                          <a:pt x="-18" y="21386"/>
                          <a:pt x="0" y="16354"/>
                        </a:cubicBezTo>
                        <a:cubicBezTo>
                          <a:pt x="0" y="13947"/>
                          <a:pt x="18" y="11540"/>
                          <a:pt x="18" y="9116"/>
                        </a:cubicBezTo>
                        <a:cubicBezTo>
                          <a:pt x="18" y="4084"/>
                          <a:pt x="4102" y="0"/>
                          <a:pt x="9134" y="0"/>
                        </a:cubicBezTo>
                        <a:cubicBezTo>
                          <a:pt x="14166" y="0"/>
                          <a:pt x="18250" y="4084"/>
                          <a:pt x="18250" y="9116"/>
                        </a:cubicBezTo>
                        <a:cubicBezTo>
                          <a:pt x="18250" y="11577"/>
                          <a:pt x="18250" y="14020"/>
                          <a:pt x="18232" y="16463"/>
                        </a:cubicBezTo>
                        <a:cubicBezTo>
                          <a:pt x="18195" y="21477"/>
                          <a:pt x="14130" y="25524"/>
                          <a:pt x="9116" y="25524"/>
                        </a:cubicBezTo>
                        <a:close/>
                      </a:path>
                    </a:pathLst>
                  </a:custGeom>
                  <a:grpFill/>
                  <a:ln w="1822" cap="flat">
                    <a:noFill/>
                    <a:prstDash val="solid"/>
                    <a:miter/>
                  </a:ln>
                </p:spPr>
                <p:txBody>
                  <a:bodyPr/>
                  <a:lstStyle/>
                  <a:p>
                    <a:endParaRPr lang="en-IE"/>
                  </a:p>
                </p:txBody>
              </p:sp>
              <p:sp>
                <p:nvSpPr>
                  <p:cNvPr id="96" name="Freeform 95">
                    <a:extLst>
                      <a:ext uri="{FF2B5EF4-FFF2-40B4-BE49-F238E27FC236}">
                        <a16:creationId xmlns:a16="http://schemas.microsoft.com/office/drawing/2014/main" id="{8C5B2DF3-874E-20E1-ADB8-8692C30CB4B0}"/>
                      </a:ext>
                    </a:extLst>
                  </p:cNvPr>
                  <p:cNvSpPr/>
                  <p:nvPr/>
                </p:nvSpPr>
                <p:spPr>
                  <a:xfrm>
                    <a:off x="1002280" y="3982926"/>
                    <a:ext cx="2179595" cy="1038319"/>
                  </a:xfrm>
                  <a:custGeom>
                    <a:avLst/>
                    <a:gdLst>
                      <a:gd name="csX0" fmla="*/ 1062806 w 2179595"/>
                      <a:gd name="csY0" fmla="*/ 1038301 h 1038319"/>
                      <a:gd name="csX1" fmla="*/ 1062587 w 2179595"/>
                      <a:gd name="csY1" fmla="*/ 1038301 h 1038319"/>
                      <a:gd name="csX2" fmla="*/ 1047856 w 2179595"/>
                      <a:gd name="csY2" fmla="*/ 1037845 h 1038319"/>
                      <a:gd name="csX3" fmla="*/ 1039087 w 2179595"/>
                      <a:gd name="csY3" fmla="*/ 1028401 h 1038319"/>
                      <a:gd name="csX4" fmla="*/ 1048531 w 2179595"/>
                      <a:gd name="csY4" fmla="*/ 1019632 h 1038319"/>
                      <a:gd name="csX5" fmla="*/ 1063007 w 2179595"/>
                      <a:gd name="csY5" fmla="*/ 1020088 h 1038319"/>
                      <a:gd name="csX6" fmla="*/ 1071903 w 2179595"/>
                      <a:gd name="csY6" fmla="*/ 1029422 h 1038319"/>
                      <a:gd name="csX7" fmla="*/ 1062788 w 2179595"/>
                      <a:gd name="csY7" fmla="*/ 1038319 h 1038319"/>
                      <a:gd name="csX8" fmla="*/ 1117592 w 2179595"/>
                      <a:gd name="csY8" fmla="*/ 1038283 h 1038319"/>
                      <a:gd name="csX9" fmla="*/ 1108476 w 2179595"/>
                      <a:gd name="csY9" fmla="*/ 1029386 h 1038319"/>
                      <a:gd name="csX10" fmla="*/ 1117355 w 2179595"/>
                      <a:gd name="csY10" fmla="*/ 1020051 h 1038319"/>
                      <a:gd name="csX11" fmla="*/ 1131794 w 2179595"/>
                      <a:gd name="csY11" fmla="*/ 1019595 h 1038319"/>
                      <a:gd name="csX12" fmla="*/ 1141256 w 2179595"/>
                      <a:gd name="csY12" fmla="*/ 1028347 h 1038319"/>
                      <a:gd name="csX13" fmla="*/ 1132505 w 2179595"/>
                      <a:gd name="csY13" fmla="*/ 1037809 h 1038319"/>
                      <a:gd name="csX14" fmla="*/ 1117811 w 2179595"/>
                      <a:gd name="csY14" fmla="*/ 1038283 h 1038319"/>
                      <a:gd name="csX15" fmla="*/ 1117574 w 2179595"/>
                      <a:gd name="csY15" fmla="*/ 1038283 h 1038319"/>
                      <a:gd name="csX16" fmla="*/ 993562 w 2179595"/>
                      <a:gd name="csY16" fmla="*/ 1034418 h 1038319"/>
                      <a:gd name="csX17" fmla="*/ 992760 w 2179595"/>
                      <a:gd name="csY17" fmla="*/ 1034381 h 1038319"/>
                      <a:gd name="csX18" fmla="*/ 978084 w 2179595"/>
                      <a:gd name="csY18" fmla="*/ 1032996 h 1038319"/>
                      <a:gd name="csX19" fmla="*/ 969934 w 2179595"/>
                      <a:gd name="csY19" fmla="*/ 1023005 h 1038319"/>
                      <a:gd name="csX20" fmla="*/ 979925 w 2179595"/>
                      <a:gd name="csY20" fmla="*/ 1014855 h 1038319"/>
                      <a:gd name="csX21" fmla="*/ 994346 w 2179595"/>
                      <a:gd name="csY21" fmla="*/ 1016223 h 1038319"/>
                      <a:gd name="csX22" fmla="*/ 1002623 w 2179595"/>
                      <a:gd name="csY22" fmla="*/ 1026104 h 1038319"/>
                      <a:gd name="csX23" fmla="*/ 993562 w 2179595"/>
                      <a:gd name="csY23" fmla="*/ 1034418 h 1038319"/>
                      <a:gd name="csX24" fmla="*/ 1186799 w 2179595"/>
                      <a:gd name="csY24" fmla="*/ 1034345 h 1038319"/>
                      <a:gd name="csX25" fmla="*/ 1177738 w 2179595"/>
                      <a:gd name="csY25" fmla="*/ 1026031 h 1038319"/>
                      <a:gd name="csX26" fmla="*/ 1186015 w 2179595"/>
                      <a:gd name="csY26" fmla="*/ 1016150 h 1038319"/>
                      <a:gd name="csX27" fmla="*/ 1200436 w 2179595"/>
                      <a:gd name="csY27" fmla="*/ 1014764 h 1038319"/>
                      <a:gd name="csX28" fmla="*/ 1210427 w 2179595"/>
                      <a:gd name="csY28" fmla="*/ 1022895 h 1038319"/>
                      <a:gd name="csX29" fmla="*/ 1202277 w 2179595"/>
                      <a:gd name="csY29" fmla="*/ 1032886 h 1038319"/>
                      <a:gd name="csX30" fmla="*/ 1187619 w 2179595"/>
                      <a:gd name="csY30" fmla="*/ 1034290 h 1038319"/>
                      <a:gd name="csX31" fmla="*/ 1186799 w 2179595"/>
                      <a:gd name="csY31" fmla="*/ 1034327 h 1038319"/>
                      <a:gd name="csX32" fmla="*/ 924684 w 2179595"/>
                      <a:gd name="csY32" fmla="*/ 1026122 h 1038319"/>
                      <a:gd name="csX33" fmla="*/ 923298 w 2179595"/>
                      <a:gd name="csY33" fmla="*/ 1026013 h 1038319"/>
                      <a:gd name="csX34" fmla="*/ 908749 w 2179595"/>
                      <a:gd name="csY34" fmla="*/ 1023679 h 1038319"/>
                      <a:gd name="csX35" fmla="*/ 901256 w 2179595"/>
                      <a:gd name="csY35" fmla="*/ 1013178 h 1038319"/>
                      <a:gd name="csX36" fmla="*/ 911757 w 2179595"/>
                      <a:gd name="csY36" fmla="*/ 1005685 h 1038319"/>
                      <a:gd name="csX37" fmla="*/ 926051 w 2179595"/>
                      <a:gd name="csY37" fmla="*/ 1007982 h 1038319"/>
                      <a:gd name="csX38" fmla="*/ 933690 w 2179595"/>
                      <a:gd name="csY38" fmla="*/ 1018374 h 1038319"/>
                      <a:gd name="csX39" fmla="*/ 924684 w 2179595"/>
                      <a:gd name="csY39" fmla="*/ 1026122 h 1038319"/>
                      <a:gd name="csX40" fmla="*/ 1255678 w 2179595"/>
                      <a:gd name="csY40" fmla="*/ 1025995 h 1038319"/>
                      <a:gd name="csX41" fmla="*/ 1246671 w 2179595"/>
                      <a:gd name="csY41" fmla="*/ 1018264 h 1038319"/>
                      <a:gd name="csX42" fmla="*/ 1254292 w 2179595"/>
                      <a:gd name="csY42" fmla="*/ 1007873 h 1038319"/>
                      <a:gd name="csX43" fmla="*/ 1268604 w 2179595"/>
                      <a:gd name="csY43" fmla="*/ 1005575 h 1038319"/>
                      <a:gd name="csX44" fmla="*/ 1279105 w 2179595"/>
                      <a:gd name="csY44" fmla="*/ 1013050 h 1038319"/>
                      <a:gd name="csX45" fmla="*/ 1271630 w 2179595"/>
                      <a:gd name="csY45" fmla="*/ 1023552 h 1038319"/>
                      <a:gd name="csX46" fmla="*/ 1257081 w 2179595"/>
                      <a:gd name="csY46" fmla="*/ 1025885 h 1038319"/>
                      <a:gd name="csX47" fmla="*/ 1255678 w 2179595"/>
                      <a:gd name="csY47" fmla="*/ 1025995 h 1038319"/>
                      <a:gd name="csX48" fmla="*/ 856461 w 2179595"/>
                      <a:gd name="csY48" fmla="*/ 1013433 h 1038319"/>
                      <a:gd name="csX49" fmla="*/ 854492 w 2179595"/>
                      <a:gd name="csY49" fmla="*/ 1013214 h 1038319"/>
                      <a:gd name="csX50" fmla="*/ 840126 w 2179595"/>
                      <a:gd name="csY50" fmla="*/ 1009951 h 1038319"/>
                      <a:gd name="csX51" fmla="*/ 833325 w 2179595"/>
                      <a:gd name="csY51" fmla="*/ 998994 h 1038319"/>
                      <a:gd name="csX52" fmla="*/ 844282 w 2179595"/>
                      <a:gd name="csY52" fmla="*/ 992193 h 1038319"/>
                      <a:gd name="csX53" fmla="*/ 858412 w 2179595"/>
                      <a:gd name="csY53" fmla="*/ 995402 h 1038319"/>
                      <a:gd name="csX54" fmla="*/ 865358 w 2179595"/>
                      <a:gd name="csY54" fmla="*/ 1006268 h 1038319"/>
                      <a:gd name="csX55" fmla="*/ 856461 w 2179595"/>
                      <a:gd name="csY55" fmla="*/ 1013433 h 1038319"/>
                      <a:gd name="csX56" fmla="*/ 1323882 w 2179595"/>
                      <a:gd name="csY56" fmla="*/ 1013251 h 1038319"/>
                      <a:gd name="csX57" fmla="*/ 1314985 w 2179595"/>
                      <a:gd name="csY57" fmla="*/ 1006104 h 1038319"/>
                      <a:gd name="csX58" fmla="*/ 1321931 w 2179595"/>
                      <a:gd name="csY58" fmla="*/ 995238 h 1038319"/>
                      <a:gd name="csX59" fmla="*/ 1336060 w 2179595"/>
                      <a:gd name="csY59" fmla="*/ 992029 h 1038319"/>
                      <a:gd name="csX60" fmla="*/ 1347018 w 2179595"/>
                      <a:gd name="csY60" fmla="*/ 998811 h 1038319"/>
                      <a:gd name="csX61" fmla="*/ 1340236 w 2179595"/>
                      <a:gd name="csY61" fmla="*/ 1009769 h 1038319"/>
                      <a:gd name="csX62" fmla="*/ 1325869 w 2179595"/>
                      <a:gd name="csY62" fmla="*/ 1013050 h 1038319"/>
                      <a:gd name="csX63" fmla="*/ 1323900 w 2179595"/>
                      <a:gd name="csY63" fmla="*/ 1013269 h 1038319"/>
                      <a:gd name="csX64" fmla="*/ 789205 w 2179595"/>
                      <a:gd name="csY64" fmla="*/ 996368 h 1038319"/>
                      <a:gd name="csX65" fmla="*/ 786671 w 2179595"/>
                      <a:gd name="csY65" fmla="*/ 996004 h 1038319"/>
                      <a:gd name="csX66" fmla="*/ 772541 w 2179595"/>
                      <a:gd name="csY66" fmla="*/ 991829 h 1038319"/>
                      <a:gd name="csX67" fmla="*/ 766470 w 2179595"/>
                      <a:gd name="csY67" fmla="*/ 980452 h 1038319"/>
                      <a:gd name="csX68" fmla="*/ 777847 w 2179595"/>
                      <a:gd name="csY68" fmla="*/ 974381 h 1038319"/>
                      <a:gd name="csX69" fmla="*/ 791739 w 2179595"/>
                      <a:gd name="csY69" fmla="*/ 978483 h 1038319"/>
                      <a:gd name="csX70" fmla="*/ 797974 w 2179595"/>
                      <a:gd name="csY70" fmla="*/ 989769 h 1038319"/>
                      <a:gd name="csX71" fmla="*/ 789223 w 2179595"/>
                      <a:gd name="csY71" fmla="*/ 996368 h 1038319"/>
                      <a:gd name="csX72" fmla="*/ 1391120 w 2179595"/>
                      <a:gd name="csY72" fmla="*/ 996150 h 1038319"/>
                      <a:gd name="csX73" fmla="*/ 1382369 w 2179595"/>
                      <a:gd name="csY73" fmla="*/ 989568 h 1038319"/>
                      <a:gd name="csX74" fmla="*/ 1388586 w 2179595"/>
                      <a:gd name="csY74" fmla="*/ 978283 h 1038319"/>
                      <a:gd name="csX75" fmla="*/ 1402478 w 2179595"/>
                      <a:gd name="csY75" fmla="*/ 974162 h 1038319"/>
                      <a:gd name="csX76" fmla="*/ 1413854 w 2179595"/>
                      <a:gd name="csY76" fmla="*/ 980234 h 1038319"/>
                      <a:gd name="csX77" fmla="*/ 1407783 w 2179595"/>
                      <a:gd name="csY77" fmla="*/ 991610 h 1038319"/>
                      <a:gd name="csX78" fmla="*/ 1393654 w 2179595"/>
                      <a:gd name="csY78" fmla="*/ 995803 h 1038319"/>
                      <a:gd name="csX79" fmla="*/ 1391120 w 2179595"/>
                      <a:gd name="csY79" fmla="*/ 996168 h 1038319"/>
                      <a:gd name="csX80" fmla="*/ 723079 w 2179595"/>
                      <a:gd name="csY80" fmla="*/ 974946 h 1038319"/>
                      <a:gd name="csX81" fmla="*/ 719998 w 2179595"/>
                      <a:gd name="csY81" fmla="*/ 974399 h 1038319"/>
                      <a:gd name="csX82" fmla="*/ 706124 w 2179595"/>
                      <a:gd name="csY82" fmla="*/ 969295 h 1038319"/>
                      <a:gd name="csX83" fmla="*/ 700800 w 2179595"/>
                      <a:gd name="csY83" fmla="*/ 957553 h 1038319"/>
                      <a:gd name="csX84" fmla="*/ 712541 w 2179595"/>
                      <a:gd name="csY84" fmla="*/ 952230 h 1038319"/>
                      <a:gd name="csX85" fmla="*/ 726179 w 2179595"/>
                      <a:gd name="csY85" fmla="*/ 957243 h 1038319"/>
                      <a:gd name="csX86" fmla="*/ 731666 w 2179595"/>
                      <a:gd name="csY86" fmla="*/ 968911 h 1038319"/>
                      <a:gd name="csX87" fmla="*/ 723079 w 2179595"/>
                      <a:gd name="csY87" fmla="*/ 974946 h 1038319"/>
                      <a:gd name="csX88" fmla="*/ 1457100 w 2179595"/>
                      <a:gd name="csY88" fmla="*/ 974728 h 1038319"/>
                      <a:gd name="csX89" fmla="*/ 1448531 w 2179595"/>
                      <a:gd name="csY89" fmla="*/ 968711 h 1038319"/>
                      <a:gd name="csX90" fmla="*/ 1454019 w 2179595"/>
                      <a:gd name="csY90" fmla="*/ 957043 h 1038319"/>
                      <a:gd name="csX91" fmla="*/ 1467619 w 2179595"/>
                      <a:gd name="csY91" fmla="*/ 952029 h 1038319"/>
                      <a:gd name="csX92" fmla="*/ 1479361 w 2179595"/>
                      <a:gd name="csY92" fmla="*/ 957353 h 1038319"/>
                      <a:gd name="csX93" fmla="*/ 1474037 w 2179595"/>
                      <a:gd name="csY93" fmla="*/ 969094 h 1038319"/>
                      <a:gd name="csX94" fmla="*/ 1460217 w 2179595"/>
                      <a:gd name="csY94" fmla="*/ 974181 h 1038319"/>
                      <a:gd name="csX95" fmla="*/ 1457118 w 2179595"/>
                      <a:gd name="csY95" fmla="*/ 974728 h 1038319"/>
                      <a:gd name="csX96" fmla="*/ 658448 w 2179595"/>
                      <a:gd name="csY96" fmla="*/ 949295 h 1038319"/>
                      <a:gd name="csX97" fmla="*/ 654820 w 2179595"/>
                      <a:gd name="csY97" fmla="*/ 948529 h 1038319"/>
                      <a:gd name="csX98" fmla="*/ 641311 w 2179595"/>
                      <a:gd name="csY98" fmla="*/ 942549 h 1038319"/>
                      <a:gd name="csX99" fmla="*/ 636753 w 2179595"/>
                      <a:gd name="csY99" fmla="*/ 930498 h 1038319"/>
                      <a:gd name="csX100" fmla="*/ 648804 w 2179595"/>
                      <a:gd name="csY100" fmla="*/ 925940 h 1038319"/>
                      <a:gd name="csX101" fmla="*/ 662095 w 2179595"/>
                      <a:gd name="csY101" fmla="*/ 931829 h 1038319"/>
                      <a:gd name="csX102" fmla="*/ 666816 w 2179595"/>
                      <a:gd name="csY102" fmla="*/ 943825 h 1038319"/>
                      <a:gd name="csX103" fmla="*/ 658448 w 2179595"/>
                      <a:gd name="csY103" fmla="*/ 949313 h 1038319"/>
                      <a:gd name="csX104" fmla="*/ 1521475 w 2179595"/>
                      <a:gd name="csY104" fmla="*/ 949131 h 1038319"/>
                      <a:gd name="csX105" fmla="*/ 1513107 w 2179595"/>
                      <a:gd name="csY105" fmla="*/ 943643 h 1038319"/>
                      <a:gd name="csX106" fmla="*/ 1517829 w 2179595"/>
                      <a:gd name="csY106" fmla="*/ 931646 h 1038319"/>
                      <a:gd name="csX107" fmla="*/ 1531029 w 2179595"/>
                      <a:gd name="csY107" fmla="*/ 925794 h 1038319"/>
                      <a:gd name="csX108" fmla="*/ 1543080 w 2179595"/>
                      <a:gd name="csY108" fmla="*/ 930352 h 1038319"/>
                      <a:gd name="csX109" fmla="*/ 1538522 w 2179595"/>
                      <a:gd name="csY109" fmla="*/ 942403 h 1038319"/>
                      <a:gd name="csX110" fmla="*/ 1525103 w 2179595"/>
                      <a:gd name="csY110" fmla="*/ 948347 h 1038319"/>
                      <a:gd name="csX111" fmla="*/ 1521475 w 2179595"/>
                      <a:gd name="csY111" fmla="*/ 949112 h 1038319"/>
                      <a:gd name="csX112" fmla="*/ 595640 w 2179595"/>
                      <a:gd name="csY112" fmla="*/ 919522 h 1038319"/>
                      <a:gd name="csX113" fmla="*/ 591484 w 2179595"/>
                      <a:gd name="csY113" fmla="*/ 918520 h 1038319"/>
                      <a:gd name="csX114" fmla="*/ 578393 w 2179595"/>
                      <a:gd name="csY114" fmla="*/ 911683 h 1038319"/>
                      <a:gd name="csX115" fmla="*/ 574620 w 2179595"/>
                      <a:gd name="csY115" fmla="*/ 899358 h 1038319"/>
                      <a:gd name="csX116" fmla="*/ 586944 w 2179595"/>
                      <a:gd name="csY116" fmla="*/ 895584 h 1038319"/>
                      <a:gd name="csX117" fmla="*/ 599815 w 2179595"/>
                      <a:gd name="csY117" fmla="*/ 902312 h 1038319"/>
                      <a:gd name="csX118" fmla="*/ 603754 w 2179595"/>
                      <a:gd name="csY118" fmla="*/ 914582 h 1038319"/>
                      <a:gd name="csX119" fmla="*/ 595640 w 2179595"/>
                      <a:gd name="csY119" fmla="*/ 919522 h 1038319"/>
                      <a:gd name="csX120" fmla="*/ 1584046 w 2179595"/>
                      <a:gd name="csY120" fmla="*/ 919468 h 1038319"/>
                      <a:gd name="csX121" fmla="*/ 1575933 w 2179595"/>
                      <a:gd name="csY121" fmla="*/ 914527 h 1038319"/>
                      <a:gd name="csX122" fmla="*/ 1579871 w 2179595"/>
                      <a:gd name="csY122" fmla="*/ 902257 h 1038319"/>
                      <a:gd name="csX123" fmla="*/ 1592670 w 2179595"/>
                      <a:gd name="csY123" fmla="*/ 895566 h 1038319"/>
                      <a:gd name="csX124" fmla="*/ 1604994 w 2179595"/>
                      <a:gd name="csY124" fmla="*/ 899340 h 1038319"/>
                      <a:gd name="csX125" fmla="*/ 1601220 w 2179595"/>
                      <a:gd name="csY125" fmla="*/ 911665 h 1038319"/>
                      <a:gd name="csX126" fmla="*/ 1588203 w 2179595"/>
                      <a:gd name="csY126" fmla="*/ 918465 h 1038319"/>
                      <a:gd name="csX127" fmla="*/ 1584046 w 2179595"/>
                      <a:gd name="csY127" fmla="*/ 919468 h 1038319"/>
                      <a:gd name="csX128" fmla="*/ 1644611 w 2179595"/>
                      <a:gd name="csY128" fmla="*/ 885831 h 1038319"/>
                      <a:gd name="csX129" fmla="*/ 1636772 w 2179595"/>
                      <a:gd name="csY129" fmla="*/ 881400 h 1038319"/>
                      <a:gd name="csX130" fmla="*/ 1639926 w 2179595"/>
                      <a:gd name="csY130" fmla="*/ 868893 h 1038319"/>
                      <a:gd name="csX131" fmla="*/ 1652287 w 2179595"/>
                      <a:gd name="csY131" fmla="*/ 861382 h 1038319"/>
                      <a:gd name="csX132" fmla="*/ 1664830 w 2179595"/>
                      <a:gd name="csY132" fmla="*/ 864354 h 1038319"/>
                      <a:gd name="csX133" fmla="*/ 1661858 w 2179595"/>
                      <a:gd name="csY133" fmla="*/ 876897 h 1038319"/>
                      <a:gd name="csX134" fmla="*/ 1649297 w 2179595"/>
                      <a:gd name="csY134" fmla="*/ 884536 h 1038319"/>
                      <a:gd name="csX135" fmla="*/ 1644630 w 2179595"/>
                      <a:gd name="csY135" fmla="*/ 885831 h 1038319"/>
                      <a:gd name="csX136" fmla="*/ 534893 w 2179595"/>
                      <a:gd name="csY136" fmla="*/ 885794 h 1038319"/>
                      <a:gd name="csX137" fmla="*/ 530226 w 2179595"/>
                      <a:gd name="csY137" fmla="*/ 884500 h 1038319"/>
                      <a:gd name="csX138" fmla="*/ 517609 w 2179595"/>
                      <a:gd name="csY138" fmla="*/ 876842 h 1038319"/>
                      <a:gd name="csX139" fmla="*/ 514638 w 2179595"/>
                      <a:gd name="csY139" fmla="*/ 864299 h 1038319"/>
                      <a:gd name="csX140" fmla="*/ 527181 w 2179595"/>
                      <a:gd name="csY140" fmla="*/ 861327 h 1038319"/>
                      <a:gd name="csX141" fmla="*/ 539578 w 2179595"/>
                      <a:gd name="csY141" fmla="*/ 868857 h 1038319"/>
                      <a:gd name="csX142" fmla="*/ 542714 w 2179595"/>
                      <a:gd name="csY142" fmla="*/ 881364 h 1038319"/>
                      <a:gd name="csX143" fmla="*/ 534875 w 2179595"/>
                      <a:gd name="csY143" fmla="*/ 885794 h 1038319"/>
                      <a:gd name="csX144" fmla="*/ 1702916 w 2179595"/>
                      <a:gd name="csY144" fmla="*/ 848365 h 1038319"/>
                      <a:gd name="csX145" fmla="*/ 1695404 w 2179595"/>
                      <a:gd name="csY145" fmla="*/ 844409 h 1038319"/>
                      <a:gd name="csX146" fmla="*/ 1697738 w 2179595"/>
                      <a:gd name="csY146" fmla="*/ 831737 h 1038319"/>
                      <a:gd name="csX147" fmla="*/ 1709607 w 2179595"/>
                      <a:gd name="csY147" fmla="*/ 823461 h 1038319"/>
                      <a:gd name="csX148" fmla="*/ 1722314 w 2179595"/>
                      <a:gd name="csY148" fmla="*/ 825630 h 1038319"/>
                      <a:gd name="csX149" fmla="*/ 1720145 w 2179595"/>
                      <a:gd name="csY149" fmla="*/ 838337 h 1038319"/>
                      <a:gd name="csX150" fmla="*/ 1708094 w 2179595"/>
                      <a:gd name="csY150" fmla="*/ 846760 h 1038319"/>
                      <a:gd name="csX151" fmla="*/ 1702934 w 2179595"/>
                      <a:gd name="csY151" fmla="*/ 848365 h 1038319"/>
                      <a:gd name="csX152" fmla="*/ 476461 w 2179595"/>
                      <a:gd name="csY152" fmla="*/ 848255 h 1038319"/>
                      <a:gd name="csX153" fmla="*/ 471301 w 2179595"/>
                      <a:gd name="csY153" fmla="*/ 846651 h 1038319"/>
                      <a:gd name="csX154" fmla="*/ 459214 w 2179595"/>
                      <a:gd name="csY154" fmla="*/ 838210 h 1038319"/>
                      <a:gd name="csX155" fmla="*/ 457044 w 2179595"/>
                      <a:gd name="csY155" fmla="*/ 825502 h 1038319"/>
                      <a:gd name="csX156" fmla="*/ 469752 w 2179595"/>
                      <a:gd name="csY156" fmla="*/ 823333 h 1038319"/>
                      <a:gd name="csX157" fmla="*/ 481639 w 2179595"/>
                      <a:gd name="csY157" fmla="*/ 831646 h 1038319"/>
                      <a:gd name="csX158" fmla="*/ 483972 w 2179595"/>
                      <a:gd name="csY158" fmla="*/ 844317 h 1038319"/>
                      <a:gd name="csX159" fmla="*/ 476461 w 2179595"/>
                      <a:gd name="csY159" fmla="*/ 848255 h 1038319"/>
                      <a:gd name="csX160" fmla="*/ 1758723 w 2179595"/>
                      <a:gd name="csY160" fmla="*/ 807252 h 1038319"/>
                      <a:gd name="csX161" fmla="*/ 1751558 w 2179595"/>
                      <a:gd name="csY161" fmla="*/ 803770 h 1038319"/>
                      <a:gd name="csX162" fmla="*/ 1753071 w 2179595"/>
                      <a:gd name="csY162" fmla="*/ 790972 h 1038319"/>
                      <a:gd name="csX163" fmla="*/ 1764393 w 2179595"/>
                      <a:gd name="csY163" fmla="*/ 781947 h 1038319"/>
                      <a:gd name="csX164" fmla="*/ 1777209 w 2179595"/>
                      <a:gd name="csY164" fmla="*/ 783296 h 1038319"/>
                      <a:gd name="csX165" fmla="*/ 1775860 w 2179595"/>
                      <a:gd name="csY165" fmla="*/ 796113 h 1038319"/>
                      <a:gd name="csX166" fmla="*/ 1764356 w 2179595"/>
                      <a:gd name="csY166" fmla="*/ 805283 h 1038319"/>
                      <a:gd name="csX167" fmla="*/ 1758723 w 2179595"/>
                      <a:gd name="csY167" fmla="*/ 807234 h 1038319"/>
                      <a:gd name="csX168" fmla="*/ 420581 w 2179595"/>
                      <a:gd name="csY168" fmla="*/ 807052 h 1038319"/>
                      <a:gd name="csX169" fmla="*/ 414948 w 2179595"/>
                      <a:gd name="csY169" fmla="*/ 805101 h 1038319"/>
                      <a:gd name="csX170" fmla="*/ 403425 w 2179595"/>
                      <a:gd name="csY170" fmla="*/ 795912 h 1038319"/>
                      <a:gd name="csX171" fmla="*/ 402076 w 2179595"/>
                      <a:gd name="csY171" fmla="*/ 783096 h 1038319"/>
                      <a:gd name="csX172" fmla="*/ 414893 w 2179595"/>
                      <a:gd name="csY172" fmla="*/ 781746 h 1038319"/>
                      <a:gd name="csX173" fmla="*/ 426233 w 2179595"/>
                      <a:gd name="csY173" fmla="*/ 790789 h 1038319"/>
                      <a:gd name="csX174" fmla="*/ 427746 w 2179595"/>
                      <a:gd name="csY174" fmla="*/ 803588 h 1038319"/>
                      <a:gd name="csX175" fmla="*/ 420581 w 2179595"/>
                      <a:gd name="csY175" fmla="*/ 807070 h 1038319"/>
                      <a:gd name="csX176" fmla="*/ 1811831 w 2179595"/>
                      <a:gd name="csY176" fmla="*/ 762658 h 1038319"/>
                      <a:gd name="csX177" fmla="*/ 1805031 w 2179595"/>
                      <a:gd name="csY177" fmla="*/ 759632 h 1038319"/>
                      <a:gd name="csX178" fmla="*/ 1805742 w 2179595"/>
                      <a:gd name="csY178" fmla="*/ 746760 h 1038319"/>
                      <a:gd name="csX179" fmla="*/ 1816462 w 2179595"/>
                      <a:gd name="csY179" fmla="*/ 737024 h 1038319"/>
                      <a:gd name="csX180" fmla="*/ 1829333 w 2179595"/>
                      <a:gd name="csY180" fmla="*/ 737553 h 1038319"/>
                      <a:gd name="csX181" fmla="*/ 1828805 w 2179595"/>
                      <a:gd name="csY181" fmla="*/ 750443 h 1038319"/>
                      <a:gd name="csX182" fmla="*/ 1817902 w 2179595"/>
                      <a:gd name="csY182" fmla="*/ 760343 h 1038319"/>
                      <a:gd name="csX183" fmla="*/ 1811813 w 2179595"/>
                      <a:gd name="csY183" fmla="*/ 762676 h 1038319"/>
                      <a:gd name="csX184" fmla="*/ 367454 w 2179595"/>
                      <a:gd name="csY184" fmla="*/ 762385 h 1038319"/>
                      <a:gd name="csX185" fmla="*/ 361365 w 2179595"/>
                      <a:gd name="csY185" fmla="*/ 760051 h 1038319"/>
                      <a:gd name="csX186" fmla="*/ 350463 w 2179595"/>
                      <a:gd name="csY186" fmla="*/ 750133 h 1038319"/>
                      <a:gd name="csX187" fmla="*/ 349934 w 2179595"/>
                      <a:gd name="csY187" fmla="*/ 737243 h 1038319"/>
                      <a:gd name="csX188" fmla="*/ 362824 w 2179595"/>
                      <a:gd name="csY188" fmla="*/ 736715 h 1038319"/>
                      <a:gd name="csX189" fmla="*/ 373544 w 2179595"/>
                      <a:gd name="csY189" fmla="*/ 746469 h 1038319"/>
                      <a:gd name="csX190" fmla="*/ 374255 w 2179595"/>
                      <a:gd name="csY190" fmla="*/ 759340 h 1038319"/>
                      <a:gd name="csX191" fmla="*/ 367473 w 2179595"/>
                      <a:gd name="csY191" fmla="*/ 762367 h 1038319"/>
                      <a:gd name="csX192" fmla="*/ 1861986 w 2179595"/>
                      <a:gd name="csY192" fmla="*/ 714727 h 1038319"/>
                      <a:gd name="csX193" fmla="*/ 1855605 w 2179595"/>
                      <a:gd name="csY193" fmla="*/ 712120 h 1038319"/>
                      <a:gd name="csX194" fmla="*/ 1855496 w 2179595"/>
                      <a:gd name="csY194" fmla="*/ 699230 h 1038319"/>
                      <a:gd name="csX195" fmla="*/ 1865578 w 2179595"/>
                      <a:gd name="csY195" fmla="*/ 688820 h 1038319"/>
                      <a:gd name="csX196" fmla="*/ 1878468 w 2179595"/>
                      <a:gd name="csY196" fmla="*/ 688529 h 1038319"/>
                      <a:gd name="csX197" fmla="*/ 1878759 w 2179595"/>
                      <a:gd name="csY197" fmla="*/ 701418 h 1038319"/>
                      <a:gd name="csX198" fmla="*/ 1868513 w 2179595"/>
                      <a:gd name="csY198" fmla="*/ 711993 h 1038319"/>
                      <a:gd name="csX199" fmla="*/ 1862004 w 2179595"/>
                      <a:gd name="csY199" fmla="*/ 714727 h 1038319"/>
                      <a:gd name="csX200" fmla="*/ 317281 w 2179595"/>
                      <a:gd name="csY200" fmla="*/ 714454 h 1038319"/>
                      <a:gd name="csX201" fmla="*/ 310772 w 2179595"/>
                      <a:gd name="csY201" fmla="*/ 711719 h 1038319"/>
                      <a:gd name="csX202" fmla="*/ 300526 w 2179595"/>
                      <a:gd name="csY202" fmla="*/ 701145 h 1038319"/>
                      <a:gd name="csX203" fmla="*/ 300818 w 2179595"/>
                      <a:gd name="csY203" fmla="*/ 688255 h 1038319"/>
                      <a:gd name="csX204" fmla="*/ 313708 w 2179595"/>
                      <a:gd name="csY204" fmla="*/ 688547 h 1038319"/>
                      <a:gd name="csX205" fmla="*/ 323790 w 2179595"/>
                      <a:gd name="csY205" fmla="*/ 698957 h 1038319"/>
                      <a:gd name="csX206" fmla="*/ 323680 w 2179595"/>
                      <a:gd name="csY206" fmla="*/ 711847 h 1038319"/>
                      <a:gd name="csX207" fmla="*/ 317299 w 2179595"/>
                      <a:gd name="csY207" fmla="*/ 714454 h 1038319"/>
                      <a:gd name="csX208" fmla="*/ 1909023 w 2179595"/>
                      <a:gd name="csY208" fmla="*/ 663715 h 1038319"/>
                      <a:gd name="csX209" fmla="*/ 1903062 w 2179595"/>
                      <a:gd name="csY209" fmla="*/ 661491 h 1038319"/>
                      <a:gd name="csX210" fmla="*/ 1902132 w 2179595"/>
                      <a:gd name="csY210" fmla="*/ 648638 h 1038319"/>
                      <a:gd name="csX211" fmla="*/ 1911539 w 2179595"/>
                      <a:gd name="csY211" fmla="*/ 637608 h 1038319"/>
                      <a:gd name="csX212" fmla="*/ 1924393 w 2179595"/>
                      <a:gd name="csY212" fmla="*/ 636496 h 1038319"/>
                      <a:gd name="csX213" fmla="*/ 1925505 w 2179595"/>
                      <a:gd name="csY213" fmla="*/ 649331 h 1038319"/>
                      <a:gd name="csX214" fmla="*/ 1915952 w 2179595"/>
                      <a:gd name="csY214" fmla="*/ 660543 h 1038319"/>
                      <a:gd name="csX215" fmla="*/ 1909042 w 2179595"/>
                      <a:gd name="csY215" fmla="*/ 663697 h 1038319"/>
                      <a:gd name="csX216" fmla="*/ 270298 w 2179595"/>
                      <a:gd name="csY216" fmla="*/ 663424 h 1038319"/>
                      <a:gd name="csX217" fmla="*/ 263389 w 2179595"/>
                      <a:gd name="csY217" fmla="*/ 660270 h 1038319"/>
                      <a:gd name="csX218" fmla="*/ 253835 w 2179595"/>
                      <a:gd name="csY218" fmla="*/ 649057 h 1038319"/>
                      <a:gd name="csX219" fmla="*/ 254947 w 2179595"/>
                      <a:gd name="csY219" fmla="*/ 636222 h 1038319"/>
                      <a:gd name="csX220" fmla="*/ 267782 w 2179595"/>
                      <a:gd name="csY220" fmla="*/ 637334 h 1038319"/>
                      <a:gd name="csX221" fmla="*/ 277172 w 2179595"/>
                      <a:gd name="csY221" fmla="*/ 648346 h 1038319"/>
                      <a:gd name="csX222" fmla="*/ 276224 w 2179595"/>
                      <a:gd name="csY222" fmla="*/ 661200 h 1038319"/>
                      <a:gd name="csX223" fmla="*/ 270262 w 2179595"/>
                      <a:gd name="csY223" fmla="*/ 663424 h 1038319"/>
                      <a:gd name="csX224" fmla="*/ 1952706 w 2179595"/>
                      <a:gd name="csY224" fmla="*/ 609768 h 1038319"/>
                      <a:gd name="csX225" fmla="*/ 1947200 w 2179595"/>
                      <a:gd name="csY225" fmla="*/ 607909 h 1038319"/>
                      <a:gd name="csX226" fmla="*/ 1945450 w 2179595"/>
                      <a:gd name="csY226" fmla="*/ 595129 h 1038319"/>
                      <a:gd name="csX227" fmla="*/ 1954129 w 2179595"/>
                      <a:gd name="csY227" fmla="*/ 583515 h 1038319"/>
                      <a:gd name="csX228" fmla="*/ 1966872 w 2179595"/>
                      <a:gd name="csY228" fmla="*/ 581582 h 1038319"/>
                      <a:gd name="csX229" fmla="*/ 1968805 w 2179595"/>
                      <a:gd name="csY229" fmla="*/ 594326 h 1038319"/>
                      <a:gd name="csX230" fmla="*/ 1959981 w 2179595"/>
                      <a:gd name="csY230" fmla="*/ 606140 h 1038319"/>
                      <a:gd name="csX231" fmla="*/ 1952706 w 2179595"/>
                      <a:gd name="csY231" fmla="*/ 609750 h 1038319"/>
                      <a:gd name="csX232" fmla="*/ 226670 w 2179595"/>
                      <a:gd name="csY232" fmla="*/ 609531 h 1038319"/>
                      <a:gd name="csX233" fmla="*/ 219396 w 2179595"/>
                      <a:gd name="csY233" fmla="*/ 605921 h 1038319"/>
                      <a:gd name="csX234" fmla="*/ 210590 w 2179595"/>
                      <a:gd name="csY234" fmla="*/ 594144 h 1038319"/>
                      <a:gd name="csX235" fmla="*/ 212523 w 2179595"/>
                      <a:gd name="csY235" fmla="*/ 581400 h 1038319"/>
                      <a:gd name="csX236" fmla="*/ 225266 w 2179595"/>
                      <a:gd name="csY236" fmla="*/ 583332 h 1038319"/>
                      <a:gd name="csX237" fmla="*/ 233926 w 2179595"/>
                      <a:gd name="csY237" fmla="*/ 594928 h 1038319"/>
                      <a:gd name="csX238" fmla="*/ 232176 w 2179595"/>
                      <a:gd name="csY238" fmla="*/ 607708 h 1038319"/>
                      <a:gd name="csX239" fmla="*/ 226670 w 2179595"/>
                      <a:gd name="csY239" fmla="*/ 609568 h 1038319"/>
                      <a:gd name="csX240" fmla="*/ 1992871 w 2179595"/>
                      <a:gd name="csY240" fmla="*/ 553141 h 1038319"/>
                      <a:gd name="csX241" fmla="*/ 1987839 w 2179595"/>
                      <a:gd name="csY241" fmla="*/ 551628 h 1038319"/>
                      <a:gd name="csX242" fmla="*/ 1985268 w 2179595"/>
                      <a:gd name="csY242" fmla="*/ 538994 h 1038319"/>
                      <a:gd name="csX243" fmla="*/ 1993199 w 2179595"/>
                      <a:gd name="csY243" fmla="*/ 526851 h 1038319"/>
                      <a:gd name="csX244" fmla="*/ 2005797 w 2179595"/>
                      <a:gd name="csY244" fmla="*/ 524116 h 1038319"/>
                      <a:gd name="csX245" fmla="*/ 2008531 w 2179595"/>
                      <a:gd name="csY245" fmla="*/ 536715 h 1038319"/>
                      <a:gd name="csX246" fmla="*/ 2000473 w 2179595"/>
                      <a:gd name="csY246" fmla="*/ 549076 h 1038319"/>
                      <a:gd name="csX247" fmla="*/ 1992871 w 2179595"/>
                      <a:gd name="csY247" fmla="*/ 553159 h 1038319"/>
                      <a:gd name="csX248" fmla="*/ 186561 w 2179595"/>
                      <a:gd name="csY248" fmla="*/ 552977 h 1038319"/>
                      <a:gd name="csX249" fmla="*/ 178958 w 2179595"/>
                      <a:gd name="csY249" fmla="*/ 548893 h 1038319"/>
                      <a:gd name="csX250" fmla="*/ 170918 w 2179595"/>
                      <a:gd name="csY250" fmla="*/ 536587 h 1038319"/>
                      <a:gd name="csX251" fmla="*/ 173653 w 2179595"/>
                      <a:gd name="csY251" fmla="*/ 523989 h 1038319"/>
                      <a:gd name="csX252" fmla="*/ 186251 w 2179595"/>
                      <a:gd name="csY252" fmla="*/ 526724 h 1038319"/>
                      <a:gd name="csX253" fmla="*/ 194145 w 2179595"/>
                      <a:gd name="csY253" fmla="*/ 538829 h 1038319"/>
                      <a:gd name="csX254" fmla="*/ 191574 w 2179595"/>
                      <a:gd name="csY254" fmla="*/ 551464 h 1038319"/>
                      <a:gd name="csX255" fmla="*/ 186561 w 2179595"/>
                      <a:gd name="csY255" fmla="*/ 552977 h 1038319"/>
                      <a:gd name="csX256" fmla="*/ 2029352 w 2179595"/>
                      <a:gd name="csY256" fmla="*/ 494034 h 1038319"/>
                      <a:gd name="csX257" fmla="*/ 2024830 w 2179595"/>
                      <a:gd name="csY257" fmla="*/ 492831 h 1038319"/>
                      <a:gd name="csX258" fmla="*/ 2021458 w 2179595"/>
                      <a:gd name="csY258" fmla="*/ 480379 h 1038319"/>
                      <a:gd name="csX259" fmla="*/ 2028604 w 2179595"/>
                      <a:gd name="csY259" fmla="*/ 467744 h 1038319"/>
                      <a:gd name="csX260" fmla="*/ 2041002 w 2179595"/>
                      <a:gd name="csY260" fmla="*/ 464208 h 1038319"/>
                      <a:gd name="csX261" fmla="*/ 2044539 w 2179595"/>
                      <a:gd name="csY261" fmla="*/ 476605 h 1038319"/>
                      <a:gd name="csX262" fmla="*/ 2037283 w 2179595"/>
                      <a:gd name="csY262" fmla="*/ 489458 h 1038319"/>
                      <a:gd name="csX263" fmla="*/ 2029370 w 2179595"/>
                      <a:gd name="csY263" fmla="*/ 494034 h 1038319"/>
                      <a:gd name="csX264" fmla="*/ 150189 w 2179595"/>
                      <a:gd name="csY264" fmla="*/ 494016 h 1038319"/>
                      <a:gd name="csX265" fmla="*/ 142276 w 2179595"/>
                      <a:gd name="csY265" fmla="*/ 489440 h 1038319"/>
                      <a:gd name="csX266" fmla="*/ 135057 w 2179595"/>
                      <a:gd name="csY266" fmla="*/ 476642 h 1038319"/>
                      <a:gd name="csX267" fmla="*/ 138594 w 2179595"/>
                      <a:gd name="csY267" fmla="*/ 464244 h 1038319"/>
                      <a:gd name="csX268" fmla="*/ 150991 w 2179595"/>
                      <a:gd name="csY268" fmla="*/ 467781 h 1038319"/>
                      <a:gd name="csX269" fmla="*/ 158101 w 2179595"/>
                      <a:gd name="csY269" fmla="*/ 480361 h 1038319"/>
                      <a:gd name="csX270" fmla="*/ 154729 w 2179595"/>
                      <a:gd name="csY270" fmla="*/ 492795 h 1038319"/>
                      <a:gd name="csX271" fmla="*/ 150207 w 2179595"/>
                      <a:gd name="csY271" fmla="*/ 493998 h 1038319"/>
                      <a:gd name="csX272" fmla="*/ 117664 w 2179595"/>
                      <a:gd name="csY272" fmla="*/ 432849 h 1038319"/>
                      <a:gd name="csX273" fmla="*/ 109478 w 2179595"/>
                      <a:gd name="csY273" fmla="*/ 427745 h 1038319"/>
                      <a:gd name="csX274" fmla="*/ 103097 w 2179595"/>
                      <a:gd name="csY274" fmla="*/ 414527 h 1038319"/>
                      <a:gd name="csX275" fmla="*/ 107418 w 2179595"/>
                      <a:gd name="csY275" fmla="*/ 402384 h 1038319"/>
                      <a:gd name="csX276" fmla="*/ 119560 w 2179595"/>
                      <a:gd name="csY276" fmla="*/ 406705 h 1038319"/>
                      <a:gd name="csX277" fmla="*/ 125832 w 2179595"/>
                      <a:gd name="csY277" fmla="*/ 419704 h 1038319"/>
                      <a:gd name="csX278" fmla="*/ 121675 w 2179595"/>
                      <a:gd name="csY278" fmla="*/ 431901 h 1038319"/>
                      <a:gd name="csX279" fmla="*/ 117664 w 2179595"/>
                      <a:gd name="csY279" fmla="*/ 432831 h 1038319"/>
                      <a:gd name="csX280" fmla="*/ 2061968 w 2179595"/>
                      <a:gd name="csY280" fmla="*/ 432685 h 1038319"/>
                      <a:gd name="csX281" fmla="*/ 2057957 w 2179595"/>
                      <a:gd name="csY281" fmla="*/ 431755 h 1038319"/>
                      <a:gd name="csX282" fmla="*/ 2053800 w 2179595"/>
                      <a:gd name="csY282" fmla="*/ 419559 h 1038319"/>
                      <a:gd name="csX283" fmla="*/ 2060108 w 2179595"/>
                      <a:gd name="csY283" fmla="*/ 406486 h 1038319"/>
                      <a:gd name="csX284" fmla="*/ 2072251 w 2179595"/>
                      <a:gd name="csY284" fmla="*/ 402147 h 1038319"/>
                      <a:gd name="csX285" fmla="*/ 2076590 w 2179595"/>
                      <a:gd name="csY285" fmla="*/ 414289 h 1038319"/>
                      <a:gd name="csX286" fmla="*/ 2070172 w 2179595"/>
                      <a:gd name="csY286" fmla="*/ 427599 h 1038319"/>
                      <a:gd name="csX287" fmla="*/ 2061986 w 2179595"/>
                      <a:gd name="csY287" fmla="*/ 432703 h 1038319"/>
                      <a:gd name="csX288" fmla="*/ 89150 w 2179595"/>
                      <a:gd name="csY288" fmla="*/ 369768 h 1038319"/>
                      <a:gd name="csX289" fmla="*/ 80727 w 2179595"/>
                      <a:gd name="csY289" fmla="*/ 364135 h 1038319"/>
                      <a:gd name="csX290" fmla="*/ 75202 w 2179595"/>
                      <a:gd name="csY290" fmla="*/ 350534 h 1038319"/>
                      <a:gd name="csX291" fmla="*/ 80307 w 2179595"/>
                      <a:gd name="csY291" fmla="*/ 338683 h 1038319"/>
                      <a:gd name="csX292" fmla="*/ 92158 w 2179595"/>
                      <a:gd name="csY292" fmla="*/ 343788 h 1038319"/>
                      <a:gd name="csX293" fmla="*/ 97591 w 2179595"/>
                      <a:gd name="csY293" fmla="*/ 357152 h 1038319"/>
                      <a:gd name="csX294" fmla="*/ 92650 w 2179595"/>
                      <a:gd name="csY294" fmla="*/ 369057 h 1038319"/>
                      <a:gd name="csX295" fmla="*/ 89168 w 2179595"/>
                      <a:gd name="csY295" fmla="*/ 369750 h 1038319"/>
                      <a:gd name="csX296" fmla="*/ 2090592 w 2179595"/>
                      <a:gd name="csY296" fmla="*/ 369349 h 1038319"/>
                      <a:gd name="csX297" fmla="*/ 2087109 w 2179595"/>
                      <a:gd name="csY297" fmla="*/ 368656 h 1038319"/>
                      <a:gd name="csX298" fmla="*/ 2082169 w 2179595"/>
                      <a:gd name="csY298" fmla="*/ 356751 h 1038319"/>
                      <a:gd name="csX299" fmla="*/ 2087620 w 2179595"/>
                      <a:gd name="csY299" fmla="*/ 343278 h 1038319"/>
                      <a:gd name="csX300" fmla="*/ 2099452 w 2179595"/>
                      <a:gd name="csY300" fmla="*/ 338173 h 1038319"/>
                      <a:gd name="csX301" fmla="*/ 2104557 w 2179595"/>
                      <a:gd name="csY301" fmla="*/ 350005 h 1038319"/>
                      <a:gd name="csX302" fmla="*/ 2098996 w 2179595"/>
                      <a:gd name="csY302" fmla="*/ 363697 h 1038319"/>
                      <a:gd name="csX303" fmla="*/ 2090573 w 2179595"/>
                      <a:gd name="csY303" fmla="*/ 369331 h 1038319"/>
                      <a:gd name="csX304" fmla="*/ 64719 w 2179595"/>
                      <a:gd name="csY304" fmla="*/ 304900 h 1038319"/>
                      <a:gd name="csX305" fmla="*/ 56096 w 2179595"/>
                      <a:gd name="csY305" fmla="*/ 298720 h 1038319"/>
                      <a:gd name="csX306" fmla="*/ 51447 w 2179595"/>
                      <a:gd name="csY306" fmla="*/ 284736 h 1038319"/>
                      <a:gd name="csX307" fmla="*/ 57299 w 2179595"/>
                      <a:gd name="csY307" fmla="*/ 273250 h 1038319"/>
                      <a:gd name="csX308" fmla="*/ 68785 w 2179595"/>
                      <a:gd name="csY308" fmla="*/ 279103 h 1038319"/>
                      <a:gd name="csX309" fmla="*/ 73361 w 2179595"/>
                      <a:gd name="csY309" fmla="*/ 292849 h 1038319"/>
                      <a:gd name="csX310" fmla="*/ 67673 w 2179595"/>
                      <a:gd name="csY310" fmla="*/ 304408 h 1038319"/>
                      <a:gd name="csX311" fmla="*/ 64738 w 2179595"/>
                      <a:gd name="csY311" fmla="*/ 304900 h 1038319"/>
                      <a:gd name="csX312" fmla="*/ 2115058 w 2179595"/>
                      <a:gd name="csY312" fmla="*/ 304244 h 1038319"/>
                      <a:gd name="csX313" fmla="*/ 2112123 w 2179595"/>
                      <a:gd name="csY313" fmla="*/ 303752 h 1038319"/>
                      <a:gd name="csX314" fmla="*/ 2106417 w 2179595"/>
                      <a:gd name="csY314" fmla="*/ 292193 h 1038319"/>
                      <a:gd name="csX315" fmla="*/ 2110993 w 2179595"/>
                      <a:gd name="csY315" fmla="*/ 278392 h 1038319"/>
                      <a:gd name="csX316" fmla="*/ 2122479 w 2179595"/>
                      <a:gd name="csY316" fmla="*/ 272539 h 1038319"/>
                      <a:gd name="csX317" fmla="*/ 2128331 w 2179595"/>
                      <a:gd name="csY317" fmla="*/ 284025 h 1038319"/>
                      <a:gd name="csX318" fmla="*/ 2123664 w 2179595"/>
                      <a:gd name="csY318" fmla="*/ 298063 h 1038319"/>
                      <a:gd name="csX319" fmla="*/ 2115040 w 2179595"/>
                      <a:gd name="csY319" fmla="*/ 304244 h 1038319"/>
                      <a:gd name="csX320" fmla="*/ 44501 w 2179595"/>
                      <a:gd name="csY320" fmla="*/ 238537 h 1038319"/>
                      <a:gd name="csX321" fmla="*/ 35713 w 2179595"/>
                      <a:gd name="csY321" fmla="*/ 231792 h 1038319"/>
                      <a:gd name="csX322" fmla="*/ 31975 w 2179595"/>
                      <a:gd name="csY322" fmla="*/ 217535 h 1038319"/>
                      <a:gd name="csX323" fmla="*/ 38557 w 2179595"/>
                      <a:gd name="csY323" fmla="*/ 206450 h 1038319"/>
                      <a:gd name="csX324" fmla="*/ 49642 w 2179595"/>
                      <a:gd name="csY324" fmla="*/ 213031 h 1038319"/>
                      <a:gd name="csX325" fmla="*/ 53325 w 2179595"/>
                      <a:gd name="csY325" fmla="*/ 227051 h 1038319"/>
                      <a:gd name="csX326" fmla="*/ 46889 w 2179595"/>
                      <a:gd name="csY326" fmla="*/ 238227 h 1038319"/>
                      <a:gd name="csX327" fmla="*/ 44519 w 2179595"/>
                      <a:gd name="csY327" fmla="*/ 238537 h 1038319"/>
                      <a:gd name="csX328" fmla="*/ 2135241 w 2179595"/>
                      <a:gd name="csY328" fmla="*/ 237808 h 1038319"/>
                      <a:gd name="csX329" fmla="*/ 2132871 w 2179595"/>
                      <a:gd name="csY329" fmla="*/ 237498 h 1038319"/>
                      <a:gd name="csX330" fmla="*/ 2126435 w 2179595"/>
                      <a:gd name="csY330" fmla="*/ 226322 h 1038319"/>
                      <a:gd name="csX331" fmla="*/ 2130099 w 2179595"/>
                      <a:gd name="csY331" fmla="*/ 212302 h 1038319"/>
                      <a:gd name="csX332" fmla="*/ 2141184 w 2179595"/>
                      <a:gd name="csY332" fmla="*/ 205721 h 1038319"/>
                      <a:gd name="csX333" fmla="*/ 2147766 w 2179595"/>
                      <a:gd name="csY333" fmla="*/ 216805 h 1038319"/>
                      <a:gd name="csX334" fmla="*/ 2144047 w 2179595"/>
                      <a:gd name="csY334" fmla="*/ 231062 h 1038319"/>
                      <a:gd name="csX335" fmla="*/ 2135241 w 2179595"/>
                      <a:gd name="csY335" fmla="*/ 237808 h 1038319"/>
                      <a:gd name="csX336" fmla="*/ 28621 w 2179595"/>
                      <a:gd name="csY336" fmla="*/ 170989 h 1038319"/>
                      <a:gd name="csX337" fmla="*/ 19687 w 2179595"/>
                      <a:gd name="csY337" fmla="*/ 163678 h 1038319"/>
                      <a:gd name="csX338" fmla="*/ 16880 w 2179595"/>
                      <a:gd name="csY338" fmla="*/ 149221 h 1038319"/>
                      <a:gd name="csX339" fmla="*/ 24154 w 2179595"/>
                      <a:gd name="csY339" fmla="*/ 138574 h 1038319"/>
                      <a:gd name="csX340" fmla="*/ 34783 w 2179595"/>
                      <a:gd name="csY340" fmla="*/ 145848 h 1038319"/>
                      <a:gd name="csX341" fmla="*/ 37554 w 2179595"/>
                      <a:gd name="csY341" fmla="*/ 160069 h 1038319"/>
                      <a:gd name="csX342" fmla="*/ 30426 w 2179595"/>
                      <a:gd name="csY342" fmla="*/ 170807 h 1038319"/>
                      <a:gd name="csX343" fmla="*/ 28621 w 2179595"/>
                      <a:gd name="csY343" fmla="*/ 170989 h 1038319"/>
                      <a:gd name="csX344" fmla="*/ 2151084 w 2179595"/>
                      <a:gd name="csY344" fmla="*/ 170260 h 1038319"/>
                      <a:gd name="csX345" fmla="*/ 2149279 w 2179595"/>
                      <a:gd name="csY345" fmla="*/ 170078 h 1038319"/>
                      <a:gd name="csX346" fmla="*/ 2142132 w 2179595"/>
                      <a:gd name="csY346" fmla="*/ 159339 h 1038319"/>
                      <a:gd name="csX347" fmla="*/ 2144885 w 2179595"/>
                      <a:gd name="csY347" fmla="*/ 145119 h 1038319"/>
                      <a:gd name="csX348" fmla="*/ 2155514 w 2179595"/>
                      <a:gd name="csY348" fmla="*/ 137826 h 1038319"/>
                      <a:gd name="csX349" fmla="*/ 2162807 w 2179595"/>
                      <a:gd name="csY349" fmla="*/ 148455 h 1038319"/>
                      <a:gd name="csX350" fmla="*/ 2159999 w 2179595"/>
                      <a:gd name="csY350" fmla="*/ 162931 h 1038319"/>
                      <a:gd name="csX351" fmla="*/ 2151066 w 2179595"/>
                      <a:gd name="csY351" fmla="*/ 170260 h 1038319"/>
                      <a:gd name="csX352" fmla="*/ 17117 w 2179595"/>
                      <a:gd name="csY352" fmla="*/ 102566 h 1038319"/>
                      <a:gd name="csX353" fmla="*/ 8092 w 2179595"/>
                      <a:gd name="csY353" fmla="*/ 94672 h 1038319"/>
                      <a:gd name="csX354" fmla="*/ 6214 w 2179595"/>
                      <a:gd name="csY354" fmla="*/ 80050 h 1038319"/>
                      <a:gd name="csX355" fmla="*/ 14163 w 2179595"/>
                      <a:gd name="csY355" fmla="*/ 69895 h 1038319"/>
                      <a:gd name="csX356" fmla="*/ 24318 w 2179595"/>
                      <a:gd name="csY356" fmla="*/ 77844 h 1038319"/>
                      <a:gd name="csX357" fmla="*/ 26160 w 2179595"/>
                      <a:gd name="csY357" fmla="*/ 92211 h 1038319"/>
                      <a:gd name="csX358" fmla="*/ 18338 w 2179595"/>
                      <a:gd name="csY358" fmla="*/ 102457 h 1038319"/>
                      <a:gd name="csX359" fmla="*/ 17099 w 2179595"/>
                      <a:gd name="csY359" fmla="*/ 102548 h 1038319"/>
                      <a:gd name="csX360" fmla="*/ 2162533 w 2179595"/>
                      <a:gd name="csY360" fmla="*/ 101837 h 1038319"/>
                      <a:gd name="csX361" fmla="*/ 2161312 w 2179595"/>
                      <a:gd name="csY361" fmla="*/ 101764 h 1038319"/>
                      <a:gd name="csX362" fmla="*/ 2153491 w 2179595"/>
                      <a:gd name="csY362" fmla="*/ 91518 h 1038319"/>
                      <a:gd name="csX363" fmla="*/ 2155332 w 2179595"/>
                      <a:gd name="csY363" fmla="*/ 77152 h 1038319"/>
                      <a:gd name="csX364" fmla="*/ 2165469 w 2179595"/>
                      <a:gd name="csY364" fmla="*/ 69203 h 1038319"/>
                      <a:gd name="csX365" fmla="*/ 2173418 w 2179595"/>
                      <a:gd name="csY365" fmla="*/ 79339 h 1038319"/>
                      <a:gd name="csX366" fmla="*/ 2171558 w 2179595"/>
                      <a:gd name="csY366" fmla="*/ 93961 h 1038319"/>
                      <a:gd name="csX367" fmla="*/ 2162533 w 2179595"/>
                      <a:gd name="csY367" fmla="*/ 101855 h 1038319"/>
                      <a:gd name="csX368" fmla="*/ 10025 w 2179595"/>
                      <a:gd name="csY368" fmla="*/ 33560 h 1038319"/>
                      <a:gd name="csX369" fmla="*/ 945 w 2179595"/>
                      <a:gd name="csY369" fmla="*/ 25082 h 1038319"/>
                      <a:gd name="csX370" fmla="*/ 16 w 2179595"/>
                      <a:gd name="csY370" fmla="*/ 10424 h 1038319"/>
                      <a:gd name="csX371" fmla="*/ 8603 w 2179595"/>
                      <a:gd name="csY371" fmla="*/ 798 h 1038319"/>
                      <a:gd name="csX372" fmla="*/ 18229 w 2179595"/>
                      <a:gd name="csY372" fmla="*/ 9385 h 1038319"/>
                      <a:gd name="csX373" fmla="*/ 19159 w 2179595"/>
                      <a:gd name="csY373" fmla="*/ 23806 h 1038319"/>
                      <a:gd name="csX374" fmla="*/ 10699 w 2179595"/>
                      <a:gd name="csY374" fmla="*/ 33542 h 1038319"/>
                      <a:gd name="csX375" fmla="*/ 10043 w 2179595"/>
                      <a:gd name="csY375" fmla="*/ 33560 h 1038319"/>
                      <a:gd name="csX376" fmla="*/ 2169571 w 2179595"/>
                      <a:gd name="csY376" fmla="*/ 32813 h 1038319"/>
                      <a:gd name="csX377" fmla="*/ 2168933 w 2179595"/>
                      <a:gd name="csY377" fmla="*/ 32794 h 1038319"/>
                      <a:gd name="csX378" fmla="*/ 2160473 w 2179595"/>
                      <a:gd name="csY378" fmla="*/ 23058 h 1038319"/>
                      <a:gd name="csX379" fmla="*/ 2161385 w 2179595"/>
                      <a:gd name="csY379" fmla="*/ 8601 h 1038319"/>
                      <a:gd name="csX380" fmla="*/ 2170993 w 2179595"/>
                      <a:gd name="csY380" fmla="*/ 14 h 1038319"/>
                      <a:gd name="csX381" fmla="*/ 2179580 w 2179595"/>
                      <a:gd name="csY381" fmla="*/ 9622 h 1038319"/>
                      <a:gd name="csX382" fmla="*/ 2178650 w 2179595"/>
                      <a:gd name="csY382" fmla="*/ 24317 h 1038319"/>
                      <a:gd name="csX383" fmla="*/ 2169571 w 2179595"/>
                      <a:gd name="csY383" fmla="*/ 32794 h 10383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Lst>
                    <a:rect l="l" t="t" r="r" b="b"/>
                    <a:pathLst>
                      <a:path w="2179595" h="1038319">
                        <a:moveTo>
                          <a:pt x="1062806" y="1038301"/>
                        </a:moveTo>
                        <a:cubicBezTo>
                          <a:pt x="1062806" y="1038301"/>
                          <a:pt x="1062660" y="1038301"/>
                          <a:pt x="1062587" y="1038301"/>
                        </a:cubicBezTo>
                        <a:cubicBezTo>
                          <a:pt x="1057665" y="1038174"/>
                          <a:pt x="1052760" y="1038028"/>
                          <a:pt x="1047856" y="1037845"/>
                        </a:cubicBezTo>
                        <a:cubicBezTo>
                          <a:pt x="1042824" y="1037663"/>
                          <a:pt x="1038904" y="1033433"/>
                          <a:pt x="1039087" y="1028401"/>
                        </a:cubicBezTo>
                        <a:cubicBezTo>
                          <a:pt x="1039269" y="1023369"/>
                          <a:pt x="1043499" y="1019358"/>
                          <a:pt x="1048531" y="1019632"/>
                        </a:cubicBezTo>
                        <a:cubicBezTo>
                          <a:pt x="1053344" y="1019814"/>
                          <a:pt x="1058175" y="1019960"/>
                          <a:pt x="1063007" y="1020088"/>
                        </a:cubicBezTo>
                        <a:cubicBezTo>
                          <a:pt x="1068038" y="1020215"/>
                          <a:pt x="1072013" y="1024390"/>
                          <a:pt x="1071903" y="1029422"/>
                        </a:cubicBezTo>
                        <a:cubicBezTo>
                          <a:pt x="1071776" y="1034381"/>
                          <a:pt x="1067728" y="1038319"/>
                          <a:pt x="1062788" y="1038319"/>
                        </a:cubicBezTo>
                        <a:close/>
                        <a:moveTo>
                          <a:pt x="1117592" y="1038283"/>
                        </a:moveTo>
                        <a:cubicBezTo>
                          <a:pt x="1112669" y="1038283"/>
                          <a:pt x="1108604" y="1034345"/>
                          <a:pt x="1108476" y="1029386"/>
                        </a:cubicBezTo>
                        <a:cubicBezTo>
                          <a:pt x="1108348" y="1024354"/>
                          <a:pt x="1112323" y="1020179"/>
                          <a:pt x="1117355" y="1020051"/>
                        </a:cubicBezTo>
                        <a:cubicBezTo>
                          <a:pt x="1122186" y="1019924"/>
                          <a:pt x="1126981" y="1019778"/>
                          <a:pt x="1131794" y="1019595"/>
                        </a:cubicBezTo>
                        <a:cubicBezTo>
                          <a:pt x="1136790" y="1019358"/>
                          <a:pt x="1141056" y="1023315"/>
                          <a:pt x="1141256" y="1028347"/>
                        </a:cubicBezTo>
                        <a:cubicBezTo>
                          <a:pt x="1141457" y="1033378"/>
                          <a:pt x="1137537" y="1037608"/>
                          <a:pt x="1132505" y="1037809"/>
                        </a:cubicBezTo>
                        <a:cubicBezTo>
                          <a:pt x="1127619" y="1037991"/>
                          <a:pt x="1122715" y="1038155"/>
                          <a:pt x="1117811" y="1038283"/>
                        </a:cubicBezTo>
                        <a:cubicBezTo>
                          <a:pt x="1117738" y="1038283"/>
                          <a:pt x="1117665" y="1038283"/>
                          <a:pt x="1117574" y="1038283"/>
                        </a:cubicBezTo>
                        <a:close/>
                        <a:moveTo>
                          <a:pt x="993562" y="1034418"/>
                        </a:moveTo>
                        <a:cubicBezTo>
                          <a:pt x="993289" y="1034418"/>
                          <a:pt x="993034" y="1034418"/>
                          <a:pt x="992760" y="1034381"/>
                        </a:cubicBezTo>
                        <a:cubicBezTo>
                          <a:pt x="987856" y="1033944"/>
                          <a:pt x="982970" y="1033488"/>
                          <a:pt x="978084" y="1032996"/>
                        </a:cubicBezTo>
                        <a:cubicBezTo>
                          <a:pt x="973070" y="1032485"/>
                          <a:pt x="969424" y="1028018"/>
                          <a:pt x="969934" y="1023005"/>
                        </a:cubicBezTo>
                        <a:cubicBezTo>
                          <a:pt x="970445" y="1017991"/>
                          <a:pt x="974930" y="1014345"/>
                          <a:pt x="979925" y="1014855"/>
                        </a:cubicBezTo>
                        <a:cubicBezTo>
                          <a:pt x="984720" y="1015348"/>
                          <a:pt x="989533" y="1015803"/>
                          <a:pt x="994346" y="1016223"/>
                        </a:cubicBezTo>
                        <a:cubicBezTo>
                          <a:pt x="999360" y="1016660"/>
                          <a:pt x="1003061" y="1021090"/>
                          <a:pt x="1002623" y="1026104"/>
                        </a:cubicBezTo>
                        <a:cubicBezTo>
                          <a:pt x="1002204" y="1030844"/>
                          <a:pt x="998230" y="1034418"/>
                          <a:pt x="993562" y="1034418"/>
                        </a:cubicBezTo>
                        <a:close/>
                        <a:moveTo>
                          <a:pt x="1186799" y="1034345"/>
                        </a:moveTo>
                        <a:cubicBezTo>
                          <a:pt x="1182131" y="1034345"/>
                          <a:pt x="1178157" y="1030771"/>
                          <a:pt x="1177738" y="1026031"/>
                        </a:cubicBezTo>
                        <a:cubicBezTo>
                          <a:pt x="1177282" y="1021017"/>
                          <a:pt x="1181001" y="1016587"/>
                          <a:pt x="1186015" y="1016150"/>
                        </a:cubicBezTo>
                        <a:cubicBezTo>
                          <a:pt x="1190828" y="1015712"/>
                          <a:pt x="1195641" y="1015256"/>
                          <a:pt x="1200436" y="1014764"/>
                        </a:cubicBezTo>
                        <a:cubicBezTo>
                          <a:pt x="1205450" y="1014272"/>
                          <a:pt x="1209916" y="1017900"/>
                          <a:pt x="1210427" y="1022895"/>
                        </a:cubicBezTo>
                        <a:cubicBezTo>
                          <a:pt x="1210937" y="1027909"/>
                          <a:pt x="1207291" y="1032376"/>
                          <a:pt x="1202277" y="1032886"/>
                        </a:cubicBezTo>
                        <a:cubicBezTo>
                          <a:pt x="1197391" y="1033378"/>
                          <a:pt x="1192505" y="1033852"/>
                          <a:pt x="1187619" y="1034290"/>
                        </a:cubicBezTo>
                        <a:cubicBezTo>
                          <a:pt x="1187346" y="1034308"/>
                          <a:pt x="1187072" y="1034327"/>
                          <a:pt x="1186799" y="1034327"/>
                        </a:cubicBezTo>
                        <a:close/>
                        <a:moveTo>
                          <a:pt x="924684" y="1026122"/>
                        </a:moveTo>
                        <a:cubicBezTo>
                          <a:pt x="924228" y="1026122"/>
                          <a:pt x="923754" y="1026086"/>
                          <a:pt x="923298" y="1026013"/>
                        </a:cubicBezTo>
                        <a:cubicBezTo>
                          <a:pt x="918430" y="1025266"/>
                          <a:pt x="913581" y="1024500"/>
                          <a:pt x="908749" y="1023679"/>
                        </a:cubicBezTo>
                        <a:cubicBezTo>
                          <a:pt x="903790" y="1022841"/>
                          <a:pt x="900436" y="1018155"/>
                          <a:pt x="901256" y="1013178"/>
                        </a:cubicBezTo>
                        <a:cubicBezTo>
                          <a:pt x="902095" y="1008219"/>
                          <a:pt x="906780" y="1004864"/>
                          <a:pt x="911757" y="1005685"/>
                        </a:cubicBezTo>
                        <a:cubicBezTo>
                          <a:pt x="916516" y="1006487"/>
                          <a:pt x="921274" y="1007234"/>
                          <a:pt x="926051" y="1007982"/>
                        </a:cubicBezTo>
                        <a:cubicBezTo>
                          <a:pt x="931028" y="1008748"/>
                          <a:pt x="934438" y="1013397"/>
                          <a:pt x="933690" y="1018374"/>
                        </a:cubicBezTo>
                        <a:cubicBezTo>
                          <a:pt x="932997" y="1022877"/>
                          <a:pt x="929114" y="1026122"/>
                          <a:pt x="924684" y="1026122"/>
                        </a:cubicBezTo>
                        <a:close/>
                        <a:moveTo>
                          <a:pt x="1255678" y="1025995"/>
                        </a:moveTo>
                        <a:cubicBezTo>
                          <a:pt x="1251247" y="1025995"/>
                          <a:pt x="1247364" y="1022768"/>
                          <a:pt x="1246671" y="1018264"/>
                        </a:cubicBezTo>
                        <a:cubicBezTo>
                          <a:pt x="1245905" y="1013287"/>
                          <a:pt x="1249315" y="1008638"/>
                          <a:pt x="1254292" y="1007873"/>
                        </a:cubicBezTo>
                        <a:cubicBezTo>
                          <a:pt x="1259069" y="1007143"/>
                          <a:pt x="1263845" y="1006377"/>
                          <a:pt x="1268604" y="1005575"/>
                        </a:cubicBezTo>
                        <a:cubicBezTo>
                          <a:pt x="1273581" y="1004737"/>
                          <a:pt x="1278266" y="1008092"/>
                          <a:pt x="1279105" y="1013050"/>
                        </a:cubicBezTo>
                        <a:cubicBezTo>
                          <a:pt x="1279944" y="1018009"/>
                          <a:pt x="1276589" y="1022713"/>
                          <a:pt x="1271630" y="1023552"/>
                        </a:cubicBezTo>
                        <a:cubicBezTo>
                          <a:pt x="1266799" y="1024372"/>
                          <a:pt x="1261949" y="1025138"/>
                          <a:pt x="1257081" y="1025885"/>
                        </a:cubicBezTo>
                        <a:cubicBezTo>
                          <a:pt x="1256607" y="1025958"/>
                          <a:pt x="1256152" y="1025995"/>
                          <a:pt x="1255678" y="1025995"/>
                        </a:cubicBezTo>
                        <a:close/>
                        <a:moveTo>
                          <a:pt x="856461" y="1013433"/>
                        </a:moveTo>
                        <a:cubicBezTo>
                          <a:pt x="855805" y="1013433"/>
                          <a:pt x="855149" y="1013360"/>
                          <a:pt x="854492" y="1013214"/>
                        </a:cubicBezTo>
                        <a:cubicBezTo>
                          <a:pt x="849697" y="1012157"/>
                          <a:pt x="844902" y="1011063"/>
                          <a:pt x="840126" y="1009951"/>
                        </a:cubicBezTo>
                        <a:cubicBezTo>
                          <a:pt x="835221" y="1008802"/>
                          <a:pt x="832177" y="1003898"/>
                          <a:pt x="833325" y="998994"/>
                        </a:cubicBezTo>
                        <a:cubicBezTo>
                          <a:pt x="834474" y="994089"/>
                          <a:pt x="839378" y="991045"/>
                          <a:pt x="844282" y="992193"/>
                        </a:cubicBezTo>
                        <a:cubicBezTo>
                          <a:pt x="848986" y="993287"/>
                          <a:pt x="853690" y="994363"/>
                          <a:pt x="858412" y="995402"/>
                        </a:cubicBezTo>
                        <a:cubicBezTo>
                          <a:pt x="863334" y="996478"/>
                          <a:pt x="866434" y="1001345"/>
                          <a:pt x="865358" y="1006268"/>
                        </a:cubicBezTo>
                        <a:cubicBezTo>
                          <a:pt x="864428" y="1010534"/>
                          <a:pt x="860654" y="1013433"/>
                          <a:pt x="856461" y="1013433"/>
                        </a:cubicBezTo>
                        <a:close/>
                        <a:moveTo>
                          <a:pt x="1323882" y="1013251"/>
                        </a:moveTo>
                        <a:cubicBezTo>
                          <a:pt x="1319707" y="1013251"/>
                          <a:pt x="1315933" y="1010352"/>
                          <a:pt x="1314985" y="1006104"/>
                        </a:cubicBezTo>
                        <a:cubicBezTo>
                          <a:pt x="1313891" y="1001182"/>
                          <a:pt x="1317008" y="996314"/>
                          <a:pt x="1321931" y="995238"/>
                        </a:cubicBezTo>
                        <a:cubicBezTo>
                          <a:pt x="1326653" y="994199"/>
                          <a:pt x="1331357" y="993123"/>
                          <a:pt x="1336060" y="992029"/>
                        </a:cubicBezTo>
                        <a:cubicBezTo>
                          <a:pt x="1340965" y="990881"/>
                          <a:pt x="1345869" y="993926"/>
                          <a:pt x="1347018" y="998811"/>
                        </a:cubicBezTo>
                        <a:cubicBezTo>
                          <a:pt x="1348166" y="1003716"/>
                          <a:pt x="1345122" y="1008620"/>
                          <a:pt x="1340236" y="1009769"/>
                        </a:cubicBezTo>
                        <a:cubicBezTo>
                          <a:pt x="1335459" y="1010899"/>
                          <a:pt x="1330664" y="1011975"/>
                          <a:pt x="1325869" y="1013050"/>
                        </a:cubicBezTo>
                        <a:cubicBezTo>
                          <a:pt x="1325213" y="1013196"/>
                          <a:pt x="1324538" y="1013269"/>
                          <a:pt x="1323900" y="1013269"/>
                        </a:cubicBezTo>
                        <a:close/>
                        <a:moveTo>
                          <a:pt x="789205" y="996368"/>
                        </a:moveTo>
                        <a:cubicBezTo>
                          <a:pt x="788366" y="996368"/>
                          <a:pt x="787509" y="996259"/>
                          <a:pt x="786671" y="996004"/>
                        </a:cubicBezTo>
                        <a:cubicBezTo>
                          <a:pt x="781949" y="994636"/>
                          <a:pt x="777245" y="993251"/>
                          <a:pt x="772541" y="991829"/>
                        </a:cubicBezTo>
                        <a:cubicBezTo>
                          <a:pt x="767728" y="990370"/>
                          <a:pt x="764993" y="985284"/>
                          <a:pt x="766470" y="980452"/>
                        </a:cubicBezTo>
                        <a:cubicBezTo>
                          <a:pt x="767929" y="975639"/>
                          <a:pt x="773015" y="972923"/>
                          <a:pt x="777847" y="974381"/>
                        </a:cubicBezTo>
                        <a:cubicBezTo>
                          <a:pt x="782459" y="975785"/>
                          <a:pt x="787090" y="977152"/>
                          <a:pt x="791739" y="978483"/>
                        </a:cubicBezTo>
                        <a:cubicBezTo>
                          <a:pt x="796571" y="979887"/>
                          <a:pt x="799360" y="984937"/>
                          <a:pt x="797974" y="989769"/>
                        </a:cubicBezTo>
                        <a:cubicBezTo>
                          <a:pt x="796826" y="993761"/>
                          <a:pt x="793179" y="996368"/>
                          <a:pt x="789223" y="996368"/>
                        </a:cubicBezTo>
                        <a:close/>
                        <a:moveTo>
                          <a:pt x="1391120" y="996150"/>
                        </a:moveTo>
                        <a:cubicBezTo>
                          <a:pt x="1387164" y="996150"/>
                          <a:pt x="1383517" y="993561"/>
                          <a:pt x="1382369" y="989568"/>
                        </a:cubicBezTo>
                        <a:cubicBezTo>
                          <a:pt x="1380965" y="984737"/>
                          <a:pt x="1383754" y="979687"/>
                          <a:pt x="1388586" y="978283"/>
                        </a:cubicBezTo>
                        <a:cubicBezTo>
                          <a:pt x="1393235" y="976934"/>
                          <a:pt x="1397865" y="975566"/>
                          <a:pt x="1402478" y="974162"/>
                        </a:cubicBezTo>
                        <a:cubicBezTo>
                          <a:pt x="1407309" y="972704"/>
                          <a:pt x="1412396" y="975420"/>
                          <a:pt x="1413854" y="980234"/>
                        </a:cubicBezTo>
                        <a:cubicBezTo>
                          <a:pt x="1415313" y="985047"/>
                          <a:pt x="1412597" y="990133"/>
                          <a:pt x="1407783" y="991610"/>
                        </a:cubicBezTo>
                        <a:cubicBezTo>
                          <a:pt x="1403080" y="993032"/>
                          <a:pt x="1398376" y="994436"/>
                          <a:pt x="1393654" y="995803"/>
                        </a:cubicBezTo>
                        <a:cubicBezTo>
                          <a:pt x="1392815" y="996040"/>
                          <a:pt x="1391958" y="996168"/>
                          <a:pt x="1391120" y="996168"/>
                        </a:cubicBezTo>
                        <a:close/>
                        <a:moveTo>
                          <a:pt x="723079" y="974946"/>
                        </a:moveTo>
                        <a:cubicBezTo>
                          <a:pt x="722058" y="974946"/>
                          <a:pt x="721019" y="974782"/>
                          <a:pt x="719998" y="974399"/>
                        </a:cubicBezTo>
                        <a:cubicBezTo>
                          <a:pt x="715349" y="972722"/>
                          <a:pt x="710736" y="971027"/>
                          <a:pt x="706124" y="969295"/>
                        </a:cubicBezTo>
                        <a:cubicBezTo>
                          <a:pt x="701402" y="967526"/>
                          <a:pt x="699032" y="962275"/>
                          <a:pt x="700800" y="957553"/>
                        </a:cubicBezTo>
                        <a:cubicBezTo>
                          <a:pt x="702569" y="952832"/>
                          <a:pt x="707819" y="950443"/>
                          <a:pt x="712541" y="952230"/>
                        </a:cubicBezTo>
                        <a:cubicBezTo>
                          <a:pt x="717081" y="953925"/>
                          <a:pt x="721621" y="955603"/>
                          <a:pt x="726179" y="957243"/>
                        </a:cubicBezTo>
                        <a:cubicBezTo>
                          <a:pt x="730919" y="958957"/>
                          <a:pt x="733380" y="964172"/>
                          <a:pt x="731666" y="968911"/>
                        </a:cubicBezTo>
                        <a:cubicBezTo>
                          <a:pt x="730335" y="972631"/>
                          <a:pt x="726817" y="974946"/>
                          <a:pt x="723079" y="974946"/>
                        </a:cubicBezTo>
                        <a:close/>
                        <a:moveTo>
                          <a:pt x="1457100" y="974728"/>
                        </a:moveTo>
                        <a:cubicBezTo>
                          <a:pt x="1453362" y="974728"/>
                          <a:pt x="1449862" y="972412"/>
                          <a:pt x="1448531" y="968711"/>
                        </a:cubicBezTo>
                        <a:cubicBezTo>
                          <a:pt x="1446817" y="963971"/>
                          <a:pt x="1449278" y="958757"/>
                          <a:pt x="1454019" y="957043"/>
                        </a:cubicBezTo>
                        <a:cubicBezTo>
                          <a:pt x="1458558" y="955402"/>
                          <a:pt x="1463098" y="953725"/>
                          <a:pt x="1467619" y="952029"/>
                        </a:cubicBezTo>
                        <a:cubicBezTo>
                          <a:pt x="1472341" y="950242"/>
                          <a:pt x="1477592" y="952649"/>
                          <a:pt x="1479361" y="957353"/>
                        </a:cubicBezTo>
                        <a:cubicBezTo>
                          <a:pt x="1481129" y="962057"/>
                          <a:pt x="1478741" y="967326"/>
                          <a:pt x="1474037" y="969094"/>
                        </a:cubicBezTo>
                        <a:cubicBezTo>
                          <a:pt x="1469442" y="970826"/>
                          <a:pt x="1464830" y="972522"/>
                          <a:pt x="1460217" y="974181"/>
                        </a:cubicBezTo>
                        <a:cubicBezTo>
                          <a:pt x="1459196" y="974545"/>
                          <a:pt x="1458157" y="974728"/>
                          <a:pt x="1457118" y="974728"/>
                        </a:cubicBezTo>
                        <a:close/>
                        <a:moveTo>
                          <a:pt x="658448" y="949295"/>
                        </a:moveTo>
                        <a:cubicBezTo>
                          <a:pt x="657227" y="949295"/>
                          <a:pt x="656005" y="949058"/>
                          <a:pt x="654820" y="948529"/>
                        </a:cubicBezTo>
                        <a:cubicBezTo>
                          <a:pt x="650299" y="946560"/>
                          <a:pt x="645796" y="944573"/>
                          <a:pt x="641311" y="942549"/>
                        </a:cubicBezTo>
                        <a:cubicBezTo>
                          <a:pt x="636716" y="940471"/>
                          <a:pt x="634674" y="935074"/>
                          <a:pt x="636753" y="930498"/>
                        </a:cubicBezTo>
                        <a:cubicBezTo>
                          <a:pt x="638831" y="925904"/>
                          <a:pt x="644228" y="923861"/>
                          <a:pt x="648804" y="925940"/>
                        </a:cubicBezTo>
                        <a:cubicBezTo>
                          <a:pt x="653216" y="927927"/>
                          <a:pt x="657646" y="929896"/>
                          <a:pt x="662095" y="931829"/>
                        </a:cubicBezTo>
                        <a:cubicBezTo>
                          <a:pt x="666707" y="933834"/>
                          <a:pt x="668822" y="939213"/>
                          <a:pt x="666816" y="943825"/>
                        </a:cubicBezTo>
                        <a:cubicBezTo>
                          <a:pt x="665322" y="947253"/>
                          <a:pt x="661967" y="949313"/>
                          <a:pt x="658448" y="949313"/>
                        </a:cubicBezTo>
                        <a:close/>
                        <a:moveTo>
                          <a:pt x="1521475" y="949131"/>
                        </a:moveTo>
                        <a:cubicBezTo>
                          <a:pt x="1517957" y="949131"/>
                          <a:pt x="1514602" y="947088"/>
                          <a:pt x="1513107" y="943643"/>
                        </a:cubicBezTo>
                        <a:cubicBezTo>
                          <a:pt x="1511102" y="939030"/>
                          <a:pt x="1513216" y="933652"/>
                          <a:pt x="1517829" y="931646"/>
                        </a:cubicBezTo>
                        <a:cubicBezTo>
                          <a:pt x="1522241" y="929732"/>
                          <a:pt x="1526635" y="927781"/>
                          <a:pt x="1531029" y="925794"/>
                        </a:cubicBezTo>
                        <a:cubicBezTo>
                          <a:pt x="1535605" y="923716"/>
                          <a:pt x="1541020" y="925758"/>
                          <a:pt x="1543080" y="930352"/>
                        </a:cubicBezTo>
                        <a:cubicBezTo>
                          <a:pt x="1545158" y="934946"/>
                          <a:pt x="1543116" y="940343"/>
                          <a:pt x="1538522" y="942403"/>
                        </a:cubicBezTo>
                        <a:cubicBezTo>
                          <a:pt x="1534073" y="944408"/>
                          <a:pt x="1529588" y="946396"/>
                          <a:pt x="1525103" y="948347"/>
                        </a:cubicBezTo>
                        <a:cubicBezTo>
                          <a:pt x="1523918" y="948857"/>
                          <a:pt x="1522679" y="949112"/>
                          <a:pt x="1521475" y="949112"/>
                        </a:cubicBezTo>
                        <a:close/>
                        <a:moveTo>
                          <a:pt x="595640" y="919522"/>
                        </a:moveTo>
                        <a:cubicBezTo>
                          <a:pt x="594237" y="919522"/>
                          <a:pt x="592815" y="919194"/>
                          <a:pt x="591484" y="918520"/>
                        </a:cubicBezTo>
                        <a:cubicBezTo>
                          <a:pt x="587108" y="916259"/>
                          <a:pt x="582751" y="913980"/>
                          <a:pt x="578393" y="911683"/>
                        </a:cubicBezTo>
                        <a:cubicBezTo>
                          <a:pt x="573945" y="909331"/>
                          <a:pt x="572249" y="903807"/>
                          <a:pt x="574620" y="899358"/>
                        </a:cubicBezTo>
                        <a:cubicBezTo>
                          <a:pt x="576990" y="894910"/>
                          <a:pt x="582496" y="893214"/>
                          <a:pt x="586944" y="895584"/>
                        </a:cubicBezTo>
                        <a:cubicBezTo>
                          <a:pt x="591210" y="897845"/>
                          <a:pt x="595513" y="900087"/>
                          <a:pt x="599815" y="902312"/>
                        </a:cubicBezTo>
                        <a:cubicBezTo>
                          <a:pt x="604300" y="904609"/>
                          <a:pt x="606051" y="910115"/>
                          <a:pt x="603754" y="914582"/>
                        </a:cubicBezTo>
                        <a:cubicBezTo>
                          <a:pt x="602131" y="917718"/>
                          <a:pt x="598940" y="919522"/>
                          <a:pt x="595640" y="919522"/>
                        </a:cubicBezTo>
                        <a:close/>
                        <a:moveTo>
                          <a:pt x="1584046" y="919468"/>
                        </a:moveTo>
                        <a:cubicBezTo>
                          <a:pt x="1580746" y="919468"/>
                          <a:pt x="1577556" y="917663"/>
                          <a:pt x="1575933" y="914527"/>
                        </a:cubicBezTo>
                        <a:cubicBezTo>
                          <a:pt x="1573636" y="910042"/>
                          <a:pt x="1575386" y="904554"/>
                          <a:pt x="1579871" y="902257"/>
                        </a:cubicBezTo>
                        <a:cubicBezTo>
                          <a:pt x="1584155" y="900051"/>
                          <a:pt x="1588422" y="897827"/>
                          <a:pt x="1592670" y="895566"/>
                        </a:cubicBezTo>
                        <a:cubicBezTo>
                          <a:pt x="1597118" y="893196"/>
                          <a:pt x="1602642" y="894892"/>
                          <a:pt x="1604994" y="899340"/>
                        </a:cubicBezTo>
                        <a:cubicBezTo>
                          <a:pt x="1607364" y="903788"/>
                          <a:pt x="1605669" y="909313"/>
                          <a:pt x="1601220" y="911665"/>
                        </a:cubicBezTo>
                        <a:cubicBezTo>
                          <a:pt x="1596899" y="913962"/>
                          <a:pt x="1592560" y="916222"/>
                          <a:pt x="1588203" y="918465"/>
                        </a:cubicBezTo>
                        <a:cubicBezTo>
                          <a:pt x="1586872" y="919158"/>
                          <a:pt x="1585450" y="919468"/>
                          <a:pt x="1584046" y="919468"/>
                        </a:cubicBezTo>
                        <a:close/>
                        <a:moveTo>
                          <a:pt x="1644611" y="885831"/>
                        </a:moveTo>
                        <a:cubicBezTo>
                          <a:pt x="1641512" y="885831"/>
                          <a:pt x="1638486" y="884244"/>
                          <a:pt x="1636772" y="881400"/>
                        </a:cubicBezTo>
                        <a:cubicBezTo>
                          <a:pt x="1634183" y="877079"/>
                          <a:pt x="1635605" y="871482"/>
                          <a:pt x="1639926" y="868893"/>
                        </a:cubicBezTo>
                        <a:cubicBezTo>
                          <a:pt x="1644064" y="866414"/>
                          <a:pt x="1648185" y="863916"/>
                          <a:pt x="1652287" y="861382"/>
                        </a:cubicBezTo>
                        <a:cubicBezTo>
                          <a:pt x="1656571" y="858738"/>
                          <a:pt x="1662187" y="860069"/>
                          <a:pt x="1664830" y="864354"/>
                        </a:cubicBezTo>
                        <a:cubicBezTo>
                          <a:pt x="1667474" y="868638"/>
                          <a:pt x="1666143" y="874253"/>
                          <a:pt x="1661858" y="876897"/>
                        </a:cubicBezTo>
                        <a:cubicBezTo>
                          <a:pt x="1657683" y="879468"/>
                          <a:pt x="1653490" y="882020"/>
                          <a:pt x="1649297" y="884536"/>
                        </a:cubicBezTo>
                        <a:cubicBezTo>
                          <a:pt x="1647838" y="885411"/>
                          <a:pt x="1646216" y="885831"/>
                          <a:pt x="1644630" y="885831"/>
                        </a:cubicBezTo>
                        <a:close/>
                        <a:moveTo>
                          <a:pt x="534893" y="885794"/>
                        </a:moveTo>
                        <a:cubicBezTo>
                          <a:pt x="533307" y="885794"/>
                          <a:pt x="531684" y="885375"/>
                          <a:pt x="530226" y="884500"/>
                        </a:cubicBezTo>
                        <a:cubicBezTo>
                          <a:pt x="525996" y="881965"/>
                          <a:pt x="521803" y="879413"/>
                          <a:pt x="517609" y="876842"/>
                        </a:cubicBezTo>
                        <a:cubicBezTo>
                          <a:pt x="513325" y="874199"/>
                          <a:pt x="511994" y="868584"/>
                          <a:pt x="514638" y="864299"/>
                        </a:cubicBezTo>
                        <a:cubicBezTo>
                          <a:pt x="517281" y="860014"/>
                          <a:pt x="522897" y="858684"/>
                          <a:pt x="527181" y="861327"/>
                        </a:cubicBezTo>
                        <a:cubicBezTo>
                          <a:pt x="531301" y="863861"/>
                          <a:pt x="535422" y="866377"/>
                          <a:pt x="539578" y="868857"/>
                        </a:cubicBezTo>
                        <a:cubicBezTo>
                          <a:pt x="543899" y="871446"/>
                          <a:pt x="545303" y="877043"/>
                          <a:pt x="542714" y="881364"/>
                        </a:cubicBezTo>
                        <a:cubicBezTo>
                          <a:pt x="541001" y="884226"/>
                          <a:pt x="537974" y="885794"/>
                          <a:pt x="534875" y="885794"/>
                        </a:cubicBezTo>
                        <a:close/>
                        <a:moveTo>
                          <a:pt x="1702916" y="848365"/>
                        </a:moveTo>
                        <a:cubicBezTo>
                          <a:pt x="1700017" y="848365"/>
                          <a:pt x="1697173" y="846979"/>
                          <a:pt x="1695404" y="844409"/>
                        </a:cubicBezTo>
                        <a:cubicBezTo>
                          <a:pt x="1692542" y="840270"/>
                          <a:pt x="1693600" y="834582"/>
                          <a:pt x="1697738" y="831737"/>
                        </a:cubicBezTo>
                        <a:cubicBezTo>
                          <a:pt x="1701713" y="829003"/>
                          <a:pt x="1705669" y="826250"/>
                          <a:pt x="1709607" y="823461"/>
                        </a:cubicBezTo>
                        <a:cubicBezTo>
                          <a:pt x="1713709" y="820543"/>
                          <a:pt x="1719397" y="821528"/>
                          <a:pt x="1722314" y="825630"/>
                        </a:cubicBezTo>
                        <a:cubicBezTo>
                          <a:pt x="1725231" y="829732"/>
                          <a:pt x="1724247" y="835420"/>
                          <a:pt x="1720145" y="838337"/>
                        </a:cubicBezTo>
                        <a:cubicBezTo>
                          <a:pt x="1716152" y="841163"/>
                          <a:pt x="1712123" y="843971"/>
                          <a:pt x="1708094" y="846760"/>
                        </a:cubicBezTo>
                        <a:cubicBezTo>
                          <a:pt x="1706507" y="847854"/>
                          <a:pt x="1704721" y="848365"/>
                          <a:pt x="1702934" y="848365"/>
                        </a:cubicBezTo>
                        <a:close/>
                        <a:moveTo>
                          <a:pt x="476461" y="848255"/>
                        </a:moveTo>
                        <a:cubicBezTo>
                          <a:pt x="474674" y="848255"/>
                          <a:pt x="472869" y="847726"/>
                          <a:pt x="471301" y="846651"/>
                        </a:cubicBezTo>
                        <a:cubicBezTo>
                          <a:pt x="467254" y="843862"/>
                          <a:pt x="463225" y="841054"/>
                          <a:pt x="459214" y="838210"/>
                        </a:cubicBezTo>
                        <a:cubicBezTo>
                          <a:pt x="455112" y="835293"/>
                          <a:pt x="454127" y="829604"/>
                          <a:pt x="457044" y="825502"/>
                        </a:cubicBezTo>
                        <a:cubicBezTo>
                          <a:pt x="459961" y="821400"/>
                          <a:pt x="465650" y="820434"/>
                          <a:pt x="469752" y="823333"/>
                        </a:cubicBezTo>
                        <a:cubicBezTo>
                          <a:pt x="473690" y="826122"/>
                          <a:pt x="477664" y="828893"/>
                          <a:pt x="481639" y="831646"/>
                        </a:cubicBezTo>
                        <a:cubicBezTo>
                          <a:pt x="485777" y="834509"/>
                          <a:pt x="486835" y="840179"/>
                          <a:pt x="483972" y="844317"/>
                        </a:cubicBezTo>
                        <a:cubicBezTo>
                          <a:pt x="482204" y="846888"/>
                          <a:pt x="479360" y="848255"/>
                          <a:pt x="476461" y="848255"/>
                        </a:cubicBezTo>
                        <a:close/>
                        <a:moveTo>
                          <a:pt x="1758723" y="807252"/>
                        </a:moveTo>
                        <a:cubicBezTo>
                          <a:pt x="1756024" y="807252"/>
                          <a:pt x="1753344" y="806068"/>
                          <a:pt x="1751558" y="803770"/>
                        </a:cubicBezTo>
                        <a:cubicBezTo>
                          <a:pt x="1748440" y="799814"/>
                          <a:pt x="1749133" y="794089"/>
                          <a:pt x="1753071" y="790972"/>
                        </a:cubicBezTo>
                        <a:cubicBezTo>
                          <a:pt x="1756863" y="787982"/>
                          <a:pt x="1760637" y="784974"/>
                          <a:pt x="1764393" y="781947"/>
                        </a:cubicBezTo>
                        <a:cubicBezTo>
                          <a:pt x="1768312" y="778775"/>
                          <a:pt x="1774037" y="779395"/>
                          <a:pt x="1777209" y="783296"/>
                        </a:cubicBezTo>
                        <a:cubicBezTo>
                          <a:pt x="1780382" y="787216"/>
                          <a:pt x="1779762" y="792941"/>
                          <a:pt x="1775860" y="796113"/>
                        </a:cubicBezTo>
                        <a:cubicBezTo>
                          <a:pt x="1772050" y="799194"/>
                          <a:pt x="1768221" y="802257"/>
                          <a:pt x="1764356" y="805283"/>
                        </a:cubicBezTo>
                        <a:cubicBezTo>
                          <a:pt x="1762679" y="806596"/>
                          <a:pt x="1760692" y="807234"/>
                          <a:pt x="1758723" y="807234"/>
                        </a:cubicBezTo>
                        <a:close/>
                        <a:moveTo>
                          <a:pt x="420581" y="807052"/>
                        </a:moveTo>
                        <a:cubicBezTo>
                          <a:pt x="418612" y="807052"/>
                          <a:pt x="416625" y="806414"/>
                          <a:pt x="414948" y="805101"/>
                        </a:cubicBezTo>
                        <a:cubicBezTo>
                          <a:pt x="411082" y="802057"/>
                          <a:pt x="407254" y="798993"/>
                          <a:pt x="403425" y="795912"/>
                        </a:cubicBezTo>
                        <a:cubicBezTo>
                          <a:pt x="399505" y="792740"/>
                          <a:pt x="398904" y="786997"/>
                          <a:pt x="402076" y="783096"/>
                        </a:cubicBezTo>
                        <a:cubicBezTo>
                          <a:pt x="405248" y="779176"/>
                          <a:pt x="410991" y="778574"/>
                          <a:pt x="414893" y="781746"/>
                        </a:cubicBezTo>
                        <a:cubicBezTo>
                          <a:pt x="418649" y="784791"/>
                          <a:pt x="422423" y="787799"/>
                          <a:pt x="426233" y="790789"/>
                        </a:cubicBezTo>
                        <a:cubicBezTo>
                          <a:pt x="430189" y="793907"/>
                          <a:pt x="430864" y="799632"/>
                          <a:pt x="427746" y="803588"/>
                        </a:cubicBezTo>
                        <a:cubicBezTo>
                          <a:pt x="425941" y="805867"/>
                          <a:pt x="423279" y="807070"/>
                          <a:pt x="420581" y="807070"/>
                        </a:cubicBezTo>
                        <a:close/>
                        <a:moveTo>
                          <a:pt x="1811831" y="762658"/>
                        </a:moveTo>
                        <a:cubicBezTo>
                          <a:pt x="1809333" y="762658"/>
                          <a:pt x="1806836" y="761637"/>
                          <a:pt x="1805031" y="759632"/>
                        </a:cubicBezTo>
                        <a:cubicBezTo>
                          <a:pt x="1801676" y="755876"/>
                          <a:pt x="1801986" y="750115"/>
                          <a:pt x="1805742" y="746760"/>
                        </a:cubicBezTo>
                        <a:cubicBezTo>
                          <a:pt x="1809333" y="743533"/>
                          <a:pt x="1812907" y="740288"/>
                          <a:pt x="1816462" y="737024"/>
                        </a:cubicBezTo>
                        <a:cubicBezTo>
                          <a:pt x="1820163" y="733615"/>
                          <a:pt x="1825942" y="733852"/>
                          <a:pt x="1829333" y="737553"/>
                        </a:cubicBezTo>
                        <a:cubicBezTo>
                          <a:pt x="1832743" y="741254"/>
                          <a:pt x="1832506" y="747034"/>
                          <a:pt x="1828805" y="750443"/>
                        </a:cubicBezTo>
                        <a:cubicBezTo>
                          <a:pt x="1825195" y="753761"/>
                          <a:pt x="1821567" y="757061"/>
                          <a:pt x="1817902" y="760343"/>
                        </a:cubicBezTo>
                        <a:cubicBezTo>
                          <a:pt x="1816170" y="761911"/>
                          <a:pt x="1813982" y="762676"/>
                          <a:pt x="1811813" y="762676"/>
                        </a:cubicBezTo>
                        <a:close/>
                        <a:moveTo>
                          <a:pt x="367454" y="762385"/>
                        </a:moveTo>
                        <a:cubicBezTo>
                          <a:pt x="365285" y="762385"/>
                          <a:pt x="363115" y="761619"/>
                          <a:pt x="361365" y="760051"/>
                        </a:cubicBezTo>
                        <a:cubicBezTo>
                          <a:pt x="357700" y="756769"/>
                          <a:pt x="354072" y="753469"/>
                          <a:pt x="350463" y="750133"/>
                        </a:cubicBezTo>
                        <a:cubicBezTo>
                          <a:pt x="346762" y="746724"/>
                          <a:pt x="346525" y="740963"/>
                          <a:pt x="349934" y="737243"/>
                        </a:cubicBezTo>
                        <a:cubicBezTo>
                          <a:pt x="353343" y="733542"/>
                          <a:pt x="359104" y="733305"/>
                          <a:pt x="362824" y="736715"/>
                        </a:cubicBezTo>
                        <a:cubicBezTo>
                          <a:pt x="366379" y="739978"/>
                          <a:pt x="369952" y="743242"/>
                          <a:pt x="373544" y="746469"/>
                        </a:cubicBezTo>
                        <a:cubicBezTo>
                          <a:pt x="377299" y="749823"/>
                          <a:pt x="377609" y="755584"/>
                          <a:pt x="374255" y="759340"/>
                        </a:cubicBezTo>
                        <a:cubicBezTo>
                          <a:pt x="372450" y="761345"/>
                          <a:pt x="369970" y="762367"/>
                          <a:pt x="367473" y="762367"/>
                        </a:cubicBezTo>
                        <a:close/>
                        <a:moveTo>
                          <a:pt x="1861986" y="714727"/>
                        </a:moveTo>
                        <a:cubicBezTo>
                          <a:pt x="1859671" y="714727"/>
                          <a:pt x="1857374" y="713852"/>
                          <a:pt x="1855605" y="712120"/>
                        </a:cubicBezTo>
                        <a:cubicBezTo>
                          <a:pt x="1852014" y="708583"/>
                          <a:pt x="1851959" y="702822"/>
                          <a:pt x="1855496" y="699230"/>
                        </a:cubicBezTo>
                        <a:cubicBezTo>
                          <a:pt x="1858887" y="695785"/>
                          <a:pt x="1862241" y="692321"/>
                          <a:pt x="1865578" y="688820"/>
                        </a:cubicBezTo>
                        <a:cubicBezTo>
                          <a:pt x="1869060" y="685192"/>
                          <a:pt x="1874821" y="685046"/>
                          <a:pt x="1878468" y="688529"/>
                        </a:cubicBezTo>
                        <a:cubicBezTo>
                          <a:pt x="1882114" y="692011"/>
                          <a:pt x="1882241" y="697772"/>
                          <a:pt x="1878759" y="701418"/>
                        </a:cubicBezTo>
                        <a:cubicBezTo>
                          <a:pt x="1875368" y="704974"/>
                          <a:pt x="1871941" y="708492"/>
                          <a:pt x="1868513" y="711993"/>
                        </a:cubicBezTo>
                        <a:cubicBezTo>
                          <a:pt x="1866726" y="713816"/>
                          <a:pt x="1864374" y="714727"/>
                          <a:pt x="1862004" y="714727"/>
                        </a:cubicBezTo>
                        <a:close/>
                        <a:moveTo>
                          <a:pt x="317281" y="714454"/>
                        </a:moveTo>
                        <a:cubicBezTo>
                          <a:pt x="314911" y="714454"/>
                          <a:pt x="312559" y="713542"/>
                          <a:pt x="310772" y="711719"/>
                        </a:cubicBezTo>
                        <a:cubicBezTo>
                          <a:pt x="307327" y="708218"/>
                          <a:pt x="303917" y="704682"/>
                          <a:pt x="300526" y="701145"/>
                        </a:cubicBezTo>
                        <a:cubicBezTo>
                          <a:pt x="297044" y="697499"/>
                          <a:pt x="297172" y="691738"/>
                          <a:pt x="300818" y="688255"/>
                        </a:cubicBezTo>
                        <a:cubicBezTo>
                          <a:pt x="304464" y="684773"/>
                          <a:pt x="310226" y="684901"/>
                          <a:pt x="313708" y="688547"/>
                        </a:cubicBezTo>
                        <a:cubicBezTo>
                          <a:pt x="317044" y="692029"/>
                          <a:pt x="320399" y="695511"/>
                          <a:pt x="323790" y="698957"/>
                        </a:cubicBezTo>
                        <a:cubicBezTo>
                          <a:pt x="327308" y="702549"/>
                          <a:pt x="327272" y="708328"/>
                          <a:pt x="323680" y="711847"/>
                        </a:cubicBezTo>
                        <a:cubicBezTo>
                          <a:pt x="321912" y="713597"/>
                          <a:pt x="319596" y="714454"/>
                          <a:pt x="317299" y="714454"/>
                        </a:cubicBezTo>
                        <a:close/>
                        <a:moveTo>
                          <a:pt x="1909023" y="663715"/>
                        </a:moveTo>
                        <a:cubicBezTo>
                          <a:pt x="1906909" y="663715"/>
                          <a:pt x="1904794" y="662986"/>
                          <a:pt x="1903062" y="661491"/>
                        </a:cubicBezTo>
                        <a:cubicBezTo>
                          <a:pt x="1899251" y="658191"/>
                          <a:pt x="1898832" y="652448"/>
                          <a:pt x="1902132" y="648638"/>
                        </a:cubicBezTo>
                        <a:cubicBezTo>
                          <a:pt x="1905286" y="644992"/>
                          <a:pt x="1908422" y="641309"/>
                          <a:pt x="1911539" y="637608"/>
                        </a:cubicBezTo>
                        <a:cubicBezTo>
                          <a:pt x="1914785" y="633761"/>
                          <a:pt x="1920528" y="633251"/>
                          <a:pt x="1924393" y="636496"/>
                        </a:cubicBezTo>
                        <a:cubicBezTo>
                          <a:pt x="1928240" y="639741"/>
                          <a:pt x="1928750" y="645484"/>
                          <a:pt x="1925505" y="649331"/>
                        </a:cubicBezTo>
                        <a:cubicBezTo>
                          <a:pt x="1922351" y="653086"/>
                          <a:pt x="1919160" y="656824"/>
                          <a:pt x="1915952" y="660543"/>
                        </a:cubicBezTo>
                        <a:cubicBezTo>
                          <a:pt x="1914147" y="662621"/>
                          <a:pt x="1911612" y="663697"/>
                          <a:pt x="1909042" y="663697"/>
                        </a:cubicBezTo>
                        <a:close/>
                        <a:moveTo>
                          <a:pt x="270298" y="663424"/>
                        </a:moveTo>
                        <a:cubicBezTo>
                          <a:pt x="267746" y="663424"/>
                          <a:pt x="265194" y="662348"/>
                          <a:pt x="263389" y="660270"/>
                        </a:cubicBezTo>
                        <a:cubicBezTo>
                          <a:pt x="260180" y="656551"/>
                          <a:pt x="257008" y="652813"/>
                          <a:pt x="253835" y="649057"/>
                        </a:cubicBezTo>
                        <a:cubicBezTo>
                          <a:pt x="250590" y="645211"/>
                          <a:pt x="251101" y="639449"/>
                          <a:pt x="254947" y="636222"/>
                        </a:cubicBezTo>
                        <a:cubicBezTo>
                          <a:pt x="258794" y="632977"/>
                          <a:pt x="264555" y="633487"/>
                          <a:pt x="267782" y="637334"/>
                        </a:cubicBezTo>
                        <a:cubicBezTo>
                          <a:pt x="270882" y="641035"/>
                          <a:pt x="274018" y="644700"/>
                          <a:pt x="277172" y="648346"/>
                        </a:cubicBezTo>
                        <a:cubicBezTo>
                          <a:pt x="280472" y="652156"/>
                          <a:pt x="280034" y="657918"/>
                          <a:pt x="276224" y="661200"/>
                        </a:cubicBezTo>
                        <a:cubicBezTo>
                          <a:pt x="274510" y="662694"/>
                          <a:pt x="272377" y="663424"/>
                          <a:pt x="270262" y="663424"/>
                        </a:cubicBezTo>
                        <a:close/>
                        <a:moveTo>
                          <a:pt x="1952706" y="609768"/>
                        </a:moveTo>
                        <a:cubicBezTo>
                          <a:pt x="1950792" y="609768"/>
                          <a:pt x="1948860" y="609167"/>
                          <a:pt x="1947200" y="607909"/>
                        </a:cubicBezTo>
                        <a:cubicBezTo>
                          <a:pt x="1943190" y="604864"/>
                          <a:pt x="1942406" y="599139"/>
                          <a:pt x="1945450" y="595129"/>
                        </a:cubicBezTo>
                        <a:cubicBezTo>
                          <a:pt x="1948367" y="591281"/>
                          <a:pt x="1951266" y="587416"/>
                          <a:pt x="1954129" y="583515"/>
                        </a:cubicBezTo>
                        <a:cubicBezTo>
                          <a:pt x="1957118" y="579467"/>
                          <a:pt x="1962825" y="578592"/>
                          <a:pt x="1966872" y="581582"/>
                        </a:cubicBezTo>
                        <a:cubicBezTo>
                          <a:pt x="1970920" y="584572"/>
                          <a:pt x="1971795" y="590279"/>
                          <a:pt x="1968805" y="594326"/>
                        </a:cubicBezTo>
                        <a:cubicBezTo>
                          <a:pt x="1965888" y="598283"/>
                          <a:pt x="1962934" y="602220"/>
                          <a:pt x="1959981" y="606140"/>
                        </a:cubicBezTo>
                        <a:cubicBezTo>
                          <a:pt x="1958194" y="608510"/>
                          <a:pt x="1955459" y="609750"/>
                          <a:pt x="1952706" y="609750"/>
                        </a:cubicBezTo>
                        <a:close/>
                        <a:moveTo>
                          <a:pt x="226670" y="609531"/>
                        </a:moveTo>
                        <a:cubicBezTo>
                          <a:pt x="223917" y="609531"/>
                          <a:pt x="221201" y="608292"/>
                          <a:pt x="219396" y="605921"/>
                        </a:cubicBezTo>
                        <a:cubicBezTo>
                          <a:pt x="216442" y="602020"/>
                          <a:pt x="213489" y="598082"/>
                          <a:pt x="210590" y="594144"/>
                        </a:cubicBezTo>
                        <a:cubicBezTo>
                          <a:pt x="207600" y="590097"/>
                          <a:pt x="208457" y="584390"/>
                          <a:pt x="212523" y="581400"/>
                        </a:cubicBezTo>
                        <a:cubicBezTo>
                          <a:pt x="216570" y="578410"/>
                          <a:pt x="222276" y="579267"/>
                          <a:pt x="225266" y="583332"/>
                        </a:cubicBezTo>
                        <a:cubicBezTo>
                          <a:pt x="228129" y="587216"/>
                          <a:pt x="231009" y="591081"/>
                          <a:pt x="233926" y="594928"/>
                        </a:cubicBezTo>
                        <a:cubicBezTo>
                          <a:pt x="236971" y="598939"/>
                          <a:pt x="236187" y="604664"/>
                          <a:pt x="232176" y="607708"/>
                        </a:cubicBezTo>
                        <a:cubicBezTo>
                          <a:pt x="230535" y="608948"/>
                          <a:pt x="228603" y="609568"/>
                          <a:pt x="226670" y="609568"/>
                        </a:cubicBezTo>
                        <a:close/>
                        <a:moveTo>
                          <a:pt x="1992871" y="553141"/>
                        </a:moveTo>
                        <a:cubicBezTo>
                          <a:pt x="1991138" y="553141"/>
                          <a:pt x="1989388" y="552649"/>
                          <a:pt x="1987839" y="551628"/>
                        </a:cubicBezTo>
                        <a:cubicBezTo>
                          <a:pt x="1983645" y="548857"/>
                          <a:pt x="1982497" y="543187"/>
                          <a:pt x="1985268" y="538994"/>
                        </a:cubicBezTo>
                        <a:cubicBezTo>
                          <a:pt x="1987930" y="534964"/>
                          <a:pt x="1990573" y="530917"/>
                          <a:pt x="1993199" y="526851"/>
                        </a:cubicBezTo>
                        <a:cubicBezTo>
                          <a:pt x="1995915" y="522622"/>
                          <a:pt x="2001567" y="521400"/>
                          <a:pt x="2005797" y="524116"/>
                        </a:cubicBezTo>
                        <a:cubicBezTo>
                          <a:pt x="2010026" y="526833"/>
                          <a:pt x="2011248" y="532485"/>
                          <a:pt x="2008531" y="536715"/>
                        </a:cubicBezTo>
                        <a:cubicBezTo>
                          <a:pt x="2005869" y="540853"/>
                          <a:pt x="2003190" y="544974"/>
                          <a:pt x="2000473" y="549076"/>
                        </a:cubicBezTo>
                        <a:cubicBezTo>
                          <a:pt x="1998723" y="551719"/>
                          <a:pt x="1995824" y="553159"/>
                          <a:pt x="1992871" y="553159"/>
                        </a:cubicBezTo>
                        <a:close/>
                        <a:moveTo>
                          <a:pt x="186561" y="552977"/>
                        </a:moveTo>
                        <a:cubicBezTo>
                          <a:pt x="183607" y="552977"/>
                          <a:pt x="180709" y="551537"/>
                          <a:pt x="178958" y="548893"/>
                        </a:cubicBezTo>
                        <a:cubicBezTo>
                          <a:pt x="176260" y="544809"/>
                          <a:pt x="173580" y="540707"/>
                          <a:pt x="170918" y="536587"/>
                        </a:cubicBezTo>
                        <a:cubicBezTo>
                          <a:pt x="168202" y="532357"/>
                          <a:pt x="169423" y="526705"/>
                          <a:pt x="173653" y="523989"/>
                        </a:cubicBezTo>
                        <a:cubicBezTo>
                          <a:pt x="177883" y="521254"/>
                          <a:pt x="183534" y="522494"/>
                          <a:pt x="186251" y="526724"/>
                        </a:cubicBezTo>
                        <a:cubicBezTo>
                          <a:pt x="188858" y="530771"/>
                          <a:pt x="191502" y="534818"/>
                          <a:pt x="194145" y="538829"/>
                        </a:cubicBezTo>
                        <a:cubicBezTo>
                          <a:pt x="196916" y="543023"/>
                          <a:pt x="195768" y="548692"/>
                          <a:pt x="191574" y="551464"/>
                        </a:cubicBezTo>
                        <a:cubicBezTo>
                          <a:pt x="190025" y="552485"/>
                          <a:pt x="188275" y="552977"/>
                          <a:pt x="186561" y="552977"/>
                        </a:cubicBezTo>
                        <a:close/>
                        <a:moveTo>
                          <a:pt x="2029352" y="494034"/>
                        </a:moveTo>
                        <a:cubicBezTo>
                          <a:pt x="2027820" y="494034"/>
                          <a:pt x="2026252" y="493651"/>
                          <a:pt x="2024830" y="492831"/>
                        </a:cubicBezTo>
                        <a:cubicBezTo>
                          <a:pt x="2020455" y="490333"/>
                          <a:pt x="2018960" y="484755"/>
                          <a:pt x="2021458" y="480379"/>
                        </a:cubicBezTo>
                        <a:cubicBezTo>
                          <a:pt x="2023864" y="476186"/>
                          <a:pt x="2026234" y="471974"/>
                          <a:pt x="2028604" y="467744"/>
                        </a:cubicBezTo>
                        <a:cubicBezTo>
                          <a:pt x="2031047" y="463351"/>
                          <a:pt x="2036608" y="461764"/>
                          <a:pt x="2041002" y="464208"/>
                        </a:cubicBezTo>
                        <a:cubicBezTo>
                          <a:pt x="2045396" y="466650"/>
                          <a:pt x="2046982" y="472211"/>
                          <a:pt x="2044539" y="476605"/>
                        </a:cubicBezTo>
                        <a:cubicBezTo>
                          <a:pt x="2042150" y="480908"/>
                          <a:pt x="2039726" y="485192"/>
                          <a:pt x="2037283" y="489458"/>
                        </a:cubicBezTo>
                        <a:cubicBezTo>
                          <a:pt x="2035605" y="492394"/>
                          <a:pt x="2032524" y="494034"/>
                          <a:pt x="2029370" y="494034"/>
                        </a:cubicBezTo>
                        <a:close/>
                        <a:moveTo>
                          <a:pt x="150189" y="494016"/>
                        </a:moveTo>
                        <a:cubicBezTo>
                          <a:pt x="147035" y="494016"/>
                          <a:pt x="143954" y="492375"/>
                          <a:pt x="142276" y="489440"/>
                        </a:cubicBezTo>
                        <a:cubicBezTo>
                          <a:pt x="139833" y="485192"/>
                          <a:pt x="137427" y="480926"/>
                          <a:pt x="135057" y="476642"/>
                        </a:cubicBezTo>
                        <a:cubicBezTo>
                          <a:pt x="132614" y="472248"/>
                          <a:pt x="134200" y="466687"/>
                          <a:pt x="138594" y="464244"/>
                        </a:cubicBezTo>
                        <a:cubicBezTo>
                          <a:pt x="142987" y="461801"/>
                          <a:pt x="148548" y="463387"/>
                          <a:pt x="150991" y="467781"/>
                        </a:cubicBezTo>
                        <a:cubicBezTo>
                          <a:pt x="153325" y="471993"/>
                          <a:pt x="155695" y="476186"/>
                          <a:pt x="158101" y="480361"/>
                        </a:cubicBezTo>
                        <a:cubicBezTo>
                          <a:pt x="160599" y="484736"/>
                          <a:pt x="159104" y="490297"/>
                          <a:pt x="154729" y="492795"/>
                        </a:cubicBezTo>
                        <a:cubicBezTo>
                          <a:pt x="153306" y="493615"/>
                          <a:pt x="151739" y="493998"/>
                          <a:pt x="150207" y="493998"/>
                        </a:cubicBezTo>
                        <a:close/>
                        <a:moveTo>
                          <a:pt x="117664" y="432849"/>
                        </a:moveTo>
                        <a:cubicBezTo>
                          <a:pt x="114291" y="432849"/>
                          <a:pt x="111064" y="430972"/>
                          <a:pt x="109478" y="427745"/>
                        </a:cubicBezTo>
                        <a:cubicBezTo>
                          <a:pt x="107326" y="423350"/>
                          <a:pt x="105193" y="418939"/>
                          <a:pt x="103097" y="414527"/>
                        </a:cubicBezTo>
                        <a:cubicBezTo>
                          <a:pt x="100945" y="409987"/>
                          <a:pt x="102878" y="404536"/>
                          <a:pt x="107418" y="402384"/>
                        </a:cubicBezTo>
                        <a:cubicBezTo>
                          <a:pt x="111976" y="400215"/>
                          <a:pt x="117409" y="402166"/>
                          <a:pt x="119560" y="406705"/>
                        </a:cubicBezTo>
                        <a:cubicBezTo>
                          <a:pt x="121620" y="411062"/>
                          <a:pt x="123717" y="415383"/>
                          <a:pt x="125832" y="419704"/>
                        </a:cubicBezTo>
                        <a:cubicBezTo>
                          <a:pt x="128056" y="424226"/>
                          <a:pt x="126196" y="429677"/>
                          <a:pt x="121675" y="431901"/>
                        </a:cubicBezTo>
                        <a:cubicBezTo>
                          <a:pt x="120380" y="432539"/>
                          <a:pt x="119013" y="432831"/>
                          <a:pt x="117664" y="432831"/>
                        </a:cubicBezTo>
                        <a:close/>
                        <a:moveTo>
                          <a:pt x="2061968" y="432685"/>
                        </a:moveTo>
                        <a:cubicBezTo>
                          <a:pt x="2060619" y="432685"/>
                          <a:pt x="2059252" y="432394"/>
                          <a:pt x="2057957" y="431755"/>
                        </a:cubicBezTo>
                        <a:cubicBezTo>
                          <a:pt x="2053436" y="429531"/>
                          <a:pt x="2051576" y="424080"/>
                          <a:pt x="2053800" y="419559"/>
                        </a:cubicBezTo>
                        <a:cubicBezTo>
                          <a:pt x="2055933" y="415219"/>
                          <a:pt x="2058030" y="410862"/>
                          <a:pt x="2060108" y="406486"/>
                        </a:cubicBezTo>
                        <a:cubicBezTo>
                          <a:pt x="2062260" y="401928"/>
                          <a:pt x="2067693" y="399996"/>
                          <a:pt x="2072251" y="402147"/>
                        </a:cubicBezTo>
                        <a:cubicBezTo>
                          <a:pt x="2076809" y="404299"/>
                          <a:pt x="2078741" y="409731"/>
                          <a:pt x="2076590" y="414289"/>
                        </a:cubicBezTo>
                        <a:cubicBezTo>
                          <a:pt x="2074475" y="418738"/>
                          <a:pt x="2072342" y="423168"/>
                          <a:pt x="2070172" y="427599"/>
                        </a:cubicBezTo>
                        <a:cubicBezTo>
                          <a:pt x="2068586" y="430826"/>
                          <a:pt x="2065341" y="432703"/>
                          <a:pt x="2061986" y="432703"/>
                        </a:cubicBezTo>
                        <a:close/>
                        <a:moveTo>
                          <a:pt x="89150" y="369768"/>
                        </a:moveTo>
                        <a:cubicBezTo>
                          <a:pt x="85576" y="369768"/>
                          <a:pt x="82185" y="367653"/>
                          <a:pt x="80727" y="364135"/>
                        </a:cubicBezTo>
                        <a:cubicBezTo>
                          <a:pt x="78867" y="359613"/>
                          <a:pt x="77026" y="355092"/>
                          <a:pt x="75202" y="350534"/>
                        </a:cubicBezTo>
                        <a:cubicBezTo>
                          <a:pt x="73343" y="345848"/>
                          <a:pt x="75622" y="340561"/>
                          <a:pt x="80307" y="338683"/>
                        </a:cubicBezTo>
                        <a:cubicBezTo>
                          <a:pt x="84975" y="336824"/>
                          <a:pt x="90280" y="339103"/>
                          <a:pt x="92158" y="343788"/>
                        </a:cubicBezTo>
                        <a:cubicBezTo>
                          <a:pt x="93945" y="348255"/>
                          <a:pt x="95749" y="352722"/>
                          <a:pt x="97591" y="357152"/>
                        </a:cubicBezTo>
                        <a:cubicBezTo>
                          <a:pt x="99523" y="361801"/>
                          <a:pt x="97299" y="367143"/>
                          <a:pt x="92650" y="369057"/>
                        </a:cubicBezTo>
                        <a:cubicBezTo>
                          <a:pt x="91520" y="369531"/>
                          <a:pt x="90335" y="369750"/>
                          <a:pt x="89168" y="369750"/>
                        </a:cubicBezTo>
                        <a:close/>
                        <a:moveTo>
                          <a:pt x="2090592" y="369349"/>
                        </a:moveTo>
                        <a:cubicBezTo>
                          <a:pt x="2089425" y="369349"/>
                          <a:pt x="2088258" y="369130"/>
                          <a:pt x="2087109" y="368656"/>
                        </a:cubicBezTo>
                        <a:cubicBezTo>
                          <a:pt x="2082460" y="366742"/>
                          <a:pt x="2080236" y="361400"/>
                          <a:pt x="2082169" y="356751"/>
                        </a:cubicBezTo>
                        <a:cubicBezTo>
                          <a:pt x="2084010" y="352284"/>
                          <a:pt x="2085833" y="347781"/>
                          <a:pt x="2087620" y="343278"/>
                        </a:cubicBezTo>
                        <a:cubicBezTo>
                          <a:pt x="2089480" y="338592"/>
                          <a:pt x="2094785" y="336313"/>
                          <a:pt x="2099452" y="338173"/>
                        </a:cubicBezTo>
                        <a:cubicBezTo>
                          <a:pt x="2104138" y="340032"/>
                          <a:pt x="2106417" y="345338"/>
                          <a:pt x="2104557" y="350005"/>
                        </a:cubicBezTo>
                        <a:cubicBezTo>
                          <a:pt x="2102734" y="354581"/>
                          <a:pt x="2100893" y="359157"/>
                          <a:pt x="2098996" y="363697"/>
                        </a:cubicBezTo>
                        <a:cubicBezTo>
                          <a:pt x="2097538" y="367216"/>
                          <a:pt x="2094147" y="369331"/>
                          <a:pt x="2090573" y="369331"/>
                        </a:cubicBezTo>
                        <a:close/>
                        <a:moveTo>
                          <a:pt x="64719" y="304900"/>
                        </a:moveTo>
                        <a:cubicBezTo>
                          <a:pt x="60927" y="304900"/>
                          <a:pt x="57372" y="302512"/>
                          <a:pt x="56096" y="298720"/>
                        </a:cubicBezTo>
                        <a:cubicBezTo>
                          <a:pt x="54510" y="294071"/>
                          <a:pt x="52960" y="289422"/>
                          <a:pt x="51447" y="284736"/>
                        </a:cubicBezTo>
                        <a:cubicBezTo>
                          <a:pt x="49897" y="279941"/>
                          <a:pt x="52504" y="274800"/>
                          <a:pt x="57299" y="273250"/>
                        </a:cubicBezTo>
                        <a:cubicBezTo>
                          <a:pt x="62076" y="271682"/>
                          <a:pt x="67235" y="274308"/>
                          <a:pt x="68785" y="279103"/>
                        </a:cubicBezTo>
                        <a:cubicBezTo>
                          <a:pt x="70280" y="283697"/>
                          <a:pt x="71811" y="288291"/>
                          <a:pt x="73361" y="292849"/>
                        </a:cubicBezTo>
                        <a:cubicBezTo>
                          <a:pt x="74984" y="297608"/>
                          <a:pt x="72431" y="302785"/>
                          <a:pt x="67673" y="304408"/>
                        </a:cubicBezTo>
                        <a:cubicBezTo>
                          <a:pt x="66707" y="304736"/>
                          <a:pt x="65704" y="304900"/>
                          <a:pt x="64738" y="304900"/>
                        </a:cubicBezTo>
                        <a:close/>
                        <a:moveTo>
                          <a:pt x="2115058" y="304244"/>
                        </a:moveTo>
                        <a:cubicBezTo>
                          <a:pt x="2114092" y="304244"/>
                          <a:pt x="2113108" y="304080"/>
                          <a:pt x="2112123" y="303752"/>
                        </a:cubicBezTo>
                        <a:cubicBezTo>
                          <a:pt x="2107346" y="302129"/>
                          <a:pt x="2104794" y="296951"/>
                          <a:pt x="2106417" y="292193"/>
                        </a:cubicBezTo>
                        <a:cubicBezTo>
                          <a:pt x="2107966" y="287599"/>
                          <a:pt x="2109498" y="283004"/>
                          <a:pt x="2110993" y="278392"/>
                        </a:cubicBezTo>
                        <a:cubicBezTo>
                          <a:pt x="2112542" y="273597"/>
                          <a:pt x="2117684" y="270989"/>
                          <a:pt x="2122479" y="272539"/>
                        </a:cubicBezTo>
                        <a:cubicBezTo>
                          <a:pt x="2127274" y="274089"/>
                          <a:pt x="2129899" y="279230"/>
                          <a:pt x="2128331" y="284025"/>
                        </a:cubicBezTo>
                        <a:cubicBezTo>
                          <a:pt x="2126818" y="288711"/>
                          <a:pt x="2125250" y="293396"/>
                          <a:pt x="2123664" y="298063"/>
                        </a:cubicBezTo>
                        <a:cubicBezTo>
                          <a:pt x="2122369" y="301856"/>
                          <a:pt x="2118832" y="304244"/>
                          <a:pt x="2115040" y="304244"/>
                        </a:cubicBezTo>
                        <a:close/>
                        <a:moveTo>
                          <a:pt x="44501" y="238537"/>
                        </a:moveTo>
                        <a:cubicBezTo>
                          <a:pt x="40471" y="238537"/>
                          <a:pt x="36807" y="235857"/>
                          <a:pt x="35713" y="231792"/>
                        </a:cubicBezTo>
                        <a:cubicBezTo>
                          <a:pt x="34437" y="227051"/>
                          <a:pt x="33197" y="222311"/>
                          <a:pt x="31975" y="217535"/>
                        </a:cubicBezTo>
                        <a:cubicBezTo>
                          <a:pt x="30736" y="212648"/>
                          <a:pt x="33671" y="207689"/>
                          <a:pt x="38557" y="206450"/>
                        </a:cubicBezTo>
                        <a:cubicBezTo>
                          <a:pt x="43443" y="205210"/>
                          <a:pt x="48402" y="208145"/>
                          <a:pt x="49642" y="213031"/>
                        </a:cubicBezTo>
                        <a:cubicBezTo>
                          <a:pt x="50827" y="217717"/>
                          <a:pt x="52067" y="222384"/>
                          <a:pt x="53325" y="227051"/>
                        </a:cubicBezTo>
                        <a:cubicBezTo>
                          <a:pt x="54637" y="231919"/>
                          <a:pt x="51757" y="236915"/>
                          <a:pt x="46889" y="238227"/>
                        </a:cubicBezTo>
                        <a:cubicBezTo>
                          <a:pt x="46087" y="238446"/>
                          <a:pt x="45303" y="238537"/>
                          <a:pt x="44519" y="238537"/>
                        </a:cubicBezTo>
                        <a:close/>
                        <a:moveTo>
                          <a:pt x="2135241" y="237808"/>
                        </a:moveTo>
                        <a:cubicBezTo>
                          <a:pt x="2134457" y="237808"/>
                          <a:pt x="2133655" y="237699"/>
                          <a:pt x="2132871" y="237498"/>
                        </a:cubicBezTo>
                        <a:cubicBezTo>
                          <a:pt x="2128003" y="236185"/>
                          <a:pt x="2125122" y="231190"/>
                          <a:pt x="2126435" y="226322"/>
                        </a:cubicBezTo>
                        <a:cubicBezTo>
                          <a:pt x="2127693" y="221655"/>
                          <a:pt x="2128915" y="216988"/>
                          <a:pt x="2130099" y="212302"/>
                        </a:cubicBezTo>
                        <a:cubicBezTo>
                          <a:pt x="2131339" y="207416"/>
                          <a:pt x="2136298" y="204462"/>
                          <a:pt x="2141184" y="205721"/>
                        </a:cubicBezTo>
                        <a:cubicBezTo>
                          <a:pt x="2146070" y="206960"/>
                          <a:pt x="2149006" y="211919"/>
                          <a:pt x="2147766" y="216805"/>
                        </a:cubicBezTo>
                        <a:cubicBezTo>
                          <a:pt x="2146563" y="221564"/>
                          <a:pt x="2145305" y="226322"/>
                          <a:pt x="2144047" y="231062"/>
                        </a:cubicBezTo>
                        <a:cubicBezTo>
                          <a:pt x="2142953" y="235128"/>
                          <a:pt x="2139270" y="237808"/>
                          <a:pt x="2135241" y="237808"/>
                        </a:cubicBezTo>
                        <a:close/>
                        <a:moveTo>
                          <a:pt x="28621" y="170989"/>
                        </a:moveTo>
                        <a:cubicBezTo>
                          <a:pt x="24373" y="170989"/>
                          <a:pt x="20563" y="167999"/>
                          <a:pt x="19687" y="163678"/>
                        </a:cubicBezTo>
                        <a:cubicBezTo>
                          <a:pt x="18721" y="158865"/>
                          <a:pt x="17773" y="154052"/>
                          <a:pt x="16880" y="149221"/>
                        </a:cubicBezTo>
                        <a:cubicBezTo>
                          <a:pt x="15950" y="144280"/>
                          <a:pt x="19213" y="139503"/>
                          <a:pt x="24154" y="138574"/>
                        </a:cubicBezTo>
                        <a:cubicBezTo>
                          <a:pt x="29113" y="137644"/>
                          <a:pt x="33872" y="140907"/>
                          <a:pt x="34783" y="145848"/>
                        </a:cubicBezTo>
                        <a:cubicBezTo>
                          <a:pt x="35676" y="150607"/>
                          <a:pt x="36588" y="155347"/>
                          <a:pt x="37554" y="160069"/>
                        </a:cubicBezTo>
                        <a:cubicBezTo>
                          <a:pt x="38539" y="165009"/>
                          <a:pt x="35348" y="169804"/>
                          <a:pt x="30426" y="170807"/>
                        </a:cubicBezTo>
                        <a:cubicBezTo>
                          <a:pt x="29824" y="170935"/>
                          <a:pt x="29204" y="170989"/>
                          <a:pt x="28621" y="170989"/>
                        </a:cubicBezTo>
                        <a:close/>
                        <a:moveTo>
                          <a:pt x="2151084" y="170260"/>
                        </a:moveTo>
                        <a:cubicBezTo>
                          <a:pt x="2150482" y="170260"/>
                          <a:pt x="2149881" y="170206"/>
                          <a:pt x="2149279" y="170078"/>
                        </a:cubicBezTo>
                        <a:cubicBezTo>
                          <a:pt x="2144338" y="169093"/>
                          <a:pt x="2141148" y="164280"/>
                          <a:pt x="2142132" y="159339"/>
                        </a:cubicBezTo>
                        <a:cubicBezTo>
                          <a:pt x="2143080" y="154617"/>
                          <a:pt x="2143992" y="149877"/>
                          <a:pt x="2144885" y="145119"/>
                        </a:cubicBezTo>
                        <a:cubicBezTo>
                          <a:pt x="2145815" y="140178"/>
                          <a:pt x="2150574" y="136896"/>
                          <a:pt x="2155514" y="137826"/>
                        </a:cubicBezTo>
                        <a:cubicBezTo>
                          <a:pt x="2160455" y="138756"/>
                          <a:pt x="2163719" y="143514"/>
                          <a:pt x="2162807" y="148455"/>
                        </a:cubicBezTo>
                        <a:cubicBezTo>
                          <a:pt x="2161914" y="153287"/>
                          <a:pt x="2160966" y="158118"/>
                          <a:pt x="2159999" y="162931"/>
                        </a:cubicBezTo>
                        <a:cubicBezTo>
                          <a:pt x="2159124" y="167270"/>
                          <a:pt x="2155332" y="170260"/>
                          <a:pt x="2151066" y="170260"/>
                        </a:cubicBezTo>
                        <a:close/>
                        <a:moveTo>
                          <a:pt x="17117" y="102566"/>
                        </a:moveTo>
                        <a:cubicBezTo>
                          <a:pt x="12632" y="102566"/>
                          <a:pt x="8712" y="99248"/>
                          <a:pt x="8092" y="94672"/>
                        </a:cubicBezTo>
                        <a:cubicBezTo>
                          <a:pt x="7436" y="89804"/>
                          <a:pt x="6816" y="84936"/>
                          <a:pt x="6214" y="80050"/>
                        </a:cubicBezTo>
                        <a:cubicBezTo>
                          <a:pt x="5613" y="75055"/>
                          <a:pt x="9168" y="70515"/>
                          <a:pt x="14163" y="69895"/>
                        </a:cubicBezTo>
                        <a:cubicBezTo>
                          <a:pt x="19159" y="69276"/>
                          <a:pt x="23698" y="72849"/>
                          <a:pt x="24318" y="77844"/>
                        </a:cubicBezTo>
                        <a:cubicBezTo>
                          <a:pt x="24902" y="82639"/>
                          <a:pt x="25522" y="87434"/>
                          <a:pt x="26160" y="92211"/>
                        </a:cubicBezTo>
                        <a:cubicBezTo>
                          <a:pt x="26834" y="97206"/>
                          <a:pt x="23334" y="101782"/>
                          <a:pt x="18338" y="102457"/>
                        </a:cubicBezTo>
                        <a:cubicBezTo>
                          <a:pt x="17919" y="102512"/>
                          <a:pt x="17518" y="102548"/>
                          <a:pt x="17099" y="102548"/>
                        </a:cubicBezTo>
                        <a:close/>
                        <a:moveTo>
                          <a:pt x="2162533" y="101837"/>
                        </a:moveTo>
                        <a:cubicBezTo>
                          <a:pt x="2162132" y="101837"/>
                          <a:pt x="2161713" y="101819"/>
                          <a:pt x="2161312" y="101764"/>
                        </a:cubicBezTo>
                        <a:cubicBezTo>
                          <a:pt x="2156316" y="101090"/>
                          <a:pt x="2152816" y="96495"/>
                          <a:pt x="2153491" y="91518"/>
                        </a:cubicBezTo>
                        <a:cubicBezTo>
                          <a:pt x="2154129" y="86741"/>
                          <a:pt x="2154748" y="81946"/>
                          <a:pt x="2155332" y="77152"/>
                        </a:cubicBezTo>
                        <a:cubicBezTo>
                          <a:pt x="2155934" y="72156"/>
                          <a:pt x="2160473" y="68583"/>
                          <a:pt x="2165469" y="69203"/>
                        </a:cubicBezTo>
                        <a:cubicBezTo>
                          <a:pt x="2170464" y="69804"/>
                          <a:pt x="2174038" y="74344"/>
                          <a:pt x="2173418" y="79339"/>
                        </a:cubicBezTo>
                        <a:cubicBezTo>
                          <a:pt x="2172834" y="84225"/>
                          <a:pt x="2172214" y="89093"/>
                          <a:pt x="2171558" y="93961"/>
                        </a:cubicBezTo>
                        <a:cubicBezTo>
                          <a:pt x="2170938" y="98537"/>
                          <a:pt x="2167037" y="101855"/>
                          <a:pt x="2162533" y="101855"/>
                        </a:cubicBezTo>
                        <a:close/>
                        <a:moveTo>
                          <a:pt x="10025" y="33560"/>
                        </a:moveTo>
                        <a:cubicBezTo>
                          <a:pt x="5284" y="33560"/>
                          <a:pt x="1274" y="29895"/>
                          <a:pt x="945" y="25082"/>
                        </a:cubicBezTo>
                        <a:cubicBezTo>
                          <a:pt x="599" y="20196"/>
                          <a:pt x="289" y="15310"/>
                          <a:pt x="16" y="10424"/>
                        </a:cubicBezTo>
                        <a:cubicBezTo>
                          <a:pt x="-276" y="5392"/>
                          <a:pt x="3571" y="1090"/>
                          <a:pt x="8603" y="798"/>
                        </a:cubicBezTo>
                        <a:cubicBezTo>
                          <a:pt x="13635" y="506"/>
                          <a:pt x="17937" y="4353"/>
                          <a:pt x="18229" y="9385"/>
                        </a:cubicBezTo>
                        <a:cubicBezTo>
                          <a:pt x="18502" y="14198"/>
                          <a:pt x="18812" y="19011"/>
                          <a:pt x="19159" y="23806"/>
                        </a:cubicBezTo>
                        <a:cubicBezTo>
                          <a:pt x="19505" y="28820"/>
                          <a:pt x="15731" y="33195"/>
                          <a:pt x="10699" y="33542"/>
                        </a:cubicBezTo>
                        <a:cubicBezTo>
                          <a:pt x="10480" y="33542"/>
                          <a:pt x="10262" y="33560"/>
                          <a:pt x="10043" y="33560"/>
                        </a:cubicBezTo>
                        <a:close/>
                        <a:moveTo>
                          <a:pt x="2169571" y="32813"/>
                        </a:moveTo>
                        <a:cubicBezTo>
                          <a:pt x="2169352" y="32813"/>
                          <a:pt x="2169151" y="32813"/>
                          <a:pt x="2168933" y="32794"/>
                        </a:cubicBezTo>
                        <a:cubicBezTo>
                          <a:pt x="2163919" y="32448"/>
                          <a:pt x="2160127" y="28090"/>
                          <a:pt x="2160473" y="23058"/>
                        </a:cubicBezTo>
                        <a:cubicBezTo>
                          <a:pt x="2160801" y="18245"/>
                          <a:pt x="2161111" y="13432"/>
                          <a:pt x="2161385" y="8601"/>
                        </a:cubicBezTo>
                        <a:cubicBezTo>
                          <a:pt x="2161677" y="3569"/>
                          <a:pt x="2165979" y="-260"/>
                          <a:pt x="2170993" y="14"/>
                        </a:cubicBezTo>
                        <a:cubicBezTo>
                          <a:pt x="2176025" y="306"/>
                          <a:pt x="2179872" y="4608"/>
                          <a:pt x="2179580" y="9622"/>
                        </a:cubicBezTo>
                        <a:cubicBezTo>
                          <a:pt x="2179306" y="14526"/>
                          <a:pt x="2178997" y="19430"/>
                          <a:pt x="2178650" y="24317"/>
                        </a:cubicBezTo>
                        <a:cubicBezTo>
                          <a:pt x="2178322" y="29130"/>
                          <a:pt x="2174311" y="32794"/>
                          <a:pt x="2169571" y="32794"/>
                        </a:cubicBezTo>
                        <a:close/>
                      </a:path>
                    </a:pathLst>
                  </a:custGeom>
                  <a:grpFill/>
                  <a:ln w="1822" cap="flat">
                    <a:noFill/>
                    <a:prstDash val="solid"/>
                    <a:miter/>
                  </a:ln>
                </p:spPr>
                <p:txBody>
                  <a:bodyPr/>
                  <a:lstStyle/>
                  <a:p>
                    <a:endParaRPr lang="en-IE"/>
                  </a:p>
                </p:txBody>
              </p:sp>
              <p:sp>
                <p:nvSpPr>
                  <p:cNvPr id="97" name="Freeform 96">
                    <a:extLst>
                      <a:ext uri="{FF2B5EF4-FFF2-40B4-BE49-F238E27FC236}">
                        <a16:creationId xmlns:a16="http://schemas.microsoft.com/office/drawing/2014/main" id="{DA711D42-09C2-D778-A840-8DBC467C9D91}"/>
                      </a:ext>
                    </a:extLst>
                  </p:cNvPr>
                  <p:cNvSpPr/>
                  <p:nvPr/>
                </p:nvSpPr>
                <p:spPr>
                  <a:xfrm>
                    <a:off x="1000491" y="3920880"/>
                    <a:ext cx="18250" cy="25524"/>
                  </a:xfrm>
                  <a:custGeom>
                    <a:avLst/>
                    <a:gdLst>
                      <a:gd name="csX0" fmla="*/ 9134 w 18250"/>
                      <a:gd name="csY0" fmla="*/ 25524 h 25524"/>
                      <a:gd name="csX1" fmla="*/ 18 w 18250"/>
                      <a:gd name="csY1" fmla="*/ 16463 h 25524"/>
                      <a:gd name="csX2" fmla="*/ 0 w 18250"/>
                      <a:gd name="csY2" fmla="*/ 9116 h 25524"/>
                      <a:gd name="csX3" fmla="*/ 9116 w 18250"/>
                      <a:gd name="csY3" fmla="*/ 0 h 25524"/>
                      <a:gd name="csX4" fmla="*/ 18232 w 18250"/>
                      <a:gd name="csY4" fmla="*/ 9116 h 25524"/>
                      <a:gd name="csX5" fmla="*/ 18250 w 18250"/>
                      <a:gd name="csY5" fmla="*/ 16354 h 25524"/>
                      <a:gd name="csX6" fmla="*/ 9189 w 18250"/>
                      <a:gd name="csY6" fmla="*/ 25524 h 25524"/>
                      <a:gd name="csX7" fmla="*/ 9134 w 18250"/>
                      <a:gd name="csY7" fmla="*/ 25524 h 255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8250" h="25524">
                        <a:moveTo>
                          <a:pt x="9134" y="25524"/>
                        </a:moveTo>
                        <a:cubicBezTo>
                          <a:pt x="4120" y="25524"/>
                          <a:pt x="55" y="21477"/>
                          <a:pt x="18" y="16463"/>
                        </a:cubicBezTo>
                        <a:cubicBezTo>
                          <a:pt x="18" y="14020"/>
                          <a:pt x="0" y="11559"/>
                          <a:pt x="0" y="9116"/>
                        </a:cubicBezTo>
                        <a:cubicBezTo>
                          <a:pt x="0" y="4084"/>
                          <a:pt x="4084" y="0"/>
                          <a:pt x="9116" y="0"/>
                        </a:cubicBezTo>
                        <a:cubicBezTo>
                          <a:pt x="14148" y="0"/>
                          <a:pt x="18232" y="4084"/>
                          <a:pt x="18232" y="9116"/>
                        </a:cubicBezTo>
                        <a:cubicBezTo>
                          <a:pt x="18232" y="11522"/>
                          <a:pt x="18232" y="13947"/>
                          <a:pt x="18250" y="16354"/>
                        </a:cubicBezTo>
                        <a:cubicBezTo>
                          <a:pt x="18286" y="21386"/>
                          <a:pt x="14221" y="25488"/>
                          <a:pt x="9189" y="25524"/>
                        </a:cubicBezTo>
                        <a:lnTo>
                          <a:pt x="9134" y="25524"/>
                        </a:lnTo>
                        <a:close/>
                      </a:path>
                    </a:pathLst>
                  </a:custGeom>
                  <a:grpFill/>
                  <a:ln w="1822" cap="flat">
                    <a:noFill/>
                    <a:prstDash val="solid"/>
                    <a:miter/>
                  </a:ln>
                </p:spPr>
                <p:txBody>
                  <a:bodyPr/>
                  <a:lstStyle/>
                  <a:p>
                    <a:endParaRPr lang="en-IE"/>
                  </a:p>
                </p:txBody>
              </p:sp>
            </p:grpSp>
          </p:grpSp>
        </p:grpSp>
        <p:grpSp>
          <p:nvGrpSpPr>
            <p:cNvPr id="75" name="Graphic 3">
              <a:extLst>
                <a:ext uri="{FF2B5EF4-FFF2-40B4-BE49-F238E27FC236}">
                  <a16:creationId xmlns:a16="http://schemas.microsoft.com/office/drawing/2014/main" id="{2817901C-2362-614D-1598-8B6DF1CCCDF1}"/>
                </a:ext>
              </a:extLst>
            </p:cNvPr>
            <p:cNvGrpSpPr/>
            <p:nvPr/>
          </p:nvGrpSpPr>
          <p:grpSpPr>
            <a:xfrm>
              <a:off x="2575162" y="5384690"/>
              <a:ext cx="648080" cy="608095"/>
              <a:chOff x="6615628" y="2116894"/>
              <a:chExt cx="1066935" cy="1001108"/>
            </a:xfrm>
            <a:solidFill>
              <a:srgbClr val="262626"/>
            </a:solidFill>
          </p:grpSpPr>
          <p:sp>
            <p:nvSpPr>
              <p:cNvPr id="76" name="Freeform 1128">
                <a:extLst>
                  <a:ext uri="{FF2B5EF4-FFF2-40B4-BE49-F238E27FC236}">
                    <a16:creationId xmlns:a16="http://schemas.microsoft.com/office/drawing/2014/main" id="{9DDA485C-8862-0D42-336C-3F64DD5556C6}"/>
                  </a:ext>
                </a:extLst>
              </p:cNvPr>
              <p:cNvSpPr/>
              <p:nvPr/>
            </p:nvSpPr>
            <p:spPr>
              <a:xfrm>
                <a:off x="7183381" y="2256775"/>
                <a:ext cx="285542" cy="320903"/>
              </a:xfrm>
              <a:custGeom>
                <a:avLst/>
                <a:gdLst>
                  <a:gd name="connsiteX0" fmla="*/ 0 w 285542"/>
                  <a:gd name="connsiteY0" fmla="*/ 148109 h 320903"/>
                  <a:gd name="connsiteX1" fmla="*/ 139880 w 285542"/>
                  <a:gd name="connsiteY1" fmla="*/ 0 h 320903"/>
                  <a:gd name="connsiteX2" fmla="*/ 142623 w 285542"/>
                  <a:gd name="connsiteY2" fmla="*/ 0 h 320903"/>
                  <a:gd name="connsiteX3" fmla="*/ 241363 w 285542"/>
                  <a:gd name="connsiteY3" fmla="*/ 41141 h 320903"/>
                  <a:gd name="connsiteX4" fmla="*/ 285247 w 285542"/>
                  <a:gd name="connsiteY4" fmla="*/ 159080 h 320903"/>
                  <a:gd name="connsiteX5" fmla="*/ 224906 w 285542"/>
                  <a:gd name="connsiteY5" fmla="*/ 268790 h 320903"/>
                  <a:gd name="connsiteX6" fmla="*/ 205708 w 285542"/>
                  <a:gd name="connsiteY6" fmla="*/ 304446 h 320903"/>
                  <a:gd name="connsiteX7" fmla="*/ 205708 w 285542"/>
                  <a:gd name="connsiteY7" fmla="*/ 320903 h 320903"/>
                  <a:gd name="connsiteX8" fmla="*/ 82283 w 285542"/>
                  <a:gd name="connsiteY8" fmla="*/ 320903 h 320903"/>
                  <a:gd name="connsiteX9" fmla="*/ 82283 w 285542"/>
                  <a:gd name="connsiteY9" fmla="*/ 304446 h 320903"/>
                  <a:gd name="connsiteX10" fmla="*/ 63083 w 285542"/>
                  <a:gd name="connsiteY10" fmla="*/ 268790 h 320903"/>
                  <a:gd name="connsiteX11" fmla="*/ 0 w 285542"/>
                  <a:gd name="connsiteY11" fmla="*/ 148109 h 320903"/>
                  <a:gd name="connsiteX12" fmla="*/ 0 w 285542"/>
                  <a:gd name="connsiteY12" fmla="*/ 148109 h 32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542" h="320903">
                    <a:moveTo>
                      <a:pt x="0" y="148109"/>
                    </a:moveTo>
                    <a:cubicBezTo>
                      <a:pt x="0" y="68569"/>
                      <a:pt x="63083" y="2743"/>
                      <a:pt x="139880" y="0"/>
                    </a:cubicBezTo>
                    <a:cubicBezTo>
                      <a:pt x="139880" y="0"/>
                      <a:pt x="139880" y="0"/>
                      <a:pt x="142623" y="0"/>
                    </a:cubicBezTo>
                    <a:cubicBezTo>
                      <a:pt x="178280" y="0"/>
                      <a:pt x="213936" y="13714"/>
                      <a:pt x="241363" y="41141"/>
                    </a:cubicBezTo>
                    <a:cubicBezTo>
                      <a:pt x="271533" y="71312"/>
                      <a:pt x="287991" y="115196"/>
                      <a:pt x="285247" y="159080"/>
                    </a:cubicBezTo>
                    <a:cubicBezTo>
                      <a:pt x="282505" y="202964"/>
                      <a:pt x="260563" y="241363"/>
                      <a:pt x="224906" y="268790"/>
                    </a:cubicBezTo>
                    <a:cubicBezTo>
                      <a:pt x="213936" y="277019"/>
                      <a:pt x="205708" y="290733"/>
                      <a:pt x="205708" y="304446"/>
                    </a:cubicBezTo>
                    <a:lnTo>
                      <a:pt x="205708" y="320903"/>
                    </a:lnTo>
                    <a:lnTo>
                      <a:pt x="82283" y="320903"/>
                    </a:lnTo>
                    <a:lnTo>
                      <a:pt x="82283" y="304446"/>
                    </a:lnTo>
                    <a:cubicBezTo>
                      <a:pt x="82283" y="290733"/>
                      <a:pt x="74053" y="277019"/>
                      <a:pt x="63083" y="268790"/>
                    </a:cubicBezTo>
                    <a:cubicBezTo>
                      <a:pt x="21942" y="241363"/>
                      <a:pt x="0" y="194736"/>
                      <a:pt x="0" y="148109"/>
                    </a:cubicBezTo>
                    <a:lnTo>
                      <a:pt x="0" y="148109"/>
                    </a:lnTo>
                    <a:close/>
                  </a:path>
                </a:pathLst>
              </a:custGeom>
              <a:solidFill>
                <a:srgbClr val="62A844"/>
              </a:solidFill>
              <a:ln w="27426" cap="flat">
                <a:noFill/>
                <a:prstDash val="solid"/>
                <a:miter/>
              </a:ln>
            </p:spPr>
            <p:txBody>
              <a:bodyPr rtlCol="0" anchor="ctr"/>
              <a:lstStyle/>
              <a:p>
                <a:endParaRPr lang="en-US" dirty="0"/>
              </a:p>
            </p:txBody>
          </p:sp>
          <p:grpSp>
            <p:nvGrpSpPr>
              <p:cNvPr id="77" name="Graphic 3">
                <a:extLst>
                  <a:ext uri="{FF2B5EF4-FFF2-40B4-BE49-F238E27FC236}">
                    <a16:creationId xmlns:a16="http://schemas.microsoft.com/office/drawing/2014/main" id="{D7F324B9-2641-386E-4B72-E8A65CDD0A06}"/>
                  </a:ext>
                </a:extLst>
              </p:cNvPr>
              <p:cNvGrpSpPr/>
              <p:nvPr/>
            </p:nvGrpSpPr>
            <p:grpSpPr>
              <a:xfrm>
                <a:off x="6615628" y="2116894"/>
                <a:ext cx="1066935" cy="1001108"/>
                <a:chOff x="6615628" y="2116894"/>
                <a:chExt cx="1066935" cy="1001108"/>
              </a:xfrm>
              <a:grpFill/>
            </p:grpSpPr>
            <p:sp>
              <p:nvSpPr>
                <p:cNvPr id="78" name="Freeform 1130">
                  <a:extLst>
                    <a:ext uri="{FF2B5EF4-FFF2-40B4-BE49-F238E27FC236}">
                      <a16:creationId xmlns:a16="http://schemas.microsoft.com/office/drawing/2014/main" id="{6C708565-23FE-45F4-B150-43D7FE07AB0B}"/>
                    </a:ext>
                  </a:extLst>
                </p:cNvPr>
                <p:cNvSpPr/>
                <p:nvPr/>
              </p:nvSpPr>
              <p:spPr>
                <a:xfrm>
                  <a:off x="7164181" y="2221119"/>
                  <a:ext cx="357393" cy="537581"/>
                </a:xfrm>
                <a:custGeom>
                  <a:avLst/>
                  <a:gdLst>
                    <a:gd name="connsiteX0" fmla="*/ 279763 w 357393"/>
                    <a:gd name="connsiteY0" fmla="*/ 331874 h 537581"/>
                    <a:gd name="connsiteX1" fmla="*/ 356560 w 357393"/>
                    <a:gd name="connsiteY1" fmla="*/ 197479 h 537581"/>
                    <a:gd name="connsiteX2" fmla="*/ 301704 w 357393"/>
                    <a:gd name="connsiteY2" fmla="*/ 52112 h 537581"/>
                    <a:gd name="connsiteX3" fmla="*/ 175536 w 357393"/>
                    <a:gd name="connsiteY3" fmla="*/ 0 h 537581"/>
                    <a:gd name="connsiteX4" fmla="*/ 0 w 357393"/>
                    <a:gd name="connsiteY4" fmla="*/ 183765 h 537581"/>
                    <a:gd name="connsiteX5" fmla="*/ 76797 w 357393"/>
                    <a:gd name="connsiteY5" fmla="*/ 331874 h 537581"/>
                    <a:gd name="connsiteX6" fmla="*/ 79539 w 357393"/>
                    <a:gd name="connsiteY6" fmla="*/ 340102 h 537581"/>
                    <a:gd name="connsiteX7" fmla="*/ 79539 w 357393"/>
                    <a:gd name="connsiteY7" fmla="*/ 364787 h 537581"/>
                    <a:gd name="connsiteX8" fmla="*/ 52112 w 357393"/>
                    <a:gd name="connsiteY8" fmla="*/ 416900 h 537581"/>
                    <a:gd name="connsiteX9" fmla="*/ 87769 w 357393"/>
                    <a:gd name="connsiteY9" fmla="*/ 463527 h 537581"/>
                    <a:gd name="connsiteX10" fmla="*/ 87769 w 357393"/>
                    <a:gd name="connsiteY10" fmla="*/ 485469 h 537581"/>
                    <a:gd name="connsiteX11" fmla="*/ 139880 w 357393"/>
                    <a:gd name="connsiteY11" fmla="*/ 537581 h 537581"/>
                    <a:gd name="connsiteX12" fmla="*/ 211193 w 357393"/>
                    <a:gd name="connsiteY12" fmla="*/ 537581 h 537581"/>
                    <a:gd name="connsiteX13" fmla="*/ 263305 w 357393"/>
                    <a:gd name="connsiteY13" fmla="*/ 485469 h 537581"/>
                    <a:gd name="connsiteX14" fmla="*/ 263305 w 357393"/>
                    <a:gd name="connsiteY14" fmla="*/ 463527 h 537581"/>
                    <a:gd name="connsiteX15" fmla="*/ 298961 w 357393"/>
                    <a:gd name="connsiteY15" fmla="*/ 416900 h 537581"/>
                    <a:gd name="connsiteX16" fmla="*/ 271533 w 357393"/>
                    <a:gd name="connsiteY16" fmla="*/ 364787 h 537581"/>
                    <a:gd name="connsiteX17" fmla="*/ 271533 w 357393"/>
                    <a:gd name="connsiteY17" fmla="*/ 340102 h 537581"/>
                    <a:gd name="connsiteX18" fmla="*/ 279763 w 357393"/>
                    <a:gd name="connsiteY18" fmla="*/ 331874 h 537581"/>
                    <a:gd name="connsiteX19" fmla="*/ 279763 w 357393"/>
                    <a:gd name="connsiteY19" fmla="*/ 331874 h 537581"/>
                    <a:gd name="connsiteX20" fmla="*/ 35656 w 357393"/>
                    <a:gd name="connsiteY20" fmla="*/ 183765 h 537581"/>
                    <a:gd name="connsiteX21" fmla="*/ 175536 w 357393"/>
                    <a:gd name="connsiteY21" fmla="*/ 35656 h 537581"/>
                    <a:gd name="connsiteX22" fmla="*/ 178280 w 357393"/>
                    <a:gd name="connsiteY22" fmla="*/ 35656 h 537581"/>
                    <a:gd name="connsiteX23" fmla="*/ 277019 w 357393"/>
                    <a:gd name="connsiteY23" fmla="*/ 76797 h 537581"/>
                    <a:gd name="connsiteX24" fmla="*/ 320904 w 357393"/>
                    <a:gd name="connsiteY24" fmla="*/ 194736 h 537581"/>
                    <a:gd name="connsiteX25" fmla="*/ 260563 w 357393"/>
                    <a:gd name="connsiteY25" fmla="*/ 304446 h 537581"/>
                    <a:gd name="connsiteX26" fmla="*/ 241363 w 357393"/>
                    <a:gd name="connsiteY26" fmla="*/ 340102 h 537581"/>
                    <a:gd name="connsiteX27" fmla="*/ 241363 w 357393"/>
                    <a:gd name="connsiteY27" fmla="*/ 356559 h 537581"/>
                    <a:gd name="connsiteX28" fmla="*/ 117939 w 357393"/>
                    <a:gd name="connsiteY28" fmla="*/ 356559 h 537581"/>
                    <a:gd name="connsiteX29" fmla="*/ 117939 w 357393"/>
                    <a:gd name="connsiteY29" fmla="*/ 340102 h 537581"/>
                    <a:gd name="connsiteX30" fmla="*/ 98739 w 357393"/>
                    <a:gd name="connsiteY30" fmla="*/ 304446 h 537581"/>
                    <a:gd name="connsiteX31" fmla="*/ 35656 w 357393"/>
                    <a:gd name="connsiteY31" fmla="*/ 183765 h 537581"/>
                    <a:gd name="connsiteX32" fmla="*/ 35656 w 357393"/>
                    <a:gd name="connsiteY32" fmla="*/ 183765 h 537581"/>
                    <a:gd name="connsiteX33" fmla="*/ 213936 w 357393"/>
                    <a:gd name="connsiteY33" fmla="*/ 499183 h 537581"/>
                    <a:gd name="connsiteX34" fmla="*/ 142624 w 357393"/>
                    <a:gd name="connsiteY34" fmla="*/ 499183 h 537581"/>
                    <a:gd name="connsiteX35" fmla="*/ 126167 w 357393"/>
                    <a:gd name="connsiteY35" fmla="*/ 482726 h 537581"/>
                    <a:gd name="connsiteX36" fmla="*/ 126167 w 357393"/>
                    <a:gd name="connsiteY36" fmla="*/ 466270 h 537581"/>
                    <a:gd name="connsiteX37" fmla="*/ 233135 w 357393"/>
                    <a:gd name="connsiteY37" fmla="*/ 466270 h 537581"/>
                    <a:gd name="connsiteX38" fmla="*/ 233135 w 357393"/>
                    <a:gd name="connsiteY38" fmla="*/ 482726 h 537581"/>
                    <a:gd name="connsiteX39" fmla="*/ 213936 w 357393"/>
                    <a:gd name="connsiteY39" fmla="*/ 499183 h 537581"/>
                    <a:gd name="connsiteX40" fmla="*/ 213936 w 357393"/>
                    <a:gd name="connsiteY40" fmla="*/ 499183 h 537581"/>
                    <a:gd name="connsiteX41" fmla="*/ 249591 w 357393"/>
                    <a:gd name="connsiteY41" fmla="*/ 427871 h 537581"/>
                    <a:gd name="connsiteX42" fmla="*/ 106967 w 357393"/>
                    <a:gd name="connsiteY42" fmla="*/ 427871 h 537581"/>
                    <a:gd name="connsiteX43" fmla="*/ 90511 w 357393"/>
                    <a:gd name="connsiteY43" fmla="*/ 411414 h 537581"/>
                    <a:gd name="connsiteX44" fmla="*/ 106967 w 357393"/>
                    <a:gd name="connsiteY44" fmla="*/ 394958 h 537581"/>
                    <a:gd name="connsiteX45" fmla="*/ 249591 w 357393"/>
                    <a:gd name="connsiteY45" fmla="*/ 394958 h 537581"/>
                    <a:gd name="connsiteX46" fmla="*/ 266049 w 357393"/>
                    <a:gd name="connsiteY46" fmla="*/ 411414 h 537581"/>
                    <a:gd name="connsiteX47" fmla="*/ 249591 w 357393"/>
                    <a:gd name="connsiteY47" fmla="*/ 427871 h 537581"/>
                    <a:gd name="connsiteX48" fmla="*/ 249591 w 357393"/>
                    <a:gd name="connsiteY48" fmla="*/ 427871 h 53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57393" h="537581">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grpFill/>
                <a:ln w="27426" cap="flat">
                  <a:noFill/>
                  <a:prstDash val="solid"/>
                  <a:miter/>
                </a:ln>
              </p:spPr>
              <p:txBody>
                <a:bodyPr rtlCol="0" anchor="ctr"/>
                <a:lstStyle/>
                <a:p>
                  <a:endParaRPr lang="en-US"/>
                </a:p>
              </p:txBody>
            </p:sp>
            <p:sp>
              <p:nvSpPr>
                <p:cNvPr id="79" name="Freeform 1131">
                  <a:extLst>
                    <a:ext uri="{FF2B5EF4-FFF2-40B4-BE49-F238E27FC236}">
                      <a16:creationId xmlns:a16="http://schemas.microsoft.com/office/drawing/2014/main" id="{9B644D3E-2714-C34C-EB96-EFC2B921171A}"/>
                    </a:ext>
                  </a:extLst>
                </p:cNvPr>
                <p:cNvSpPr/>
                <p:nvPr/>
              </p:nvSpPr>
              <p:spPr>
                <a:xfrm>
                  <a:off x="7361660" y="2296927"/>
                  <a:ext cx="93253" cy="100442"/>
                </a:xfrm>
                <a:custGeom>
                  <a:avLst/>
                  <a:gdLst>
                    <a:gd name="connsiteX0" fmla="*/ 10971 w 93253"/>
                    <a:gd name="connsiteY0" fmla="*/ 36645 h 100442"/>
                    <a:gd name="connsiteX1" fmla="*/ 57598 w 93253"/>
                    <a:gd name="connsiteY1" fmla="*/ 88758 h 100442"/>
                    <a:gd name="connsiteX2" fmla="*/ 79540 w 93253"/>
                    <a:gd name="connsiteY2" fmla="*/ 99729 h 100442"/>
                    <a:gd name="connsiteX3" fmla="*/ 93254 w 93253"/>
                    <a:gd name="connsiteY3" fmla="*/ 77786 h 100442"/>
                    <a:gd name="connsiteX4" fmla="*/ 24685 w 93253"/>
                    <a:gd name="connsiteY4" fmla="*/ 989 h 100442"/>
                    <a:gd name="connsiteX5" fmla="*/ 2743 w 93253"/>
                    <a:gd name="connsiteY5" fmla="*/ 11960 h 100442"/>
                    <a:gd name="connsiteX6" fmla="*/ 10971 w 93253"/>
                    <a:gd name="connsiteY6" fmla="*/ 36645 h 100442"/>
                    <a:gd name="connsiteX7" fmla="*/ 10971 w 93253"/>
                    <a:gd name="connsiteY7" fmla="*/ 36645 h 1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53" h="100442">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grpFill/>
                <a:ln w="27426" cap="flat">
                  <a:noFill/>
                  <a:prstDash val="solid"/>
                  <a:miter/>
                </a:ln>
              </p:spPr>
              <p:txBody>
                <a:bodyPr rtlCol="0" anchor="ctr"/>
                <a:lstStyle/>
                <a:p>
                  <a:endParaRPr lang="en-US"/>
                </a:p>
              </p:txBody>
            </p:sp>
            <p:sp>
              <p:nvSpPr>
                <p:cNvPr id="80" name="Freeform 1132">
                  <a:extLst>
                    <a:ext uri="{FF2B5EF4-FFF2-40B4-BE49-F238E27FC236}">
                      <a16:creationId xmlns:a16="http://schemas.microsoft.com/office/drawing/2014/main" id="{B2C39473-1052-1EE1-DB88-77FB91F34DA2}"/>
                    </a:ext>
                  </a:extLst>
                </p:cNvPr>
                <p:cNvSpPr/>
                <p:nvPr/>
              </p:nvSpPr>
              <p:spPr>
                <a:xfrm>
                  <a:off x="7328747" y="2116894"/>
                  <a:ext cx="32913" cy="68569"/>
                </a:xfrm>
                <a:custGeom>
                  <a:avLst/>
                  <a:gdLst>
                    <a:gd name="connsiteX0" fmla="*/ 32914 w 32913"/>
                    <a:gd name="connsiteY0" fmla="*/ 52112 h 68569"/>
                    <a:gd name="connsiteX1" fmla="*/ 32914 w 32913"/>
                    <a:gd name="connsiteY1" fmla="*/ 16457 h 68569"/>
                    <a:gd name="connsiteX2" fmla="*/ 16456 w 32913"/>
                    <a:gd name="connsiteY2" fmla="*/ 0 h 68569"/>
                    <a:gd name="connsiteX3" fmla="*/ 0 w 32913"/>
                    <a:gd name="connsiteY3" fmla="*/ 16457 h 68569"/>
                    <a:gd name="connsiteX4" fmla="*/ 0 w 32913"/>
                    <a:gd name="connsiteY4" fmla="*/ 52112 h 68569"/>
                    <a:gd name="connsiteX5" fmla="*/ 16456 w 32913"/>
                    <a:gd name="connsiteY5" fmla="*/ 68569 h 68569"/>
                    <a:gd name="connsiteX6" fmla="*/ 32914 w 32913"/>
                    <a:gd name="connsiteY6" fmla="*/ 52112 h 68569"/>
                    <a:gd name="connsiteX7" fmla="*/ 32914 w 32913"/>
                    <a:gd name="connsiteY7" fmla="*/ 52112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913" h="68569">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grpFill/>
                <a:ln w="27426" cap="flat">
                  <a:noFill/>
                  <a:prstDash val="solid"/>
                  <a:miter/>
                </a:ln>
              </p:spPr>
              <p:txBody>
                <a:bodyPr rtlCol="0" anchor="ctr"/>
                <a:lstStyle/>
                <a:p>
                  <a:endParaRPr lang="en-US"/>
                </a:p>
              </p:txBody>
            </p:sp>
            <p:sp>
              <p:nvSpPr>
                <p:cNvPr id="81" name="Freeform 1133">
                  <a:extLst>
                    <a:ext uri="{FF2B5EF4-FFF2-40B4-BE49-F238E27FC236}">
                      <a16:creationId xmlns:a16="http://schemas.microsoft.com/office/drawing/2014/main" id="{D1683363-C694-E092-E48C-4AB85E5331C4}"/>
                    </a:ext>
                  </a:extLst>
                </p:cNvPr>
                <p:cNvSpPr/>
                <p:nvPr/>
              </p:nvSpPr>
              <p:spPr>
                <a:xfrm>
                  <a:off x="7205857" y="2139370"/>
                  <a:ext cx="50892" cy="68034"/>
                </a:xfrm>
                <a:custGeom>
                  <a:avLst/>
                  <a:gdLst>
                    <a:gd name="connsiteX0" fmla="*/ 35122 w 50892"/>
                    <a:gd name="connsiteY0" fmla="*/ 68035 h 68034"/>
                    <a:gd name="connsiteX1" fmla="*/ 48836 w 50892"/>
                    <a:gd name="connsiteY1" fmla="*/ 59806 h 68034"/>
                    <a:gd name="connsiteX2" fmla="*/ 48836 w 50892"/>
                    <a:gd name="connsiteY2" fmla="*/ 43349 h 68034"/>
                    <a:gd name="connsiteX3" fmla="*/ 35122 w 50892"/>
                    <a:gd name="connsiteY3" fmla="*/ 10436 h 68034"/>
                    <a:gd name="connsiteX4" fmla="*/ 10436 w 50892"/>
                    <a:gd name="connsiteY4" fmla="*/ 2208 h 68034"/>
                    <a:gd name="connsiteX5" fmla="*/ 2208 w 50892"/>
                    <a:gd name="connsiteY5" fmla="*/ 26893 h 68034"/>
                    <a:gd name="connsiteX6" fmla="*/ 15922 w 50892"/>
                    <a:gd name="connsiteY6" fmla="*/ 59806 h 68034"/>
                    <a:gd name="connsiteX7" fmla="*/ 35122 w 50892"/>
                    <a:gd name="connsiteY7" fmla="*/ 68035 h 68034"/>
                    <a:gd name="connsiteX8" fmla="*/ 35122 w 50892"/>
                    <a:gd name="connsiteY8" fmla="*/ 68035 h 6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92" h="68034">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grpFill/>
                <a:ln w="27426" cap="flat">
                  <a:noFill/>
                  <a:prstDash val="solid"/>
                  <a:miter/>
                </a:ln>
              </p:spPr>
              <p:txBody>
                <a:bodyPr rtlCol="0" anchor="ctr"/>
                <a:lstStyle/>
                <a:p>
                  <a:endParaRPr lang="en-US"/>
                </a:p>
              </p:txBody>
            </p:sp>
            <p:sp>
              <p:nvSpPr>
                <p:cNvPr id="82" name="Freeform 1134">
                  <a:extLst>
                    <a:ext uri="{FF2B5EF4-FFF2-40B4-BE49-F238E27FC236}">
                      <a16:creationId xmlns:a16="http://schemas.microsoft.com/office/drawing/2014/main" id="{59FBF482-7084-3111-DDD3-6ECC303CD000}"/>
                    </a:ext>
                  </a:extLst>
                </p:cNvPr>
                <p:cNvSpPr/>
                <p:nvPr/>
              </p:nvSpPr>
              <p:spPr>
                <a:xfrm>
                  <a:off x="7110698" y="2208776"/>
                  <a:ext cx="62787" cy="58969"/>
                </a:xfrm>
                <a:custGeom>
                  <a:avLst/>
                  <a:gdLst>
                    <a:gd name="connsiteX0" fmla="*/ 45256 w 62787"/>
                    <a:gd name="connsiteY0" fmla="*/ 58969 h 58969"/>
                    <a:gd name="connsiteX1" fmla="*/ 61712 w 62787"/>
                    <a:gd name="connsiteY1" fmla="*/ 47998 h 58969"/>
                    <a:gd name="connsiteX2" fmla="*/ 56226 w 62787"/>
                    <a:gd name="connsiteY2" fmla="*/ 28799 h 58969"/>
                    <a:gd name="connsiteX3" fmla="*/ 28798 w 62787"/>
                    <a:gd name="connsiteY3" fmla="*/ 4114 h 58969"/>
                    <a:gd name="connsiteX4" fmla="*/ 4114 w 62787"/>
                    <a:gd name="connsiteY4" fmla="*/ 4114 h 58969"/>
                    <a:gd name="connsiteX5" fmla="*/ 4114 w 62787"/>
                    <a:gd name="connsiteY5" fmla="*/ 28799 h 58969"/>
                    <a:gd name="connsiteX6" fmla="*/ 31542 w 62787"/>
                    <a:gd name="connsiteY6" fmla="*/ 53484 h 58969"/>
                    <a:gd name="connsiteX7" fmla="*/ 45256 w 62787"/>
                    <a:gd name="connsiteY7" fmla="*/ 58969 h 58969"/>
                    <a:gd name="connsiteX8" fmla="*/ 45256 w 62787"/>
                    <a:gd name="connsiteY8" fmla="*/ 58969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87" h="58969">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grpFill/>
                <a:ln w="27426" cap="flat">
                  <a:noFill/>
                  <a:prstDash val="solid"/>
                  <a:miter/>
                </a:ln>
              </p:spPr>
              <p:txBody>
                <a:bodyPr rtlCol="0" anchor="ctr"/>
                <a:lstStyle/>
                <a:p>
                  <a:endParaRPr lang="en-US"/>
                </a:p>
              </p:txBody>
            </p:sp>
            <p:sp>
              <p:nvSpPr>
                <p:cNvPr id="83" name="Freeform 1135">
                  <a:extLst>
                    <a:ext uri="{FF2B5EF4-FFF2-40B4-BE49-F238E27FC236}">
                      <a16:creationId xmlns:a16="http://schemas.microsoft.com/office/drawing/2014/main" id="{1DE853D7-19F1-5744-156E-77716FFE1558}"/>
                    </a:ext>
                  </a:extLst>
                </p:cNvPr>
                <p:cNvSpPr/>
                <p:nvPr/>
              </p:nvSpPr>
              <p:spPr>
                <a:xfrm>
                  <a:off x="7055994" y="2313154"/>
                  <a:ext cx="67758" cy="46322"/>
                </a:xfrm>
                <a:custGeom>
                  <a:avLst/>
                  <a:gdLst>
                    <a:gd name="connsiteX0" fmla="*/ 67046 w 67758"/>
                    <a:gd name="connsiteY0" fmla="*/ 34132 h 46322"/>
                    <a:gd name="connsiteX1" fmla="*/ 56074 w 67758"/>
                    <a:gd name="connsiteY1" fmla="*/ 12190 h 46322"/>
                    <a:gd name="connsiteX2" fmla="*/ 23161 w 67758"/>
                    <a:gd name="connsiteY2" fmla="*/ 1219 h 46322"/>
                    <a:gd name="connsiteX3" fmla="*/ 9447 w 67758"/>
                    <a:gd name="connsiteY3" fmla="*/ 1219 h 46322"/>
                    <a:gd name="connsiteX4" fmla="*/ 1219 w 67758"/>
                    <a:gd name="connsiteY4" fmla="*/ 12190 h 46322"/>
                    <a:gd name="connsiteX5" fmla="*/ 1219 w 67758"/>
                    <a:gd name="connsiteY5" fmla="*/ 25904 h 46322"/>
                    <a:gd name="connsiteX6" fmla="*/ 12190 w 67758"/>
                    <a:gd name="connsiteY6" fmla="*/ 34132 h 46322"/>
                    <a:gd name="connsiteX7" fmla="*/ 45104 w 67758"/>
                    <a:gd name="connsiteY7" fmla="*/ 45103 h 46322"/>
                    <a:gd name="connsiteX8" fmla="*/ 58818 w 67758"/>
                    <a:gd name="connsiteY8" fmla="*/ 45103 h 46322"/>
                    <a:gd name="connsiteX9" fmla="*/ 67046 w 67758"/>
                    <a:gd name="connsiteY9" fmla="*/ 34132 h 46322"/>
                    <a:gd name="connsiteX10" fmla="*/ 67046 w 67758"/>
                    <a:gd name="connsiteY10" fmla="*/ 34132 h 4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758" h="46322">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grpFill/>
                <a:ln w="27426" cap="flat">
                  <a:noFill/>
                  <a:prstDash val="solid"/>
                  <a:miter/>
                </a:ln>
              </p:spPr>
              <p:txBody>
                <a:bodyPr rtlCol="0" anchor="ctr"/>
                <a:lstStyle/>
                <a:p>
                  <a:endParaRPr lang="en-US"/>
                </a:p>
              </p:txBody>
            </p:sp>
            <p:sp>
              <p:nvSpPr>
                <p:cNvPr id="84" name="Freeform 1136">
                  <a:extLst>
                    <a:ext uri="{FF2B5EF4-FFF2-40B4-BE49-F238E27FC236}">
                      <a16:creationId xmlns:a16="http://schemas.microsoft.com/office/drawing/2014/main" id="{49CC0BB8-201A-ED53-2CFC-6D0B224F9AF7}"/>
                    </a:ext>
                  </a:extLst>
                </p:cNvPr>
                <p:cNvSpPr/>
                <p:nvPr/>
              </p:nvSpPr>
              <p:spPr>
                <a:xfrm>
                  <a:off x="7042363" y="2426288"/>
                  <a:ext cx="72448" cy="37330"/>
                </a:xfrm>
                <a:custGeom>
                  <a:avLst/>
                  <a:gdLst>
                    <a:gd name="connsiteX0" fmla="*/ 50505 w 72448"/>
                    <a:gd name="connsiteY0" fmla="*/ 538 h 37330"/>
                    <a:gd name="connsiteX1" fmla="*/ 14850 w 72448"/>
                    <a:gd name="connsiteY1" fmla="*/ 3281 h 37330"/>
                    <a:gd name="connsiteX2" fmla="*/ 3880 w 72448"/>
                    <a:gd name="connsiteY2" fmla="*/ 8766 h 37330"/>
                    <a:gd name="connsiteX3" fmla="*/ 1136 w 72448"/>
                    <a:gd name="connsiteY3" fmla="*/ 22480 h 37330"/>
                    <a:gd name="connsiteX4" fmla="*/ 6622 w 72448"/>
                    <a:gd name="connsiteY4" fmla="*/ 33451 h 37330"/>
                    <a:gd name="connsiteX5" fmla="*/ 20335 w 72448"/>
                    <a:gd name="connsiteY5" fmla="*/ 36194 h 37330"/>
                    <a:gd name="connsiteX6" fmla="*/ 55991 w 72448"/>
                    <a:gd name="connsiteY6" fmla="*/ 33451 h 37330"/>
                    <a:gd name="connsiteX7" fmla="*/ 72449 w 72448"/>
                    <a:gd name="connsiteY7" fmla="*/ 14252 h 37330"/>
                    <a:gd name="connsiteX8" fmla="*/ 50505 w 72448"/>
                    <a:gd name="connsiteY8" fmla="*/ 538 h 37330"/>
                    <a:gd name="connsiteX9" fmla="*/ 50505 w 72448"/>
                    <a:gd name="connsiteY9" fmla="*/ 538 h 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448" h="3733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grpFill/>
                <a:ln w="27426" cap="flat">
                  <a:noFill/>
                  <a:prstDash val="solid"/>
                  <a:miter/>
                </a:ln>
              </p:spPr>
              <p:txBody>
                <a:bodyPr rtlCol="0" anchor="ctr"/>
                <a:lstStyle/>
                <a:p>
                  <a:endParaRPr lang="en-US"/>
                </a:p>
              </p:txBody>
            </p:sp>
            <p:sp>
              <p:nvSpPr>
                <p:cNvPr id="85" name="Freeform 1137">
                  <a:extLst>
                    <a:ext uri="{FF2B5EF4-FFF2-40B4-BE49-F238E27FC236}">
                      <a16:creationId xmlns:a16="http://schemas.microsoft.com/office/drawing/2014/main" id="{747D3B6B-40AB-72F7-005D-3320F3B4D276}"/>
                    </a:ext>
                  </a:extLst>
                </p:cNvPr>
                <p:cNvSpPr/>
                <p:nvPr/>
              </p:nvSpPr>
              <p:spPr>
                <a:xfrm>
                  <a:off x="7572853" y="2426826"/>
                  <a:ext cx="71312" cy="38398"/>
                </a:xfrm>
                <a:custGeom>
                  <a:avLst/>
                  <a:gdLst>
                    <a:gd name="connsiteX0" fmla="*/ 16458 w 71312"/>
                    <a:gd name="connsiteY0" fmla="*/ 35656 h 38398"/>
                    <a:gd name="connsiteX1" fmla="*/ 52113 w 71312"/>
                    <a:gd name="connsiteY1" fmla="*/ 38399 h 38398"/>
                    <a:gd name="connsiteX2" fmla="*/ 71313 w 71312"/>
                    <a:gd name="connsiteY2" fmla="*/ 21942 h 38398"/>
                    <a:gd name="connsiteX3" fmla="*/ 54855 w 71312"/>
                    <a:gd name="connsiteY3" fmla="*/ 2743 h 38398"/>
                    <a:gd name="connsiteX4" fmla="*/ 19200 w 71312"/>
                    <a:gd name="connsiteY4" fmla="*/ 0 h 38398"/>
                    <a:gd name="connsiteX5" fmla="*/ 5486 w 71312"/>
                    <a:gd name="connsiteY5" fmla="*/ 2743 h 38398"/>
                    <a:gd name="connsiteX6" fmla="*/ 0 w 71312"/>
                    <a:gd name="connsiteY6" fmla="*/ 13714 h 38398"/>
                    <a:gd name="connsiteX7" fmla="*/ 2744 w 71312"/>
                    <a:gd name="connsiteY7" fmla="*/ 27428 h 38398"/>
                    <a:gd name="connsiteX8" fmla="*/ 16458 w 71312"/>
                    <a:gd name="connsiteY8" fmla="*/ 35656 h 38398"/>
                    <a:gd name="connsiteX9" fmla="*/ 16458 w 71312"/>
                    <a:gd name="connsiteY9" fmla="*/ 35656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12" h="38398">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grpFill/>
                <a:ln w="27426" cap="flat">
                  <a:noFill/>
                  <a:prstDash val="solid"/>
                  <a:miter/>
                </a:ln>
              </p:spPr>
              <p:txBody>
                <a:bodyPr rtlCol="0" anchor="ctr"/>
                <a:lstStyle/>
                <a:p>
                  <a:endParaRPr lang="en-US"/>
                </a:p>
              </p:txBody>
            </p:sp>
            <p:sp>
              <p:nvSpPr>
                <p:cNvPr id="86" name="Freeform 1138">
                  <a:extLst>
                    <a:ext uri="{FF2B5EF4-FFF2-40B4-BE49-F238E27FC236}">
                      <a16:creationId xmlns:a16="http://schemas.microsoft.com/office/drawing/2014/main" id="{FE509495-2E55-FC5B-8DBE-535E715EB06B}"/>
                    </a:ext>
                  </a:extLst>
                </p:cNvPr>
                <p:cNvSpPr/>
                <p:nvPr/>
              </p:nvSpPr>
              <p:spPr>
                <a:xfrm>
                  <a:off x="7563912" y="2313659"/>
                  <a:ext cx="67253" cy="44597"/>
                </a:xfrm>
                <a:custGeom>
                  <a:avLst/>
                  <a:gdLst>
                    <a:gd name="connsiteX0" fmla="*/ 17171 w 67253"/>
                    <a:gd name="connsiteY0" fmla="*/ 44598 h 44597"/>
                    <a:gd name="connsiteX1" fmla="*/ 22655 w 67253"/>
                    <a:gd name="connsiteY1" fmla="*/ 44598 h 44597"/>
                    <a:gd name="connsiteX2" fmla="*/ 55569 w 67253"/>
                    <a:gd name="connsiteY2" fmla="*/ 33626 h 44597"/>
                    <a:gd name="connsiteX3" fmla="*/ 66540 w 67253"/>
                    <a:gd name="connsiteY3" fmla="*/ 11685 h 44597"/>
                    <a:gd name="connsiteX4" fmla="*/ 44598 w 67253"/>
                    <a:gd name="connsiteY4" fmla="*/ 713 h 44597"/>
                    <a:gd name="connsiteX5" fmla="*/ 11685 w 67253"/>
                    <a:gd name="connsiteY5" fmla="*/ 11685 h 44597"/>
                    <a:gd name="connsiteX6" fmla="*/ 713 w 67253"/>
                    <a:gd name="connsiteY6" fmla="*/ 30884 h 44597"/>
                    <a:gd name="connsiteX7" fmla="*/ 17171 w 67253"/>
                    <a:gd name="connsiteY7" fmla="*/ 44598 h 44597"/>
                    <a:gd name="connsiteX8" fmla="*/ 17171 w 67253"/>
                    <a:gd name="connsiteY8" fmla="*/ 44598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3" h="44597">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grpFill/>
                <a:ln w="27426" cap="flat">
                  <a:noFill/>
                  <a:prstDash val="solid"/>
                  <a:miter/>
                </a:ln>
              </p:spPr>
              <p:txBody>
                <a:bodyPr rtlCol="0" anchor="ctr"/>
                <a:lstStyle/>
                <a:p>
                  <a:endParaRPr lang="en-US"/>
                </a:p>
              </p:txBody>
            </p:sp>
            <p:sp>
              <p:nvSpPr>
                <p:cNvPr id="87" name="Freeform 1139">
                  <a:extLst>
                    <a:ext uri="{FF2B5EF4-FFF2-40B4-BE49-F238E27FC236}">
                      <a16:creationId xmlns:a16="http://schemas.microsoft.com/office/drawing/2014/main" id="{DB12BC4C-802D-4183-2A23-C99F6BF3F8F7}"/>
                    </a:ext>
                  </a:extLst>
                </p:cNvPr>
                <p:cNvSpPr/>
                <p:nvPr/>
              </p:nvSpPr>
              <p:spPr>
                <a:xfrm>
                  <a:off x="7509084" y="2210148"/>
                  <a:ext cx="63768" cy="58969"/>
                </a:xfrm>
                <a:custGeom>
                  <a:avLst/>
                  <a:gdLst>
                    <a:gd name="connsiteX0" fmla="*/ 30857 w 63768"/>
                    <a:gd name="connsiteY0" fmla="*/ 54855 h 58969"/>
                    <a:gd name="connsiteX1" fmla="*/ 58284 w 63768"/>
                    <a:gd name="connsiteY1" fmla="*/ 30171 h 58969"/>
                    <a:gd name="connsiteX2" fmla="*/ 63768 w 63768"/>
                    <a:gd name="connsiteY2" fmla="*/ 19200 h 58969"/>
                    <a:gd name="connsiteX3" fmla="*/ 58284 w 63768"/>
                    <a:gd name="connsiteY3" fmla="*/ 5486 h 58969"/>
                    <a:gd name="connsiteX4" fmla="*/ 47312 w 63768"/>
                    <a:gd name="connsiteY4" fmla="*/ 0 h 58969"/>
                    <a:gd name="connsiteX5" fmla="*/ 33599 w 63768"/>
                    <a:gd name="connsiteY5" fmla="*/ 5486 h 58969"/>
                    <a:gd name="connsiteX6" fmla="*/ 6171 w 63768"/>
                    <a:gd name="connsiteY6" fmla="*/ 30171 h 58969"/>
                    <a:gd name="connsiteX7" fmla="*/ 6171 w 63768"/>
                    <a:gd name="connsiteY7" fmla="*/ 54855 h 58969"/>
                    <a:gd name="connsiteX8" fmla="*/ 30857 w 63768"/>
                    <a:gd name="connsiteY8" fmla="*/ 54855 h 58969"/>
                    <a:gd name="connsiteX9" fmla="*/ 30857 w 63768"/>
                    <a:gd name="connsiteY9" fmla="*/ 54855 h 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768" h="58969">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grpFill/>
                <a:ln w="27426" cap="flat">
                  <a:noFill/>
                  <a:prstDash val="solid"/>
                  <a:miter/>
                </a:ln>
              </p:spPr>
              <p:txBody>
                <a:bodyPr rtlCol="0" anchor="ctr"/>
                <a:lstStyle/>
                <a:p>
                  <a:endParaRPr lang="en-US"/>
                </a:p>
              </p:txBody>
            </p:sp>
            <p:sp>
              <p:nvSpPr>
                <p:cNvPr id="88" name="Freeform 1140">
                  <a:extLst>
                    <a:ext uri="{FF2B5EF4-FFF2-40B4-BE49-F238E27FC236}">
                      <a16:creationId xmlns:a16="http://schemas.microsoft.com/office/drawing/2014/main" id="{EC4080EB-D160-4ECE-A771-4CAFA83044D1}"/>
                    </a:ext>
                  </a:extLst>
                </p:cNvPr>
                <p:cNvSpPr/>
                <p:nvPr/>
              </p:nvSpPr>
              <p:spPr>
                <a:xfrm>
                  <a:off x="7425430" y="2137807"/>
                  <a:ext cx="49712" cy="69597"/>
                </a:xfrm>
                <a:custGeom>
                  <a:avLst/>
                  <a:gdLst>
                    <a:gd name="connsiteX0" fmla="*/ 18514 w 49712"/>
                    <a:gd name="connsiteY0" fmla="*/ 69598 h 69597"/>
                    <a:gd name="connsiteX1" fmla="*/ 34970 w 49712"/>
                    <a:gd name="connsiteY1" fmla="*/ 58626 h 69597"/>
                    <a:gd name="connsiteX2" fmla="*/ 48684 w 49712"/>
                    <a:gd name="connsiteY2" fmla="*/ 25713 h 69597"/>
                    <a:gd name="connsiteX3" fmla="*/ 40456 w 49712"/>
                    <a:gd name="connsiteY3" fmla="*/ 1029 h 69597"/>
                    <a:gd name="connsiteX4" fmla="*/ 15770 w 49712"/>
                    <a:gd name="connsiteY4" fmla="*/ 9257 h 69597"/>
                    <a:gd name="connsiteX5" fmla="*/ 2057 w 49712"/>
                    <a:gd name="connsiteY5" fmla="*/ 42170 h 69597"/>
                    <a:gd name="connsiteX6" fmla="*/ 2057 w 49712"/>
                    <a:gd name="connsiteY6" fmla="*/ 58626 h 69597"/>
                    <a:gd name="connsiteX7" fmla="*/ 18514 w 49712"/>
                    <a:gd name="connsiteY7" fmla="*/ 69598 h 69597"/>
                    <a:gd name="connsiteX8" fmla="*/ 18514 w 49712"/>
                    <a:gd name="connsiteY8" fmla="*/ 69598 h 6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12" h="69597">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grpFill/>
                <a:ln w="27426" cap="flat">
                  <a:noFill/>
                  <a:prstDash val="solid"/>
                  <a:miter/>
                </a:ln>
              </p:spPr>
              <p:txBody>
                <a:bodyPr rtlCol="0" anchor="ctr"/>
                <a:lstStyle/>
                <a:p>
                  <a:endParaRPr lang="en-US"/>
                </a:p>
              </p:txBody>
            </p:sp>
            <p:sp>
              <p:nvSpPr>
                <p:cNvPr id="89" name="Freeform 1141">
                  <a:extLst>
                    <a:ext uri="{FF2B5EF4-FFF2-40B4-BE49-F238E27FC236}">
                      <a16:creationId xmlns:a16="http://schemas.microsoft.com/office/drawing/2014/main" id="{6119836F-DD82-4F71-C239-9A88C0274424}"/>
                    </a:ext>
                  </a:extLst>
                </p:cNvPr>
                <p:cNvSpPr/>
                <p:nvPr/>
              </p:nvSpPr>
              <p:spPr>
                <a:xfrm>
                  <a:off x="6615628" y="2654475"/>
                  <a:ext cx="1066935" cy="463526"/>
                </a:xfrm>
                <a:custGeom>
                  <a:avLst/>
                  <a:gdLst>
                    <a:gd name="connsiteX0" fmla="*/ 1014824 w 1066935"/>
                    <a:gd name="connsiteY0" fmla="*/ 315418 h 463526"/>
                    <a:gd name="connsiteX1" fmla="*/ 784431 w 1066935"/>
                    <a:gd name="connsiteY1" fmla="*/ 315418 h 463526"/>
                    <a:gd name="connsiteX2" fmla="*/ 784431 w 1066935"/>
                    <a:gd name="connsiteY2" fmla="*/ 298961 h 463526"/>
                    <a:gd name="connsiteX3" fmla="*/ 737803 w 1066935"/>
                    <a:gd name="connsiteY3" fmla="*/ 246849 h 463526"/>
                    <a:gd name="connsiteX4" fmla="*/ 735061 w 1066935"/>
                    <a:gd name="connsiteY4" fmla="*/ 246849 h 463526"/>
                    <a:gd name="connsiteX5" fmla="*/ 559524 w 1066935"/>
                    <a:gd name="connsiteY5" fmla="*/ 194736 h 463526"/>
                    <a:gd name="connsiteX6" fmla="*/ 460785 w 1066935"/>
                    <a:gd name="connsiteY6" fmla="*/ 115196 h 463526"/>
                    <a:gd name="connsiteX7" fmla="*/ 282505 w 1066935"/>
                    <a:gd name="connsiteY7" fmla="*/ 32913 h 463526"/>
                    <a:gd name="connsiteX8" fmla="*/ 139880 w 1066935"/>
                    <a:gd name="connsiteY8" fmla="*/ 32913 h 463526"/>
                    <a:gd name="connsiteX9" fmla="*/ 139880 w 1066935"/>
                    <a:gd name="connsiteY9" fmla="*/ 16456 h 463526"/>
                    <a:gd name="connsiteX10" fmla="*/ 123425 w 1066935"/>
                    <a:gd name="connsiteY10" fmla="*/ 0 h 463526"/>
                    <a:gd name="connsiteX11" fmla="*/ 16456 w 1066935"/>
                    <a:gd name="connsiteY11" fmla="*/ 0 h 463526"/>
                    <a:gd name="connsiteX12" fmla="*/ 0 w 1066935"/>
                    <a:gd name="connsiteY12" fmla="*/ 16456 h 463526"/>
                    <a:gd name="connsiteX13" fmla="*/ 0 w 1066935"/>
                    <a:gd name="connsiteY13" fmla="*/ 408671 h 463526"/>
                    <a:gd name="connsiteX14" fmla="*/ 16456 w 1066935"/>
                    <a:gd name="connsiteY14" fmla="*/ 425128 h 463526"/>
                    <a:gd name="connsiteX15" fmla="*/ 123425 w 1066935"/>
                    <a:gd name="connsiteY15" fmla="*/ 425128 h 463526"/>
                    <a:gd name="connsiteX16" fmla="*/ 139880 w 1066935"/>
                    <a:gd name="connsiteY16" fmla="*/ 408671 h 463526"/>
                    <a:gd name="connsiteX17" fmla="*/ 139880 w 1066935"/>
                    <a:gd name="connsiteY17" fmla="*/ 392215 h 463526"/>
                    <a:gd name="connsiteX18" fmla="*/ 191994 w 1066935"/>
                    <a:gd name="connsiteY18" fmla="*/ 392215 h 463526"/>
                    <a:gd name="connsiteX19" fmla="*/ 375759 w 1066935"/>
                    <a:gd name="connsiteY19" fmla="*/ 427871 h 463526"/>
                    <a:gd name="connsiteX20" fmla="*/ 565009 w 1066935"/>
                    <a:gd name="connsiteY20" fmla="*/ 463527 h 463526"/>
                    <a:gd name="connsiteX21" fmla="*/ 1014824 w 1066935"/>
                    <a:gd name="connsiteY21" fmla="*/ 463527 h 463526"/>
                    <a:gd name="connsiteX22" fmla="*/ 1066936 w 1066935"/>
                    <a:gd name="connsiteY22" fmla="*/ 411414 h 463526"/>
                    <a:gd name="connsiteX23" fmla="*/ 1066936 w 1066935"/>
                    <a:gd name="connsiteY23" fmla="*/ 375758 h 463526"/>
                    <a:gd name="connsiteX24" fmla="*/ 1014824 w 1066935"/>
                    <a:gd name="connsiteY24" fmla="*/ 315418 h 463526"/>
                    <a:gd name="connsiteX25" fmla="*/ 1014824 w 1066935"/>
                    <a:gd name="connsiteY25" fmla="*/ 315418 h 463526"/>
                    <a:gd name="connsiteX26" fmla="*/ 104225 w 1066935"/>
                    <a:gd name="connsiteY26" fmla="*/ 386729 h 463526"/>
                    <a:gd name="connsiteX27" fmla="*/ 32914 w 1066935"/>
                    <a:gd name="connsiteY27" fmla="*/ 386729 h 463526"/>
                    <a:gd name="connsiteX28" fmla="*/ 32914 w 1066935"/>
                    <a:gd name="connsiteY28" fmla="*/ 30170 h 463526"/>
                    <a:gd name="connsiteX29" fmla="*/ 104225 w 1066935"/>
                    <a:gd name="connsiteY29" fmla="*/ 30170 h 463526"/>
                    <a:gd name="connsiteX30" fmla="*/ 104225 w 1066935"/>
                    <a:gd name="connsiteY30" fmla="*/ 386729 h 463526"/>
                    <a:gd name="connsiteX31" fmla="*/ 1031280 w 1066935"/>
                    <a:gd name="connsiteY31" fmla="*/ 405928 h 463526"/>
                    <a:gd name="connsiteX32" fmla="*/ 1014824 w 1066935"/>
                    <a:gd name="connsiteY32" fmla="*/ 422385 h 463526"/>
                    <a:gd name="connsiteX33" fmla="*/ 565009 w 1066935"/>
                    <a:gd name="connsiteY33" fmla="*/ 422385 h 463526"/>
                    <a:gd name="connsiteX34" fmla="*/ 381244 w 1066935"/>
                    <a:gd name="connsiteY34" fmla="*/ 386729 h 463526"/>
                    <a:gd name="connsiteX35" fmla="*/ 191994 w 1066935"/>
                    <a:gd name="connsiteY35" fmla="*/ 351073 h 463526"/>
                    <a:gd name="connsiteX36" fmla="*/ 139880 w 1066935"/>
                    <a:gd name="connsiteY36" fmla="*/ 351073 h 463526"/>
                    <a:gd name="connsiteX37" fmla="*/ 139880 w 1066935"/>
                    <a:gd name="connsiteY37" fmla="*/ 65826 h 463526"/>
                    <a:gd name="connsiteX38" fmla="*/ 282505 w 1066935"/>
                    <a:gd name="connsiteY38" fmla="*/ 65826 h 463526"/>
                    <a:gd name="connsiteX39" fmla="*/ 537582 w 1066935"/>
                    <a:gd name="connsiteY39" fmla="*/ 222163 h 463526"/>
                    <a:gd name="connsiteX40" fmla="*/ 543068 w 1066935"/>
                    <a:gd name="connsiteY40" fmla="*/ 224906 h 463526"/>
                    <a:gd name="connsiteX41" fmla="*/ 718605 w 1066935"/>
                    <a:gd name="connsiteY41" fmla="*/ 277019 h 463526"/>
                    <a:gd name="connsiteX42" fmla="*/ 743289 w 1066935"/>
                    <a:gd name="connsiteY42" fmla="*/ 296218 h 463526"/>
                    <a:gd name="connsiteX43" fmla="*/ 743289 w 1066935"/>
                    <a:gd name="connsiteY43" fmla="*/ 331874 h 463526"/>
                    <a:gd name="connsiteX44" fmla="*/ 726833 w 1066935"/>
                    <a:gd name="connsiteY44" fmla="*/ 348331 h 463526"/>
                    <a:gd name="connsiteX45" fmla="*/ 554039 w 1066935"/>
                    <a:gd name="connsiteY45" fmla="*/ 312675 h 463526"/>
                    <a:gd name="connsiteX46" fmla="*/ 430615 w 1066935"/>
                    <a:gd name="connsiteY46" fmla="*/ 244106 h 463526"/>
                    <a:gd name="connsiteX47" fmla="*/ 416901 w 1066935"/>
                    <a:gd name="connsiteY47" fmla="*/ 241363 h 463526"/>
                    <a:gd name="connsiteX48" fmla="*/ 405929 w 1066935"/>
                    <a:gd name="connsiteY48" fmla="*/ 249591 h 463526"/>
                    <a:gd name="connsiteX49" fmla="*/ 403187 w 1066935"/>
                    <a:gd name="connsiteY49" fmla="*/ 263305 h 463526"/>
                    <a:gd name="connsiteX50" fmla="*/ 411415 w 1066935"/>
                    <a:gd name="connsiteY50" fmla="*/ 274276 h 463526"/>
                    <a:gd name="connsiteX51" fmla="*/ 534840 w 1066935"/>
                    <a:gd name="connsiteY51" fmla="*/ 345588 h 463526"/>
                    <a:gd name="connsiteX52" fmla="*/ 540326 w 1066935"/>
                    <a:gd name="connsiteY52" fmla="*/ 348331 h 463526"/>
                    <a:gd name="connsiteX53" fmla="*/ 718605 w 1066935"/>
                    <a:gd name="connsiteY53" fmla="*/ 383987 h 463526"/>
                    <a:gd name="connsiteX54" fmla="*/ 721348 w 1066935"/>
                    <a:gd name="connsiteY54" fmla="*/ 383987 h 463526"/>
                    <a:gd name="connsiteX55" fmla="*/ 770717 w 1066935"/>
                    <a:gd name="connsiteY55" fmla="*/ 348331 h 463526"/>
                    <a:gd name="connsiteX56" fmla="*/ 1006596 w 1066935"/>
                    <a:gd name="connsiteY56" fmla="*/ 348331 h 463526"/>
                    <a:gd name="connsiteX57" fmla="*/ 1023052 w 1066935"/>
                    <a:gd name="connsiteY57" fmla="*/ 364787 h 463526"/>
                    <a:gd name="connsiteX58" fmla="*/ 1023052 w 1066935"/>
                    <a:gd name="connsiteY58" fmla="*/ 405928 h 4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66935" h="463526">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grpFill/>
                <a:ln w="27426" cap="flat">
                  <a:noFill/>
                  <a:prstDash val="solid"/>
                  <a:miter/>
                </a:ln>
              </p:spPr>
              <p:txBody>
                <a:bodyPr rtlCol="0" anchor="ctr"/>
                <a:lstStyle/>
                <a:p>
                  <a:endParaRPr lang="en-US"/>
                </a:p>
              </p:txBody>
            </p:sp>
          </p:grpSp>
        </p:grpSp>
      </p:grpSp>
      <p:sp>
        <p:nvSpPr>
          <p:cNvPr id="105" name="Rectangle 104">
            <a:extLst>
              <a:ext uri="{FF2B5EF4-FFF2-40B4-BE49-F238E27FC236}">
                <a16:creationId xmlns:a16="http://schemas.microsoft.com/office/drawing/2014/main" id="{5C9843D2-628F-50A2-32B9-C7FE5806BA95}"/>
              </a:ext>
            </a:extLst>
          </p:cNvPr>
          <p:cNvSpPr/>
          <p:nvPr/>
        </p:nvSpPr>
        <p:spPr>
          <a:xfrm>
            <a:off x="6574420" y="2558005"/>
            <a:ext cx="196770" cy="3009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105">
            <a:extLst>
              <a:ext uri="{FF2B5EF4-FFF2-40B4-BE49-F238E27FC236}">
                <a16:creationId xmlns:a16="http://schemas.microsoft.com/office/drawing/2014/main" id="{ED8B092B-D61E-CDAF-7AFF-CA936EF28DDE}"/>
              </a:ext>
            </a:extLst>
          </p:cNvPr>
          <p:cNvSpPr/>
          <p:nvPr/>
        </p:nvSpPr>
        <p:spPr>
          <a:xfrm rot="16200000">
            <a:off x="7059711" y="2347396"/>
            <a:ext cx="319087" cy="533400"/>
          </a:xfrm>
          <a:custGeom>
            <a:avLst/>
            <a:gdLst>
              <a:gd name="csX0" fmla="*/ 119063 w 319087"/>
              <a:gd name="csY0" fmla="*/ 266700 h 533400"/>
              <a:gd name="csX1" fmla="*/ 319088 w 319087"/>
              <a:gd name="csY1" fmla="*/ 0 h 533400"/>
              <a:gd name="csX2" fmla="*/ 200025 w 319087"/>
              <a:gd name="csY2" fmla="*/ 0 h 533400"/>
              <a:gd name="csX3" fmla="*/ 0 w 319087"/>
              <a:gd name="csY3" fmla="*/ 266700 h 533400"/>
              <a:gd name="csX4" fmla="*/ 200025 w 319087"/>
              <a:gd name="csY4" fmla="*/ 533400 h 533400"/>
              <a:gd name="csX5" fmla="*/ 319088 w 319087"/>
              <a:gd name="csY5" fmla="*/ 533400 h 533400"/>
              <a:gd name="csX6" fmla="*/ 119063 w 319087"/>
              <a:gd name="csY6" fmla="*/ 266700 h 53340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319087" h="533400">
                <a:moveTo>
                  <a:pt x="119063" y="266700"/>
                </a:moveTo>
                <a:lnTo>
                  <a:pt x="319088" y="0"/>
                </a:lnTo>
                <a:lnTo>
                  <a:pt x="200025" y="0"/>
                </a:lnTo>
                <a:lnTo>
                  <a:pt x="0" y="266700"/>
                </a:lnTo>
                <a:lnTo>
                  <a:pt x="200025" y="533400"/>
                </a:lnTo>
                <a:lnTo>
                  <a:pt x="319088" y="533400"/>
                </a:lnTo>
                <a:lnTo>
                  <a:pt x="119063" y="266700"/>
                </a:lnTo>
                <a:close/>
              </a:path>
            </a:pathLst>
          </a:custGeom>
          <a:solidFill>
            <a:srgbClr val="0289AE"/>
          </a:solidFill>
          <a:ln w="9525" cap="flat">
            <a:noFill/>
            <a:prstDash val="solid"/>
            <a:miter/>
          </a:ln>
        </p:spPr>
        <p:txBody>
          <a:bodyPr/>
          <a:lstStyle/>
          <a:p>
            <a:endParaRPr lang="en-IE"/>
          </a:p>
        </p:txBody>
      </p:sp>
    </p:spTree>
    <p:extLst>
      <p:ext uri="{BB962C8B-B14F-4D97-AF65-F5344CB8AC3E}">
        <p14:creationId xmlns:p14="http://schemas.microsoft.com/office/powerpoint/2010/main" val="630133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3A1D7-6FB9-59D8-76C8-2CD0E418B6A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483D2A3-B2AD-ED42-22D6-AA1849E42198}"/>
              </a:ext>
            </a:extLst>
          </p:cNvPr>
          <p:cNvSpPr/>
          <p:nvPr/>
        </p:nvSpPr>
        <p:spPr>
          <a:xfrm flipH="1" flipV="1">
            <a:off x="0" y="622419"/>
            <a:ext cx="12185500" cy="91440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pic>
        <p:nvPicPr>
          <p:cNvPr id="11" name="Graphic 10">
            <a:extLst>
              <a:ext uri="{FF2B5EF4-FFF2-40B4-BE49-F238E27FC236}">
                <a16:creationId xmlns:a16="http://schemas.microsoft.com/office/drawing/2014/main" id="{0080C4F8-07DB-BAA6-D08B-BCA7B0DA4D3E}"/>
              </a:ext>
            </a:extLst>
          </p:cNvPr>
          <p:cNvPicPr>
            <a:picLocks noChangeAspect="1"/>
          </p:cNvPicPr>
          <p:nvPr/>
        </p:nvPicPr>
        <p:blipFill>
          <a:blip>
            <a:extLst>
              <a:ext uri="{96DAC541-7B7A-43D3-8B79-37D633B846F1}">
                <asvg:svgBlip xmlns:asvg="http://schemas.microsoft.com/office/drawing/2016/SVG/main" r:embed="rId3"/>
              </a:ext>
            </a:extLst>
          </a:blip>
          <a:srcRect l="32264" t="48938" r="39869" b="39981"/>
          <a:stretch>
            <a:fillRect/>
          </a:stretch>
        </p:blipFill>
        <p:spPr>
          <a:xfrm>
            <a:off x="6223130" y="10568"/>
            <a:ext cx="5953623" cy="3352021"/>
          </a:xfrm>
          <a:prstGeom prst="rect">
            <a:avLst/>
          </a:prstGeom>
        </p:spPr>
      </p:pic>
      <p:sp>
        <p:nvSpPr>
          <p:cNvPr id="2" name="Text Placeholder 11">
            <a:extLst>
              <a:ext uri="{FF2B5EF4-FFF2-40B4-BE49-F238E27FC236}">
                <a16:creationId xmlns:a16="http://schemas.microsoft.com/office/drawing/2014/main" id="{E9F97377-CA2C-29FD-F453-92C8661F2368}"/>
              </a:ext>
            </a:extLst>
          </p:cNvPr>
          <p:cNvSpPr txBox="1">
            <a:spLocks/>
          </p:cNvSpPr>
          <p:nvPr/>
        </p:nvSpPr>
        <p:spPr>
          <a:xfrm>
            <a:off x="744076" y="918672"/>
            <a:ext cx="5115158"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chemeClr val="bg1"/>
                </a:solidFill>
                <a:cs typeface="Times New Roman" panose="02020603050405020304" pitchFamily="18" charset="0"/>
              </a:rPr>
              <a:t>Relevant Podcasts</a:t>
            </a:r>
          </a:p>
          <a:p>
            <a:pPr marL="0" indent="0">
              <a:lnSpc>
                <a:spcPts val="3520"/>
              </a:lnSpc>
              <a:spcBef>
                <a:spcPts val="0"/>
              </a:spcBef>
              <a:buNone/>
            </a:pPr>
            <a:endParaRPr lang="en-US" sz="3400" b="1" dirty="0">
              <a:solidFill>
                <a:schemeClr val="bg1"/>
              </a:solidFill>
              <a:cs typeface="Times New Roman" panose="02020603050405020304" pitchFamily="18" charset="0"/>
            </a:endParaRPr>
          </a:p>
        </p:txBody>
      </p:sp>
      <p:sp>
        <p:nvSpPr>
          <p:cNvPr id="4" name="Rectangle 30">
            <a:extLst>
              <a:ext uri="{FF2B5EF4-FFF2-40B4-BE49-F238E27FC236}">
                <a16:creationId xmlns:a16="http://schemas.microsoft.com/office/drawing/2014/main" id="{CC8EC149-0C02-2035-3B1F-6D9716B2BDFF}"/>
              </a:ext>
            </a:extLst>
          </p:cNvPr>
          <p:cNvSpPr/>
          <p:nvPr/>
        </p:nvSpPr>
        <p:spPr>
          <a:xfrm flipH="1">
            <a:off x="744076" y="1838697"/>
            <a:ext cx="4570279" cy="4031873"/>
          </a:xfrm>
          <a:prstGeom prst="rect">
            <a:avLst/>
          </a:prstGeom>
        </p:spPr>
        <p:txBody>
          <a:bodyPr wrap="square">
            <a:spAutoFit/>
          </a:bodyPr>
          <a:lstStyle/>
          <a:p>
            <a:r>
              <a:rPr lang="en-IE" sz="2400" b="1" dirty="0">
                <a:solidFill>
                  <a:srgbClr val="0289AE"/>
                </a:solidFill>
                <a:hlinkClick r:id="rId4">
                  <a:extLst>
                    <a:ext uri="{A12FA001-AC4F-418D-AE19-62706E023703}">
                      <ahyp:hlinkClr xmlns:ahyp="http://schemas.microsoft.com/office/drawing/2018/hyperlinkcolor" val="tx"/>
                    </a:ext>
                  </a:extLst>
                </a:hlinkClick>
              </a:rPr>
              <a:t>Professor Xavier Font and Safina Naz, University of Surrey | Sustainable Hotels Podcast</a:t>
            </a:r>
            <a:endParaRPr lang="en-IE" sz="2400" b="1" dirty="0">
              <a:solidFill>
                <a:srgbClr val="0289AE"/>
              </a:solidFill>
            </a:endParaRPr>
          </a:p>
          <a:p>
            <a:endParaRPr lang="en-IE" sz="2400" dirty="0">
              <a:solidFill>
                <a:srgbClr val="0289AE"/>
              </a:solidFill>
            </a:endParaRPr>
          </a:p>
          <a:p>
            <a:r>
              <a:rPr lang="en-US" sz="2000" dirty="0">
                <a:solidFill>
                  <a:srgbClr val="262626"/>
                </a:solidFill>
              </a:rPr>
              <a:t>This episode explores </a:t>
            </a:r>
            <a:r>
              <a:rPr lang="en-US" sz="2000" b="1" dirty="0">
                <a:solidFill>
                  <a:srgbClr val="262626"/>
                </a:solidFill>
              </a:rPr>
              <a:t>how hospitality businesses can communicate their sustainability work in credible, meaningful ways.</a:t>
            </a:r>
            <a:r>
              <a:rPr lang="en-US" sz="2000" dirty="0">
                <a:solidFill>
                  <a:srgbClr val="262626"/>
                </a:solidFill>
              </a:rPr>
              <a:t> Professor Xavier Font, a leading expert in sustainability marketing, and Safina Naz discuss the </a:t>
            </a:r>
            <a:r>
              <a:rPr lang="en-US" sz="2000" i="1" dirty="0">
                <a:solidFill>
                  <a:srgbClr val="262626"/>
                </a:solidFill>
              </a:rPr>
              <a:t>art and science of sustainability communication</a:t>
            </a:r>
            <a:r>
              <a:rPr lang="en-US" sz="2000" dirty="0">
                <a:solidFill>
                  <a:srgbClr val="262626"/>
                </a:solidFill>
              </a:rPr>
              <a:t>, including how to avoid </a:t>
            </a:r>
            <a:r>
              <a:rPr lang="en-US" sz="2000" b="1" dirty="0">
                <a:solidFill>
                  <a:srgbClr val="262626"/>
                </a:solidFill>
              </a:rPr>
              <a:t>greenwashing</a:t>
            </a:r>
            <a:endParaRPr lang="en-IE" sz="2000" dirty="0">
              <a:solidFill>
                <a:srgbClr val="262626"/>
              </a:solidFill>
            </a:endParaRPr>
          </a:p>
        </p:txBody>
      </p:sp>
      <p:pic>
        <p:nvPicPr>
          <p:cNvPr id="15" name="Picture 14">
            <a:extLst>
              <a:ext uri="{FF2B5EF4-FFF2-40B4-BE49-F238E27FC236}">
                <a16:creationId xmlns:a16="http://schemas.microsoft.com/office/drawing/2014/main" id="{365DEF9F-E697-0917-176B-0EC93DE0949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761" t="12298" r="23615" b="16922"/>
          <a:stretch>
            <a:fillRect/>
          </a:stretch>
        </p:blipFill>
        <p:spPr>
          <a:xfrm>
            <a:off x="5349956" y="1012286"/>
            <a:ext cx="6842044" cy="4885527"/>
          </a:xfrm>
          <a:prstGeom prst="rect">
            <a:avLst/>
          </a:prstGeom>
        </p:spPr>
      </p:pic>
      <p:pic>
        <p:nvPicPr>
          <p:cNvPr id="5" name="Picture Placeholder 5" descr="A screenshot of a podcast&#10;&#10;AI-generated content may be incorrect.">
            <a:hlinkClick r:id="rId4"/>
            <a:extLst>
              <a:ext uri="{FF2B5EF4-FFF2-40B4-BE49-F238E27FC236}">
                <a16:creationId xmlns:a16="http://schemas.microsoft.com/office/drawing/2014/main" id="{CB107337-D94B-FD8F-B485-D4F77A22EE2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08" t="2326" r="-708" b="1312"/>
          <a:stretch>
            <a:fillRect/>
          </a:stretch>
        </p:blipFill>
        <p:spPr>
          <a:xfrm>
            <a:off x="6862026" y="1419231"/>
            <a:ext cx="5329974" cy="3913187"/>
          </a:xfrm>
          <a:prstGeom prst="rect">
            <a:avLst/>
          </a:prstGeom>
          <a:solidFill>
            <a:srgbClr val="FFFFFF">
              <a:lumMod val="85000"/>
            </a:srgbClr>
          </a:solidFill>
        </p:spPr>
      </p:pic>
      <p:grpSp>
        <p:nvGrpSpPr>
          <p:cNvPr id="13" name="Group 12">
            <a:extLst>
              <a:ext uri="{FF2B5EF4-FFF2-40B4-BE49-F238E27FC236}">
                <a16:creationId xmlns:a16="http://schemas.microsoft.com/office/drawing/2014/main" id="{A4328BDF-2BDA-F047-BADD-7520FF3DA88C}"/>
              </a:ext>
            </a:extLst>
          </p:cNvPr>
          <p:cNvGrpSpPr/>
          <p:nvPr/>
        </p:nvGrpSpPr>
        <p:grpSpPr>
          <a:xfrm rot="21145702">
            <a:off x="6013378" y="3445867"/>
            <a:ext cx="1456095" cy="1406604"/>
            <a:chOff x="7777737" y="4274827"/>
            <a:chExt cx="1456095" cy="1406604"/>
          </a:xfrm>
        </p:grpSpPr>
        <p:sp>
          <p:nvSpPr>
            <p:cNvPr id="14" name="Oval 13">
              <a:extLst>
                <a:ext uri="{FF2B5EF4-FFF2-40B4-BE49-F238E27FC236}">
                  <a16:creationId xmlns:a16="http://schemas.microsoft.com/office/drawing/2014/main" id="{18DE5423-964B-D59A-CAC6-92D6E8DD2014}"/>
                </a:ext>
              </a:extLst>
            </p:cNvPr>
            <p:cNvSpPr/>
            <p:nvPr/>
          </p:nvSpPr>
          <p:spPr>
            <a:xfrm>
              <a:off x="7777737" y="4274827"/>
              <a:ext cx="1406604" cy="1406604"/>
            </a:xfrm>
            <a:prstGeom prst="ellipse">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D88E95-97F6-D19A-0337-602C707699BA}"/>
                </a:ext>
              </a:extLst>
            </p:cNvPr>
            <p:cNvSpPr txBox="1"/>
            <p:nvPr/>
          </p:nvSpPr>
          <p:spPr>
            <a:xfrm>
              <a:off x="7777737" y="4652326"/>
              <a:ext cx="1456095" cy="759182"/>
            </a:xfrm>
            <a:prstGeom prst="rect">
              <a:avLst/>
            </a:prstGeom>
            <a:noFill/>
          </p:spPr>
          <p:txBody>
            <a:bodyPr wrap="square" lIns="91440" tIns="45720" rIns="91440" bIns="45720" rtlCol="0" anchor="t">
              <a:spAutoFit/>
            </a:bodyPr>
            <a:lstStyle/>
            <a:p>
              <a:pPr algn="ctr">
                <a:lnSpc>
                  <a:spcPts val="2580"/>
                </a:lnSpc>
              </a:pPr>
              <a:r>
                <a:rPr lang="en-IE" sz="2400" b="1" dirty="0">
                  <a:solidFill>
                    <a:schemeClr val="bg1"/>
                  </a:solidFill>
                </a:rPr>
                <a:t>CLICK TO </a:t>
              </a:r>
              <a:r>
                <a:rPr lang="en-IE" sz="2400" b="1" dirty="0">
                  <a:solidFill>
                    <a:schemeClr val="bg1"/>
                  </a:solidFill>
                  <a:hlinkClick r:id="rId4">
                    <a:extLst>
                      <a:ext uri="{A12FA001-AC4F-418D-AE19-62706E023703}">
                        <ahyp:hlinkClr xmlns:ahyp="http://schemas.microsoft.com/office/drawing/2018/hyperlinkcolor" val="tx"/>
                      </a:ext>
                    </a:extLst>
                  </a:hlinkClick>
                </a:rPr>
                <a:t>VIEW</a:t>
              </a:r>
              <a:endParaRPr lang="de-DE" sz="2400" b="1" dirty="0">
                <a:solidFill>
                  <a:schemeClr val="bg1"/>
                </a:solidFill>
              </a:endParaRPr>
            </a:p>
          </p:txBody>
        </p:sp>
      </p:grpSp>
    </p:spTree>
    <p:extLst>
      <p:ext uri="{BB962C8B-B14F-4D97-AF65-F5344CB8AC3E}">
        <p14:creationId xmlns:p14="http://schemas.microsoft.com/office/powerpoint/2010/main" val="7763132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92A4-B3C6-8014-B874-D4AB69B4717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60DE078-3516-C5BA-F0EE-6721ACA6D700}"/>
              </a:ext>
            </a:extLst>
          </p:cNvPr>
          <p:cNvPicPr>
            <a:picLocks noChangeAspect="1"/>
          </p:cNvPicPr>
          <p:nvPr/>
        </p:nvPicPr>
        <p:blipFill>
          <a:blip r:embed="rId3" cstate="screen">
            <a:extLst>
              <a:ext uri="{28A0092B-C50C-407E-A947-70E740481C1C}">
                <a14:useLocalDpi xmlns:a14="http://schemas.microsoft.com/office/drawing/2010/main"/>
              </a:ext>
            </a:extLst>
          </a:blip>
          <a:srcRect b="8995"/>
          <a:stretch>
            <a:fillRect/>
          </a:stretch>
        </p:blipFill>
        <p:spPr>
          <a:xfrm>
            <a:off x="6095999" y="2499682"/>
            <a:ext cx="4688383" cy="4266690"/>
          </a:xfrm>
          <a:prstGeom prst="rect">
            <a:avLst/>
          </a:prstGeom>
        </p:spPr>
      </p:pic>
      <p:sp>
        <p:nvSpPr>
          <p:cNvPr id="4" name="Text Placeholder 11">
            <a:extLst>
              <a:ext uri="{FF2B5EF4-FFF2-40B4-BE49-F238E27FC236}">
                <a16:creationId xmlns:a16="http://schemas.microsoft.com/office/drawing/2014/main" id="{45CDD79F-1292-382A-5860-88EDA535DEF5}"/>
              </a:ext>
            </a:extLst>
          </p:cNvPr>
          <p:cNvSpPr txBox="1">
            <a:spLocks/>
          </p:cNvSpPr>
          <p:nvPr/>
        </p:nvSpPr>
        <p:spPr>
          <a:xfrm>
            <a:off x="429115" y="526466"/>
            <a:ext cx="8460242"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Conclusion</a:t>
            </a:r>
          </a:p>
          <a:p>
            <a:pPr marL="0" indent="0">
              <a:lnSpc>
                <a:spcPts val="3520"/>
              </a:lnSpc>
              <a:spcBef>
                <a:spcPts val="0"/>
              </a:spcBef>
              <a:buNone/>
            </a:pPr>
            <a:endParaRPr lang="en-US" sz="3400" b="1" dirty="0">
              <a:solidFill>
                <a:srgbClr val="262626"/>
              </a:solidFill>
              <a:cs typeface="Times New Roman" panose="02020603050405020304" pitchFamily="18" charset="0"/>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6" name="Straight Connector 5">
            <a:extLst>
              <a:ext uri="{FF2B5EF4-FFF2-40B4-BE49-F238E27FC236}">
                <a16:creationId xmlns:a16="http://schemas.microsoft.com/office/drawing/2014/main" id="{63365533-D9E1-F929-3A26-5E7296E722FD}"/>
              </a:ext>
            </a:extLst>
          </p:cNvPr>
          <p:cNvCxnSpPr>
            <a:cxnSpLocks/>
          </p:cNvCxnSpPr>
          <p:nvPr/>
        </p:nvCxnSpPr>
        <p:spPr>
          <a:xfrm>
            <a:off x="0" y="1259141"/>
            <a:ext cx="640080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72541592-A770-8736-2454-4FDA6C9C7842}"/>
              </a:ext>
            </a:extLst>
          </p:cNvPr>
          <p:cNvPicPr>
            <a:picLocks noChangeAspect="1"/>
          </p:cNvPicPr>
          <p:nvPr/>
        </p:nvPicPr>
        <p:blipFill>
          <a:blip>
            <a:extLst>
              <a:ext uri="{96DAC541-7B7A-43D3-8B79-37D633B846F1}">
                <asvg:svgBlip xmlns:asvg="http://schemas.microsoft.com/office/drawing/2016/SVG/main" r:embed="rId4"/>
              </a:ext>
            </a:extLst>
          </a:blip>
          <a:srcRect l="33699" t="47962" r="38434" b="35525"/>
          <a:stretch>
            <a:fillRect/>
          </a:stretch>
        </p:blipFill>
        <p:spPr>
          <a:xfrm>
            <a:off x="7106653" y="0"/>
            <a:ext cx="5085347" cy="4266689"/>
          </a:xfrm>
          <a:prstGeom prst="rect">
            <a:avLst/>
          </a:prstGeom>
        </p:spPr>
      </p:pic>
      <p:sp>
        <p:nvSpPr>
          <p:cNvPr id="14" name="Rectangle 30">
            <a:extLst>
              <a:ext uri="{FF2B5EF4-FFF2-40B4-BE49-F238E27FC236}">
                <a16:creationId xmlns:a16="http://schemas.microsoft.com/office/drawing/2014/main" id="{C99F4521-392A-F0FA-A2E3-C555C1E08F36}"/>
              </a:ext>
            </a:extLst>
          </p:cNvPr>
          <p:cNvSpPr/>
          <p:nvPr/>
        </p:nvSpPr>
        <p:spPr>
          <a:xfrm flipH="1">
            <a:off x="420652" y="1991817"/>
            <a:ext cx="5675347" cy="3785652"/>
          </a:xfrm>
          <a:prstGeom prst="rect">
            <a:avLst/>
          </a:prstGeom>
        </p:spPr>
        <p:txBody>
          <a:bodyPr wrap="square">
            <a:spAutoFit/>
          </a:bodyPr>
          <a:lstStyle/>
          <a:p>
            <a:r>
              <a:rPr lang="en-US" sz="2000" dirty="0">
                <a:solidFill>
                  <a:srgbClr val="262626"/>
                </a:solidFill>
              </a:rPr>
              <a:t>This module explored how digital marketing makes your sustainability actions </a:t>
            </a:r>
            <a:r>
              <a:rPr lang="en-US" sz="2000" b="1" dirty="0">
                <a:solidFill>
                  <a:srgbClr val="262626"/>
                </a:solidFill>
              </a:rPr>
              <a:t>visible, credible and valuable </a:t>
            </a:r>
            <a:r>
              <a:rPr lang="en-US" sz="2000" dirty="0">
                <a:solidFill>
                  <a:srgbClr val="262626"/>
                </a:solidFill>
              </a:rPr>
              <a:t>to guests. </a:t>
            </a:r>
          </a:p>
          <a:p>
            <a:endParaRPr lang="en-US" sz="2000" dirty="0">
              <a:solidFill>
                <a:srgbClr val="262626"/>
              </a:solidFill>
            </a:endParaRPr>
          </a:p>
          <a:p>
            <a:r>
              <a:rPr lang="en-US" sz="2000" dirty="0">
                <a:solidFill>
                  <a:srgbClr val="262626"/>
                </a:solidFill>
              </a:rPr>
              <a:t>You learned to turn real ESG practices into authentic stories, use the right digital tools to amplify impact, and apply entrepreneurial thinking to create new opportunities across all hospitality sectors. </a:t>
            </a:r>
          </a:p>
          <a:p>
            <a:endParaRPr lang="en-US" sz="2000" dirty="0">
              <a:solidFill>
                <a:srgbClr val="262626"/>
              </a:solidFill>
            </a:endParaRPr>
          </a:p>
          <a:p>
            <a:r>
              <a:rPr lang="en-US" sz="2000" dirty="0">
                <a:solidFill>
                  <a:srgbClr val="262626"/>
                </a:solidFill>
              </a:rPr>
              <a:t>The module also reinforced the importance of ethical communication, helping you avoid greenwashing and build long-term trust with customers.</a:t>
            </a:r>
            <a:endParaRPr lang="en-IE" sz="2000" dirty="0">
              <a:solidFill>
                <a:srgbClr val="262626"/>
              </a:solidFill>
            </a:endParaRPr>
          </a:p>
        </p:txBody>
      </p:sp>
    </p:spTree>
    <p:extLst>
      <p:ext uri="{BB962C8B-B14F-4D97-AF65-F5344CB8AC3E}">
        <p14:creationId xmlns:p14="http://schemas.microsoft.com/office/powerpoint/2010/main" val="36679680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5394" y="2543046"/>
            <a:ext cx="5040000" cy="1476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8" name="Rectangle 7"/>
          <p:cNvSpPr/>
          <p:nvPr/>
        </p:nvSpPr>
        <p:spPr>
          <a:xfrm>
            <a:off x="525394" y="2543045"/>
            <a:ext cx="144000" cy="1476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9" name="TextBox 8"/>
          <p:cNvSpPr txBox="1"/>
          <p:nvPr/>
        </p:nvSpPr>
        <p:spPr>
          <a:xfrm>
            <a:off x="813394" y="2651046"/>
            <a:ext cx="4980000" cy="738664"/>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La Papa –</a:t>
            </a:r>
            <a:r>
              <a:rPr lang="en-IE" sz="1600" i="1" dirty="0">
                <a:solidFill>
                  <a:srgbClr val="262626"/>
                </a:solidFill>
                <a:latin typeface="Calibri" panose="020F0502020204030204" pitchFamily="34" charset="0"/>
                <a:cs typeface="Calibri" panose="020F0502020204030204" pitchFamily="34" charset="0"/>
              </a:rPr>
              <a:t> Ireland </a:t>
            </a:r>
          </a:p>
          <a:p>
            <a:endParaRPr lang="en-IE" sz="1600" i="1" dirty="0">
              <a:solidFill>
                <a:srgbClr val="262626"/>
              </a:solidFill>
              <a:latin typeface="Calibri" panose="020F0502020204030204" pitchFamily="34" charset="0"/>
              <a:cs typeface="Calibri" panose="020F0502020204030204" pitchFamily="34" charset="0"/>
            </a:endParaRPr>
          </a:p>
          <a:p>
            <a:pPr algn="l"/>
            <a:endParaRPr sz="1600" b="1" i="0" dirty="0">
              <a:solidFill>
                <a:srgbClr val="0289AE"/>
              </a:solidFill>
              <a:latin typeface="Calibri" panose="020F0502020204030204" pitchFamily="34" charset="0"/>
              <a:cs typeface="Calibri" panose="020F0502020204030204" pitchFamily="34" charset="0"/>
            </a:endParaRPr>
          </a:p>
        </p:txBody>
      </p:sp>
      <p:sp>
        <p:nvSpPr>
          <p:cNvPr id="11" name="TextBox 10"/>
          <p:cNvSpPr txBox="1"/>
          <p:nvPr/>
        </p:nvSpPr>
        <p:spPr>
          <a:xfrm>
            <a:off x="813394" y="3007391"/>
            <a:ext cx="4596000" cy="182038"/>
          </a:xfrm>
          <a:prstGeom prst="rect">
            <a:avLst/>
          </a:prstGeom>
          <a:noFill/>
        </p:spPr>
        <p:txBody>
          <a:bodyPr wrap="square" lIns="0" tIns="0" rIns="0" bIns="0" anchor="t">
            <a:spAutoFit/>
          </a:bodyPr>
          <a:lstStyle/>
          <a:p>
            <a:pPr>
              <a:lnSpc>
                <a:spcPts val="1440"/>
              </a:lnSpc>
            </a:pPr>
            <a:r>
              <a:rPr lang="en-IE" sz="1300" dirty="0">
                <a:solidFill>
                  <a:srgbClr val="262626"/>
                </a:solidFill>
                <a:latin typeface="Calibri" panose="020F0502020204030204" pitchFamily="34" charset="0"/>
                <a:cs typeface="Calibri" panose="020F0502020204030204" pitchFamily="34" charset="0"/>
              </a:rPr>
              <a:t>N</a:t>
            </a:r>
            <a:r>
              <a:rPr lang="en-IE" sz="1300" b="0" i="0" dirty="0">
                <a:solidFill>
                  <a:srgbClr val="262626"/>
                </a:solidFill>
                <a:latin typeface="Calibri" panose="020F0502020204030204" pitchFamily="34" charset="0"/>
                <a:cs typeface="Calibri" panose="020F0502020204030204" pitchFamily="34" charset="0"/>
              </a:rPr>
              <a:t>udges, </a:t>
            </a:r>
            <a:r>
              <a:rPr lang="en-IE" sz="1200" dirty="0">
                <a:solidFill>
                  <a:srgbClr val="262626"/>
                </a:solidFill>
              </a:rPr>
              <a:t>Facebook/Instagram engagement</a:t>
            </a:r>
            <a:endParaRPr lang="en-IE" sz="1300" b="0" i="0" dirty="0">
              <a:solidFill>
                <a:srgbClr val="262626"/>
              </a:solidFill>
              <a:latin typeface="Calibri" panose="020F0502020204030204" pitchFamily="34" charset="0"/>
              <a:cs typeface="Calibri" panose="020F0502020204030204" pitchFamily="34" charset="0"/>
            </a:endParaRPr>
          </a:p>
        </p:txBody>
      </p:sp>
      <p:sp>
        <p:nvSpPr>
          <p:cNvPr id="12" name="Rectangle 11"/>
          <p:cNvSpPr/>
          <p:nvPr/>
        </p:nvSpPr>
        <p:spPr>
          <a:xfrm>
            <a:off x="813394" y="3588430"/>
            <a:ext cx="453646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14" name="Rectangle 13"/>
          <p:cNvSpPr/>
          <p:nvPr/>
        </p:nvSpPr>
        <p:spPr>
          <a:xfrm>
            <a:off x="6280697" y="2543046"/>
            <a:ext cx="5040000" cy="1476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15" name="Rectangle 14"/>
          <p:cNvSpPr/>
          <p:nvPr/>
        </p:nvSpPr>
        <p:spPr>
          <a:xfrm>
            <a:off x="6280697" y="2543045"/>
            <a:ext cx="144000" cy="1476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16" name="TextBox 15"/>
          <p:cNvSpPr txBox="1"/>
          <p:nvPr/>
        </p:nvSpPr>
        <p:spPr>
          <a:xfrm>
            <a:off x="6568697" y="2651046"/>
            <a:ext cx="4980000" cy="246221"/>
          </a:xfrm>
          <a:prstGeom prst="rect">
            <a:avLst/>
          </a:prstGeom>
          <a:noFill/>
        </p:spPr>
        <p:txBody>
          <a:bodyPr wrap="square" lIns="0" tIns="0" rIns="0" bIns="0" anchor="t">
            <a:spAutoFit/>
          </a:bodyPr>
          <a:lstStyle/>
          <a:p>
            <a:r>
              <a:rPr lang="en-IE" sz="1600" b="1" dirty="0">
                <a:solidFill>
                  <a:srgbClr val="0289AE"/>
                </a:solidFill>
                <a:latin typeface="Calibri" panose="020F0502020204030204" pitchFamily="34" charset="0"/>
                <a:cs typeface="Calibri" panose="020F0502020204030204" pitchFamily="34" charset="0"/>
              </a:rPr>
              <a:t>McNicholl Caravans –</a:t>
            </a:r>
            <a:r>
              <a:rPr lang="en-IE" sz="1600" i="1" dirty="0">
                <a:solidFill>
                  <a:srgbClr val="262626"/>
                </a:solidFill>
                <a:latin typeface="Calibri" panose="020F0502020204030204" pitchFamily="34" charset="0"/>
                <a:cs typeface="Calibri" panose="020F0502020204030204" pitchFamily="34" charset="0"/>
              </a:rPr>
              <a:t> Ireland </a:t>
            </a:r>
          </a:p>
        </p:txBody>
      </p:sp>
      <p:sp>
        <p:nvSpPr>
          <p:cNvPr id="18" name="TextBox 17"/>
          <p:cNvSpPr txBox="1"/>
          <p:nvPr/>
        </p:nvSpPr>
        <p:spPr>
          <a:xfrm>
            <a:off x="6568697" y="3007391"/>
            <a:ext cx="4236960" cy="179536"/>
          </a:xfrm>
          <a:prstGeom prst="rect">
            <a:avLst/>
          </a:prstGeom>
          <a:noFill/>
        </p:spPr>
        <p:txBody>
          <a:bodyPr wrap="square" lIns="0" tIns="0" rIns="0" bIns="0" anchor="t">
            <a:spAutoFit/>
          </a:bodyPr>
          <a:lstStyle/>
          <a:p>
            <a:pPr>
              <a:lnSpc>
                <a:spcPts val="1440"/>
              </a:lnSpc>
            </a:pPr>
            <a:r>
              <a:rPr lang="en-IE" sz="1200" dirty="0">
                <a:solidFill>
                  <a:srgbClr val="262626"/>
                </a:solidFill>
              </a:rPr>
              <a:t>Digital customer engagement through multiple digital channels</a:t>
            </a:r>
            <a:endParaRPr sz="1200" b="0" i="0" dirty="0">
              <a:solidFill>
                <a:srgbClr val="262626"/>
              </a:solidFill>
              <a:latin typeface="Calibri" panose="020F0502020204030204" pitchFamily="34" charset="0"/>
              <a:cs typeface="Calibri" panose="020F0502020204030204" pitchFamily="34" charset="0"/>
            </a:endParaRPr>
          </a:p>
        </p:txBody>
      </p:sp>
      <p:sp>
        <p:nvSpPr>
          <p:cNvPr id="19" name="Rectangle 18"/>
          <p:cNvSpPr/>
          <p:nvPr/>
        </p:nvSpPr>
        <p:spPr>
          <a:xfrm>
            <a:off x="6568696" y="3588430"/>
            <a:ext cx="4615925"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A674710B-0B65-B27F-2774-01DCFEAF97F6}"/>
              </a:ext>
            </a:extLst>
          </p:cNvPr>
          <p:cNvSpPr/>
          <p:nvPr/>
        </p:nvSpPr>
        <p:spPr>
          <a:xfrm flipH="1" flipV="1">
            <a:off x="0" y="-2629"/>
            <a:ext cx="12185500" cy="129149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sp>
        <p:nvSpPr>
          <p:cNvPr id="53" name="Graphic 4">
            <a:extLst>
              <a:ext uri="{FF2B5EF4-FFF2-40B4-BE49-F238E27FC236}">
                <a16:creationId xmlns:a16="http://schemas.microsoft.com/office/drawing/2014/main" id="{30D998EF-0B55-3BDD-53D1-BC1C903495FF}"/>
              </a:ext>
            </a:extLst>
          </p:cNvPr>
          <p:cNvSpPr/>
          <p:nvPr/>
        </p:nvSpPr>
        <p:spPr>
          <a:xfrm rot="5400000">
            <a:off x="1314218" y="45975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54" name="Graphic 53">
            <a:extLst>
              <a:ext uri="{FF2B5EF4-FFF2-40B4-BE49-F238E27FC236}">
                <a16:creationId xmlns:a16="http://schemas.microsoft.com/office/drawing/2014/main" id="{0D59586C-CFB7-EDB3-5910-12C251C48014}"/>
              </a:ext>
            </a:extLst>
          </p:cNvPr>
          <p:cNvPicPr>
            <a:picLocks noChangeAspect="1"/>
          </p:cNvPicPr>
          <p:nvPr/>
        </p:nvPicPr>
        <p:blipFill>
          <a:blip>
            <a:extLst>
              <a:ext uri="{96DAC541-7B7A-43D3-8B79-37D633B846F1}">
                <asvg:svgBlip xmlns:asvg="http://schemas.microsoft.com/office/drawing/2016/SVG/main" r:embed="rId3"/>
              </a:ext>
            </a:extLst>
          </a:blip>
          <a:srcRect l="32264" t="48938" r="39869" b="39981"/>
          <a:stretch>
            <a:fillRect/>
          </a:stretch>
        </p:blipFill>
        <p:spPr>
          <a:xfrm>
            <a:off x="7355540" y="21551"/>
            <a:ext cx="4821213" cy="2714449"/>
          </a:xfrm>
          <a:prstGeom prst="rect">
            <a:avLst/>
          </a:prstGeom>
        </p:spPr>
      </p:pic>
      <p:sp>
        <p:nvSpPr>
          <p:cNvPr id="55" name="Text Placeholder 11">
            <a:extLst>
              <a:ext uri="{FF2B5EF4-FFF2-40B4-BE49-F238E27FC236}">
                <a16:creationId xmlns:a16="http://schemas.microsoft.com/office/drawing/2014/main" id="{F7B6976D-DEBF-4A31-EECD-8D0EE7C95798}"/>
              </a:ext>
            </a:extLst>
          </p:cNvPr>
          <p:cNvSpPr txBox="1">
            <a:spLocks/>
          </p:cNvSpPr>
          <p:nvPr/>
        </p:nvSpPr>
        <p:spPr>
          <a:xfrm>
            <a:off x="579276" y="666106"/>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Calibri" panose="020F0502020204030204" pitchFamily="34" charset="0"/>
                <a:cs typeface="Calibri" panose="020F0502020204030204" pitchFamily="34" charset="0"/>
              </a:rPr>
              <a:t>Download the full case studies</a:t>
            </a:r>
          </a:p>
        </p:txBody>
      </p:sp>
      <p:sp>
        <p:nvSpPr>
          <p:cNvPr id="56" name="TextBox 55">
            <a:extLst>
              <a:ext uri="{FF2B5EF4-FFF2-40B4-BE49-F238E27FC236}">
                <a16:creationId xmlns:a16="http://schemas.microsoft.com/office/drawing/2014/main" id="{179BC40F-B196-AEAF-D5A4-1BB9E7F619BD}"/>
              </a:ext>
            </a:extLst>
          </p:cNvPr>
          <p:cNvSpPr txBox="1"/>
          <p:nvPr/>
        </p:nvSpPr>
        <p:spPr>
          <a:xfrm>
            <a:off x="720000" y="432661"/>
            <a:ext cx="7920000" cy="430887"/>
          </a:xfrm>
          <a:prstGeom prst="rect">
            <a:avLst/>
          </a:prstGeom>
          <a:noFill/>
        </p:spPr>
        <p:txBody>
          <a:bodyPr wrap="square" lIns="0" tIns="0" rIns="0" bIns="0" anchor="t">
            <a:spAutoFit/>
          </a:bodyPr>
          <a:lstStyle/>
          <a:p>
            <a:r>
              <a:rPr lang="en-IE" sz="1400" b="1" dirty="0">
                <a:solidFill>
                  <a:schemeClr val="bg1"/>
                </a:solidFill>
              </a:rPr>
              <a:t>C3 M2 · Case study pack</a:t>
            </a:r>
          </a:p>
          <a:p>
            <a:endParaRPr lang="en-IE" sz="1400" b="1" dirty="0">
              <a:solidFill>
                <a:schemeClr val="bg1"/>
              </a:solidFill>
            </a:endParaRPr>
          </a:p>
        </p:txBody>
      </p:sp>
      <p:sp>
        <p:nvSpPr>
          <p:cNvPr id="57" name="TextBox 56">
            <a:extLst>
              <a:ext uri="{FF2B5EF4-FFF2-40B4-BE49-F238E27FC236}">
                <a16:creationId xmlns:a16="http://schemas.microsoft.com/office/drawing/2014/main" id="{2AB7CC2A-02C6-E872-5733-001903472508}"/>
              </a:ext>
            </a:extLst>
          </p:cNvPr>
          <p:cNvSpPr txBox="1"/>
          <p:nvPr/>
        </p:nvSpPr>
        <p:spPr>
          <a:xfrm>
            <a:off x="895554" y="3602710"/>
            <a:ext cx="4692000" cy="215444"/>
          </a:xfrm>
          <a:prstGeom prst="rect">
            <a:avLst/>
          </a:prstGeom>
          <a:noFill/>
        </p:spPr>
        <p:txBody>
          <a:bodyPr wrap="square" lIns="0" tIns="0" rIns="0" bIns="0" anchor="t">
            <a:spAutoFit/>
          </a:bodyPr>
          <a:lstStyle/>
          <a:p>
            <a:r>
              <a:rPr lang="en-IE" sz="1400" b="1" dirty="0">
                <a:solidFill>
                  <a:srgbClr val="262626"/>
                </a:solidFill>
              </a:rPr>
              <a:t>Download the full case study  ·  {{CASE_URL_LAPAPA}}</a:t>
            </a:r>
          </a:p>
        </p:txBody>
      </p:sp>
      <p:sp>
        <p:nvSpPr>
          <p:cNvPr id="58" name="TextBox 57">
            <a:extLst>
              <a:ext uri="{FF2B5EF4-FFF2-40B4-BE49-F238E27FC236}">
                <a16:creationId xmlns:a16="http://schemas.microsoft.com/office/drawing/2014/main" id="{A7A22A32-7576-79B5-CF18-7DEE597C65F3}"/>
              </a:ext>
            </a:extLst>
          </p:cNvPr>
          <p:cNvSpPr txBox="1"/>
          <p:nvPr/>
        </p:nvSpPr>
        <p:spPr>
          <a:xfrm>
            <a:off x="6650857" y="3602710"/>
            <a:ext cx="4692000" cy="215444"/>
          </a:xfrm>
          <a:prstGeom prst="rect">
            <a:avLst/>
          </a:prstGeom>
          <a:noFill/>
        </p:spPr>
        <p:txBody>
          <a:bodyPr wrap="square" lIns="0" tIns="0" rIns="0" bIns="0" anchor="t">
            <a:spAutoFit/>
          </a:bodyPr>
          <a:lstStyle/>
          <a:p>
            <a:r>
              <a:rPr lang="en-IE" sz="1400" b="1" dirty="0">
                <a:solidFill>
                  <a:srgbClr val="262626"/>
                </a:solidFill>
              </a:rPr>
              <a:t>Download the full case study  ·  {{CASE_URL_MCNICHOLL}}</a:t>
            </a:r>
          </a:p>
        </p:txBody>
      </p:sp>
      <p:sp>
        <p:nvSpPr>
          <p:cNvPr id="24" name="TextBox 23">
            <a:extLst>
              <a:ext uri="{FF2B5EF4-FFF2-40B4-BE49-F238E27FC236}">
                <a16:creationId xmlns:a16="http://schemas.microsoft.com/office/drawing/2014/main" id="{2B56BE17-6E95-D0B0-9F54-866B4BBDD80D}"/>
              </a:ext>
            </a:extLst>
          </p:cNvPr>
          <p:cNvSpPr txBox="1"/>
          <p:nvPr/>
        </p:nvSpPr>
        <p:spPr>
          <a:xfrm>
            <a:off x="576000" y="1761910"/>
            <a:ext cx="11302594" cy="276999"/>
          </a:xfrm>
          <a:prstGeom prst="rect">
            <a:avLst/>
          </a:prstGeom>
          <a:noFill/>
        </p:spPr>
        <p:txBody>
          <a:bodyPr wrap="square" lIns="0" tIns="0" rIns="0" bIns="0" anchor="t">
            <a:spAutoFit/>
          </a:bodyPr>
          <a:lstStyle/>
          <a:p>
            <a:r>
              <a:rPr lang="en-IE" b="0" i="1" dirty="0">
                <a:solidFill>
                  <a:srgbClr val="262626"/>
                </a:solidFill>
                <a:latin typeface="Calibri" panose="020F0502020204030204" pitchFamily="34" charset="0"/>
                <a:cs typeface="Calibri" panose="020F0502020204030204" pitchFamily="34" charset="0"/>
              </a:rPr>
              <a:t>Every business featured in this module has a full case study. Use the links below to open each one.</a:t>
            </a:r>
          </a:p>
        </p:txBody>
      </p:sp>
      <p:sp>
        <p:nvSpPr>
          <p:cNvPr id="20" name="Rectangle 19">
            <a:extLst>
              <a:ext uri="{FF2B5EF4-FFF2-40B4-BE49-F238E27FC236}">
                <a16:creationId xmlns:a16="http://schemas.microsoft.com/office/drawing/2014/main" id="{A1A8E2D8-04CF-18F3-4684-7480338A4FED}"/>
              </a:ext>
            </a:extLst>
          </p:cNvPr>
          <p:cNvSpPr/>
          <p:nvPr/>
        </p:nvSpPr>
        <p:spPr>
          <a:xfrm>
            <a:off x="525394" y="4177139"/>
            <a:ext cx="5040000" cy="1476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11F62F1A-BB2F-86CF-C966-A5006EE33F89}"/>
              </a:ext>
            </a:extLst>
          </p:cNvPr>
          <p:cNvSpPr/>
          <p:nvPr/>
        </p:nvSpPr>
        <p:spPr>
          <a:xfrm>
            <a:off x="525394" y="4177138"/>
            <a:ext cx="144000" cy="1476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3E0EC23F-D7CC-36CE-5D08-DC8F4908FDCF}"/>
              </a:ext>
            </a:extLst>
          </p:cNvPr>
          <p:cNvSpPr txBox="1"/>
          <p:nvPr/>
        </p:nvSpPr>
        <p:spPr>
          <a:xfrm>
            <a:off x="813394" y="4285139"/>
            <a:ext cx="4980000" cy="738664"/>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Coco Hotel–</a:t>
            </a:r>
            <a:r>
              <a:rPr lang="en-IE" sz="1600" b="1" i="1" dirty="0">
                <a:solidFill>
                  <a:srgbClr val="262626"/>
                </a:solidFill>
                <a:latin typeface="Calibri" panose="020F0502020204030204" pitchFamily="34" charset="0"/>
                <a:cs typeface="Calibri" panose="020F0502020204030204" pitchFamily="34" charset="0"/>
              </a:rPr>
              <a:t> Denmark </a:t>
            </a:r>
            <a:endParaRPr lang="en-IE" sz="1600" i="1" dirty="0">
              <a:solidFill>
                <a:srgbClr val="262626"/>
              </a:solidFill>
              <a:latin typeface="Calibri" panose="020F0502020204030204" pitchFamily="34" charset="0"/>
              <a:cs typeface="Calibri" panose="020F0502020204030204" pitchFamily="34" charset="0"/>
            </a:endParaRPr>
          </a:p>
          <a:p>
            <a:endParaRPr lang="en-IE" sz="1600" i="1" dirty="0">
              <a:solidFill>
                <a:srgbClr val="262626"/>
              </a:solidFill>
              <a:latin typeface="Calibri" panose="020F0502020204030204" pitchFamily="34" charset="0"/>
              <a:cs typeface="Calibri" panose="020F0502020204030204" pitchFamily="34" charset="0"/>
            </a:endParaRPr>
          </a:p>
          <a:p>
            <a:pPr algn="l"/>
            <a:endParaRPr sz="1600" b="1" i="0" dirty="0">
              <a:solidFill>
                <a:srgbClr val="0289AE"/>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099C211-14C5-DF64-8C49-1C2C3C3B19C0}"/>
              </a:ext>
            </a:extLst>
          </p:cNvPr>
          <p:cNvSpPr txBox="1"/>
          <p:nvPr/>
        </p:nvSpPr>
        <p:spPr>
          <a:xfrm>
            <a:off x="813394" y="4641484"/>
            <a:ext cx="4596000" cy="359073"/>
          </a:xfrm>
          <a:prstGeom prst="rect">
            <a:avLst/>
          </a:prstGeom>
          <a:noFill/>
        </p:spPr>
        <p:txBody>
          <a:bodyPr wrap="square" lIns="0" tIns="0" rIns="0" bIns="0" anchor="t">
            <a:spAutoFit/>
          </a:bodyPr>
          <a:lstStyle/>
          <a:p>
            <a:pPr>
              <a:lnSpc>
                <a:spcPts val="1440"/>
              </a:lnSpc>
            </a:pPr>
            <a:r>
              <a:rPr lang="en-GB" sz="1200" dirty="0">
                <a:solidFill>
                  <a:srgbClr val="262626"/>
                </a:solidFill>
              </a:rPr>
              <a:t>Sustainability claims supported by visible evidence</a:t>
            </a:r>
            <a:r>
              <a:rPr lang="en-GB" sz="1400" dirty="0"/>
              <a:t>. </a:t>
            </a:r>
            <a:endParaRPr lang="en-IE" sz="1300" b="0" i="0" dirty="0">
              <a:solidFill>
                <a:srgbClr val="262626"/>
              </a:solidFill>
              <a:latin typeface="Calibri" panose="020F0502020204030204" pitchFamily="34" charset="0"/>
              <a:cs typeface="Calibri" panose="020F0502020204030204" pitchFamily="34" charset="0"/>
            </a:endParaRPr>
          </a:p>
          <a:p>
            <a:pPr>
              <a:lnSpc>
                <a:spcPts val="1440"/>
              </a:lnSpc>
            </a:pPr>
            <a:endParaRPr lang="en-IE" sz="1300" b="0" i="0" dirty="0">
              <a:solidFill>
                <a:srgbClr val="262626"/>
              </a:solidFill>
              <a:latin typeface="Calibri" panose="020F050202020403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D1DFBD4C-65EA-BCA9-F4F6-2751BC9F6AF5}"/>
              </a:ext>
            </a:extLst>
          </p:cNvPr>
          <p:cNvSpPr/>
          <p:nvPr/>
        </p:nvSpPr>
        <p:spPr>
          <a:xfrm>
            <a:off x="813394" y="5222523"/>
            <a:ext cx="453646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AA12E51D-1556-5433-DBE7-61C6C5B1149D}"/>
              </a:ext>
            </a:extLst>
          </p:cNvPr>
          <p:cNvSpPr txBox="1"/>
          <p:nvPr/>
        </p:nvSpPr>
        <p:spPr>
          <a:xfrm>
            <a:off x="895554" y="5236803"/>
            <a:ext cx="4692000" cy="215444"/>
          </a:xfrm>
          <a:prstGeom prst="rect">
            <a:avLst/>
          </a:prstGeom>
          <a:noFill/>
        </p:spPr>
        <p:txBody>
          <a:bodyPr wrap="square" lIns="0" tIns="0" rIns="0" bIns="0" anchor="t">
            <a:spAutoFit/>
          </a:bodyPr>
          <a:lstStyle/>
          <a:p>
            <a:r>
              <a:rPr lang="en-IE" sz="1400" b="1" dirty="0">
                <a:solidFill>
                  <a:srgbClr val="262626"/>
                </a:solidFill>
              </a:rPr>
              <a:t>Download the full case study  ·  {{CASE_URL_COCO}}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3F5366-F7F9-CB65-EFAB-9436949AC54B}"/>
              </a:ext>
            </a:extLst>
          </p:cNvPr>
          <p:cNvSpPr txBox="1"/>
          <p:nvPr/>
        </p:nvSpPr>
        <p:spPr>
          <a:xfrm>
            <a:off x="5683169" y="787874"/>
            <a:ext cx="6024421" cy="3990836"/>
          </a:xfrm>
          <a:prstGeom prst="rect">
            <a:avLst/>
          </a:prstGeom>
          <a:noFill/>
        </p:spPr>
        <p:txBody>
          <a:bodyPr wrap="square" rtlCol="0">
            <a:spAutoFit/>
          </a:bodyPr>
          <a:lstStyle/>
          <a:p>
            <a:pPr algn="ctr"/>
            <a:r>
              <a:rPr lang="en-US" sz="3600" b="1" dirty="0">
                <a:solidFill>
                  <a:schemeClr val="bg1"/>
                </a:solidFill>
                <a:cs typeface="Times New Roman" panose="02020603050405020304" pitchFamily="18" charset="0"/>
              </a:rPr>
              <a:t>Thank You for Engaging </a:t>
            </a:r>
          </a:p>
          <a:p>
            <a:pPr algn="ctr"/>
            <a:endParaRPr lang="en-US" sz="2200" b="1" dirty="0">
              <a:solidFill>
                <a:schemeClr val="bg1"/>
              </a:solidFill>
              <a:cs typeface="Times New Roman" panose="02020603050405020304" pitchFamily="18" charset="0"/>
            </a:endParaRPr>
          </a:p>
          <a:p>
            <a:pPr algn="ctr"/>
            <a:endParaRPr lang="en-US" sz="2200" b="1" dirty="0">
              <a:solidFill>
                <a:schemeClr val="bg1"/>
              </a:solidFill>
              <a:cs typeface="Times New Roman" panose="02020603050405020304" pitchFamily="18" charset="0"/>
            </a:endParaRPr>
          </a:p>
          <a:p>
            <a:pPr algn="ctr">
              <a:lnSpc>
                <a:spcPts val="2580"/>
              </a:lnSpc>
            </a:pPr>
            <a:r>
              <a:rPr lang="en-US" sz="2400" dirty="0">
                <a:solidFill>
                  <a:schemeClr val="bg1"/>
                </a:solidFill>
                <a:cs typeface="Times New Roman" panose="02020603050405020304" pitchFamily="18" charset="0"/>
              </a:rPr>
              <a:t>We hope this module has enriched your knowledge and sharpened your practice.</a:t>
            </a:r>
            <a:br>
              <a:rPr lang="en-US" sz="2400" dirty="0">
                <a:solidFill>
                  <a:schemeClr val="bg1"/>
                </a:solidFill>
                <a:cs typeface="Times New Roman" panose="02020603050405020304" pitchFamily="18" charset="0"/>
              </a:rPr>
            </a:br>
            <a:r>
              <a:rPr lang="en-US" sz="2400" dirty="0">
                <a:solidFill>
                  <a:schemeClr val="bg1"/>
                </a:solidFill>
                <a:cs typeface="Times New Roman" panose="02020603050405020304" pitchFamily="18" charset="0"/>
              </a:rPr>
              <a:t>Thank you for your commitment to hospitality that is intelligent, sustainable, and human </a:t>
            </a:r>
            <a:r>
              <a:rPr lang="en-US" sz="2400" dirty="0" err="1">
                <a:solidFill>
                  <a:schemeClr val="bg1"/>
                </a:solidFill>
                <a:cs typeface="Times New Roman" panose="02020603050405020304" pitchFamily="18" charset="0"/>
              </a:rPr>
              <a:t>centred</a:t>
            </a:r>
            <a:r>
              <a:rPr lang="en-US" sz="2400" dirty="0">
                <a:solidFill>
                  <a:schemeClr val="bg1"/>
                </a:solidFill>
                <a:cs typeface="Times New Roman" panose="02020603050405020304" pitchFamily="18" charset="0"/>
              </a:rPr>
              <a:t>.  Carry these insights into your work, lead with ethics and empathy, and let technology serve people with care.</a:t>
            </a:r>
          </a:p>
          <a:p>
            <a:pPr algn="ctr">
              <a:lnSpc>
                <a:spcPts val="2580"/>
              </a:lnSpc>
            </a:pPr>
            <a:endParaRPr lang="en-GB" sz="2400" dirty="0">
              <a:solidFill>
                <a:schemeClr val="bg1"/>
              </a:solidFill>
              <a:cs typeface="Times New Roman" panose="02020603050405020304" pitchFamily="18" charset="0"/>
            </a:endParaRPr>
          </a:p>
        </p:txBody>
      </p:sp>
      <p:pic>
        <p:nvPicPr>
          <p:cNvPr id="10" name="Picture 9">
            <a:extLst>
              <a:ext uri="{FF2B5EF4-FFF2-40B4-BE49-F238E27FC236}">
                <a16:creationId xmlns:a16="http://schemas.microsoft.com/office/drawing/2014/main" id="{3F48199E-AB42-2BE6-083E-CED89758DD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37" y="627673"/>
            <a:ext cx="4125188" cy="2499202"/>
          </a:xfrm>
          <a:prstGeom prst="rect">
            <a:avLst/>
          </a:prstGeom>
        </p:spPr>
      </p:pic>
      <p:pic>
        <p:nvPicPr>
          <p:cNvPr id="11" name="Picture 10">
            <a:extLst>
              <a:ext uri="{FF2B5EF4-FFF2-40B4-BE49-F238E27FC236}">
                <a16:creationId xmlns:a16="http://schemas.microsoft.com/office/drawing/2014/main" id="{34416DB7-F888-9CB1-E2B1-2B5B4B9AE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6214" y="5846608"/>
            <a:ext cx="6024421" cy="606937"/>
          </a:xfrm>
          <a:prstGeom prst="rect">
            <a:avLst/>
          </a:prstGeom>
        </p:spPr>
      </p:pic>
      <p:sp>
        <p:nvSpPr>
          <p:cNvPr id="13" name="Text Placeholder 2">
            <a:extLst>
              <a:ext uri="{FF2B5EF4-FFF2-40B4-BE49-F238E27FC236}">
                <a16:creationId xmlns:a16="http://schemas.microsoft.com/office/drawing/2014/main" id="{C250D63B-60D5-992F-A81F-18121CBAE278}"/>
              </a:ext>
            </a:extLst>
          </p:cNvPr>
          <p:cNvSpPr txBox="1">
            <a:spLocks/>
          </p:cNvSpPr>
          <p:nvPr/>
        </p:nvSpPr>
        <p:spPr>
          <a:xfrm flipH="1">
            <a:off x="-71237" y="4675239"/>
            <a:ext cx="5754406" cy="711462"/>
          </a:xfrm>
          <a:prstGeom prst="rect">
            <a:avLst/>
          </a:prstGeom>
          <a:solidFill>
            <a:srgbClr val="0289A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 www.</a:t>
            </a:r>
            <a:r>
              <a:rPr lang="en-US" b="1" dirty="0">
                <a:solidFill>
                  <a:schemeClr val="bg1"/>
                </a:solidFill>
                <a:hlinkClick r:id="rId4">
                  <a:extLst>
                    <a:ext uri="{A12FA001-AC4F-418D-AE19-62706E023703}">
                      <ahyp:hlinkClr xmlns:ahyp="http://schemas.microsoft.com/office/drawing/2018/hyperlinkcolor" val="tx"/>
                    </a:ext>
                  </a:extLst>
                </a:hlinkClick>
              </a:rPr>
              <a:t>ecosmartproject</a:t>
            </a:r>
            <a:r>
              <a:rPr lang="en-US" dirty="0">
                <a:solidFill>
                  <a:schemeClr val="bg1"/>
                </a:solidFill>
                <a:hlinkClick r:id="rId4">
                  <a:extLst>
                    <a:ext uri="{A12FA001-AC4F-418D-AE19-62706E023703}">
                      <ahyp:hlinkClr xmlns:ahyp="http://schemas.microsoft.com/office/drawing/2018/hyperlinkcolor" val="tx"/>
                    </a:ext>
                  </a:extLst>
                </a:hlinkClick>
              </a:rPr>
              <a:t>.eu</a:t>
            </a:r>
            <a:endParaRPr lang="en-US" dirty="0">
              <a:solidFill>
                <a:schemeClr val="bg1"/>
              </a:solidFill>
            </a:endParaRPr>
          </a:p>
        </p:txBody>
      </p:sp>
    </p:spTree>
    <p:extLst>
      <p:ext uri="{BB962C8B-B14F-4D97-AF65-F5344CB8AC3E}">
        <p14:creationId xmlns:p14="http://schemas.microsoft.com/office/powerpoint/2010/main" val="77811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03E4-AA5A-43EC-1893-EB045DA7CAE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46A0546-7E32-1A0D-1EED-24B528423571}"/>
              </a:ext>
            </a:extLst>
          </p:cNvPr>
          <p:cNvSpPr>
            <a:spLocks noGrp="1"/>
          </p:cNvSpPr>
          <p:nvPr>
            <p:ph type="body" sz="quarter" idx="16"/>
          </p:nvPr>
        </p:nvSpPr>
        <p:spPr>
          <a:xfrm>
            <a:off x="4223369" y="1073150"/>
            <a:ext cx="3904631" cy="4711700"/>
          </a:xfrm>
        </p:spPr>
        <p:txBody>
          <a:bodyPr>
            <a:normAutofit/>
          </a:bodyPr>
          <a:lstStyle/>
          <a:p>
            <a:pPr fontAlgn="t">
              <a:lnSpc>
                <a:spcPts val="4960"/>
              </a:lnSpc>
              <a:spcBef>
                <a:spcPts val="0"/>
              </a:spcBef>
            </a:pPr>
            <a:r>
              <a:rPr lang="en-IE" b="1" dirty="0"/>
              <a:t>Introduction</a:t>
            </a:r>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66A93D97-AB5F-0538-D1CA-85A9C32F776D}"/>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01</a:t>
            </a:r>
          </a:p>
        </p:txBody>
      </p:sp>
    </p:spTree>
    <p:extLst>
      <p:ext uri="{BB962C8B-B14F-4D97-AF65-F5344CB8AC3E}">
        <p14:creationId xmlns:p14="http://schemas.microsoft.com/office/powerpoint/2010/main" val="1973858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32F2E3F-A5B2-44EC-EE40-E334F1F1CCD3}"/>
              </a:ext>
            </a:extLst>
          </p:cNvPr>
          <p:cNvSpPr/>
          <p:nvPr/>
        </p:nvSpPr>
        <p:spPr>
          <a:xfrm flipH="1" flipV="1">
            <a:off x="0" y="0"/>
            <a:ext cx="12185500" cy="168572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4" name="Graphic 4">
            <a:extLst>
              <a:ext uri="{FF2B5EF4-FFF2-40B4-BE49-F238E27FC236}">
                <a16:creationId xmlns:a16="http://schemas.microsoft.com/office/drawing/2014/main" id="{1760BBD1-DE0C-BFB0-A4FC-8279C544EBC2}"/>
              </a:ext>
            </a:extLst>
          </p:cNvPr>
          <p:cNvSpPr/>
          <p:nvPr/>
        </p:nvSpPr>
        <p:spPr>
          <a:xfrm rot="5400000">
            <a:off x="1314218" y="844431"/>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634E1DCC-6497-2937-9B14-21A1FFBC2E2F}"/>
              </a:ext>
            </a:extLst>
          </p:cNvPr>
          <p:cNvPicPr>
            <a:picLocks noChangeAspect="1"/>
          </p:cNvPicPr>
          <p:nvPr/>
        </p:nvPicPr>
        <p:blipFill>
          <a:blip>
            <a:extLst>
              <a:ext uri="{96DAC541-7B7A-43D3-8B79-37D633B846F1}">
                <asvg:svgBlip xmlns:asvg="http://schemas.microsoft.com/office/drawing/2016/SVG/main" r:embed="rId2"/>
              </a:ext>
            </a:extLst>
          </a:blip>
          <a:srcRect l="23585" t="44750" r="48548" b="39029"/>
          <a:stretch>
            <a:fillRect/>
          </a:stretch>
        </p:blipFill>
        <p:spPr>
          <a:xfrm>
            <a:off x="4977577" y="14514"/>
            <a:ext cx="7214423" cy="5946019"/>
          </a:xfrm>
          <a:prstGeom prst="rect">
            <a:avLst/>
          </a:prstGeom>
        </p:spPr>
      </p:pic>
      <p:sp>
        <p:nvSpPr>
          <p:cNvPr id="16" name="Text Placeholder 11">
            <a:extLst>
              <a:ext uri="{FF2B5EF4-FFF2-40B4-BE49-F238E27FC236}">
                <a16:creationId xmlns:a16="http://schemas.microsoft.com/office/drawing/2014/main" id="{0A22DD92-6BDC-C333-679C-24F32F42EC88}"/>
              </a:ext>
            </a:extLst>
          </p:cNvPr>
          <p:cNvSpPr txBox="1">
            <a:spLocks/>
          </p:cNvSpPr>
          <p:nvPr/>
        </p:nvSpPr>
        <p:spPr>
          <a:xfrm>
            <a:off x="579276" y="426524"/>
            <a:ext cx="8920324"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Introduction</a:t>
            </a:r>
          </a:p>
        </p:txBody>
      </p:sp>
      <p:sp>
        <p:nvSpPr>
          <p:cNvPr id="17" name="Text Placeholder 2">
            <a:extLst>
              <a:ext uri="{FF2B5EF4-FFF2-40B4-BE49-F238E27FC236}">
                <a16:creationId xmlns:a16="http://schemas.microsoft.com/office/drawing/2014/main" id="{F7E67B58-C9B6-C8C9-D7FE-B7C4C81AC3F5}"/>
              </a:ext>
            </a:extLst>
          </p:cNvPr>
          <p:cNvSpPr txBox="1">
            <a:spLocks/>
          </p:cNvSpPr>
          <p:nvPr/>
        </p:nvSpPr>
        <p:spPr>
          <a:xfrm>
            <a:off x="579276" y="2131647"/>
            <a:ext cx="8267841"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dirty="0">
                <a:solidFill>
                  <a:srgbClr val="262626"/>
                </a:solidFill>
              </a:rPr>
              <a:t>The marketing mix has moved online fast. Digital marketing is now where people discover, compare, and decide. Search, maps, reviews, short video, booking platforms, and email shape demand long before a guest speaks to your team. </a:t>
            </a:r>
            <a:r>
              <a:rPr lang="en-GB" sz="2200" b="1" dirty="0">
                <a:solidFill>
                  <a:srgbClr val="262626"/>
                </a:solidFill>
              </a:rPr>
              <a:t>This module shows how to use digital marketing to advance sustainability, and how to make your digital marketing itself more sustainable.</a:t>
            </a:r>
            <a:endParaRPr lang="en-GB" sz="2200" dirty="0">
              <a:solidFill>
                <a:srgbClr val="262626"/>
              </a:solidFill>
            </a:endParaRPr>
          </a:p>
          <a:p>
            <a:pPr marL="0" indent="0">
              <a:buNone/>
            </a:pPr>
            <a:r>
              <a:rPr lang="en-GB" sz="2200" dirty="0">
                <a:solidFill>
                  <a:srgbClr val="262626"/>
                </a:solidFill>
              </a:rPr>
              <a:t>AI is accelerating this shift. Guests use AI assisted search and recommendations, and purchasing through these channels is now part of everyday customer behaviour. Businesses are using AI to create content, answer questions, translate, and personalise offers. This brings speed and scale, plus new risks for trust and accuracy.</a:t>
            </a:r>
          </a:p>
          <a:p>
            <a:pPr marL="0" indent="0">
              <a:buNone/>
            </a:pPr>
            <a:r>
              <a:rPr lang="en-GB" sz="2600" b="1" i="1" dirty="0">
                <a:solidFill>
                  <a:srgbClr val="0289AE"/>
                </a:solidFill>
              </a:rPr>
              <a:t>Sustainability sits inside this reality. </a:t>
            </a:r>
          </a:p>
        </p:txBody>
      </p:sp>
    </p:spTree>
    <p:extLst>
      <p:ext uri="{BB962C8B-B14F-4D97-AF65-F5344CB8AC3E}">
        <p14:creationId xmlns:p14="http://schemas.microsoft.com/office/powerpoint/2010/main" val="186771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E4F82-5CFD-49CB-6E50-75848739AAE2}"/>
            </a:ext>
          </a:extLst>
        </p:cNvPr>
        <p:cNvGrpSpPr/>
        <p:nvPr/>
      </p:nvGrpSpPr>
      <p:grpSpPr>
        <a:xfrm>
          <a:off x="0" y="0"/>
          <a:ext cx="0" cy="0"/>
          <a:chOff x="0" y="0"/>
          <a:chExt cx="0" cy="0"/>
        </a:xfrm>
      </p:grpSpPr>
      <p:graphicFrame>
        <p:nvGraphicFramePr>
          <p:cNvPr id="59" name="think-cell data - do not delete" hidden="1">
            <a:extLst>
              <a:ext uri="{FF2B5EF4-FFF2-40B4-BE49-F238E27FC236}">
                <a16:creationId xmlns:a16="http://schemas.microsoft.com/office/drawing/2014/main" id="{1AE24603-FC41-820A-0626-23BF52D06167}"/>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54" imgH="456" progId="TCLayout.ActiveDocument.1">
                  <p:embed/>
                </p:oleObj>
              </mc:Choice>
              <mc:Fallback>
                <p:oleObj name="think-cell Folie" r:id="rId4" imgW="454" imgH="456" progId="TCLayout.ActiveDocument.1">
                  <p:embed/>
                  <p:pic>
                    <p:nvPicPr>
                      <p:cNvPr id="59" name="think-cell data - do not delete" hidden="1">
                        <a:extLst>
                          <a:ext uri="{FF2B5EF4-FFF2-40B4-BE49-F238E27FC236}">
                            <a16:creationId xmlns:a16="http://schemas.microsoft.com/office/drawing/2014/main" id="{052A60E6-C963-7CDF-DA2C-E68687EFD4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Placeholder 11">
            <a:extLst>
              <a:ext uri="{FF2B5EF4-FFF2-40B4-BE49-F238E27FC236}">
                <a16:creationId xmlns:a16="http://schemas.microsoft.com/office/drawing/2014/main" id="{1BE8BBBF-2C99-F8E4-70D7-3558AA66BE10}"/>
              </a:ext>
            </a:extLst>
          </p:cNvPr>
          <p:cNvSpPr txBox="1">
            <a:spLocks/>
          </p:cNvSpPr>
          <p:nvPr/>
        </p:nvSpPr>
        <p:spPr>
          <a:xfrm>
            <a:off x="454695" y="449185"/>
            <a:ext cx="399538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The Rise of the Conscious Customer</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AF49D87E-4CF9-DB83-2FC7-7D0F5EEAC91B}"/>
              </a:ext>
            </a:extLst>
          </p:cNvPr>
          <p:cNvCxnSpPr>
            <a:cxnSpLocks/>
          </p:cNvCxnSpPr>
          <p:nvPr/>
        </p:nvCxnSpPr>
        <p:spPr>
          <a:xfrm>
            <a:off x="0" y="1564623"/>
            <a:ext cx="665592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F1876A54-C470-0DB8-7CCD-C7293A150506}"/>
              </a:ext>
            </a:extLst>
          </p:cNvPr>
          <p:cNvPicPr>
            <a:picLocks noChangeAspect="1"/>
          </p:cNvPicPr>
          <p:nvPr/>
        </p:nvPicPr>
        <p:blipFill>
          <a:blip>
            <a:extLst>
              <a:ext uri="{96DAC541-7B7A-43D3-8B79-37D633B846F1}">
                <asvg:svgBlip xmlns:asvg="http://schemas.microsoft.com/office/drawing/2016/SVG/main" r:embed="rId6"/>
              </a:ext>
            </a:extLst>
          </a:blip>
          <a:srcRect l="30910" t="47908" r="41223" b="35095"/>
          <a:stretch>
            <a:fillRect/>
          </a:stretch>
        </p:blipFill>
        <p:spPr>
          <a:xfrm>
            <a:off x="6991179" y="0"/>
            <a:ext cx="5200821" cy="4491734"/>
          </a:xfrm>
          <a:prstGeom prst="rect">
            <a:avLst/>
          </a:prstGeom>
        </p:spPr>
      </p:pic>
      <p:sp>
        <p:nvSpPr>
          <p:cNvPr id="2" name="TextBox 6">
            <a:extLst>
              <a:ext uri="{FF2B5EF4-FFF2-40B4-BE49-F238E27FC236}">
                <a16:creationId xmlns:a16="http://schemas.microsoft.com/office/drawing/2014/main" id="{8BAD2078-72E5-0428-DF33-7EA83AD52FBB}"/>
              </a:ext>
            </a:extLst>
          </p:cNvPr>
          <p:cNvSpPr txBox="1"/>
          <p:nvPr/>
        </p:nvSpPr>
        <p:spPr>
          <a:xfrm>
            <a:off x="570085" y="2874794"/>
            <a:ext cx="10500251" cy="3070071"/>
          </a:xfrm>
          <a:prstGeom prst="rect">
            <a:avLst/>
          </a:prstGeom>
          <a:noFill/>
        </p:spPr>
        <p:txBody>
          <a:bodyPr wrap="square" lIns="91440" tIns="45720" rIns="91440" bIns="45720" numCol="2" spcCol="252000" rtlCol="0" anchor="t">
            <a:spAutoFit/>
          </a:bodyPr>
          <a:lstStyle/>
          <a:p>
            <a:pPr>
              <a:spcBef>
                <a:spcPts val="600"/>
              </a:spcBef>
              <a:buClr>
                <a:srgbClr val="62A844"/>
              </a:buClr>
            </a:pPr>
            <a:r>
              <a:rPr lang="en-US" sz="2200" b="1" dirty="0">
                <a:solidFill>
                  <a:srgbClr val="0289AE"/>
                </a:solidFill>
              </a:rPr>
              <a:t>How guest expectations are shaping hospitality. Consumers want</a:t>
            </a:r>
            <a:r>
              <a:rPr lang="en-US" sz="2200" dirty="0">
                <a:solidFill>
                  <a:srgbClr val="0289AE"/>
                </a:solidFill>
              </a:rPr>
              <a:t>:</a:t>
            </a:r>
          </a:p>
          <a:p>
            <a:pPr>
              <a:spcBef>
                <a:spcPts val="600"/>
              </a:spcBef>
              <a:buClr>
                <a:srgbClr val="62A844"/>
              </a:buClr>
            </a:pPr>
            <a:endParaRPr lang="en-US" sz="800" dirty="0">
              <a:solidFill>
                <a:srgbClr val="0289AE"/>
              </a:solidFill>
            </a:endParaRPr>
          </a:p>
          <a:p>
            <a:pPr marL="342900" indent="-342900">
              <a:buClr>
                <a:srgbClr val="62A844"/>
              </a:buClr>
              <a:buFont typeface="Arial" panose="020B0604020202020204" pitchFamily="34" charset="0"/>
              <a:buChar char="•"/>
            </a:pPr>
            <a:r>
              <a:rPr lang="en-US" dirty="0">
                <a:solidFill>
                  <a:srgbClr val="262626"/>
                </a:solidFill>
              </a:rPr>
              <a:t>Transparency about environmental practices</a:t>
            </a:r>
          </a:p>
          <a:p>
            <a:pPr marL="342900" indent="-342900">
              <a:buClr>
                <a:srgbClr val="62A844"/>
              </a:buClr>
              <a:buFont typeface="Arial" panose="020B0604020202020204" pitchFamily="34" charset="0"/>
              <a:buChar char="•"/>
            </a:pPr>
            <a:r>
              <a:rPr lang="en-US" dirty="0">
                <a:solidFill>
                  <a:srgbClr val="262626"/>
                </a:solidFill>
              </a:rPr>
              <a:t>Honest communication, no exaggeration</a:t>
            </a:r>
          </a:p>
          <a:p>
            <a:pPr marL="342900" indent="-342900">
              <a:buClr>
                <a:srgbClr val="62A844"/>
              </a:buClr>
              <a:buFont typeface="Arial" panose="020B0604020202020204" pitchFamily="34" charset="0"/>
              <a:buChar char="•"/>
            </a:pPr>
            <a:r>
              <a:rPr lang="en-US" dirty="0">
                <a:solidFill>
                  <a:srgbClr val="262626"/>
                </a:solidFill>
              </a:rPr>
              <a:t>Visible proof of sustainability (photos, data, stories)</a:t>
            </a:r>
          </a:p>
          <a:p>
            <a:pPr marL="342900" indent="-342900">
              <a:buClr>
                <a:srgbClr val="62A844"/>
              </a:buClr>
              <a:buFont typeface="Arial" panose="020B0604020202020204" pitchFamily="34" charset="0"/>
              <a:buChar char="•"/>
            </a:pPr>
            <a:r>
              <a:rPr lang="en-US" dirty="0">
                <a:solidFill>
                  <a:srgbClr val="262626"/>
                </a:solidFill>
              </a:rPr>
              <a:t>Meaningful local, community-connected experiences</a:t>
            </a:r>
          </a:p>
          <a:p>
            <a:pPr marL="342900" indent="-342900">
              <a:buClr>
                <a:srgbClr val="62A844"/>
              </a:buClr>
              <a:buFont typeface="Arial" panose="020B0604020202020204" pitchFamily="34" charset="0"/>
              <a:buChar char="•"/>
            </a:pPr>
            <a:r>
              <a:rPr lang="en-US" dirty="0">
                <a:solidFill>
                  <a:srgbClr val="262626"/>
                </a:solidFill>
              </a:rPr>
              <a:t>Operators who share their values</a:t>
            </a:r>
          </a:p>
          <a:p>
            <a:pPr>
              <a:buClr>
                <a:srgbClr val="62A844"/>
              </a:buClr>
            </a:pPr>
            <a:r>
              <a:rPr lang="en-US" sz="2200" b="1" dirty="0">
                <a:solidFill>
                  <a:srgbClr val="0289AE"/>
                </a:solidFill>
              </a:rPr>
              <a:t>Trends:</a:t>
            </a:r>
          </a:p>
          <a:p>
            <a:pPr>
              <a:buClr>
                <a:srgbClr val="62A844"/>
              </a:buClr>
            </a:pPr>
            <a:endParaRPr lang="en-US" sz="2800" b="1" dirty="0">
              <a:solidFill>
                <a:srgbClr val="0289AE"/>
              </a:solidFill>
            </a:endParaRPr>
          </a:p>
          <a:p>
            <a:pPr marL="342900" indent="-342900">
              <a:spcBef>
                <a:spcPts val="500"/>
              </a:spcBef>
              <a:buClr>
                <a:srgbClr val="62A844"/>
              </a:buClr>
              <a:buFont typeface="Arial" panose="020B0604020202020204" pitchFamily="34" charset="0"/>
              <a:buChar char="•"/>
            </a:pPr>
            <a:r>
              <a:rPr lang="en-US" dirty="0">
                <a:solidFill>
                  <a:srgbClr val="262626"/>
                </a:solidFill>
              </a:rPr>
              <a:t>76% of </a:t>
            </a:r>
            <a:r>
              <a:rPr lang="en-US" dirty="0" err="1">
                <a:solidFill>
                  <a:srgbClr val="262626"/>
                </a:solidFill>
              </a:rPr>
              <a:t>travellers</a:t>
            </a:r>
            <a:r>
              <a:rPr lang="en-US" dirty="0">
                <a:solidFill>
                  <a:srgbClr val="262626"/>
                </a:solidFill>
              </a:rPr>
              <a:t> want more sustainable options (</a:t>
            </a:r>
            <a:r>
              <a:rPr lang="en-US" dirty="0">
                <a:solidFill>
                  <a:srgbClr val="262626"/>
                </a:solidFill>
                <a:hlinkClick r:id="rId7">
                  <a:extLst>
                    <a:ext uri="{A12FA001-AC4F-418D-AE19-62706E023703}">
                      <ahyp:hlinkClr xmlns:ahyp="http://schemas.microsoft.com/office/drawing/2018/hyperlinkcolor" val="tx"/>
                    </a:ext>
                  </a:extLst>
                </a:hlinkClick>
              </a:rPr>
              <a:t>Source</a:t>
            </a:r>
            <a:r>
              <a:rPr lang="en-US" dirty="0">
                <a:solidFill>
                  <a:srgbClr val="262626"/>
                </a:solidFill>
              </a:rPr>
              <a:t>)</a:t>
            </a:r>
          </a:p>
          <a:p>
            <a:pPr marL="342900" indent="-342900">
              <a:spcBef>
                <a:spcPts val="500"/>
              </a:spcBef>
              <a:buClr>
                <a:srgbClr val="62A844"/>
              </a:buClr>
              <a:buFont typeface="Arial" panose="020B0604020202020204" pitchFamily="34" charset="0"/>
              <a:buChar char="•"/>
            </a:pPr>
            <a:r>
              <a:rPr lang="en-US" dirty="0">
                <a:solidFill>
                  <a:srgbClr val="262626"/>
                </a:solidFill>
              </a:rPr>
              <a:t>Younger guests expect authenticity and digital access to information (</a:t>
            </a:r>
            <a:r>
              <a:rPr lang="en-US" dirty="0">
                <a:solidFill>
                  <a:srgbClr val="262626"/>
                </a:solidFill>
                <a:hlinkClick r:id="rId8">
                  <a:extLst>
                    <a:ext uri="{A12FA001-AC4F-418D-AE19-62706E023703}">
                      <ahyp:hlinkClr xmlns:ahyp="http://schemas.microsoft.com/office/drawing/2018/hyperlinkcolor" val="tx"/>
                    </a:ext>
                  </a:extLst>
                </a:hlinkClick>
              </a:rPr>
              <a:t>Source</a:t>
            </a:r>
            <a:r>
              <a:rPr lang="en-US" dirty="0">
                <a:solidFill>
                  <a:srgbClr val="262626"/>
                </a:solidFill>
              </a:rPr>
              <a:t>)</a:t>
            </a:r>
          </a:p>
          <a:p>
            <a:pPr marL="342900" indent="-342900">
              <a:spcBef>
                <a:spcPts val="500"/>
              </a:spcBef>
              <a:buClr>
                <a:srgbClr val="62A844"/>
              </a:buClr>
              <a:buFont typeface="Arial" panose="020B0604020202020204" pitchFamily="34" charset="0"/>
              <a:buChar char="•"/>
            </a:pPr>
            <a:r>
              <a:rPr lang="en-US" dirty="0">
                <a:solidFill>
                  <a:srgbClr val="262626"/>
                </a:solidFill>
              </a:rPr>
              <a:t>Experiences that feel </a:t>
            </a:r>
            <a:r>
              <a:rPr lang="en-US" dirty="0" err="1">
                <a:solidFill>
                  <a:srgbClr val="262626"/>
                </a:solidFill>
              </a:rPr>
              <a:t>personalised</a:t>
            </a:r>
            <a:r>
              <a:rPr lang="en-US" dirty="0">
                <a:solidFill>
                  <a:srgbClr val="262626"/>
                </a:solidFill>
              </a:rPr>
              <a:t>, authentic, not performative</a:t>
            </a:r>
          </a:p>
          <a:p>
            <a:pPr marL="342900" indent="-342900">
              <a:spcBef>
                <a:spcPts val="600"/>
              </a:spcBef>
              <a:buClr>
                <a:srgbClr val="62A844"/>
              </a:buClr>
              <a:buFont typeface="Arial" panose="020B0604020202020204" pitchFamily="34" charset="0"/>
              <a:buChar char="•"/>
            </a:pPr>
            <a:endParaRPr lang="en-US" dirty="0">
              <a:solidFill>
                <a:srgbClr val="262626"/>
              </a:solidFill>
            </a:endParaRPr>
          </a:p>
        </p:txBody>
      </p:sp>
      <p:sp>
        <p:nvSpPr>
          <p:cNvPr id="3" name="Rounded Rectangle 2">
            <a:extLst>
              <a:ext uri="{FF2B5EF4-FFF2-40B4-BE49-F238E27FC236}">
                <a16:creationId xmlns:a16="http://schemas.microsoft.com/office/drawing/2014/main" id="{FE50B461-78DD-7102-C1C1-06054163C0FF}"/>
              </a:ext>
            </a:extLst>
          </p:cNvPr>
          <p:cNvSpPr/>
          <p:nvPr/>
        </p:nvSpPr>
        <p:spPr>
          <a:xfrm>
            <a:off x="7100531" y="6079079"/>
            <a:ext cx="422278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5F7D877-0B25-7EE5-94F8-B97C58713EA5}"/>
              </a:ext>
            </a:extLst>
          </p:cNvPr>
          <p:cNvSpPr txBox="1"/>
          <p:nvPr/>
        </p:nvSpPr>
        <p:spPr>
          <a:xfrm>
            <a:off x="7226530" y="6142357"/>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6" name="TextBox 5">
            <a:extLst>
              <a:ext uri="{FF2B5EF4-FFF2-40B4-BE49-F238E27FC236}">
                <a16:creationId xmlns:a16="http://schemas.microsoft.com/office/drawing/2014/main" id="{1DE57113-D33A-DAD1-EF16-A50535A3B5C1}"/>
              </a:ext>
            </a:extLst>
          </p:cNvPr>
          <p:cNvSpPr txBox="1"/>
          <p:nvPr/>
        </p:nvSpPr>
        <p:spPr>
          <a:xfrm>
            <a:off x="7982531" y="6142357"/>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C7EC836-365D-4304-AE5E-F7309537EF4D}"/>
              </a:ext>
            </a:extLst>
          </p:cNvPr>
          <p:cNvSpPr txBox="1"/>
          <p:nvPr/>
        </p:nvSpPr>
        <p:spPr>
          <a:xfrm>
            <a:off x="8576530" y="6142357"/>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sp>
        <p:nvSpPr>
          <p:cNvPr id="10" name="Rounded Rectangle 9">
            <a:extLst>
              <a:ext uri="{FF2B5EF4-FFF2-40B4-BE49-F238E27FC236}">
                <a16:creationId xmlns:a16="http://schemas.microsoft.com/office/drawing/2014/main" id="{D5B3343C-918F-B267-63BE-E3711208EC7B}"/>
              </a:ext>
            </a:extLst>
          </p:cNvPr>
          <p:cNvSpPr/>
          <p:nvPr/>
        </p:nvSpPr>
        <p:spPr>
          <a:xfrm>
            <a:off x="5872226" y="896212"/>
            <a:ext cx="5512437" cy="1336436"/>
          </a:xfrm>
          <a:prstGeom prst="roundRect">
            <a:avLst>
              <a:gd name="adj" fmla="val 7861"/>
            </a:avLst>
          </a:prstGeom>
          <a:solidFill>
            <a:schemeClr val="bg1"/>
          </a:solid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7812863-8CD6-E7CF-38EE-168203F03A3D}"/>
              </a:ext>
            </a:extLst>
          </p:cNvPr>
          <p:cNvSpPr txBox="1"/>
          <p:nvPr/>
        </p:nvSpPr>
        <p:spPr>
          <a:xfrm>
            <a:off x="6311720" y="1216984"/>
            <a:ext cx="4718953" cy="1015663"/>
          </a:xfrm>
          <a:prstGeom prst="rect">
            <a:avLst/>
          </a:prstGeom>
          <a:noFill/>
        </p:spPr>
        <p:txBody>
          <a:bodyPr wrap="square" rtlCol="0">
            <a:spAutoFit/>
          </a:bodyPr>
          <a:lstStyle/>
          <a:p>
            <a:pPr algn="ctr"/>
            <a:r>
              <a:rPr lang="en-US" sz="2000" b="1" i="1" dirty="0">
                <a:solidFill>
                  <a:srgbClr val="262626"/>
                </a:solidFill>
              </a:rPr>
              <a:t>Customers don’t just buy a product or service…they buy into your values.</a:t>
            </a:r>
          </a:p>
          <a:p>
            <a:pPr algn="ctr"/>
            <a:endParaRPr lang="en-IE" sz="2000" dirty="0">
              <a:solidFill>
                <a:srgbClr val="262626"/>
              </a:solidFill>
            </a:endParaRPr>
          </a:p>
        </p:txBody>
      </p:sp>
    </p:spTree>
    <p:extLst>
      <p:ext uri="{BB962C8B-B14F-4D97-AF65-F5344CB8AC3E}">
        <p14:creationId xmlns:p14="http://schemas.microsoft.com/office/powerpoint/2010/main" val="23520131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7066</TotalTime>
  <Words>6533</Words>
  <Application>Microsoft Office PowerPoint</Application>
  <PresentationFormat>Widescreen</PresentationFormat>
  <Paragraphs>822</Paragraphs>
  <Slides>68</Slides>
  <Notes>43</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7" baseType="lpstr">
      <vt:lpstr>Arial</vt:lpstr>
      <vt:lpstr>Calibri</vt:lpstr>
      <vt:lpstr>Century Gothic</vt:lpstr>
      <vt:lpstr>Montserrat</vt:lpstr>
      <vt:lpstr>Montserrat Light</vt:lpstr>
      <vt:lpstr>Times New Roman</vt:lpstr>
      <vt:lpstr>Wingdings</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Orla Casey</cp:lastModifiedBy>
  <cp:revision>108</cp:revision>
  <dcterms:created xsi:type="dcterms:W3CDTF">2022-05-09T10:29:33Z</dcterms:created>
  <dcterms:modified xsi:type="dcterms:W3CDTF">2026-05-29T11:05:57Z</dcterms:modified>
</cp:coreProperties>
</file>